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5"/>
  </p:handoutMasterIdLst>
  <p:sldIdLst>
    <p:sldId id="277" r:id="rId2"/>
    <p:sldId id="265" r:id="rId3"/>
    <p:sldId id="256" r:id="rId4"/>
    <p:sldId id="266" r:id="rId5"/>
    <p:sldId id="273" r:id="rId6"/>
    <p:sldId id="274" r:id="rId7"/>
    <p:sldId id="275" r:id="rId8"/>
    <p:sldId id="258" r:id="rId9"/>
    <p:sldId id="276" r:id="rId10"/>
    <p:sldId id="271" r:id="rId11"/>
    <p:sldId id="272" r:id="rId12"/>
    <p:sldId id="264" r:id="rId13"/>
    <p:sldId id="26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A4E17-D150-47A9-BD2F-D7E5FB5A97A7}" type="datetimeFigureOut">
              <a:rPr lang="en-US" smtClean="0"/>
              <a:t>2/27/2025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1C0A9B-5CFD-4DED-B38F-3B36C6A2B7D6}" type="slidenum">
              <a:rPr lang="en-US" smtClean="0"/>
              <a:t>‹#›</a:t>
            </a:fld>
            <a:endParaRPr lang="en-US"/>
          </a:p>
        </p:txBody>
      </p:sp>
    </p:spTree>
    <p:extLst>
      <p:ext uri="{BB962C8B-B14F-4D97-AF65-F5344CB8AC3E}">
        <p14:creationId xmlns:p14="http://schemas.microsoft.com/office/powerpoint/2010/main" val="13581154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425600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281794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41174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10222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18178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5DBD0E-F1B2-4639-9001-46E61AF7D464}"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370897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DBD0E-F1B2-4639-9001-46E61AF7D46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89334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DBD0E-F1B2-4639-9001-46E61AF7D464}"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324733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DBD0E-F1B2-4639-9001-46E61AF7D464}"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200741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DBD0E-F1B2-4639-9001-46E61AF7D464}"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14080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5DBD0E-F1B2-4639-9001-46E61AF7D46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245974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5DBD0E-F1B2-4639-9001-46E61AF7D464}"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A778D-0A55-428D-99C0-BC1E4AFA5756}" type="slidenum">
              <a:rPr lang="en-US" smtClean="0"/>
              <a:t>‹#›</a:t>
            </a:fld>
            <a:endParaRPr lang="en-US"/>
          </a:p>
        </p:txBody>
      </p:sp>
    </p:spTree>
    <p:extLst>
      <p:ext uri="{BB962C8B-B14F-4D97-AF65-F5344CB8AC3E}">
        <p14:creationId xmlns:p14="http://schemas.microsoft.com/office/powerpoint/2010/main" val="269244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DBD0E-F1B2-4639-9001-46E61AF7D464}"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A778D-0A55-428D-99C0-BC1E4AFA5756}" type="slidenum">
              <a:rPr lang="en-US" smtClean="0"/>
              <a:t>‹#›</a:t>
            </a:fld>
            <a:endParaRPr lang="en-US"/>
          </a:p>
        </p:txBody>
      </p:sp>
    </p:spTree>
    <p:extLst>
      <p:ext uri="{BB962C8B-B14F-4D97-AF65-F5344CB8AC3E}">
        <p14:creationId xmlns:p14="http://schemas.microsoft.com/office/powerpoint/2010/main" val="37350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119868"/>
            <a:ext cx="10515600" cy="1325563"/>
          </a:xfrm>
        </p:spPr>
        <p:txBody>
          <a:bodyPr>
            <a:normAutofit/>
          </a:bodyPr>
          <a:lstStyle/>
          <a:p>
            <a:pPr marR="0" algn="ctr" rtl="0"/>
            <a:r>
              <a:rPr lang="vi-VN" sz="4000" b="1" u="sng" kern="1800" dirty="0" smtClean="0">
                <a:latin typeface="Times New Roman" panose="02020603050405020304" pitchFamily="18" charset="0"/>
              </a:rPr>
              <a:t>CÔNG NGHỆ 7</a:t>
            </a:r>
            <a:r>
              <a:rPr lang="en-US" sz="4000" b="1" u="sng" kern="1800" dirty="0" smtClean="0">
                <a:latin typeface="Times New Roman" panose="02020603050405020304" pitchFamily="18" charset="0"/>
              </a:rPr>
              <a:t/>
            </a:r>
            <a:br>
              <a:rPr lang="en-US" sz="4000" b="1" u="sng" kern="1800" dirty="0" smtClean="0">
                <a:latin typeface="Times New Roman" panose="02020603050405020304" pitchFamily="18" charset="0"/>
              </a:rPr>
            </a:br>
            <a:r>
              <a:rPr lang="en-US" sz="2800" kern="1800" dirty="0" err="1" smtClean="0">
                <a:solidFill>
                  <a:srgbClr val="C00000"/>
                </a:solidFill>
                <a:latin typeface="Times New Roman" panose="02020603050405020304" pitchFamily="18" charset="0"/>
              </a:rPr>
              <a:t>Bài</a:t>
            </a:r>
            <a:r>
              <a:rPr lang="en-US" sz="2800" kern="1800" dirty="0" smtClean="0">
                <a:solidFill>
                  <a:srgbClr val="C00000"/>
                </a:solidFill>
                <a:latin typeface="Times New Roman" panose="02020603050405020304" pitchFamily="18" charset="0"/>
              </a:rPr>
              <a:t> 6. </a:t>
            </a:r>
            <a:r>
              <a:rPr lang="en-US" sz="2800" b="1" kern="1800" dirty="0" smtClean="0">
                <a:solidFill>
                  <a:srgbClr val="C00000"/>
                </a:solidFill>
                <a:latin typeface="Times New Roman" panose="02020603050405020304" pitchFamily="18" charset="0"/>
              </a:rPr>
              <a:t>RỪNG Ở VIỆT NAM</a:t>
            </a:r>
            <a:endParaRPr lang="en-US" sz="2800" b="1" i="0" u="none" strike="noStrike" kern="1800" baseline="0" dirty="0" smtClean="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9288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4314" y="824139"/>
            <a:ext cx="10515600" cy="2964090"/>
          </a:xfrm>
        </p:spPr>
        <p:txBody>
          <a:bodyPr/>
          <a:lstStyle/>
          <a:p>
            <a:pPr marR="0" lvl="0" rtl="0"/>
            <a:r>
              <a:rPr lang="en-US" b="0" i="0" u="none" strike="noStrike" baseline="0" dirty="0" err="1" smtClean="0">
                <a:solidFill>
                  <a:srgbClr val="0000FF"/>
                </a:solidFill>
                <a:latin typeface="Times New Roman" panose="02020603050405020304" pitchFamily="18" charset="0"/>
              </a:rPr>
              <a:t>Ve</a:t>
            </a:r>
            <a:r>
              <a:rPr lang="en-US" b="0" i="0" u="none" strike="noStrike" baseline="0" dirty="0" smtClean="0">
                <a:solidFill>
                  <a:srgbClr val="0000FF"/>
                </a:solidFill>
                <a:latin typeface="Times New Roman" panose="02020603050405020304" pitchFamily="18" charset="0"/>
              </a:rPr>
              <a:t>̃</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sơ</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đô</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tư</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duy</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Rừng</a:t>
            </a:r>
            <a:r>
              <a:rPr lang="en-US" b="0" i="0" u="none" strike="noStrike" dirty="0" smtClean="0">
                <a:solidFill>
                  <a:srgbClr val="0000FF"/>
                </a:solidFill>
                <a:latin typeface="Times New Roman" panose="02020603050405020304" pitchFamily="18" charset="0"/>
              </a:rPr>
              <a:t> ở </a:t>
            </a:r>
            <a:r>
              <a:rPr lang="en-US" b="0" i="0" u="none" strike="noStrike" dirty="0" err="1" smtClean="0">
                <a:solidFill>
                  <a:srgbClr val="0000FF"/>
                </a:solidFill>
                <a:latin typeface="Times New Roman" panose="02020603050405020304" pitchFamily="18" charset="0"/>
              </a:rPr>
              <a:t>Việt</a:t>
            </a:r>
            <a:r>
              <a:rPr lang="en-US" b="0" i="0" u="none" strike="noStrike" dirty="0" smtClean="0">
                <a:solidFill>
                  <a:srgbClr val="0000FF"/>
                </a:solidFill>
                <a:latin typeface="Times New Roman" panose="02020603050405020304" pitchFamily="18" charset="0"/>
              </a:rPr>
              <a:t> Nam</a:t>
            </a:r>
            <a:endParaRPr lang="en-US"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35259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6428" y="200025"/>
            <a:ext cx="6985001" cy="2964090"/>
          </a:xfrm>
        </p:spPr>
        <p:txBody>
          <a:bodyPr/>
          <a:lstStyle/>
          <a:p>
            <a:pPr marR="0" lvl="0" rtl="0"/>
            <a:r>
              <a:rPr lang="en-US" dirty="0" err="1" smtClean="0">
                <a:solidFill>
                  <a:srgbClr val="0000FF"/>
                </a:solidFill>
                <a:latin typeface="Times New Roman" panose="02020603050405020304" pitchFamily="18" charset="0"/>
              </a:rPr>
              <a:t>S</a:t>
            </a:r>
            <a:r>
              <a:rPr lang="en-US" b="0" i="0" u="none" strike="noStrike" dirty="0" err="1" smtClean="0">
                <a:solidFill>
                  <a:srgbClr val="0000FF"/>
                </a:solidFill>
                <a:latin typeface="Times New Roman" panose="02020603050405020304" pitchFamily="18" charset="0"/>
              </a:rPr>
              <a:t>ơ</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đô</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tư</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duy</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Rừng</a:t>
            </a:r>
            <a:r>
              <a:rPr lang="en-US" b="0" i="0" u="none" strike="noStrike" dirty="0" smtClean="0">
                <a:solidFill>
                  <a:srgbClr val="0000FF"/>
                </a:solidFill>
                <a:latin typeface="Times New Roman" panose="02020603050405020304" pitchFamily="18" charset="0"/>
              </a:rPr>
              <a:t> ở </a:t>
            </a:r>
            <a:r>
              <a:rPr lang="en-US" b="0" i="0" u="none" strike="noStrike" dirty="0" err="1" smtClean="0">
                <a:solidFill>
                  <a:srgbClr val="0000FF"/>
                </a:solidFill>
                <a:latin typeface="Times New Roman" panose="02020603050405020304" pitchFamily="18" charset="0"/>
              </a:rPr>
              <a:t>Việt</a:t>
            </a:r>
            <a:r>
              <a:rPr lang="en-US" b="0" i="0" u="none" strike="noStrike" dirty="0" smtClean="0">
                <a:solidFill>
                  <a:srgbClr val="0000FF"/>
                </a:solidFill>
                <a:latin typeface="Times New Roman" panose="02020603050405020304" pitchFamily="18" charset="0"/>
              </a:rPr>
              <a:t> Nam</a:t>
            </a:r>
            <a:endParaRPr lang="en-US" i="0" u="none" strike="noStrike" baseline="0" dirty="0" smtClean="0">
              <a:latin typeface="Times New Roman" panose="02020603050405020304" pitchFamily="18" charset="0"/>
            </a:endParaRPr>
          </a:p>
        </p:txBody>
      </p:sp>
      <p:pic>
        <p:nvPicPr>
          <p:cNvPr id="1026" name="Picture 2" descr="RỪNG CN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6" y="734506"/>
            <a:ext cx="7486196" cy="561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0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kern="1800" baseline="0" dirty="0" smtClean="0">
                <a:solidFill>
                  <a:srgbClr val="C00000"/>
                </a:solidFill>
                <a:latin typeface="Times New Roman" panose="02020603050405020304" pitchFamily="18" charset="0"/>
              </a:rPr>
              <a:t>BT 2. </a:t>
            </a:r>
            <a:r>
              <a:rPr lang="en-US" sz="2800" b="1" i="0" u="none" strike="noStrike" kern="1800" baseline="0" dirty="0" err="1" smtClean="0">
                <a:solidFill>
                  <a:srgbClr val="C00000"/>
                </a:solidFill>
                <a:latin typeface="Times New Roman" panose="02020603050405020304" pitchFamily="18" charset="0"/>
              </a:rPr>
              <a:t>Hãy</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cho</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biết</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mục</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đích</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sử</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dụng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các</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loại</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rừng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thể</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hiện</a:t>
            </a:r>
            <a:r>
              <a:rPr lang="en-US" sz="2800" b="1" i="0" u="none" strike="noStrike" kern="1800" baseline="0" dirty="0" smtClean="0">
                <a:solidFill>
                  <a:srgbClr val="C00000"/>
                </a:solidFill>
                <a:latin typeface="Times New Roman" panose="02020603050405020304" pitchFamily="18" charset="0"/>
              </a:rPr>
              <a:t> ở </a:t>
            </a:r>
            <a:r>
              <a:rPr lang="en-US" sz="2800" b="1" i="0" u="none" strike="noStrike" kern="1800" baseline="0" dirty="0" err="1" smtClean="0">
                <a:solidFill>
                  <a:srgbClr val="C00000"/>
                </a:solidFill>
                <a:latin typeface="Times New Roman" panose="02020603050405020304" pitchFamily="18" charset="0"/>
              </a:rPr>
              <a:t>hình</a:t>
            </a:r>
            <a:r>
              <a:rPr lang="en-US" sz="2800" b="1" i="0" u="none" strike="noStrike" kern="1800" baseline="0" dirty="0" smtClean="0">
                <a:solidFill>
                  <a:srgbClr val="C00000"/>
                </a:solidFill>
                <a:latin typeface="Times New Roman" panose="02020603050405020304" pitchFamily="18" charset="0"/>
              </a:rPr>
              <a:t> 6.6; 6.7 </a:t>
            </a:r>
            <a:r>
              <a:rPr lang="en-US" sz="2800" b="1" i="0" u="none" strike="noStrike" kern="1800" baseline="0" dirty="0" err="1" smtClean="0">
                <a:solidFill>
                  <a:srgbClr val="C00000"/>
                </a:solidFill>
                <a:latin typeface="Times New Roman" panose="02020603050405020304" pitchFamily="18" charset="0"/>
              </a:rPr>
              <a:t>và</a:t>
            </a:r>
            <a:r>
              <a:rPr lang="en-US" sz="2800" b="1" i="0" u="none" strike="noStrike" kern="1800" baseline="0" dirty="0" smtClean="0">
                <a:solidFill>
                  <a:srgbClr val="C00000"/>
                </a:solidFill>
                <a:latin typeface="Times New Roman" panose="02020603050405020304" pitchFamily="18" charset="0"/>
              </a:rPr>
              <a:t> 6.8</a:t>
            </a:r>
          </a:p>
        </p:txBody>
      </p:sp>
      <p:pic>
        <p:nvPicPr>
          <p:cNvPr id="5" name="Picture 4" descr="https://baivan.net/sites/default/files/styles/giua_bai/public/d/m/Y/6.678.png?itok=ezRwFdCN"/>
          <p:cNvPicPr/>
          <p:nvPr/>
        </p:nvPicPr>
        <p:blipFill>
          <a:blip r:embed="rId2">
            <a:extLst>
              <a:ext uri="{28A0092B-C50C-407E-A947-70E740481C1C}">
                <a14:useLocalDpi xmlns:a14="http://schemas.microsoft.com/office/drawing/2010/main" val="0"/>
              </a:ext>
            </a:extLst>
          </a:blip>
          <a:srcRect/>
          <a:stretch>
            <a:fillRect/>
          </a:stretch>
        </p:blipFill>
        <p:spPr bwMode="auto">
          <a:xfrm>
            <a:off x="1465943" y="1690687"/>
            <a:ext cx="8882743" cy="4564969"/>
          </a:xfrm>
          <a:prstGeom prst="rect">
            <a:avLst/>
          </a:prstGeom>
          <a:noFill/>
          <a:ln>
            <a:noFill/>
          </a:ln>
        </p:spPr>
      </p:pic>
    </p:spTree>
    <p:extLst>
      <p:ext uri="{BB962C8B-B14F-4D97-AF65-F5344CB8AC3E}">
        <p14:creationId xmlns:p14="http://schemas.microsoft.com/office/powerpoint/2010/main" val="6175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kern="1800" baseline="0" dirty="0" smtClean="0">
                <a:solidFill>
                  <a:srgbClr val="C00000"/>
                </a:solidFill>
                <a:latin typeface="Times New Roman" panose="02020603050405020304" pitchFamily="18" charset="0"/>
              </a:rPr>
              <a:t>BT 2. </a:t>
            </a:r>
            <a:r>
              <a:rPr lang="en-US" sz="2800" b="1" i="0" u="none" strike="noStrike" kern="1800" baseline="0" dirty="0" err="1" smtClean="0">
                <a:solidFill>
                  <a:srgbClr val="C00000"/>
                </a:solidFill>
                <a:latin typeface="Times New Roman" panose="02020603050405020304" pitchFamily="18" charset="0"/>
              </a:rPr>
              <a:t>Hãy</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cho</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biết</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mục</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đích</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sử</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dụng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các</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loại</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rừng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thể</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hiện</a:t>
            </a:r>
            <a:r>
              <a:rPr lang="en-US" sz="2800" b="1" i="0" u="none" strike="noStrike" kern="1800" baseline="0" dirty="0" smtClean="0">
                <a:solidFill>
                  <a:srgbClr val="C00000"/>
                </a:solidFill>
                <a:latin typeface="Times New Roman" panose="02020603050405020304" pitchFamily="18" charset="0"/>
              </a:rPr>
              <a:t> ở </a:t>
            </a:r>
            <a:r>
              <a:rPr lang="en-US" sz="2800" b="1" i="0" u="none" strike="noStrike" kern="1800" baseline="0" dirty="0" err="1" smtClean="0">
                <a:solidFill>
                  <a:srgbClr val="C00000"/>
                </a:solidFill>
                <a:latin typeface="Times New Roman" panose="02020603050405020304" pitchFamily="18" charset="0"/>
              </a:rPr>
              <a:t>hình</a:t>
            </a:r>
            <a:r>
              <a:rPr lang="en-US" sz="2800" b="1" i="0" u="none" strike="noStrike" kern="1800" baseline="0" dirty="0" smtClean="0">
                <a:solidFill>
                  <a:srgbClr val="C00000"/>
                </a:solidFill>
                <a:latin typeface="Times New Roman" panose="02020603050405020304" pitchFamily="18" charset="0"/>
              </a:rPr>
              <a:t> 6.6; 6.7 </a:t>
            </a:r>
            <a:r>
              <a:rPr lang="en-US" sz="2800" b="1" i="0" u="none" strike="noStrike" kern="1800" baseline="0" dirty="0" err="1" smtClean="0">
                <a:solidFill>
                  <a:srgbClr val="C00000"/>
                </a:solidFill>
                <a:latin typeface="Times New Roman" panose="02020603050405020304" pitchFamily="18" charset="0"/>
              </a:rPr>
              <a:t>và</a:t>
            </a:r>
            <a:r>
              <a:rPr lang="en-US" sz="2800" b="1" i="0" u="none" strike="noStrike" kern="1800" baseline="0" dirty="0" smtClean="0">
                <a:solidFill>
                  <a:srgbClr val="C00000"/>
                </a:solidFill>
                <a:latin typeface="Times New Roman" panose="02020603050405020304" pitchFamily="18" charset="0"/>
              </a:rPr>
              <a:t> 6.8</a:t>
            </a:r>
          </a:p>
        </p:txBody>
      </p:sp>
      <p:sp>
        <p:nvSpPr>
          <p:cNvPr id="3" name="Text Placeholder 2"/>
          <p:cNvSpPr>
            <a:spLocks noGrp="1"/>
          </p:cNvSpPr>
          <p:nvPr>
            <p:ph type="body" idx="1"/>
          </p:nvPr>
        </p:nvSpPr>
        <p:spPr/>
        <p:txBody>
          <a:bodyPr/>
          <a:lstStyle/>
          <a:p>
            <a:pPr marR="0" lvl="0" rtl="0"/>
            <a:r>
              <a:rPr lang="en-US" b="0" i="0" u="none" strike="noStrike" baseline="0" dirty="0" err="1" smtClean="0">
                <a:solidFill>
                  <a:srgbClr val="0000FF"/>
                </a:solidFill>
                <a:latin typeface="Times New Roman" panose="02020603050405020304" pitchFamily="18" charset="0"/>
              </a:rPr>
              <a:t>Lời</a:t>
            </a:r>
            <a:r>
              <a:rPr lang="en-US" b="0" i="0" u="none" strike="noStrike" baseline="0" dirty="0" smtClean="0">
                <a:solidFill>
                  <a:srgbClr val="0000FF"/>
                </a:solidFill>
                <a:latin typeface="Times New Roman" panose="02020603050405020304" pitchFamily="18" charset="0"/>
              </a:rPr>
              <a:t> </a:t>
            </a:r>
            <a:r>
              <a:rPr lang="en-US" b="0" i="0" u="none" strike="noStrike" baseline="0" dirty="0" err="1" smtClean="0">
                <a:solidFill>
                  <a:srgbClr val="0000FF"/>
                </a:solidFill>
                <a:latin typeface="Times New Roman" panose="02020603050405020304" pitchFamily="18" charset="0"/>
              </a:rPr>
              <a:t>giải</a:t>
            </a:r>
            <a:r>
              <a:rPr lang="en-US" b="0" i="0" u="none" strike="noStrike" baseline="0" dirty="0" smtClean="0">
                <a:solidFill>
                  <a:srgbClr val="0000FF"/>
                </a:solidFill>
                <a:latin typeface="Times New Roman" panose="02020603050405020304" pitchFamily="18" charset="0"/>
              </a:rPr>
              <a:t>:</a:t>
            </a:r>
          </a:p>
          <a:p>
            <a:pPr marR="0" lvl="0" rtl="0"/>
            <a:r>
              <a:rPr lang="vi-VN" i="0" u="none" strike="noStrike" baseline="0" dirty="0" smtClean="0">
                <a:latin typeface="Times New Roman" panose="02020603050405020304" pitchFamily="18" charset="0"/>
              </a:rPr>
              <a:t>+ Hình 6.6: Rừng Cúc Phương: rừng đặc dụng</a:t>
            </a:r>
          </a:p>
          <a:p>
            <a:pPr marR="0" lvl="0" rtl="0"/>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6.7: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keo</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trồng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sản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xuất</a:t>
            </a:r>
            <a:endParaRPr lang="en-US" i="0" u="none" strike="noStrike" baseline="0" dirty="0" smtClean="0">
              <a:latin typeface="Times New Roman" panose="02020603050405020304" pitchFamily="18" charset="0"/>
            </a:endParaRPr>
          </a:p>
          <a:p>
            <a:pPr marR="0" lvl="0" rtl="0"/>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6.8: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phi </a:t>
            </a:r>
            <a:r>
              <a:rPr lang="en-US" i="0" u="none" strike="noStrike" baseline="0" dirty="0" err="1" smtClean="0">
                <a:latin typeface="Times New Roman" panose="02020603050405020304" pitchFamily="18" charset="0"/>
              </a:rPr>
              <a:t>lao</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phòng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hộ</a:t>
            </a:r>
            <a:endParaRPr lang="en-US" i="0" u="none" strike="noStrike" baseline="0" dirty="0" smtClean="0">
              <a:latin typeface="Times New Roman" panose="02020603050405020304" pitchFamily="18" charset="0"/>
            </a:endParaRPr>
          </a:p>
          <a:p>
            <a:pPr marR="0" lvl="0" rtl="0"/>
            <a:endParaRPr lang="en-US" b="1"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3043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119868"/>
            <a:ext cx="10515600" cy="1325563"/>
          </a:xfrm>
        </p:spPr>
        <p:txBody>
          <a:bodyPr>
            <a:normAutofit/>
          </a:bodyPr>
          <a:lstStyle/>
          <a:p>
            <a:pPr marR="0" algn="ctr" rtl="0"/>
            <a:r>
              <a:rPr lang="en-US" sz="2800" b="1" kern="1800" dirty="0" smtClean="0">
                <a:latin typeface="Times New Roman" panose="02020603050405020304" pitchFamily="18" charset="0"/>
              </a:rPr>
              <a:t/>
            </a:r>
            <a:br>
              <a:rPr lang="en-US" sz="2800" b="1" kern="1800" dirty="0" smtClean="0">
                <a:latin typeface="Times New Roman" panose="02020603050405020304" pitchFamily="18" charset="0"/>
              </a:rPr>
            </a:br>
            <a:r>
              <a:rPr lang="en-US" sz="2800" kern="1800" dirty="0" err="1" smtClean="0">
                <a:solidFill>
                  <a:srgbClr val="C00000"/>
                </a:solidFill>
                <a:latin typeface="Times New Roman" panose="02020603050405020304" pitchFamily="18" charset="0"/>
              </a:rPr>
              <a:t>Bài</a:t>
            </a:r>
            <a:r>
              <a:rPr lang="en-US" sz="2800" kern="1800" dirty="0" smtClean="0">
                <a:solidFill>
                  <a:srgbClr val="C00000"/>
                </a:solidFill>
                <a:latin typeface="Times New Roman" panose="02020603050405020304" pitchFamily="18" charset="0"/>
              </a:rPr>
              <a:t> 6. </a:t>
            </a:r>
            <a:r>
              <a:rPr lang="en-US" sz="2800" b="1" kern="1800" dirty="0" smtClean="0">
                <a:solidFill>
                  <a:srgbClr val="C00000"/>
                </a:solidFill>
                <a:latin typeface="Times New Roman" panose="02020603050405020304" pitchFamily="18" charset="0"/>
              </a:rPr>
              <a:t>RỪNG Ở VIỆT NAM</a:t>
            </a:r>
            <a:endParaRPr lang="en-US" sz="2800" b="1" i="0" u="none" strike="noStrike" kern="1800" baseline="0" dirty="0" smtClean="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017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sz="2800" b="0" i="0" u="none" strike="noStrike" kern="1800" baseline="0" dirty="0" smtClean="0">
                <a:solidFill>
                  <a:srgbClr val="C00000"/>
                </a:solidFill>
                <a:latin typeface="Times New Roman" panose="02020603050405020304" pitchFamily="18" charset="0"/>
              </a:rPr>
              <a:t>Câu 1. </a:t>
            </a:r>
            <a:r>
              <a:rPr lang="vi-VN" sz="2800" b="1" i="0" u="none" strike="noStrike" kern="1800" baseline="0" dirty="0" smtClean="0">
                <a:solidFill>
                  <a:srgbClr val="C00000"/>
                </a:solidFill>
                <a:latin typeface="Times New Roman" panose="02020603050405020304" pitchFamily="18" charset="0"/>
              </a:rPr>
              <a:t>Em hãy nêu vai trò của rừng đối với môi trường, đời sống và sản xuất trong mỗi trường hợp được minh họa ở Hình 6.1.</a:t>
            </a:r>
          </a:p>
        </p:txBody>
      </p:sp>
      <p:pic>
        <p:nvPicPr>
          <p:cNvPr id="5" name="Picture 4" descr="https://baivan.net/sites/default/files/styles/giua_bai/public/d/m/Y/6.1.png?itok=E7C5kEfb"/>
          <p:cNvPicPr/>
          <p:nvPr/>
        </p:nvPicPr>
        <p:blipFill>
          <a:blip r:embed="rId2">
            <a:extLst>
              <a:ext uri="{28A0092B-C50C-407E-A947-70E740481C1C}">
                <a14:useLocalDpi xmlns:a14="http://schemas.microsoft.com/office/drawing/2010/main" val="0"/>
              </a:ext>
            </a:extLst>
          </a:blip>
          <a:srcRect/>
          <a:stretch>
            <a:fillRect/>
          </a:stretch>
        </p:blipFill>
        <p:spPr bwMode="auto">
          <a:xfrm>
            <a:off x="2380343" y="1690688"/>
            <a:ext cx="6066972" cy="3374571"/>
          </a:xfrm>
          <a:prstGeom prst="rect">
            <a:avLst/>
          </a:prstGeom>
          <a:noFill/>
          <a:ln>
            <a:noFill/>
          </a:ln>
        </p:spPr>
      </p:pic>
      <p:sp>
        <p:nvSpPr>
          <p:cNvPr id="4" name="Title 1"/>
          <p:cNvSpPr txBox="1">
            <a:spLocks/>
          </p:cNvSpPr>
          <p:nvPr/>
        </p:nvSpPr>
        <p:spPr>
          <a:xfrm>
            <a:off x="838200" y="5065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kern="1800" dirty="0" err="1" smtClean="0">
                <a:solidFill>
                  <a:srgbClr val="C00000"/>
                </a:solidFill>
                <a:latin typeface="Times New Roman" panose="02020603050405020304" pitchFamily="18" charset="0"/>
              </a:rPr>
              <a:t>Câu</a:t>
            </a:r>
            <a:r>
              <a:rPr lang="en-US" sz="2800" kern="1800" dirty="0" smtClean="0">
                <a:solidFill>
                  <a:srgbClr val="C00000"/>
                </a:solidFill>
                <a:latin typeface="Times New Roman" panose="02020603050405020304" pitchFamily="18" charset="0"/>
              </a:rPr>
              <a:t> 2.</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Hãy</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kể</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tên</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những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ngành</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sản</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xuất</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sử</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dụng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nguyên</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liệu</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từ</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rừng</a:t>
            </a:r>
            <a:endParaRPr lang="en-US" sz="2800" b="1" kern="1800" dirty="0" smtClean="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700240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3785055"/>
            <a:ext cx="10080171" cy="1773916"/>
          </a:xfrm>
        </p:spPr>
        <p:txBody>
          <a:bodyPr>
            <a:noAutofit/>
          </a:bodyPr>
          <a:lstStyle/>
          <a:p>
            <a:pPr marL="0" lvl="0" indent="0">
              <a:buNone/>
            </a:pPr>
            <a:r>
              <a:rPr lang="en-US" dirty="0" err="1" smtClean="0">
                <a:latin typeface="Times New Roman" panose="02020603050405020304" pitchFamily="18" charset="0"/>
                <a:cs typeface="Times New Roman" panose="02020603050405020304" pitchFamily="18" charset="0"/>
              </a:rPr>
              <a:t>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2. </a:t>
            </a:r>
          </a:p>
          <a:p>
            <a:pPr marL="0" lvl="0" indent="0">
              <a:buNone/>
            </a:pP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a:t>
            </a:r>
            <a:endParaRPr lang="vi-VN" i="0" u="none" strike="noStrike" baseline="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38200" y="365125"/>
            <a:ext cx="10515600" cy="2999014"/>
          </a:xfrm>
        </p:spPr>
        <p:txBody>
          <a:bodyPr>
            <a:normAutofit/>
          </a:bodyPr>
          <a:lstStyle/>
          <a:p>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1. </a:t>
            </a:r>
            <a:br>
              <a:rPr lang="en-US" sz="2800" dirty="0" smtClean="0">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làm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smtClean="0">
                <a:solidFill>
                  <a:srgbClr val="002060"/>
                </a:solidFill>
                <a:latin typeface="Times New Roman" panose="02020603050405020304" pitchFamily="18" charset="0"/>
                <a:cs typeface="Times New Roman" panose="02020603050405020304" pitchFamily="18" charset="0"/>
              </a:rPr>
              <a:t>,</a:t>
            </a:r>
            <a:br>
              <a:rPr lang="en-US" sz="2800" dirty="0" smtClean="0">
                <a:solidFill>
                  <a:srgbClr val="002060"/>
                </a:solidFill>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chắn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cát</a:t>
            </a:r>
            <a:r>
              <a:rPr lang="en-US" sz="2800" dirty="0" smtClean="0">
                <a:solidFill>
                  <a:srgbClr val="002060"/>
                </a:solidFill>
                <a:latin typeface="Times New Roman" panose="02020603050405020304" pitchFamily="18" charset="0"/>
                <a:cs typeface="Times New Roman" panose="02020603050405020304" pitchFamily="18" charset="0"/>
              </a:rPr>
              <a:t>,</a:t>
            </a:r>
            <a:br>
              <a:rPr lang="en-US" sz="2800" dirty="0" smtClean="0">
                <a:solidFill>
                  <a:srgbClr val="002060"/>
                </a:solidFill>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cung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nguyên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liệu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sản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xuất</a:t>
            </a:r>
            <a:r>
              <a:rPr lang="en-US" sz="2800" dirty="0" smtClean="0">
                <a:solidFill>
                  <a:srgbClr val="002060"/>
                </a:solidFill>
                <a:latin typeface="Times New Roman" panose="02020603050405020304" pitchFamily="18" charset="0"/>
                <a:cs typeface="Times New Roman" panose="02020603050405020304" pitchFamily="18" charset="0"/>
              </a:rPr>
              <a:t>,</a:t>
            </a:r>
            <a:br>
              <a:rPr lang="en-US" sz="2800" dirty="0" smtClean="0">
                <a:solidFill>
                  <a:srgbClr val="002060"/>
                </a:solidFill>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xói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mòn</a:t>
            </a:r>
            <a:r>
              <a:rPr lang="en-US" sz="2800" dirty="0" smtClean="0">
                <a:solidFill>
                  <a:srgbClr val="002060"/>
                </a:solidFill>
                <a:latin typeface="Times New Roman" panose="02020603050405020304" pitchFamily="18" charset="0"/>
                <a:cs typeface="Times New Roman" panose="02020603050405020304" pitchFamily="18" charset="0"/>
              </a:rPr>
              <a:t>,</a:t>
            </a:r>
            <a:br>
              <a:rPr lang="en-US" sz="2800" dirty="0" smtClean="0">
                <a:solidFill>
                  <a:srgbClr val="002060"/>
                </a:solidFill>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là </a:t>
            </a:r>
            <a:r>
              <a:rPr lang="en-US" sz="2800" dirty="0" err="1">
                <a:solidFill>
                  <a:srgbClr val="002060"/>
                </a:solidFill>
                <a:latin typeface="Times New Roman" panose="02020603050405020304" pitchFamily="18" charset="0"/>
                <a:cs typeface="Times New Roman" panose="02020603050405020304" pitchFamily="18" charset="0"/>
              </a:rPr>
              <a:t>nơi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cứu</a:t>
            </a:r>
            <a:r>
              <a:rPr lang="en-US" sz="2800" dirty="0" smtClean="0">
                <a:solidFill>
                  <a:srgbClr val="002060"/>
                </a:solidFill>
                <a:latin typeface="Times New Roman" panose="02020603050405020304" pitchFamily="18" charset="0"/>
                <a:cs typeface="Times New Roman" panose="02020603050405020304" pitchFamily="18" charset="0"/>
              </a:rPr>
              <a:t>,</a:t>
            </a:r>
            <a:br>
              <a:rPr lang="en-US" sz="2800" dirty="0" smtClean="0">
                <a:solidFill>
                  <a:srgbClr val="002060"/>
                </a:solidFill>
                <a:latin typeface="Times New Roman" panose="02020603050405020304" pitchFamily="18" charset="0"/>
                <a:cs typeface="Times New Roman" panose="02020603050405020304" pitchFamily="18" charset="0"/>
              </a:rPr>
            </a:br>
            <a:r>
              <a:rPr lang="en-US" sz="2800" dirty="0" err="1" smtClean="0">
                <a:solidFill>
                  <a:srgbClr val="002060"/>
                </a:solidFill>
                <a:latin typeface="Times New Roman" panose="02020603050405020304" pitchFamily="18" charset="0"/>
                <a:cs typeface="Times New Roman" panose="02020603050405020304" pitchFamily="18" charset="0"/>
              </a:rPr>
              <a:t>Rừng</a:t>
            </a:r>
            <a:r>
              <a:rPr lang="en-US" sz="2800" dirty="0" smtClean="0">
                <a:solidFill>
                  <a:srgbClr val="002060"/>
                </a:solidFill>
                <a:latin typeface="Times New Roman" panose="02020603050405020304" pitchFamily="18" charset="0"/>
                <a:cs typeface="Times New Roman" panose="02020603050405020304" pitchFamily="18" charset="0"/>
              </a:rPr>
              <a:t> là </a:t>
            </a:r>
            <a:r>
              <a:rPr lang="en-US" sz="2800" dirty="0" err="1" smtClean="0">
                <a:solidFill>
                  <a:srgbClr val="002060"/>
                </a:solidFill>
                <a:latin typeface="Times New Roman" panose="02020603050405020304" pitchFamily="18" charset="0"/>
                <a:cs typeface="Times New Roman" panose="02020603050405020304" pitchFamily="18" charset="0"/>
              </a:rPr>
              <a:t>nơi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tồn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vật</a:t>
            </a:r>
            <a:r>
              <a:rPr lang="en-US" sz="2800"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5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786"/>
            <a:ext cx="10515600" cy="1325563"/>
          </a:xfrm>
        </p:spPr>
        <p:txBody>
          <a:bodyPr>
            <a:normAutofit/>
          </a:bodyPr>
          <a:lstStyle/>
          <a:p>
            <a:pPr marR="0" rtl="0"/>
            <a:r>
              <a:rPr lang="vi-VN" sz="2800" b="0" i="0" u="none" strike="noStrike" kern="1800" baseline="0" dirty="0" smtClean="0">
                <a:solidFill>
                  <a:srgbClr val="C00000"/>
                </a:solidFill>
                <a:latin typeface="Times New Roman" panose="02020603050405020304" pitchFamily="18" charset="0"/>
              </a:rPr>
              <a:t>Câu 3. </a:t>
            </a:r>
            <a:r>
              <a:rPr lang="vi-VN" sz="2800" b="1" i="0" u="none" strike="noStrike" kern="1800" baseline="0" dirty="0" smtClean="0">
                <a:solidFill>
                  <a:srgbClr val="C00000"/>
                </a:solidFill>
                <a:latin typeface="Times New Roman" panose="02020603050405020304" pitchFamily="18" charset="0"/>
              </a:rPr>
              <a:t>Những loại rừng ở Hình 6.2 được gọi tên theo đặc điểm nào của rừng?</a:t>
            </a:r>
          </a:p>
        </p:txBody>
      </p:sp>
      <p:pic>
        <p:nvPicPr>
          <p:cNvPr id="5" name="Picture 4" descr="https://baivan.net/sites/default/files/styles/giua_bai/public/d/m/Y/6.2_0.png?itok=eqLL6Zbo"/>
          <p:cNvPicPr/>
          <p:nvPr/>
        </p:nvPicPr>
        <p:blipFill>
          <a:blip r:embed="rId2">
            <a:extLst>
              <a:ext uri="{28A0092B-C50C-407E-A947-70E740481C1C}">
                <a14:useLocalDpi xmlns:a14="http://schemas.microsoft.com/office/drawing/2010/main" val="0"/>
              </a:ext>
            </a:extLst>
          </a:blip>
          <a:srcRect/>
          <a:stretch>
            <a:fillRect/>
          </a:stretch>
        </p:blipFill>
        <p:spPr bwMode="auto">
          <a:xfrm>
            <a:off x="2514599" y="1182688"/>
            <a:ext cx="7728858" cy="2133600"/>
          </a:xfrm>
          <a:prstGeom prst="rect">
            <a:avLst/>
          </a:prstGeom>
          <a:noFill/>
          <a:ln>
            <a:noFill/>
          </a:ln>
        </p:spPr>
      </p:pic>
      <p:sp>
        <p:nvSpPr>
          <p:cNvPr id="4" name="Title 1"/>
          <p:cNvSpPr txBox="1">
            <a:spLocks/>
          </p:cNvSpPr>
          <p:nvPr/>
        </p:nvSpPr>
        <p:spPr>
          <a:xfrm>
            <a:off x="838200" y="33162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kern="1800" dirty="0" err="1" smtClean="0">
                <a:solidFill>
                  <a:srgbClr val="C00000"/>
                </a:solidFill>
                <a:latin typeface="Times New Roman" panose="02020603050405020304" pitchFamily="18" charset="0"/>
              </a:rPr>
              <a:t>Câu</a:t>
            </a:r>
            <a:r>
              <a:rPr lang="en-US" sz="2800" kern="1800" dirty="0" smtClean="0">
                <a:solidFill>
                  <a:srgbClr val="C00000"/>
                </a:solidFill>
                <a:latin typeface="Times New Roman" panose="02020603050405020304" pitchFamily="18" charset="0"/>
              </a:rPr>
              <a:t> 4. </a:t>
            </a:r>
            <a:r>
              <a:rPr lang="en-US" sz="2800" b="1" kern="1800" dirty="0" err="1" smtClean="0">
                <a:solidFill>
                  <a:srgbClr val="C00000"/>
                </a:solidFill>
                <a:latin typeface="Times New Roman" panose="02020603050405020304" pitchFamily="18" charset="0"/>
              </a:rPr>
              <a:t>Hãy</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cho</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biết</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tên</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gọi</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loại</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rừng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trong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Hình</a:t>
            </a:r>
            <a:r>
              <a:rPr lang="en-US" sz="2800" b="1" kern="1800" dirty="0" smtClean="0">
                <a:solidFill>
                  <a:srgbClr val="C00000"/>
                </a:solidFill>
                <a:latin typeface="Times New Roman" panose="02020603050405020304" pitchFamily="18" charset="0"/>
              </a:rPr>
              <a:t> 6.3</a:t>
            </a:r>
          </a:p>
        </p:txBody>
      </p:sp>
      <p:sp>
        <p:nvSpPr>
          <p:cNvPr id="7" name="Title 1"/>
          <p:cNvSpPr txBox="1">
            <a:spLocks/>
          </p:cNvSpPr>
          <p:nvPr/>
        </p:nvSpPr>
        <p:spPr>
          <a:xfrm>
            <a:off x="838200" y="52346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kern="1800" dirty="0" smtClean="0">
                <a:solidFill>
                  <a:srgbClr val="C00000"/>
                </a:solidFill>
                <a:latin typeface="Times New Roman" panose="02020603050405020304" pitchFamily="18" charset="0"/>
              </a:rPr>
              <a:t>Câu 6.</a:t>
            </a:r>
            <a:r>
              <a:rPr lang="vi-VN" sz="2800" b="1" kern="1800" dirty="0" smtClean="0">
                <a:solidFill>
                  <a:srgbClr val="C00000"/>
                </a:solidFill>
                <a:latin typeface="Times New Roman" panose="02020603050405020304" pitchFamily="18" charset="0"/>
              </a:rPr>
              <a:t> Hình 6.4 cho thấy rừng giúp ích cho môi trường và cho đời sống con người như thế nào?</a:t>
            </a:r>
          </a:p>
        </p:txBody>
      </p:sp>
      <p:sp>
        <p:nvSpPr>
          <p:cNvPr id="6" name="Title 1"/>
          <p:cNvSpPr txBox="1">
            <a:spLocks/>
          </p:cNvSpPr>
          <p:nvPr/>
        </p:nvSpPr>
        <p:spPr>
          <a:xfrm>
            <a:off x="838200" y="41678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kern="1800" dirty="0" smtClean="0">
                <a:solidFill>
                  <a:srgbClr val="C00000"/>
                </a:solidFill>
                <a:latin typeface="Times New Roman" panose="02020603050405020304" pitchFamily="18" charset="0"/>
              </a:rPr>
              <a:t>Câu </a:t>
            </a:r>
            <a:r>
              <a:rPr lang="en-US" sz="2800" kern="1800" dirty="0">
                <a:solidFill>
                  <a:srgbClr val="C00000"/>
                </a:solidFill>
                <a:latin typeface="Times New Roman" panose="02020603050405020304" pitchFamily="18" charset="0"/>
              </a:rPr>
              <a:t>5</a:t>
            </a:r>
            <a:r>
              <a:rPr lang="vi-VN" sz="2800"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Phân</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loại</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rừng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theo</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mục</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đích</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sư</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dụng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rừng</a:t>
            </a:r>
            <a:r>
              <a:rPr lang="en-US" sz="2800" b="1" kern="1800" dirty="0" smtClean="0">
                <a:solidFill>
                  <a:srgbClr val="C00000"/>
                </a:solidFill>
                <a:latin typeface="Times New Roman" panose="02020603050405020304" pitchFamily="18" charset="0"/>
              </a:rPr>
              <a:t> có </a:t>
            </a:r>
            <a:r>
              <a:rPr lang="en-US" sz="2800" b="1" kern="1800" dirty="0" err="1" smtClean="0">
                <a:solidFill>
                  <a:srgbClr val="C00000"/>
                </a:solidFill>
                <a:latin typeface="Times New Roman" panose="02020603050405020304" pitchFamily="18" charset="0"/>
              </a:rPr>
              <a:t>những</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loại</a:t>
            </a:r>
            <a:r>
              <a:rPr lang="en-US" sz="2800" b="1" kern="1800" dirty="0" smtClean="0">
                <a:solidFill>
                  <a:srgbClr val="C00000"/>
                </a:solidFill>
                <a:latin typeface="Times New Roman" panose="02020603050405020304" pitchFamily="18" charset="0"/>
              </a:rPr>
              <a:t> </a:t>
            </a:r>
            <a:r>
              <a:rPr lang="en-US" sz="2800" b="1" kern="1800" dirty="0" err="1" smtClean="0">
                <a:solidFill>
                  <a:srgbClr val="C00000"/>
                </a:solidFill>
                <a:latin typeface="Times New Roman" panose="02020603050405020304" pitchFamily="18" charset="0"/>
              </a:rPr>
              <a:t>nào</a:t>
            </a:r>
            <a:r>
              <a:rPr lang="en-US" sz="2800" b="1" kern="1800" dirty="0" smtClean="0">
                <a:solidFill>
                  <a:srgbClr val="C00000"/>
                </a:solidFill>
                <a:latin typeface="Times New Roman" panose="02020603050405020304" pitchFamily="18" charset="0"/>
              </a:rPr>
              <a:t>?</a:t>
            </a:r>
            <a:endParaRPr lang="vi-VN" sz="2800" b="1" kern="1800" dirty="0" smtClean="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304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4314" y="824139"/>
            <a:ext cx="10515600" cy="2964090"/>
          </a:xfrm>
        </p:spPr>
        <p:txBody>
          <a:bodyPr/>
          <a:lstStyle/>
          <a:p>
            <a:pPr marR="0" lvl="0" rtl="0"/>
            <a:r>
              <a:rPr lang="en-US" b="0" i="0" u="none" strike="noStrike" baseline="0" dirty="0" err="1" smtClean="0">
                <a:solidFill>
                  <a:srgbClr val="0000FF"/>
                </a:solidFill>
                <a:latin typeface="Times New Roman" panose="02020603050405020304" pitchFamily="18" charset="0"/>
              </a:rPr>
              <a:t>Tra</a:t>
            </a:r>
            <a:r>
              <a:rPr lang="en-US" b="0" i="0" u="none" strike="noStrike" baseline="0" dirty="0" smtClean="0">
                <a:solidFill>
                  <a:srgbClr val="0000FF"/>
                </a:solidFill>
                <a:latin typeface="Times New Roman" panose="02020603050405020304" pitchFamily="18" charset="0"/>
              </a:rPr>
              <a:t>̉</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lời</a:t>
            </a:r>
            <a:r>
              <a:rPr lang="en-US" b="0" i="0" u="none" strike="noStrike" dirty="0" smtClean="0">
                <a:solidFill>
                  <a:srgbClr val="0000FF"/>
                </a:solidFill>
                <a:latin typeface="Times New Roman" panose="02020603050405020304" pitchFamily="18" charset="0"/>
              </a:rPr>
              <a:t> </a:t>
            </a:r>
            <a:r>
              <a:rPr lang="en-US" b="0" i="0" u="none" strike="noStrike" dirty="0" err="1" smtClean="0">
                <a:solidFill>
                  <a:srgbClr val="0000FF"/>
                </a:solidFill>
                <a:latin typeface="Times New Roman" panose="02020603050405020304" pitchFamily="18" charset="0"/>
              </a:rPr>
              <a:t>câu</a:t>
            </a:r>
            <a:r>
              <a:rPr lang="en-US" b="0" i="0" u="none" strike="noStrike" dirty="0" smtClean="0">
                <a:solidFill>
                  <a:srgbClr val="0000FF"/>
                </a:solidFill>
                <a:latin typeface="Times New Roman" panose="02020603050405020304" pitchFamily="18" charset="0"/>
              </a:rPr>
              <a:t> 3.</a:t>
            </a:r>
            <a:endParaRPr lang="en-US" b="0" i="0" u="none" strike="noStrike" baseline="0" dirty="0" smtClean="0">
              <a:solidFill>
                <a:srgbClr val="0000FF"/>
              </a:solidFill>
              <a:latin typeface="Times New Roman" panose="02020603050405020304" pitchFamily="18" charset="0"/>
            </a:endParaRPr>
          </a:p>
          <a:p>
            <a:pPr marR="0" lvl="0" rtl="0"/>
            <a:r>
              <a:rPr lang="vi-VN" i="0" u="none" strike="noStrike" baseline="0" dirty="0" smtClean="0">
                <a:latin typeface="Times New Roman" panose="02020603050405020304" pitchFamily="18" charset="0"/>
              </a:rPr>
              <a:t>Những loại rừng ở Hình 6.2 được gọi tên dựa theo:</a:t>
            </a:r>
          </a:p>
          <a:p>
            <a:pPr marR="0" lvl="0" rtl="0"/>
            <a:r>
              <a:rPr lang="en-US" dirty="0" smtClean="0">
                <a:latin typeface="Times New Roman" panose="02020603050405020304" pitchFamily="18" charset="0"/>
              </a:rPr>
              <a:t>+</a:t>
            </a:r>
            <a:r>
              <a:rPr lang="en-US" dirty="0" err="1" smtClean="0">
                <a:latin typeface="Times New Roman" panose="02020603050405020304" pitchFamily="18" charset="0"/>
              </a:rPr>
              <a:t>Rừng</a:t>
            </a:r>
            <a:r>
              <a:rPr lang="en-US" dirty="0" smtClean="0">
                <a:latin typeface="Times New Roman" panose="02020603050405020304" pitchFamily="18" charset="0"/>
              </a:rPr>
              <a:t> </a:t>
            </a:r>
            <a:r>
              <a:rPr lang="en-US" dirty="0" err="1" smtClean="0">
                <a:latin typeface="Times New Roman" panose="02020603050405020304" pitchFamily="18" charset="0"/>
              </a:rPr>
              <a:t>nguyên</a:t>
            </a:r>
            <a:r>
              <a:rPr lang="en-US" dirty="0" smtClean="0">
                <a:latin typeface="Times New Roman" panose="02020603050405020304" pitchFamily="18" charset="0"/>
              </a:rPr>
              <a:t> </a:t>
            </a:r>
            <a:r>
              <a:rPr lang="en-US" dirty="0" err="1" smtClean="0">
                <a:latin typeface="Times New Roman" panose="02020603050405020304" pitchFamily="18" charset="0"/>
              </a:rPr>
              <a:t>sinh</a:t>
            </a:r>
            <a:r>
              <a:rPr lang="en-US" dirty="0" smtClean="0">
                <a:latin typeface="Times New Roman" panose="02020603050405020304" pitchFamily="18" charset="0"/>
              </a:rPr>
              <a:t> </a:t>
            </a:r>
            <a:r>
              <a:rPr lang="en-US" dirty="0" err="1" smtClean="0">
                <a:latin typeface="Times New Roman" panose="02020603050405020304" pitchFamily="18" charset="0"/>
              </a:rPr>
              <a:t>dựa</a:t>
            </a:r>
            <a:r>
              <a:rPr lang="en-US" dirty="0" smtClean="0">
                <a:latin typeface="Times New Roman" panose="02020603050405020304" pitchFamily="18" charset="0"/>
              </a:rPr>
              <a:t> </a:t>
            </a:r>
            <a:r>
              <a:rPr lang="en-US" dirty="0" err="1" smtClean="0">
                <a:latin typeface="Times New Roman" panose="02020603050405020304" pitchFamily="18" charset="0"/>
              </a:rPr>
              <a:t>theo</a:t>
            </a:r>
            <a:r>
              <a:rPr lang="en-US" dirty="0" smtClean="0">
                <a:latin typeface="Times New Roman" panose="02020603050405020304" pitchFamily="18" charset="0"/>
              </a:rPr>
              <a:t> </a:t>
            </a:r>
            <a:r>
              <a:rPr lang="en-US" dirty="0" err="1" smtClean="0">
                <a:latin typeface="Times New Roman" panose="02020603050405020304" pitchFamily="18" charset="0"/>
              </a:rPr>
              <a:t>n</a:t>
            </a:r>
            <a:r>
              <a:rPr lang="en-US" i="0" u="none" strike="noStrike" baseline="0" dirty="0" err="1" smtClean="0">
                <a:latin typeface="Times New Roman" panose="02020603050405020304" pitchFamily="18" charset="0"/>
              </a:rPr>
              <a:t>guồn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gốc</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thành</a:t>
            </a:r>
            <a:endParaRPr lang="en-US" i="0" u="none" strike="noStrike" baseline="0" dirty="0" smtClean="0">
              <a:latin typeface="Times New Roman" panose="02020603050405020304" pitchFamily="18" charset="0"/>
            </a:endParaRPr>
          </a:p>
          <a:p>
            <a:pPr marR="0" lvl="0" rtl="0"/>
            <a:r>
              <a:rPr lang="en-US" i="0" u="none" strike="noStrike" baseline="0" dirty="0" smtClean="0">
                <a:latin typeface="Times New Roman" panose="02020603050405020304" pitchFamily="18" charset="0"/>
              </a:rPr>
              <a:t>+ </a:t>
            </a:r>
            <a:r>
              <a:rPr lang="en-US" dirty="0" err="1" smtClean="0">
                <a:latin typeface="Times New Roman" panose="02020603050405020304" pitchFamily="18" charset="0"/>
              </a:rPr>
              <a:t>Rừng</a:t>
            </a:r>
            <a:r>
              <a:rPr lang="en-US" dirty="0" smtClean="0">
                <a:latin typeface="Times New Roman" panose="02020603050405020304" pitchFamily="18" charset="0"/>
              </a:rPr>
              <a:t> </a:t>
            </a:r>
            <a:r>
              <a:rPr lang="en-US" dirty="0" err="1" smtClean="0">
                <a:latin typeface="Times New Roman" panose="02020603050405020304" pitchFamily="18" charset="0"/>
              </a:rPr>
              <a:t>tre</a:t>
            </a:r>
            <a:r>
              <a:rPr lang="en-US" dirty="0" smtClean="0">
                <a:latin typeface="Times New Roman" panose="02020603050405020304" pitchFamily="18" charset="0"/>
              </a:rPr>
              <a:t> </a:t>
            </a:r>
            <a:r>
              <a:rPr lang="en-US" dirty="0" err="1" smtClean="0">
                <a:latin typeface="Times New Roman" panose="02020603050405020304" pitchFamily="18" charset="0"/>
              </a:rPr>
              <a:t>nứa</a:t>
            </a:r>
            <a:r>
              <a:rPr lang="en-US" dirty="0" smtClean="0">
                <a:latin typeface="Times New Roman" panose="02020603050405020304" pitchFamily="18" charset="0"/>
              </a:rPr>
              <a:t> </a:t>
            </a:r>
            <a:r>
              <a:rPr lang="en-US" dirty="0" err="1" smtClean="0">
                <a:latin typeface="Times New Roman" panose="02020603050405020304" pitchFamily="18" charset="0"/>
              </a:rPr>
              <a:t>dựa</a:t>
            </a:r>
            <a:r>
              <a:rPr lang="en-US" dirty="0" smtClean="0">
                <a:latin typeface="Times New Roman" panose="02020603050405020304" pitchFamily="18" charset="0"/>
              </a:rPr>
              <a:t> </a:t>
            </a:r>
            <a:r>
              <a:rPr lang="en-US" dirty="0" err="1" smtClean="0">
                <a:latin typeface="Times New Roman" panose="02020603050405020304" pitchFamily="18" charset="0"/>
              </a:rPr>
              <a:t>theo</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phân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loại</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theo</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loài</a:t>
            </a:r>
            <a:r>
              <a:rPr lang="en-US" i="0" u="none" strike="noStrike" dirty="0" smtClean="0">
                <a:latin typeface="Times New Roman" panose="02020603050405020304" pitchFamily="18" charset="0"/>
              </a:rPr>
              <a:t> </a:t>
            </a:r>
            <a:r>
              <a:rPr lang="en-US" i="0" u="none" strike="noStrike" baseline="0" dirty="0" err="1" smtClean="0">
                <a:latin typeface="Times New Roman" panose="02020603050405020304" pitchFamily="18" charset="0"/>
              </a:rPr>
              <a:t>cây</a:t>
            </a:r>
            <a:endParaRPr lang="en-US" i="0" u="none" strike="noStrike" baseline="0" dirty="0" smtClean="0">
              <a:latin typeface="Times New Roman" panose="02020603050405020304" pitchFamily="18" charset="0"/>
            </a:endParaRPr>
          </a:p>
          <a:p>
            <a:pPr marR="0" lvl="0" rtl="0"/>
            <a:r>
              <a:rPr lang="en-US" i="0" u="none" strike="noStrike" baseline="0" dirty="0" smtClean="0">
                <a:latin typeface="Times New Roman" panose="02020603050405020304" pitchFamily="18" charset="0"/>
              </a:rPr>
              <a:t>+ </a:t>
            </a:r>
            <a:r>
              <a:rPr lang="en-US" dirty="0" err="1" smtClean="0">
                <a:latin typeface="Times New Roman" panose="02020603050405020304" pitchFamily="18" charset="0"/>
              </a:rPr>
              <a:t>Rừng</a:t>
            </a:r>
            <a:r>
              <a:rPr lang="en-US" dirty="0" smtClean="0">
                <a:latin typeface="Times New Roman" panose="02020603050405020304" pitchFamily="18" charset="0"/>
              </a:rPr>
              <a:t> </a:t>
            </a:r>
            <a:r>
              <a:rPr lang="en-US" dirty="0" err="1" smtClean="0">
                <a:latin typeface="Times New Roman" panose="02020603050405020304" pitchFamily="18" charset="0"/>
              </a:rPr>
              <a:t>ngập</a:t>
            </a:r>
            <a:r>
              <a:rPr lang="en-US" dirty="0" smtClean="0">
                <a:latin typeface="Times New Roman" panose="02020603050405020304" pitchFamily="18" charset="0"/>
              </a:rPr>
              <a:t> </a:t>
            </a:r>
            <a:r>
              <a:rPr lang="en-US" dirty="0" err="1" smtClean="0">
                <a:latin typeface="Times New Roman" panose="02020603050405020304" pitchFamily="18" charset="0"/>
              </a:rPr>
              <a:t>nước</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phân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loại</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theo</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điều</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kiện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lập</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địa</a:t>
            </a:r>
            <a:r>
              <a:rPr lang="en-US" i="0" u="none" strike="noStrike" baseline="0" dirty="0" smtClean="0">
                <a:latin typeface="Times New Roman" panose="02020603050405020304" pitchFamily="18" charset="0"/>
              </a:rPr>
              <a:t>.</a:t>
            </a:r>
          </a:p>
        </p:txBody>
      </p:sp>
    </p:spTree>
    <p:extLst>
      <p:ext uri="{BB962C8B-B14F-4D97-AF65-F5344CB8AC3E}">
        <p14:creationId xmlns:p14="http://schemas.microsoft.com/office/powerpoint/2010/main" val="11256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0" i="0" u="none" strike="noStrike" kern="1800" baseline="0" dirty="0" err="1" smtClean="0">
                <a:solidFill>
                  <a:srgbClr val="C00000"/>
                </a:solidFill>
                <a:latin typeface="Times New Roman" panose="02020603050405020304" pitchFamily="18" charset="0"/>
              </a:rPr>
              <a:t>Câu</a:t>
            </a:r>
            <a:r>
              <a:rPr lang="en-US" sz="2800" b="0" i="0" u="none" strike="noStrike" kern="1800" baseline="0" dirty="0" smtClean="0">
                <a:solidFill>
                  <a:srgbClr val="C00000"/>
                </a:solidFill>
                <a:latin typeface="Times New Roman" panose="02020603050405020304" pitchFamily="18" charset="0"/>
              </a:rPr>
              <a:t> 4. </a:t>
            </a:r>
            <a:r>
              <a:rPr lang="en-US" sz="2800" b="1" i="0" u="none" strike="noStrike" kern="1800" baseline="0" dirty="0" err="1" smtClean="0">
                <a:solidFill>
                  <a:srgbClr val="C00000"/>
                </a:solidFill>
                <a:latin typeface="Times New Roman" panose="02020603050405020304" pitchFamily="18" charset="0"/>
              </a:rPr>
              <a:t>Hãy</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cho</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biết</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tên</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gọi</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loại</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rừng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trong</a:t>
            </a:r>
            <a:r>
              <a:rPr lang="en-US" sz="2800" b="1" i="0" u="none" strike="noStrike" kern="1800" baseline="0" dirty="0" smtClean="0">
                <a:solidFill>
                  <a:srgbClr val="C00000"/>
                </a:solidFill>
                <a:latin typeface="Times New Roman" panose="02020603050405020304" pitchFamily="18" charset="0"/>
              </a:rPr>
              <a:t> </a:t>
            </a:r>
            <a:r>
              <a:rPr lang="en-US" sz="2800" b="1" i="0" u="none" strike="noStrike" kern="1800" baseline="0" dirty="0" err="1" smtClean="0">
                <a:solidFill>
                  <a:srgbClr val="C00000"/>
                </a:solidFill>
                <a:latin typeface="Times New Roman" panose="02020603050405020304" pitchFamily="18" charset="0"/>
              </a:rPr>
              <a:t>Hình</a:t>
            </a:r>
            <a:r>
              <a:rPr lang="en-US" sz="2800" b="1" i="0" u="none" strike="noStrike" kern="1800" baseline="0" dirty="0" smtClean="0">
                <a:solidFill>
                  <a:srgbClr val="C00000"/>
                </a:solidFill>
                <a:latin typeface="Times New Roman" panose="02020603050405020304" pitchFamily="18" charset="0"/>
              </a:rPr>
              <a:t> 6.3</a:t>
            </a:r>
          </a:p>
        </p:txBody>
      </p:sp>
      <p:sp>
        <p:nvSpPr>
          <p:cNvPr id="3" name="Text Placeholder 2"/>
          <p:cNvSpPr>
            <a:spLocks noGrp="1"/>
          </p:cNvSpPr>
          <p:nvPr>
            <p:ph type="body" idx="1"/>
          </p:nvPr>
        </p:nvSpPr>
        <p:spPr>
          <a:xfrm>
            <a:off x="838200" y="4737552"/>
            <a:ext cx="10515600" cy="1701346"/>
          </a:xfrm>
        </p:spPr>
        <p:txBody>
          <a:bodyPr/>
          <a:lstStyle/>
          <a:p>
            <a:pPr marR="0" lvl="0" rtl="0"/>
            <a:r>
              <a:rPr lang="en-US" dirty="0" err="1" smtClean="0">
                <a:solidFill>
                  <a:srgbClr val="0000FF"/>
                </a:solidFill>
                <a:latin typeface="Times New Roman" panose="02020603050405020304" pitchFamily="18" charset="0"/>
              </a:rPr>
              <a:t>Tra</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lời</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câu</a:t>
            </a:r>
            <a:r>
              <a:rPr lang="en-US" dirty="0" smtClean="0">
                <a:solidFill>
                  <a:srgbClr val="0000FF"/>
                </a:solidFill>
                <a:latin typeface="Times New Roman" panose="02020603050405020304" pitchFamily="18" charset="0"/>
              </a:rPr>
              <a:t> 4.</a:t>
            </a:r>
            <a:endParaRPr lang="en-US" b="0" i="0" u="none" strike="noStrike" baseline="0" dirty="0" smtClean="0">
              <a:solidFill>
                <a:srgbClr val="0000FF"/>
              </a:solidFill>
              <a:latin typeface="Times New Roman" panose="02020603050405020304" pitchFamily="18" charset="0"/>
            </a:endParaRPr>
          </a:p>
          <a:p>
            <a:pPr marR="0" lvl="0" rtl="0"/>
            <a:r>
              <a:rPr lang="en-US" i="0" u="none" strike="noStrike" baseline="0" dirty="0" err="1" smtClean="0">
                <a:latin typeface="Times New Roman" panose="02020603050405020304" pitchFamily="18" charset="0"/>
              </a:rPr>
              <a:t>Tên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gọi</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loại</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trong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6.3: </a:t>
            </a:r>
            <a:r>
              <a:rPr lang="en-US" i="0" u="none" strike="noStrike" baseline="0" dirty="0" err="1" smtClean="0">
                <a:latin typeface="Times New Roman" panose="02020603050405020304" pitchFamily="18" charset="0"/>
              </a:rPr>
              <a:t>Rừng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ngập</a:t>
            </a:r>
            <a:r>
              <a:rPr lang="en-US" i="0" u="none" strike="noStrike" baseline="0" dirty="0" smtClean="0">
                <a:latin typeface="Times New Roman" panose="02020603050405020304" pitchFamily="18" charset="0"/>
              </a:rPr>
              <a:t> </a:t>
            </a:r>
            <a:r>
              <a:rPr lang="en-US" dirty="0" err="1" smtClean="0">
                <a:latin typeface="Times New Roman" panose="02020603050405020304" pitchFamily="18" charset="0"/>
              </a:rPr>
              <a:t>nước</a:t>
            </a:r>
            <a:r>
              <a:rPr lang="en-US" i="0" u="none" strike="noStrike" baseline="0" dirty="0" smtClean="0">
                <a:latin typeface="Times New Roman" panose="02020603050405020304" pitchFamily="18" charset="0"/>
              </a:rPr>
              <a:t>.</a:t>
            </a:r>
          </a:p>
        </p:txBody>
      </p:sp>
      <p:pic>
        <p:nvPicPr>
          <p:cNvPr id="4" name="Picture 3" descr="https://baivan.net/sites/default/files/styles/giua_bai/public/d/m/Y/6.3.png?itok=d0Blr-9g"/>
          <p:cNvPicPr/>
          <p:nvPr/>
        </p:nvPicPr>
        <p:blipFill>
          <a:blip r:embed="rId2">
            <a:extLst>
              <a:ext uri="{28A0092B-C50C-407E-A947-70E740481C1C}">
                <a14:useLocalDpi xmlns:a14="http://schemas.microsoft.com/office/drawing/2010/main" val="0"/>
              </a:ext>
            </a:extLst>
          </a:blip>
          <a:srcRect/>
          <a:stretch>
            <a:fillRect/>
          </a:stretch>
        </p:blipFill>
        <p:spPr bwMode="auto">
          <a:xfrm>
            <a:off x="2554515" y="1436914"/>
            <a:ext cx="6342743" cy="3204482"/>
          </a:xfrm>
          <a:prstGeom prst="rect">
            <a:avLst/>
          </a:prstGeom>
          <a:noFill/>
          <a:ln>
            <a:noFill/>
          </a:ln>
        </p:spPr>
      </p:pic>
    </p:spTree>
    <p:extLst>
      <p:ext uri="{BB962C8B-B14F-4D97-AF65-F5344CB8AC3E}">
        <p14:creationId xmlns:p14="http://schemas.microsoft.com/office/powerpoint/2010/main" val="2841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baivan.net/sites/default/files/styles/giua_bai/public/d/m/Y/6.2_0.png?itok=eqLL6Zbo"/>
          <p:cNvPicPr/>
          <p:nvPr/>
        </p:nvPicPr>
        <p:blipFill>
          <a:blip r:embed="rId2">
            <a:extLst>
              <a:ext uri="{28A0092B-C50C-407E-A947-70E740481C1C}">
                <a14:useLocalDpi xmlns:a14="http://schemas.microsoft.com/office/drawing/2010/main" val="0"/>
              </a:ext>
            </a:extLst>
          </a:blip>
          <a:srcRect/>
          <a:stretch>
            <a:fillRect/>
          </a:stretch>
        </p:blipFill>
        <p:spPr bwMode="auto">
          <a:xfrm>
            <a:off x="1861457" y="1109890"/>
            <a:ext cx="7728858" cy="2133600"/>
          </a:xfrm>
          <a:prstGeom prst="rect">
            <a:avLst/>
          </a:prstGeom>
          <a:noFill/>
          <a:ln>
            <a:noFill/>
          </a:ln>
        </p:spPr>
      </p:pic>
      <p:sp>
        <p:nvSpPr>
          <p:cNvPr id="6" name="Title 1"/>
          <p:cNvSpPr txBox="1">
            <a:spLocks/>
          </p:cNvSpPr>
          <p:nvPr/>
        </p:nvSpPr>
        <p:spPr>
          <a:xfrm>
            <a:off x="838200" y="4114347"/>
            <a:ext cx="10515600" cy="185102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kern="1800" dirty="0" err="1" smtClean="0">
                <a:solidFill>
                  <a:srgbClr val="002060"/>
                </a:solidFill>
                <a:latin typeface="Times New Roman" panose="02020603050405020304" pitchFamily="18" charset="0"/>
              </a:rPr>
              <a:t>Tra</a:t>
            </a:r>
            <a:r>
              <a:rPr lang="en-US" sz="2800" kern="1800" dirty="0" smtClean="0">
                <a:solidFill>
                  <a:srgbClr val="002060"/>
                </a:solidFill>
                <a:latin typeface="Times New Roman" panose="02020603050405020304" pitchFamily="18" charset="0"/>
              </a:rPr>
              <a:t>̉ </a:t>
            </a:r>
            <a:r>
              <a:rPr lang="en-US" sz="2800" kern="1800" dirty="0" err="1" smtClean="0">
                <a:solidFill>
                  <a:srgbClr val="002060"/>
                </a:solidFill>
                <a:latin typeface="Times New Roman" panose="02020603050405020304" pitchFamily="18" charset="0"/>
              </a:rPr>
              <a:t>lời</a:t>
            </a:r>
            <a:r>
              <a:rPr lang="en-US" sz="2800" kern="1800" dirty="0" smtClean="0">
                <a:solidFill>
                  <a:srgbClr val="002060"/>
                </a:solidFill>
                <a:latin typeface="Times New Roman" panose="02020603050405020304" pitchFamily="18" charset="0"/>
              </a:rPr>
              <a:t> 5</a:t>
            </a:r>
            <a:r>
              <a:rPr lang="vi-VN" sz="2800" kern="1800" dirty="0" smtClean="0">
                <a:solidFill>
                  <a:srgbClr val="002060"/>
                </a:solidFill>
                <a:latin typeface="Times New Roman" panose="02020603050405020304" pitchFamily="18" charset="0"/>
              </a:rPr>
              <a:t>. </a:t>
            </a:r>
            <a:r>
              <a:rPr lang="en-US" sz="2800" b="1" kern="1800" dirty="0" smtClean="0">
                <a:solidFill>
                  <a:srgbClr val="002060"/>
                </a:solidFill>
                <a:latin typeface="Times New Roman" panose="02020603050405020304" pitchFamily="18" charset="0"/>
              </a:rPr>
              <a:t>Ở </a:t>
            </a:r>
            <a:r>
              <a:rPr lang="en-US" sz="2800" b="1" kern="1800" dirty="0" err="1" smtClean="0">
                <a:solidFill>
                  <a:srgbClr val="002060"/>
                </a:solidFill>
                <a:latin typeface="Times New Roman" panose="02020603050405020304" pitchFamily="18" charset="0"/>
              </a:rPr>
              <a:t>Việt</a:t>
            </a:r>
            <a:r>
              <a:rPr lang="en-US" sz="2800" b="1" kern="1800" dirty="0" smtClean="0">
                <a:solidFill>
                  <a:srgbClr val="002060"/>
                </a:solidFill>
                <a:latin typeface="Times New Roman" panose="02020603050405020304" pitchFamily="18" charset="0"/>
              </a:rPr>
              <a:t> Nam </a:t>
            </a:r>
            <a:r>
              <a:rPr lang="en-US" sz="2800" b="1" kern="1800" dirty="0" err="1" smtClean="0">
                <a:solidFill>
                  <a:srgbClr val="002060"/>
                </a:solidFill>
                <a:latin typeface="Times New Roman" panose="02020603050405020304" pitchFamily="18" charset="0"/>
              </a:rPr>
              <a:t>rừng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được</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phân</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ra</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những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loại</a:t>
            </a:r>
            <a:r>
              <a:rPr lang="en-US" sz="2800" b="1" kern="1800" dirty="0" smtClean="0">
                <a:solidFill>
                  <a:srgbClr val="002060"/>
                </a:solidFill>
                <a:latin typeface="Times New Roman" panose="02020603050405020304" pitchFamily="18" charset="0"/>
              </a:rPr>
              <a:t>:</a:t>
            </a:r>
          </a:p>
          <a:p>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Rừng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sản</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xuất</a:t>
            </a:r>
            <a:endParaRPr lang="en-US" sz="2800" b="1" kern="1800" dirty="0" smtClean="0">
              <a:solidFill>
                <a:srgbClr val="002060"/>
              </a:solidFill>
              <a:latin typeface="Times New Roman" panose="02020603050405020304" pitchFamily="18" charset="0"/>
            </a:endParaRPr>
          </a:p>
          <a:p>
            <a:endParaRPr lang="en-US" sz="2800" b="1" kern="1800" dirty="0" smtClean="0">
              <a:solidFill>
                <a:srgbClr val="002060"/>
              </a:solidFill>
              <a:latin typeface="Times New Roman" panose="02020603050405020304" pitchFamily="18" charset="0"/>
            </a:endParaRPr>
          </a:p>
          <a:p>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Rừng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đặc</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dụng</a:t>
            </a:r>
            <a:endParaRPr lang="en-US" sz="2800" b="1" kern="1800" dirty="0" smtClean="0">
              <a:solidFill>
                <a:srgbClr val="002060"/>
              </a:solidFill>
              <a:latin typeface="Times New Roman" panose="02020603050405020304" pitchFamily="18" charset="0"/>
            </a:endParaRPr>
          </a:p>
          <a:p>
            <a:endParaRPr lang="en-US" sz="2800" b="1" kern="1800" dirty="0" smtClean="0">
              <a:solidFill>
                <a:srgbClr val="002060"/>
              </a:solidFill>
              <a:latin typeface="Times New Roman" panose="02020603050405020304" pitchFamily="18" charset="0"/>
            </a:endParaRPr>
          </a:p>
          <a:p>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Rừng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phòng</a:t>
            </a:r>
            <a:r>
              <a:rPr lang="en-US" sz="2800" b="1" kern="1800" dirty="0" smtClean="0">
                <a:solidFill>
                  <a:srgbClr val="002060"/>
                </a:solidFill>
                <a:latin typeface="Times New Roman" panose="02020603050405020304" pitchFamily="18" charset="0"/>
              </a:rPr>
              <a:t> </a:t>
            </a:r>
            <a:r>
              <a:rPr lang="en-US" sz="2800" b="1" kern="1800" dirty="0" err="1" smtClean="0">
                <a:solidFill>
                  <a:srgbClr val="002060"/>
                </a:solidFill>
                <a:latin typeface="Times New Roman" panose="02020603050405020304" pitchFamily="18" charset="0"/>
              </a:rPr>
              <a:t>hô</a:t>
            </a:r>
            <a:r>
              <a:rPr lang="en-US" sz="2800" b="1" kern="1800" dirty="0" smtClean="0">
                <a:solidFill>
                  <a:srgbClr val="002060"/>
                </a:solidFill>
                <a:latin typeface="Times New Roman" panose="02020603050405020304" pitchFamily="18" charset="0"/>
              </a:rPr>
              <a:t>̣</a:t>
            </a:r>
            <a:endParaRPr lang="vi-VN" sz="2800" b="1" kern="1800" dirty="0" smtClean="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53118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sz="2800" b="0" i="0" u="none" strike="noStrike" kern="1800" baseline="0" dirty="0" smtClean="0">
                <a:solidFill>
                  <a:srgbClr val="C00000"/>
                </a:solidFill>
                <a:latin typeface="Times New Roman" panose="02020603050405020304" pitchFamily="18" charset="0"/>
              </a:rPr>
              <a:t>Câu 6.</a:t>
            </a:r>
            <a:r>
              <a:rPr lang="vi-VN" sz="2800" b="1" i="0" u="none" strike="noStrike" kern="1800" baseline="0" dirty="0" smtClean="0">
                <a:solidFill>
                  <a:srgbClr val="C00000"/>
                </a:solidFill>
                <a:latin typeface="Times New Roman" panose="02020603050405020304" pitchFamily="18" charset="0"/>
              </a:rPr>
              <a:t> Hình 6.4 cho thấy rừng giúp ích cho môi trường và cho đời sống con người như thế nào?</a:t>
            </a:r>
          </a:p>
        </p:txBody>
      </p:sp>
      <p:sp>
        <p:nvSpPr>
          <p:cNvPr id="3" name="Text Placeholder 2"/>
          <p:cNvSpPr>
            <a:spLocks noGrp="1"/>
          </p:cNvSpPr>
          <p:nvPr>
            <p:ph type="body" idx="1"/>
          </p:nvPr>
        </p:nvSpPr>
        <p:spPr>
          <a:xfrm>
            <a:off x="838200" y="4310743"/>
            <a:ext cx="10515600" cy="2339975"/>
          </a:xfrm>
        </p:spPr>
        <p:txBody>
          <a:bodyPr/>
          <a:lstStyle/>
          <a:p>
            <a:pPr marR="0" lvl="0" rtl="0"/>
            <a:r>
              <a:rPr lang="en-US" dirty="0" err="1" smtClean="0">
                <a:solidFill>
                  <a:srgbClr val="0000FF"/>
                </a:solidFill>
                <a:latin typeface="Times New Roman" panose="02020603050405020304" pitchFamily="18" charset="0"/>
              </a:rPr>
              <a:t>Tra</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lời</a:t>
            </a:r>
            <a:r>
              <a:rPr lang="en-US" dirty="0" smtClean="0">
                <a:solidFill>
                  <a:srgbClr val="0000FF"/>
                </a:solidFill>
                <a:latin typeface="Times New Roman" panose="02020603050405020304" pitchFamily="18" charset="0"/>
              </a:rPr>
              <a:t> </a:t>
            </a:r>
            <a:r>
              <a:rPr lang="en-US" dirty="0" err="1" smtClean="0">
                <a:solidFill>
                  <a:srgbClr val="0000FF"/>
                </a:solidFill>
                <a:latin typeface="Times New Roman" panose="02020603050405020304" pitchFamily="18" charset="0"/>
              </a:rPr>
              <a:t>câu</a:t>
            </a:r>
            <a:r>
              <a:rPr lang="en-US" dirty="0" smtClean="0">
                <a:solidFill>
                  <a:srgbClr val="0000FF"/>
                </a:solidFill>
                <a:latin typeface="Times New Roman" panose="02020603050405020304" pitchFamily="18" charset="0"/>
              </a:rPr>
              <a:t> 6.</a:t>
            </a:r>
            <a:endParaRPr lang="en-US" b="0" i="0" u="none" strike="noStrike" baseline="0" dirty="0" smtClean="0">
              <a:solidFill>
                <a:srgbClr val="0000FF"/>
              </a:solidFill>
              <a:latin typeface="Times New Roman" panose="02020603050405020304" pitchFamily="18" charset="0"/>
            </a:endParaRPr>
          </a:p>
          <a:p>
            <a:pPr marR="0" lvl="0" rtl="0"/>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6.4a: </a:t>
            </a:r>
            <a:r>
              <a:rPr lang="en-US" i="0" u="none" strike="noStrike" baseline="0" dirty="0" err="1" smtClean="0">
                <a:latin typeface="Times New Roman" panose="02020603050405020304" pitchFamily="18" charset="0"/>
              </a:rPr>
              <a:t>Cung</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cấp</a:t>
            </a:r>
            <a:r>
              <a:rPr lang="en-US" i="0" u="none" strike="noStrike" dirty="0" smtClean="0">
                <a:latin typeface="Times New Roman" panose="02020603050405020304" pitchFamily="18" charset="0"/>
              </a:rPr>
              <a:t> </a:t>
            </a:r>
            <a:r>
              <a:rPr lang="en-US" i="0" u="none" strike="noStrike" baseline="0" dirty="0" err="1" smtClean="0">
                <a:latin typeface="Times New Roman" panose="02020603050405020304" pitchFamily="18" charset="0"/>
              </a:rPr>
              <a:t>gỗ</a:t>
            </a:r>
            <a:r>
              <a:rPr lang="en-US" i="0" u="none" strike="noStrike" baseline="0" dirty="0" smtClean="0">
                <a:latin typeface="Times New Roman" panose="02020603050405020304" pitchFamily="18" charset="0"/>
              </a:rPr>
              <a:t>.</a:t>
            </a:r>
          </a:p>
          <a:p>
            <a:pPr marR="0" lvl="0" rtl="0"/>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Hình</a:t>
            </a:r>
            <a:r>
              <a:rPr lang="en-US" i="0" u="none" strike="noStrike" baseline="0" dirty="0" smtClean="0">
                <a:latin typeface="Times New Roman" panose="02020603050405020304" pitchFamily="18" charset="0"/>
              </a:rPr>
              <a:t> 6.4b: </a:t>
            </a:r>
            <a:r>
              <a:rPr lang="en-US" i="0" u="none" strike="noStrike" baseline="0" dirty="0" err="1" smtClean="0">
                <a:latin typeface="Times New Roman" panose="02020603050405020304" pitchFamily="18" charset="0"/>
              </a:rPr>
              <a:t>Phục</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vụ</a:t>
            </a:r>
            <a:r>
              <a:rPr lang="en-US" i="0" u="none" strike="noStrike" baseline="0" dirty="0" smtClean="0">
                <a:latin typeface="Times New Roman" panose="02020603050405020304" pitchFamily="18" charset="0"/>
              </a:rPr>
              <a:t> du </a:t>
            </a:r>
            <a:r>
              <a:rPr lang="en-US" i="0" u="none" strike="noStrike" baseline="0" dirty="0" err="1" smtClean="0">
                <a:latin typeface="Times New Roman" panose="02020603050405020304" pitchFamily="18" charset="0"/>
              </a:rPr>
              <a:t>lịch</a:t>
            </a:r>
            <a:r>
              <a:rPr lang="en-US" dirty="0">
                <a:latin typeface="Times New Roman" panose="02020603050405020304" pitchFamily="18" charset="0"/>
              </a:rPr>
              <a:t>,</a:t>
            </a:r>
            <a:r>
              <a:rPr lang="en-US" i="0" u="none" strike="noStrike" dirty="0" smtClean="0">
                <a:latin typeface="Times New Roman" panose="02020603050405020304" pitchFamily="18" charset="0"/>
              </a:rPr>
              <a:t> </a:t>
            </a:r>
            <a:r>
              <a:rPr lang="en-US" i="0" u="none" strike="noStrike" baseline="0" dirty="0" err="1" smtClean="0">
                <a:latin typeface="Times New Roman" panose="02020603050405020304" pitchFamily="18" charset="0"/>
              </a:rPr>
              <a:t>nghiên</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cứu</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khoa</a:t>
            </a:r>
            <a:r>
              <a:rPr lang="en-US" i="0" u="none" strike="noStrike" baseline="0" dirty="0" smtClean="0">
                <a:latin typeface="Times New Roman" panose="02020603050405020304" pitchFamily="18" charset="0"/>
              </a:rPr>
              <a:t> </a:t>
            </a:r>
            <a:r>
              <a:rPr lang="en-US" i="0" u="none" strike="noStrike" baseline="0" dirty="0" err="1" smtClean="0">
                <a:latin typeface="Times New Roman" panose="02020603050405020304" pitchFamily="18" charset="0"/>
              </a:rPr>
              <a:t>học</a:t>
            </a:r>
            <a:endParaRPr lang="en-US" i="0" u="none" strike="noStrike" baseline="0" dirty="0" smtClean="0">
              <a:latin typeface="Times New Roman" panose="02020603050405020304" pitchFamily="18" charset="0"/>
            </a:endParaRPr>
          </a:p>
          <a:p>
            <a:pPr marR="0" lvl="0" rtl="0"/>
            <a:r>
              <a:rPr lang="vi-VN" i="0" u="none" strike="noStrike" baseline="0" dirty="0" smtClean="0">
                <a:latin typeface="Times New Roman" panose="02020603050405020304" pitchFamily="18" charset="0"/>
              </a:rPr>
              <a:t>+ Hình 6.4c: Bảo vệ nguồn nước, chống xói mòn</a:t>
            </a:r>
            <a:r>
              <a:rPr lang="en-US" dirty="0">
                <a:latin typeface="Times New Roman" panose="02020603050405020304" pitchFamily="18" charset="0"/>
              </a:rPr>
              <a:t>.</a:t>
            </a:r>
            <a:endParaRPr lang="vi-VN" i="0" u="none" strike="noStrike" baseline="0" dirty="0" smtClean="0">
              <a:latin typeface="Times New Roman" panose="02020603050405020304" pitchFamily="18" charset="0"/>
            </a:endParaRPr>
          </a:p>
        </p:txBody>
      </p:sp>
      <p:pic>
        <p:nvPicPr>
          <p:cNvPr id="4" name="Picture 3" descr="https://baivan.net/sites/default/files/styles/giua_bai/public/d/m/Y/6.4.png?itok=0EAlg-G0"/>
          <p:cNvPicPr/>
          <p:nvPr/>
        </p:nvPicPr>
        <p:blipFill>
          <a:blip r:embed="rId2">
            <a:extLst>
              <a:ext uri="{28A0092B-C50C-407E-A947-70E740481C1C}">
                <a14:useLocalDpi xmlns:a14="http://schemas.microsoft.com/office/drawing/2010/main" val="0"/>
              </a:ext>
            </a:extLst>
          </a:blip>
          <a:srcRect/>
          <a:stretch>
            <a:fillRect/>
          </a:stretch>
        </p:blipFill>
        <p:spPr bwMode="auto">
          <a:xfrm>
            <a:off x="1084943" y="1690688"/>
            <a:ext cx="9521371" cy="2620055"/>
          </a:xfrm>
          <a:prstGeom prst="rect">
            <a:avLst/>
          </a:prstGeom>
          <a:noFill/>
          <a:ln>
            <a:noFill/>
          </a:ln>
        </p:spPr>
      </p:pic>
    </p:spTree>
    <p:extLst>
      <p:ext uri="{BB962C8B-B14F-4D97-AF65-F5344CB8AC3E}">
        <p14:creationId xmlns:p14="http://schemas.microsoft.com/office/powerpoint/2010/main" val="42099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198</TotalTime>
  <Words>405</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Times New Roman</vt:lpstr>
      <vt:lpstr>Arial</vt:lpstr>
      <vt:lpstr>Calibri Light</vt:lpstr>
      <vt:lpstr>Office Theme</vt:lpstr>
      <vt:lpstr>CÔNG NGHỆ 7 Bài 6. RỪNG Ở VIỆT NAM</vt:lpstr>
      <vt:lpstr> Bài 6. RỪNG Ở VIỆT NAM</vt:lpstr>
      <vt:lpstr>Câu 1. Em hãy nêu vai trò của rừng đối với môi trường, đời sống và sản xuất trong mỗi trường hợp được minh họa ở Hình 6.1.</vt:lpstr>
      <vt:lpstr>Trả lời câu 1.  Rừng làm sạch môi trường không khí, Rừng chắn gió, cát, Rừng cung cấp nguyên liệu cho sản xuất, Rừng chống xói mòn, Rừng là nơi nghiên cứu, Rừng là nơi bảo tồn động vật.</vt:lpstr>
      <vt:lpstr>Câu 3. Những loại rừng ở Hình 6.2 được gọi tên theo đặc điểm nào của rừng?</vt:lpstr>
      <vt:lpstr>PowerPoint Presentation</vt:lpstr>
      <vt:lpstr>Câu 4. Hãy cho biết tên gọi loại rừng trong Hình 6.3</vt:lpstr>
      <vt:lpstr>PowerPoint Presentation</vt:lpstr>
      <vt:lpstr>Câu 6. Hình 6.4 cho thấy rừng giúp ích cho môi trường và cho đời sống con người như thế nào?</vt:lpstr>
      <vt:lpstr>PowerPoint Presentation</vt:lpstr>
      <vt:lpstr>PowerPoint Presentation</vt:lpstr>
      <vt:lpstr>BT 2. Hãy cho biết mục đích sử dụng các loại rừng thể hiện ở hình 6.6; 6.7 và 6.8</vt:lpstr>
      <vt:lpstr>BT 2. Hãy cho biết mục đích sử dụng các loại rừng thể hiện ở hình 6.6; 6.7 và 6.8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1. Em hãy nêu vai trò của rừng đối với môi trường, đời sống và sản xuất trong mỗi trường hợp được minh họa ở Hình 6.1.</dc:title>
  <dc:creator>Admin</dc:creator>
  <cp:lastModifiedBy>my pc</cp:lastModifiedBy>
  <cp:revision>18</cp:revision>
  <dcterms:created xsi:type="dcterms:W3CDTF">2022-09-16T02:41:06Z</dcterms:created>
  <dcterms:modified xsi:type="dcterms:W3CDTF">2025-02-27T10:28:40Z</dcterms:modified>
</cp:coreProperties>
</file>