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1" r:id="rId2"/>
    <p:sldId id="265" r:id="rId3"/>
    <p:sldId id="256" r:id="rId4"/>
    <p:sldId id="268" r:id="rId5"/>
    <p:sldId id="269" r:id="rId6"/>
    <p:sldId id="258" r:id="rId7"/>
    <p:sldId id="259" r:id="rId8"/>
    <p:sldId id="260" r:id="rId9"/>
    <p:sldId id="267" r:id="rId10"/>
    <p:sldId id="261" r:id="rId11"/>
    <p:sldId id="262" r:id="rId12"/>
    <p:sldId id="263" r:id="rId13"/>
    <p:sldId id="270" r:id="rId14"/>
    <p:sldId id="264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A29-7F0D-4A70-AA52-C646CFD5316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1EA5-092B-4AC8-9129-620CD54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6989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A29-7F0D-4A70-AA52-C646CFD5316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1EA5-092B-4AC8-9129-620CD54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47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A29-7F0D-4A70-AA52-C646CFD5316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1EA5-092B-4AC8-9129-620CD54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749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A29-7F0D-4A70-AA52-C646CFD5316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1EA5-092B-4AC8-9129-620CD54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07068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A29-7F0D-4A70-AA52-C646CFD5316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1EA5-092B-4AC8-9129-620CD54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887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A29-7F0D-4A70-AA52-C646CFD5316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1EA5-092B-4AC8-9129-620CD54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5611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A29-7F0D-4A70-AA52-C646CFD5316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1EA5-092B-4AC8-9129-620CD54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1832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A29-7F0D-4A70-AA52-C646CFD5316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1EA5-092B-4AC8-9129-620CD54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6198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A29-7F0D-4A70-AA52-C646CFD5316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1EA5-092B-4AC8-9129-620CD54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443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A29-7F0D-4A70-AA52-C646CFD5316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1EA5-092B-4AC8-9129-620CD54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2219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A29-7F0D-4A70-AA52-C646CFD5316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1EA5-092B-4AC8-9129-620CD54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3578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DA7A29-7F0D-4A70-AA52-C646CFD5316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4E1EA5-092B-4AC8-9129-620CD54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9148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DA7A29-7F0D-4A70-AA52-C646CFD53161}" type="datetimeFigureOut">
              <a:rPr lang="en-US" smtClean="0"/>
              <a:t>2/27/2025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4E1EA5-092B-4AC8-9129-620CD549CA2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4161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algn="ctr" rtl="0"/>
            <a:r>
              <a:rPr lang="vi-VN" sz="4000" b="1" i="0" u="sng" strike="noStrike" baseline="0" dirty="0" smtClean="0">
                <a:latin typeface="Times New Roman" panose="02020603050405020304" pitchFamily="18" charset="0"/>
              </a:rPr>
              <a:t>CÔNG NGHỆ 7</a:t>
            </a:r>
            <a:r>
              <a:rPr lang="en-US" sz="4000" b="1" i="0" u="sng" strike="noStrike" baseline="0" dirty="0" smtClean="0">
                <a:latin typeface="Times New Roman" panose="02020603050405020304" pitchFamily="18" charset="0"/>
              </a:rPr>
              <a:t/>
            </a:r>
            <a:br>
              <a:rPr lang="en-US" sz="4000" b="1" i="0" u="sng" strike="noStrike" baseline="0" dirty="0" smtClean="0">
                <a:latin typeface="Times New Roman" panose="02020603050405020304" pitchFamily="18" charset="0"/>
              </a:rPr>
            </a:br>
            <a:r>
              <a:rPr lang="en-US" sz="3200" i="0" u="none" strike="noStrike" baseline="0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BÀI</a:t>
            </a:r>
            <a:r>
              <a:rPr lang="en-US" sz="3200" i="0" u="none" strike="noStrike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3200" i="0" u="none" strike="noStrike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1.</a:t>
            </a:r>
            <a:r>
              <a:rPr lang="en-US" b="0" i="0" u="none" strike="noStrike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sz="4000" b="1" i="0" u="none" strike="noStrike" dirty="0" smtClean="0">
                <a:solidFill>
                  <a:srgbClr val="FF0000"/>
                </a:solidFill>
                <a:latin typeface="Times New Roman" panose="02020603050405020304" pitchFamily="18" charset="0"/>
              </a:rPr>
              <a:t>NGHỀ TRỒNG TRỌT Ở VIỆT NAM</a:t>
            </a:r>
            <a:endParaRPr lang="en-US" sz="4000" b="1" i="0" u="none" strike="noStrike" baseline="0" dirty="0" smtClean="0">
              <a:solidFill>
                <a:srgbClr val="FF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05344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vi-VN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 5.</a:t>
            </a:r>
            <a:r>
              <a:rPr lang="vi-VN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 Vì sao lĩnh vực trồng trọt lại hướng đến hình thành các vùng chuyên canh cây trồng?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290082"/>
            <a:ext cx="10515600" cy="4351338"/>
          </a:xfrm>
        </p:spPr>
        <p:txBody>
          <a:bodyPr/>
          <a:lstStyle/>
          <a:p>
            <a:pPr marR="0" lvl="0" rtl="0"/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Lĩnh vực trồng trọt lại hướng đến hình thành các vùng chuyên canh cây trồng vì: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Do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thời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tiết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khí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hậu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từng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vùng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phù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hợp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với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các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loại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cây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khác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nhau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Tạo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điều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kiện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phát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triển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nông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nghiệp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ở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quy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mô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lớn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=&gt;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Giúp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mang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lại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hiệu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quả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kinh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tế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cao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81015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vi-VN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 6.</a:t>
            </a:r>
            <a:r>
              <a:rPr lang="vi-VN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 Vì sao trồng trọt ở nước ta cần cơ cấu lại cây trồng theo quy mô lớn?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 trọt ở nước ta cần cơ cấu lại cây trồng theo quy mô lớn vì: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Giúp đảm bảo vững chắc an ninh lương thực trước mắt và lâu dài.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Tăng thu nhập cho người nông dân, góp phần xóa đói giảm nghèo.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Ổn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định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chính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trị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xã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hội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Bảo vệ môi trường và thích ứng với biến đổi khí hậu.</a:t>
            </a:r>
          </a:p>
        </p:txBody>
      </p:sp>
    </p:spTree>
    <p:extLst>
      <p:ext uri="{BB962C8B-B14F-4D97-AF65-F5344CB8AC3E}">
        <p14:creationId xmlns:p14="http://schemas.microsoft.com/office/powerpoint/2010/main" val="25112038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vi-VN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 7.</a:t>
            </a:r>
            <a:r>
              <a:rPr lang="vi-VN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Hãy kể tên các nghề trồng trọt được minh hoạ trong Hình 1.3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https://baivan.net/sites/default/files/styles/giua_bai/public/d/m/Y/screenshot_146.png?itok=9NrppjNU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10515600" cy="53775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53185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vi-VN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 7.</a:t>
            </a:r>
            <a:r>
              <a:rPr lang="vi-VN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Hãy kể tên các nghề trồng trọt được minh hoạ trong Hình 1.3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391682"/>
            <a:ext cx="10515600" cy="4351338"/>
          </a:xfrm>
        </p:spPr>
        <p:txBody>
          <a:bodyPr/>
          <a:lstStyle/>
          <a:p>
            <a:pPr marR="0" lvl="0" rtl="0"/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Kể tên các nghề trồng trọt được minh họa trong Hình 1.3: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Hình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1.3a: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Nhà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trọt</a:t>
            </a:r>
            <a:endParaRPr lang="en-US" b="1" i="0" u="none" strike="noStrike" baseline="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Hình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1.3b: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Kĩ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thuật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viên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lâm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nghiệp</a:t>
            </a:r>
            <a:endParaRPr lang="en-US" b="1" i="0" u="none" strike="noStrike" baseline="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Hình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1.3c: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Nhà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nuôi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cấy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mô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thực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vật</a:t>
            </a:r>
            <a:endParaRPr lang="en-US" b="1" i="0" u="none" strike="noStrike" baseline="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17238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vi-VN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 8. </a:t>
            </a:r>
            <a:r>
              <a:rPr lang="vi-VN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Lĩnh vực trồng trọt tạo những việc làm nào cho người lao động?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085" y="250666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R="0" lvl="0" rtl="0"/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Lĩnh vực trồng trọt tạo những việc làm cho người lao động: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Nhà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trọt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: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nghiên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cứu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cây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(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kĩ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thuật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canh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tác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chăm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sóc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cây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bảo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tồn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và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khai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thác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sản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phẩm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từ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cây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).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Nhà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nuôi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cấy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mô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: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Nhân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giống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cây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(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nghiên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cứu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mô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tế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bào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điều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kiện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nuôi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cấy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mô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tế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bào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phù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hợp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với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từng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giống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cây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).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Nhà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bệnh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học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thực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vật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: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bảo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vệ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cây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(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nghiên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cứu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về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cách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phòng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trừ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sâu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bệnh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hại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cây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).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Kĩ thuật viên lâm nghiệp: Làm việc liên quan đến cây rừng ( giám sát, hỗ trợ nghiên cứu lâm nghiệp, quản lí khai thác, bảo tồn tài nguyên và bảo vệ môi trường rừng).</a:t>
            </a:r>
          </a:p>
        </p:txBody>
      </p:sp>
    </p:spTree>
    <p:extLst>
      <p:ext uri="{BB962C8B-B14F-4D97-AF65-F5344CB8AC3E}">
        <p14:creationId xmlns:p14="http://schemas.microsoft.com/office/powerpoint/2010/main" val="2503558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sz="3200" i="0" u="none" strike="noStrike" baseline="0" dirty="0" smtClean="0">
                <a:latin typeface="Times New Roman" panose="02020603050405020304" pitchFamily="18" charset="0"/>
              </a:rPr>
              <a:t>BÀI</a:t>
            </a:r>
            <a:r>
              <a:rPr lang="en-US" sz="3200" i="0" u="none" strike="noStrike" dirty="0" smtClean="0">
                <a:latin typeface="Times New Roman" panose="02020603050405020304" pitchFamily="18" charset="0"/>
              </a:rPr>
              <a:t> 1.</a:t>
            </a:r>
            <a:r>
              <a:rPr lang="en-US" b="0" i="0" u="none" strike="noStrike" dirty="0" smtClean="0">
                <a:latin typeface="Times New Roman" panose="02020603050405020304" pitchFamily="18" charset="0"/>
              </a:rPr>
              <a:t> </a:t>
            </a:r>
            <a:r>
              <a:rPr lang="en-US" sz="4000" b="1" i="0" u="none" strike="noStrike" dirty="0" smtClean="0">
                <a:latin typeface="Times New Roman" panose="02020603050405020304" pitchFamily="18" charset="0"/>
              </a:rPr>
              <a:t>NGHỀ TRỒNG TRỌT Ở VIỆT NAM</a:t>
            </a:r>
            <a:endParaRPr lang="en-US" sz="4000" b="1" i="0" u="none" strike="noStrike" baseline="0" dirty="0" smtClean="0"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5927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vi-VN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 1.</a:t>
            </a:r>
            <a:r>
              <a:rPr lang="vi-VN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 </a:t>
            </a:r>
            <a:r>
              <a:rPr lang="en-US" b="1" i="0" u="none" strike="noStrike" kern="1800" baseline="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Trồng</a:t>
            </a:r>
            <a:r>
              <a:rPr lang="en-US" b="1" i="0" u="none" strike="noStrike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trọt</a:t>
            </a:r>
            <a:r>
              <a:rPr lang="en-US" b="1" i="0" u="none" strike="noStrike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có </a:t>
            </a:r>
            <a:r>
              <a:rPr lang="en-US" b="1" i="0" u="none" strike="noStrike" kern="18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vài</a:t>
            </a:r>
            <a:r>
              <a:rPr lang="en-US" b="1" i="0" u="none" strike="noStrike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tro</a:t>
            </a:r>
            <a:r>
              <a:rPr lang="en-US" b="1" i="0" u="none" strike="noStrike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̀ </a:t>
            </a:r>
            <a:r>
              <a:rPr lang="en-US" b="1" i="0" u="none" strike="noStrike" kern="18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gi</a:t>
            </a:r>
            <a:r>
              <a:rPr lang="en-US" b="1" i="0" u="none" strike="noStrike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̀?</a:t>
            </a:r>
            <a:endParaRPr lang="vi-VN" b="1" i="0" u="none" strike="noStrike" kern="1800" baseline="0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5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R="0" lvl="0" rtl="0"/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 trọt ở nước ta hiện nay đang thể hiện tốt các vai trò: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Cung cấp lương thực, thực phẩm cho con người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Cung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cấp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nguyên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liệu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công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nghiệp</a:t>
            </a:r>
            <a:endParaRPr lang="en-US" b="1" i="0" u="none" strike="noStrike" baseline="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Cung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cấp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thức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ăn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chăn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nuôi</a:t>
            </a:r>
            <a:endParaRPr lang="en-US" b="1" i="0" u="none" strike="noStrike" baseline="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Cung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cấp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nguyên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liệu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xuất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khẩu</a:t>
            </a:r>
            <a:endParaRPr lang="en-US" b="1" i="0" u="none" strike="noStrike" baseline="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Tạo việc làm, tăng thu nhập cho người lao động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Tạo môi trường sống trong lành cho con người</a:t>
            </a:r>
          </a:p>
        </p:txBody>
      </p:sp>
    </p:spTree>
    <p:extLst>
      <p:ext uri="{BB962C8B-B14F-4D97-AF65-F5344CB8AC3E}">
        <p14:creationId xmlns:p14="http://schemas.microsoft.com/office/powerpoint/2010/main" val="780086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vi-VN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 </a:t>
            </a:r>
            <a:r>
              <a:rPr lang="en-US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2</a:t>
            </a:r>
            <a:r>
              <a:rPr lang="vi-VN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.</a:t>
            </a:r>
            <a:r>
              <a:rPr lang="vi-VN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 </a:t>
            </a:r>
            <a:r>
              <a:rPr lang="en-US" b="1" i="0" u="none" strike="noStrike" kern="1800" baseline="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Hình</a:t>
            </a:r>
            <a:r>
              <a:rPr lang="en-US" b="1" i="0" u="none" strike="noStrike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1.1.a, b, c, d là </a:t>
            </a:r>
            <a:r>
              <a:rPr lang="en-US" b="1" i="0" u="none" strike="noStrike" kern="18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vai</a:t>
            </a:r>
            <a:r>
              <a:rPr lang="en-US" b="1" i="0" u="none" strike="noStrike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tro</a:t>
            </a:r>
            <a:r>
              <a:rPr lang="en-US" b="1" i="0" u="none" strike="noStrike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̀ </a:t>
            </a:r>
            <a:r>
              <a:rPr lang="en-US" b="1" i="0" u="none" strike="noStrike" kern="18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nào</a:t>
            </a:r>
            <a:r>
              <a:rPr lang="en-US" b="1" i="0" u="none" strike="noStrike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của</a:t>
            </a:r>
            <a:r>
              <a:rPr lang="en-US" b="1" i="0" u="none" strike="noStrike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trồng</a:t>
            </a:r>
            <a:r>
              <a:rPr lang="en-US" b="1" i="0" u="none" strike="noStrike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trọt</a:t>
            </a:r>
            <a:r>
              <a:rPr lang="en-US" b="1" i="0" u="none" strike="noStrike" kern="180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?</a:t>
            </a:r>
            <a:endParaRPr lang="vi-VN" b="1" i="0" u="none" strike="noStrike" kern="1800" baseline="0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5" name="Picture 4" descr="Giải bài 1 Nghề trồng trọt ở Việt Na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788" y="1854655"/>
            <a:ext cx="9654041" cy="503237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84275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202997"/>
            <a:ext cx="10515600" cy="4351338"/>
          </a:xfrm>
        </p:spPr>
        <p:txBody>
          <a:bodyPr/>
          <a:lstStyle/>
          <a:p>
            <a:pPr marR="0" lvl="0" rtl="0"/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Cung cấp lương thực, thực phẩm cho con người. (rau, củ, quả)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Cung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cấp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thức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ăn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chăn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nuôi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(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ngô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rau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cám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gạo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,…)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Cung cấp nguyên liệu cho sản xuất công nghiệp (đay, bông, tơ lụa,...)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Cung cấp nguyên liệu cho xuất khẩu ra nước ngoài, giúp gia tăng kinh tế.</a:t>
            </a:r>
          </a:p>
        </p:txBody>
      </p:sp>
    </p:spTree>
    <p:extLst>
      <p:ext uri="{BB962C8B-B14F-4D97-AF65-F5344CB8AC3E}">
        <p14:creationId xmlns:p14="http://schemas.microsoft.com/office/powerpoint/2010/main" val="24259542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US" b="0" i="0" u="none" strike="noStrike" kern="1800" baseline="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</a:t>
            </a:r>
            <a:r>
              <a:rPr lang="en-US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2.</a:t>
            </a:r>
            <a:r>
              <a:rPr lang="en-US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 </a:t>
            </a:r>
            <a:r>
              <a:rPr lang="en-US" b="1" i="0" u="none" strike="noStrike" kern="1800" baseline="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Kể</a:t>
            </a:r>
            <a:r>
              <a:rPr lang="en-US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baseline="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tên</a:t>
            </a:r>
            <a:r>
              <a:rPr lang="en-US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baseline="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các</a:t>
            </a:r>
            <a:r>
              <a:rPr lang="en-US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baseline="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sản</a:t>
            </a:r>
            <a:r>
              <a:rPr lang="en-US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baseline="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phẩm</a:t>
            </a:r>
            <a:r>
              <a:rPr lang="en-US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baseline="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khác</a:t>
            </a:r>
            <a:r>
              <a:rPr lang="en-US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baseline="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của</a:t>
            </a:r>
            <a:r>
              <a:rPr lang="en-US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baseline="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kern="1800" baseline="0" dirty="0" err="1" smtClean="0">
                <a:solidFill>
                  <a:srgbClr val="C00000"/>
                </a:solidFill>
                <a:latin typeface="Times New Roman" panose="02020603050405020304" pitchFamily="18" charset="0"/>
              </a:rPr>
              <a:t>trọt</a:t>
            </a:r>
            <a:endParaRPr lang="en-US" b="1" i="0" u="none" strike="noStrike" kern="1800" baseline="0" dirty="0" smtClean="0">
              <a:solidFill>
                <a:srgbClr val="C00000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600" y="2506662"/>
            <a:ext cx="10515600" cy="4351338"/>
          </a:xfrm>
        </p:spPr>
        <p:txBody>
          <a:bodyPr/>
          <a:lstStyle/>
          <a:p>
            <a:pPr marR="0" lvl="0" rtl="0"/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marR="0" lvl="0" rtl="0"/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Các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sản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phẩm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khác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của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trọt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: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cây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ăn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quả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lúa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gạo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sắn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rau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trái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cây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cà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phê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cao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su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điều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hồ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tiêu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chè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;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rau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cải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rau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muống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lạc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,...</a:t>
            </a:r>
          </a:p>
        </p:txBody>
      </p:sp>
    </p:spTree>
    <p:extLst>
      <p:ext uri="{BB962C8B-B14F-4D97-AF65-F5344CB8AC3E}">
        <p14:creationId xmlns:p14="http://schemas.microsoft.com/office/powerpoint/2010/main" val="16784986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vi-VN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 3.</a:t>
            </a:r>
            <a:r>
              <a:rPr lang="vi-VN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 Trồng trọt ở nước ta hiện nay đang thể hiện tốt vai trò nào?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159454"/>
            <a:ext cx="10515600" cy="4351338"/>
          </a:xfrm>
        </p:spPr>
        <p:txBody>
          <a:bodyPr/>
          <a:lstStyle/>
          <a:p>
            <a:pPr marR="0" lvl="0" rtl="0"/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 trọt ở nước ta hiện nay đang thể hiện tốt các vai trò: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Cung cấp lương thực, thực phẩm cho con người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Cung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cấp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nguyên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liệu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công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nghiệp</a:t>
            </a:r>
            <a:endParaRPr lang="en-US" b="1" i="0" u="none" strike="noStrike" baseline="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Cung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cấp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thức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ăn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chăn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nuôi</a:t>
            </a:r>
            <a:endParaRPr lang="en-US" b="1" i="0" u="none" strike="noStrike" baseline="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Cung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cấp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nguyên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liệu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cho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xuất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khẩu</a:t>
            </a:r>
            <a:endParaRPr lang="en-US" b="1" i="0" u="none" strike="noStrike" baseline="0" dirty="0" smtClean="0">
              <a:solidFill>
                <a:srgbClr val="002060"/>
              </a:solidFill>
              <a:latin typeface="Times New Roman" panose="02020603050405020304" pitchFamily="18" charset="0"/>
            </a:endParaRP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Tạo việc làm, tăng thu nhập cho người lao động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Tạo môi trường sống trong lành cho con người</a:t>
            </a:r>
          </a:p>
        </p:txBody>
      </p:sp>
    </p:spTree>
    <p:extLst>
      <p:ext uri="{BB962C8B-B14F-4D97-AF65-F5344CB8AC3E}">
        <p14:creationId xmlns:p14="http://schemas.microsoft.com/office/powerpoint/2010/main" val="9390319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vi-VN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 4. </a:t>
            </a:r>
            <a:r>
              <a:rPr lang="vi-VN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Những biện pháp được minh hoạ ở Hình 1.2 giúp lĩnh vực trồng trọt phát triển như thế nào?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838200" y="1690688"/>
            <a:ext cx="10515600" cy="4351338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5" name="Picture 4" descr="Giải bài 1 Nghề trồng trọt ở Việt Nam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83428" y="1910215"/>
            <a:ext cx="5747657" cy="52888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73192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R="0" rtl="0"/>
            <a:r>
              <a:rPr lang="vi-VN" b="0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Câu 4. </a:t>
            </a:r>
            <a:r>
              <a:rPr lang="vi-VN" b="1" i="0" u="none" strike="noStrike" kern="1800" baseline="0" dirty="0" smtClean="0">
                <a:solidFill>
                  <a:srgbClr val="C00000"/>
                </a:solidFill>
                <a:latin typeface="Times New Roman" panose="02020603050405020304" pitchFamily="18" charset="0"/>
              </a:rPr>
              <a:t>Những biện pháp được minh hoạ ở Hình 1.2 giúp lĩnh vực trồng trọt phát triển như thế nào?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9800" y="2159454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R="0" lvl="0" rtl="0"/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Lời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 </a:t>
            </a:r>
            <a:r>
              <a:rPr lang="en-US" b="0" i="0" u="none" strike="noStrike" baseline="0" dirty="0" err="1" smtClean="0">
                <a:solidFill>
                  <a:srgbClr val="0000FF"/>
                </a:solidFill>
                <a:latin typeface="Times New Roman" panose="02020603050405020304" pitchFamily="18" charset="0"/>
              </a:rPr>
              <a:t>giải</a:t>
            </a:r>
            <a:r>
              <a:rPr lang="en-US" b="0" i="0" u="none" strike="noStrike" baseline="0" dirty="0" smtClean="0">
                <a:solidFill>
                  <a:srgbClr val="0000FF"/>
                </a:solidFill>
                <a:latin typeface="Times New Roman" panose="02020603050405020304" pitchFamily="18" charset="0"/>
              </a:rPr>
              <a:t>: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Những biện pháp được mình họa ở Hình 1.2 giúp lĩnh vực trồng trọt phát triển: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Trồng trọt theo tiêu chuẩn VietGAp: nâng cao chất lượng sản phẩm (sạch, ngon, nhiều chất dinh dưỡng...)</a:t>
            </a:r>
          </a:p>
          <a:p>
            <a:pPr marR="0" lvl="0" rtl="0"/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Hiện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đại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hóa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trọt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: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áp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dụng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máy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móc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vào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trong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trồng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trọt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giúp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nâng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cao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năng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suất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sản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 </a:t>
            </a:r>
            <a:r>
              <a:rPr lang="en-US" b="1" i="0" u="none" strike="noStrike" baseline="0" dirty="0" err="1" smtClean="0">
                <a:solidFill>
                  <a:srgbClr val="002060"/>
                </a:solidFill>
                <a:latin typeface="Times New Roman" panose="02020603050405020304" pitchFamily="18" charset="0"/>
              </a:rPr>
              <a:t>phẩm</a:t>
            </a:r>
            <a:r>
              <a:rPr lang="en-US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.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Cơ giới hóa trồng trọt: thúc đẩy phát triển hiệu quả và bền vững nông nghiệp.</a:t>
            </a:r>
          </a:p>
          <a:p>
            <a:pPr marR="0" lvl="0" rtl="0"/>
            <a:r>
              <a:rPr lang="vi-VN" b="1" i="0" u="none" strike="noStrike" baseline="0" dirty="0" smtClean="0">
                <a:solidFill>
                  <a:srgbClr val="002060"/>
                </a:solidFill>
                <a:latin typeface="Times New Roman" panose="02020603050405020304" pitchFamily="18" charset="0"/>
              </a:rPr>
              <a:t>+ Trồng trọt theo vùng chuyên canh: tăng năng suất cây trồng và chất lượng nông sản</a:t>
            </a:r>
          </a:p>
        </p:txBody>
      </p:sp>
    </p:spTree>
    <p:extLst>
      <p:ext uri="{BB962C8B-B14F-4D97-AF65-F5344CB8AC3E}">
        <p14:creationId xmlns:p14="http://schemas.microsoft.com/office/powerpoint/2010/main" val="464958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~present</Template>
  <TotalTime>28</TotalTime>
  <Words>728</Words>
  <Application>Microsoft Office PowerPoint</Application>
  <PresentationFormat>Widescreen</PresentationFormat>
  <Paragraphs>64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Times New Roman</vt:lpstr>
      <vt:lpstr>Office Theme</vt:lpstr>
      <vt:lpstr>CÔNG NGHỆ 7 BÀI 1. NGHỀ TRỒNG TRỌT Ở VIỆT NAM</vt:lpstr>
      <vt:lpstr>BÀI 1. NGHỀ TRỒNG TRỌT Ở VIỆT NAM</vt:lpstr>
      <vt:lpstr>Câu 1. Trồng trọt có vài trò gì?</vt:lpstr>
      <vt:lpstr>Câu 2. Hình 1.1.a, b, c, d là vai trò nào của trồng trọt ?</vt:lpstr>
      <vt:lpstr>PowerPoint Presentation</vt:lpstr>
      <vt:lpstr>Câu 2. Kể tên các sản phẩm khác của trồng trọt</vt:lpstr>
      <vt:lpstr>Câu 3. Trồng trọt ở nước ta hiện nay đang thể hiện tốt vai trò nào?</vt:lpstr>
      <vt:lpstr>Câu 4. Những biện pháp được minh hoạ ở Hình 1.2 giúp lĩnh vực trồng trọt phát triển như thế nào?</vt:lpstr>
      <vt:lpstr>Câu 4. Những biện pháp được minh hoạ ở Hình 1.2 giúp lĩnh vực trồng trọt phát triển như thế nào?</vt:lpstr>
      <vt:lpstr>Câu 5. Vì sao lĩnh vực trồng trọt lại hướng đến hình thành các vùng chuyên canh cây trồng?</vt:lpstr>
      <vt:lpstr>Câu 6. Vì sao trồng trọt ở nước ta cần cơ cấu lại cây trồng theo quy mô lớn?</vt:lpstr>
      <vt:lpstr>Câu 7. Hãy kể tên các nghề trồng trọt được minh hoạ trong Hình 1.3</vt:lpstr>
      <vt:lpstr>Câu 7. Hãy kể tên các nghề trồng trọt được minh hoạ trong Hình 1.3</vt:lpstr>
      <vt:lpstr>Câu 8. Lĩnh vực trồng trọt tạo những việc làm nào cho người lao động?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BÀI 1. NGHỀ TRỒNG TRỌT Ở VIỆT NAM</dc:title>
  <dc:creator>Admin</dc:creator>
  <cp:lastModifiedBy>my pc</cp:lastModifiedBy>
  <cp:revision>5</cp:revision>
  <dcterms:created xsi:type="dcterms:W3CDTF">2022-09-01T13:09:16Z</dcterms:created>
  <dcterms:modified xsi:type="dcterms:W3CDTF">2025-02-27T10:30:37Z</dcterms:modified>
</cp:coreProperties>
</file>