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0" r:id="rId2"/>
    <p:sldId id="305" r:id="rId3"/>
    <p:sldId id="492" r:id="rId4"/>
    <p:sldId id="494" r:id="rId5"/>
    <p:sldId id="279" r:id="rId6"/>
    <p:sldId id="495" r:id="rId7"/>
    <p:sldId id="509" r:id="rId8"/>
    <p:sldId id="496" r:id="rId9"/>
    <p:sldId id="497" r:id="rId10"/>
    <p:sldId id="498" r:id="rId11"/>
    <p:sldId id="309" r:id="rId12"/>
    <p:sldId id="507" r:id="rId13"/>
    <p:sldId id="501" r:id="rId14"/>
    <p:sldId id="506" r:id="rId15"/>
    <p:sldId id="503" r:id="rId16"/>
    <p:sldId id="508" r:id="rId17"/>
    <p:sldId id="505" r:id="rId18"/>
    <p:sldId id="292" r:id="rId19"/>
    <p:sldId id="3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88F"/>
    <a:srgbClr val="FD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60"/>
  </p:normalViewPr>
  <p:slideViewPr>
    <p:cSldViewPr snapToGrid="0">
      <p:cViewPr varScale="1">
        <p:scale>
          <a:sx n="45" d="100"/>
          <a:sy n="45" d="100"/>
        </p:scale>
        <p:origin x="54"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29C24-330B-4553-B059-21AEDE3129A3}" type="datetimeFigureOut">
              <a:rPr lang="en-US" smtClean="0"/>
              <a:t>7/9/2023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42136-29C7-4E07-B4C2-29A98C9A323C}" type="slidenum">
              <a:rPr lang="en-US" smtClean="0"/>
              <a:t>‹#›</a:t>
            </a:fld>
            <a:endParaRPr lang="en-US"/>
          </a:p>
        </p:txBody>
      </p:sp>
    </p:spTree>
    <p:extLst>
      <p:ext uri="{BB962C8B-B14F-4D97-AF65-F5344CB8AC3E}">
        <p14:creationId xmlns:p14="http://schemas.microsoft.com/office/powerpoint/2010/main" val="58279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513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425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654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752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663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196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516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516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109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516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516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97379"/>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574404"/>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01719"/>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BC40490-5059-463C-BA2D-F80BEBF7F5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1547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1">
          <p15:clr>
            <a:srgbClr val="F26B43"/>
          </p15:clr>
        </p15:guide>
        <p15:guide id="2" pos="3840">
          <p15:clr>
            <a:srgbClr val="F26B43"/>
          </p15:clr>
        </p15:guide>
        <p15:guide id="3" pos="642">
          <p15:clr>
            <a:srgbClr val="F26B43"/>
          </p15:clr>
        </p15:guide>
        <p15:guide id="4" pos="7038">
          <p15:clr>
            <a:srgbClr val="F26B43"/>
          </p15:clr>
        </p15:guide>
        <p15:guide id="5" orient="horz" pos="709">
          <p15:clr>
            <a:srgbClr val="F26B43"/>
          </p15:clr>
        </p15:guide>
        <p15:guide id="6" orient="horz" pos="3974">
          <p15:clr>
            <a:srgbClr val="F26B43"/>
          </p15:clr>
        </p15:guide>
        <p15:guide id="7" orient="horz" pos="1797">
          <p15:clr>
            <a:srgbClr val="F26B43"/>
          </p15:clr>
        </p15:guide>
        <p15:guide id="8" orient="horz" pos="2886">
          <p15:clr>
            <a:srgbClr val="F26B43"/>
          </p15:clr>
        </p15:guide>
        <p15:guide id="9" pos="2774">
          <p15:clr>
            <a:srgbClr val="F26B43"/>
          </p15:clr>
        </p15:guide>
        <p15:guide id="10" pos="4906">
          <p15:clr>
            <a:srgbClr val="F26B43"/>
          </p15:clr>
        </p15:guide>
        <p15:guide id="11" orient="horz" pos="1253">
          <p15:clr>
            <a:srgbClr val="F26B43"/>
          </p15:clr>
        </p15:guide>
        <p15:guide id="12" orient="horz" pos="3430">
          <p15:clr>
            <a:srgbClr val="F26B43"/>
          </p15:clr>
        </p15:guide>
        <p15:guide id="13" pos="1708">
          <p15:clr>
            <a:srgbClr val="F26B43"/>
          </p15:clr>
        </p15:guide>
        <p15:guide id="14" pos="59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gi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84649C-F081-4D79-BD2B-6C5448CA0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B1E0DB3D-850E-4AFD-9E74-8F96FC6C3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953000"/>
          </a:xfrm>
          <a:prstGeom prst="rect">
            <a:avLst/>
          </a:prstGeom>
        </p:spPr>
      </p:pic>
      <p:pic>
        <p:nvPicPr>
          <p:cNvPr id="11" name="图片 10">
            <a:extLst>
              <a:ext uri="{FF2B5EF4-FFF2-40B4-BE49-F238E27FC236}">
                <a16:creationId xmlns:a16="http://schemas.microsoft.com/office/drawing/2014/main" id="{FBD8254E-85EB-4E8A-8E49-EAC344DB6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8220" y="3158859"/>
            <a:ext cx="266700" cy="266700"/>
          </a:xfrm>
          <a:prstGeom prst="rect">
            <a:avLst/>
          </a:prstGeom>
        </p:spPr>
      </p:pic>
      <p:pic>
        <p:nvPicPr>
          <p:cNvPr id="13" name="图片 12">
            <a:extLst>
              <a:ext uri="{FF2B5EF4-FFF2-40B4-BE49-F238E27FC236}">
                <a16:creationId xmlns:a16="http://schemas.microsoft.com/office/drawing/2014/main" id="{89641431-30D1-4ACC-8F72-B12216C504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993" y="193562"/>
            <a:ext cx="563357" cy="473460"/>
          </a:xfrm>
          <a:prstGeom prst="rect">
            <a:avLst/>
          </a:prstGeom>
        </p:spPr>
      </p:pic>
      <p:pic>
        <p:nvPicPr>
          <p:cNvPr id="29" name="图片 28">
            <a:extLst>
              <a:ext uri="{FF2B5EF4-FFF2-40B4-BE49-F238E27FC236}">
                <a16:creationId xmlns:a16="http://schemas.microsoft.com/office/drawing/2014/main" id="{E5005925-F69F-4E98-ABD1-76CE4E3031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sp>
        <p:nvSpPr>
          <p:cNvPr id="6" name="TextBox 5">
            <a:extLst>
              <a:ext uri="{FF2B5EF4-FFF2-40B4-BE49-F238E27FC236}">
                <a16:creationId xmlns:a16="http://schemas.microsoft.com/office/drawing/2014/main" id="{FF727FEF-C81B-48EB-9A2D-67D06CFA4802}"/>
              </a:ext>
            </a:extLst>
          </p:cNvPr>
          <p:cNvSpPr txBox="1"/>
          <p:nvPr/>
        </p:nvSpPr>
        <p:spPr>
          <a:xfrm>
            <a:off x="4749328" y="1419896"/>
            <a:ext cx="5163486" cy="1323439"/>
          </a:xfrm>
          <a:prstGeom prst="rect">
            <a:avLst/>
          </a:prstGeom>
          <a:noFill/>
        </p:spPr>
        <p:txBody>
          <a:bodyPr wrap="square" rtlCol="0">
            <a:spAutoFit/>
          </a:bodyPr>
          <a:lstStyle/>
          <a:p>
            <a:pPr lvl="0" algn="ctr" defTabSz="457200">
              <a:defRPr/>
            </a:pPr>
            <a:r>
              <a:rPr lang="en-US" sz="4000" b="1" dirty="0" smtClean="0">
                <a:solidFill>
                  <a:srgbClr val="C00000"/>
                </a:solidFill>
                <a:latin typeface="Times New Roman" panose="02020603050405020304" pitchFamily="18" charset="0"/>
                <a:cs typeface="Times New Roman" panose="02020603050405020304" pitchFamily="18" charset="0"/>
              </a:rPr>
              <a:t>TỪ TƯỢNG HÌNH, TỪ TƯỢNG THANH</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
        <p:nvSpPr>
          <p:cNvPr id="18" name="TextBox 17">
            <a:extLst>
              <a:ext uri="{FF2B5EF4-FFF2-40B4-BE49-F238E27FC236}">
                <a16:creationId xmlns:a16="http://schemas.microsoft.com/office/drawing/2014/main" id="{7C87C096-BBBB-4C23-A22D-B7323EDBEED3}"/>
              </a:ext>
            </a:extLst>
          </p:cNvPr>
          <p:cNvSpPr txBox="1"/>
          <p:nvPr/>
        </p:nvSpPr>
        <p:spPr>
          <a:xfrm>
            <a:off x="5530320" y="2584132"/>
            <a:ext cx="3121150" cy="461665"/>
          </a:xfrm>
          <a:prstGeom prst="rect">
            <a:avLst/>
          </a:prstGeom>
          <a:noFill/>
        </p:spPr>
        <p:txBody>
          <a:bodyPr wrap="square" rtlCol="0">
            <a:spAutoFit/>
          </a:bodyPr>
          <a:lstStyle/>
          <a:p>
            <a:pPr lvl="0" algn="ctr" defTabSz="457200">
              <a:defRPr/>
            </a:pPr>
            <a:endPar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20" name="Picture 7"/>
          <p:cNvPicPr>
            <a:picLocks noChangeAspect="1"/>
          </p:cNvPicPr>
          <p:nvPr/>
        </p:nvPicPr>
        <p:blipFill>
          <a:blip r:embed="rId8"/>
          <a:srcRect/>
          <a:stretch>
            <a:fillRect/>
          </a:stretch>
        </p:blipFill>
        <p:spPr>
          <a:xfrm>
            <a:off x="7782782" y="4343738"/>
            <a:ext cx="1670876" cy="1542393"/>
          </a:xfrm>
          <a:prstGeom prst="rect">
            <a:avLst/>
          </a:prstGeom>
        </p:spPr>
      </p:pic>
    </p:spTree>
    <p:extLst>
      <p:ext uri="{BB962C8B-B14F-4D97-AF65-F5344CB8AC3E}">
        <p14:creationId xmlns:p14="http://schemas.microsoft.com/office/powerpoint/2010/main" val="1478710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1500"/>
                            </p:stCondLst>
                            <p:childTnLst>
                              <p:par>
                                <p:cTn id="29" presetID="16" presetClass="entr" presetSubtype="21" fill="hold" grpId="0" nodeType="afterEffect" nodePh="1">
                                  <p:stCondLst>
                                    <p:cond delay="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29" name="Freeform 6"/>
          <p:cNvSpPr/>
          <p:nvPr/>
        </p:nvSpPr>
        <p:spPr>
          <a:xfrm>
            <a:off x="394139" y="-242600"/>
            <a:ext cx="11493060" cy="5953179"/>
          </a:xfrm>
          <a:custGeom>
            <a:avLst/>
            <a:gdLst/>
            <a:ahLst/>
            <a:cxnLst/>
            <a:rect l="l" t="t" r="r" b="b"/>
            <a:pathLst>
              <a:path w="6200384" h="4114800">
                <a:moveTo>
                  <a:pt x="0" y="0"/>
                </a:moveTo>
                <a:lnTo>
                  <a:pt x="6200384" y="0"/>
                </a:lnTo>
                <a:lnTo>
                  <a:pt x="6200384" y="4114800"/>
                </a:lnTo>
                <a:lnTo>
                  <a:pt x="0" y="4114800"/>
                </a:lnTo>
                <a:lnTo>
                  <a:pt x="0" y="0"/>
                </a:lnTo>
                <a:close/>
              </a:path>
            </a:pathLst>
          </a:custGeom>
          <a:blipFill>
            <a:blip r:embed="rId4">
              <a:extLst>
                <a:ext uri="{96DAC541-7B7A-43D3-8B79-37D633B846F1}">
                  <asvg:svgBlip xmlns:asvg="http://schemas.microsoft.com/office/drawing/2016/SVG/main" xmlns="" r:embed="rId10"/>
                </a:ext>
              </a:extLst>
            </a:blip>
            <a:stretch>
              <a:fillRect/>
            </a:stretch>
          </a:blipFill>
        </p:spPr>
      </p:sp>
      <p:sp>
        <p:nvSpPr>
          <p:cNvPr id="10" name="Rectangle 1"/>
          <p:cNvSpPr>
            <a:spLocks noChangeArrowheads="1"/>
          </p:cNvSpPr>
          <p:nvPr/>
        </p:nvSpPr>
        <p:spPr bwMode="auto">
          <a:xfrm>
            <a:off x="709448" y="1514263"/>
            <a:ext cx="108624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Điền từ tượng thanh, từ tượng h</a:t>
            </a:r>
            <a:r>
              <a:rPr kumimoji="0" lang="en-US" sz="3200" b="1"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ì</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nh ph</a:t>
            </a:r>
            <a:r>
              <a:rPr kumimoji="0" lang="en-US" sz="3200" b="1"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ù</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hợp v</a:t>
            </a:r>
            <a:r>
              <a:rPr kumimoji="0" lang="en-US" sz="3200" b="1"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 chỗ trống (l</a:t>
            </a:r>
            <a:r>
              <a:rPr kumimoji="0" lang="en-US" sz="3200" b="1"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 v</a:t>
            </a:r>
            <a:r>
              <a:rPr kumimoji="0" lang="en-US" sz="3200" b="1"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 vở):</a:t>
            </a:r>
            <a:endPar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Đêm khuya thanh vắng, chỉ c</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ò</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 tiếng mưa rơi</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ê</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 hi</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ê</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 nh</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Mùa đông, cây bàng vươn d</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 những c</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à</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nh</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trơ trụi l</a:t>
            </a:r>
            <a:r>
              <a:rPr kumimoji="0" lang="en-US" sz="3200" b="0" i="1" u="none" strike="noStrike" cap="none" normalizeH="0" baseline="0" dirty="0" smtClean="0">
                <a:ln>
                  <a:noFill/>
                </a:ln>
                <a:solidFill>
                  <a:srgbClr val="000000"/>
                </a:solidFill>
                <a:effectLst/>
                <a:latin typeface="Times New Roman" pitchFamily="18" charset="0"/>
                <a:ea typeface="Microsoft YaHei" pitchFamily="34" charset="-122"/>
                <a:cs typeface="Times New Roman" pitchFamily="18" charset="0"/>
              </a:rPr>
              <a:t>á</a:t>
            </a:r>
            <a:r>
              <a:rPr kumimoji="0" lang="en-US" sz="3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30" name="文本框 1">
            <a:extLst>
              <a:ext uri="{FF2B5EF4-FFF2-40B4-BE49-F238E27FC236}">
                <a16:creationId xmlns:a16="http://schemas.microsoft.com/office/drawing/2014/main" id="{61CB1B71-DB49-4929-B595-196C09D6098C}"/>
              </a:ext>
            </a:extLst>
          </p:cNvPr>
          <p:cNvSpPr txBox="1"/>
          <p:nvPr/>
        </p:nvSpPr>
        <p:spPr>
          <a:xfrm>
            <a:off x="5671363" y="855367"/>
            <a:ext cx="1225015" cy="1015663"/>
          </a:xfrm>
          <a:prstGeom prst="rect">
            <a:avLst/>
          </a:prstGeom>
          <a:noFill/>
        </p:spPr>
        <p:txBody>
          <a:bodyPr wrap="none" rtlCol="0">
            <a:spAutoFit/>
          </a:bodyPr>
          <a:lstStyle/>
          <a:p>
            <a:pPr lvl="0" algn="ctr" defTabSz="457200">
              <a:defRPr/>
            </a:pPr>
            <a:r>
              <a:rPr lang="fr-FR" sz="3200" b="1" kern="100" smtClean="0">
                <a:solidFill>
                  <a:srgbClr val="FF0000"/>
                </a:solidFill>
                <a:latin typeface="Times New Roman" panose="02020603050405020304" pitchFamily="18" charset="0"/>
                <a:ea typeface="SimSun" panose="02010600030101010101" pitchFamily="2" charset="-122"/>
              </a:rPr>
              <a:t>Câu 3</a:t>
            </a:r>
          </a:p>
          <a:p>
            <a:pPr lvl="0" algn="ctr" defTabSz="457200">
              <a:defRPr/>
            </a:pPr>
            <a:r>
              <a:rPr lang="fr-FR" altLang="zh-CN" sz="2800" b="1" i="1" kern="10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(Gợi ý)</a:t>
            </a:r>
            <a:endParaRPr lang="en-US" altLang="zh-CN" sz="2800"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5" name="图片 2">
            <a:extLst>
              <a:ext uri="{FF2B5EF4-FFF2-40B4-BE49-F238E27FC236}">
                <a16:creationId xmlns:a16="http://schemas.microsoft.com/office/drawing/2014/main" id="{F418AEF6-013F-468C-9A35-BEFAD13751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3010" y="645937"/>
            <a:ext cx="569956" cy="768656"/>
          </a:xfrm>
          <a:prstGeom prst="rect">
            <a:avLst/>
          </a:prstGeom>
        </p:spPr>
      </p:pic>
      <p:sp>
        <p:nvSpPr>
          <p:cNvPr id="2" name="Rectangle 1"/>
          <p:cNvSpPr/>
          <p:nvPr/>
        </p:nvSpPr>
        <p:spPr>
          <a:xfrm>
            <a:off x="9563780" y="2433327"/>
            <a:ext cx="1302103"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tí tách</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8694664" y="3418704"/>
            <a:ext cx="1935145"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khẳng khiu</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64411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5394886" y="356106"/>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rPr>
              <a:t>Câu</a:t>
            </a:r>
            <a:r>
              <a:rPr kumimoji="0" lang="fr-FR" sz="3600" b="1" i="0" u="none" strike="noStrike" kern="100" cap="none" spc="0" normalizeH="0" noProof="0" smtClean="0">
                <a:ln>
                  <a:noFill/>
                </a:ln>
                <a:solidFill>
                  <a:srgbClr val="FF0000"/>
                </a:solidFill>
                <a:effectLst/>
                <a:uLnTx/>
                <a:uFillTx/>
                <a:latin typeface="Times New Roman" panose="02020603050405020304" pitchFamily="18" charset="0"/>
                <a:ea typeface="SimSun" panose="02010600030101010101" pitchFamily="2" charset="-122"/>
              </a:rPr>
              <a:t> 4</a:t>
            </a:r>
            <a:endPar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grpSp>
        <p:nvGrpSpPr>
          <p:cNvPr id="6" name="组合 5">
            <a:extLst>
              <a:ext uri="{FF2B5EF4-FFF2-40B4-BE49-F238E27FC236}">
                <a16:creationId xmlns:a16="http://schemas.microsoft.com/office/drawing/2014/main" id="{FFA327BD-00B8-4683-80A9-B40872F65EF8}"/>
              </a:ext>
            </a:extLst>
          </p:cNvPr>
          <p:cNvGrpSpPr/>
          <p:nvPr/>
        </p:nvGrpSpPr>
        <p:grpSpPr>
          <a:xfrm>
            <a:off x="131704" y="2120414"/>
            <a:ext cx="6219889" cy="2989694"/>
            <a:chOff x="2674775" y="2107016"/>
            <a:chExt cx="3676362" cy="943846"/>
          </a:xfrm>
        </p:grpSpPr>
        <p:pic>
          <p:nvPicPr>
            <p:cNvPr id="12" name="图片 11">
              <a:extLst>
                <a:ext uri="{FF2B5EF4-FFF2-40B4-BE49-F238E27FC236}">
                  <a16:creationId xmlns:a16="http://schemas.microsoft.com/office/drawing/2014/main" id="{175A0B2C-8FBF-4F06-978F-0F2A12CCE5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806"/>
            <a:stretch/>
          </p:blipFill>
          <p:spPr>
            <a:xfrm>
              <a:off x="2897671" y="2107016"/>
              <a:ext cx="3263820" cy="745722"/>
            </a:xfrm>
            <a:prstGeom prst="rect">
              <a:avLst/>
            </a:prstGeom>
          </p:spPr>
        </p:pic>
        <p:sp>
          <p:nvSpPr>
            <p:cNvPr id="18" name="文本框 17">
              <a:extLst>
                <a:ext uri="{FF2B5EF4-FFF2-40B4-BE49-F238E27FC236}">
                  <a16:creationId xmlns:a16="http://schemas.microsoft.com/office/drawing/2014/main" id="{4474850D-EBC0-4C55-9692-C095C1B74F40}"/>
                </a:ext>
              </a:extLst>
            </p:cNvPr>
            <p:cNvSpPr txBox="1"/>
            <p:nvPr/>
          </p:nvSpPr>
          <p:spPr bwMode="auto">
            <a:xfrm>
              <a:off x="2674775" y="2943981"/>
              <a:ext cx="3676362" cy="106881"/>
            </a:xfrm>
            <a:prstGeom prst="rect">
              <a:avLst/>
            </a:prstGeom>
            <a:noFill/>
          </p:spPr>
          <p:txBody>
            <a:bodyPr wrap="square">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4" name="图片 13">
            <a:extLst>
              <a:ext uri="{FF2B5EF4-FFF2-40B4-BE49-F238E27FC236}">
                <a16:creationId xmlns:a16="http://schemas.microsoft.com/office/drawing/2014/main" id="{C872BC8E-62C2-4D7B-A461-52AFD1F713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806"/>
          <a:stretch/>
        </p:blipFill>
        <p:spPr>
          <a:xfrm>
            <a:off x="6603842" y="1144392"/>
            <a:ext cx="5435758" cy="2628543"/>
          </a:xfrm>
          <a:prstGeom prst="rect">
            <a:avLst/>
          </a:prstGeom>
        </p:spPr>
      </p:pic>
      <p:sp>
        <p:nvSpPr>
          <p:cNvPr id="25" name="Rectangle 24"/>
          <p:cNvSpPr/>
          <p:nvPr/>
        </p:nvSpPr>
        <p:spPr>
          <a:xfrm>
            <a:off x="846673" y="3038425"/>
            <a:ext cx="5324045" cy="1200329"/>
          </a:xfrm>
          <a:prstGeom prst="rect">
            <a:avLst/>
          </a:prstGeom>
        </p:spPr>
        <p:txBody>
          <a:bodyPr wrap="square">
            <a:spAutoFit/>
          </a:bodyPr>
          <a:lstStyle/>
          <a:p>
            <a:r>
              <a:rPr lang="en-US" sz="2400">
                <a:latin typeface="Times New Roman" pitchFamily="18" charset="0"/>
                <a:cs typeface="Times New Roman" pitchFamily="18" charset="0"/>
              </a:rPr>
              <a:t>Buồn trông gió cuốn mặt duềnh,</a:t>
            </a:r>
          </a:p>
          <a:p>
            <a:r>
              <a:rPr lang="en-US" sz="2400" b="1">
                <a:latin typeface="Times New Roman" pitchFamily="18" charset="0"/>
                <a:cs typeface="Times New Roman" pitchFamily="18" charset="0"/>
              </a:rPr>
              <a:t>Ầm ầm</a:t>
            </a:r>
            <a:r>
              <a:rPr lang="en-US" sz="2400">
                <a:latin typeface="Times New Roman" pitchFamily="18" charset="0"/>
                <a:cs typeface="Times New Roman" pitchFamily="18" charset="0"/>
              </a:rPr>
              <a:t> tiếng sóng kêu quanh ghế </a:t>
            </a:r>
            <a:r>
              <a:rPr lang="en-US" sz="2400" smtClean="0">
                <a:latin typeface="Times New Roman" pitchFamily="18" charset="0"/>
                <a:cs typeface="Times New Roman" pitchFamily="18" charset="0"/>
              </a:rPr>
              <a:t>ngồi</a:t>
            </a:r>
          </a:p>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(Truyện </a:t>
            </a:r>
            <a:r>
              <a:rPr lang="en-US" sz="2400">
                <a:latin typeface="Times New Roman" pitchFamily="18" charset="0"/>
                <a:cs typeface="Times New Roman" pitchFamily="18" charset="0"/>
              </a:rPr>
              <a:t>Kiều – Nguyễn Du)</a:t>
            </a:r>
          </a:p>
        </p:txBody>
      </p:sp>
      <p:sp>
        <p:nvSpPr>
          <p:cNvPr id="26" name="Rectangle 25"/>
          <p:cNvSpPr/>
          <p:nvPr/>
        </p:nvSpPr>
        <p:spPr>
          <a:xfrm>
            <a:off x="531225" y="4660243"/>
            <a:ext cx="5302030" cy="1569660"/>
          </a:xfrm>
          <a:prstGeom prst="rect">
            <a:avLst/>
          </a:prstGeom>
        </p:spPr>
        <p:txBody>
          <a:bodyPr wrap="square">
            <a:spAutoFit/>
          </a:bodyPr>
          <a:lstStyle/>
          <a:p>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Từ tượng thanh,</a:t>
            </a:r>
            <a:r>
              <a:rPr lang="en-US" sz="2400">
                <a:latin typeface="Times New Roman" pitchFamily="18" charset="0"/>
                <a:cs typeface="Times New Roman" pitchFamily="18" charset="0"/>
              </a:rPr>
              <a:t> tác dụng:</a:t>
            </a:r>
            <a:r>
              <a:rPr lang="vi-VN" sz="2400">
                <a:latin typeface="Times New Roman" pitchFamily="18" charset="0"/>
                <a:cs typeface="Times New Roman" pitchFamily="18" charset="0"/>
              </a:rPr>
              <a:t> Mô tả tiếng động vang to, xa và rền liên tiếp </a:t>
            </a:r>
            <a:r>
              <a:rPr lang="en-US" sz="2400">
                <a:latin typeface="Times New Roman" pitchFamily="18" charset="0"/>
                <a:cs typeface="Times New Roman" pitchFamily="18" charset="0"/>
              </a:rPr>
              <a:t> của sóng, giúp</a:t>
            </a:r>
            <a:r>
              <a:rPr lang="vi-VN" sz="2400">
                <a:latin typeface="Times New Roman" pitchFamily="18" charset="0"/>
                <a:cs typeface="Times New Roman" pitchFamily="18" charset="0"/>
              </a:rPr>
              <a:t> người đọc hình dung ra cuộc sống đầy sóng gió của Thúy Kiều</a:t>
            </a:r>
            <a:endParaRPr lang="en-US" sz="2400">
              <a:latin typeface="Times New Roman" pitchFamily="18" charset="0"/>
              <a:cs typeface="Times New Roman" pitchFamily="18" charset="0"/>
            </a:endParaRPr>
          </a:p>
        </p:txBody>
      </p:sp>
      <p:sp>
        <p:nvSpPr>
          <p:cNvPr id="29" name="Rectangle 28"/>
          <p:cNvSpPr/>
          <p:nvPr/>
        </p:nvSpPr>
        <p:spPr>
          <a:xfrm>
            <a:off x="6942083" y="2044005"/>
            <a:ext cx="6096000" cy="1200329"/>
          </a:xfrm>
          <a:prstGeom prst="rect">
            <a:avLst/>
          </a:prstGeom>
        </p:spPr>
        <p:txBody>
          <a:bodyPr>
            <a:spAutoFit/>
          </a:bodyPr>
          <a:lstStyle/>
          <a:p>
            <a:r>
              <a:rPr lang="en-US" sz="2400">
                <a:latin typeface="Times New Roman" pitchFamily="18" charset="0"/>
                <a:cs typeface="Times New Roman" pitchFamily="18" charset="0"/>
              </a:rPr>
              <a:t>Con ở miền Nam ra thăm lăng Bác</a:t>
            </a:r>
          </a:p>
          <a:p>
            <a:r>
              <a:rPr lang="en-US" sz="2400">
                <a:latin typeface="Times New Roman" pitchFamily="18" charset="0"/>
                <a:cs typeface="Times New Roman" pitchFamily="18" charset="0"/>
              </a:rPr>
              <a:t>Đã thấy trong sương hàng tre </a:t>
            </a:r>
            <a:r>
              <a:rPr lang="en-US" sz="2400" b="1">
                <a:latin typeface="Times New Roman" pitchFamily="18" charset="0"/>
                <a:cs typeface="Times New Roman" pitchFamily="18" charset="0"/>
              </a:rPr>
              <a:t>bát </a:t>
            </a:r>
            <a:r>
              <a:rPr lang="en-US" sz="2400" b="1" smtClean="0">
                <a:latin typeface="Times New Roman" pitchFamily="18" charset="0"/>
                <a:cs typeface="Times New Roman" pitchFamily="18" charset="0"/>
              </a:rPr>
              <a:t>ngát.</a:t>
            </a:r>
            <a:endParaRPr lang="en-US" sz="2400">
              <a:latin typeface="Times New Roman" pitchFamily="18" charset="0"/>
              <a:cs typeface="Times New Roman" pitchFamily="18" charset="0"/>
            </a:endParaRPr>
          </a:p>
          <a:p>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Viếng lăng Bác – Viễn Phương)</a:t>
            </a:r>
            <a:endParaRPr lang="en-US" sz="2400">
              <a:latin typeface="Times New Roman" pitchFamily="18" charset="0"/>
              <a:cs typeface="Times New Roman" pitchFamily="18" charset="0"/>
            </a:endParaRPr>
          </a:p>
        </p:txBody>
      </p:sp>
      <p:sp>
        <p:nvSpPr>
          <p:cNvPr id="30" name="Rectangle 29"/>
          <p:cNvSpPr/>
          <p:nvPr/>
        </p:nvSpPr>
        <p:spPr>
          <a:xfrm>
            <a:off x="6942083" y="4067038"/>
            <a:ext cx="4867436" cy="830997"/>
          </a:xfrm>
          <a:prstGeom prst="rect">
            <a:avLst/>
          </a:prstGeom>
        </p:spPr>
        <p:txBody>
          <a:bodyPr wrap="square">
            <a:spAutoFit/>
          </a:bodyPr>
          <a:lstStyle/>
          <a:p>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Từ tượng hình,</a:t>
            </a:r>
            <a:r>
              <a:rPr lang="en-US" sz="2400">
                <a:latin typeface="Times New Roman" pitchFamily="18" charset="0"/>
                <a:cs typeface="Times New Roman" pitchFamily="18" charset="0"/>
              </a:rPr>
              <a:t> tác dụng</a:t>
            </a:r>
            <a:r>
              <a:rPr lang="vi-VN" sz="2400">
                <a:latin typeface="Times New Roman" pitchFamily="18" charset="0"/>
                <a:cs typeface="Times New Roman" pitchFamily="18" charset="0"/>
              </a:rPr>
              <a:t>: Gợi ra </a:t>
            </a:r>
            <a:r>
              <a:rPr lang="en-US" sz="2400">
                <a:latin typeface="Times New Roman" pitchFamily="18" charset="0"/>
                <a:cs typeface="Times New Roman" pitchFamily="18" charset="0"/>
              </a:rPr>
              <a:t>không gian rộng, thoáng và yên bình</a:t>
            </a:r>
          </a:p>
        </p:txBody>
      </p:sp>
    </p:spTree>
    <p:extLst>
      <p:ext uri="{BB962C8B-B14F-4D97-AF65-F5344CB8AC3E}">
        <p14:creationId xmlns:p14="http://schemas.microsoft.com/office/powerpoint/2010/main" val="12757731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Freeform 3"/>
          <p:cNvSpPr/>
          <p:nvPr/>
        </p:nvSpPr>
        <p:spPr>
          <a:xfrm>
            <a:off x="674457" y="1335228"/>
            <a:ext cx="11287120" cy="5648896"/>
          </a:xfrm>
          <a:custGeom>
            <a:avLst/>
            <a:gdLst/>
            <a:ahLst/>
            <a:cxnLst/>
            <a:rect l="l" t="t" r="r" b="b"/>
            <a:pathLst>
              <a:path w="7315200" h="4087368">
                <a:moveTo>
                  <a:pt x="0" y="0"/>
                </a:moveTo>
                <a:lnTo>
                  <a:pt x="7315200" y="0"/>
                </a:lnTo>
                <a:lnTo>
                  <a:pt x="7315200" y="4087368"/>
                </a:lnTo>
                <a:lnTo>
                  <a:pt x="0" y="40873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4" name="Rectangle 13"/>
          <p:cNvSpPr/>
          <p:nvPr/>
        </p:nvSpPr>
        <p:spPr>
          <a:xfrm>
            <a:off x="3488108" y="3077108"/>
            <a:ext cx="6096000" cy="1384995"/>
          </a:xfrm>
          <a:prstGeom prst="rect">
            <a:avLst/>
          </a:prstGeom>
        </p:spPr>
        <p:txBody>
          <a:bodyPr>
            <a:spAutoFit/>
          </a:bodyPr>
          <a:lstStyle/>
          <a:p>
            <a:pPr algn="ctr"/>
            <a:r>
              <a:rPr lang="en-US" sz="2800" b="1">
                <a:solidFill>
                  <a:srgbClr val="FF0000"/>
                </a:solidFill>
                <a:latin typeface="Times New Roman" pitchFamily="18" charset="0"/>
                <a:cs typeface="Times New Roman" pitchFamily="18" charset="0"/>
              </a:rPr>
              <a:t>Phân tích nét độc đáo trong các kết hợp từ được in đậm trong các trường hợp sau</a:t>
            </a:r>
            <a:r>
              <a:rPr lang="en-US" sz="2800" b="1" smtClean="0">
                <a:solidFill>
                  <a:srgbClr val="FF0000"/>
                </a:solidFill>
                <a:latin typeface="Times New Roman" pitchFamily="18" charset="0"/>
                <a:cs typeface="Times New Roman" pitchFamily="18" charset="0"/>
              </a:rPr>
              <a:t>:</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9070" y="1948526"/>
            <a:ext cx="857895" cy="936564"/>
          </a:xfrm>
          <a:prstGeom prst="rect">
            <a:avLst/>
          </a:prstGeom>
        </p:spPr>
      </p:pic>
      <p:sp>
        <p:nvSpPr>
          <p:cNvPr id="6" name="Rectangle 5"/>
          <p:cNvSpPr/>
          <p:nvPr/>
        </p:nvSpPr>
        <p:spPr>
          <a:xfrm>
            <a:off x="3270016" y="4462103"/>
            <a:ext cx="6646493" cy="1323439"/>
          </a:xfrm>
          <a:prstGeom prst="rect">
            <a:avLst/>
          </a:prstGeom>
        </p:spPr>
        <p:txBody>
          <a:bodyPr wrap="square">
            <a:spAutoFit/>
          </a:bodyPr>
          <a:lstStyle/>
          <a:p>
            <a:pPr indent="725488" algn="just"/>
            <a:r>
              <a:rPr lang="en-US" sz="2800" dirty="0">
                <a:latin typeface="Times New Roman" pitchFamily="18" charset="0"/>
                <a:cs typeface="Times New Roman" pitchFamily="18" charset="0"/>
              </a:rPr>
              <a:t>a. Khóm trúc, lùm tre huyền thoại</a:t>
            </a:r>
          </a:p>
          <a:p>
            <a:pPr indent="725488" algn="just"/>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Lời </a:t>
            </a:r>
            <a:r>
              <a:rPr lang="en-US" sz="2800" b="1" dirty="0">
                <a:latin typeface="Times New Roman" pitchFamily="18" charset="0"/>
                <a:cs typeface="Times New Roman" pitchFamily="18" charset="0"/>
              </a:rPr>
              <a:t>ru </a:t>
            </a:r>
            <a:r>
              <a:rPr lang="en-US" sz="2800" b="1" dirty="0" smtClean="0">
                <a:latin typeface="Times New Roman" pitchFamily="18" charset="0"/>
                <a:cs typeface="Times New Roman" pitchFamily="18" charset="0"/>
              </a:rPr>
              <a:t>vấn </a:t>
            </a:r>
            <a:r>
              <a:rPr lang="en-US" sz="2800" b="1" dirty="0">
                <a:latin typeface="Times New Roman" pitchFamily="18" charset="0"/>
                <a:cs typeface="Times New Roman" pitchFamily="18" charset="0"/>
              </a:rPr>
              <a:t>vít dây trầu</a:t>
            </a:r>
            <a:r>
              <a:rPr lang="en-US" sz="2800" dirty="0">
                <a:latin typeface="Times New Roman" pitchFamily="18" charset="0"/>
                <a:cs typeface="Times New Roman" pitchFamily="18" charset="0"/>
              </a:rPr>
              <a:t>.</a:t>
            </a:r>
          </a:p>
          <a:p>
            <a:pPr indent="725488" algn="just"/>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Trương Nam Hương, Trong lời mẹ hát)</a:t>
            </a:r>
          </a:p>
        </p:txBody>
      </p:sp>
    </p:spTree>
    <p:extLst>
      <p:ext uri="{BB962C8B-B14F-4D97-AF65-F5344CB8AC3E}">
        <p14:creationId xmlns:p14="http://schemas.microsoft.com/office/powerpoint/2010/main" val="194932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Rounded Rectangle 6"/>
          <p:cNvSpPr/>
          <p:nvPr/>
        </p:nvSpPr>
        <p:spPr>
          <a:xfrm>
            <a:off x="977462" y="2208039"/>
            <a:ext cx="10294883" cy="449317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itchFamily="18" charset="0"/>
                <a:cs typeface="Times New Roman" pitchFamily="18" charset="0"/>
              </a:rPr>
              <a:t>a</a:t>
            </a:r>
            <a:r>
              <a:rPr lang="vi-VN" sz="2800">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Theo tư duy logic thông thường, cụm từ </a:t>
            </a:r>
            <a:r>
              <a:rPr lang="en-US" sz="2800" i="1">
                <a:solidFill>
                  <a:schemeClr val="tx1"/>
                </a:solidFill>
                <a:latin typeface="Times New Roman" pitchFamily="18" charset="0"/>
                <a:cs typeface="Times New Roman" pitchFamily="18" charset="0"/>
              </a:rPr>
              <a:t>lời ru</a:t>
            </a:r>
            <a:r>
              <a:rPr lang="en-US" sz="2800">
                <a:solidFill>
                  <a:schemeClr val="tx1"/>
                </a:solidFill>
                <a:latin typeface="Times New Roman" pitchFamily="18" charset="0"/>
                <a:cs typeface="Times New Roman" pitchFamily="18" charset="0"/>
              </a:rPr>
              <a:t> (vốn gợi liên tưởng đến âm thanh) không thể kết hợp được với từ</a:t>
            </a:r>
            <a:r>
              <a:rPr lang="en-US" sz="2800" i="1">
                <a:solidFill>
                  <a:schemeClr val="tx1"/>
                </a:solidFill>
                <a:latin typeface="Times New Roman" pitchFamily="18" charset="0"/>
                <a:cs typeface="Times New Roman" pitchFamily="18" charset="0"/>
              </a:rPr>
              <a:t> vấn vít </a:t>
            </a:r>
            <a:r>
              <a:rPr lang="en-US" sz="2800">
                <a:solidFill>
                  <a:schemeClr val="tx1"/>
                </a:solidFill>
                <a:latin typeface="Times New Roman" pitchFamily="18" charset="0"/>
                <a:cs typeface="Times New Roman" pitchFamily="18" charset="0"/>
              </a:rPr>
              <a:t>(một từ gợi tả hình ảnh). Tuy nhiên, trong trường hợp này, tác giả đã dùng từ</a:t>
            </a:r>
            <a:r>
              <a:rPr lang="en-US" sz="2800" i="1">
                <a:solidFill>
                  <a:schemeClr val="tx1"/>
                </a:solidFill>
                <a:latin typeface="Times New Roman" pitchFamily="18" charset="0"/>
                <a:cs typeface="Times New Roman" pitchFamily="18" charset="0"/>
              </a:rPr>
              <a:t> vấn vít </a:t>
            </a:r>
            <a:r>
              <a:rPr lang="en-US" sz="2800">
                <a:solidFill>
                  <a:schemeClr val="tx1"/>
                </a:solidFill>
                <a:latin typeface="Times New Roman" pitchFamily="18" charset="0"/>
                <a:cs typeface="Times New Roman" pitchFamily="18" charset="0"/>
              </a:rPr>
              <a:t>để miêu tả </a:t>
            </a:r>
            <a:r>
              <a:rPr lang="en-US" sz="2800" i="1">
                <a:solidFill>
                  <a:schemeClr val="tx1"/>
                </a:solidFill>
                <a:latin typeface="Times New Roman" pitchFamily="18" charset="0"/>
                <a:cs typeface="Times New Roman" pitchFamily="18" charset="0"/>
              </a:rPr>
              <a:t>lời ru</a:t>
            </a:r>
            <a:r>
              <a:rPr lang="en-US" sz="2800">
                <a:solidFill>
                  <a:schemeClr val="tx1"/>
                </a:solidFill>
                <a:latin typeface="Times New Roman" pitchFamily="18" charset="0"/>
                <a:cs typeface="Times New Roman" pitchFamily="18" charset="0"/>
              </a:rPr>
              <a:t> làm cho cách diễn đạt trở nên độc đáo, khiến cho âm thanh lời ru hiện ra vô cùng cụ thể và sinh động trong tâm trí người đọc. Câu thơ gợi tả sự gần gũi, quấn quýt giữa những hình ảnh thân thương, quen thuộc của quê hương (dây trầu) với lời ru ngọt ngào của mẹ; từ đó, giúp người đọc cảm nhận rõ hơn lời ru của mẹ chính là sự hiện thân của quê hương dân dã, mộc mạc, bình dị, thân quen.</a:t>
            </a:r>
          </a:p>
        </p:txBody>
      </p:sp>
    </p:spTree>
    <p:extLst>
      <p:ext uri="{BB962C8B-B14F-4D97-AF65-F5344CB8AC3E}">
        <p14:creationId xmlns:p14="http://schemas.microsoft.com/office/powerpoint/2010/main" val="3976663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Freeform 3"/>
          <p:cNvSpPr/>
          <p:nvPr/>
        </p:nvSpPr>
        <p:spPr>
          <a:xfrm>
            <a:off x="674457" y="1335228"/>
            <a:ext cx="11287120" cy="5648896"/>
          </a:xfrm>
          <a:custGeom>
            <a:avLst/>
            <a:gdLst/>
            <a:ahLst/>
            <a:cxnLst/>
            <a:rect l="l" t="t" r="r" b="b"/>
            <a:pathLst>
              <a:path w="7315200" h="4087368">
                <a:moveTo>
                  <a:pt x="0" y="0"/>
                </a:moveTo>
                <a:lnTo>
                  <a:pt x="7315200" y="0"/>
                </a:lnTo>
                <a:lnTo>
                  <a:pt x="7315200" y="4087368"/>
                </a:lnTo>
                <a:lnTo>
                  <a:pt x="0" y="40873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6" name="Rectangle 5"/>
          <p:cNvSpPr/>
          <p:nvPr/>
        </p:nvSpPr>
        <p:spPr>
          <a:xfrm>
            <a:off x="2565823" y="4403516"/>
            <a:ext cx="6646493" cy="1323439"/>
          </a:xfrm>
          <a:prstGeom prst="rect">
            <a:avLst/>
          </a:prstGeom>
        </p:spPr>
        <p:txBody>
          <a:bodyPr wrap="square">
            <a:spAutoFit/>
          </a:bodyPr>
          <a:lstStyle/>
          <a:p>
            <a:pPr indent="725488" algn="just"/>
            <a:r>
              <a:rPr lang="en-US" sz="2800" dirty="0" smtClean="0">
                <a:latin typeface="Times New Roman" pitchFamily="18" charset="0"/>
                <a:cs typeface="Times New Roman" pitchFamily="18" charset="0"/>
              </a:rPr>
              <a:t>b. Đâu những chiều sương phủ bãi đồng</a:t>
            </a:r>
            <a:endParaRPr lang="en-US" sz="2800" dirty="0">
              <a:latin typeface="Times New Roman" pitchFamily="18" charset="0"/>
              <a:cs typeface="Times New Roman" pitchFamily="18" charset="0"/>
            </a:endParaRPr>
          </a:p>
          <a:p>
            <a:pPr indent="725488" algn="just"/>
            <a:r>
              <a:rPr lang="en-US" sz="2800" b="1" dirty="0" smtClean="0">
                <a:latin typeface="Times New Roman" pitchFamily="18" charset="0"/>
                <a:cs typeface="Times New Roman" pitchFamily="18" charset="0"/>
              </a:rPr>
              <a:t>    Lúa mềm xao xác </a:t>
            </a:r>
            <a:r>
              <a:rPr lang="en-US" sz="2800" dirty="0" smtClean="0">
                <a:latin typeface="Times New Roman" pitchFamily="18" charset="0"/>
                <a:cs typeface="Times New Roman" pitchFamily="18" charset="0"/>
              </a:rPr>
              <a:t>ở ven sông.</a:t>
            </a:r>
            <a:endParaRPr lang="en-US" sz="2800" dirty="0">
              <a:latin typeface="Times New Roman" pitchFamily="18" charset="0"/>
              <a:cs typeface="Times New Roman" pitchFamily="18" charset="0"/>
            </a:endParaRPr>
          </a:p>
          <a:p>
            <a:pPr indent="725488" algn="just"/>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(Tố Hữu, Nhớ đồng)</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041925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grpSp>
        <p:nvGrpSpPr>
          <p:cNvPr id="11" name="Group 10"/>
          <p:cNvGrpSpPr/>
          <p:nvPr/>
        </p:nvGrpSpPr>
        <p:grpSpPr>
          <a:xfrm>
            <a:off x="1923394" y="1308538"/>
            <a:ext cx="8390964" cy="4840014"/>
            <a:chOff x="2235210" y="877114"/>
            <a:chExt cx="7899727" cy="5618278"/>
          </a:xfrm>
        </p:grpSpPr>
        <p:sp>
          <p:nvSpPr>
            <p:cNvPr id="7" name="Rounded Rectangle 6"/>
            <p:cNvSpPr/>
            <p:nvPr/>
          </p:nvSpPr>
          <p:spPr>
            <a:xfrm>
              <a:off x="2235210" y="2561993"/>
              <a:ext cx="7899727" cy="3933399"/>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solidFill>
                  <a:schemeClr val="tx1"/>
                </a:solidFill>
                <a:latin typeface="Times New Roman" pitchFamily="18" charset="0"/>
                <a:cs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371" y="877114"/>
              <a:ext cx="1779428" cy="2024868"/>
            </a:xfrm>
            <a:prstGeom prst="rect">
              <a:avLst/>
            </a:prstGeom>
          </p:spPr>
        </p:pic>
      </p:grpSp>
      <p:sp>
        <p:nvSpPr>
          <p:cNvPr id="8" name="Rectangle 7"/>
          <p:cNvSpPr/>
          <p:nvPr/>
        </p:nvSpPr>
        <p:spPr>
          <a:xfrm>
            <a:off x="2151994" y="3501909"/>
            <a:ext cx="7933764" cy="2677656"/>
          </a:xfrm>
          <a:prstGeom prst="rect">
            <a:avLst/>
          </a:prstGeom>
        </p:spPr>
        <p:txBody>
          <a:bodyPr wrap="square">
            <a:spAutoFit/>
          </a:bodyPr>
          <a:lstStyle/>
          <a:p>
            <a:pPr algn="just"/>
            <a:r>
              <a:rPr lang="vi-VN" sz="2800" dirty="0">
                <a:latin typeface="Times New Roman" pitchFamily="18" charset="0"/>
                <a:cs typeface="Times New Roman" pitchFamily="18" charset="0"/>
              </a:rPr>
              <a:t>b. </a:t>
            </a:r>
            <a:r>
              <a:rPr lang="en-US" sz="2800" dirty="0">
                <a:latin typeface="Times New Roman" pitchFamily="18" charset="0"/>
                <a:cs typeface="Times New Roman" pitchFamily="18" charset="0"/>
              </a:rPr>
              <a:t>Thông thường, cụm từ </a:t>
            </a:r>
            <a:r>
              <a:rPr lang="en-US" sz="2800" i="1" dirty="0">
                <a:latin typeface="Times New Roman" pitchFamily="18" charset="0"/>
                <a:cs typeface="Times New Roman" pitchFamily="18" charset="0"/>
              </a:rPr>
              <a:t>lúa mềm </a:t>
            </a:r>
            <a:r>
              <a:rPr lang="en-US" sz="2800" dirty="0">
                <a:latin typeface="Times New Roman" pitchFamily="18" charset="0"/>
                <a:cs typeface="Times New Roman" pitchFamily="18" charset="0"/>
              </a:rPr>
              <a:t>(vốn gợi liên tưởng đến hình ảnh) không thể kết hợp được với từ </a:t>
            </a:r>
            <a:r>
              <a:rPr lang="en-US" sz="2800" i="1" dirty="0">
                <a:latin typeface="Times New Roman" pitchFamily="18" charset="0"/>
                <a:cs typeface="Times New Roman" pitchFamily="18" charset="0"/>
              </a:rPr>
              <a:t>xao </a:t>
            </a:r>
            <a:r>
              <a:rPr lang="en-US" sz="2800" i="1" dirty="0" smtClean="0">
                <a:latin typeface="Times New Roman" pitchFamily="18" charset="0"/>
                <a:cs typeface="Times New Roman" pitchFamily="18" charset="0"/>
              </a:rPr>
              <a:t>xác. </a:t>
            </a:r>
            <a:r>
              <a:rPr lang="en-US" sz="2800" dirty="0" smtClean="0">
                <a:latin typeface="Times New Roman" pitchFamily="18" charset="0"/>
                <a:cs typeface="Times New Roman" pitchFamily="18" charset="0"/>
              </a:rPr>
              <a:t>Thế nhưng ở đây, nhà thơ đã dùng từ </a:t>
            </a:r>
            <a:r>
              <a:rPr lang="en-US" sz="2800" i="1" dirty="0" smtClean="0">
                <a:latin typeface="Times New Roman" pitchFamily="18" charset="0"/>
                <a:cs typeface="Times New Roman" pitchFamily="18" charset="0"/>
              </a:rPr>
              <a:t>xao xác </a:t>
            </a:r>
            <a:r>
              <a:rPr lang="en-US" sz="2800" dirty="0">
                <a:latin typeface="Times New Roman" pitchFamily="18" charset="0"/>
                <a:cs typeface="Times New Roman" pitchFamily="18" charset="0"/>
              </a:rPr>
              <a:t>để miêu tả tính chất của hình ảnh</a:t>
            </a:r>
            <a:r>
              <a:rPr lang="en-US" sz="2800" i="1" dirty="0">
                <a:latin typeface="Times New Roman" pitchFamily="18" charset="0"/>
                <a:cs typeface="Times New Roman" pitchFamily="18" charset="0"/>
              </a:rPr>
              <a:t> lúa mềm</a:t>
            </a:r>
            <a:r>
              <a:rPr lang="en-US" sz="2800" dirty="0">
                <a:latin typeface="Times New Roman" pitchFamily="18" charset="0"/>
                <a:cs typeface="Times New Roman" pitchFamily="18" charset="0"/>
              </a:rPr>
              <a:t>, làm cho cách diễn đạt trở nên mới lạ, độc đáo, đồng thời có tác dụng gợi tả tâm trạng của nhân vật trữ tình.</a:t>
            </a:r>
          </a:p>
        </p:txBody>
      </p:sp>
    </p:spTree>
    <p:extLst>
      <p:ext uri="{BB962C8B-B14F-4D97-AF65-F5344CB8AC3E}">
        <p14:creationId xmlns:p14="http://schemas.microsoft.com/office/powerpoint/2010/main" val="509541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020" y="312130"/>
            <a:ext cx="569956" cy="768656"/>
          </a:xfrm>
          <a:prstGeom prst="rect">
            <a:avLst/>
          </a:prstGeom>
        </p:spPr>
      </p:pic>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Freeform 3"/>
          <p:cNvSpPr/>
          <p:nvPr/>
        </p:nvSpPr>
        <p:spPr>
          <a:xfrm>
            <a:off x="674457" y="1335228"/>
            <a:ext cx="11287120" cy="5648896"/>
          </a:xfrm>
          <a:custGeom>
            <a:avLst/>
            <a:gdLst/>
            <a:ahLst/>
            <a:cxnLst/>
            <a:rect l="l" t="t" r="r" b="b"/>
            <a:pathLst>
              <a:path w="7315200" h="4087368">
                <a:moveTo>
                  <a:pt x="0" y="0"/>
                </a:moveTo>
                <a:lnTo>
                  <a:pt x="7315200" y="0"/>
                </a:lnTo>
                <a:lnTo>
                  <a:pt x="7315200" y="4087368"/>
                </a:lnTo>
                <a:lnTo>
                  <a:pt x="0" y="4087368"/>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9070" y="1948526"/>
            <a:ext cx="857895" cy="936564"/>
          </a:xfrm>
          <a:prstGeom prst="rect">
            <a:avLst/>
          </a:prstGeom>
        </p:spPr>
      </p:pic>
      <p:sp>
        <p:nvSpPr>
          <p:cNvPr id="6" name="Rectangle 5"/>
          <p:cNvSpPr/>
          <p:nvPr/>
        </p:nvSpPr>
        <p:spPr>
          <a:xfrm>
            <a:off x="3270016" y="4462103"/>
            <a:ext cx="6646493" cy="1323439"/>
          </a:xfrm>
          <a:prstGeom prst="rect">
            <a:avLst/>
          </a:prstGeom>
        </p:spPr>
        <p:txBody>
          <a:bodyPr wrap="square">
            <a:spAutoFit/>
          </a:bodyPr>
          <a:lstStyle/>
          <a:p>
            <a:pPr indent="725488" algn="just"/>
            <a:r>
              <a:rPr lang="en-US" sz="2800">
                <a:latin typeface="Times New Roman" pitchFamily="18" charset="0"/>
                <a:cs typeface="Times New Roman" pitchFamily="18" charset="0"/>
              </a:rPr>
              <a:t>c</a:t>
            </a:r>
            <a:r>
              <a:rPr lang="en-US" sz="2800" smtClean="0">
                <a:latin typeface="Times New Roman" pitchFamily="18" charset="0"/>
                <a:cs typeface="Times New Roman" pitchFamily="18" charset="0"/>
              </a:rPr>
              <a:t>. Con </a:t>
            </a:r>
            <a:r>
              <a:rPr lang="en-US" sz="2800" b="1" smtClean="0">
                <a:latin typeface="Times New Roman" pitchFamily="18" charset="0"/>
                <a:cs typeface="Times New Roman" pitchFamily="18" charset="0"/>
              </a:rPr>
              <a:t>nghe dập dờn sóng lúa</a:t>
            </a:r>
            <a:endParaRPr lang="en-US" sz="2800" b="1">
              <a:latin typeface="Times New Roman" pitchFamily="18" charset="0"/>
              <a:cs typeface="Times New Roman" pitchFamily="18" charset="0"/>
            </a:endParaRPr>
          </a:p>
          <a:p>
            <a:pPr indent="725488" algn="just"/>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Lời ru hóa hạt gạo rồi.</a:t>
            </a:r>
            <a:endParaRPr lang="en-US" sz="2800">
              <a:latin typeface="Times New Roman" pitchFamily="18" charset="0"/>
              <a:cs typeface="Times New Roman" pitchFamily="18" charset="0"/>
            </a:endParaRPr>
          </a:p>
          <a:p>
            <a:pPr indent="725488" algn="just"/>
            <a:r>
              <a:rPr lang="en-US" sz="2400" i="1">
                <a:latin typeface="Times New Roman" pitchFamily="18" charset="0"/>
                <a:cs typeface="Times New Roman" pitchFamily="18" charset="0"/>
              </a:rPr>
              <a:t>    </a:t>
            </a:r>
            <a:r>
              <a:rPr lang="en-US" sz="2400" i="1" smtClean="0">
                <a:latin typeface="Times New Roman" pitchFamily="18" charset="0"/>
                <a:cs typeface="Times New Roman" pitchFamily="18" charset="0"/>
              </a:rPr>
              <a:t>       (</a:t>
            </a:r>
            <a:r>
              <a:rPr lang="en-US" sz="2400" i="1">
                <a:latin typeface="Times New Roman" pitchFamily="18" charset="0"/>
                <a:cs typeface="Times New Roman" pitchFamily="18" charset="0"/>
              </a:rPr>
              <a:t>Trương Nam Hương, Trong lời mẹ hát)</a:t>
            </a:r>
          </a:p>
        </p:txBody>
      </p:sp>
    </p:spTree>
    <p:extLst>
      <p:ext uri="{BB962C8B-B14F-4D97-AF65-F5344CB8AC3E}">
        <p14:creationId xmlns:p14="http://schemas.microsoft.com/office/powerpoint/2010/main" val="2730027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1277007" y="0"/>
            <a:ext cx="13469007" cy="937506"/>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2806203" y="145587"/>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5</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020" y="312130"/>
            <a:ext cx="569956" cy="768656"/>
          </a:xfrm>
          <a:prstGeom prst="rect">
            <a:avLst/>
          </a:prstGeom>
        </p:spPr>
      </p:pic>
      <p:sp>
        <p:nvSpPr>
          <p:cNvPr id="5" name="任意多边形: 形状 4">
            <a:extLst>
              <a:ext uri="{FF2B5EF4-FFF2-40B4-BE49-F238E27FC236}">
                <a16:creationId xmlns:a16="http://schemas.microsoft.com/office/drawing/2014/main" id="{F5A7C433-0CB2-4650-9E38-9EF13BC083F5}"/>
              </a:ext>
            </a:extLst>
          </p:cNvPr>
          <p:cNvSpPr/>
          <p:nvPr/>
        </p:nvSpPr>
        <p:spPr>
          <a:xfrm>
            <a:off x="3629998" y="437946"/>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9" name="Picture 5"/>
          <p:cNvPicPr>
            <a:picLocks noChangeAspect="1"/>
          </p:cNvPicPr>
          <p:nvPr/>
        </p:nvPicPr>
        <p:blipFill>
          <a:blip r:embed="rId5"/>
          <a:srcRect/>
          <a:stretch>
            <a:fillRect/>
          </a:stretch>
        </p:blipFill>
        <p:spPr>
          <a:xfrm>
            <a:off x="8182304" y="-51538"/>
            <a:ext cx="2379103" cy="1686910"/>
          </a:xfrm>
          <a:prstGeom prst="rect">
            <a:avLst/>
          </a:prstGeom>
        </p:spPr>
      </p:pic>
      <p:grpSp>
        <p:nvGrpSpPr>
          <p:cNvPr id="11" name="Group 10"/>
          <p:cNvGrpSpPr/>
          <p:nvPr/>
        </p:nvGrpSpPr>
        <p:grpSpPr>
          <a:xfrm>
            <a:off x="977462" y="796482"/>
            <a:ext cx="10294883" cy="5909292"/>
            <a:chOff x="1938358" y="586100"/>
            <a:chExt cx="8196579" cy="5909292"/>
          </a:xfrm>
        </p:grpSpPr>
        <p:sp>
          <p:nvSpPr>
            <p:cNvPr id="7" name="Rounded Rectangle 6"/>
            <p:cNvSpPr/>
            <p:nvPr/>
          </p:nvSpPr>
          <p:spPr>
            <a:xfrm>
              <a:off x="1938358" y="2002221"/>
              <a:ext cx="8196579" cy="449317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solidFill>
                  <a:schemeClr val="tx1"/>
                </a:solidFill>
                <a:latin typeface="Times New Roman" pitchFamily="18" charset="0"/>
                <a:cs typeface="Times New Roman"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0371" y="586100"/>
              <a:ext cx="1779428" cy="1678079"/>
            </a:xfrm>
            <a:prstGeom prst="rect">
              <a:avLst/>
            </a:prstGeom>
          </p:spPr>
        </p:pic>
      </p:grpSp>
      <p:sp>
        <p:nvSpPr>
          <p:cNvPr id="6" name="Rectangle 5"/>
          <p:cNvSpPr/>
          <p:nvPr/>
        </p:nvSpPr>
        <p:spPr>
          <a:xfrm>
            <a:off x="1364799" y="2304569"/>
            <a:ext cx="9639532" cy="4401205"/>
          </a:xfrm>
          <a:prstGeom prst="rect">
            <a:avLst/>
          </a:prstGeom>
        </p:spPr>
        <p:txBody>
          <a:bodyPr wrap="square">
            <a:spAutoFit/>
          </a:bodyPr>
          <a:lstStyle/>
          <a:p>
            <a:pPr algn="just"/>
            <a:r>
              <a:rPr lang="vi-VN" sz="2800" dirty="0">
                <a:latin typeface="Times New Roman" pitchFamily="18" charset="0"/>
                <a:cs typeface="Times New Roman" pitchFamily="18" charset="0"/>
              </a:rPr>
              <a:t>c. </a:t>
            </a:r>
            <a:r>
              <a:rPr lang="en-US" sz="2800" dirty="0">
                <a:latin typeface="Times New Roman" pitchFamily="18" charset="0"/>
                <a:cs typeface="Times New Roman" pitchFamily="18" charset="0"/>
              </a:rPr>
              <a:t>Trong ngữ liệu này, từ tượng hình </a:t>
            </a:r>
            <a:r>
              <a:rPr lang="en-US" sz="2800" i="1" dirty="0">
                <a:latin typeface="Times New Roman" pitchFamily="18" charset="0"/>
                <a:cs typeface="Times New Roman" pitchFamily="18" charset="0"/>
              </a:rPr>
              <a:t>dập dờn</a:t>
            </a:r>
            <a:r>
              <a:rPr lang="en-US" sz="2800" dirty="0">
                <a:latin typeface="Times New Roman" pitchFamily="18" charset="0"/>
                <a:cs typeface="Times New Roman" pitchFamily="18" charset="0"/>
              </a:rPr>
              <a:t> có tác dụng gợi tả sự chuyển động nhịp nhàng lúc lên lúc xuống, lúc gần lúc xa, lúc ẩn lúc hiện của những đợt sóng lúa trên cánh đồng. Cụm từ </a:t>
            </a:r>
            <a:r>
              <a:rPr lang="en-US" sz="2800" i="1" dirty="0">
                <a:latin typeface="Times New Roman" pitchFamily="18" charset="0"/>
                <a:cs typeface="Times New Roman" pitchFamily="18" charset="0"/>
              </a:rPr>
              <a:t>dập dờn sóng lúa </a:t>
            </a:r>
            <a:r>
              <a:rPr lang="en-US" sz="2800" dirty="0">
                <a:latin typeface="Times New Roman" pitchFamily="18" charset="0"/>
                <a:cs typeface="Times New Roman" pitchFamily="18" charset="0"/>
              </a:rPr>
              <a:t>kết hợp với động từ </a:t>
            </a:r>
            <a:r>
              <a:rPr lang="en-US" sz="2800" i="1" dirty="0">
                <a:latin typeface="Times New Roman" pitchFamily="18" charset="0"/>
                <a:cs typeface="Times New Roman" pitchFamily="18" charset="0"/>
              </a:rPr>
              <a:t>nghe</a:t>
            </a:r>
            <a:r>
              <a:rPr lang="en-US" sz="2800" dirty="0">
                <a:latin typeface="Times New Roman" pitchFamily="18" charset="0"/>
                <a:cs typeface="Times New Roman" pitchFamily="18" charset="0"/>
              </a:rPr>
              <a:t> làm cho cách diễn đạt trở nên độc đáo, mới lạ. Thông thường, từ </a:t>
            </a:r>
            <a:r>
              <a:rPr lang="en-US" sz="2800" i="1" dirty="0">
                <a:latin typeface="Times New Roman" pitchFamily="18" charset="0"/>
                <a:cs typeface="Times New Roman" pitchFamily="18" charset="0"/>
              </a:rPr>
              <a:t>nghe</a:t>
            </a:r>
            <a:r>
              <a:rPr lang="en-US" sz="2800" dirty="0">
                <a:latin typeface="Times New Roman" pitchFamily="18" charset="0"/>
                <a:cs typeface="Times New Roman" pitchFamily="18" charset="0"/>
              </a:rPr>
              <a:t> sẽ kết hợp với một từ gợi tả âm </a:t>
            </a:r>
            <a:r>
              <a:rPr lang="en-US" sz="2800" dirty="0" smtClean="0">
                <a:latin typeface="Times New Roman" pitchFamily="18" charset="0"/>
                <a:cs typeface="Times New Roman" pitchFamily="18" charset="0"/>
              </a:rPr>
              <a:t>thanh. Tuy </a:t>
            </a:r>
            <a:r>
              <a:rPr lang="en-US" sz="2800" dirty="0">
                <a:latin typeface="Times New Roman" pitchFamily="18" charset="0"/>
                <a:cs typeface="Times New Roman" pitchFamily="18" charset="0"/>
              </a:rPr>
              <a:t>nhiên trong trường hợp này, từ </a:t>
            </a:r>
            <a:r>
              <a:rPr lang="en-US" sz="2800" i="1" dirty="0">
                <a:latin typeface="Times New Roman" pitchFamily="18" charset="0"/>
                <a:cs typeface="Times New Roman" pitchFamily="18" charset="0"/>
              </a:rPr>
              <a:t>nghe</a:t>
            </a:r>
            <a:r>
              <a:rPr lang="en-US" sz="2800" dirty="0">
                <a:latin typeface="Times New Roman" pitchFamily="18" charset="0"/>
                <a:cs typeface="Times New Roman" pitchFamily="18" charset="0"/>
              </a:rPr>
              <a:t> lại kết hợp với cụm từ </a:t>
            </a:r>
            <a:r>
              <a:rPr lang="en-US" sz="2800" i="1" dirty="0">
                <a:latin typeface="Times New Roman" pitchFamily="18" charset="0"/>
                <a:cs typeface="Times New Roman" pitchFamily="18" charset="0"/>
              </a:rPr>
              <a:t>dập dờn sóng lúa</a:t>
            </a:r>
            <a:r>
              <a:rPr lang="en-US" sz="2800" dirty="0">
                <a:latin typeface="Times New Roman" pitchFamily="18" charset="0"/>
                <a:cs typeface="Times New Roman" pitchFamily="18" charset="0"/>
              </a:rPr>
              <a:t> (cụm từ gợi tả hình ảnh). Điều này giúp người đọc không chỉ hình dung được sự chuyển động dập dờn của cánh đồng lúa mà còn nghe được cả âm thanh của sự chuyển động ấy.</a:t>
            </a:r>
          </a:p>
        </p:txBody>
      </p:sp>
    </p:spTree>
    <p:extLst>
      <p:ext uri="{BB962C8B-B14F-4D97-AF65-F5344CB8AC3E}">
        <p14:creationId xmlns:p14="http://schemas.microsoft.com/office/powerpoint/2010/main" val="291589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2683962" y="213535"/>
            <a:ext cx="687544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Vận</a:t>
            </a:r>
            <a:r>
              <a:rPr kumimoji="0" lang="en-US" altLang="zh-CN" sz="36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dụng</a:t>
            </a:r>
            <a:endParaRPr kumimoji="0" lang="zh-CN" altLang="en-US" sz="36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任意多边形: 形状 3">
            <a:extLst>
              <a:ext uri="{FF2B5EF4-FFF2-40B4-BE49-F238E27FC236}">
                <a16:creationId xmlns:a16="http://schemas.microsoft.com/office/drawing/2014/main" id="{B8E8DC82-972E-41BA-805D-3636F4DB4DD9}"/>
              </a:ext>
            </a:extLst>
          </p:cNvPr>
          <p:cNvSpPr/>
          <p:nvPr/>
        </p:nvSpPr>
        <p:spPr>
          <a:xfrm>
            <a:off x="3320961" y="505895"/>
            <a:ext cx="5601446"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pic>
        <p:nvPicPr>
          <p:cNvPr id="11" name="图片 10">
            <a:extLst>
              <a:ext uri="{FF2B5EF4-FFF2-40B4-BE49-F238E27FC236}">
                <a16:creationId xmlns:a16="http://schemas.microsoft.com/office/drawing/2014/main" id="{E5A2F9F5-CFE6-4043-B73D-F2204DBCC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32" y="1307822"/>
            <a:ext cx="3152780" cy="1708088"/>
          </a:xfrm>
          <a:prstGeom prst="rect">
            <a:avLst/>
          </a:prstGeom>
        </p:spPr>
      </p:pic>
      <p:sp>
        <p:nvSpPr>
          <p:cNvPr id="13" name="文本框 12">
            <a:extLst>
              <a:ext uri="{FF2B5EF4-FFF2-40B4-BE49-F238E27FC236}">
                <a16:creationId xmlns:a16="http://schemas.microsoft.com/office/drawing/2014/main" id="{FCB6BBAC-DB0E-49A5-966F-8FA6A5BF00F4}"/>
              </a:ext>
            </a:extLst>
          </p:cNvPr>
          <p:cNvSpPr txBox="1"/>
          <p:nvPr/>
        </p:nvSpPr>
        <p:spPr bwMode="auto">
          <a:xfrm>
            <a:off x="1663549" y="1666245"/>
            <a:ext cx="1537468" cy="584775"/>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00">
                    <a:lumMod val="85000"/>
                    <a:lumOff val="1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Đề</a:t>
            </a:r>
            <a:r>
              <a:rPr kumimoji="0" lang="en-US" altLang="zh-CN" sz="3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0000">
                    <a:lumMod val="85000"/>
                    <a:lumOff val="1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3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32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Rectangle 5"/>
          <p:cNvSpPr/>
          <p:nvPr/>
        </p:nvSpPr>
        <p:spPr>
          <a:xfrm>
            <a:off x="386105" y="3015909"/>
            <a:ext cx="11033262" cy="1384995"/>
          </a:xfrm>
          <a:prstGeom prst="rect">
            <a:avLst/>
          </a:prstGeom>
        </p:spPr>
        <p:txBody>
          <a:bodyPr wrap="square">
            <a:spAutoFit/>
          </a:bodyPr>
          <a:lstStyle/>
          <a:p>
            <a:pPr algn="ctr"/>
            <a:r>
              <a:rPr lang="en-US" sz="2800" b="1" i="1" dirty="0" smtClean="0">
                <a:latin typeface="Times New Roman" pitchFamily="18" charset="0"/>
                <a:cs typeface="Times New Roman" pitchFamily="18" charset="0"/>
              </a:rPr>
              <a:t>Viết đoạn văn (khoảng 200 chữ) kể về một kỉ niệm đáng nhớ của em trong mùa hè vừa qua. Trong đoạn văn có sử dụng </a:t>
            </a:r>
            <a:r>
              <a:rPr lang="en-US" sz="2800" b="1" i="1" dirty="0" smtClean="0">
                <a:solidFill>
                  <a:srgbClr val="FF0000"/>
                </a:solidFill>
                <a:latin typeface="Times New Roman" pitchFamily="18" charset="0"/>
                <a:cs typeface="Times New Roman" pitchFamily="18" charset="0"/>
              </a:rPr>
              <a:t>ít nhất ba từ tượng hình hoặc từ tượng thanh.</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38140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9D6E8-65D3-4ED7-8EDA-899DDBBB410E}"/>
              </a:ext>
            </a:extLst>
          </p:cNvPr>
          <p:cNvSpPr/>
          <p:nvPr/>
        </p:nvSpPr>
        <p:spPr>
          <a:xfrm>
            <a:off x="21267" y="19224"/>
            <a:ext cx="12170733" cy="6252994"/>
          </a:xfrm>
          <a:prstGeom prst="rect">
            <a:avLst/>
          </a:prstGeom>
          <a:ln w="57150">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ts val="450"/>
              </a:spcBef>
              <a:spcAft>
                <a:spcPts val="450"/>
              </a:spcAft>
            </a:pPr>
            <a:r>
              <a:rPr lang="en-US" sz="2800" b="1" kern="100" dirty="0" smtClean="0">
                <a:solidFill>
                  <a:srgbClr val="1C1E21"/>
                </a:solidFill>
                <a:latin typeface="Times New Roman" panose="02020603050405020304" pitchFamily="18" charset="0"/>
                <a:ea typeface="SimSun" panose="02010600030101010101" pitchFamily="2" charset="-122"/>
              </a:rPr>
              <a:t>Đoạn văn tham khảo</a:t>
            </a:r>
            <a:endParaRPr lang="en-US" sz="2800" kern="100" dirty="0">
              <a:latin typeface="Times New Roman" panose="02020603050405020304" pitchFamily="18" charset="0"/>
              <a:ea typeface="SimSun" panose="02010600030101010101" pitchFamily="2" charset="-122"/>
            </a:endParaRPr>
          </a:p>
          <a:p>
            <a:pPr algn="just">
              <a:spcBef>
                <a:spcPts val="450"/>
              </a:spcBef>
              <a:spcAft>
                <a:spcPts val="450"/>
              </a:spcAft>
            </a:pPr>
            <a:r>
              <a:rPr lang="en-US" sz="2800" dirty="0" smtClean="0">
                <a:latin typeface="Times New Roman" pitchFamily="18" charset="0"/>
                <a:cs typeface="Times New Roman" pitchFamily="18" charset="0"/>
              </a:rPr>
              <a:t>       Kỳ </a:t>
            </a:r>
            <a:r>
              <a:rPr lang="en-US" sz="2800" dirty="0">
                <a:latin typeface="Times New Roman" pitchFamily="18" charset="0"/>
                <a:cs typeface="Times New Roman" pitchFamily="18" charset="0"/>
              </a:rPr>
              <a:t>nghỉ hè vừa qua, em được về quê thăm ông bà nội. Nhà ông bà ở ngay rìa làng, trông ra cánh đồng </a:t>
            </a:r>
            <a:r>
              <a:rPr lang="en-US" sz="2800" b="1" dirty="0" smtClean="0">
                <a:latin typeface="Times New Roman" pitchFamily="18" charset="0"/>
                <a:cs typeface="Times New Roman" pitchFamily="18" charset="0"/>
              </a:rPr>
              <a:t>mênh mông, bát ngát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Về chiều, khung cảnh nơi đây đẹp như một bức tranh đa sắc màu và </a:t>
            </a:r>
            <a:r>
              <a:rPr lang="en-US" sz="2800" b="1" dirty="0">
                <a:latin typeface="Times New Roman" pitchFamily="18" charset="0"/>
                <a:cs typeface="Times New Roman" pitchFamily="18" charset="0"/>
              </a:rPr>
              <a:t>rộn ràng</a:t>
            </a:r>
            <a:r>
              <a:rPr lang="en-US" sz="2800" dirty="0">
                <a:latin typeface="Times New Roman" pitchFamily="18" charset="0"/>
                <a:cs typeface="Times New Roman" pitchFamily="18" charset="0"/>
              </a:rPr>
              <a:t> như một bản hòa tấu. Sau lũy tre làng, mặt trời đỏ rực hắt ngang những tia nắng cuối ngày xuống vòm cây tán lá. Cánh đồng thay chiếc áo vàng tươi hồi sáng bằng chiếc áo vàng ươm. Những ngôi nhà mái ngói đỏ xanh </a:t>
            </a:r>
            <a:r>
              <a:rPr lang="en-US" sz="2800" dirty="0" smtClean="0">
                <a:latin typeface="Times New Roman" pitchFamily="18" charset="0"/>
                <a:cs typeface="Times New Roman" pitchFamily="18" charset="0"/>
              </a:rPr>
              <a:t>xen </a:t>
            </a:r>
            <a:r>
              <a:rPr lang="en-US" sz="2800" dirty="0">
                <a:latin typeface="Times New Roman" pitchFamily="18" charset="0"/>
                <a:cs typeface="Times New Roman" pitchFamily="18" charset="0"/>
              </a:rPr>
              <a:t>kẽ giữa vườn cây. Tiếng gà </a:t>
            </a:r>
            <a:r>
              <a:rPr lang="en-US" sz="2800" b="1" dirty="0">
                <a:latin typeface="Times New Roman" pitchFamily="18" charset="0"/>
                <a:cs typeface="Times New Roman" pitchFamily="18" charset="0"/>
              </a:rPr>
              <a:t>chíp chíp</a:t>
            </a:r>
            <a:r>
              <a:rPr lang="en-US" sz="2800" dirty="0">
                <a:latin typeface="Times New Roman" pitchFamily="18" charset="0"/>
                <a:cs typeface="Times New Roman" pitchFamily="18" charset="0"/>
              </a:rPr>
              <a:t>, tiếng lợn </a:t>
            </a:r>
            <a:r>
              <a:rPr lang="en-US" sz="2800" b="1" dirty="0">
                <a:latin typeface="Times New Roman" pitchFamily="18" charset="0"/>
                <a:cs typeface="Times New Roman" pitchFamily="18" charset="0"/>
              </a:rPr>
              <a:t>eng éc</a:t>
            </a:r>
            <a:r>
              <a:rPr lang="en-US" sz="2800" dirty="0">
                <a:latin typeface="Times New Roman" pitchFamily="18" charset="0"/>
                <a:cs typeface="Times New Roman" pitchFamily="18" charset="0"/>
              </a:rPr>
              <a:t>, tiếng vịt </a:t>
            </a:r>
            <a:r>
              <a:rPr lang="en-US" sz="2800" b="1" dirty="0">
                <a:latin typeface="Times New Roman" pitchFamily="18" charset="0"/>
                <a:cs typeface="Times New Roman" pitchFamily="18" charset="0"/>
              </a:rPr>
              <a:t>quác quác</a:t>
            </a:r>
            <a:r>
              <a:rPr lang="en-US" sz="2800" dirty="0">
                <a:latin typeface="Times New Roman" pitchFamily="18" charset="0"/>
                <a:cs typeface="Times New Roman" pitchFamily="18" charset="0"/>
              </a:rPr>
              <a:t> đòi ăn, nghe thật vui tai. Điều em nhớ nhất đó chính là tháng ngày được ông </a:t>
            </a:r>
            <a:r>
              <a:rPr lang="en-US" sz="2800" dirty="0" smtClean="0">
                <a:latin typeface="Times New Roman" pitchFamily="18" charset="0"/>
                <a:cs typeface="Times New Roman" pitchFamily="18" charset="0"/>
              </a:rPr>
              <a:t>chở </a:t>
            </a:r>
            <a:r>
              <a:rPr lang="en-US" sz="2800" dirty="0">
                <a:latin typeface="Times New Roman" pitchFamily="18" charset="0"/>
                <a:cs typeface="Times New Roman" pitchFamily="18" charset="0"/>
              </a:rPr>
              <a:t>trên con xe đạp </a:t>
            </a:r>
            <a:r>
              <a:rPr lang="en-US" sz="2800" dirty="0" smtClean="0">
                <a:latin typeface="Times New Roman" pitchFamily="18" charset="0"/>
                <a:cs typeface="Times New Roman" pitchFamily="18" charset="0"/>
              </a:rPr>
              <a:t>đi </a:t>
            </a:r>
            <a:r>
              <a:rPr lang="en-US" sz="2800" dirty="0">
                <a:latin typeface="Times New Roman" pitchFamily="18" charset="0"/>
                <a:cs typeface="Times New Roman" pitchFamily="18" charset="0"/>
              </a:rPr>
              <a:t>ra đồng thả diều với các bạn. Khoảng trời </a:t>
            </a:r>
            <a:r>
              <a:rPr lang="en-US" sz="2800" b="1" dirty="0">
                <a:latin typeface="Times New Roman" pitchFamily="18" charset="0"/>
                <a:cs typeface="Times New Roman" pitchFamily="18" charset="0"/>
              </a:rPr>
              <a:t>lồng lộng</a:t>
            </a:r>
            <a:r>
              <a:rPr lang="en-US" sz="2800" dirty="0">
                <a:latin typeface="Times New Roman" pitchFamily="18" charset="0"/>
                <a:cs typeface="Times New Roman" pitchFamily="18" charset="0"/>
              </a:rPr>
              <a:t> gió đã đưa những cánh diều của </a:t>
            </a:r>
            <a:r>
              <a:rPr lang="en-US" sz="2800" dirty="0" smtClean="0">
                <a:latin typeface="Times New Roman" pitchFamily="18" charset="0"/>
                <a:cs typeface="Times New Roman" pitchFamily="18" charset="0"/>
              </a:rPr>
              <a:t>em </a:t>
            </a:r>
            <a:r>
              <a:rPr lang="en-US" sz="2800" dirty="0">
                <a:latin typeface="Times New Roman" pitchFamily="18" charset="0"/>
                <a:cs typeface="Times New Roman" pitchFamily="18" charset="0"/>
              </a:rPr>
              <a:t>bay lên cao </a:t>
            </a:r>
            <a:r>
              <a:rPr lang="en-US" sz="2800" dirty="0" smtClean="0">
                <a:latin typeface="Times New Roman" pitchFamily="18" charset="0"/>
                <a:cs typeface="Times New Roman" pitchFamily="18" charset="0"/>
              </a:rPr>
              <a:t>vút. </a:t>
            </a:r>
            <a:r>
              <a:rPr lang="en-US" sz="2800" dirty="0">
                <a:latin typeface="Times New Roman" pitchFamily="18" charset="0"/>
                <a:cs typeface="Times New Roman" pitchFamily="18" charset="0"/>
              </a:rPr>
              <a:t>Sau đó ông còn tự tay “thiết kế” cho em một chiếc sáo nhỏ gắn trên đầu chiếc diều, khi gặp gió thổi nó kêu</a:t>
            </a:r>
            <a:r>
              <a:rPr lang="en-US" sz="2800" b="1" dirty="0">
                <a:latin typeface="Times New Roman" pitchFamily="18" charset="0"/>
                <a:cs typeface="Times New Roman" pitchFamily="18" charset="0"/>
              </a:rPr>
              <a:t> vi vu </a:t>
            </a:r>
            <a:r>
              <a:rPr lang="en-US" sz="2800" dirty="0">
                <a:latin typeface="Times New Roman" pitchFamily="18" charset="0"/>
                <a:cs typeface="Times New Roman" pitchFamily="18" charset="0"/>
              </a:rPr>
              <a:t>rất tuyệt vời. Những cánh diều đủ màu sắc cứ bay lượn trên bầu trời cùng tiếng sáo vi vu cứ vang mãi trên vùng quê yên bình nơi </a:t>
            </a:r>
            <a:r>
              <a:rPr lang="en-US" sz="2800" dirty="0" smtClean="0">
                <a:latin typeface="Times New Roman" pitchFamily="18" charset="0"/>
                <a:cs typeface="Times New Roman" pitchFamily="18" charset="0"/>
              </a:rPr>
              <a:t>đây. Đây quả là </a:t>
            </a:r>
            <a:r>
              <a:rPr lang="en-US" sz="2800" dirty="0">
                <a:latin typeface="Times New Roman" pitchFamily="18" charset="0"/>
                <a:cs typeface="Times New Roman" pitchFamily="18" charset="0"/>
              </a:rPr>
              <a:t>kì nghỉ hè </a:t>
            </a:r>
            <a:r>
              <a:rPr lang="en-US" sz="2800" dirty="0" smtClean="0">
                <a:latin typeface="Times New Roman" pitchFamily="18" charset="0"/>
                <a:cs typeface="Times New Roman" pitchFamily="18" charset="0"/>
              </a:rPr>
              <a:t>đầy ý nghĩa với em.</a:t>
            </a:r>
            <a:r>
              <a:rPr lang="en-US" sz="2800" i="1" kern="100" dirty="0">
                <a:solidFill>
                  <a:srgbClr val="000000"/>
                </a:solidFill>
                <a:latin typeface="Times New Roman" panose="02020603050405020304" pitchFamily="18" charset="0"/>
                <a:ea typeface="SimSun" panose="02010600030101010101" pitchFamily="2" charset="-122"/>
                <a:cs typeface="Times New Roman" pitchFamily="18" charset="0"/>
              </a:rPr>
              <a:t> </a:t>
            </a:r>
            <a:endParaRPr lang="en-US" sz="2800" kern="100" dirty="0">
              <a:latin typeface="Times New Roman" panose="02020603050405020304" pitchFamily="18" charset="0"/>
              <a:ea typeface="SimSun" panose="02010600030101010101" pitchFamily="2" charset="-122"/>
              <a:cs typeface="Times New Roman" pitchFamily="18" charset="0"/>
            </a:endParaRPr>
          </a:p>
        </p:txBody>
      </p:sp>
    </p:spTree>
    <p:extLst>
      <p:ext uri="{BB962C8B-B14F-4D97-AF65-F5344CB8AC3E}">
        <p14:creationId xmlns:p14="http://schemas.microsoft.com/office/powerpoint/2010/main" val="176863130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
            <a:extLst>
              <a:ext uri="{FF2B5EF4-FFF2-40B4-BE49-F238E27FC236}">
                <a16:creationId xmlns:a16="http://schemas.microsoft.com/office/drawing/2014/main" id="{1B9AA0B4-B532-439B-AF96-2A73FF015BBB}"/>
              </a:ext>
            </a:extLst>
          </p:cNvPr>
          <p:cNvSpPr txBox="1"/>
          <p:nvPr/>
        </p:nvSpPr>
        <p:spPr>
          <a:xfrm>
            <a:off x="1751237" y="471061"/>
            <a:ext cx="687544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600" b="1" noProof="0" dirty="0" smtClean="0">
                <a:solidFill>
                  <a:srgbClr val="476D96"/>
                </a:solidFill>
                <a:latin typeface="Times New Roman" panose="02020603050405020304" pitchFamily="18" charset="0"/>
                <a:ea typeface="微软雅黑" panose="020B0503020204020204" pitchFamily="34" charset="-122"/>
                <a:cs typeface="Times New Roman" panose="02020603050405020304" pitchFamily="18" charset="0"/>
              </a:rPr>
              <a:t>P</a:t>
            </a:r>
            <a:r>
              <a:rPr kumimoji="0" lang="en-US" altLang="zh-CN" sz="3600" b="1" i="0" u="none" strike="noStrike" kern="1200" cap="none" spc="0" normalizeH="0" baseline="0" noProof="0" dirty="0" smtClean="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hân </a:t>
            </a:r>
            <a:r>
              <a:rPr kumimoji="0" lang="en-US" altLang="zh-CN" sz="36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tích ng</a:t>
            </a:r>
            <a:r>
              <a:rPr lang="en-US" altLang="zh-CN" sz="3600" b="1" dirty="0">
                <a:solidFill>
                  <a:srgbClr val="476D96"/>
                </a:solidFill>
                <a:latin typeface="Times New Roman" panose="02020603050405020304" pitchFamily="18" charset="0"/>
                <a:ea typeface="微软雅黑" panose="020B0503020204020204" pitchFamily="34" charset="-122"/>
                <a:cs typeface="Times New Roman" panose="02020603050405020304" pitchFamily="18" charset="0"/>
              </a:rPr>
              <a:t>ữ </a:t>
            </a:r>
            <a:r>
              <a:rPr lang="en-US" altLang="zh-CN" sz="3600" b="1" dirty="0" err="1">
                <a:solidFill>
                  <a:srgbClr val="476D96"/>
                </a:solidFill>
                <a:latin typeface="Times New Roman" panose="02020603050405020304" pitchFamily="18" charset="0"/>
                <a:ea typeface="微软雅黑" panose="020B0503020204020204" pitchFamily="34" charset="-122"/>
                <a:cs typeface="Times New Roman" panose="02020603050405020304" pitchFamily="18" charset="0"/>
              </a:rPr>
              <a:t>liệu</a:t>
            </a:r>
            <a:endParaRPr kumimoji="0" lang="zh-CN" altLang="en-US" sz="36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11">
            <a:extLst>
              <a:ext uri="{FF2B5EF4-FFF2-40B4-BE49-F238E27FC236}">
                <a16:creationId xmlns:a16="http://schemas.microsoft.com/office/drawing/2014/main" id="{175A0B2C-8FBF-4F06-978F-0F2A12CCE5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129688" y="2555514"/>
            <a:ext cx="5877454" cy="2994681"/>
          </a:xfrm>
          <a:prstGeom prst="rect">
            <a:avLst/>
          </a:prstGeom>
        </p:spPr>
      </p:pic>
      <p:sp>
        <p:nvSpPr>
          <p:cNvPr id="35" name="Plaque 34"/>
          <p:cNvSpPr/>
          <p:nvPr/>
        </p:nvSpPr>
        <p:spPr>
          <a:xfrm>
            <a:off x="1045331" y="991328"/>
            <a:ext cx="9075019" cy="2112579"/>
          </a:xfrm>
          <a:prstGeom prst="plaque">
            <a:avLst/>
          </a:prstGeom>
          <a:ln w="38100"/>
        </p:spPr>
        <p:style>
          <a:lnRef idx="2">
            <a:schemeClr val="accent3"/>
          </a:lnRef>
          <a:fillRef idx="1">
            <a:schemeClr val="lt1"/>
          </a:fillRef>
          <a:effectRef idx="0">
            <a:schemeClr val="accent3"/>
          </a:effectRef>
          <a:fontRef idx="minor">
            <a:schemeClr val="dk1"/>
          </a:fontRef>
        </p:style>
        <p:txBody>
          <a:bodyPr lIns="91420" tIns="45718" rIns="91420" bIns="45718" rtlCol="0" anchor="ctr"/>
          <a:lstStyle/>
          <a:p>
            <a:r>
              <a:rPr lang="vi-VN" sz="2400" b="1" dirty="0">
                <a:latin typeface="Times New Roman" pitchFamily="18" charset="0"/>
                <a:cs typeface="Times New Roman" pitchFamily="18" charset="0"/>
              </a:rPr>
              <a:t>Cho 2 ví dụ sau:  </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vi-VN"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1.   </a:t>
            </a:r>
            <a:r>
              <a:rPr lang="en-US" sz="2400" b="1" i="1" dirty="0">
                <a:latin typeface="Times New Roman" pitchFamily="18" charset="0"/>
                <a:cs typeface="Times New Roman" pitchFamily="18" charset="0"/>
              </a:rPr>
              <a:t>Lom khom</a:t>
            </a:r>
            <a:r>
              <a:rPr lang="en-US" sz="2400" i="1" dirty="0">
                <a:latin typeface="Times New Roman" pitchFamily="18" charset="0"/>
                <a:cs typeface="Times New Roman" pitchFamily="18" charset="0"/>
              </a:rPr>
              <a:t> dưới núi tiều vài chú,</a:t>
            </a:r>
            <a:endParaRPr lang="en-US" sz="2400" dirty="0">
              <a:latin typeface="Times New Roman" pitchFamily="18" charset="0"/>
              <a:cs typeface="Times New Roman" pitchFamily="18" charset="0"/>
            </a:endParaRPr>
          </a:p>
          <a:p>
            <a:r>
              <a:rPr lang="vi-VN" sz="2400" i="1" dirty="0">
                <a:latin typeface="Times New Roman" pitchFamily="18" charset="0"/>
                <a:cs typeface="Times New Roman" pitchFamily="18" charset="0"/>
              </a:rPr>
              <a:t>                                                  </a:t>
            </a:r>
            <a:r>
              <a:rPr lang="en-US" sz="2400" b="1" i="1" dirty="0">
                <a:latin typeface="Times New Roman" pitchFamily="18" charset="0"/>
                <a:cs typeface="Times New Roman" pitchFamily="18" charset="0"/>
              </a:rPr>
              <a:t>Lác đác</a:t>
            </a:r>
            <a:r>
              <a:rPr lang="en-US" sz="2400" i="1" dirty="0">
                <a:latin typeface="Times New Roman" pitchFamily="18" charset="0"/>
                <a:cs typeface="Times New Roman" pitchFamily="18" charset="0"/>
              </a:rPr>
              <a:t> bên sông rợ mấy nhà.</a:t>
            </a:r>
            <a:endParaRPr lang="en-US" sz="2400" dirty="0">
              <a:latin typeface="Times New Roman" pitchFamily="18" charset="0"/>
              <a:cs typeface="Times New Roman" pitchFamily="18" charset="0"/>
            </a:endParaRPr>
          </a:p>
          <a:p>
            <a:r>
              <a:rPr lang="vi-VN" sz="2400" i="1" dirty="0">
                <a:latin typeface="Times New Roman" pitchFamily="18" charset="0"/>
                <a:cs typeface="Times New Roman" pitchFamily="18" charset="0"/>
              </a:rPr>
              <a:t>                                            2.   </a:t>
            </a:r>
            <a:r>
              <a:rPr lang="en-US" sz="2400" i="1" dirty="0">
                <a:latin typeface="Times New Roman" pitchFamily="18" charset="0"/>
                <a:cs typeface="Times New Roman" pitchFamily="18" charset="0"/>
              </a:rPr>
              <a:t>Những đường Việt Bắc của ta</a:t>
            </a:r>
            <a:endParaRPr lang="en-US" sz="2400" dirty="0">
              <a:latin typeface="Times New Roman" pitchFamily="18" charset="0"/>
              <a:cs typeface="Times New Roman" pitchFamily="18" charset="0"/>
            </a:endParaRPr>
          </a:p>
          <a:p>
            <a:r>
              <a:rPr lang="vi-VN" sz="2400" i="1" dirty="0">
                <a:latin typeface="Times New Roman" pitchFamily="18" charset="0"/>
                <a:cs typeface="Times New Roman" pitchFamily="18" charset="0"/>
              </a:rPr>
              <a:t>                                              </a:t>
            </a:r>
            <a:r>
              <a:rPr lang="en-US" sz="2400" i="1" dirty="0">
                <a:latin typeface="Times New Roman" pitchFamily="18" charset="0"/>
                <a:cs typeface="Times New Roman" pitchFamily="18" charset="0"/>
              </a:rPr>
              <a:t>Ðêm đêm </a:t>
            </a:r>
            <a:r>
              <a:rPr lang="en-US" sz="2400" b="1" i="1" dirty="0">
                <a:latin typeface="Times New Roman" pitchFamily="18" charset="0"/>
                <a:cs typeface="Times New Roman" pitchFamily="18" charset="0"/>
              </a:rPr>
              <a:t>rầm rập</a:t>
            </a:r>
            <a:r>
              <a:rPr lang="en-US" sz="2400" i="1" dirty="0">
                <a:latin typeface="Times New Roman" pitchFamily="18" charset="0"/>
                <a:cs typeface="Times New Roman" pitchFamily="18" charset="0"/>
              </a:rPr>
              <a:t> như là đất </a:t>
            </a:r>
            <a:r>
              <a:rPr lang="en-US" sz="2400" i="1" dirty="0" smtClean="0">
                <a:latin typeface="Times New Roman" pitchFamily="18" charset="0"/>
                <a:cs typeface="Times New Roman" pitchFamily="18" charset="0"/>
              </a:rPr>
              <a:t>rung.</a:t>
            </a:r>
            <a:endParaRPr lang="en-US" sz="2400" dirty="0">
              <a:latin typeface="Times New Roman" pitchFamily="18" charset="0"/>
              <a:cs typeface="Times New Roman" pitchFamily="18" charset="0"/>
            </a:endParaRPr>
          </a:p>
        </p:txBody>
      </p:sp>
      <p:sp>
        <p:nvSpPr>
          <p:cNvPr id="2" name="Rectangle 1"/>
          <p:cNvSpPr/>
          <p:nvPr/>
        </p:nvSpPr>
        <p:spPr>
          <a:xfrm>
            <a:off x="498144" y="3624174"/>
            <a:ext cx="5179641" cy="1815882"/>
          </a:xfrm>
          <a:prstGeom prst="rect">
            <a:avLst/>
          </a:prstGeom>
        </p:spPr>
        <p:txBody>
          <a:bodyPr wrap="square">
            <a:spAutoFit/>
          </a:bodyPr>
          <a:lstStyle/>
          <a:p>
            <a:pPr algn="ctr"/>
            <a:r>
              <a:rPr lang="en-US" sz="2800" dirty="0">
                <a:latin typeface="Times New Roman" pitchFamily="18" charset="0"/>
                <a:cs typeface="Times New Roman" pitchFamily="18" charset="0"/>
              </a:rPr>
              <a:t>a</a:t>
            </a:r>
            <a:r>
              <a:rPr lang="vi-VN" sz="2800" dirty="0">
                <a:latin typeface="Times New Roman" pitchFamily="18" charset="0"/>
                <a:cs typeface="Times New Roman" pitchFamily="18" charset="0"/>
              </a:rPr>
              <a:t>. Trong những từ ngữ được in đậm ở các ví dụ trên, từ nào gợi tả hình ảnh của sự vật, từ nào mô tả âm thanh trong thực tế?</a:t>
            </a:r>
            <a:endParaRPr lang="en-US" sz="2800" dirty="0">
              <a:latin typeface="Times New Roman" pitchFamily="18" charset="0"/>
              <a:cs typeface="Times New Roman" pitchFamily="18" charset="0"/>
            </a:endParaRPr>
          </a:p>
        </p:txBody>
      </p:sp>
      <p:pic>
        <p:nvPicPr>
          <p:cNvPr id="37" name="Picture 3"/>
          <p:cNvPicPr>
            <a:picLocks noChangeAspect="1"/>
          </p:cNvPicPr>
          <p:nvPr/>
        </p:nvPicPr>
        <p:blipFill>
          <a:blip r:embed="rId4"/>
          <a:srcRect/>
          <a:stretch>
            <a:fillRect/>
          </a:stretch>
        </p:blipFill>
        <p:spPr>
          <a:xfrm>
            <a:off x="5211032" y="3744713"/>
            <a:ext cx="1931679" cy="1587513"/>
          </a:xfrm>
          <a:prstGeom prst="rect">
            <a:avLst/>
          </a:prstGeom>
        </p:spPr>
      </p:pic>
      <p:sp>
        <p:nvSpPr>
          <p:cNvPr id="8" name="Rectangle 7"/>
          <p:cNvSpPr/>
          <p:nvPr/>
        </p:nvSpPr>
        <p:spPr>
          <a:xfrm>
            <a:off x="6415400" y="3658932"/>
            <a:ext cx="5776600" cy="1384995"/>
          </a:xfrm>
          <a:prstGeom prst="rect">
            <a:avLst/>
          </a:prstGeom>
        </p:spPr>
        <p:txBody>
          <a:bodyPr wrap="square">
            <a:spAutoFit/>
          </a:bodyPr>
          <a:lstStyle/>
          <a:p>
            <a:pPr algn="ctr"/>
            <a:r>
              <a:rPr lang="en-US" sz="2800" i="1" dirty="0" smtClean="0">
                <a:latin typeface="Times New Roman" pitchFamily="18" charset="0"/>
                <a:cs typeface="Times New Roman" pitchFamily="18" charset="0"/>
                <a:sym typeface="Wingdings 2"/>
              </a:rPr>
              <a:t> </a:t>
            </a:r>
            <a:r>
              <a:rPr lang="vi-VN" sz="2800" i="1" dirty="0" smtClean="0">
                <a:latin typeface="Times New Roman" pitchFamily="18" charset="0"/>
                <a:cs typeface="Times New Roman" pitchFamily="18" charset="0"/>
              </a:rPr>
              <a:t>Từ </a:t>
            </a:r>
            <a:r>
              <a:rPr lang="vi-VN" sz="2800" i="1" dirty="0">
                <a:latin typeface="Times New Roman" pitchFamily="18" charset="0"/>
                <a:cs typeface="Times New Roman" pitchFamily="18" charset="0"/>
              </a:rPr>
              <a:t>gợi tả hình ảnh sự vật: </a:t>
            </a:r>
            <a:r>
              <a:rPr lang="vi-VN" sz="2800" b="1" i="1" dirty="0">
                <a:solidFill>
                  <a:srgbClr val="FF0000"/>
                </a:solidFill>
                <a:latin typeface="Times New Roman" pitchFamily="18" charset="0"/>
                <a:cs typeface="Times New Roman" pitchFamily="18" charset="0"/>
              </a:rPr>
              <a:t>Lom khom, lác </a:t>
            </a:r>
            <a:r>
              <a:rPr lang="vi-VN" sz="2800" b="1" i="1" dirty="0" smtClean="0">
                <a:solidFill>
                  <a:srgbClr val="FF0000"/>
                </a:solidFill>
                <a:latin typeface="Times New Roman" pitchFamily="18" charset="0"/>
                <a:cs typeface="Times New Roman" pitchFamily="18" charset="0"/>
              </a:rPr>
              <a:t>đác</a:t>
            </a:r>
            <a:endParaRPr lang="en-US" sz="2800" b="1" i="1" dirty="0" smtClean="0">
              <a:solidFill>
                <a:srgbClr val="FF0000"/>
              </a:solidFill>
              <a:latin typeface="Times New Roman" pitchFamily="18" charset="0"/>
              <a:cs typeface="Times New Roman" pitchFamily="18" charset="0"/>
            </a:endParaRPr>
          </a:p>
          <a:p>
            <a:pPr algn="ctr"/>
            <a:r>
              <a:rPr lang="en-US" sz="2800" i="1" dirty="0" smtClean="0">
                <a:latin typeface="Times New Roman" pitchFamily="18" charset="0"/>
                <a:cs typeface="Times New Roman" pitchFamily="18" charset="0"/>
              </a:rPr>
              <a:t>Từ </a:t>
            </a:r>
            <a:r>
              <a:rPr lang="en-US" sz="2800" i="1" dirty="0" smtClean="0">
                <a:latin typeface="Times New Roman" pitchFamily="18" charset="0"/>
                <a:cs typeface="Times New Roman" pitchFamily="18" charset="0"/>
              </a:rPr>
              <a:t>mô tả âm thanh: </a:t>
            </a:r>
            <a:r>
              <a:rPr lang="en-US" sz="2800" b="1" i="1" dirty="0" smtClean="0">
                <a:solidFill>
                  <a:srgbClr val="FF0000"/>
                </a:solidFill>
                <a:latin typeface="Times New Roman" pitchFamily="18" charset="0"/>
                <a:cs typeface="Times New Roman" pitchFamily="18" charset="0"/>
              </a:rPr>
              <a:t>rầm rập</a:t>
            </a:r>
            <a:r>
              <a:rPr lang="vi-VN" sz="2800" b="1" i="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14" name="文本框 13">
            <a:extLst>
              <a:ext uri="{FF2B5EF4-FFF2-40B4-BE49-F238E27FC236}">
                <a16:creationId xmlns:a16="http://schemas.microsoft.com/office/drawing/2014/main" id="{5ACF4C93-0DD6-4665-A5BD-CE5886C844F1}"/>
              </a:ext>
            </a:extLst>
          </p:cNvPr>
          <p:cNvSpPr txBox="1"/>
          <p:nvPr/>
        </p:nvSpPr>
        <p:spPr>
          <a:xfrm>
            <a:off x="-761536" y="44143"/>
            <a:ext cx="7522305" cy="584775"/>
          </a:xfrm>
          <a:prstGeom prst="rect">
            <a:avLst/>
          </a:prstGeom>
          <a:noFill/>
        </p:spPr>
        <p:txBody>
          <a:bodyPr wrap="square" rtlCol="0">
            <a:spAutoFit/>
          </a:bodyPr>
          <a:lstStyle/>
          <a:p>
            <a:pPr lvl="0" algn="ctr" defTabSz="457200">
              <a:defRPr/>
            </a:pPr>
            <a:r>
              <a:rPr lang="vi-VN"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vi-VN"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smtClean="0">
                <a:latin typeface="Times New Roman" panose="02020603050405020304" pitchFamily="18" charset="0"/>
                <a:ea typeface="微软雅黑" panose="020B0503020204020204" pitchFamily="34" charset="-122"/>
                <a:cs typeface="Times New Roman" panose="02020603050405020304" pitchFamily="18" charset="0"/>
              </a:rPr>
              <a:t>TRI THỨC TIẾNG VIỆT</a:t>
            </a:r>
            <a:endParaRPr kumimoji="0" lang="zh-CN" altLang="en-US" sz="32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Rectangle 15"/>
          <p:cNvSpPr/>
          <p:nvPr/>
        </p:nvSpPr>
        <p:spPr>
          <a:xfrm>
            <a:off x="0" y="5713947"/>
            <a:ext cx="5962961" cy="954107"/>
          </a:xfrm>
          <a:prstGeom prst="rect">
            <a:avLst/>
          </a:prstGeom>
        </p:spPr>
        <p:txBody>
          <a:bodyPr wrap="square">
            <a:spAutoFit/>
          </a:bodyPr>
          <a:lstStyle/>
          <a:p>
            <a:pPr algn="ctr"/>
            <a:r>
              <a:rPr lang="vi-VN" sz="2800" dirty="0">
                <a:latin typeface="Times New Roman" pitchFamily="18" charset="0"/>
                <a:cs typeface="Times New Roman" pitchFamily="18" charset="0"/>
              </a:rPr>
              <a:t>b. Những từ ấy có tác dụng gì trong từng trường 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67733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fill="hold"/>
                                        <p:tgtEl>
                                          <p:spTgt spid="31"/>
                                        </p:tgtEl>
                                        <p:attrNameLst>
                                          <p:attrName>ppt_x</p:attrName>
                                        </p:attrNameLst>
                                      </p:cBhvr>
                                      <p:tavLst>
                                        <p:tav tm="0">
                                          <p:val>
                                            <p:strVal val="#ppt_x"/>
                                          </p:val>
                                        </p:tav>
                                        <p:tav tm="100000">
                                          <p:val>
                                            <p:strVal val="#ppt_x"/>
                                          </p:val>
                                        </p:tav>
                                      </p:tavLst>
                                    </p:anim>
                                    <p:anim calcmode="lin" valueType="num">
                                      <p:cBhvr additive="base">
                                        <p:cTn id="1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animBg="1"/>
      <p:bldP spid="2" grpId="0"/>
      <p:bldP spid="8"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3632213" y="252855"/>
            <a:ext cx="45171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Tri thức tiếng Việt</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5F437559-5EBF-4E4D-8B3C-FF33236F40D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965958" y="2998052"/>
            <a:ext cx="2260081" cy="1361639"/>
          </a:xfrm>
          <a:prstGeom prst="rect">
            <a:avLst/>
          </a:prstGeom>
        </p:spPr>
      </p:pic>
      <p:sp>
        <p:nvSpPr>
          <p:cNvPr id="10" name="文本框 14">
            <a:extLst>
              <a:ext uri="{FF2B5EF4-FFF2-40B4-BE49-F238E27FC236}">
                <a16:creationId xmlns:a16="http://schemas.microsoft.com/office/drawing/2014/main" id="{2A7A341E-436A-4112-B0B4-3E7BBE45E621}"/>
              </a:ext>
            </a:extLst>
          </p:cNvPr>
          <p:cNvSpPr txBox="1"/>
          <p:nvPr/>
        </p:nvSpPr>
        <p:spPr bwMode="auto">
          <a:xfrm>
            <a:off x="282942" y="3087714"/>
            <a:ext cx="4284616" cy="1384995"/>
          </a:xfrm>
          <a:prstGeom prst="rect">
            <a:avLst/>
          </a:prstGeom>
          <a:noFill/>
        </p:spPr>
        <p:txBody>
          <a:bodyPr wrap="square">
            <a:spAutoFit/>
            <a:scene3d>
              <a:camera prst="orthographicFront"/>
              <a:lightRig rig="threePt" dir="t"/>
            </a:scene3d>
            <a:sp3d contourW="12700"/>
          </a:bodyPr>
          <a:lstStyle/>
          <a:p>
            <a:r>
              <a:rPr lang="en-US" sz="2800" dirty="0">
                <a:latin typeface="Times New Roman" pitchFamily="18" charset="0"/>
                <a:cs typeface="Times New Roman" pitchFamily="18" charset="0"/>
              </a:rPr>
              <a:t>Từ tượng hình là từ gợi tả hình ảnh, dáng vẻ của sự </a:t>
            </a:r>
            <a:r>
              <a:rPr lang="en-US" sz="2800" dirty="0" smtClean="0">
                <a:latin typeface="Times New Roman" pitchFamily="18" charset="0"/>
                <a:cs typeface="Times New Roman" pitchFamily="18" charset="0"/>
              </a:rPr>
              <a:t>vật. </a:t>
            </a:r>
            <a:endParaRPr lang="en-US" sz="2800" dirty="0">
              <a:latin typeface="Times New Roman" pitchFamily="18" charset="0"/>
              <a:cs typeface="Times New Roman" pitchFamily="18" charset="0"/>
            </a:endParaRPr>
          </a:p>
        </p:txBody>
      </p:sp>
      <p:sp>
        <p:nvSpPr>
          <p:cNvPr id="11" name="文本框 23">
            <a:extLst>
              <a:ext uri="{FF2B5EF4-FFF2-40B4-BE49-F238E27FC236}">
                <a16:creationId xmlns:a16="http://schemas.microsoft.com/office/drawing/2014/main" id="{3F8A0BDC-3060-4021-9CF2-11787916C11A}"/>
              </a:ext>
            </a:extLst>
          </p:cNvPr>
          <p:cNvSpPr txBox="1"/>
          <p:nvPr/>
        </p:nvSpPr>
        <p:spPr bwMode="auto">
          <a:xfrm>
            <a:off x="1827162" y="4956228"/>
            <a:ext cx="8537675" cy="1815882"/>
          </a:xfrm>
          <a:prstGeom prst="rect">
            <a:avLst/>
          </a:prstGeom>
          <a:noFill/>
        </p:spPr>
        <p:txBody>
          <a:bodyPr wrap="square">
            <a:spAutoFit/>
            <a:scene3d>
              <a:camera prst="orthographicFront"/>
              <a:lightRig rig="threePt" dir="t"/>
            </a:scene3d>
            <a:sp3d contourW="12700"/>
          </a:bodyPr>
          <a:lstStyle/>
          <a:p>
            <a:r>
              <a:rPr lang="en-US" sz="2800" dirty="0">
                <a:latin typeface="Times New Roman" pitchFamily="18" charset="0"/>
                <a:cs typeface="Times New Roman" pitchFamily="18" charset="0"/>
              </a:rPr>
              <a:t>Từ tượng hình và từ tượng thanh mang giá trị biểu cảm cao; có tác dụng gợi tả hình ảnh, dáng vẻ, âm thanh một cách sinh động và cụ thể; thường được sử dụng trong các sáng tác văn chương và lời ăn tiếng nói hằng ngày.</a:t>
            </a:r>
          </a:p>
        </p:txBody>
      </p:sp>
      <p:sp>
        <p:nvSpPr>
          <p:cNvPr id="12" name="文本框 26">
            <a:extLst>
              <a:ext uri="{FF2B5EF4-FFF2-40B4-BE49-F238E27FC236}">
                <a16:creationId xmlns:a16="http://schemas.microsoft.com/office/drawing/2014/main" id="{29E8F830-579C-409F-8794-BB13268C31EB}"/>
              </a:ext>
            </a:extLst>
          </p:cNvPr>
          <p:cNvSpPr txBox="1"/>
          <p:nvPr/>
        </p:nvSpPr>
        <p:spPr bwMode="auto">
          <a:xfrm>
            <a:off x="7867726" y="2820332"/>
            <a:ext cx="4099597" cy="1384995"/>
          </a:xfrm>
          <a:prstGeom prst="rect">
            <a:avLst/>
          </a:prstGeom>
          <a:noFill/>
        </p:spPr>
        <p:txBody>
          <a:bodyPr wrap="square">
            <a:spAutoFit/>
            <a:scene3d>
              <a:camera prst="orthographicFront"/>
              <a:lightRig rig="threePt" dir="t"/>
            </a:scene3d>
            <a:sp3d contourW="12700"/>
          </a:bodyPr>
          <a:lstStyle/>
          <a:p>
            <a:r>
              <a:rPr lang="en-US" sz="2800" dirty="0">
                <a:latin typeface="Times New Roman" pitchFamily="18" charset="0"/>
                <a:cs typeface="Times New Roman" pitchFamily="18" charset="0"/>
              </a:rPr>
              <a:t>Từ tượng thanh là từ mô phỏng âm thanh trong thực </a:t>
            </a:r>
            <a:r>
              <a:rPr lang="en-US" sz="2800" dirty="0" smtClean="0">
                <a:latin typeface="Times New Roman" pitchFamily="18" charset="0"/>
                <a:cs typeface="Times New Roman" pitchFamily="18" charset="0"/>
              </a:rPr>
              <a:t>tế.</a:t>
            </a:r>
            <a:endParaRPr lang="en-US" sz="2800" dirty="0">
              <a:latin typeface="Times New Roman" pitchFamily="18" charset="0"/>
              <a:cs typeface="Times New Roman" pitchFamily="18" charset="0"/>
            </a:endParaRPr>
          </a:p>
        </p:txBody>
      </p:sp>
      <p:sp>
        <p:nvSpPr>
          <p:cNvPr id="16" name="文本框 1">
            <a:extLst>
              <a:ext uri="{FF2B5EF4-FFF2-40B4-BE49-F238E27FC236}">
                <a16:creationId xmlns:a16="http://schemas.microsoft.com/office/drawing/2014/main" id="{65B5BEA8-1E82-41D9-8D76-C1B0F8700C5A}"/>
              </a:ext>
            </a:extLst>
          </p:cNvPr>
          <p:cNvSpPr txBox="1"/>
          <p:nvPr/>
        </p:nvSpPr>
        <p:spPr>
          <a:xfrm>
            <a:off x="282942" y="983906"/>
            <a:ext cx="6050478" cy="1384995"/>
          </a:xfrm>
          <a:prstGeom prst="rect">
            <a:avLst/>
          </a:prstGeom>
          <a:noFill/>
        </p:spPr>
        <p:txBody>
          <a:bodyPr wrap="square" rtlCol="0">
            <a:spAutoFit/>
            <a:scene3d>
              <a:camera prst="orthographicFront"/>
              <a:lightRig rig="threePt" dir="t"/>
            </a:scene3d>
            <a:sp3d contourW="12700"/>
          </a:bodyPr>
          <a:lstStyle/>
          <a:p>
            <a:pPr algn="ctr"/>
            <a:r>
              <a:rPr lang="vi-VN" sz="2800" dirty="0">
                <a:solidFill>
                  <a:schemeClr val="accent6"/>
                </a:solidFill>
                <a:latin typeface="Times New Roman" pitchFamily="18" charset="0"/>
                <a:cs typeface="Times New Roman" pitchFamily="18" charset="0"/>
              </a:rPr>
              <a:t>Từ ví dụ </a:t>
            </a:r>
            <a:r>
              <a:rPr lang="en-US" sz="2800" dirty="0" smtClean="0">
                <a:solidFill>
                  <a:schemeClr val="accent6"/>
                </a:solidFill>
                <a:latin typeface="Times New Roman" pitchFamily="18" charset="0"/>
                <a:cs typeface="Times New Roman" pitchFamily="18" charset="0"/>
              </a:rPr>
              <a:t>em hãy </a:t>
            </a:r>
            <a:r>
              <a:rPr lang="vi-VN" sz="2800" dirty="0" smtClean="0">
                <a:solidFill>
                  <a:schemeClr val="accent6"/>
                </a:solidFill>
                <a:latin typeface="Times New Roman" pitchFamily="18" charset="0"/>
                <a:cs typeface="Times New Roman" pitchFamily="18" charset="0"/>
              </a:rPr>
              <a:t>rút </a:t>
            </a:r>
            <a:r>
              <a:rPr lang="vi-VN" sz="2800" dirty="0">
                <a:solidFill>
                  <a:schemeClr val="accent6"/>
                </a:solidFill>
                <a:latin typeface="Times New Roman" pitchFamily="18" charset="0"/>
                <a:cs typeface="Times New Roman" pitchFamily="18" charset="0"/>
              </a:rPr>
              <a:t>ra khái niệm, đặc điểm và tác dụng của </a:t>
            </a:r>
            <a:r>
              <a:rPr lang="en-US" sz="2800" dirty="0">
                <a:solidFill>
                  <a:schemeClr val="accent6"/>
                </a:solidFill>
                <a:latin typeface="Times New Roman" pitchFamily="18" charset="0"/>
                <a:cs typeface="Times New Roman" pitchFamily="18" charset="0"/>
              </a:rPr>
              <a:t>từ</a:t>
            </a:r>
            <a:r>
              <a:rPr lang="vi-VN" sz="2800" dirty="0">
                <a:solidFill>
                  <a:schemeClr val="accent6"/>
                </a:solidFill>
                <a:latin typeface="Times New Roman" pitchFamily="18" charset="0"/>
                <a:cs typeface="Times New Roman" pitchFamily="18" charset="0"/>
              </a:rPr>
              <a:t> tượng thanh, từ tượng </a:t>
            </a:r>
            <a:r>
              <a:rPr lang="vi-VN" sz="2800" dirty="0" smtClean="0">
                <a:solidFill>
                  <a:schemeClr val="accent6"/>
                </a:solidFill>
                <a:latin typeface="Times New Roman" pitchFamily="18" charset="0"/>
                <a:cs typeface="Times New Roman" pitchFamily="18" charset="0"/>
              </a:rPr>
              <a:t>hình</a:t>
            </a:r>
            <a:r>
              <a:rPr lang="en-US" sz="2800" dirty="0" smtClean="0">
                <a:solidFill>
                  <a:schemeClr val="accent6"/>
                </a:solidFill>
                <a:latin typeface="Times New Roman" pitchFamily="18" charset="0"/>
                <a:cs typeface="Times New Roman" pitchFamily="18" charset="0"/>
              </a:rPr>
              <a:t>?</a:t>
            </a:r>
            <a:endParaRPr lang="en-US" sz="28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912382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 y="43430"/>
            <a:ext cx="12192000" cy="2142817"/>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grpSp>
        <p:nvGrpSpPr>
          <p:cNvPr id="6" name="Group 5"/>
          <p:cNvGrpSpPr/>
          <p:nvPr/>
        </p:nvGrpSpPr>
        <p:grpSpPr>
          <a:xfrm>
            <a:off x="2103938" y="-45060"/>
            <a:ext cx="7522305" cy="2186247"/>
            <a:chOff x="2062039" y="2905727"/>
            <a:chExt cx="7812544" cy="2495396"/>
          </a:xfrm>
        </p:grpSpPr>
        <p:sp>
          <p:nvSpPr>
            <p:cNvPr id="14" name="文本框 13">
              <a:extLst>
                <a:ext uri="{FF2B5EF4-FFF2-40B4-BE49-F238E27FC236}">
                  <a16:creationId xmlns:a16="http://schemas.microsoft.com/office/drawing/2014/main" id="{5ACF4C93-0DD6-4665-A5BD-CE5886C844F1}"/>
                </a:ext>
              </a:extLst>
            </p:cNvPr>
            <p:cNvSpPr txBox="1"/>
            <p:nvPr/>
          </p:nvSpPr>
          <p:spPr>
            <a:xfrm>
              <a:off x="2062039" y="3626478"/>
              <a:ext cx="7812544" cy="1053895"/>
            </a:xfrm>
            <a:prstGeom prst="rect">
              <a:avLst/>
            </a:prstGeom>
            <a:noFill/>
          </p:spPr>
          <p:txBody>
            <a:bodyPr wrap="square" rtlCol="0">
              <a:spAutoFit/>
            </a:bodyPr>
            <a:lstStyle/>
            <a:p>
              <a:pPr lvl="0" algn="ctr" defTabSz="457200">
                <a:defRPr/>
              </a:pPr>
              <a:r>
                <a:rPr lang="vi-VN" altLang="zh-CN" sz="5400" b="1" smtClean="0">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400" b="1" smtClean="0">
                  <a:latin typeface="Times New Roman" panose="02020603050405020304" pitchFamily="18" charset="0"/>
                  <a:ea typeface="微软雅黑" panose="020B0503020204020204" pitchFamily="34" charset="-122"/>
                  <a:cs typeface="Times New Roman" panose="02020603050405020304" pitchFamily="18" charset="0"/>
                </a:rPr>
                <a:t>I.</a:t>
              </a:r>
              <a:r>
                <a:rPr lang="vi-VN" altLang="zh-CN" sz="5400" b="1"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smtClean="0">
                  <a:latin typeface="Times New Roman" panose="02020603050405020304" pitchFamily="18" charset="0"/>
                  <a:ea typeface="微软雅黑" panose="020B0503020204020204" pitchFamily="34" charset="-122"/>
                  <a:cs typeface="Times New Roman" panose="02020603050405020304" pitchFamily="18" charset="0"/>
                </a:rPr>
                <a:t>Luyện tập</a:t>
              </a:r>
              <a:endParaRPr kumimoji="0" lang="zh-CN" altLang="en-US" sz="54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1956" y="2905727"/>
              <a:ext cx="6831816" cy="2495396"/>
            </a:xfrm>
            <a:prstGeom prst="rect">
              <a:avLst/>
            </a:prstGeom>
          </p:spPr>
        </p:pic>
      </p:grpSp>
      <p:sp>
        <p:nvSpPr>
          <p:cNvPr id="16" name="文本框 14">
            <a:extLst>
              <a:ext uri="{FF2B5EF4-FFF2-40B4-BE49-F238E27FC236}">
                <a16:creationId xmlns:a16="http://schemas.microsoft.com/office/drawing/2014/main" id="{2A7A341E-436A-4112-B0B4-3E7BBE45E621}"/>
              </a:ext>
            </a:extLst>
          </p:cNvPr>
          <p:cNvSpPr txBox="1"/>
          <p:nvPr/>
        </p:nvSpPr>
        <p:spPr bwMode="auto">
          <a:xfrm>
            <a:off x="282941" y="3087714"/>
            <a:ext cx="6777077" cy="584775"/>
          </a:xfrm>
          <a:prstGeom prst="rect">
            <a:avLst/>
          </a:prstGeom>
          <a:noFill/>
        </p:spPr>
        <p:txBody>
          <a:bodyPr wrap="square">
            <a:spAutoFit/>
            <a:scene3d>
              <a:camera prst="orthographicFront"/>
              <a:lightRig rig="threePt" dir="t"/>
            </a:scene3d>
            <a:sp3d contourW="12700"/>
          </a:bodyPr>
          <a:lstStyle/>
          <a:p>
            <a:r>
              <a:rPr lang="en-US" sz="3200" dirty="0" smtClean="0">
                <a:latin typeface="Times New Roman" pitchFamily="18" charset="0"/>
                <a:cs typeface="Times New Roman" pitchFamily="18" charset="0"/>
              </a:rPr>
              <a:t>Nhóm 1, 3: bài 1a,b; bài 2; bài 3 c,d.</a:t>
            </a:r>
            <a:endParaRPr lang="en-US" sz="3200" dirty="0">
              <a:latin typeface="Times New Roman" pitchFamily="18" charset="0"/>
              <a:cs typeface="Times New Roman" pitchFamily="18" charset="0"/>
            </a:endParaRPr>
          </a:p>
        </p:txBody>
      </p:sp>
      <p:sp>
        <p:nvSpPr>
          <p:cNvPr id="19" name="文本框 14">
            <a:extLst>
              <a:ext uri="{FF2B5EF4-FFF2-40B4-BE49-F238E27FC236}">
                <a16:creationId xmlns:a16="http://schemas.microsoft.com/office/drawing/2014/main" id="{2A7A341E-436A-4112-B0B4-3E7BBE45E621}"/>
              </a:ext>
            </a:extLst>
          </p:cNvPr>
          <p:cNvSpPr txBox="1"/>
          <p:nvPr/>
        </p:nvSpPr>
        <p:spPr bwMode="auto">
          <a:xfrm>
            <a:off x="248110" y="3989181"/>
            <a:ext cx="6777077" cy="584775"/>
          </a:xfrm>
          <a:prstGeom prst="rect">
            <a:avLst/>
          </a:prstGeom>
          <a:noFill/>
        </p:spPr>
        <p:txBody>
          <a:bodyPr wrap="square">
            <a:spAutoFit/>
            <a:scene3d>
              <a:camera prst="orthographicFront"/>
              <a:lightRig rig="threePt" dir="t"/>
            </a:scene3d>
            <a:sp3d contourW="12700"/>
          </a:bodyPr>
          <a:lstStyle/>
          <a:p>
            <a:r>
              <a:rPr lang="en-US" sz="3200" dirty="0" smtClean="0">
                <a:latin typeface="Times New Roman" pitchFamily="18" charset="0"/>
                <a:cs typeface="Times New Roman" pitchFamily="18" charset="0"/>
              </a:rPr>
              <a:t>Nhóm 2,4,5: bài 1c,d; bài 3 a,b; bài 4</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3166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5420173" y="792200"/>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20" name="Freeform 4"/>
          <p:cNvSpPr/>
          <p:nvPr/>
        </p:nvSpPr>
        <p:spPr>
          <a:xfrm>
            <a:off x="804039" y="1411340"/>
            <a:ext cx="10752083" cy="3733524"/>
          </a:xfrm>
          <a:custGeom>
            <a:avLst/>
            <a:gdLst/>
            <a:ahLst/>
            <a:cxnLst/>
            <a:rect l="l" t="t" r="r" b="b"/>
            <a:pathLst>
              <a:path w="5479758" h="4114800">
                <a:moveTo>
                  <a:pt x="0" y="0"/>
                </a:moveTo>
                <a:lnTo>
                  <a:pt x="5479758" y="0"/>
                </a:lnTo>
                <a:lnTo>
                  <a:pt x="5479758"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6" name="Rectangle 1"/>
          <p:cNvSpPr>
            <a:spLocks noChangeArrowheads="1"/>
          </p:cNvSpPr>
          <p:nvPr/>
        </p:nvSpPr>
        <p:spPr bwMode="auto">
          <a:xfrm>
            <a:off x="1631198" y="1438531"/>
            <a:ext cx="90977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Xác định từ tượng hình, từ tượng thanh có trong những trường hợp sau và phân tích tác dụng của chúng:</a:t>
            </a: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R="0" lvl="0" indent="2238375"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 Tuổi thơ chở </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đ</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ầy cổ t</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í</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ch</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R="0" lvl="0" indent="2238375"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Dòng sông lời mẹ ngọt ng</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à</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o</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R="0" lvl="0" indent="2238375"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Đưa con </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đ</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 c</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ù</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ng </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đ</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ất nước</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R="0" lvl="0" indent="2238375"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Chòng chành nhịp v</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õ</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ng ca dao</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R="0" lvl="0" indent="2238375"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(Trương Nam Hương, Trong lời b</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à</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 h</a:t>
            </a:r>
            <a:r>
              <a:rPr kumimoji="0" lang="en-US" sz="2400" b="0" i="1" u="none" strike="noStrike" cap="none" normalizeH="0" baseline="0" dirty="0" smtClean="0">
                <a:ln>
                  <a:noFill/>
                </a:ln>
                <a:solidFill>
                  <a:schemeClr val="bg1"/>
                </a:solidFill>
                <a:effectLst/>
                <a:latin typeface="Times New Roman" pitchFamily="18" charset="0"/>
                <a:ea typeface="Microsoft YaHei" pitchFamily="34" charset="-122"/>
                <a:cs typeface="Times New Roman" pitchFamily="18" charset="0"/>
              </a:rPr>
              <a:t>á</a:t>
            </a:r>
            <a:r>
              <a:rPr kumimoji="0" lang="en-US"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22" name="Picture 2"/>
          <p:cNvPicPr>
            <a:picLocks noChangeAspect="1"/>
          </p:cNvPicPr>
          <p:nvPr/>
        </p:nvPicPr>
        <p:blipFill>
          <a:blip r:embed="rId7"/>
          <a:srcRect/>
          <a:stretch>
            <a:fillRect/>
          </a:stretch>
        </p:blipFill>
        <p:spPr>
          <a:xfrm>
            <a:off x="299545" y="5309509"/>
            <a:ext cx="1934621" cy="938891"/>
          </a:xfrm>
          <a:prstGeom prst="rect">
            <a:avLst/>
          </a:prstGeom>
        </p:spPr>
      </p:pic>
      <p:sp>
        <p:nvSpPr>
          <p:cNvPr id="19" name="Rectangle 18"/>
          <p:cNvSpPr/>
          <p:nvPr/>
        </p:nvSpPr>
        <p:spPr>
          <a:xfrm>
            <a:off x="2167939" y="5288340"/>
            <a:ext cx="8831170" cy="1569660"/>
          </a:xfrm>
          <a:prstGeom prst="rect">
            <a:avLst/>
          </a:prstGeom>
          <a:ln w="38100">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Từ tượng hình: </a:t>
            </a:r>
            <a:r>
              <a:rPr lang="en-US" sz="2400" dirty="0">
                <a:latin typeface="Times New Roman" pitchFamily="18" charset="0"/>
                <a:cs typeface="Times New Roman" pitchFamily="18" charset="0"/>
              </a:rPr>
              <a:t>Chòng chành</a:t>
            </a:r>
          </a:p>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Tác dụng: </a:t>
            </a:r>
            <a:r>
              <a:rPr lang="en-US" sz="2400" dirty="0">
                <a:latin typeface="Times New Roman" pitchFamily="18" charset="0"/>
                <a:cs typeface="Times New Roman" pitchFamily="18" charset="0"/>
              </a:rPr>
              <a:t>Gợi tả hình ảnh chuyển động nghiêng qua nghiêng lại của nhịp võng đưa; cách gợi tả ấy khiến độc giả hình dung một cách rõ ràng từng nhịp võng đưa nhịp nhàng, đều </a:t>
            </a:r>
            <a:r>
              <a:rPr lang="en-US" sz="2400" dirty="0" smtClean="0">
                <a:latin typeface="Times New Roman" pitchFamily="18" charset="0"/>
                <a:cs typeface="Times New Roman" pitchFamily="18" charset="0"/>
              </a:rPr>
              <a:t>đặn.</a:t>
            </a:r>
            <a:endParaRPr lang="en-US" sz="2400" dirty="0">
              <a:latin typeface="Times New Roman" pitchFamily="18" charset="0"/>
              <a:cs typeface="Times New Roman" pitchFamily="18" charset="0"/>
            </a:endParaRPr>
          </a:p>
        </p:txBody>
      </p:sp>
      <p:sp>
        <p:nvSpPr>
          <p:cNvPr id="12" name="文本框 14">
            <a:extLst>
              <a:ext uri="{FF2B5EF4-FFF2-40B4-BE49-F238E27FC236}">
                <a16:creationId xmlns:a16="http://schemas.microsoft.com/office/drawing/2014/main" id="{2A7A341E-436A-4112-B0B4-3E7BBE45E621}"/>
              </a:ext>
            </a:extLst>
          </p:cNvPr>
          <p:cNvSpPr txBox="1"/>
          <p:nvPr/>
        </p:nvSpPr>
        <p:spPr bwMode="auto">
          <a:xfrm>
            <a:off x="0" y="42779"/>
            <a:ext cx="6777077" cy="584775"/>
          </a:xfrm>
          <a:prstGeom prst="rect">
            <a:avLst/>
          </a:prstGeom>
          <a:noFill/>
        </p:spPr>
        <p:txBody>
          <a:bodyPr wrap="square">
            <a:spAutoFit/>
            <a:scene3d>
              <a:camera prst="orthographicFront"/>
              <a:lightRig rig="threePt" dir="t"/>
            </a:scene3d>
            <a:sp3d contourW="12700"/>
          </a:bodyPr>
          <a:lstStyle/>
          <a:p>
            <a:r>
              <a:rPr lang="en-US" sz="3200" dirty="0" smtClean="0">
                <a:solidFill>
                  <a:schemeClr val="accent6"/>
                </a:solidFill>
                <a:latin typeface="Times New Roman" pitchFamily="18" charset="0"/>
                <a:cs typeface="Times New Roman" pitchFamily="18" charset="0"/>
              </a:rPr>
              <a:t>Nhóm 1, 3</a:t>
            </a:r>
            <a:r>
              <a:rPr lang="en-US" sz="3200" dirty="0" smtClean="0">
                <a:latin typeface="Times New Roman" pitchFamily="18" charset="0"/>
                <a:cs typeface="Times New Roman" pitchFamily="18" charset="0"/>
              </a:rPr>
              <a:t>: bài 1a,b; bài 2; bài 3 c,d.</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20581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 calcmode="lin" valueType="num">
                                      <p:cBhvr additive="base">
                                        <p:cTn id="4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5359723" y="43254"/>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20" name="Freeform 4"/>
          <p:cNvSpPr/>
          <p:nvPr/>
        </p:nvSpPr>
        <p:spPr>
          <a:xfrm>
            <a:off x="1266856" y="1031681"/>
            <a:ext cx="10027732" cy="3733524"/>
          </a:xfrm>
          <a:custGeom>
            <a:avLst/>
            <a:gdLst/>
            <a:ahLst/>
            <a:cxnLst/>
            <a:rect l="l" t="t" r="r" b="b"/>
            <a:pathLst>
              <a:path w="5479758" h="4114800">
                <a:moveTo>
                  <a:pt x="0" y="0"/>
                </a:moveTo>
                <a:lnTo>
                  <a:pt x="5479758" y="0"/>
                </a:lnTo>
                <a:lnTo>
                  <a:pt x="5479758"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6" name="Rectangle 1"/>
          <p:cNvSpPr>
            <a:spLocks noChangeArrowheads="1"/>
          </p:cNvSpPr>
          <p:nvPr/>
        </p:nvSpPr>
        <p:spPr bwMode="auto">
          <a:xfrm>
            <a:off x="2017986" y="2084863"/>
            <a:ext cx="85449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2238375"/>
            <a:r>
              <a:rPr lang="en-US" sz="2800" i="1" dirty="0" smtClean="0">
                <a:solidFill>
                  <a:schemeClr val="bg1"/>
                </a:solidFill>
                <a:latin typeface="Times New Roman" pitchFamily="18" charset="0"/>
                <a:cs typeface="Times New Roman" pitchFamily="18" charset="0"/>
              </a:rPr>
              <a:t>b</a:t>
            </a:r>
            <a:r>
              <a:rPr lang="en-US" sz="2800" i="1" dirty="0">
                <a:solidFill>
                  <a:schemeClr val="bg1"/>
                </a:solidFill>
                <a:latin typeface="Times New Roman" pitchFamily="18" charset="0"/>
                <a:cs typeface="Times New Roman" pitchFamily="18" charset="0"/>
              </a:rPr>
              <a:t>. Con nghe thập thình tiếng cối</a:t>
            </a:r>
            <a:endParaRPr lang="en-US" sz="2800" dirty="0">
              <a:solidFill>
                <a:schemeClr val="bg1"/>
              </a:solidFill>
              <a:latin typeface="Times New Roman" pitchFamily="18" charset="0"/>
              <a:cs typeface="Times New Roman" pitchFamily="18" charset="0"/>
            </a:endParaRPr>
          </a:p>
          <a:p>
            <a:pPr indent="2238375"/>
            <a:r>
              <a:rPr lang="en-US" sz="2800" i="1" dirty="0">
                <a:solidFill>
                  <a:schemeClr val="bg1"/>
                </a:solidFill>
                <a:latin typeface="Times New Roman" pitchFamily="18" charset="0"/>
                <a:cs typeface="Times New Roman" pitchFamily="18" charset="0"/>
              </a:rPr>
              <a:t>Mẹ ngồi giã gạo ru con</a:t>
            </a:r>
            <a:endParaRPr lang="en-US" sz="2800" dirty="0">
              <a:solidFill>
                <a:schemeClr val="bg1"/>
              </a:solidFill>
              <a:latin typeface="Times New Roman" pitchFamily="18" charset="0"/>
              <a:cs typeface="Times New Roman" pitchFamily="18" charset="0"/>
            </a:endParaRPr>
          </a:p>
          <a:p>
            <a:pPr indent="2238375"/>
            <a:r>
              <a:rPr lang="en-US" sz="2800" i="1" dirty="0">
                <a:solidFill>
                  <a:schemeClr val="bg1"/>
                </a:solidFill>
                <a:latin typeface="Times New Roman" pitchFamily="18" charset="0"/>
                <a:cs typeface="Times New Roman" pitchFamily="18" charset="0"/>
              </a:rPr>
              <a:t>(Trương Nam Hương, Trong lời bài hát)</a:t>
            </a:r>
            <a:endParaRPr lang="en-US" sz="2800" dirty="0">
              <a:solidFill>
                <a:schemeClr val="bg1"/>
              </a:solidFill>
              <a:latin typeface="Times New Roman" pitchFamily="18" charset="0"/>
              <a:cs typeface="Times New Roman" pitchFamily="18" charset="0"/>
            </a:endParaRPr>
          </a:p>
        </p:txBody>
      </p:sp>
      <p:pic>
        <p:nvPicPr>
          <p:cNvPr id="22" name="Picture 2"/>
          <p:cNvPicPr>
            <a:picLocks noChangeAspect="1"/>
          </p:cNvPicPr>
          <p:nvPr/>
        </p:nvPicPr>
        <p:blipFill>
          <a:blip r:embed="rId7"/>
          <a:srcRect/>
          <a:stretch>
            <a:fillRect/>
          </a:stretch>
        </p:blipFill>
        <p:spPr>
          <a:xfrm>
            <a:off x="299545" y="5309509"/>
            <a:ext cx="1934621" cy="938891"/>
          </a:xfrm>
          <a:prstGeom prst="rect">
            <a:avLst/>
          </a:prstGeom>
        </p:spPr>
      </p:pic>
      <p:sp>
        <p:nvSpPr>
          <p:cNvPr id="19" name="Rectangle 18"/>
          <p:cNvSpPr/>
          <p:nvPr/>
        </p:nvSpPr>
        <p:spPr>
          <a:xfrm>
            <a:off x="2234166" y="4986985"/>
            <a:ext cx="8831170" cy="1569660"/>
          </a:xfrm>
          <a:prstGeom prst="rect">
            <a:avLst/>
          </a:prstGeom>
          <a:ln w="38100">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smtClean="0">
                <a:latin typeface="Times New Roman" pitchFamily="18" charset="0"/>
                <a:cs typeface="Times New Roman" pitchFamily="18" charset="0"/>
              </a:rPr>
              <a:t> </a:t>
            </a:r>
            <a:r>
              <a:rPr lang="en-US" sz="2400" b="1">
                <a:latin typeface="Times New Roman" pitchFamily="18" charset="0"/>
                <a:cs typeface="Times New Roman" pitchFamily="18" charset="0"/>
              </a:rPr>
              <a:t>Từ tượng thanh: </a:t>
            </a:r>
            <a:r>
              <a:rPr lang="en-US" sz="2400">
                <a:latin typeface="Times New Roman" pitchFamily="18" charset="0"/>
                <a:cs typeface="Times New Roman" pitchFamily="18" charset="0"/>
              </a:rPr>
              <a:t>thập </a:t>
            </a:r>
            <a:r>
              <a:rPr lang="en-US" sz="2400" smtClean="0">
                <a:latin typeface="Times New Roman" pitchFamily="18" charset="0"/>
                <a:cs typeface="Times New Roman" pitchFamily="18" charset="0"/>
              </a:rPr>
              <a:t>thình.</a:t>
            </a:r>
          </a:p>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b="1" smtClean="0">
                <a:latin typeface="Times New Roman" pitchFamily="18" charset="0"/>
                <a:cs typeface="Times New Roman" pitchFamily="18" charset="0"/>
              </a:rPr>
              <a:t>Tác </a:t>
            </a:r>
            <a:r>
              <a:rPr lang="en-US" sz="2400" b="1">
                <a:latin typeface="Times New Roman" pitchFamily="18" charset="0"/>
                <a:cs typeface="Times New Roman" pitchFamily="18" charset="0"/>
              </a:rPr>
              <a:t>dụng: </a:t>
            </a:r>
            <a:r>
              <a:rPr lang="en-US" sz="2400">
                <a:latin typeface="Times New Roman" pitchFamily="18" charset="0"/>
                <a:cs typeface="Times New Roman" pitchFamily="18" charset="0"/>
              </a:rPr>
              <a:t>Mô phỏng âm thanh tiếng chày giã gạo, giúp người đọc hình dung rõ hơn về sự vất vả, nhọc nhằn của người mẹ trong hành trình nuôi đàn con thơ lớn </a:t>
            </a:r>
            <a:r>
              <a:rPr lang="en-US" sz="2400" smtClean="0">
                <a:latin typeface="Times New Roman" pitchFamily="18" charset="0"/>
                <a:cs typeface="Times New Roman" pitchFamily="18" charset="0"/>
              </a:rPr>
              <a:t>khôn.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747648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 calcmode="lin" valueType="num">
                                      <p:cBhvr additive="base">
                                        <p:cTn id="3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10" name="Rectangle 1"/>
          <p:cNvSpPr>
            <a:spLocks noChangeArrowheads="1"/>
          </p:cNvSpPr>
          <p:nvPr/>
        </p:nvSpPr>
        <p:spPr bwMode="auto">
          <a:xfrm>
            <a:off x="709448" y="2589674"/>
            <a:ext cx="108624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Điền từ tượng thanh, từ tượng h</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ì</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nh ph</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ù</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hợp v</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o chỗ trống (l</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m v</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o vở):</a:t>
            </a:r>
            <a:endParaRPr kumimoji="0" lang="en-US" sz="28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c. Sự tĩnh lặng của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đê</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m tối khiến t</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ô</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i nghe r</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õ</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tiếng c</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ô</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 tr</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ù</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ng k</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ê</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u</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từ ngo</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i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đ</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ồng ruộng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đ</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ưa v</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o.</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d. Ở miệt n</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à</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y, s</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ô</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ng ng</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ò</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i, k</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ê</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nh rạch bủa gi</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ă</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ng</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icrosoft YaHei" pitchFamily="34" charset="-122"/>
                <a:cs typeface="Times New Roman" pitchFamily="18" charset="0"/>
              </a:rPr>
              <a:t>…......................</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như mạng nhện.</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endParaRPr>
          </a:p>
        </p:txBody>
      </p:sp>
      <p:sp>
        <p:nvSpPr>
          <p:cNvPr id="30" name="文本框 1">
            <a:extLst>
              <a:ext uri="{FF2B5EF4-FFF2-40B4-BE49-F238E27FC236}">
                <a16:creationId xmlns:a16="http://schemas.microsoft.com/office/drawing/2014/main" id="{61CB1B71-DB49-4929-B595-196C09D6098C}"/>
              </a:ext>
            </a:extLst>
          </p:cNvPr>
          <p:cNvSpPr txBox="1"/>
          <p:nvPr/>
        </p:nvSpPr>
        <p:spPr>
          <a:xfrm>
            <a:off x="5671363" y="855367"/>
            <a:ext cx="1225015"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mn-cs"/>
              </a:rPr>
              <a:t>Câu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zh-CN" sz="2800" b="1" i="1" u="none" strike="noStrike" kern="100" cap="none" spc="0" normalizeH="0" baseline="0" noProof="0" smtClean="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(Gợi ý)</a:t>
            </a:r>
            <a:endParaRPr kumimoji="0" lang="en-US" altLang="zh-CN" sz="28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Rectangle 3"/>
          <p:cNvSpPr/>
          <p:nvPr/>
        </p:nvSpPr>
        <p:spPr>
          <a:xfrm>
            <a:off x="1954924" y="3874425"/>
            <a:ext cx="13195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rả rích</a:t>
            </a:r>
            <a:r>
              <a:rPr kumimoji="0" lang="en-US" sz="2800" b="0"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p>
        </p:txBody>
      </p:sp>
      <p:sp>
        <p:nvSpPr>
          <p:cNvPr id="6" name="Rectangle 5"/>
          <p:cNvSpPr/>
          <p:nvPr/>
        </p:nvSpPr>
        <p:spPr>
          <a:xfrm>
            <a:off x="8303422" y="4153066"/>
            <a:ext cx="14013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chi chít</a:t>
            </a:r>
            <a:r>
              <a:rPr kumimoji="0" lang="en-US" sz="2800" b="0"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 </a:t>
            </a:r>
          </a:p>
        </p:txBody>
      </p:sp>
    </p:spTree>
    <p:extLst>
      <p:ext uri="{BB962C8B-B14F-4D97-AF65-F5344CB8AC3E}">
        <p14:creationId xmlns:p14="http://schemas.microsoft.com/office/powerpoint/2010/main" val="30108423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5310303" y="932585"/>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dirty="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20" name="Freeform 4"/>
          <p:cNvSpPr/>
          <p:nvPr/>
        </p:nvSpPr>
        <p:spPr>
          <a:xfrm>
            <a:off x="0" y="1518029"/>
            <a:ext cx="11972260" cy="2909698"/>
          </a:xfrm>
          <a:custGeom>
            <a:avLst/>
            <a:gdLst/>
            <a:ahLst/>
            <a:cxnLst/>
            <a:rect l="l" t="t" r="r" b="b"/>
            <a:pathLst>
              <a:path w="5479758" h="4114800">
                <a:moveTo>
                  <a:pt x="0" y="0"/>
                </a:moveTo>
                <a:lnTo>
                  <a:pt x="5479758" y="0"/>
                </a:lnTo>
                <a:lnTo>
                  <a:pt x="5479758"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6" name="Rectangle 1"/>
          <p:cNvSpPr>
            <a:spLocks noChangeArrowheads="1"/>
          </p:cNvSpPr>
          <p:nvPr/>
        </p:nvSpPr>
        <p:spPr bwMode="auto">
          <a:xfrm>
            <a:off x="992004" y="2106639"/>
            <a:ext cx="9988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i="1" dirty="0" smtClean="0">
                <a:solidFill>
                  <a:schemeClr val="bg1"/>
                </a:solidFill>
                <a:latin typeface="Times New Roman" pitchFamily="18" charset="0"/>
                <a:cs typeface="Times New Roman" pitchFamily="18" charset="0"/>
              </a:rPr>
              <a:t>c</a:t>
            </a:r>
            <a:r>
              <a:rPr lang="en-US" sz="3200" i="1" dirty="0">
                <a:solidFill>
                  <a:schemeClr val="bg1"/>
                </a:solidFill>
                <a:latin typeface="Times New Roman" pitchFamily="18" charset="0"/>
                <a:cs typeface="Times New Roman" pitchFamily="18" charset="0"/>
              </a:rPr>
              <a:t>. Quen thói cũ, ếch nghênh ngang đi lại khắp nơi và cất tiếng kêu ồm ộp.</a:t>
            </a:r>
            <a:endParaRPr lang="en-US" sz="3200" dirty="0">
              <a:solidFill>
                <a:schemeClr val="bg1"/>
              </a:solidFill>
              <a:latin typeface="Times New Roman" pitchFamily="18" charset="0"/>
              <a:cs typeface="Times New Roman" pitchFamily="18" charset="0"/>
            </a:endParaRPr>
          </a:p>
          <a:p>
            <a:pPr algn="r"/>
            <a:r>
              <a:rPr lang="en-US" sz="3200" i="1" dirty="0">
                <a:solidFill>
                  <a:schemeClr val="bg1"/>
                </a:solidFill>
                <a:latin typeface="Times New Roman" pitchFamily="18" charset="0"/>
                <a:cs typeface="Times New Roman" pitchFamily="18" charset="0"/>
              </a:rPr>
              <a:t>(Truyện dân gian Việt Nam, Ếch ngồi </a:t>
            </a:r>
            <a:r>
              <a:rPr lang="en-US" sz="3200" i="1" dirty="0" smtClean="0">
                <a:solidFill>
                  <a:schemeClr val="bg1"/>
                </a:solidFill>
                <a:latin typeface="Times New Roman" pitchFamily="18" charset="0"/>
                <a:cs typeface="Times New Roman" pitchFamily="18" charset="0"/>
              </a:rPr>
              <a:t>đáy </a:t>
            </a:r>
            <a:r>
              <a:rPr lang="en-US" sz="3200" i="1" dirty="0">
                <a:solidFill>
                  <a:schemeClr val="bg1"/>
                </a:solidFill>
                <a:latin typeface="Times New Roman" pitchFamily="18" charset="0"/>
                <a:cs typeface="Times New Roman" pitchFamily="18" charset="0"/>
              </a:rPr>
              <a:t>giếng)</a:t>
            </a:r>
            <a:endParaRPr lang="en-US" sz="3200" dirty="0">
              <a:solidFill>
                <a:schemeClr val="bg1"/>
              </a:solidFill>
              <a:latin typeface="Times New Roman" pitchFamily="18" charset="0"/>
              <a:cs typeface="Times New Roman" pitchFamily="18" charset="0"/>
            </a:endParaRPr>
          </a:p>
        </p:txBody>
      </p:sp>
      <p:pic>
        <p:nvPicPr>
          <p:cNvPr id="22" name="Picture 2"/>
          <p:cNvPicPr>
            <a:picLocks noChangeAspect="1"/>
          </p:cNvPicPr>
          <p:nvPr/>
        </p:nvPicPr>
        <p:blipFill>
          <a:blip r:embed="rId7"/>
          <a:srcRect/>
          <a:stretch>
            <a:fillRect/>
          </a:stretch>
        </p:blipFill>
        <p:spPr>
          <a:xfrm>
            <a:off x="-163270" y="4604821"/>
            <a:ext cx="1934621" cy="938891"/>
          </a:xfrm>
          <a:prstGeom prst="rect">
            <a:avLst/>
          </a:prstGeom>
        </p:spPr>
      </p:pic>
      <p:sp>
        <p:nvSpPr>
          <p:cNvPr id="19" name="Rectangle 18"/>
          <p:cNvSpPr/>
          <p:nvPr/>
        </p:nvSpPr>
        <p:spPr>
          <a:xfrm>
            <a:off x="1290323" y="4549676"/>
            <a:ext cx="9973959" cy="2308324"/>
          </a:xfrm>
          <a:prstGeom prst="rect">
            <a:avLst/>
          </a:prstGeom>
          <a:ln w="38100">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Từ </a:t>
            </a:r>
            <a:r>
              <a:rPr lang="en-US" sz="2400" b="1" dirty="0">
                <a:latin typeface="Times New Roman" pitchFamily="18" charset="0"/>
                <a:cs typeface="Times New Roman" pitchFamily="18" charset="0"/>
              </a:rPr>
              <a:t>tượng thanh: </a:t>
            </a:r>
            <a:r>
              <a:rPr lang="en-US" sz="2400" dirty="0">
                <a:latin typeface="Times New Roman" pitchFamily="18" charset="0"/>
                <a:cs typeface="Times New Roman" pitchFamily="18" charset="0"/>
              </a:rPr>
              <a:t>ồm ộp</a:t>
            </a:r>
          </a:p>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Tác dụng: </a:t>
            </a:r>
            <a:r>
              <a:rPr lang="en-US" sz="2400" dirty="0">
                <a:latin typeface="Times New Roman" pitchFamily="18" charset="0"/>
                <a:cs typeface="Times New Roman" pitchFamily="18" charset="0"/>
              </a:rPr>
              <a:t>Giúp cho âm thanh tiếng ếch kêu trở nên sinh động, chân thật hơn.</a:t>
            </a:r>
          </a:p>
          <a:p>
            <a:r>
              <a:rPr lang="en-US" sz="2400" b="1" dirty="0" smtClean="0">
                <a:latin typeface="Times New Roman" pitchFamily="18" charset="0"/>
                <a:cs typeface="Times New Roman" pitchFamily="18" charset="0"/>
              </a:rPr>
              <a:t>- Từ </a:t>
            </a:r>
            <a:r>
              <a:rPr lang="en-US" sz="2400" b="1" dirty="0">
                <a:latin typeface="Times New Roman" pitchFamily="18" charset="0"/>
                <a:cs typeface="Times New Roman" pitchFamily="18" charset="0"/>
              </a:rPr>
              <a:t>tượng hình: </a:t>
            </a:r>
            <a:r>
              <a:rPr lang="en-US" sz="2400" dirty="0">
                <a:latin typeface="Times New Roman" pitchFamily="18" charset="0"/>
                <a:cs typeface="Times New Roman" pitchFamily="18" charset="0"/>
              </a:rPr>
              <a:t>Nghênh ngang</a:t>
            </a:r>
          </a:p>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Tác dụng: </a:t>
            </a:r>
            <a:r>
              <a:rPr lang="en-US" sz="2400" dirty="0">
                <a:latin typeface="Times New Roman" pitchFamily="18" charset="0"/>
                <a:cs typeface="Times New Roman" pitchFamily="18" charset="0"/>
              </a:rPr>
              <a:t>Gợi tả dáng vẻ, điệu bộ không kiêng sợ gì ai, ngang nhiên thực hiện những hành động mà biết rằng có thể bị phản đối, từ đó, giúp người đọc hình dung rõ hơn về nhân vật “ếch” hợm hĩnh, kiêu căng.</a:t>
            </a:r>
          </a:p>
        </p:txBody>
      </p:sp>
      <p:sp>
        <p:nvSpPr>
          <p:cNvPr id="12" name="文本框 14">
            <a:extLst>
              <a:ext uri="{FF2B5EF4-FFF2-40B4-BE49-F238E27FC236}">
                <a16:creationId xmlns:a16="http://schemas.microsoft.com/office/drawing/2014/main" id="{2A7A341E-436A-4112-B0B4-3E7BBE45E621}"/>
              </a:ext>
            </a:extLst>
          </p:cNvPr>
          <p:cNvSpPr txBox="1"/>
          <p:nvPr/>
        </p:nvSpPr>
        <p:spPr bwMode="auto">
          <a:xfrm>
            <a:off x="163050" y="170716"/>
            <a:ext cx="6777077" cy="584775"/>
          </a:xfrm>
          <a:prstGeom prst="rect">
            <a:avLst/>
          </a:prstGeom>
          <a:noFill/>
        </p:spPr>
        <p:txBody>
          <a:bodyPr wrap="square">
            <a:spAutoFit/>
            <a:scene3d>
              <a:camera prst="orthographicFront"/>
              <a:lightRig rig="threePt" dir="t"/>
            </a:scene3d>
            <a:sp3d contourW="12700"/>
          </a:bodyPr>
          <a:lstStyle/>
          <a:p>
            <a:r>
              <a:rPr lang="en-US" sz="3200" dirty="0" smtClean="0">
                <a:solidFill>
                  <a:schemeClr val="accent6"/>
                </a:solidFill>
                <a:latin typeface="Times New Roman" pitchFamily="18" charset="0"/>
                <a:cs typeface="Times New Roman" pitchFamily="18" charset="0"/>
              </a:rPr>
              <a:t>Nhóm 2,4,5: </a:t>
            </a:r>
            <a:r>
              <a:rPr lang="en-US" sz="3200" dirty="0" smtClean="0">
                <a:latin typeface="Times New Roman" pitchFamily="18" charset="0"/>
                <a:cs typeface="Times New Roman" pitchFamily="18" charset="0"/>
              </a:rPr>
              <a:t>bài 1c,d; bài 3 a,b; bài 4</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82905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 calcmode="lin" valueType="num">
                                      <p:cBhvr additive="base">
                                        <p:cTn id="3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anim calcmode="lin" valueType="num">
                                      <p:cBhvr additive="base">
                                        <p:cTn id="38"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xEl>
                                              <p:pRg st="2" end="2"/>
                                            </p:txEl>
                                          </p:spTgt>
                                        </p:tgtEl>
                                        <p:attrNameLst>
                                          <p:attrName>style.visibility</p:attrName>
                                        </p:attrNameLst>
                                      </p:cBhvr>
                                      <p:to>
                                        <p:strVal val="visible"/>
                                      </p:to>
                                    </p:set>
                                    <p:anim calcmode="lin" valueType="num">
                                      <p:cBhvr additive="base">
                                        <p:cTn id="4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 calcmode="lin" valueType="num">
                                      <p:cBhvr additive="base">
                                        <p:cTn id="50"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5359723" y="43254"/>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3600" b="1" i="0" u="none" strike="noStrike" kern="1200" cap="none" spc="0" normalizeH="0" noProof="0" smtClean="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endParaRPr kumimoji="0" lang="zh-CN" alt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3">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sp>
        <p:nvSpPr>
          <p:cNvPr id="20" name="Freeform 4"/>
          <p:cNvSpPr/>
          <p:nvPr/>
        </p:nvSpPr>
        <p:spPr>
          <a:xfrm>
            <a:off x="1056290" y="1031681"/>
            <a:ext cx="10265288" cy="3067353"/>
          </a:xfrm>
          <a:custGeom>
            <a:avLst/>
            <a:gdLst/>
            <a:ahLst/>
            <a:cxnLst/>
            <a:rect l="l" t="t" r="r" b="b"/>
            <a:pathLst>
              <a:path w="5479758" h="4114800">
                <a:moveTo>
                  <a:pt x="0" y="0"/>
                </a:moveTo>
                <a:lnTo>
                  <a:pt x="5479758" y="0"/>
                </a:lnTo>
                <a:lnTo>
                  <a:pt x="5479758"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6" name="Rectangle 1"/>
          <p:cNvSpPr>
            <a:spLocks noChangeArrowheads="1"/>
          </p:cNvSpPr>
          <p:nvPr/>
        </p:nvSpPr>
        <p:spPr bwMode="auto">
          <a:xfrm>
            <a:off x="1846981" y="1492556"/>
            <a:ext cx="87474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i="1" dirty="0" smtClean="0">
                <a:solidFill>
                  <a:schemeClr val="bg1"/>
                </a:solidFill>
                <a:latin typeface="Times New Roman" pitchFamily="18" charset="0"/>
                <a:cs typeface="Times New Roman" pitchFamily="18" charset="0"/>
              </a:rPr>
              <a:t>d</a:t>
            </a:r>
            <a:r>
              <a:rPr lang="en-US" sz="3200" i="1" dirty="0">
                <a:solidFill>
                  <a:schemeClr val="bg1"/>
                </a:solidFill>
                <a:latin typeface="Times New Roman" pitchFamily="18" charset="0"/>
                <a:cs typeface="Times New Roman" pitchFamily="18" charset="0"/>
              </a:rPr>
              <a:t>. Thỉnh thoảng, muốn thử sự lợi hại của những chiếc vuốt, tôi co cẳng lên, đạp phanh phách vào các ngọn cỏ.</a:t>
            </a:r>
            <a:endParaRPr lang="en-US" sz="3200" dirty="0">
              <a:solidFill>
                <a:schemeClr val="bg1"/>
              </a:solidFill>
              <a:latin typeface="Times New Roman" pitchFamily="18" charset="0"/>
              <a:cs typeface="Times New Roman" pitchFamily="18" charset="0"/>
            </a:endParaRPr>
          </a:p>
          <a:p>
            <a:pPr algn="r"/>
            <a:r>
              <a:rPr lang="en-US" sz="2400" i="1" dirty="0">
                <a:solidFill>
                  <a:schemeClr val="bg1"/>
                </a:solidFill>
                <a:latin typeface="Times New Roman" pitchFamily="18" charset="0"/>
                <a:cs typeface="Times New Roman" pitchFamily="18" charset="0"/>
              </a:rPr>
              <a:t>(Tô Hoài, Dế Mèn phiêu lưu kí)</a:t>
            </a:r>
            <a:endParaRPr lang="en-US" sz="2400" dirty="0">
              <a:solidFill>
                <a:schemeClr val="bg1"/>
              </a:solidFill>
              <a:latin typeface="Times New Roman" pitchFamily="18" charset="0"/>
              <a:cs typeface="Times New Roman" pitchFamily="18" charset="0"/>
            </a:endParaRPr>
          </a:p>
        </p:txBody>
      </p:sp>
      <p:pic>
        <p:nvPicPr>
          <p:cNvPr id="22" name="Picture 2"/>
          <p:cNvPicPr>
            <a:picLocks noChangeAspect="1"/>
          </p:cNvPicPr>
          <p:nvPr/>
        </p:nvPicPr>
        <p:blipFill>
          <a:blip r:embed="rId7"/>
          <a:srcRect/>
          <a:stretch>
            <a:fillRect/>
          </a:stretch>
        </p:blipFill>
        <p:spPr>
          <a:xfrm>
            <a:off x="-87640" y="4864603"/>
            <a:ext cx="1934621" cy="938891"/>
          </a:xfrm>
          <a:prstGeom prst="rect">
            <a:avLst/>
          </a:prstGeom>
        </p:spPr>
      </p:pic>
      <p:sp>
        <p:nvSpPr>
          <p:cNvPr id="19" name="Rectangle 18"/>
          <p:cNvSpPr/>
          <p:nvPr/>
        </p:nvSpPr>
        <p:spPr>
          <a:xfrm>
            <a:off x="1935960" y="4550973"/>
            <a:ext cx="9241792" cy="1938992"/>
          </a:xfrm>
          <a:prstGeom prst="rect">
            <a:avLst/>
          </a:prstGeom>
          <a:ln w="38100">
            <a:prstDash val="sysDot"/>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Từ tượng thanh: </a:t>
            </a:r>
            <a:r>
              <a:rPr lang="en-US" sz="2400" dirty="0">
                <a:latin typeface="Times New Roman" pitchFamily="18" charset="0"/>
                <a:cs typeface="Times New Roman" pitchFamily="18" charset="0"/>
              </a:rPr>
              <a:t>phanh </a:t>
            </a:r>
            <a:r>
              <a:rPr lang="en-US" sz="2400" dirty="0" smtClean="0">
                <a:latin typeface="Times New Roman" pitchFamily="18" charset="0"/>
                <a:cs typeface="Times New Roman" pitchFamily="18" charset="0"/>
              </a:rPr>
              <a:t>phách.</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Tác dụng:</a:t>
            </a:r>
            <a:r>
              <a:rPr lang="en-US" sz="2400" dirty="0">
                <a:latin typeface="Times New Roman" pitchFamily="18" charset="0"/>
                <a:cs typeface="Times New Roman" pitchFamily="18" charset="0"/>
              </a:rPr>
              <a:t> Mô phỏng âm thanh của tiếng động được tạo ra giữa những chiếc vuốt của chú </a:t>
            </a:r>
            <a:r>
              <a:rPr lang="en-US" sz="2400" dirty="0" smtClean="0">
                <a:latin typeface="Times New Roman" pitchFamily="18" charset="0"/>
                <a:cs typeface="Times New Roman" pitchFamily="18" charset="0"/>
              </a:rPr>
              <a:t>Dế </a:t>
            </a:r>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èn </a:t>
            </a:r>
            <a:r>
              <a:rPr lang="en-US" sz="2400" dirty="0">
                <a:latin typeface="Times New Roman" pitchFamily="18" charset="0"/>
                <a:cs typeface="Times New Roman" pitchFamily="18" charset="0"/>
              </a:rPr>
              <a:t>với ngọn cỏ, giúp người đọc hình dung rõ hơn, cụ thể hơn về sức mạnh của chú dế cũng như niềm kiêu hãnh của chú dế khi tự miêu tả chính mình. </a:t>
            </a:r>
          </a:p>
        </p:txBody>
      </p:sp>
    </p:spTree>
    <p:extLst>
      <p:ext uri="{BB962C8B-B14F-4D97-AF65-F5344CB8AC3E}">
        <p14:creationId xmlns:p14="http://schemas.microsoft.com/office/powerpoint/2010/main" val="1253900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 calcmode="lin" valueType="num">
                                      <p:cBhvr additive="base">
                                        <p:cTn id="3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9"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1558</Words>
  <Application>Microsoft Office PowerPoint</Application>
  <PresentationFormat>Widescreen</PresentationFormat>
  <Paragraphs>114</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等线</vt:lpstr>
      <vt:lpstr>Microsoft YaHei</vt:lpstr>
      <vt:lpstr>Microsoft YaHei</vt:lpstr>
      <vt:lpstr>SimSun</vt:lpstr>
      <vt:lpstr>Times New Roman</vt:lpstr>
      <vt:lpstr>Wingdings 2</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Admin</cp:lastModifiedBy>
  <cp:revision>408</cp:revision>
  <dcterms:created xsi:type="dcterms:W3CDTF">2021-12-01T04:38:05Z</dcterms:created>
  <dcterms:modified xsi:type="dcterms:W3CDTF">2023-09-07T01:11:47Z</dcterms:modified>
</cp:coreProperties>
</file>