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70" r:id="rId10"/>
    <p:sldId id="272" r:id="rId11"/>
    <p:sldId id="273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FFFF00"/>
    <a:srgbClr val="00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0E98-D79B-460C-BBCD-561D66C5C2F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18D0-965C-4B0C-A93F-489EB5CC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0E98-D79B-460C-BBCD-561D66C5C2F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18D0-965C-4B0C-A93F-489EB5CC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0E98-D79B-460C-BBCD-561D66C5C2F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18D0-965C-4B0C-A93F-489EB5CC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32982-1833-4908-9EB0-F3870532D65F}" type="datetime1">
              <a:rPr lang="en-US" altLang="vi-VN"/>
              <a:pPr>
                <a:defRPr/>
              </a:pPr>
              <a:t>2/24/2025</a:t>
            </a:fld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0ECD-256A-4587-8BA3-A774A2E3B2F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0E98-D79B-460C-BBCD-561D66C5C2F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18D0-965C-4B0C-A93F-489EB5CC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0E98-D79B-460C-BBCD-561D66C5C2F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18D0-965C-4B0C-A93F-489EB5CC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0E98-D79B-460C-BBCD-561D66C5C2F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18D0-965C-4B0C-A93F-489EB5CC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0E98-D79B-460C-BBCD-561D66C5C2F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18D0-965C-4B0C-A93F-489EB5CC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0E98-D79B-460C-BBCD-561D66C5C2F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18D0-965C-4B0C-A93F-489EB5CC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0E98-D79B-460C-BBCD-561D66C5C2F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18D0-965C-4B0C-A93F-489EB5CC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0E98-D79B-460C-BBCD-561D66C5C2F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18D0-965C-4B0C-A93F-489EB5CC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0E98-D79B-460C-BBCD-561D66C5C2F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18D0-965C-4B0C-A93F-489EB5CC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0E98-D79B-460C-BBCD-561D66C5C2F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218D0-965C-4B0C-A93F-489EB5CC3B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yPC\Desktop\10557.mp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%5Bwallcoo_com%5D_CG_seasons_winter_Christmas_HS155_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OA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2667000"/>
            <a:ext cx="30241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2514600" y="4343400"/>
            <a:ext cx="68262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NGUYỄN THANH HÙNG</a:t>
            </a:r>
          </a:p>
        </p:txBody>
      </p:sp>
      <p:pic>
        <p:nvPicPr>
          <p:cNvPr id="2055" name="Picture 8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2900" y="0"/>
            <a:ext cx="1181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676400" y="304800"/>
            <a:ext cx="609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MỸ TÀI</a:t>
            </a:r>
          </a:p>
        </p:txBody>
      </p:sp>
      <p:pic>
        <p:nvPicPr>
          <p:cNvPr id="2057" name="Picture 10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81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3505200" y="5029200"/>
            <a:ext cx="4953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WordArt 16"/>
          <p:cNvSpPr>
            <a:spLocks noChangeArrowheads="1" noChangeShapeType="1" noTextEdit="1"/>
          </p:cNvSpPr>
          <p:nvPr/>
        </p:nvSpPr>
        <p:spPr bwMode="auto">
          <a:xfrm>
            <a:off x="468313" y="1989138"/>
            <a:ext cx="8362950" cy="1204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QUÝ THẦY CÔ VỀ DỰ GIỜ </a:t>
            </a:r>
          </a:p>
          <a:p>
            <a:pPr algn="ctr"/>
            <a:r>
              <a:rPr lang="en-US" sz="28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 ÂM NHẠC </a:t>
            </a:r>
            <a:r>
              <a:rPr lang="en-US" sz="2800" b="1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9</a:t>
            </a:r>
            <a:endParaRPr lang="en-US" sz="2800" b="1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0" name="Line 13"/>
          <p:cNvSpPr>
            <a:spLocks noChangeShapeType="1"/>
          </p:cNvSpPr>
          <p:nvPr/>
        </p:nvSpPr>
        <p:spPr bwMode="auto">
          <a:xfrm>
            <a:off x="3071813" y="692150"/>
            <a:ext cx="331311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038600"/>
            <a:ext cx="3962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295400"/>
            <a:ext cx="3657600" cy="234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0507" y="1219200"/>
            <a:ext cx="8062985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vi-VN" i="1" dirty="0" smtClean="0">
                <a:solidFill>
                  <a:srgbClr val="0000FF"/>
                </a:solidFill>
              </a:rPr>
              <a:t>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dirty="0" smtClean="0"/>
          </a:p>
        </p:txBody>
      </p:sp>
      <p:pic>
        <p:nvPicPr>
          <p:cNvPr id="19460" name="Picture 4" descr="nót nhạ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677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1924050" y="79375"/>
            <a:ext cx="6029325" cy="9874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vi-VN" sz="4000" i="1" dirty="0">
                <a:solidFill>
                  <a:srgbClr val="FFFF00"/>
                </a:solidFill>
                <a:latin typeface="Times New Roman" panose="02020603050405020304" pitchFamily="18" charset="0"/>
                <a:hlinkClick r:id="rId3" action="ppaction://hlinkfile"/>
              </a:rPr>
              <a:t>Trò chơi âm nhạc</a:t>
            </a:r>
            <a:endParaRPr lang="en-US" altLang="vi-VN" sz="4000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xướng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thúc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7" name="Object 3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4578" name="Bitmap Image" r:id="rId4" imgW="4676190" imgH="4057143" progId="Paint.Picture">
              <p:embed/>
            </p:oleObj>
          </a:graphicData>
        </a:graphic>
      </p:graphicFrame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59436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em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5" name="WordArt 6"/>
          <p:cNvSpPr>
            <a:spLocks noChangeArrowheads="1" noChangeShapeType="1" noTextEdit="1"/>
          </p:cNvSpPr>
          <p:nvPr/>
        </p:nvSpPr>
        <p:spPr bwMode="auto">
          <a:xfrm>
            <a:off x="8915400" y="0"/>
            <a:ext cx="2286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</a:p>
          <a:p>
            <a:pPr algn="ctr"/>
            <a:r>
              <a:rPr lang="en-US" sz="10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10246" name="Oval 7" descr="Picture2"/>
          <p:cNvSpPr>
            <a:spLocks noChangeArrowheads="1"/>
          </p:cNvSpPr>
          <p:nvPr/>
        </p:nvSpPr>
        <p:spPr bwMode="auto">
          <a:xfrm>
            <a:off x="8153400" y="0"/>
            <a:ext cx="785813" cy="1676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pic>
        <p:nvPicPr>
          <p:cNvPr id="10247" name="Picture 10" descr="mini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514600"/>
            <a:ext cx="8115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thúc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609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Chủ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3: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Kỉ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niệm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dưới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mái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19812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5 -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11: TTAN 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đàn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08605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00FF00"/>
                </a:solidFill>
              </a:rPr>
              <a:t>   </a:t>
            </a:r>
            <a:r>
              <a:rPr lang="en-US" dirty="0" smtClean="0">
                <a:solidFill>
                  <a:srgbClr val="0000FF"/>
                </a:solidFill>
              </a:rPr>
              <a:t>I.  </a:t>
            </a:r>
            <a:r>
              <a:rPr lang="en-US" dirty="0" err="1" smtClean="0">
                <a:solidFill>
                  <a:srgbClr val="0000FF"/>
                </a:solidFill>
              </a:rPr>
              <a:t>Khởiđộng</a:t>
            </a:r>
            <a:r>
              <a:rPr lang="en-US" dirty="0" smtClean="0">
                <a:solidFill>
                  <a:srgbClr val="0000FF"/>
                </a:solidFill>
              </a:rPr>
              <a:t>-  </a:t>
            </a:r>
            <a:r>
              <a:rPr lang="en-US" dirty="0" err="1" smtClean="0">
                <a:solidFill>
                  <a:srgbClr val="0000FF"/>
                </a:solidFill>
              </a:rPr>
              <a:t>Bộ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gõ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cơ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thể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II. </a:t>
            </a:r>
            <a:r>
              <a:rPr lang="en-US" dirty="0" err="1" smtClean="0">
                <a:solidFill>
                  <a:srgbClr val="0000FF"/>
                </a:solidFill>
              </a:rPr>
              <a:t>Hình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thành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kiến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thức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mới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err="1" smtClean="0">
                <a:solidFill>
                  <a:srgbClr val="0000FF"/>
                </a:solidFill>
              </a:rPr>
              <a:t>Mời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các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nghe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trích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đoạn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âm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nhac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6522" y="1600200"/>
            <a:ext cx="80109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729816"/>
            <a:ext cx="7848600" cy="493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1. </a:t>
            </a:r>
            <a:r>
              <a:rPr lang="en-US" dirty="0" err="1" smtClean="0">
                <a:solidFill>
                  <a:srgbClr val="0000FF"/>
                </a:solidFill>
              </a:rPr>
              <a:t>Thảo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luận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nhóm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181600"/>
            <a:ext cx="8001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Đáp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Nhạc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không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lời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04" y="1371600"/>
            <a:ext cx="9079996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Nhạc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đàn</a:t>
            </a:r>
            <a:r>
              <a:rPr lang="en-US" sz="3200" dirty="0" smtClean="0">
                <a:solidFill>
                  <a:srgbClr val="0000FF"/>
                </a:solidFill>
              </a:rPr>
              <a:t> (</a:t>
            </a:r>
            <a:r>
              <a:rPr lang="en-US" sz="3200" dirty="0" err="1" smtClean="0">
                <a:solidFill>
                  <a:srgbClr val="0000FF"/>
                </a:solidFill>
              </a:rPr>
              <a:t>còn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gọi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nhạc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lời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khí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nhạc</a:t>
            </a:r>
            <a:r>
              <a:rPr lang="en-US" sz="3200" dirty="0" smtClean="0">
                <a:solidFill>
                  <a:srgbClr val="0000FF"/>
                </a:solidFill>
              </a:rPr>
              <a:t>) </a:t>
            </a:r>
            <a:r>
              <a:rPr lang="en-US" sz="3200" dirty="0" err="1" smtClean="0">
                <a:solidFill>
                  <a:srgbClr val="0000FF"/>
                </a:solidFill>
              </a:rPr>
              <a:t>viết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nhạc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cụ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diễn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tấu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sự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thanh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gia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giọng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hát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219201"/>
            <a:ext cx="3133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19200"/>
            <a:ext cx="3949168" cy="218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9" y="4038600"/>
            <a:ext cx="3048001" cy="23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114800"/>
            <a:ext cx="3733800" cy="216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3429000"/>
            <a:ext cx="3048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không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lời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57800" y="3429000"/>
            <a:ext cx="3048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loại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waltz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6324600"/>
            <a:ext cx="3048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Sonata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sonate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562600" y="6324600"/>
            <a:ext cx="3048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Giao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hưởng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 symphony)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84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882251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66FF33"/>
                </a:solidFill>
              </a:rPr>
              <a:t>Kết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err="1" smtClean="0">
                <a:solidFill>
                  <a:srgbClr val="66FF33"/>
                </a:solidFill>
              </a:rPr>
              <a:t>quả</a:t>
            </a:r>
            <a:endParaRPr lang="en-US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7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7927235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0" y="1295400"/>
            <a:ext cx="5486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05200" y="4876800"/>
            <a:ext cx="5486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</TotalTime>
  <Words>177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Bitmap Image</vt:lpstr>
      <vt:lpstr>Slide 1</vt:lpstr>
      <vt:lpstr>Slide 2</vt:lpstr>
      <vt:lpstr>   I.  Khởiđộng-  Bộ gõ cơ thể</vt:lpstr>
      <vt:lpstr>II. Hình thành kiến thức mới Mời các em nghe trích đoạn âm nhac </vt:lpstr>
      <vt:lpstr>1. Thảo luận nhóm </vt:lpstr>
      <vt:lpstr>Nhạc đàn (còn gọi là nhạc không lời, khí nhạc) viết cho nhạc cụ diễn tấu, không có sự thanh gia của giọng hát</vt:lpstr>
      <vt:lpstr>2. Thảo luận nhóm  nêu đặc điểm của một số thể loại nhạc không lời</vt:lpstr>
      <vt:lpstr>Kết quả</vt:lpstr>
      <vt:lpstr>III. Luyện tập - Ôn bài hát Tháng năm học trò                                 Nhạc và lời: Nguyễn Đức Trung    </vt:lpstr>
      <vt:lpstr>Trình bày theo nhóm, cá nhân…</vt:lpstr>
      <vt:lpstr>IV. Vận dụng </vt:lpstr>
      <vt:lpstr>         </vt:lpstr>
      <vt:lpstr>Tiết học đến đây là kết thúc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10</cp:revision>
  <dcterms:created xsi:type="dcterms:W3CDTF">2025-02-24T08:26:45Z</dcterms:created>
  <dcterms:modified xsi:type="dcterms:W3CDTF">2025-02-24T09:40:45Z</dcterms:modified>
</cp:coreProperties>
</file>