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449" r:id="rId3"/>
    <p:sldId id="450" r:id="rId4"/>
    <p:sldId id="451" r:id="rId5"/>
    <p:sldId id="452" r:id="rId6"/>
    <p:sldId id="494" r:id="rId7"/>
    <p:sldId id="454" r:id="rId8"/>
    <p:sldId id="453" r:id="rId9"/>
    <p:sldId id="492" r:id="rId10"/>
    <p:sldId id="497" r:id="rId11"/>
    <p:sldId id="456" r:id="rId12"/>
    <p:sldId id="499" r:id="rId13"/>
    <p:sldId id="498" r:id="rId14"/>
    <p:sldId id="500" r:id="rId15"/>
    <p:sldId id="469" r:id="rId16"/>
    <p:sldId id="484" r:id="rId17"/>
    <p:sldId id="482" r:id="rId18"/>
    <p:sldId id="502" r:id="rId19"/>
    <p:sldId id="466" r:id="rId20"/>
    <p:sldId id="458" r:id="rId21"/>
    <p:sldId id="505" r:id="rId22"/>
    <p:sldId id="478" r:id="rId23"/>
    <p:sldId id="509" r:id="rId24"/>
    <p:sldId id="508" r:id="rId25"/>
    <p:sldId id="467" r:id="rId26"/>
    <p:sldId id="457" r:id="rId27"/>
    <p:sldId id="511" r:id="rId28"/>
    <p:sldId id="479" r:id="rId29"/>
    <p:sldId id="512" r:id="rId30"/>
    <p:sldId id="51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4660"/>
  </p:normalViewPr>
  <p:slideViewPr>
    <p:cSldViewPr snapToGrid="0">
      <p:cViewPr varScale="1">
        <p:scale>
          <a:sx n="68" d="100"/>
          <a:sy n="68" d="100"/>
        </p:scale>
        <p:origin x="5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2/27/2025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6043" y="250511"/>
            <a:ext cx="8364544" cy="461665"/>
          </a:xfrm>
          <a:prstGeom prst="rect">
            <a:avLst/>
          </a:prstGeom>
        </p:spPr>
        <p:txBody>
          <a:bodyPr wrap="square">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54" y="712176"/>
            <a:ext cx="11175023" cy="6075485"/>
          </a:xfrm>
          <a:prstGeom prst="rect">
            <a:avLst/>
          </a:prstGeom>
        </p:spPr>
      </p:pic>
    </p:spTree>
    <p:extLst>
      <p:ext uri="{BB962C8B-B14F-4D97-AF65-F5344CB8AC3E}">
        <p14:creationId xmlns:p14="http://schemas.microsoft.com/office/powerpoint/2010/main" val="7705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white electrical outlet and light bulb&#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40" y="1244337"/>
            <a:ext cx="8484435" cy="51753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2142" y="557535"/>
            <a:ext cx="5071620" cy="52322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vi-VN" sz="2800" b="1" u="sng" dirty="0" smtClean="0">
                <a:solidFill>
                  <a:prstClr val="black"/>
                </a:solidFill>
                <a:latin typeface="Times New Roman" panose="02020603050405020304" pitchFamily="18" charset="0"/>
                <a:cs typeface="Times New Roman" panose="02020603050405020304" pitchFamily="18" charset="0"/>
              </a:rPr>
              <a:t>a. Mô tả mạch điện</a:t>
            </a:r>
            <a:endParaRPr kumimoji="0" lang="en-US" sz="2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76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white electrical outlet and light bulb&#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958" y="2034533"/>
            <a:ext cx="7389893" cy="4507669"/>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559935" y="282804"/>
            <a:ext cx="5914762" cy="1751729"/>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Times New Roman" panose="02020603050405020304" pitchFamily="18" charset="0"/>
                <a:cs typeface="Times New Roman" panose="02020603050405020304" pitchFamily="18" charset="0"/>
              </a:rPr>
              <a:t>Câu 2.1</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2400" b="1" dirty="0" smtClean="0">
                <a:solidFill>
                  <a:srgbClr val="0000FF"/>
                </a:solidFill>
                <a:latin typeface="Times New Roman" panose="02020603050405020304" pitchFamily="18" charset="0"/>
                <a:cs typeface="Times New Roman" panose="02020603050405020304" pitchFamily="18" charset="0"/>
              </a:rPr>
              <a:t>Mạch bảng điện thường được lắp ở đâu trong gia đình?</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4743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white electrical outlet and light bulb&#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958" y="2034533"/>
            <a:ext cx="7389893" cy="4507669"/>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559935" y="282804"/>
            <a:ext cx="5914762" cy="1751729"/>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Câu 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Mạch bảng điện có những thiết bị gì?</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2494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6034" y="221419"/>
            <a:ext cx="8364544" cy="523220"/>
          </a:xfrm>
          <a:prstGeom prst="rect">
            <a:avLst/>
          </a:prstGeom>
        </p:spPr>
        <p:txBody>
          <a:bodyPr wrap="square">
            <a:spAutoFit/>
          </a:bodyPr>
          <a:lstStyle/>
          <a:p>
            <a:r>
              <a:rPr lang="vi-VN" sz="2800" b="1" u="sng" dirty="0" smtClean="0">
                <a:latin typeface="Times New Roman" panose="02020603050405020304" pitchFamily="18" charset="0"/>
                <a:cs typeface="Times New Roman" panose="02020603050405020304" pitchFamily="18" charset="0"/>
              </a:rPr>
              <a:t>b. Các bước thực hành lắp mạch bảng điện</a:t>
            </a:r>
            <a:endParaRPr lang="en-US" sz="2800" b="1" u="sng"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06" y="1372537"/>
            <a:ext cx="2493411" cy="2155823"/>
          </a:xfrm>
          <a:prstGeom prst="rect">
            <a:avLst/>
          </a:prstGeom>
        </p:spPr>
      </p:pic>
      <p:sp>
        <p:nvSpPr>
          <p:cNvPr id="4" name="Rectangle 3"/>
          <p:cNvSpPr/>
          <p:nvPr/>
        </p:nvSpPr>
        <p:spPr>
          <a:xfrm>
            <a:off x="706034" y="858212"/>
            <a:ext cx="8364544" cy="523220"/>
          </a:xfrm>
          <a:prstGeom prst="rect">
            <a:avLst/>
          </a:prstGeom>
        </p:spPr>
        <p:txBody>
          <a:bodyPr wrap="square">
            <a:spAutoFit/>
          </a:bodyPr>
          <a:lstStyle/>
          <a:p>
            <a:r>
              <a:rPr lang="vi-VN" sz="2800" b="1" dirty="0" smtClean="0">
                <a:latin typeface="Times New Roman" panose="02020603050405020304" pitchFamily="18" charset="0"/>
                <a:cs typeface="Times New Roman" panose="02020603050405020304" pitchFamily="18" charset="0"/>
              </a:rPr>
              <a:t>Bước 1. Tìm hiểu sơ đồ nguyên lí </a:t>
            </a:r>
            <a:endParaRPr lang="en-US" sz="2800" b="1" dirty="0">
              <a:latin typeface="Times New Roman" panose="02020603050405020304" pitchFamily="18" charset="0"/>
              <a:cs typeface="Times New Roman" panose="02020603050405020304" pitchFamily="18" charset="0"/>
            </a:endParaRPr>
          </a:p>
        </p:txBody>
      </p:sp>
      <p:sp>
        <p:nvSpPr>
          <p:cNvPr id="5" name="Cloud Callout 4"/>
          <p:cNvSpPr/>
          <p:nvPr/>
        </p:nvSpPr>
        <p:spPr>
          <a:xfrm>
            <a:off x="6336804" y="1118058"/>
            <a:ext cx="5467547" cy="1649004"/>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Times New Roman" panose="02020603050405020304" pitchFamily="18" charset="0"/>
                <a:cs typeface="Times New Roman" panose="02020603050405020304" pitchFamily="18" charset="0"/>
              </a:rPr>
              <a:t>Câu 2.3</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2400" b="1" dirty="0" smtClean="0">
                <a:solidFill>
                  <a:srgbClr val="0000FF"/>
                </a:solidFill>
                <a:latin typeface="Times New Roman" panose="02020603050405020304" pitchFamily="18" charset="0"/>
                <a:cs typeface="Times New Roman" panose="02020603050405020304" pitchFamily="18" charset="0"/>
              </a:rPr>
              <a:t>Nêu cách nối các dây dẫn điện vào các thiết bị tạo thành mạch bảng điện. </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810540" y="3528360"/>
            <a:ext cx="10104940" cy="2308324"/>
          </a:xfrm>
          <a:prstGeom prst="rect">
            <a:avLst/>
          </a:prstGeom>
          <a:ln w="38100">
            <a:solidFill>
              <a:srgbClr val="0000FF"/>
            </a:solidFill>
          </a:ln>
        </p:spPr>
        <p:txBody>
          <a:bodyPr wrap="square">
            <a:spAutoFit/>
          </a:bodyPr>
          <a:lstStyle/>
          <a:p>
            <a:pPr algn="ctr"/>
            <a:r>
              <a:rPr lang="vi-VN" sz="2400"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Cách nối dây dẫn điện vào các thiết bị</a:t>
            </a:r>
          </a:p>
          <a:p>
            <a:pPr marL="457200" indent="-457200">
              <a:buFontTx/>
              <a:buChar char="-"/>
            </a:pPr>
            <a:r>
              <a:rPr lang="vi-VN" sz="2400" dirty="0" smtClean="0">
                <a:solidFill>
                  <a:srgbClr val="FF0000"/>
                </a:solidFill>
                <a:latin typeface="Times New Roman" panose="02020603050405020304" pitchFamily="18" charset="0"/>
                <a:cs typeface="Times New Roman" panose="02020603050405020304" pitchFamily="18" charset="0"/>
              </a:rPr>
              <a:t>Dùng 2 dây dẫn điện </a:t>
            </a:r>
            <a:r>
              <a:rPr lang="vi-VN" sz="2400" dirty="0" smtClean="0">
                <a:solidFill>
                  <a:srgbClr val="0000FF"/>
                </a:solidFill>
                <a:latin typeface="Times New Roman" panose="02020603050405020304" pitchFamily="18" charset="0"/>
                <a:cs typeface="Times New Roman" panose="02020603050405020304" pitchFamily="18" charset="0"/>
              </a:rPr>
              <a:t>(dây pha dây trung tính) </a:t>
            </a:r>
            <a:r>
              <a:rPr lang="vi-VN" sz="2400" dirty="0" smtClean="0">
                <a:solidFill>
                  <a:srgbClr val="FF0000"/>
                </a:solidFill>
                <a:latin typeface="Times New Roman" panose="02020603050405020304" pitchFamily="18" charset="0"/>
                <a:cs typeface="Times New Roman" panose="02020603050405020304" pitchFamily="18" charset="0"/>
              </a:rPr>
              <a:t>nối vào đầu vào aptomat.</a:t>
            </a:r>
          </a:p>
          <a:p>
            <a:pPr marL="457200" indent="-457200">
              <a:buFontTx/>
              <a:buChar char="-"/>
            </a:pPr>
            <a:r>
              <a:rPr lang="vi-VN" sz="2400" dirty="0" smtClean="0">
                <a:solidFill>
                  <a:srgbClr val="FF0000"/>
                </a:solidFill>
                <a:latin typeface="Times New Roman" panose="02020603050405020304" pitchFamily="18" charset="0"/>
                <a:cs typeface="Times New Roman" panose="02020603050405020304" pitchFamily="18" charset="0"/>
              </a:rPr>
              <a:t>Dùng 2 dây dẫn điện nối đầu ra aptomat vào 2 đầu ổ cắm điện.</a:t>
            </a:r>
          </a:p>
          <a:p>
            <a:pPr marL="457200" indent="-457200">
              <a:buFontTx/>
              <a:buChar char="-"/>
            </a:pPr>
            <a:r>
              <a:rPr lang="vi-VN" sz="2400" dirty="0" smtClean="0">
                <a:solidFill>
                  <a:srgbClr val="FF0000"/>
                </a:solidFill>
                <a:latin typeface="Times New Roman" panose="02020603050405020304" pitchFamily="18" charset="0"/>
                <a:cs typeface="Times New Roman" panose="02020603050405020304" pitchFamily="18" charset="0"/>
              </a:rPr>
              <a:t>Dùng 1 dây dẫn điện nối 1 đầu vào đầu </a:t>
            </a:r>
            <a:r>
              <a:rPr lang="vi-VN" sz="2400" dirty="0">
                <a:solidFill>
                  <a:srgbClr val="FF0000"/>
                </a:solidFill>
                <a:latin typeface="Times New Roman" panose="02020603050405020304" pitchFamily="18" charset="0"/>
                <a:cs typeface="Times New Roman" panose="02020603050405020304" pitchFamily="18" charset="0"/>
              </a:rPr>
              <a:t>ổ cắm điện </a:t>
            </a:r>
            <a:r>
              <a:rPr lang="vi-VN" sz="2400" dirty="0">
                <a:solidFill>
                  <a:srgbClr val="002060"/>
                </a:solidFill>
                <a:latin typeface="Times New Roman" panose="02020603050405020304" pitchFamily="18" charset="0"/>
                <a:cs typeface="Times New Roman" panose="02020603050405020304" pitchFamily="18" charset="0"/>
              </a:rPr>
              <a:t>(phía dây pha</a:t>
            </a: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smtClean="0">
                <a:solidFill>
                  <a:srgbClr val="FF0000"/>
                </a:solidFill>
                <a:latin typeface="Times New Roman" panose="02020603050405020304" pitchFamily="18" charset="0"/>
                <a:cs typeface="Times New Roman" panose="02020603050405020304" pitchFamily="18" charset="0"/>
              </a:rPr>
              <a:t>1 đầu vào công tắc, dùng 1 dây dẫn nối đầu còn lại của công tắc với đèn, dùng 1 dây dẫn nối đầu còn lại của đèn với 1 đầu ổ cắm điện </a:t>
            </a:r>
            <a:r>
              <a:rPr lang="vi-VN" sz="2400" dirty="0" smtClean="0">
                <a:solidFill>
                  <a:srgbClr val="002060"/>
                </a:solidFill>
                <a:latin typeface="Times New Roman" panose="02020603050405020304" pitchFamily="18" charset="0"/>
                <a:cs typeface="Times New Roman" panose="02020603050405020304" pitchFamily="18" charset="0"/>
              </a:rPr>
              <a:t>(phía dây trung tính).</a:t>
            </a:r>
          </a:p>
        </p:txBody>
      </p:sp>
    </p:spTree>
    <p:extLst>
      <p:ext uri="{BB962C8B-B14F-4D97-AF65-F5344CB8AC3E}">
        <p14:creationId xmlns:p14="http://schemas.microsoft.com/office/powerpoint/2010/main" val="250332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9385" y="491548"/>
            <a:ext cx="1087614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2800" b="1" dirty="0" smtClean="0">
                <a:latin typeface="Times New Roman" panose="02020603050405020304" pitchFamily="18" charset="0"/>
                <a:cs typeface="Times New Roman" panose="02020603050405020304" pitchFamily="18" charset="0"/>
              </a:rPr>
              <a:t>Bước 2. Vẽ sơ đồ lắp đặt</a:t>
            </a:r>
            <a:endPar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Cloud Callout 3"/>
          <p:cNvSpPr/>
          <p:nvPr/>
        </p:nvSpPr>
        <p:spPr>
          <a:xfrm>
            <a:off x="5912599" y="412505"/>
            <a:ext cx="5467547" cy="1649004"/>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Câu </a:t>
            </a:r>
            <a:r>
              <a:rPr lang="vi-VN" sz="2400" b="1" dirty="0" smtClean="0">
                <a:solidFill>
                  <a:schemeClr val="tx1"/>
                </a:solidFill>
                <a:latin typeface="Times New Roman" panose="02020603050405020304" pitchFamily="18" charset="0"/>
                <a:cs typeface="Times New Roman" panose="02020603050405020304" pitchFamily="18" charset="0"/>
              </a:rPr>
              <a:t>2.4</a:t>
            </a:r>
            <a:endParaRPr kumimoji="0" lang="vi-VN" sz="24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Vẽ sơ đồ lắp đặt mạch bảng điện.</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114050" y="2061509"/>
            <a:ext cx="4438273" cy="4438273"/>
          </a:xfrm>
          <a:prstGeom prst="rect">
            <a:avLst/>
          </a:prstGeom>
        </p:spPr>
      </p:pic>
    </p:spTree>
    <p:extLst>
      <p:ext uri="{BB962C8B-B14F-4D97-AF65-F5344CB8AC3E}">
        <p14:creationId xmlns:p14="http://schemas.microsoft.com/office/powerpoint/2010/main" val="248376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6702" y="3709102"/>
            <a:ext cx="2922309" cy="2922309"/>
          </a:xfrm>
          <a:prstGeom prst="rect">
            <a:avLst/>
          </a:prstGeom>
        </p:spPr>
      </p:pic>
      <p:sp>
        <p:nvSpPr>
          <p:cNvPr id="4" name="Rectangle 3"/>
          <p:cNvSpPr/>
          <p:nvPr/>
        </p:nvSpPr>
        <p:spPr>
          <a:xfrm>
            <a:off x="829559" y="444415"/>
            <a:ext cx="8455843" cy="52322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vi-VN" sz="2800" b="1" dirty="0" smtClean="0">
                <a:latin typeface="Times New Roman" panose="02020603050405020304" pitchFamily="18" charset="0"/>
                <a:cs typeface="Times New Roman" panose="02020603050405020304" pitchFamily="18" charset="0"/>
              </a:rPr>
              <a:t>Bước 3. Chuẩn bị thiết bị, dụng cụ, vật liệu</a:t>
            </a:r>
            <a:endPar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Cloud Callout 4"/>
          <p:cNvSpPr/>
          <p:nvPr/>
        </p:nvSpPr>
        <p:spPr>
          <a:xfrm>
            <a:off x="4119513" y="1190196"/>
            <a:ext cx="7286920" cy="251890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800" b="1" dirty="0" smtClean="0">
                <a:solidFill>
                  <a:schemeClr val="tx1"/>
                </a:solidFill>
                <a:latin typeface="Times New Roman" panose="02020603050405020304" pitchFamily="18" charset="0"/>
                <a:cs typeface="Times New Roman" panose="02020603050405020304" pitchFamily="18" charset="0"/>
              </a:rPr>
              <a:t>Câu 2.5</a:t>
            </a:r>
          </a:p>
          <a:p>
            <a:pPr marL="0" marR="0" lvl="0" indent="0" algn="just" defTabSz="457200" rtl="0" eaLnBrk="1" fontAlgn="auto" latinLnBrk="0" hangingPunct="1">
              <a:lnSpc>
                <a:spcPct val="100000"/>
              </a:lnSpc>
              <a:spcBef>
                <a:spcPts val="0"/>
              </a:spcBef>
              <a:spcAft>
                <a:spcPts val="0"/>
              </a:spcAft>
              <a:buClrTx/>
              <a:buSzTx/>
              <a:buFontTx/>
              <a:buNone/>
              <a:tabLst/>
              <a:defRPr/>
            </a:pPr>
            <a:r>
              <a:rPr lang="vi-VN" sz="2800" b="1" dirty="0" smtClean="0">
                <a:solidFill>
                  <a:srgbClr val="0000FF"/>
                </a:solidFill>
                <a:latin typeface="Times New Roman" panose="02020603050405020304" pitchFamily="18" charset="0"/>
                <a:cs typeface="Times New Roman" panose="02020603050405020304" pitchFamily="18" charset="0"/>
              </a:rPr>
              <a:t>Dựa vào sơ đồ lắp đặt, lập bảng vật liệu, thiết bị, dụng cụ cần thiết để lắp đặt mạch bảng điện</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231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65422555"/>
              </p:ext>
            </p:extLst>
          </p:nvPr>
        </p:nvGraphicFramePr>
        <p:xfrm>
          <a:off x="1407118" y="197961"/>
          <a:ext cx="10234985" cy="6541700"/>
        </p:xfrm>
        <a:graphic>
          <a:graphicData uri="http://schemas.openxmlformats.org/drawingml/2006/table">
            <a:tbl>
              <a:tblPr firstRow="1" firstCol="1" bandRow="1"/>
              <a:tblGrid>
                <a:gridCol w="1104965">
                  <a:extLst>
                    <a:ext uri="{9D8B030D-6E8A-4147-A177-3AD203B41FA5}">
                      <a16:colId xmlns:a16="http://schemas.microsoft.com/office/drawing/2014/main" val="1461909495"/>
                    </a:ext>
                  </a:extLst>
                </a:gridCol>
                <a:gridCol w="4944519">
                  <a:extLst>
                    <a:ext uri="{9D8B030D-6E8A-4147-A177-3AD203B41FA5}">
                      <a16:colId xmlns:a16="http://schemas.microsoft.com/office/drawing/2014/main" val="3311690109"/>
                    </a:ext>
                  </a:extLst>
                </a:gridCol>
                <a:gridCol w="1734532">
                  <a:extLst>
                    <a:ext uri="{9D8B030D-6E8A-4147-A177-3AD203B41FA5}">
                      <a16:colId xmlns:a16="http://schemas.microsoft.com/office/drawing/2014/main" val="2537468316"/>
                    </a:ext>
                  </a:extLst>
                </a:gridCol>
                <a:gridCol w="1432874">
                  <a:extLst>
                    <a:ext uri="{9D8B030D-6E8A-4147-A177-3AD203B41FA5}">
                      <a16:colId xmlns:a16="http://schemas.microsoft.com/office/drawing/2014/main" val="3220566132"/>
                    </a:ext>
                  </a:extLst>
                </a:gridCol>
                <a:gridCol w="1018095">
                  <a:extLst>
                    <a:ext uri="{9D8B030D-6E8A-4147-A177-3AD203B41FA5}">
                      <a16:colId xmlns:a16="http://schemas.microsoft.com/office/drawing/2014/main" val="2764950690"/>
                    </a:ext>
                  </a:extLst>
                </a:gridCol>
              </a:tblGrid>
              <a:tr h="433634">
                <a:tc>
                  <a:txBody>
                    <a:bodyPr/>
                    <a:lstStyle/>
                    <a:p>
                      <a:pPr algn="ctr">
                        <a:spcAft>
                          <a:spcPts val="0"/>
                        </a:spcAft>
                      </a:pP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Chủng loại – quy</a:t>
                      </a:r>
                      <a:r>
                        <a:rPr lang="vi-VN" sz="20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cách kĩ thuật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Ghi chú</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567312"/>
                  </a:ext>
                </a:extLst>
              </a:tr>
              <a:tr h="359298">
                <a:tc>
                  <a:txBody>
                    <a:bodyPr/>
                    <a:lstStyle/>
                    <a:p>
                      <a:pPr algn="ctr">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Thiết bị</a:t>
                      </a:r>
                      <a:endPar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69626"/>
                  </a:ext>
                </a:extLst>
              </a:tr>
              <a:tr h="359298">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Aptomat </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178346"/>
                  </a:ext>
                </a:extLst>
              </a:tr>
              <a:tr h="359298">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2 cực </a:t>
                      </a:r>
                      <a:endParaRPr lang="en-US"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451125"/>
                  </a:ext>
                </a:extLst>
              </a:tr>
              <a:tr h="359298">
                <a:tc>
                  <a:txBody>
                    <a:bodyPr/>
                    <a:lstStyle/>
                    <a:p>
                      <a:pPr algn="ctr">
                        <a:spcAft>
                          <a:spcPts val="0"/>
                        </a:spcAft>
                      </a:pPr>
                      <a:r>
                        <a:rPr lang="vi-VN"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r>
                        <a:rPr lang="vi-VN" sz="20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626477"/>
                  </a:ext>
                </a:extLst>
              </a:tr>
              <a:tr h="359298">
                <a:tc>
                  <a:txBody>
                    <a:bodyPr/>
                    <a:lstStyle/>
                    <a:p>
                      <a:pPr algn="ctr">
                        <a:spcAft>
                          <a:spcPts val="0"/>
                        </a:spcAft>
                      </a:pPr>
                      <a:r>
                        <a:rPr lang="vi-VN"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Bóng đèn LED + đui đèn</a:t>
                      </a:r>
                      <a:endParaRPr lang="en-US"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 </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056269"/>
                  </a:ext>
                </a:extLst>
              </a:tr>
              <a:tr h="359298">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Vật liệu</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12786"/>
                  </a:ext>
                </a:extLst>
              </a:tr>
              <a:tr h="359298">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Dây điện đôi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Mét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818111"/>
                  </a:ext>
                </a:extLst>
              </a:tr>
              <a:tr h="359298">
                <a:tc>
                  <a:txBody>
                    <a:bodyPr/>
                    <a:lstStyle/>
                    <a:p>
                      <a:pPr algn="ct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Bảng điện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830458"/>
                  </a:ext>
                </a:extLst>
              </a:tr>
              <a:tr h="359298">
                <a:tc>
                  <a:txBody>
                    <a:bodyPr/>
                    <a:lstStyle/>
                    <a:p>
                      <a:pPr algn="ct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Nẹp nhựa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Cái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404557"/>
                  </a:ext>
                </a:extLst>
              </a:tr>
              <a:tr h="359298">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Đinh vít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977010"/>
                  </a:ext>
                </a:extLst>
              </a:tr>
              <a:tr h="359298">
                <a:tc>
                  <a:txBody>
                    <a:bodyPr/>
                    <a:lstStyle/>
                    <a:p>
                      <a:pPr algn="ctr">
                        <a:spcAft>
                          <a:spcPts val="0"/>
                        </a:spcAft>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Tắc kê</a:t>
                      </a:r>
                      <a:endParaRPr lang="vi-VN" sz="2000" dirty="0">
                        <a:solidFill>
                          <a:srgbClr val="00206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326788"/>
                  </a:ext>
                </a:extLst>
              </a:tr>
              <a:tr h="359298">
                <a:tc>
                  <a:txBody>
                    <a:bodyPr/>
                    <a:lstStyle/>
                    <a:p>
                      <a:pPr algn="ctr">
                        <a:spcAft>
                          <a:spcPts val="0"/>
                        </a:spcAft>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Băng keo điện</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135734"/>
                  </a:ext>
                </a:extLst>
              </a:tr>
              <a:tr h="359298">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Dụng cụ</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133477"/>
                  </a:ext>
                </a:extLst>
              </a:tr>
              <a:tr h="359298">
                <a:tc>
                  <a:txBody>
                    <a:bodyPr/>
                    <a:lstStyle/>
                    <a:p>
                      <a:pPr algn="ctr">
                        <a:spcAft>
                          <a:spcPts val="0"/>
                        </a:spcAft>
                      </a:pPr>
                      <a:r>
                        <a:rPr lang="vi-VN"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Kìm cắt</a:t>
                      </a:r>
                      <a:endParaRPr lang="en-US"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485127"/>
                  </a:ext>
                </a:extLst>
              </a:tr>
              <a:tr h="359298">
                <a:tc>
                  <a:txBody>
                    <a:bodyPr/>
                    <a:lstStyle/>
                    <a:p>
                      <a:pPr algn="ctr">
                        <a:spcAft>
                          <a:spcPts val="0"/>
                        </a:spcAft>
                      </a:pPr>
                      <a:r>
                        <a:rPr lang="vi-VN"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dirty="0" err="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Tua</a:t>
                      </a:r>
                      <a:r>
                        <a:rPr lang="en-US"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vít</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2568"/>
                  </a:ext>
                </a:extLst>
              </a:tr>
              <a:tr h="359298">
                <a:tc>
                  <a:txBody>
                    <a:bodyPr/>
                    <a:lstStyle/>
                    <a:p>
                      <a:pPr algn="ctr">
                        <a:spcAft>
                          <a:spcPts val="0"/>
                        </a:spcAft>
                      </a:pPr>
                      <a:r>
                        <a:rPr lang="vi-VN"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Bút thử điện</a:t>
                      </a:r>
                      <a:endParaRPr kumimoji="0" lang="en-US" sz="2000" b="0"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011376"/>
                  </a:ext>
                </a:extLst>
              </a:tr>
              <a:tr h="359298">
                <a:tc>
                  <a:txBody>
                    <a:bodyPr/>
                    <a:lstStyle/>
                    <a:p>
                      <a:pPr algn="ctr">
                        <a:spcAft>
                          <a:spcPts val="0"/>
                        </a:spcAft>
                      </a:pPr>
                      <a:r>
                        <a:rPr lang="vi-VN"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 hô vạn năng</a:t>
                      </a:r>
                      <a:endParaRPr kumimoji="0" lang="en-US" sz="2000" b="0"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849777"/>
                  </a:ext>
                </a:extLst>
              </a:tr>
            </a:tbl>
          </a:graphicData>
        </a:graphic>
      </p:graphicFrame>
    </p:spTree>
    <p:extLst>
      <p:ext uri="{BB962C8B-B14F-4D97-AF65-F5344CB8AC3E}">
        <p14:creationId xmlns:p14="http://schemas.microsoft.com/office/powerpoint/2010/main" val="3921106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5354426" y="1172719"/>
            <a:ext cx="6014300" cy="1645895"/>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800" b="1" dirty="0" smtClean="0">
                <a:solidFill>
                  <a:schemeClr val="tx1"/>
                </a:solidFill>
                <a:latin typeface="Times New Roman" panose="02020603050405020304" pitchFamily="18" charset="0"/>
                <a:cs typeface="Times New Roman" panose="02020603050405020304" pitchFamily="18" charset="0"/>
              </a:rPr>
              <a:t>Câu 2.6 </a:t>
            </a:r>
          </a:p>
          <a:p>
            <a:pPr marL="0" marR="0" lvl="0" indent="0" algn="just" defTabSz="457200" rtl="0" eaLnBrk="1" fontAlgn="auto" latinLnBrk="0" hangingPunct="1">
              <a:lnSpc>
                <a:spcPct val="100000"/>
              </a:lnSpc>
              <a:spcBef>
                <a:spcPts val="0"/>
              </a:spcBef>
              <a:spcAft>
                <a:spcPts val="0"/>
              </a:spcAft>
              <a:buClrTx/>
              <a:buSzTx/>
              <a:buFontTx/>
              <a:buNone/>
              <a:tabLst/>
              <a:defRPr/>
            </a:pPr>
            <a:r>
              <a:rPr lang="vi-VN" sz="2800" b="1" dirty="0" smtClean="0">
                <a:solidFill>
                  <a:srgbClr val="0000FF"/>
                </a:solidFill>
                <a:latin typeface="Times New Roman" panose="02020603050405020304" pitchFamily="18" charset="0"/>
                <a:cs typeface="Times New Roman" panose="02020603050405020304" pitchFamily="18" charset="0"/>
              </a:rPr>
              <a:t>Nêu trình tự các bước lắp đặt mạch bảng điện.</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829559" y="444415"/>
            <a:ext cx="8455843" cy="52322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vi-VN" sz="2800" b="1" dirty="0" smtClean="0">
                <a:latin typeface="Times New Roman" panose="02020603050405020304" pitchFamily="18" charset="0"/>
                <a:cs typeface="Times New Roman" panose="02020603050405020304" pitchFamily="18" charset="0"/>
              </a:rPr>
              <a:t>Bước 4. Lắp đặt mạch điện</a:t>
            </a:r>
            <a:endPar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2018907" y="3406003"/>
            <a:ext cx="8944466" cy="2677656"/>
          </a:xfrm>
          <a:prstGeom prst="rect">
            <a:avLst/>
          </a:prstGeom>
          <a:ln w="38100">
            <a:solidFill>
              <a:srgbClr val="0000FF"/>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800" b="1" noProof="0" dirty="0" smtClean="0">
                <a:solidFill>
                  <a:srgbClr val="FF0000"/>
                </a:solidFill>
                <a:latin typeface="Times New Roman" panose="02020603050405020304" pitchFamily="18" charset="0"/>
                <a:cs typeface="Times New Roman" panose="02020603050405020304" pitchFamily="18" charset="0"/>
              </a:rPr>
              <a:t>Trình tự lắp đặt mạch bảng điện</a:t>
            </a:r>
          </a:p>
          <a:p>
            <a:pPr marL="0" marR="0" lvl="0" indent="0" defTabSz="457200" rtl="0" eaLnBrk="1" fontAlgn="auto" latinLnBrk="0" hangingPunct="1">
              <a:lnSpc>
                <a:spcPct val="100000"/>
              </a:lnSpc>
              <a:spcBef>
                <a:spcPts val="0"/>
              </a:spcBef>
              <a:spcAft>
                <a:spcPts val="0"/>
              </a:spcAft>
              <a:buClrTx/>
              <a:buSzTx/>
              <a:buFontTx/>
              <a:buNone/>
              <a:tabLst/>
              <a:defRPr/>
            </a:pPr>
            <a:r>
              <a:rPr lang="vi-VN" sz="2800" noProof="0" dirty="0" smtClean="0">
                <a:solidFill>
                  <a:srgbClr val="FF0000"/>
                </a:solidFill>
                <a:latin typeface="Times New Roman" panose="02020603050405020304" pitchFamily="18" charset="0"/>
                <a:cs typeface="Times New Roman" panose="02020603050405020304" pitchFamily="18" charset="0"/>
              </a:rPr>
              <a:t>Bước 1. </a:t>
            </a:r>
            <a:r>
              <a:rPr lang="vi-VN" sz="2800" dirty="0">
                <a:solidFill>
                  <a:srgbClr val="FF0000"/>
                </a:solidFill>
                <a:latin typeface="Times New Roman" panose="02020603050405020304" pitchFamily="18" charset="0"/>
                <a:cs typeface="Times New Roman" panose="02020603050405020304" pitchFamily="18" charset="0"/>
              </a:rPr>
              <a:t>T</a:t>
            </a:r>
            <a:r>
              <a:rPr lang="vi-VN" sz="2800" noProof="0" dirty="0" smtClean="0">
                <a:solidFill>
                  <a:srgbClr val="FF0000"/>
                </a:solidFill>
                <a:latin typeface="Times New Roman" panose="02020603050405020304" pitchFamily="18" charset="0"/>
                <a:cs typeface="Times New Roman" panose="02020603050405020304" pitchFamily="18" charset="0"/>
              </a:rPr>
              <a:t>ìm hiểu sơ đồ lắp đặt và bố trí thiết bị điện trên bảng điện.</a:t>
            </a:r>
          </a:p>
          <a:p>
            <a:pPr marL="0" marR="0" lvl="0" indent="0" defTabSz="4572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dirty="0" smtClean="0">
                <a:ln>
                  <a:noFill/>
                </a:ln>
                <a:solidFill>
                  <a:srgbClr val="FF0000"/>
                </a:solidFill>
                <a:effectLst/>
                <a:uLnTx/>
                <a:uFillTx/>
                <a:latin typeface="Times New Roman" panose="02020603050405020304" pitchFamily="18" charset="0"/>
                <a:cs typeface="Times New Roman" panose="02020603050405020304" pitchFamily="18" charset="0"/>
              </a:rPr>
              <a:t>Bước 2. Nối dây và lắp cố định thiết bị điện trên bảng điện.</a:t>
            </a:r>
          </a:p>
          <a:p>
            <a:pPr marL="0" marR="0" lvl="0" indent="0" defTabSz="457200" rtl="0" eaLnBrk="1" fontAlgn="auto" latinLnBrk="0" hangingPunct="1">
              <a:lnSpc>
                <a:spcPct val="100000"/>
              </a:lnSpc>
              <a:spcBef>
                <a:spcPts val="0"/>
              </a:spcBef>
              <a:spcAft>
                <a:spcPts val="0"/>
              </a:spcAft>
              <a:buClrTx/>
              <a:buSzTx/>
              <a:buFontTx/>
              <a:buNone/>
              <a:tabLst/>
              <a:defRPr/>
            </a:pPr>
            <a:r>
              <a:rPr lang="vi-VN" sz="2800" noProof="0" dirty="0" smtClean="0">
                <a:solidFill>
                  <a:srgbClr val="FF0000"/>
                </a:solidFill>
                <a:latin typeface="Times New Roman" panose="02020603050405020304" pitchFamily="18" charset="0"/>
                <a:cs typeface="Times New Roman" panose="02020603050405020304" pitchFamily="18" charset="0"/>
              </a:rPr>
              <a:t>Bước 3. Xác định vị trí bóng đèn, đặt nẹp nhựa và luồn dây.</a:t>
            </a:r>
          </a:p>
          <a:p>
            <a:pPr marL="0" marR="0" lvl="0" indent="0" defTabSz="4572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dirty="0" smtClean="0">
                <a:ln>
                  <a:noFill/>
                </a:ln>
                <a:solidFill>
                  <a:srgbClr val="FF0000"/>
                </a:solidFill>
                <a:effectLst/>
                <a:uLnTx/>
                <a:uFillTx/>
                <a:latin typeface="Times New Roman" panose="02020603050405020304" pitchFamily="18" charset="0"/>
                <a:cs typeface="Times New Roman" panose="02020603050405020304" pitchFamily="18" charset="0"/>
              </a:rPr>
              <a:t>Bước 4. Lắp ráp hoàn chỉnh mạch điện.</a:t>
            </a:r>
            <a:endPar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81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9876" y="166727"/>
            <a:ext cx="9096866" cy="52322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vi-VN" sz="2800" b="1" dirty="0" smtClean="0">
                <a:latin typeface="Times New Roman" panose="02020603050405020304" pitchFamily="18" charset="0"/>
                <a:cs typeface="Times New Roman" panose="02020603050405020304" pitchFamily="18" charset="0"/>
              </a:rPr>
              <a:t>Bước 5. Kiểm tra, thử nghiệm hoạt động của mạch điện</a:t>
            </a:r>
            <a:endPar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Cloud Callout 3"/>
          <p:cNvSpPr/>
          <p:nvPr/>
        </p:nvSpPr>
        <p:spPr>
          <a:xfrm>
            <a:off x="5656081" y="763635"/>
            <a:ext cx="5844619" cy="1470517"/>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Times New Roman" panose="02020603050405020304" pitchFamily="18" charset="0"/>
                <a:cs typeface="Times New Roman" panose="02020603050405020304" pitchFamily="18" charset="0"/>
              </a:rPr>
              <a:t>Câu 2.7</a:t>
            </a:r>
          </a:p>
          <a:p>
            <a:pPr marL="0" marR="0" lvl="0" indent="0" algn="just" defTabSz="457200" rtl="0" eaLnBrk="1" fontAlgn="auto" latinLnBrk="0" hangingPunct="1">
              <a:lnSpc>
                <a:spcPct val="100000"/>
              </a:lnSpc>
              <a:spcBef>
                <a:spcPts val="0"/>
              </a:spcBef>
              <a:spcAft>
                <a:spcPts val="0"/>
              </a:spcAft>
              <a:buClrTx/>
              <a:buSzTx/>
              <a:buFontTx/>
              <a:buNone/>
              <a:tabLst/>
              <a:defRPr/>
            </a:pPr>
            <a:r>
              <a:rPr lang="vi-VN" sz="2400" b="1" dirty="0" smtClean="0">
                <a:solidFill>
                  <a:srgbClr val="0000FF"/>
                </a:solidFill>
                <a:latin typeface="Times New Roman" panose="02020603050405020304" pitchFamily="18" charset="0"/>
                <a:cs typeface="Times New Roman" panose="02020603050405020304" pitchFamily="18" charset="0"/>
              </a:rPr>
              <a:t>Nêu trình tự các bước kiểm tra, thử nghiệm mạch bảng điện.</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5" name="Rectangle 4"/>
          <p:cNvSpPr/>
          <p:nvPr/>
        </p:nvSpPr>
        <p:spPr>
          <a:xfrm>
            <a:off x="1745529" y="2354397"/>
            <a:ext cx="9868294" cy="4154984"/>
          </a:xfrm>
          <a:prstGeom prst="rect">
            <a:avLst/>
          </a:prstGeom>
          <a:ln w="38100">
            <a:solidFill>
              <a:srgbClr val="0000FF"/>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400" b="1" noProof="0" dirty="0" smtClean="0">
                <a:solidFill>
                  <a:srgbClr val="FF0000"/>
                </a:solidFill>
                <a:latin typeface="Times New Roman" panose="02020603050405020304" pitchFamily="18" charset="0"/>
                <a:cs typeface="Times New Roman" panose="02020603050405020304" pitchFamily="18" charset="0"/>
              </a:rPr>
              <a:t>Trình tự kiểm tra, thử nghiệm mạch bảng điện</a:t>
            </a:r>
          </a:p>
          <a:p>
            <a:pPr marL="0" marR="0" lvl="0" indent="0" defTabSz="457200" rtl="0" eaLnBrk="1" fontAlgn="auto" latinLnBrk="0" hangingPunct="1">
              <a:lnSpc>
                <a:spcPct val="100000"/>
              </a:lnSpc>
              <a:spcBef>
                <a:spcPts val="0"/>
              </a:spcBef>
              <a:spcAft>
                <a:spcPts val="0"/>
              </a:spcAft>
              <a:buClrTx/>
              <a:buSzTx/>
              <a:buFontTx/>
              <a:buNone/>
              <a:tabLst/>
              <a:defRPr/>
            </a:pPr>
            <a:r>
              <a:rPr lang="vi-VN" sz="2400" noProof="0" dirty="0" smtClean="0">
                <a:solidFill>
                  <a:srgbClr val="0000FF"/>
                </a:solidFill>
                <a:latin typeface="Times New Roman" panose="02020603050405020304" pitchFamily="18" charset="0"/>
                <a:cs typeface="Times New Roman" panose="02020603050405020304" pitchFamily="18" charset="0"/>
              </a:rPr>
              <a:t>Bước 1. Kiểm tra khi chưa cấp điện:</a:t>
            </a:r>
          </a:p>
          <a:p>
            <a:pPr marL="0" marR="0" lvl="0" indent="0" defTabSz="457200" rtl="0" eaLnBrk="1" fontAlgn="auto" latinLnBrk="0" hangingPunct="1">
              <a:lnSpc>
                <a:spcPct val="100000"/>
              </a:lnSpc>
              <a:spcBef>
                <a:spcPts val="0"/>
              </a:spcBef>
              <a:spcAft>
                <a:spcPts val="0"/>
              </a:spcAft>
              <a:buClrTx/>
              <a:buSzTx/>
              <a:buFontTx/>
              <a:buNone/>
              <a:tabLst/>
              <a:defRPr/>
            </a:pPr>
            <a:r>
              <a:rPr lang="vi-VN" sz="2400" dirty="0" smtClean="0">
                <a:solidFill>
                  <a:srgbClr val="FF0000"/>
                </a:solidFill>
                <a:latin typeface="Times New Roman" panose="02020603050405020304" pitchFamily="18" charset="0"/>
                <a:cs typeface="Times New Roman" panose="02020603050405020304" pitchFamily="18" charset="0"/>
              </a:rPr>
              <a:t>- Kiểm tra vị trí  lắp đặt thiết bị trên bảng điện; vị trí nẹp nhựa và bóng đèn.</a:t>
            </a:r>
          </a:p>
          <a:p>
            <a:pPr marL="0" marR="0" lvl="0" indent="0" defTabSz="457200" rtl="0" eaLnBrk="1" fontAlgn="auto" latinLnBrk="0" hangingPunct="1">
              <a:lnSpc>
                <a:spcPct val="100000"/>
              </a:lnSpc>
              <a:spcBef>
                <a:spcPts val="0"/>
              </a:spcBef>
              <a:spcAft>
                <a:spcPts val="0"/>
              </a:spcAft>
              <a:buClrTx/>
              <a:buSzTx/>
              <a:buFontTx/>
              <a:buNone/>
              <a:tabLst/>
              <a:defRPr/>
            </a:pPr>
            <a:r>
              <a:rPr lang="vi-VN" sz="2400" noProof="0" dirty="0" smtClean="0">
                <a:solidFill>
                  <a:srgbClr val="FF0000"/>
                </a:solidFill>
                <a:latin typeface="Times New Roman" panose="02020603050405020304" pitchFamily="18" charset="0"/>
                <a:cs typeface="Times New Roman" panose="02020603050405020304" pitchFamily="18" charset="0"/>
              </a:rPr>
              <a:t>- Kiểm tra các mối nối.</a:t>
            </a:r>
          </a:p>
          <a:p>
            <a:pPr marL="0" marR="0" lvl="0" indent="0" defTabSz="457200" rtl="0" eaLnBrk="1" fontAlgn="auto" latinLnBrk="0" hangingPunct="1">
              <a:lnSpc>
                <a:spcPct val="100000"/>
              </a:lnSpc>
              <a:spcBef>
                <a:spcPts val="0"/>
              </a:spcBef>
              <a:spcAft>
                <a:spcPts val="0"/>
              </a:spcAft>
              <a:buClrTx/>
              <a:buSzTx/>
              <a:buFontTx/>
              <a:buNone/>
              <a:tabLst/>
              <a:defRPr/>
            </a:pPr>
            <a:r>
              <a:rPr lang="vi-VN" sz="2400" noProof="0" dirty="0" smtClean="0">
                <a:solidFill>
                  <a:srgbClr val="FF0000"/>
                </a:solidFill>
                <a:latin typeface="Times New Roman" panose="02020603050405020304" pitchFamily="18" charset="0"/>
                <a:cs typeface="Times New Roman" panose="02020603050405020304" pitchFamily="18" charset="0"/>
              </a:rPr>
              <a:t>- Kiểm tra điện trở của mạch điện sau CB hoặc tại OC khi hở mạch và thông mạch.</a:t>
            </a:r>
          </a:p>
          <a:p>
            <a:pPr marL="0" marR="0" lvl="0" indent="0" defTabSz="457200" rtl="0" eaLnBrk="1" fontAlgn="auto" latinLnBrk="0" hangingPunct="1">
              <a:lnSpc>
                <a:spcPct val="100000"/>
              </a:lnSpc>
              <a:spcBef>
                <a:spcPts val="0"/>
              </a:spcBef>
              <a:spcAft>
                <a:spcPts val="0"/>
              </a:spcAft>
              <a:buClrTx/>
              <a:buSzTx/>
              <a:buFontTx/>
              <a:buNone/>
              <a:tabLst/>
              <a:defRPr/>
            </a:pPr>
            <a:r>
              <a:rPr kumimoji="0" lang="vi-VN" sz="2400" i="0" u="none" strike="noStrike" kern="1200" cap="none" spc="0" normalizeH="0" baseline="0" dirty="0" smtClean="0">
                <a:ln>
                  <a:noFill/>
                </a:ln>
                <a:solidFill>
                  <a:srgbClr val="0000FF"/>
                </a:solidFill>
                <a:effectLst/>
                <a:uLnTx/>
                <a:uFillTx/>
                <a:latin typeface="Times New Roman" panose="02020603050405020304" pitchFamily="18" charset="0"/>
                <a:cs typeface="Times New Roman" panose="02020603050405020304" pitchFamily="18" charset="0"/>
              </a:rPr>
              <a:t>Bước 2. Kiểm tra khi đã cấp điện:</a:t>
            </a:r>
          </a:p>
          <a:p>
            <a:pPr marL="0" marR="0" lvl="0" indent="0" defTabSz="457200" rtl="0" eaLnBrk="1" fontAlgn="auto" latinLnBrk="0" hangingPunct="1">
              <a:lnSpc>
                <a:spcPct val="100000"/>
              </a:lnSpc>
              <a:spcBef>
                <a:spcPts val="0"/>
              </a:spcBef>
              <a:spcAft>
                <a:spcPts val="0"/>
              </a:spcAft>
              <a:buClrTx/>
              <a:buSzTx/>
              <a:buFontTx/>
              <a:buNone/>
              <a:tabLst/>
              <a:defRPr/>
            </a:pPr>
            <a:r>
              <a:rPr lang="vi-VN" sz="2400" dirty="0" smtClean="0">
                <a:solidFill>
                  <a:srgbClr val="FF0000"/>
                </a:solidFill>
                <a:latin typeface="Times New Roman" panose="02020603050405020304" pitchFamily="18" charset="0"/>
                <a:cs typeface="Times New Roman" panose="02020603050405020304" pitchFamily="18" charset="0"/>
              </a:rPr>
              <a:t>- Kiểm tra điện áp nguồn trước và sau CB hoặc tại OC bằng VOM hoặc bút thử điện.</a:t>
            </a:r>
          </a:p>
          <a:p>
            <a:pPr marL="0" marR="0" lvl="0" indent="0" defTabSz="457200" rtl="0" eaLnBrk="1" fontAlgn="auto" latinLnBrk="0" hangingPunct="1">
              <a:lnSpc>
                <a:spcPct val="100000"/>
              </a:lnSpc>
              <a:spcBef>
                <a:spcPts val="0"/>
              </a:spcBef>
              <a:spcAft>
                <a:spcPts val="0"/>
              </a:spcAft>
              <a:buClrTx/>
              <a:buSzTx/>
              <a:buFontTx/>
              <a:buNone/>
              <a:tabLst/>
              <a:defRPr/>
            </a:pPr>
            <a:r>
              <a:rPr kumimoji="0" lang="vi-VN" sz="2400" i="0" u="none" strike="noStrike" kern="1200" cap="none" spc="0" normalizeH="0" baseline="0" dirty="0" smtClean="0">
                <a:ln>
                  <a:noFill/>
                </a:ln>
                <a:solidFill>
                  <a:srgbClr val="FF0000"/>
                </a:solidFill>
                <a:effectLst/>
                <a:uLnTx/>
                <a:uFillTx/>
                <a:latin typeface="Times New Roman" panose="02020603050405020304" pitchFamily="18" charset="0"/>
                <a:cs typeface="Times New Roman" panose="02020603050405020304" pitchFamily="18" charset="0"/>
              </a:rPr>
              <a:t>- Kiểm tra điện áp sau CB</a:t>
            </a:r>
            <a:r>
              <a:rPr kumimoji="0" lang="vi-VN" sz="2400" i="0" u="none" strike="noStrike" kern="1200" cap="none" spc="0" normalizeH="0" dirty="0" smtClean="0">
                <a:ln>
                  <a:noFill/>
                </a:ln>
                <a:solidFill>
                  <a:srgbClr val="FF0000"/>
                </a:solidFill>
                <a:effectLst/>
                <a:uLnTx/>
                <a:uFillTx/>
                <a:latin typeface="Times New Roman" panose="02020603050405020304" pitchFamily="18" charset="0"/>
                <a:cs typeface="Times New Roman" panose="02020603050405020304" pitchFamily="18" charset="0"/>
              </a:rPr>
              <a:t> hoặc tại OC bằng VOM hoặc bút thử điện.</a:t>
            </a:r>
          </a:p>
          <a:p>
            <a:pPr marL="0" marR="0" lvl="0" indent="0" defTabSz="457200" rtl="0" eaLnBrk="1" fontAlgn="auto" latinLnBrk="0" hangingPunct="1">
              <a:lnSpc>
                <a:spcPct val="100000"/>
              </a:lnSpc>
              <a:spcBef>
                <a:spcPts val="0"/>
              </a:spcBef>
              <a:spcAft>
                <a:spcPts val="0"/>
              </a:spcAft>
              <a:buClrTx/>
              <a:buSzTx/>
              <a:buFontTx/>
              <a:buNone/>
              <a:tabLst/>
              <a:defRPr/>
            </a:pPr>
            <a:r>
              <a:rPr lang="vi-VN" sz="2400" baseline="0" dirty="0" smtClean="0">
                <a:solidFill>
                  <a:srgbClr val="FF0000"/>
                </a:solidFill>
                <a:latin typeface="Times New Roman" panose="02020603050405020304" pitchFamily="18" charset="0"/>
                <a:cs typeface="Times New Roman" panose="02020603050405020304" pitchFamily="18" charset="0"/>
              </a:rPr>
              <a:t>- Kiểm tra hoạt động của mạch điện theo nguyên lí.</a:t>
            </a:r>
            <a:endParaRPr kumimoji="0" lang="vi-VN" sz="2400" i="0" u="none" strike="noStrike" kern="1200" cap="none" spc="0" normalizeH="0" baseline="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41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4799" y="1339961"/>
            <a:ext cx="1087614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5.3. </a:t>
            </a:r>
            <a:r>
              <a:rPr lang="vi-VN" sz="2800" b="1" dirty="0" smtClean="0">
                <a:solidFill>
                  <a:prstClr val="black"/>
                </a:solidFill>
                <a:latin typeface="Times New Roman" panose="02020603050405020304" pitchFamily="18" charset="0"/>
                <a:cs typeface="Times New Roman" panose="02020603050405020304" pitchFamily="18" charset="0"/>
              </a:rPr>
              <a:t>Lắp đặt mạch đèn cầu thang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1450752" y="627583"/>
            <a:ext cx="8364544" cy="461665"/>
          </a:xfrm>
          <a:prstGeom prst="rect">
            <a:avLst/>
          </a:prstGeom>
        </p:spPr>
        <p:txBody>
          <a:bodyPr wrap="square">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6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890340" y="182904"/>
            <a:ext cx="8110740"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800" b="1" noProof="0" dirty="0" smtClean="0">
                <a:solidFill>
                  <a:schemeClr val="tx1"/>
                </a:solidFill>
                <a:latin typeface="Times New Roman" panose="02020603050405020304" pitchFamily="18" charset="0"/>
                <a:cs typeface="Times New Roman" panose="02020603050405020304" pitchFamily="18" charset="0"/>
              </a:rPr>
              <a:t>Câu 1</a:t>
            </a:r>
          </a:p>
          <a:p>
            <a:pPr marL="0" marR="0" lvl="0" indent="0" algn="just" defTabSz="457200" rtl="0" eaLnBrk="1" fontAlgn="auto" latinLnBrk="0" hangingPunct="1">
              <a:lnSpc>
                <a:spcPct val="100000"/>
              </a:lnSpc>
              <a:spcBef>
                <a:spcPts val="0"/>
              </a:spcBef>
              <a:spcAft>
                <a:spcPts val="0"/>
              </a:spcAft>
              <a:buClrTx/>
              <a:buSzTx/>
              <a:buFontTx/>
              <a:buNone/>
              <a:tabLst/>
              <a:defRPr/>
            </a:pPr>
            <a:r>
              <a:rPr lang="vi-VN" sz="2800" b="1" noProof="0" dirty="0" smtClean="0">
                <a:solidFill>
                  <a:srgbClr val="0000FF"/>
                </a:solidFill>
                <a:latin typeface="Times New Roman" panose="02020603050405020304" pitchFamily="18" charset="0"/>
                <a:cs typeface="Times New Roman" panose="02020603050405020304" pitchFamily="18" charset="0"/>
              </a:rPr>
              <a:t>Nêu nội dung thực hành, yêu cầu thực hành, tiêu chí đánh giá bài thực hành và dụng cụ thực hành cần thiết.</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87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ech12h.com/sites/default/files/ck5/2024-04/image_3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041" y="2683683"/>
            <a:ext cx="4378718" cy="4056296"/>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4596126" y="326579"/>
            <a:ext cx="6734893" cy="2026763"/>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Times New Roman" panose="02020603050405020304" pitchFamily="18" charset="0"/>
                <a:cs typeface="Times New Roman" panose="02020603050405020304" pitchFamily="18" charset="0"/>
              </a:rPr>
              <a:t>Câu 3.1</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2400" b="1" dirty="0" smtClean="0">
                <a:solidFill>
                  <a:srgbClr val="0000FF"/>
                </a:solidFill>
                <a:latin typeface="Times New Roman" panose="02020603050405020304" pitchFamily="18" charset="0"/>
                <a:cs typeface="Times New Roman" panose="02020603050405020304" pitchFamily="18" charset="0"/>
              </a:rPr>
              <a:t>Mạch đèn cầu thang thường được lắp ở đâu trong gia đình?</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454870" y="500976"/>
            <a:ext cx="6615233"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2800" b="1" dirty="0" smtClean="0">
                <a:solidFill>
                  <a:prstClr val="black"/>
                </a:solidFill>
                <a:latin typeface="Times New Roman" panose="02020603050405020304" pitchFamily="18" charset="0"/>
                <a:cs typeface="Times New Roman" panose="02020603050405020304" pitchFamily="18" charset="0"/>
              </a:rPr>
              <a:t>a) Mô tả mạch điện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996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7982" y="350147"/>
            <a:ext cx="880570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2800" b="1" dirty="0" smtClean="0">
                <a:solidFill>
                  <a:prstClr val="black"/>
                </a:solidFill>
                <a:latin typeface="Times New Roman" panose="02020603050405020304" pitchFamily="18" charset="0"/>
                <a:cs typeface="Times New Roman" panose="02020603050405020304" pitchFamily="18" charset="0"/>
              </a:rPr>
              <a:t>b. Các bước thực hành lắp đặt mạch đèn cầu thang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507982" y="873367"/>
            <a:ext cx="880570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2800" b="1" noProof="0" dirty="0" smtClean="0">
                <a:solidFill>
                  <a:prstClr val="black"/>
                </a:solidFill>
                <a:latin typeface="Times New Roman" panose="02020603050405020304" pitchFamily="18" charset="0"/>
                <a:cs typeface="Times New Roman" panose="02020603050405020304" pitchFamily="18" charset="0"/>
              </a:rPr>
              <a:t>Bước 1. </a:t>
            </a:r>
            <a:r>
              <a:rPr lang="vi-VN" sz="2800" b="1" dirty="0">
                <a:solidFill>
                  <a:prstClr val="black"/>
                </a:solidFill>
                <a:latin typeface="Times New Roman" panose="02020603050405020304" pitchFamily="18" charset="0"/>
                <a:cs typeface="Times New Roman" panose="02020603050405020304" pitchFamily="18" charset="0"/>
              </a:rPr>
              <a:t>T</a:t>
            </a:r>
            <a:r>
              <a:rPr lang="vi-VN" sz="2800" b="1" noProof="0" dirty="0" smtClean="0">
                <a:solidFill>
                  <a:prstClr val="black"/>
                </a:solidFill>
                <a:latin typeface="Times New Roman" panose="02020603050405020304" pitchFamily="18" charset="0"/>
                <a:cs typeface="Times New Roman" panose="02020603050405020304" pitchFamily="18" charset="0"/>
              </a:rPr>
              <a:t>ìm hiểu sơ đồ nguyên lí</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Cloud Callout 5"/>
          <p:cNvSpPr/>
          <p:nvPr/>
        </p:nvSpPr>
        <p:spPr>
          <a:xfrm>
            <a:off x="1838227" y="3757939"/>
            <a:ext cx="8898904" cy="2026763"/>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Times New Roman" panose="02020603050405020304" pitchFamily="18" charset="0"/>
                <a:cs typeface="Times New Roman" panose="02020603050405020304" pitchFamily="18" charset="0"/>
              </a:rPr>
              <a:t>Câu 3.3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Thực hiện bước 3, dựa vào sơ đồ lắp đặt lập bảng chuẩn bị thiết bị, vật liệu, dụng cụ</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8" name="Cloud Callout 7"/>
          <p:cNvSpPr/>
          <p:nvPr/>
        </p:nvSpPr>
        <p:spPr>
          <a:xfrm>
            <a:off x="1621411" y="1396587"/>
            <a:ext cx="8955464" cy="2026763"/>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Times New Roman" panose="02020603050405020304" pitchFamily="18" charset="0"/>
                <a:cs typeface="Times New Roman" panose="02020603050405020304" pitchFamily="18" charset="0"/>
              </a:rPr>
              <a:t>Câu 3.2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Thực hiện bước 2, dựa vào sơ đồ nguyên lí vẽ sơ đồ lắp đặt mạch điện đèn cầu thang. Nêu cách nối các dây dẫn vào thiết bị để tạo thành mạch điện.</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4253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áo án điện tử Công nghệ 9 Lắp đặt mạng điện trong nhà Chân trời Chủ đề 6: Thực hành lắp đặt mạng điện trong nh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498" y="953989"/>
            <a:ext cx="6667500" cy="37528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75935" y="1263192"/>
            <a:ext cx="5307290" cy="369332"/>
          </a:xfrm>
          <a:prstGeom prst="rect">
            <a:avLst/>
          </a:prstGeom>
          <a:solidFill>
            <a:srgbClr val="FFFF00"/>
          </a:solidFill>
        </p:spPr>
        <p:txBody>
          <a:bodyPr wrap="square" rtlCol="0">
            <a:spAutoFit/>
          </a:bodyPr>
          <a:lstStyle/>
          <a:p>
            <a:pPr algn="ctr"/>
            <a:r>
              <a:rPr lang="vi-VN" b="1" dirty="0" smtClean="0">
                <a:latin typeface="Times New Roman" panose="02020603050405020304" pitchFamily="18" charset="0"/>
                <a:cs typeface="Times New Roman" panose="02020603050405020304" pitchFamily="18" charset="0"/>
              </a:rPr>
              <a:t>SƠ ĐỒ LẮP ĐẶT MẠCH ĐÈN CẦU THANG</a:t>
            </a:r>
            <a:endParaRPr lang="vi-V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064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92870472"/>
              </p:ext>
            </p:extLst>
          </p:nvPr>
        </p:nvGraphicFramePr>
        <p:xfrm>
          <a:off x="1407118" y="197961"/>
          <a:ext cx="10234985" cy="6541700"/>
        </p:xfrm>
        <a:graphic>
          <a:graphicData uri="http://schemas.openxmlformats.org/drawingml/2006/table">
            <a:tbl>
              <a:tblPr firstRow="1" firstCol="1" bandRow="1"/>
              <a:tblGrid>
                <a:gridCol w="1104965">
                  <a:extLst>
                    <a:ext uri="{9D8B030D-6E8A-4147-A177-3AD203B41FA5}">
                      <a16:colId xmlns:a16="http://schemas.microsoft.com/office/drawing/2014/main" val="1461909495"/>
                    </a:ext>
                  </a:extLst>
                </a:gridCol>
                <a:gridCol w="4944519">
                  <a:extLst>
                    <a:ext uri="{9D8B030D-6E8A-4147-A177-3AD203B41FA5}">
                      <a16:colId xmlns:a16="http://schemas.microsoft.com/office/drawing/2014/main" val="3311690109"/>
                    </a:ext>
                  </a:extLst>
                </a:gridCol>
                <a:gridCol w="1734532">
                  <a:extLst>
                    <a:ext uri="{9D8B030D-6E8A-4147-A177-3AD203B41FA5}">
                      <a16:colId xmlns:a16="http://schemas.microsoft.com/office/drawing/2014/main" val="2537468316"/>
                    </a:ext>
                  </a:extLst>
                </a:gridCol>
                <a:gridCol w="1432874">
                  <a:extLst>
                    <a:ext uri="{9D8B030D-6E8A-4147-A177-3AD203B41FA5}">
                      <a16:colId xmlns:a16="http://schemas.microsoft.com/office/drawing/2014/main" val="3220566132"/>
                    </a:ext>
                  </a:extLst>
                </a:gridCol>
                <a:gridCol w="1018095">
                  <a:extLst>
                    <a:ext uri="{9D8B030D-6E8A-4147-A177-3AD203B41FA5}">
                      <a16:colId xmlns:a16="http://schemas.microsoft.com/office/drawing/2014/main" val="2764950690"/>
                    </a:ext>
                  </a:extLst>
                </a:gridCol>
              </a:tblGrid>
              <a:tr h="433634">
                <a:tc>
                  <a:txBody>
                    <a:bodyPr/>
                    <a:lstStyle/>
                    <a:p>
                      <a:pPr algn="ctr">
                        <a:spcAft>
                          <a:spcPts val="0"/>
                        </a:spcAft>
                      </a:pP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Chủng loại – quy</a:t>
                      </a:r>
                      <a:r>
                        <a:rPr lang="vi-VN" sz="20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cách kĩ thuật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Ghi chú</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567312"/>
                  </a:ext>
                </a:extLst>
              </a:tr>
              <a:tr h="359298">
                <a:tc>
                  <a:txBody>
                    <a:bodyPr/>
                    <a:lstStyle/>
                    <a:p>
                      <a:pPr algn="ctr">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Thiết bị</a:t>
                      </a:r>
                      <a:endPar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69626"/>
                  </a:ext>
                </a:extLst>
              </a:tr>
              <a:tr h="359298">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Aptomat </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178346"/>
                  </a:ext>
                </a:extLst>
              </a:tr>
              <a:tr h="359298">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3 cực </a:t>
                      </a:r>
                      <a:endParaRPr lang="en-US"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451125"/>
                  </a:ext>
                </a:extLst>
              </a:tr>
              <a:tr h="359298">
                <a:tc>
                  <a:txBody>
                    <a:bodyPr/>
                    <a:lstStyle/>
                    <a:p>
                      <a:pPr algn="ctr">
                        <a:spcAft>
                          <a:spcPts val="0"/>
                        </a:spcAft>
                      </a:pPr>
                      <a:r>
                        <a:rPr lang="vi-VN"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r>
                        <a:rPr lang="vi-VN" sz="20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626477"/>
                  </a:ext>
                </a:extLst>
              </a:tr>
              <a:tr h="359298">
                <a:tc>
                  <a:txBody>
                    <a:bodyPr/>
                    <a:lstStyle/>
                    <a:p>
                      <a:pPr algn="ctr">
                        <a:spcAft>
                          <a:spcPts val="0"/>
                        </a:spcAft>
                      </a:pPr>
                      <a:r>
                        <a:rPr lang="vi-VN"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Bóng đèn LED + đui đèn</a:t>
                      </a:r>
                      <a:endParaRPr lang="en-US"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 </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056269"/>
                  </a:ext>
                </a:extLst>
              </a:tr>
              <a:tr h="359298">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Vật liệu</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12786"/>
                  </a:ext>
                </a:extLst>
              </a:tr>
              <a:tr h="359298">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Dây điện đôi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Mét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818111"/>
                  </a:ext>
                </a:extLst>
              </a:tr>
              <a:tr h="359298">
                <a:tc>
                  <a:txBody>
                    <a:bodyPr/>
                    <a:lstStyle/>
                    <a:p>
                      <a:pPr algn="ct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Bảng điện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830458"/>
                  </a:ext>
                </a:extLst>
              </a:tr>
              <a:tr h="359298">
                <a:tc>
                  <a:txBody>
                    <a:bodyPr/>
                    <a:lstStyle/>
                    <a:p>
                      <a:pPr algn="ct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Nẹp nhựa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Cái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404557"/>
                  </a:ext>
                </a:extLst>
              </a:tr>
              <a:tr h="359298">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Đinh vít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977010"/>
                  </a:ext>
                </a:extLst>
              </a:tr>
              <a:tr h="359298">
                <a:tc>
                  <a:txBody>
                    <a:bodyPr/>
                    <a:lstStyle/>
                    <a:p>
                      <a:pPr algn="ctr">
                        <a:spcAft>
                          <a:spcPts val="0"/>
                        </a:spcAft>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Tắc kê</a:t>
                      </a:r>
                      <a:endParaRPr lang="vi-VN" sz="2000" dirty="0">
                        <a:solidFill>
                          <a:srgbClr val="00206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326788"/>
                  </a:ext>
                </a:extLst>
              </a:tr>
              <a:tr h="359298">
                <a:tc>
                  <a:txBody>
                    <a:bodyPr/>
                    <a:lstStyle/>
                    <a:p>
                      <a:pPr algn="ctr">
                        <a:spcAft>
                          <a:spcPts val="0"/>
                        </a:spcAft>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Băng keo điện</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135734"/>
                  </a:ext>
                </a:extLst>
              </a:tr>
              <a:tr h="359298">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Dụng cụ</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133477"/>
                  </a:ext>
                </a:extLst>
              </a:tr>
              <a:tr h="359298">
                <a:tc>
                  <a:txBody>
                    <a:bodyPr/>
                    <a:lstStyle/>
                    <a:p>
                      <a:pPr algn="ctr">
                        <a:spcAft>
                          <a:spcPts val="0"/>
                        </a:spcAft>
                      </a:pPr>
                      <a:r>
                        <a:rPr lang="vi-VN"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Kìm cắt</a:t>
                      </a:r>
                      <a:endParaRPr lang="en-US"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485127"/>
                  </a:ext>
                </a:extLst>
              </a:tr>
              <a:tr h="359298">
                <a:tc>
                  <a:txBody>
                    <a:bodyPr/>
                    <a:lstStyle/>
                    <a:p>
                      <a:pPr algn="ctr">
                        <a:spcAft>
                          <a:spcPts val="0"/>
                        </a:spcAft>
                      </a:pPr>
                      <a:r>
                        <a:rPr lang="vi-VN"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dirty="0" err="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Tua</a:t>
                      </a:r>
                      <a:r>
                        <a:rPr lang="en-US"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vít</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2568"/>
                  </a:ext>
                </a:extLst>
              </a:tr>
              <a:tr h="359298">
                <a:tc>
                  <a:txBody>
                    <a:bodyPr/>
                    <a:lstStyle/>
                    <a:p>
                      <a:pPr algn="ctr">
                        <a:spcAft>
                          <a:spcPts val="0"/>
                        </a:spcAft>
                      </a:pPr>
                      <a:r>
                        <a:rPr lang="vi-VN"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Bút thử điện</a:t>
                      </a:r>
                      <a:endParaRPr kumimoji="0" lang="en-US" sz="2000" b="0"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011376"/>
                  </a:ext>
                </a:extLst>
              </a:tr>
              <a:tr h="359298">
                <a:tc>
                  <a:txBody>
                    <a:bodyPr/>
                    <a:lstStyle/>
                    <a:p>
                      <a:pPr algn="ctr">
                        <a:spcAft>
                          <a:spcPts val="0"/>
                        </a:spcAft>
                      </a:pPr>
                      <a:r>
                        <a:rPr lang="vi-VN"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 hô vạn năng</a:t>
                      </a:r>
                      <a:endParaRPr kumimoji="0" lang="en-US" sz="2000" b="0"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849777"/>
                  </a:ext>
                </a:extLst>
              </a:tr>
            </a:tbl>
          </a:graphicData>
        </a:graphic>
      </p:graphicFrame>
    </p:spTree>
    <p:extLst>
      <p:ext uri="{BB962C8B-B14F-4D97-AF65-F5344CB8AC3E}">
        <p14:creationId xmlns:p14="http://schemas.microsoft.com/office/powerpoint/2010/main" val="529127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1924640" y="1647906"/>
            <a:ext cx="8898904" cy="2026763"/>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Times New Roman" panose="02020603050405020304" pitchFamily="18" charset="0"/>
                <a:cs typeface="Times New Roman" panose="02020603050405020304" pitchFamily="18" charset="0"/>
              </a:rPr>
              <a:t>Câu 3.4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Nêu các bước của trình tự lắp đặt mạch đèn cầu thang.</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507982" y="873367"/>
            <a:ext cx="880570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2800" b="1" noProof="0" dirty="0" smtClean="0">
                <a:solidFill>
                  <a:prstClr val="black"/>
                </a:solidFill>
                <a:latin typeface="Times New Roman" panose="02020603050405020304" pitchFamily="18" charset="0"/>
                <a:cs typeface="Times New Roman" panose="02020603050405020304" pitchFamily="18" charset="0"/>
              </a:rPr>
              <a:t>Bước 4. Lắp đặt mạch điện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Cloud Callout 6"/>
          <p:cNvSpPr/>
          <p:nvPr/>
        </p:nvSpPr>
        <p:spPr>
          <a:xfrm>
            <a:off x="1924640" y="4213567"/>
            <a:ext cx="8898904" cy="2026763"/>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Times New Roman" panose="02020603050405020304" pitchFamily="18" charset="0"/>
                <a:cs typeface="Times New Roman" panose="02020603050405020304" pitchFamily="18" charset="0"/>
              </a:rPr>
              <a:t>Câu 3.5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Thực hiện bước 5, trình bày các bước của trình tự kiểm tra, thử nghiệm mạch đèn cầu thang.</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7795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4799" y="1339961"/>
            <a:ext cx="10182013"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5.4. </a:t>
            </a:r>
            <a:r>
              <a:rPr lang="vi-VN" sz="2800" b="1" dirty="0" smtClean="0">
                <a:solidFill>
                  <a:prstClr val="black"/>
                </a:solidFill>
                <a:latin typeface="Times New Roman" panose="02020603050405020304" pitchFamily="18" charset="0"/>
                <a:cs typeface="Times New Roman" panose="02020603050405020304" pitchFamily="18" charset="0"/>
              </a:rPr>
              <a:t>Lắp đặt mạch điện điều khiển hai bóng đèn sáng luân phiên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1450752" y="627583"/>
            <a:ext cx="8364544" cy="461665"/>
          </a:xfrm>
          <a:prstGeom prst="rect">
            <a:avLst/>
          </a:prstGeom>
        </p:spPr>
        <p:txBody>
          <a:bodyPr wrap="square">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6519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A white rectangular object with lights and plugs&#10;&#10;Description automatically generated with medium conf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197" y="2686640"/>
            <a:ext cx="6016797" cy="39913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0531" y="416135"/>
            <a:ext cx="10182013"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2800" b="1" u="sng" dirty="0" smtClean="0">
                <a:solidFill>
                  <a:prstClr val="black"/>
                </a:solidFill>
                <a:latin typeface="Times New Roman" panose="02020603050405020304" pitchFamily="18" charset="0"/>
                <a:cs typeface="Times New Roman" panose="02020603050405020304" pitchFamily="18" charset="0"/>
              </a:rPr>
              <a:t>a. Mô tả mạch điện</a:t>
            </a:r>
            <a:endParaRPr kumimoji="0" lang="en-US" sz="2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Cloud Callout 3"/>
          <p:cNvSpPr/>
          <p:nvPr/>
        </p:nvSpPr>
        <p:spPr>
          <a:xfrm>
            <a:off x="4596126" y="326579"/>
            <a:ext cx="6734893" cy="2360060"/>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Times New Roman" panose="02020603050405020304" pitchFamily="18" charset="0"/>
                <a:cs typeface="Times New Roman" panose="02020603050405020304" pitchFamily="18" charset="0"/>
              </a:rPr>
              <a:t>Câu 4.1</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2400" b="1" noProof="0" dirty="0" smtClean="0">
                <a:solidFill>
                  <a:srgbClr val="0000FF"/>
                </a:solidFill>
                <a:latin typeface="Times New Roman" panose="02020603050405020304" pitchFamily="18" charset="0"/>
                <a:cs typeface="Times New Roman" panose="02020603050405020304" pitchFamily="18" charset="0"/>
              </a:rPr>
              <a:t>Để lắp đặt được mạch điện điều khiển hai bóng đèn sáng luân phiên như hình 6.8, em cần chuẩn bị các vật liệu, thiết bị gì?</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984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7981" y="350147"/>
            <a:ext cx="10964439"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2800" b="1" u="sng" dirty="0" smtClean="0">
                <a:solidFill>
                  <a:prstClr val="black"/>
                </a:solidFill>
                <a:latin typeface="Times New Roman" panose="02020603050405020304" pitchFamily="18" charset="0"/>
                <a:cs typeface="Times New Roman" panose="02020603050405020304" pitchFamily="18" charset="0"/>
              </a:rPr>
              <a:t>b. Các bước thực hành lắp đặt mạch điện điều khiển hai bóng đèn sáng luân phiên</a:t>
            </a:r>
            <a:endParaRPr kumimoji="0" lang="en-US" sz="28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507981" y="1265546"/>
            <a:ext cx="880570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2800" b="1" noProof="0" dirty="0" smtClean="0">
                <a:solidFill>
                  <a:prstClr val="black"/>
                </a:solidFill>
                <a:latin typeface="Times New Roman" panose="02020603050405020304" pitchFamily="18" charset="0"/>
                <a:cs typeface="Times New Roman" panose="02020603050405020304" pitchFamily="18" charset="0"/>
              </a:rPr>
              <a:t>Bước 1. </a:t>
            </a:r>
            <a:r>
              <a:rPr lang="vi-VN" sz="2800" b="1" dirty="0">
                <a:solidFill>
                  <a:prstClr val="black"/>
                </a:solidFill>
                <a:latin typeface="Times New Roman" panose="02020603050405020304" pitchFamily="18" charset="0"/>
                <a:cs typeface="Times New Roman" panose="02020603050405020304" pitchFamily="18" charset="0"/>
              </a:rPr>
              <a:t>T</a:t>
            </a:r>
            <a:r>
              <a:rPr lang="vi-VN" sz="2800" b="1" noProof="0" dirty="0" smtClean="0">
                <a:solidFill>
                  <a:prstClr val="black"/>
                </a:solidFill>
                <a:latin typeface="Times New Roman" panose="02020603050405020304" pitchFamily="18" charset="0"/>
                <a:cs typeface="Times New Roman" panose="02020603050405020304" pitchFamily="18" charset="0"/>
              </a:rPr>
              <a:t>ìm hiểu sơ đồ nguyên lí</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Cloud Callout 5"/>
          <p:cNvSpPr/>
          <p:nvPr/>
        </p:nvSpPr>
        <p:spPr>
          <a:xfrm>
            <a:off x="1838227" y="4596924"/>
            <a:ext cx="8898904" cy="2026763"/>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Times New Roman" panose="02020603050405020304" pitchFamily="18" charset="0"/>
                <a:cs typeface="Times New Roman" panose="02020603050405020304" pitchFamily="18" charset="0"/>
              </a:rPr>
              <a:t>Câu 4.3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Thực hiện bước 3, dựa vào sơ đồ lắp đặt lập bảng chuẩn bị thiết bị, vật liệu, dụng cụ</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8" name="Cloud Callout 7"/>
          <p:cNvSpPr/>
          <p:nvPr/>
        </p:nvSpPr>
        <p:spPr>
          <a:xfrm>
            <a:off x="1640265" y="2273279"/>
            <a:ext cx="8955464" cy="2026763"/>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Times New Roman" panose="02020603050405020304" pitchFamily="18" charset="0"/>
                <a:cs typeface="Times New Roman" panose="02020603050405020304" pitchFamily="18" charset="0"/>
              </a:rPr>
              <a:t>Câu 4.2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Thực hiện bước 2, dựa vào sơ đồ nguyên lí vẽ sơ đồ lắp đặt mạch điện đèn cầu thang. Nêu cách nối các dây dẫn vào thiết bị để tạo thành mạch điện.</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8059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6009" y="1385102"/>
            <a:ext cx="4505325" cy="4238625"/>
          </a:xfrm>
          <a:prstGeom prst="rect">
            <a:avLst/>
          </a:prstGeom>
        </p:spPr>
      </p:pic>
      <p:sp>
        <p:nvSpPr>
          <p:cNvPr id="4" name="TextBox 3"/>
          <p:cNvSpPr txBox="1"/>
          <p:nvPr/>
        </p:nvSpPr>
        <p:spPr>
          <a:xfrm>
            <a:off x="2601799" y="433634"/>
            <a:ext cx="5307290" cy="646331"/>
          </a:xfrm>
          <a:prstGeom prst="rect">
            <a:avLst/>
          </a:prstGeom>
          <a:solidFill>
            <a:srgbClr val="FFFF00"/>
          </a:solidFill>
        </p:spPr>
        <p:txBody>
          <a:bodyPr wrap="square" rtlCol="0">
            <a:spAutoFit/>
          </a:bodyPr>
          <a:lstStyle/>
          <a:p>
            <a:pPr algn="ctr"/>
            <a:r>
              <a:rPr lang="vi-VN" b="1" dirty="0" smtClean="0">
                <a:latin typeface="Times New Roman" panose="02020603050405020304" pitchFamily="18" charset="0"/>
                <a:cs typeface="Times New Roman" panose="02020603050405020304" pitchFamily="18" charset="0"/>
              </a:rPr>
              <a:t>SƠ ĐỒ LẮP ĐẶT MẠCH ĐIỆN ĐIỀU KHIỂN HAI BÓNG ĐÈN SÁNG LUÂN PHIÊN</a:t>
            </a:r>
            <a:endParaRPr lang="vi-V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325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59138977"/>
              </p:ext>
            </p:extLst>
          </p:nvPr>
        </p:nvGraphicFramePr>
        <p:xfrm>
          <a:off x="1407118" y="197961"/>
          <a:ext cx="10234985" cy="6541700"/>
        </p:xfrm>
        <a:graphic>
          <a:graphicData uri="http://schemas.openxmlformats.org/drawingml/2006/table">
            <a:tbl>
              <a:tblPr firstRow="1" firstCol="1" bandRow="1"/>
              <a:tblGrid>
                <a:gridCol w="1104965">
                  <a:extLst>
                    <a:ext uri="{9D8B030D-6E8A-4147-A177-3AD203B41FA5}">
                      <a16:colId xmlns:a16="http://schemas.microsoft.com/office/drawing/2014/main" val="1461909495"/>
                    </a:ext>
                  </a:extLst>
                </a:gridCol>
                <a:gridCol w="4944519">
                  <a:extLst>
                    <a:ext uri="{9D8B030D-6E8A-4147-A177-3AD203B41FA5}">
                      <a16:colId xmlns:a16="http://schemas.microsoft.com/office/drawing/2014/main" val="3311690109"/>
                    </a:ext>
                  </a:extLst>
                </a:gridCol>
                <a:gridCol w="1734532">
                  <a:extLst>
                    <a:ext uri="{9D8B030D-6E8A-4147-A177-3AD203B41FA5}">
                      <a16:colId xmlns:a16="http://schemas.microsoft.com/office/drawing/2014/main" val="2537468316"/>
                    </a:ext>
                  </a:extLst>
                </a:gridCol>
                <a:gridCol w="1432874">
                  <a:extLst>
                    <a:ext uri="{9D8B030D-6E8A-4147-A177-3AD203B41FA5}">
                      <a16:colId xmlns:a16="http://schemas.microsoft.com/office/drawing/2014/main" val="3220566132"/>
                    </a:ext>
                  </a:extLst>
                </a:gridCol>
                <a:gridCol w="1018095">
                  <a:extLst>
                    <a:ext uri="{9D8B030D-6E8A-4147-A177-3AD203B41FA5}">
                      <a16:colId xmlns:a16="http://schemas.microsoft.com/office/drawing/2014/main" val="2764950690"/>
                    </a:ext>
                  </a:extLst>
                </a:gridCol>
              </a:tblGrid>
              <a:tr h="433634">
                <a:tc>
                  <a:txBody>
                    <a:bodyPr/>
                    <a:lstStyle/>
                    <a:p>
                      <a:pPr algn="ctr">
                        <a:spcAft>
                          <a:spcPts val="0"/>
                        </a:spcAft>
                      </a:pP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Chủng loại – quy</a:t>
                      </a:r>
                      <a:r>
                        <a:rPr lang="vi-VN" sz="20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cách kĩ thuật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Ghi chú</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567312"/>
                  </a:ext>
                </a:extLst>
              </a:tr>
              <a:tr h="359298">
                <a:tc>
                  <a:txBody>
                    <a:bodyPr/>
                    <a:lstStyle/>
                    <a:p>
                      <a:pPr algn="ctr">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Thiết bị</a:t>
                      </a:r>
                      <a:endPar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69626"/>
                  </a:ext>
                </a:extLst>
              </a:tr>
              <a:tr h="359298">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Aptomat </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178346"/>
                  </a:ext>
                </a:extLst>
              </a:tr>
              <a:tr h="359298">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3 cực </a:t>
                      </a:r>
                      <a:endParaRPr lang="en-US"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451125"/>
                  </a:ext>
                </a:extLst>
              </a:tr>
              <a:tr h="359298">
                <a:tc>
                  <a:txBody>
                    <a:bodyPr/>
                    <a:lstStyle/>
                    <a:p>
                      <a:pPr algn="ctr">
                        <a:spcAft>
                          <a:spcPts val="0"/>
                        </a:spcAft>
                      </a:pPr>
                      <a:r>
                        <a:rPr lang="vi-VN"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r>
                        <a:rPr lang="vi-VN" sz="20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626477"/>
                  </a:ext>
                </a:extLst>
              </a:tr>
              <a:tr h="359298">
                <a:tc>
                  <a:txBody>
                    <a:bodyPr/>
                    <a:lstStyle/>
                    <a:p>
                      <a:pPr algn="ctr">
                        <a:spcAft>
                          <a:spcPts val="0"/>
                        </a:spcAft>
                      </a:pPr>
                      <a:r>
                        <a:rPr lang="vi-VN"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Bóng đèn LED + đui đèn</a:t>
                      </a:r>
                      <a:endParaRPr lang="en-US"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 </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056269"/>
                  </a:ext>
                </a:extLst>
              </a:tr>
              <a:tr h="359298">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Vật liệu</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12786"/>
                  </a:ext>
                </a:extLst>
              </a:tr>
              <a:tr h="359298">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Dây điện đôi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Mét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818111"/>
                  </a:ext>
                </a:extLst>
              </a:tr>
              <a:tr h="359298">
                <a:tc>
                  <a:txBody>
                    <a:bodyPr/>
                    <a:lstStyle/>
                    <a:p>
                      <a:pPr algn="ct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Bảng điện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830458"/>
                  </a:ext>
                </a:extLst>
              </a:tr>
              <a:tr h="359298">
                <a:tc>
                  <a:txBody>
                    <a:bodyPr/>
                    <a:lstStyle/>
                    <a:p>
                      <a:pPr algn="ctr">
                        <a:spcAft>
                          <a:spcPts val="0"/>
                        </a:spcAft>
                      </a:pPr>
                      <a:r>
                        <a:rPr lang="vi-VN"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Nẹp nhựa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Cái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404557"/>
                  </a:ext>
                </a:extLst>
              </a:tr>
              <a:tr h="359298">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Đinh vít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977010"/>
                  </a:ext>
                </a:extLst>
              </a:tr>
              <a:tr h="359298">
                <a:tc>
                  <a:txBody>
                    <a:bodyPr/>
                    <a:lstStyle/>
                    <a:p>
                      <a:pPr algn="ctr">
                        <a:spcAft>
                          <a:spcPts val="0"/>
                        </a:spcAft>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Tắc kê</a:t>
                      </a:r>
                      <a:endParaRPr lang="vi-VN" sz="2000" dirty="0">
                        <a:solidFill>
                          <a:srgbClr val="00206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326788"/>
                  </a:ext>
                </a:extLst>
              </a:tr>
              <a:tr h="359298">
                <a:tc>
                  <a:txBody>
                    <a:bodyPr/>
                    <a:lstStyle/>
                    <a:p>
                      <a:pPr algn="ctr">
                        <a:spcAft>
                          <a:spcPts val="0"/>
                        </a:spcAft>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Băng keo điện</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135734"/>
                  </a:ext>
                </a:extLst>
              </a:tr>
              <a:tr h="359298">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Dụng cụ</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133477"/>
                  </a:ext>
                </a:extLst>
              </a:tr>
              <a:tr h="359298">
                <a:tc>
                  <a:txBody>
                    <a:bodyPr/>
                    <a:lstStyle/>
                    <a:p>
                      <a:pPr algn="ctr">
                        <a:spcAft>
                          <a:spcPts val="0"/>
                        </a:spcAft>
                      </a:pPr>
                      <a:r>
                        <a:rPr lang="vi-VN"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Kìm cắt</a:t>
                      </a:r>
                      <a:endParaRPr lang="en-US"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485127"/>
                  </a:ext>
                </a:extLst>
              </a:tr>
              <a:tr h="359298">
                <a:tc>
                  <a:txBody>
                    <a:bodyPr/>
                    <a:lstStyle/>
                    <a:p>
                      <a:pPr algn="ctr">
                        <a:spcAft>
                          <a:spcPts val="0"/>
                        </a:spcAft>
                      </a:pPr>
                      <a:r>
                        <a:rPr lang="vi-VN"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dirty="0" err="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Tua</a:t>
                      </a:r>
                      <a:r>
                        <a:rPr lang="en-US"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vít</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2568"/>
                  </a:ext>
                </a:extLst>
              </a:tr>
              <a:tr h="359298">
                <a:tc>
                  <a:txBody>
                    <a:bodyPr/>
                    <a:lstStyle/>
                    <a:p>
                      <a:pPr algn="ctr">
                        <a:spcAft>
                          <a:spcPts val="0"/>
                        </a:spcAft>
                      </a:pPr>
                      <a:r>
                        <a:rPr lang="vi-VN"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Bút thử điện</a:t>
                      </a:r>
                      <a:endParaRPr kumimoji="0" lang="en-US" sz="2000" b="0"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011376"/>
                  </a:ext>
                </a:extLst>
              </a:tr>
              <a:tr h="359298">
                <a:tc>
                  <a:txBody>
                    <a:bodyPr/>
                    <a:lstStyle/>
                    <a:p>
                      <a:pPr algn="ctr">
                        <a:spcAft>
                          <a:spcPts val="0"/>
                        </a:spcAft>
                      </a:pPr>
                      <a:r>
                        <a:rPr lang="vi-VN" sz="2000"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 hô vạn năng</a:t>
                      </a:r>
                      <a:endParaRPr kumimoji="0" lang="en-US" sz="2000" b="0"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849777"/>
                  </a:ext>
                </a:extLst>
              </a:tr>
            </a:tbl>
          </a:graphicData>
        </a:graphic>
      </p:graphicFrame>
    </p:spTree>
    <p:extLst>
      <p:ext uri="{BB962C8B-B14F-4D97-AF65-F5344CB8AC3E}">
        <p14:creationId xmlns:p14="http://schemas.microsoft.com/office/powerpoint/2010/main" val="2415990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5692" y="362185"/>
            <a:ext cx="10876149" cy="526297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2800" b="1" dirty="0">
                <a:solidFill>
                  <a:prstClr val="black"/>
                </a:solidFill>
                <a:latin typeface="Times New Roman" panose="02020603050405020304" pitchFamily="18" charset="0"/>
                <a:cs typeface="Times New Roman" panose="02020603050405020304" pitchFamily="18" charset="0"/>
              </a:rPr>
              <a:t>1</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vi-VN" sz="2800" b="1" dirty="0" smtClean="0">
                <a:solidFill>
                  <a:prstClr val="black"/>
                </a:solidFill>
                <a:latin typeface="Times New Roman" panose="02020603050405020304" pitchFamily="18" charset="0"/>
                <a:cs typeface="Times New Roman" panose="02020603050405020304" pitchFamily="18" charset="0"/>
              </a:rPr>
              <a:t>Nội dung thực hành</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Mạch bảng điện</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endPar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endPar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endPar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Mạch đèn cầu thang</a:t>
            </a:r>
          </a:p>
          <a:p>
            <a:pPr marR="0" lvl="0" algn="l" defTabSz="457200" rtl="0" eaLnBrk="1" fontAlgn="auto" latinLnBrk="0" hangingPunct="1">
              <a:lnSpc>
                <a:spcPct val="100000"/>
              </a:lnSpc>
              <a:spcBef>
                <a:spcPts val="0"/>
              </a:spcBef>
              <a:spcAft>
                <a:spcPts val="0"/>
              </a:spcAft>
              <a:buClrTx/>
              <a:buSzTx/>
              <a:tabLst/>
              <a:defRPr/>
            </a:pPr>
            <a:endPar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endParaRPr lang="vi-VN" sz="2800" dirty="0">
              <a:solidFill>
                <a:srgbClr val="FF0000"/>
              </a:solidFill>
              <a:latin typeface="Times New Roman" panose="02020603050405020304" pitchFamily="18"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endPar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endPar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endParaRPr lang="vi-VN" sz="2800" dirty="0">
              <a:solidFill>
                <a:srgbClr val="FF0000"/>
              </a:solidFill>
              <a:latin typeface="Times New Roman" panose="02020603050405020304" pitchFamily="18"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Mạch </a:t>
            </a: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điện điều khiển hai bóng đèn sáng luân phiên</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496201" y="1076334"/>
            <a:ext cx="1785639" cy="1544611"/>
          </a:xfrm>
          <a:prstGeom prst="rect">
            <a:avLst/>
          </a:prstGeom>
        </p:spPr>
      </p:pic>
      <p:pic>
        <p:nvPicPr>
          <p:cNvPr id="4" name="Picture 3"/>
          <p:cNvPicPr>
            <a:picLocks noChangeAspect="1"/>
          </p:cNvPicPr>
          <p:nvPr/>
        </p:nvPicPr>
        <p:blipFill>
          <a:blip r:embed="rId3"/>
          <a:stretch>
            <a:fillRect/>
          </a:stretch>
        </p:blipFill>
        <p:spPr>
          <a:xfrm>
            <a:off x="4496201" y="2621491"/>
            <a:ext cx="2489062" cy="1763925"/>
          </a:xfrm>
          <a:prstGeom prst="rect">
            <a:avLst/>
          </a:prstGeom>
        </p:spPr>
      </p:pic>
      <p:pic>
        <p:nvPicPr>
          <p:cNvPr id="5" name="Picture 4"/>
          <p:cNvPicPr>
            <a:picLocks noChangeAspect="1"/>
          </p:cNvPicPr>
          <p:nvPr/>
        </p:nvPicPr>
        <p:blipFill>
          <a:blip r:embed="rId4"/>
          <a:stretch>
            <a:fillRect/>
          </a:stretch>
        </p:blipFill>
        <p:spPr>
          <a:xfrm>
            <a:off x="8529691" y="4385416"/>
            <a:ext cx="1830367" cy="1546537"/>
          </a:xfrm>
          <a:prstGeom prst="rect">
            <a:avLst/>
          </a:prstGeom>
        </p:spPr>
      </p:pic>
    </p:spTree>
    <p:extLst>
      <p:ext uri="{BB962C8B-B14F-4D97-AF65-F5344CB8AC3E}">
        <p14:creationId xmlns:p14="http://schemas.microsoft.com/office/powerpoint/2010/main" val="1044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1924640" y="1647906"/>
            <a:ext cx="8898904" cy="2026763"/>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Times New Roman" panose="02020603050405020304" pitchFamily="18" charset="0"/>
                <a:cs typeface="Times New Roman" panose="02020603050405020304" pitchFamily="18" charset="0"/>
              </a:rPr>
              <a:t>Câu 4.4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Nêu các bước của trình tự lắp đặt mạch điện điều khiển hai bóng đèn sáng luân phiên.</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507982" y="873367"/>
            <a:ext cx="880570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2800" b="1" noProof="0" dirty="0" smtClean="0">
                <a:solidFill>
                  <a:prstClr val="black"/>
                </a:solidFill>
                <a:latin typeface="Times New Roman" panose="02020603050405020304" pitchFamily="18" charset="0"/>
                <a:cs typeface="Times New Roman" panose="02020603050405020304" pitchFamily="18" charset="0"/>
              </a:rPr>
              <a:t>Bước 4. Lắp đặt mạch điện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Cloud Callout 6"/>
          <p:cNvSpPr/>
          <p:nvPr/>
        </p:nvSpPr>
        <p:spPr>
          <a:xfrm>
            <a:off x="1924640" y="4213567"/>
            <a:ext cx="8898904" cy="2026763"/>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Times New Roman" panose="02020603050405020304" pitchFamily="18" charset="0"/>
                <a:cs typeface="Times New Roman" panose="02020603050405020304" pitchFamily="18" charset="0"/>
              </a:rPr>
              <a:t>Câu 4.5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Thực hiện bước 5, trình bày các bước của trình tự kiểm tra, thử nghiệm mạch điện điều khiển hai bóng đèn sáng luân phiên.</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4707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4206" y="664341"/>
            <a:ext cx="11110757" cy="35394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2800" b="1" dirty="0">
                <a:solidFill>
                  <a:prstClr val="black"/>
                </a:solidFill>
                <a:latin typeface="Times New Roman" panose="02020603050405020304" pitchFamily="18" charset="0"/>
                <a:cs typeface="Times New Roman" panose="02020603050405020304" pitchFamily="18" charset="0"/>
              </a:rPr>
              <a:t>2</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vi-VN" sz="2800" b="1" dirty="0" smtClean="0">
                <a:solidFill>
                  <a:prstClr val="black"/>
                </a:solidFill>
                <a:latin typeface="Times New Roman" panose="02020603050405020304" pitchFamily="18" charset="0"/>
                <a:cs typeface="Times New Roman" panose="02020603050405020304" pitchFamily="18" charset="0"/>
              </a:rPr>
              <a:t>Yêu cầu</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thực hành</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2800" dirty="0" smtClean="0">
                <a:solidFill>
                  <a:srgbClr val="FF0000"/>
                </a:solidFill>
                <a:latin typeface="Times New Roman" panose="02020603050405020304" pitchFamily="18" charset="0"/>
                <a:cs typeface="Times New Roman" panose="02020603050405020304" pitchFamily="18" charset="0"/>
              </a:rPr>
              <a:t>- Chuẩn bị vật liệu, dụng cụ, thiết bị cần thiết, phù hợp với nội dung thực hành.</a:t>
            </a:r>
            <a:endPar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Thực hiện đúng các bước thực hành.</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Các thiết bị được bố trí đúng sơ đồ lắp đặt, cân đối, lắp ráp chắc chắn.</a:t>
            </a:r>
          </a:p>
          <a:p>
            <a:pPr lvl="0" algn="just"/>
            <a:r>
              <a:rPr lang="vi-VN" sz="2800" dirty="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Dây dẫn được sắp xếp gọn gàng, </a:t>
            </a:r>
            <a:r>
              <a:rPr lang="vi-VN" sz="2800" dirty="0">
                <a:solidFill>
                  <a:srgbClr val="FF0000"/>
                </a:solidFill>
                <a:latin typeface="Times New Roman" panose="02020603050405020304" pitchFamily="18" charset="0"/>
                <a:cs typeface="Times New Roman" panose="02020603050405020304" pitchFamily="18" charset="0"/>
              </a:rPr>
              <a:t>mối nối chắc chắn, đường ống thẳng đẹp</a:t>
            </a:r>
            <a:r>
              <a:rPr lang="vi-VN" sz="2800" dirty="0" smtClean="0">
                <a:solidFill>
                  <a:srgbClr val="FF0000"/>
                </a:solidFill>
                <a:latin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Mạch điện hoạt động đúng nguyên lí, đảm bảo an toàn.</a:t>
            </a:r>
          </a:p>
          <a:p>
            <a:pPr marR="0" lvl="0" algn="l" defTabSz="457200" rtl="0" eaLnBrk="1" fontAlgn="auto" latinLnBrk="0" hangingPunct="1">
              <a:lnSpc>
                <a:spcPct val="100000"/>
              </a:lnSpc>
              <a:spcBef>
                <a:spcPts val="0"/>
              </a:spcBef>
              <a:spcAft>
                <a:spcPts val="0"/>
              </a:spcAft>
              <a:buClrTx/>
              <a:buSzTx/>
              <a:tabLst/>
              <a:defRPr/>
            </a:pPr>
            <a:r>
              <a:rPr lang="vi-VN" sz="2800" dirty="0" smtClean="0">
                <a:solidFill>
                  <a:srgbClr val="FF0000"/>
                </a:solidFill>
                <a:latin typeface="Times New Roman" panose="02020603050405020304" pitchFamily="18" charset="0"/>
                <a:cs typeface="Times New Roman" panose="02020603050405020304" pitchFamily="18" charset="0"/>
              </a:rPr>
              <a:t>- Vệ sinh chỗ thực hành, nghiêm túc và trách nhiệm trong thực hành.</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31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498" y="654914"/>
            <a:ext cx="11110757" cy="35394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2800" b="1" dirty="0">
                <a:solidFill>
                  <a:prstClr val="black"/>
                </a:solidFill>
                <a:latin typeface="Times New Roman" panose="02020603050405020304" pitchFamily="18" charset="0"/>
                <a:cs typeface="Times New Roman" panose="02020603050405020304" pitchFamily="18" charset="0"/>
              </a:rPr>
              <a:t>3</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vi-VN" sz="2800" b="1" dirty="0" smtClean="0">
                <a:solidFill>
                  <a:prstClr val="black"/>
                </a:solidFill>
                <a:latin typeface="Times New Roman" panose="02020603050405020304" pitchFamily="18" charset="0"/>
                <a:cs typeface="Times New Roman" panose="02020603050405020304" pitchFamily="18" charset="0"/>
              </a:rPr>
              <a:t>Tiêu chí đánh giá kết quả</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thực hành</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lvl="0">
              <a:defRPr/>
            </a:pPr>
            <a:r>
              <a:rPr lang="vi-VN" sz="2800" dirty="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Chuẩn </a:t>
            </a:r>
            <a:r>
              <a:rPr lang="vi-VN" sz="2800" dirty="0">
                <a:solidFill>
                  <a:srgbClr val="FF0000"/>
                </a:solidFill>
                <a:latin typeface="Times New Roman" panose="02020603050405020304" pitchFamily="18" charset="0"/>
                <a:cs typeface="Times New Roman" panose="02020603050405020304" pitchFamily="18" charset="0"/>
              </a:rPr>
              <a:t>bị vật liệu, dụng cụ, thiết bị cần thiết, phù hợp với nội dung thực hành</a:t>
            </a:r>
            <a:r>
              <a:rPr lang="vi-VN" sz="2800" dirty="0" smtClean="0">
                <a:solidFill>
                  <a:srgbClr val="FF0000"/>
                </a:solidFill>
                <a:latin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Thực hiện đúng các bước thực hành.</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Các thiết bị được bố trí đúng sơ đồ lắp đặt, cân đối, lắp ráp chắc chắn.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Dây dẫn được sắp xếp gọn gàng, </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mối nối chắc chắn, đường ống thẳng đẹp</a:t>
            </a: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Mạch điện hoạt động đúng nguyên lí, đảm bảo an toàn.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Vệ sinh chỗ thực hành, nghiêm túc và trách nhiệm trong thực hành.</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1766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9385" y="900011"/>
            <a:ext cx="10876149" cy="39703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2800" b="1" dirty="0">
                <a:solidFill>
                  <a:prstClr val="black"/>
                </a:solidFill>
                <a:latin typeface="Times New Roman" panose="02020603050405020304" pitchFamily="18" charset="0"/>
                <a:cs typeface="Times New Roman" panose="02020603050405020304" pitchFamily="18" charset="0"/>
              </a:rPr>
              <a:t>4</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vi-VN" sz="2800" b="1" dirty="0" smtClean="0">
                <a:solidFill>
                  <a:prstClr val="black"/>
                </a:solidFill>
                <a:latin typeface="Times New Roman" panose="02020603050405020304" pitchFamily="18" charset="0"/>
                <a:cs typeface="Times New Roman" panose="02020603050405020304" pitchFamily="18" charset="0"/>
              </a:rPr>
              <a:t>Dụng cụ thực hành cần thiết</a:t>
            </a:r>
          </a:p>
          <a:p>
            <a:pPr marR="0" lvl="0" algn="l" defTabSz="457200" rtl="0" eaLnBrk="1" fontAlgn="auto" latinLnBrk="0" hangingPunct="1">
              <a:lnSpc>
                <a:spcPct val="100000"/>
              </a:lnSpc>
              <a:spcBef>
                <a:spcPts val="0"/>
              </a:spcBef>
              <a:spcAft>
                <a:spcPts val="0"/>
              </a:spcAft>
              <a:buClrTx/>
              <a:buSzTx/>
              <a:tabLst/>
              <a:defRPr/>
            </a:pPr>
            <a:r>
              <a:rPr kumimoji="0" lang="vi-VN" sz="280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Kìm cắt</a:t>
            </a:r>
          </a:p>
          <a:p>
            <a:pPr lvl="0">
              <a:defRPr/>
            </a:pPr>
            <a:r>
              <a:rPr lang="vi-VN" sz="2800" dirty="0" smtClean="0">
                <a:solidFill>
                  <a:srgbClr val="FF0000"/>
                </a:solidFill>
                <a:latin typeface="Times New Roman" panose="02020603050405020304" pitchFamily="18" charset="0"/>
                <a:cs typeface="Times New Roman" panose="02020603050405020304" pitchFamily="18" charset="0"/>
              </a:rPr>
              <a:t>- Tua vít</a:t>
            </a:r>
          </a:p>
          <a:p>
            <a:pPr lvl="0">
              <a:defRPr/>
            </a:pPr>
            <a:r>
              <a:rPr lang="vi-VN" sz="2800" dirty="0" smtClean="0">
                <a:solidFill>
                  <a:srgbClr val="FF0000"/>
                </a:solidFill>
                <a:latin typeface="Times New Roman" panose="02020603050405020304" pitchFamily="18" charset="0"/>
                <a:cs typeface="Times New Roman" panose="02020603050405020304" pitchFamily="18" charset="0"/>
              </a:rPr>
              <a:t>- Đồng hồ vạn năng</a:t>
            </a:r>
          </a:p>
          <a:p>
            <a:pPr lvl="0">
              <a:defRPr/>
            </a:pPr>
            <a:r>
              <a:rPr lang="vi-VN" sz="2800" dirty="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Bút thử điện</a:t>
            </a:r>
            <a:endParaRPr lang="vi-VN" sz="2800" dirty="0">
              <a:solidFill>
                <a:srgbClr val="FF0000"/>
              </a:solidFill>
              <a:latin typeface="Times New Roman" panose="02020603050405020304" pitchFamily="18" charset="0"/>
              <a:cs typeface="Times New Roman" panose="02020603050405020304" pitchFamily="18" charset="0"/>
            </a:endParaRPr>
          </a:p>
          <a:p>
            <a:pPr lvl="0">
              <a:defRPr/>
            </a:pPr>
            <a:endParaRPr lang="vi-VN" sz="2800" b="1" dirty="0" smtClean="0">
              <a:solidFill>
                <a:prstClr val="black"/>
              </a:solidFill>
              <a:latin typeface="Times New Roman" panose="02020603050405020304" pitchFamily="18" charset="0"/>
              <a:cs typeface="Times New Roman" panose="02020603050405020304" pitchFamily="18" charset="0"/>
            </a:endParaRPr>
          </a:p>
          <a:p>
            <a:pPr lvl="0">
              <a:defRPr/>
            </a:pPr>
            <a:endParaRPr lang="vi-VN" sz="2800" b="1" dirty="0">
              <a:solidFill>
                <a:prstClr val="black"/>
              </a:solidFill>
              <a:latin typeface="Times New Roman" panose="02020603050405020304" pitchFamily="18"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endPar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ts val="0"/>
              </a:spcBef>
              <a:spcAft>
                <a:spcPts val="0"/>
              </a:spcAft>
              <a:buClrTx/>
              <a:buSzTx/>
              <a:buFontTx/>
              <a:buChar char="-"/>
              <a:tabLst/>
              <a:defRPr/>
            </a:pPr>
            <a:endPar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2246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9385" y="900011"/>
            <a:ext cx="1087614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Thực hành lắp đặt mạng điện trong nhà</a:t>
            </a:r>
          </a:p>
        </p:txBody>
      </p:sp>
      <p:sp>
        <p:nvSpPr>
          <p:cNvPr id="4" name="Rectangle 3"/>
          <p:cNvSpPr/>
          <p:nvPr/>
        </p:nvSpPr>
        <p:spPr>
          <a:xfrm>
            <a:off x="649385" y="1552032"/>
            <a:ext cx="1087614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5.1. Quy trình lắp đặt mạng điện trong nhà</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6610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18946" y="3794463"/>
            <a:ext cx="8528538" cy="2350815"/>
          </a:xfrm>
          <a:prstGeom prst="rect">
            <a:avLst/>
          </a:prstGeom>
        </p:spPr>
      </p:pic>
      <p:sp>
        <p:nvSpPr>
          <p:cNvPr id="4" name="Cloud Callout 3"/>
          <p:cNvSpPr/>
          <p:nvPr/>
        </p:nvSpPr>
        <p:spPr>
          <a:xfrm>
            <a:off x="2432116" y="461914"/>
            <a:ext cx="6994688" cy="2917770"/>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Câu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Nêu các bước của quy trình lắp đặt mạng điện trong nhà.</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538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4799" y="1339961"/>
            <a:ext cx="1087614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5.2. Lắp đặt mạch bảng điện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1450752" y="627583"/>
            <a:ext cx="8364544"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6. THỰC HÀNH LẮP ĐẶT MẠNG ĐIỆN TRONG NHÀ</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942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889</TotalTime>
  <Words>1544</Words>
  <Application>Microsoft Office PowerPoint</Application>
  <PresentationFormat>Widescreen</PresentationFormat>
  <Paragraphs>307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my pc</cp:lastModifiedBy>
  <cp:revision>214</cp:revision>
  <dcterms:created xsi:type="dcterms:W3CDTF">2023-06-21T22:05:51Z</dcterms:created>
  <dcterms:modified xsi:type="dcterms:W3CDTF">2025-02-27T10:39:42Z</dcterms:modified>
</cp:coreProperties>
</file>