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5" r:id="rId2"/>
    <p:sldId id="357" r:id="rId3"/>
    <p:sldId id="334" r:id="rId4"/>
    <p:sldId id="358" r:id="rId5"/>
    <p:sldId id="359" r:id="rId6"/>
    <p:sldId id="360" r:id="rId7"/>
    <p:sldId id="361" r:id="rId8"/>
    <p:sldId id="363" r:id="rId9"/>
    <p:sldId id="364" r:id="rId10"/>
    <p:sldId id="362"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9" d="100"/>
          <a:sy n="69" d="100"/>
        </p:scale>
        <p:origin x="58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511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7: </a:t>
            </a:r>
            <a:r>
              <a:rPr lang="en-US" sz="3600" b="1" dirty="0" err="1">
                <a:solidFill>
                  <a:srgbClr val="0000FF"/>
                </a:solidFill>
                <a:latin typeface="Times New Roman" pitchFamily="18" charset="0"/>
                <a:cs typeface="Times New Roman" pitchFamily="18" charset="0"/>
              </a:rPr>
              <a:t>TỐC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ĐỘ</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PHẢN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ỨNG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XÚC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TÁC</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7527" y="419252"/>
            <a:ext cx="7038109"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Tạo các hàng lỗ trong viên than tổ ong để tăng diện tích tiếp xúc giữa than và không khí, cung cấp đủ oxygen cho quá trình cháy. </a:t>
            </a:r>
          </a:p>
        </p:txBody>
      </p:sp>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0" y="1440919"/>
            <a:ext cx="4511236" cy="4391891"/>
          </a:xfrm>
          <a:prstGeom prst="rect">
            <a:avLst/>
          </a:prstGeom>
          <a:noFill/>
          <a:ln w="9525">
            <a:noFill/>
            <a:miter lim="800000"/>
            <a:headEnd/>
            <a:tailEnd/>
          </a:ln>
          <a:effectLst/>
        </p:spPr>
      </p:pic>
      <p:sp>
        <p:nvSpPr>
          <p:cNvPr id="7" name="TextBox 6"/>
          <p:cNvSpPr txBox="1"/>
          <p:nvPr/>
        </p:nvSpPr>
        <p:spPr>
          <a:xfrm>
            <a:off x="4793673" y="4423215"/>
            <a:ext cx="7038109" cy="954107"/>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Để nung đá vôi thành vôi sống được nhanh hơn, người ta tiến hành đập nhỏ đá vôi.</a:t>
            </a:r>
          </a:p>
        </p:txBody>
      </p:sp>
      <p:sp>
        <p:nvSpPr>
          <p:cNvPr id="8" name="TextBox 7"/>
          <p:cNvSpPr txBox="1"/>
          <p:nvPr/>
        </p:nvSpPr>
        <p:spPr>
          <a:xfrm>
            <a:off x="4849091" y="5398148"/>
            <a:ext cx="7038109" cy="954107"/>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Thanh củi được chẻ nhỏ hoặc than được đập nhỏ trước khi đem nhóm bếp.</a:t>
            </a:r>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C:\Users\AsuS\Desktop\van-dung-3-trang-42-khtn-8-canh-dieu.png"/>
          <p:cNvPicPr>
            <a:picLocks noChangeAspect="1" noChangeArrowheads="1"/>
          </p:cNvPicPr>
          <p:nvPr/>
        </p:nvPicPr>
        <p:blipFill>
          <a:blip r:embed="rId3"/>
          <a:srcRect/>
          <a:stretch>
            <a:fillRect/>
          </a:stretch>
        </p:blipFill>
        <p:spPr bwMode="auto">
          <a:xfrm>
            <a:off x="5545729" y="1912362"/>
            <a:ext cx="4658077" cy="2479530"/>
          </a:xfrm>
          <a:prstGeom prst="rect">
            <a:avLst/>
          </a:prstGeom>
          <a:noFill/>
        </p:spPr>
      </p:pic>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slide(fromBottom)">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p:cTn id="16" dur="500" fill="hold"/>
                                        <p:tgtEl>
                                          <p:spTgt spid="5126"/>
                                        </p:tgtEl>
                                        <p:attrNameLst>
                                          <p:attrName>ppt_w</p:attrName>
                                        </p:attrNameLst>
                                      </p:cBhvr>
                                      <p:tavLst>
                                        <p:tav tm="0">
                                          <p:val>
                                            <p:fltVal val="0"/>
                                          </p:val>
                                        </p:tav>
                                        <p:tav tm="100000">
                                          <p:val>
                                            <p:strVal val="#ppt_w"/>
                                          </p:val>
                                        </p:tav>
                                      </p:tavLst>
                                    </p:anim>
                                    <p:anim calcmode="lin" valueType="num">
                                      <p:cBhvr>
                                        <p:cTn id="17" dur="500" fill="hold"/>
                                        <p:tgtEl>
                                          <p:spTgt spid="5126"/>
                                        </p:tgtEl>
                                        <p:attrNameLst>
                                          <p:attrName>ppt_h</p:attrName>
                                        </p:attrNameLst>
                                      </p:cBhvr>
                                      <p:tavLst>
                                        <p:tav tm="0">
                                          <p:val>
                                            <p:fltVal val="0"/>
                                          </p:val>
                                        </p:tav>
                                        <p:tav tm="100000">
                                          <p:val>
                                            <p:strVal val="#ppt_h"/>
                                          </p:val>
                                        </p:tav>
                                      </p:tavLst>
                                    </p:anim>
                                    <p:anim calcmode="lin" valueType="num">
                                      <p:cBhvr>
                                        <p:cTn id="18" dur="500" fill="hold"/>
                                        <p:tgtEl>
                                          <p:spTgt spid="5126"/>
                                        </p:tgtEl>
                                        <p:attrNameLst>
                                          <p:attrName>style.rotation</p:attrName>
                                        </p:attrNameLst>
                                      </p:cBhvr>
                                      <p:tavLst>
                                        <p:tav tm="0">
                                          <p:val>
                                            <p:fltVal val="360"/>
                                          </p:val>
                                        </p:tav>
                                        <p:tav tm="100000">
                                          <p:val>
                                            <p:fltVal val="0"/>
                                          </p:val>
                                        </p:tav>
                                      </p:tavLst>
                                    </p:anim>
                                    <p:animEffect transition="in" filter="fade">
                                      <p:cBhvr>
                                        <p:cTn id="19" dur="500"/>
                                        <p:tgtEl>
                                          <p:spTgt spid="512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1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lide(fromBottom)">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5637" y="419252"/>
            <a:ext cx="7620000"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Áp dụng công thức tính diện tích toàn phần hình lập phương:</a:t>
            </a:r>
          </a:p>
          <a:p>
            <a:pPr algn="just"/>
            <a:r>
              <a:rPr lang="vi-VN" sz="2800" dirty="0">
                <a:solidFill>
                  <a:srgbClr val="FF00FF"/>
                </a:solidFill>
                <a:latin typeface="Times New Roman" pitchFamily="18" charset="0"/>
                <a:cs typeface="Times New Roman" pitchFamily="18" charset="0"/>
              </a:rPr>
              <a:t>S</a:t>
            </a:r>
            <a:r>
              <a:rPr lang="vi-VN" sz="2800" baseline="-25000" dirty="0">
                <a:solidFill>
                  <a:srgbClr val="FF00FF"/>
                </a:solidFill>
                <a:latin typeface="Times New Roman" pitchFamily="18" charset="0"/>
                <a:cs typeface="Times New Roman" pitchFamily="18" charset="0"/>
              </a:rPr>
              <a:t>toàn phần</a:t>
            </a:r>
            <a:r>
              <a:rPr lang="vi-VN" sz="2800" dirty="0">
                <a:solidFill>
                  <a:srgbClr val="FF00FF"/>
                </a:solidFill>
                <a:latin typeface="Times New Roman" pitchFamily="18" charset="0"/>
                <a:cs typeface="Times New Roman" pitchFamily="18" charset="0"/>
              </a:rPr>
              <a:t> = 6 × s</a:t>
            </a:r>
            <a:r>
              <a:rPr lang="vi-VN" sz="2800" baseline="30000" dirty="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41564" y="729971"/>
            <a:ext cx="4142509" cy="5417127"/>
          </a:xfrm>
          <a:prstGeom prst="rect">
            <a:avLst/>
          </a:prstGeom>
          <a:noFill/>
          <a:ln w="9525">
            <a:noFill/>
            <a:miter lim="800000"/>
            <a:headEnd/>
            <a:tailEnd/>
          </a:ln>
          <a:effectLst/>
        </p:spPr>
      </p:pic>
      <p:sp>
        <p:nvSpPr>
          <p:cNvPr id="10" name="Rectangle 9"/>
          <p:cNvSpPr/>
          <p:nvPr/>
        </p:nvSpPr>
        <p:spPr>
          <a:xfrm>
            <a:off x="4248327" y="1803462"/>
            <a:ext cx="7310206" cy="523220"/>
          </a:xfrm>
          <a:prstGeom prst="rect">
            <a:avLst/>
          </a:prstGeom>
        </p:spPr>
        <p:txBody>
          <a:bodyPr wrap="none">
            <a:spAutoFit/>
          </a:bodyPr>
          <a:lstStyle/>
          <a:p>
            <a:pPr algn="just"/>
            <a:r>
              <a:rPr lang="vi-VN" sz="2800" dirty="0">
                <a:solidFill>
                  <a:srgbClr val="FF00FF"/>
                </a:solidFill>
                <a:latin typeface="Times New Roman" pitchFamily="18" charset="0"/>
                <a:cs typeface="Times New Roman" pitchFamily="18" charset="0"/>
              </a:rPr>
              <a:t>Trong đó: s là độ dài 1 cạnh của hình lập phương.</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4281054" y="2371543"/>
            <a:ext cx="7190510" cy="954107"/>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toàn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a:t>
            </a:r>
          </a:p>
          <a:p>
            <a:r>
              <a:rPr lang="en-US" sz="2800" dirty="0">
                <a:solidFill>
                  <a:srgbClr val="FF00FF"/>
                </a:solidFill>
                <a:latin typeface="Times New Roman" pitchFamily="18" charset="0"/>
                <a:cs typeface="Times New Roman" pitchFamily="18" charset="0"/>
              </a:rPr>
              <a:t>S</a:t>
            </a:r>
            <a:r>
              <a:rPr lang="en-US" sz="2800" baseline="-25000" dirty="0">
                <a:solidFill>
                  <a:srgbClr val="FF00FF"/>
                </a:solidFill>
                <a:latin typeface="Times New Roman" pitchFamily="18" charset="0"/>
                <a:cs typeface="Times New Roman" pitchFamily="18" charset="0"/>
              </a:rPr>
              <a:t> </a:t>
            </a:r>
            <a:r>
              <a:rPr lang="en-US" sz="2800" baseline="-25000" dirty="0" err="1">
                <a:solidFill>
                  <a:srgbClr val="FF00FF"/>
                </a:solidFill>
                <a:latin typeface="Times New Roman" pitchFamily="18" charset="0"/>
                <a:cs typeface="Times New Roman" pitchFamily="18" charset="0"/>
              </a:rPr>
              <a:t>toàn</a:t>
            </a:r>
            <a:r>
              <a:rPr lang="en-US" sz="2800" baseline="-25000" dirty="0">
                <a:solidFill>
                  <a:srgbClr val="FF00FF"/>
                </a:solidFill>
                <a:latin typeface="Times New Roman" pitchFamily="18" charset="0"/>
                <a:cs typeface="Times New Roman" pitchFamily="18" charset="0"/>
              </a:rPr>
              <a:t> </a:t>
            </a:r>
            <a:r>
              <a:rPr lang="en-US" sz="2800" baseline="-25000" dirty="0" err="1">
                <a:solidFill>
                  <a:srgbClr val="FF00FF"/>
                </a:solidFill>
                <a:latin typeface="Times New Roman" pitchFamily="18" charset="0"/>
                <a:cs typeface="Times New Roman" pitchFamily="18" charset="0"/>
              </a:rPr>
              <a:t>phần</a:t>
            </a:r>
            <a:r>
              <a:rPr lang="en-US" sz="2800" baseline="-25000" dirty="0">
                <a:solidFill>
                  <a:srgbClr val="FF00FF"/>
                </a:solidFill>
                <a:latin typeface="Times New Roman" pitchFamily="18" charset="0"/>
                <a:cs typeface="Times New Roman" pitchFamily="18" charset="0"/>
              </a:rPr>
              <a:t> A</a:t>
            </a:r>
            <a:r>
              <a:rPr lang="en-US" sz="2800" dirty="0">
                <a:solidFill>
                  <a:srgbClr val="FF00FF"/>
                </a:solidFill>
                <a:latin typeface="Times New Roman" pitchFamily="18" charset="0"/>
                <a:cs typeface="Times New Roman" pitchFamily="18" charset="0"/>
              </a:rPr>
              <a:t> = 6 × 4</a:t>
            </a:r>
            <a:r>
              <a:rPr lang="en-US" sz="2800" baseline="30000" dirty="0">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 96 (</a:t>
            </a:r>
            <a:r>
              <a:rPr lang="en-US" sz="2800" dirty="0" err="1">
                <a:solidFill>
                  <a:srgbClr val="FF00FF"/>
                </a:solidFill>
                <a:latin typeface="Times New Roman" pitchFamily="18" charset="0"/>
                <a:cs typeface="Times New Roman" pitchFamily="18" charset="0"/>
              </a:rPr>
              <a:t>cm</a:t>
            </a:r>
            <a:r>
              <a:rPr lang="en-US" sz="2800" baseline="30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a:t>
            </a:r>
          </a:p>
        </p:txBody>
      </p:sp>
      <p:sp>
        <p:nvSpPr>
          <p:cNvPr id="12" name="Rectangle 11"/>
          <p:cNvSpPr/>
          <p:nvPr/>
        </p:nvSpPr>
        <p:spPr>
          <a:xfrm>
            <a:off x="4308763" y="3424535"/>
            <a:ext cx="7495309"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Diện tích toàn phần bề mặt của B (gồm 8 khối lập phương nhỏ) là:</a:t>
            </a:r>
          </a:p>
          <a:p>
            <a:pPr algn="just"/>
            <a:r>
              <a:rPr lang="vi-VN" sz="2800" dirty="0">
                <a:solidFill>
                  <a:srgbClr val="FF00FF"/>
                </a:solidFill>
                <a:latin typeface="Times New Roman" pitchFamily="18" charset="0"/>
                <a:cs typeface="Times New Roman" pitchFamily="18" charset="0"/>
              </a:rPr>
              <a:t>S </a:t>
            </a:r>
            <a:r>
              <a:rPr lang="vi-VN" sz="2800" baseline="-25000" dirty="0">
                <a:solidFill>
                  <a:srgbClr val="FF00FF"/>
                </a:solidFill>
                <a:latin typeface="Times New Roman" pitchFamily="18" charset="0"/>
                <a:cs typeface="Times New Roman" pitchFamily="18" charset="0"/>
              </a:rPr>
              <a:t>toàn phần B</a:t>
            </a:r>
            <a:r>
              <a:rPr lang="vi-VN" sz="2800" dirty="0">
                <a:solidFill>
                  <a:srgbClr val="FF00FF"/>
                </a:solidFill>
                <a:latin typeface="Times New Roman" pitchFamily="18" charset="0"/>
                <a:cs typeface="Times New Roman" pitchFamily="18" charset="0"/>
              </a:rPr>
              <a:t> = 8 × 6 × 2</a:t>
            </a:r>
            <a:r>
              <a:rPr lang="vi-VN" sz="2800" baseline="30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 192 (cm</a:t>
            </a:r>
            <a:r>
              <a:rPr lang="vi-VN" sz="2800" baseline="30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a:t>
            </a:r>
          </a:p>
        </p:txBody>
      </p:sp>
      <p:sp>
        <p:nvSpPr>
          <p:cNvPr id="13" name="Rectangle 12"/>
          <p:cNvSpPr/>
          <p:nvPr/>
        </p:nvSpPr>
        <p:spPr>
          <a:xfrm>
            <a:off x="4322617" y="4809989"/>
            <a:ext cx="7647709"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=&gt; </a:t>
            </a:r>
            <a:r>
              <a:rPr lang="vi-VN" sz="2800" dirty="0">
                <a:solidFill>
                  <a:srgbClr val="FF00FF"/>
                </a:solidFill>
                <a:latin typeface="Times New Roman" pitchFamily="18" charset="0"/>
                <a:cs typeface="Times New Roman" pitchFamily="18" charset="0"/>
              </a:rPr>
              <a:t>Nếu chia một vật thành nhiều phần nhỏ hơn thì tổng diện tích bề mặt sẽ tăng lên. Diện tích bề mặt tiếp xúc càng lớn, tốc độ phản ứng càng nhanh.</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lide(fromBottom)">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85" decel="100000"/>
                                        <p:tgtEl>
                                          <p:spTgt spid="10"/>
                                        </p:tgtEl>
                                      </p:cBhvr>
                                    </p:animEffect>
                                    <p:animScale>
                                      <p:cBhvr>
                                        <p:cTn id="23" dur="385" decel="100000"/>
                                        <p:tgtEl>
                                          <p:spTgt spid="10"/>
                                        </p:tgtEl>
                                      </p:cBhvr>
                                      <p:from x="10000" y="10000"/>
                                      <p:to x="200000" y="450000"/>
                                    </p:animScale>
                                    <p:animScale>
                                      <p:cBhvr>
                                        <p:cTn id="24" dur="615" accel="100000" fill="hold">
                                          <p:stCondLst>
                                            <p:cond delay="385"/>
                                          </p:stCondLst>
                                        </p:cTn>
                                        <p:tgtEl>
                                          <p:spTgt spid="10"/>
                                        </p:tgtEl>
                                      </p:cBhvr>
                                      <p:from x="200000" y="450000"/>
                                      <p:to x="100000" y="100000"/>
                                    </p:animScale>
                                    <p:set>
                                      <p:cBhvr>
                                        <p:cTn id="25" dur="385" fill="hold"/>
                                        <p:tgtEl>
                                          <p:spTgt spid="10"/>
                                        </p:tgtEl>
                                        <p:attrNameLst>
                                          <p:attrName>ppt_x</p:attrName>
                                        </p:attrNameLst>
                                      </p:cBhvr>
                                      <p:to>
                                        <p:strVal val="(0.5)"/>
                                      </p:to>
                                    </p:set>
                                    <p:anim from="(0.5)" to="(#ppt_x)" calcmode="lin" valueType="num">
                                      <p:cBhvr>
                                        <p:cTn id="26" dur="615" accel="100000" fill="hold">
                                          <p:stCondLst>
                                            <p:cond delay="385"/>
                                          </p:stCondLst>
                                        </p:cTn>
                                        <p:tgtEl>
                                          <p:spTgt spid="10"/>
                                        </p:tgtEl>
                                        <p:attrNameLst>
                                          <p:attrName>ppt_x</p:attrName>
                                        </p:attrNameLst>
                                      </p:cBhvr>
                                    </p:anim>
                                    <p:set>
                                      <p:cBhvr>
                                        <p:cTn id="27" dur="385" fill="hold"/>
                                        <p:tgtEl>
                                          <p:spTgt spid="10"/>
                                        </p:tgtEl>
                                        <p:attrNameLst>
                                          <p:attrName>ppt_y</p:attrName>
                                        </p:attrNameLst>
                                      </p:cBhvr>
                                      <p:to>
                                        <p:strVal val="(#ppt_y+0.4)"/>
                                      </p:to>
                                    </p:set>
                                    <p:anim from="(#ppt_y+0.4)" to="(#ppt_y)" calcmode="lin" valueType="num">
                                      <p:cBhvr>
                                        <p:cTn id="28" dur="615" accel="100000" fill="hold">
                                          <p:stCondLst>
                                            <p:cond delay="385"/>
                                          </p:stCondLst>
                                        </p:cTn>
                                        <p:tgtEl>
                                          <p:spTgt spid="10"/>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385" decel="100000"/>
                                        <p:tgtEl>
                                          <p:spTgt spid="11"/>
                                        </p:tgtEl>
                                      </p:cBhvr>
                                    </p:animEffect>
                                    <p:animScale>
                                      <p:cBhvr>
                                        <p:cTn id="34" dur="385" decel="100000"/>
                                        <p:tgtEl>
                                          <p:spTgt spid="11"/>
                                        </p:tgtEl>
                                      </p:cBhvr>
                                      <p:from x="10000" y="10000"/>
                                      <p:to x="200000" y="450000"/>
                                    </p:animScale>
                                    <p:animScale>
                                      <p:cBhvr>
                                        <p:cTn id="35" dur="615" accel="100000" fill="hold">
                                          <p:stCondLst>
                                            <p:cond delay="385"/>
                                          </p:stCondLst>
                                        </p:cTn>
                                        <p:tgtEl>
                                          <p:spTgt spid="11"/>
                                        </p:tgtEl>
                                      </p:cBhvr>
                                      <p:from x="200000" y="450000"/>
                                      <p:to x="100000" y="100000"/>
                                    </p:animScale>
                                    <p:set>
                                      <p:cBhvr>
                                        <p:cTn id="36" dur="385" fill="hold"/>
                                        <p:tgtEl>
                                          <p:spTgt spid="11"/>
                                        </p:tgtEl>
                                        <p:attrNameLst>
                                          <p:attrName>ppt_x</p:attrName>
                                        </p:attrNameLst>
                                      </p:cBhvr>
                                      <p:to>
                                        <p:strVal val="(0.5)"/>
                                      </p:to>
                                    </p:set>
                                    <p:anim from="(0.5)" to="(#ppt_x)" calcmode="lin" valueType="num">
                                      <p:cBhvr>
                                        <p:cTn id="37" dur="615" accel="100000" fill="hold">
                                          <p:stCondLst>
                                            <p:cond delay="385"/>
                                          </p:stCondLst>
                                        </p:cTn>
                                        <p:tgtEl>
                                          <p:spTgt spid="11"/>
                                        </p:tgtEl>
                                        <p:attrNameLst>
                                          <p:attrName>ppt_x</p:attrName>
                                        </p:attrNameLst>
                                      </p:cBhvr>
                                    </p:anim>
                                    <p:set>
                                      <p:cBhvr>
                                        <p:cTn id="38" dur="385" fill="hold"/>
                                        <p:tgtEl>
                                          <p:spTgt spid="11"/>
                                        </p:tgtEl>
                                        <p:attrNameLst>
                                          <p:attrName>ppt_y</p:attrName>
                                        </p:attrNameLst>
                                      </p:cBhvr>
                                      <p:to>
                                        <p:strVal val="(#ppt_y+0.4)"/>
                                      </p:to>
                                    </p:set>
                                    <p:anim from="(#ppt_y+0.4)" to="(#ppt_y)" calcmode="lin" valueType="num">
                                      <p:cBhvr>
                                        <p:cTn id="39" dur="615" accel="100000" fill="hold">
                                          <p:stCondLst>
                                            <p:cond delay="385"/>
                                          </p:stCondLst>
                                        </p:cTn>
                                        <p:tgtEl>
                                          <p:spTgt spid="11"/>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385" decel="100000"/>
                                        <p:tgtEl>
                                          <p:spTgt spid="12"/>
                                        </p:tgtEl>
                                      </p:cBhvr>
                                    </p:animEffect>
                                    <p:animScale>
                                      <p:cBhvr>
                                        <p:cTn id="45" dur="385" decel="100000"/>
                                        <p:tgtEl>
                                          <p:spTgt spid="12"/>
                                        </p:tgtEl>
                                      </p:cBhvr>
                                      <p:from x="10000" y="10000"/>
                                      <p:to x="200000" y="450000"/>
                                    </p:animScale>
                                    <p:animScale>
                                      <p:cBhvr>
                                        <p:cTn id="46" dur="615" accel="100000" fill="hold">
                                          <p:stCondLst>
                                            <p:cond delay="385"/>
                                          </p:stCondLst>
                                        </p:cTn>
                                        <p:tgtEl>
                                          <p:spTgt spid="12"/>
                                        </p:tgtEl>
                                      </p:cBhvr>
                                      <p:from x="200000" y="450000"/>
                                      <p:to x="100000" y="100000"/>
                                    </p:animScale>
                                    <p:set>
                                      <p:cBhvr>
                                        <p:cTn id="47" dur="385" fill="hold"/>
                                        <p:tgtEl>
                                          <p:spTgt spid="12"/>
                                        </p:tgtEl>
                                        <p:attrNameLst>
                                          <p:attrName>ppt_x</p:attrName>
                                        </p:attrNameLst>
                                      </p:cBhvr>
                                      <p:to>
                                        <p:strVal val="(0.5)"/>
                                      </p:to>
                                    </p:set>
                                    <p:anim from="(0.5)" to="(#ppt_x)" calcmode="lin" valueType="num">
                                      <p:cBhvr>
                                        <p:cTn id="48" dur="615" accel="100000" fill="hold">
                                          <p:stCondLst>
                                            <p:cond delay="385"/>
                                          </p:stCondLst>
                                        </p:cTn>
                                        <p:tgtEl>
                                          <p:spTgt spid="12"/>
                                        </p:tgtEl>
                                        <p:attrNameLst>
                                          <p:attrName>ppt_x</p:attrName>
                                        </p:attrNameLst>
                                      </p:cBhvr>
                                    </p:anim>
                                    <p:set>
                                      <p:cBhvr>
                                        <p:cTn id="49" dur="385" fill="hold"/>
                                        <p:tgtEl>
                                          <p:spTgt spid="12"/>
                                        </p:tgtEl>
                                        <p:attrNameLst>
                                          <p:attrName>ppt_y</p:attrName>
                                        </p:attrNameLst>
                                      </p:cBhvr>
                                      <p:to>
                                        <p:strVal val="(#ppt_y+0.4)"/>
                                      </p:to>
                                    </p:set>
                                    <p:anim from="(#ppt_y+0.4)" to="(#ppt_y)" calcmode="lin" valueType="num">
                                      <p:cBhvr>
                                        <p:cTn id="50" dur="615" accel="100000" fill="hold">
                                          <p:stCondLst>
                                            <p:cond delay="385"/>
                                          </p:stCondLst>
                                        </p:cTn>
                                        <p:tgtEl>
                                          <p:spTgt spid="12"/>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385" decel="100000"/>
                                        <p:tgtEl>
                                          <p:spTgt spid="13"/>
                                        </p:tgtEl>
                                      </p:cBhvr>
                                    </p:animEffect>
                                    <p:animScale>
                                      <p:cBhvr>
                                        <p:cTn id="56" dur="385" decel="100000"/>
                                        <p:tgtEl>
                                          <p:spTgt spid="13"/>
                                        </p:tgtEl>
                                      </p:cBhvr>
                                      <p:from x="10000" y="10000"/>
                                      <p:to x="200000" y="450000"/>
                                    </p:animScale>
                                    <p:animScale>
                                      <p:cBhvr>
                                        <p:cTn id="57" dur="615" accel="100000" fill="hold">
                                          <p:stCondLst>
                                            <p:cond delay="385"/>
                                          </p:stCondLst>
                                        </p:cTn>
                                        <p:tgtEl>
                                          <p:spTgt spid="13"/>
                                        </p:tgtEl>
                                      </p:cBhvr>
                                      <p:from x="200000" y="450000"/>
                                      <p:to x="100000" y="100000"/>
                                    </p:animScale>
                                    <p:set>
                                      <p:cBhvr>
                                        <p:cTn id="58" dur="385" fill="hold"/>
                                        <p:tgtEl>
                                          <p:spTgt spid="13"/>
                                        </p:tgtEl>
                                        <p:attrNameLst>
                                          <p:attrName>ppt_x</p:attrName>
                                        </p:attrNameLst>
                                      </p:cBhvr>
                                      <p:to>
                                        <p:strVal val="(0.5)"/>
                                      </p:to>
                                    </p:set>
                                    <p:anim from="(0.5)" to="(#ppt_x)" calcmode="lin" valueType="num">
                                      <p:cBhvr>
                                        <p:cTn id="59" dur="615" accel="100000" fill="hold">
                                          <p:stCondLst>
                                            <p:cond delay="385"/>
                                          </p:stCondLst>
                                        </p:cTn>
                                        <p:tgtEl>
                                          <p:spTgt spid="13"/>
                                        </p:tgtEl>
                                        <p:attrNameLst>
                                          <p:attrName>ppt_x</p:attrName>
                                        </p:attrNameLst>
                                      </p:cBhvr>
                                    </p:anim>
                                    <p:set>
                                      <p:cBhvr>
                                        <p:cTn id="60" dur="385" fill="hold"/>
                                        <p:tgtEl>
                                          <p:spTgt spid="13"/>
                                        </p:tgtEl>
                                        <p:attrNameLst>
                                          <p:attrName>ppt_y</p:attrName>
                                        </p:attrNameLst>
                                      </p:cBhvr>
                                      <p:to>
                                        <p:strVal val="(#ppt_y+0.4)"/>
                                      </p:to>
                                    </p:set>
                                    <p:anim from="(#ppt_y+0.4)" to="(#ppt_y)" calcmode="lin" valueType="num">
                                      <p:cBhvr>
                                        <p:cTn id="61" dur="615" accel="100000" fill="hold">
                                          <p:stCondLst>
                                            <p:cond delay="385"/>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p:cNvPicPr>
            <a:picLocks noChangeAspect="1" noChangeArrowheads="1"/>
          </p:cNvPicPr>
          <p:nvPr/>
        </p:nvPicPr>
        <p:blipFill>
          <a:blip r:embed="rId2"/>
          <a:srcRect/>
          <a:stretch>
            <a:fillRect/>
          </a:stretch>
        </p:blipFill>
        <p:spPr bwMode="auto">
          <a:xfrm>
            <a:off x="0" y="568055"/>
            <a:ext cx="12192000" cy="5541818"/>
          </a:xfrm>
          <a:prstGeom prst="rect">
            <a:avLst/>
          </a:prstGeom>
          <a:noFill/>
          <a:ln w="9525">
            <a:noFill/>
            <a:miter lim="800000"/>
            <a:headEnd/>
            <a:tailEnd/>
          </a:ln>
          <a:effectLst/>
        </p:spPr>
      </p:pic>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360"/>
                                          </p:val>
                                        </p:tav>
                                        <p:tav tm="100000">
                                          <p:val>
                                            <p:fltVal val="0"/>
                                          </p:val>
                                        </p:tav>
                                      </p:tavLst>
                                    </p:anim>
                                    <p:animEffect transition="in" filter="fade">
                                      <p:cBhvr>
                                        <p:cTn id="1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0" y="803563"/>
            <a:ext cx="7509164" cy="5315128"/>
          </a:xfrm>
          <a:prstGeom prst="rect">
            <a:avLst/>
          </a:prstGeom>
          <a:noFill/>
          <a:ln w="9525">
            <a:noFill/>
            <a:miter lim="800000"/>
            <a:headEnd/>
            <a:tailEnd/>
          </a:ln>
          <a:effectLst/>
        </p:spPr>
      </p:pic>
      <p:cxnSp>
        <p:nvCxnSpPr>
          <p:cNvPr id="7" name="Straight Connector 6"/>
          <p:cNvCxnSpPr/>
          <p:nvPr/>
        </p:nvCxnSpPr>
        <p:spPr>
          <a:xfrm>
            <a:off x="623455" y="5153892"/>
            <a:ext cx="457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80364" y="5140036"/>
            <a:ext cx="133003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5745" y="5472545"/>
            <a:ext cx="98367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455" y="5846618"/>
            <a:ext cx="54586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1564" y="180109"/>
            <a:ext cx="4530436" cy="2677656"/>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bọt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bọt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do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hóa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học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sau</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Fe + </a:t>
            </a:r>
            <a:r>
              <a:rPr lang="en-US" sz="2800" dirty="0" err="1">
                <a:solidFill>
                  <a:srgbClr val="FF00FF"/>
                </a:solidFill>
                <a:latin typeface="Times New Roman" pitchFamily="18" charset="0"/>
                <a:cs typeface="Times New Roman" pitchFamily="18" charset="0"/>
              </a:rPr>
              <a:t>H</a:t>
            </a:r>
            <a:r>
              <a:rPr lang="en-US" sz="2800" baseline="-25000" dirty="0" err="1">
                <a:solidFill>
                  <a:srgbClr val="FF00FF"/>
                </a:solidFill>
                <a:latin typeface="Times New Roman" pitchFamily="18" charset="0"/>
                <a:cs typeface="Times New Roman" pitchFamily="18" charset="0"/>
              </a:rPr>
              <a:t>2</a:t>
            </a:r>
            <a:r>
              <a:rPr lang="en-US" sz="2800" dirty="0" err="1">
                <a:solidFill>
                  <a:srgbClr val="FF00FF"/>
                </a:solidFill>
                <a:latin typeface="Times New Roman" pitchFamily="18" charset="0"/>
                <a:cs typeface="Times New Roman" pitchFamily="18" charset="0"/>
              </a:rPr>
              <a:t>SO</a:t>
            </a:r>
            <a:r>
              <a:rPr lang="en-US" sz="2800" baseline="-25000" dirty="0" err="1">
                <a:solidFill>
                  <a:srgbClr val="FF00FF"/>
                </a:solidFill>
                <a:latin typeface="Times New Roman" pitchFamily="18" charset="0"/>
                <a:cs typeface="Times New Roman" pitchFamily="18" charset="0"/>
              </a:rPr>
              <a:t>4</a:t>
            </a:r>
            <a:r>
              <a:rPr lang="en-US" sz="2800"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sym typeface="Wingdings 3"/>
              </a:rPr>
              <a:t></a:t>
            </a:r>
            <a:r>
              <a:rPr lang="en-US" sz="2800" dirty="0" err="1">
                <a:solidFill>
                  <a:srgbClr val="FF00FF"/>
                </a:solidFill>
                <a:latin typeface="Times New Roman" pitchFamily="18" charset="0"/>
                <a:cs typeface="Times New Roman" pitchFamily="18" charset="0"/>
              </a:rPr>
              <a:t>FeSO</a:t>
            </a:r>
            <a:r>
              <a:rPr lang="en-US" sz="2800" baseline="-25000" dirty="0" err="1">
                <a:solidFill>
                  <a:srgbClr val="FF00FF"/>
                </a:solidFill>
                <a:latin typeface="Times New Roman" pitchFamily="18" charset="0"/>
                <a:cs typeface="Times New Roman" pitchFamily="18" charset="0"/>
              </a:rPr>
              <a:t>4</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H</a:t>
            </a:r>
            <a:r>
              <a:rPr lang="en-US" sz="2800" baseline="-25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sym typeface="Wingdings 3"/>
              </a:rPr>
              <a:t></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64" y="2881748"/>
            <a:ext cx="4530436" cy="1384995"/>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2.</a:t>
            </a: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900" decel="100000" fill="hold"/>
                                        <p:tgtEl>
                                          <p:spTgt spid="276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1000"/>
                                        <p:tgtEl>
                                          <p:spTgt spid="9"/>
                                        </p:tgtEl>
                                      </p:cBhvr>
                                    </p:animEffect>
                                  </p:childTnLst>
                                </p:cTn>
                              </p:par>
                            </p:childTnLst>
                          </p:cTn>
                        </p:par>
                        <p:par>
                          <p:cTn id="26" fill="hold">
                            <p:stCondLst>
                              <p:cond delay="1000"/>
                            </p:stCondLst>
                            <p:childTnLst>
                              <p:par>
                                <p:cTn id="27" presetID="18" presetClass="entr" presetSubtype="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Right)">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amond(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Right)">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7: </a:t>
            </a:r>
            <a:r>
              <a:rPr lang="en-US" sz="2600" b="1" dirty="0" err="1">
                <a:solidFill>
                  <a:srgbClr val="FF00FF"/>
                </a:solidFill>
                <a:latin typeface="Times New Roman" pitchFamily="18" charset="0"/>
                <a:cs typeface="Times New Roman" pitchFamily="18" charset="0"/>
              </a:rPr>
              <a:t>TỐC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PHẢN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ỨNG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CHẤT</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XÚC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endParaRPr lang="en-US" sz="24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chậm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HƯỞNG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endParaRPr lang="en-US" sz="2400" b="1" dirty="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Diện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tích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bề</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mặt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tiếp</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tăng</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nhiệt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hơn</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8674" name="Picture 2"/>
          <p:cNvPicPr>
            <a:picLocks noChangeAspect="1" noChangeArrowheads="1"/>
          </p:cNvPicPr>
          <p:nvPr/>
        </p:nvPicPr>
        <p:blipFill>
          <a:blip r:embed="rId2"/>
          <a:srcRect/>
          <a:stretch>
            <a:fillRect/>
          </a:stretch>
        </p:blipFill>
        <p:spPr bwMode="auto">
          <a:xfrm>
            <a:off x="0" y="0"/>
            <a:ext cx="5947646" cy="6858000"/>
          </a:xfrm>
          <a:prstGeom prst="rect">
            <a:avLst/>
          </a:prstGeom>
          <a:noFill/>
          <a:ln w="9525">
            <a:noFill/>
            <a:miter lim="800000"/>
            <a:headEnd/>
            <a:tailEnd/>
          </a:ln>
          <a:effectLst/>
        </p:spPr>
      </p:pic>
      <p:sp>
        <p:nvSpPr>
          <p:cNvPr id="21" name="TextBox 20"/>
          <p:cNvSpPr txBox="1"/>
          <p:nvPr/>
        </p:nvSpPr>
        <p:spPr>
          <a:xfrm>
            <a:off x="5527964" y="2840181"/>
            <a:ext cx="6664036"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Dự đoán ở cốc nước nóng viên vitamin C tan nhanh hơn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vì</a:t>
            </a:r>
            <a:r>
              <a:rPr lang="en-US" sz="2800" dirty="0">
                <a:solidFill>
                  <a:srgbClr val="FF00FF"/>
                </a:solidFill>
                <a:latin typeface="Times New Roman" pitchFamily="18" charset="0"/>
                <a:cs typeface="Times New Roman" pitchFamily="18" charset="0"/>
              </a:rPr>
              <a:t> k</a:t>
            </a:r>
            <a:r>
              <a:rPr lang="vi-VN" sz="2800" dirty="0">
                <a:solidFill>
                  <a:srgbClr val="FF00FF"/>
                </a:solidFill>
                <a:latin typeface="Times New Roman" pitchFamily="18" charset="0"/>
                <a:cs typeface="Times New Roman" pitchFamily="18" charset="0"/>
              </a:rPr>
              <a:t>hi tăng nhiệt độ, phản ứng diễn ra với tốc độ nhanh hơn.</a:t>
            </a:r>
          </a:p>
        </p:txBody>
      </p:sp>
      <p:pic>
        <p:nvPicPr>
          <p:cNvPr id="29698" name="Picture 2"/>
          <p:cNvPicPr>
            <a:picLocks noChangeAspect="1" noChangeArrowheads="1"/>
          </p:cNvPicPr>
          <p:nvPr/>
        </p:nvPicPr>
        <p:blipFill>
          <a:blip r:embed="rId3"/>
          <a:srcRect/>
          <a:stretch>
            <a:fillRect/>
          </a:stretch>
        </p:blipFill>
        <p:spPr bwMode="auto">
          <a:xfrm>
            <a:off x="-1" y="900575"/>
            <a:ext cx="5440933" cy="4973782"/>
          </a:xfrm>
          <a:prstGeom prst="rect">
            <a:avLst/>
          </a:prstGeom>
          <a:noFill/>
          <a:ln w="9525">
            <a:noFill/>
            <a:miter lim="800000"/>
            <a:headEnd/>
            <a:tailEnd/>
          </a:ln>
          <a:effectLst/>
        </p:spPr>
      </p:pic>
      <p:sp>
        <p:nvSpPr>
          <p:cNvPr id="23" name="TextBox 22"/>
          <p:cNvSpPr txBox="1"/>
          <p:nvPr/>
        </p:nvSpPr>
        <p:spPr>
          <a:xfrm>
            <a:off x="5514109" y="2022764"/>
            <a:ext cx="6677891" cy="3539430"/>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Hải sản sau khi đánh bắt trên tàu, thuyền cần được bảo quản để tránh hư hỏng, thối rữa gây giảm năng suất trong khi đợi đưa về đất liền để tiêu thụ. Do đó, trên các tàu đánh cá, ngư dân phải chuẩn bị những hầm chứa đá lạnh để bảo quản cá bằng cách ướp lạnh, giúp cá tươi lâu, làm chậm quá trình hư hỏng, phân huỷ cá…</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1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28674"/>
                                        </p:tgtEl>
                                        <p:attrNameLst>
                                          <p:attrName>ppt_w</p:attrName>
                                        </p:attrNameLst>
                                      </p:cBhvr>
                                      <p:tavLst>
                                        <p:tav tm="0">
                                          <p:val>
                                            <p:strVal val="ppt_w"/>
                                          </p:val>
                                        </p:tav>
                                        <p:tav tm="100000">
                                          <p:val>
                                            <p:fltVal val="0"/>
                                          </p:val>
                                        </p:tav>
                                      </p:tavLst>
                                    </p:anim>
                                    <p:anim calcmode="lin" valueType="num">
                                      <p:cBhvr>
                                        <p:cTn id="19" dur="500"/>
                                        <p:tgtEl>
                                          <p:spTgt spid="28674"/>
                                        </p:tgtEl>
                                        <p:attrNameLst>
                                          <p:attrName>ppt_h</p:attrName>
                                        </p:attrNameLst>
                                      </p:cBhvr>
                                      <p:tavLst>
                                        <p:tav tm="0">
                                          <p:val>
                                            <p:strVal val="ppt_h"/>
                                          </p:val>
                                        </p:tav>
                                        <p:tav tm="100000">
                                          <p:val>
                                            <p:fltVal val="0"/>
                                          </p:val>
                                        </p:tav>
                                      </p:tavLst>
                                    </p:anim>
                                    <p:animEffect transition="out" filter="fade">
                                      <p:cBhvr>
                                        <p:cTn id="20" dur="500"/>
                                        <p:tgtEl>
                                          <p:spTgt spid="28674"/>
                                        </p:tgtEl>
                                      </p:cBhvr>
                                    </p:animEffect>
                                    <p:set>
                                      <p:cBhvr>
                                        <p:cTn id="21" dur="1" fill="hold">
                                          <p:stCondLst>
                                            <p:cond delay="499"/>
                                          </p:stCondLst>
                                        </p:cTn>
                                        <p:tgtEl>
                                          <p:spTgt spid="28674"/>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21"/>
                                        </p:tgtEl>
                                        <p:attrNameLst>
                                          <p:attrName>ppt_w</p:attrName>
                                        </p:attrNameLst>
                                      </p:cBhvr>
                                      <p:tavLst>
                                        <p:tav tm="0">
                                          <p:val>
                                            <p:strVal val="ppt_w"/>
                                          </p:val>
                                        </p:tav>
                                        <p:tav tm="100000">
                                          <p:val>
                                            <p:fltVal val="0"/>
                                          </p:val>
                                        </p:tav>
                                      </p:tavLst>
                                    </p:anim>
                                    <p:anim calcmode="lin" valueType="num">
                                      <p:cBhvr>
                                        <p:cTn id="24" dur="500"/>
                                        <p:tgtEl>
                                          <p:spTgt spid="21"/>
                                        </p:tgtEl>
                                        <p:attrNameLst>
                                          <p:attrName>ppt_h</p:attrName>
                                        </p:attrNameLst>
                                      </p:cBhvr>
                                      <p:tavLst>
                                        <p:tav tm="0">
                                          <p:val>
                                            <p:strVal val="ppt_h"/>
                                          </p:val>
                                        </p:tav>
                                        <p:tav tm="100000">
                                          <p:val>
                                            <p:fltVal val="0"/>
                                          </p:val>
                                        </p:tav>
                                      </p:tavLst>
                                    </p:anim>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anim calcmode="lin" valueType="num">
                                      <p:cBhvr>
                                        <p:cTn id="29" dur="500" fill="hold"/>
                                        <p:tgtEl>
                                          <p:spTgt spid="29698"/>
                                        </p:tgtEl>
                                        <p:attrNameLst>
                                          <p:attrName>ppt_w</p:attrName>
                                        </p:attrNameLst>
                                      </p:cBhvr>
                                      <p:tavLst>
                                        <p:tav tm="0">
                                          <p:val>
                                            <p:fltVal val="0"/>
                                          </p:val>
                                        </p:tav>
                                        <p:tav tm="100000">
                                          <p:val>
                                            <p:strVal val="#ppt_w"/>
                                          </p:val>
                                        </p:tav>
                                      </p:tavLst>
                                    </p:anim>
                                    <p:anim calcmode="lin" valueType="num">
                                      <p:cBhvr>
                                        <p:cTn id="30" dur="500" fill="hold"/>
                                        <p:tgtEl>
                                          <p:spTgt spid="29698"/>
                                        </p:tgtEl>
                                        <p:attrNameLst>
                                          <p:attrName>ppt_h</p:attrName>
                                        </p:attrNameLst>
                                      </p:cBhvr>
                                      <p:tavLst>
                                        <p:tav tm="0">
                                          <p:val>
                                            <p:fltVal val="0"/>
                                          </p:val>
                                        </p:tav>
                                        <p:tav tm="100000">
                                          <p:val>
                                            <p:strVal val="#ppt_h"/>
                                          </p:val>
                                        </p:tav>
                                      </p:tavLst>
                                    </p:anim>
                                    <p:animEffect transition="in" filter="fade">
                                      <p:cBhvr>
                                        <p:cTn id="31" dur="500"/>
                                        <p:tgtEl>
                                          <p:spTgt spid="2969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0722" name="Picture 2"/>
          <p:cNvPicPr>
            <a:picLocks noChangeAspect="1" noChangeArrowheads="1"/>
          </p:cNvPicPr>
          <p:nvPr/>
        </p:nvPicPr>
        <p:blipFill>
          <a:blip r:embed="rId2"/>
          <a:srcRect/>
          <a:stretch>
            <a:fillRect/>
          </a:stretch>
        </p:blipFill>
        <p:spPr bwMode="auto">
          <a:xfrm>
            <a:off x="-25914" y="1967345"/>
            <a:ext cx="12217914" cy="2493818"/>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0" y="297437"/>
            <a:ext cx="12192000" cy="628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0722"/>
                                        </p:tgtEl>
                                      </p:cBhvr>
                                    </p:animEffect>
                                    <p:set>
                                      <p:cBhvr>
                                        <p:cTn id="7" dur="1" fill="hold">
                                          <p:stCondLst>
                                            <p:cond delay="4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Scale>
                                      <p:cBhvr>
                                        <p:cTn id="12"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723"/>
                                        </p:tgtEl>
                                        <p:attrNameLst>
                                          <p:attrName>ppt_x</p:attrName>
                                          <p:attrName>ppt_y</p:attrName>
                                        </p:attrNameLst>
                                      </p:cBhvr>
                                    </p:animMotion>
                                    <p:animEffect transition="in" filter="fade">
                                      <p:cBhvr>
                                        <p:cTn id="14"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 y="678895"/>
            <a:ext cx="7716275" cy="5375564"/>
          </a:xfrm>
          <a:prstGeom prst="rect">
            <a:avLst/>
          </a:prstGeom>
          <a:noFill/>
          <a:ln w="9525">
            <a:noFill/>
            <a:miter lim="800000"/>
            <a:headEnd/>
            <a:tailEnd/>
          </a:ln>
          <a:effectLst/>
        </p:spPr>
      </p:pic>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623455" y="5389427"/>
            <a:ext cx="457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455" y="5805053"/>
            <a:ext cx="54586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1564" y="180109"/>
            <a:ext cx="4530436" cy="2677656"/>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bọt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bọt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do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hóa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học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sau</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Zn + </a:t>
            </a:r>
            <a:r>
              <a:rPr lang="en-US" sz="2800" dirty="0" err="1">
                <a:solidFill>
                  <a:srgbClr val="FF00FF"/>
                </a:solidFill>
                <a:latin typeface="Times New Roman" pitchFamily="18" charset="0"/>
                <a:cs typeface="Times New Roman" pitchFamily="18" charset="0"/>
              </a:rPr>
              <a:t>HCl</a:t>
            </a:r>
            <a:r>
              <a:rPr lang="en-US" sz="2800"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sym typeface="Wingdings 3"/>
              </a:rPr>
              <a:t></a:t>
            </a:r>
            <a:r>
              <a:rPr lang="en-US" sz="2800" dirty="0" err="1">
                <a:solidFill>
                  <a:srgbClr val="FF00FF"/>
                </a:solidFill>
                <a:latin typeface="Times New Roman" pitchFamily="18" charset="0"/>
                <a:cs typeface="Times New Roman" pitchFamily="18" charset="0"/>
              </a:rPr>
              <a:t>ZnCl</a:t>
            </a:r>
            <a:r>
              <a:rPr lang="en-US" sz="2800" baseline="-25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H</a:t>
            </a:r>
            <a:r>
              <a:rPr lang="en-US" sz="2800" baseline="-25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sym typeface="Wingdings 3"/>
              </a:rPr>
              <a:t></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64" y="2881748"/>
            <a:ext cx="4530436" cy="1384995"/>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1.</a:t>
            </a: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Scale>
                                      <p:cBhvr>
                                        <p:cTn id="7" dur="1000" decel="50000" fill="hold">
                                          <p:stCondLst>
                                            <p:cond delay="0"/>
                                          </p:stCondLst>
                                        </p:cTn>
                                        <p:tgtEl>
                                          <p:spTgt spid="317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6"/>
                                        </p:tgtEl>
                                        <p:attrNameLst>
                                          <p:attrName>ppt_x</p:attrName>
                                          <p:attrName>ppt_y</p:attrName>
                                        </p:attrNameLst>
                                      </p:cBhvr>
                                    </p:animMotion>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7: </a:t>
            </a:r>
            <a:r>
              <a:rPr lang="en-US" sz="2600" b="1" dirty="0" err="1">
                <a:solidFill>
                  <a:srgbClr val="FF00FF"/>
                </a:solidFill>
                <a:latin typeface="Times New Roman" pitchFamily="18" charset="0"/>
                <a:cs typeface="Times New Roman" pitchFamily="18" charset="0"/>
              </a:rPr>
              <a:t>TỐC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PHẢN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ỨNG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CHẤT</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XÚC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endParaRPr lang="en-US" sz="24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chậm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HƯỞNG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endParaRPr lang="en-US" sz="2400" b="1" dirty="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Diện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tích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bề</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mặt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tiếp</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tăng</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nhiệt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hơn</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Nồng</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độ</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cao</a:t>
            </a:r>
            <a:r>
              <a:rPr lang="en-US" sz="2800" dirty="0">
                <a:solidFill>
                  <a:srgbClr val="0000FF"/>
                </a:solidFill>
                <a:latin typeface="Times New Roman" panose="02020603050405020304" pitchFamily="18" charset="0"/>
                <a:cs typeface="Times New Roman" panose="02020603050405020304" pitchFamily="18" charset="0"/>
              </a:rPr>
              <a: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2770" name="Picture 2"/>
          <p:cNvPicPr>
            <a:picLocks noChangeAspect="1" noChangeArrowheads="1"/>
          </p:cNvPicPr>
          <p:nvPr/>
        </p:nvPicPr>
        <p:blipFill>
          <a:blip r:embed="rId2"/>
          <a:srcRect/>
          <a:stretch>
            <a:fillRect/>
          </a:stretch>
        </p:blipFill>
        <p:spPr bwMode="auto">
          <a:xfrm>
            <a:off x="0" y="526490"/>
            <a:ext cx="5167745" cy="5193202"/>
          </a:xfrm>
          <a:prstGeom prst="rect">
            <a:avLst/>
          </a:prstGeom>
          <a:noFill/>
          <a:ln w="9525">
            <a:noFill/>
            <a:miter lim="800000"/>
            <a:headEnd/>
            <a:tailEnd/>
          </a:ln>
          <a:effectLst/>
        </p:spPr>
      </p:pic>
      <p:sp>
        <p:nvSpPr>
          <p:cNvPr id="17" name="TextBox 16"/>
          <p:cNvSpPr txBox="1"/>
          <p:nvPr/>
        </p:nvSpPr>
        <p:spPr>
          <a:xfrm>
            <a:off x="5237018" y="0"/>
            <a:ext cx="6954982" cy="2246769"/>
          </a:xfrm>
          <a:prstGeom prst="rect">
            <a:avLst/>
          </a:prstGeom>
          <a:noFill/>
        </p:spPr>
        <p:txBody>
          <a:bodyPr wrap="square" rtlCol="0">
            <a:spAutoFit/>
          </a:bodyPr>
          <a:lstStyle/>
          <a:p>
            <a:pPr algn="just"/>
            <a:r>
              <a:rPr lang="en-US" sz="2800" i="1" dirty="0">
                <a:solidFill>
                  <a:srgbClr val="FF00FF"/>
                </a:solidFill>
                <a:latin typeface="Times New Roman" pitchFamily="18" charset="0"/>
                <a:cs typeface="Times New Roman" pitchFamily="18" charset="0"/>
              </a:rPr>
              <a:t>* </a:t>
            </a:r>
            <a:r>
              <a:rPr lang="vi-VN" sz="2800" i="1" dirty="0">
                <a:solidFill>
                  <a:srgbClr val="FF00FF"/>
                </a:solidFill>
                <a:latin typeface="Times New Roman" pitchFamily="18" charset="0"/>
                <a:cs typeface="Times New Roman" pitchFamily="18" charset="0"/>
              </a:rPr>
              <a:t>Chuẩn bị:</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Dụng cụ: Ống nghiệm, giá để ống nghiệm, ống hút nhỏ giọt.</a:t>
            </a:r>
          </a:p>
          <a:p>
            <a:pPr algn="just"/>
            <a:r>
              <a:rPr lang="vi-VN" sz="2800" dirty="0">
                <a:solidFill>
                  <a:srgbClr val="FF00FF"/>
                </a:solidFill>
                <a:latin typeface="Times New Roman" pitchFamily="18" charset="0"/>
                <a:cs typeface="Times New Roman" pitchFamily="18" charset="0"/>
              </a:rPr>
              <a:t>- Hoá chất: Đá vôi dạng bột, dung dịch HCl 1M; dung dịch HCl 2M.</a:t>
            </a:r>
          </a:p>
        </p:txBody>
      </p:sp>
      <p:sp>
        <p:nvSpPr>
          <p:cNvPr id="18" name="TextBox 17"/>
          <p:cNvSpPr txBox="1"/>
          <p:nvPr/>
        </p:nvSpPr>
        <p:spPr>
          <a:xfrm>
            <a:off x="5223164" y="2299855"/>
            <a:ext cx="6968836" cy="4401205"/>
          </a:xfrm>
          <a:prstGeom prst="rect">
            <a:avLst/>
          </a:prstGeom>
          <a:noFill/>
        </p:spPr>
        <p:txBody>
          <a:bodyPr wrap="square" rtlCol="0">
            <a:spAutoFit/>
          </a:bodyPr>
          <a:lstStyle/>
          <a:p>
            <a:pPr algn="just"/>
            <a:r>
              <a:rPr lang="en-US" sz="2800" i="1" dirty="0">
                <a:solidFill>
                  <a:srgbClr val="FF00FF"/>
                </a:solidFill>
                <a:latin typeface="Times New Roman" pitchFamily="18" charset="0"/>
                <a:cs typeface="Times New Roman" pitchFamily="18" charset="0"/>
              </a:rPr>
              <a:t>* </a:t>
            </a:r>
            <a:r>
              <a:rPr lang="vi-VN" sz="2800" i="1" dirty="0">
                <a:solidFill>
                  <a:srgbClr val="FF00FF"/>
                </a:solidFill>
                <a:latin typeface="Times New Roman" pitchFamily="18" charset="0"/>
                <a:cs typeface="Times New Roman" pitchFamily="18" charset="0"/>
              </a:rPr>
              <a:t>Tiến hành:</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Cho lần lượt 1 gam đá vôi dạng bột vào ống nghiệm 1 và 2.</a:t>
            </a:r>
          </a:p>
          <a:p>
            <a:pPr algn="just"/>
            <a:r>
              <a:rPr lang="vi-VN" sz="2800" dirty="0">
                <a:solidFill>
                  <a:srgbClr val="FF00FF"/>
                </a:solidFill>
                <a:latin typeface="Times New Roman" pitchFamily="18" charset="0"/>
                <a:cs typeface="Times New Roman" pitchFamily="18" charset="0"/>
              </a:rPr>
              <a:t>-  Sau đó, cho vào ống nghiệm 1 khoảng 5 mL HCl 1 M; cho vào ống nghiệm 2 khoảng 5 mL dung dịch HCl 2 M.</a:t>
            </a:r>
          </a:p>
          <a:p>
            <a:pPr algn="just"/>
            <a:r>
              <a:rPr lang="vi-VN" sz="2800" dirty="0">
                <a:solidFill>
                  <a:srgbClr val="FF00FF"/>
                </a:solidFill>
                <a:latin typeface="Times New Roman" pitchFamily="18" charset="0"/>
                <a:cs typeface="Times New Roman" pitchFamily="18" charset="0"/>
              </a:rPr>
              <a:t>- Ghi lại thời gian bột đá vôi tan hết ở mỗi ống nghiệm (hoặc so sánh tốc độ thoát khí ở mỗi ống nghiệm) và rút ra nhận xét về ảnh hưởng của nồng độ đến tốc độ phản ứng.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70" decel="100000"/>
                                        <p:tgtEl>
                                          <p:spTgt spid="32770"/>
                                        </p:tgtEl>
                                      </p:cBhvr>
                                    </p:animEffect>
                                    <p:animScale>
                                      <p:cBhvr>
                                        <p:cTn id="8" dur="770" decel="100000"/>
                                        <p:tgtEl>
                                          <p:spTgt spid="32770"/>
                                        </p:tgtEl>
                                      </p:cBhvr>
                                      <p:from x="10000" y="10000"/>
                                      <p:to x="200000" y="450000"/>
                                    </p:animScale>
                                    <p:animScale>
                                      <p:cBhvr>
                                        <p:cTn id="9" dur="1230" accel="100000" fill="hold">
                                          <p:stCondLst>
                                            <p:cond delay="770"/>
                                          </p:stCondLst>
                                        </p:cTn>
                                        <p:tgtEl>
                                          <p:spTgt spid="32770"/>
                                        </p:tgtEl>
                                      </p:cBhvr>
                                      <p:from x="200000" y="450000"/>
                                      <p:to x="100000" y="100000"/>
                                    </p:animScale>
                                    <p:set>
                                      <p:cBhvr>
                                        <p:cTn id="10" dur="770" fill="hold"/>
                                        <p:tgtEl>
                                          <p:spTgt spid="32770"/>
                                        </p:tgtEl>
                                        <p:attrNameLst>
                                          <p:attrName>ppt_x</p:attrName>
                                        </p:attrNameLst>
                                      </p:cBhvr>
                                      <p:to>
                                        <p:strVal val="(0.5)"/>
                                      </p:to>
                                    </p:set>
                                    <p:anim from="(0.5)" to="(#ppt_x)" calcmode="lin" valueType="num">
                                      <p:cBhvr>
                                        <p:cTn id="11" dur="1230" accel="100000" fill="hold">
                                          <p:stCondLst>
                                            <p:cond delay="770"/>
                                          </p:stCondLst>
                                        </p:cTn>
                                        <p:tgtEl>
                                          <p:spTgt spid="32770"/>
                                        </p:tgtEl>
                                        <p:attrNameLst>
                                          <p:attrName>ppt_x</p:attrName>
                                        </p:attrNameLst>
                                      </p:cBhvr>
                                    </p:anim>
                                    <p:set>
                                      <p:cBhvr>
                                        <p:cTn id="12" dur="770" fill="hold"/>
                                        <p:tgtEl>
                                          <p:spTgt spid="32770"/>
                                        </p:tgtEl>
                                        <p:attrNameLst>
                                          <p:attrName>ppt_y</p:attrName>
                                        </p:attrNameLst>
                                      </p:cBhvr>
                                      <p:to>
                                        <p:strVal val="(#ppt_y+0.4)"/>
                                      </p:to>
                                    </p:set>
                                    <p:anim from="(#ppt_y+0.4)" to="(#ppt_y)" calcmode="lin" valueType="num">
                                      <p:cBhvr>
                                        <p:cTn id="13" dur="1230" accel="100000" fill="hold">
                                          <p:stCondLst>
                                            <p:cond delay="770"/>
                                          </p:stCondLst>
                                        </p:cTn>
                                        <p:tgtEl>
                                          <p:spTgt spid="3277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36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style.rotation</p:attrName>
                                        </p:attrNameLst>
                                      </p:cBhvr>
                                      <p:tavLst>
                                        <p:tav tm="0">
                                          <p:val>
                                            <p:fltVal val="360"/>
                                          </p:val>
                                        </p:tav>
                                        <p:tav tm="100000">
                                          <p:val>
                                            <p:fltVal val="0"/>
                                          </p:val>
                                        </p:tav>
                                      </p:tavLst>
                                    </p:anim>
                                    <p:animEffect transition="in" filter="fade">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048164"/>
            <a:ext cx="12192000" cy="416047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TextBox 16"/>
          <p:cNvSpPr txBox="1"/>
          <p:nvPr/>
        </p:nvSpPr>
        <p:spPr>
          <a:xfrm>
            <a:off x="0" y="4419599"/>
            <a:ext cx="12192000" cy="523220"/>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Trong thí nghiệm 4, MnO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làm tăng tốc độ phản ứng.</a:t>
            </a:r>
          </a:p>
        </p:txBody>
      </p:sp>
      <p:grpSp>
        <p:nvGrpSpPr>
          <p:cNvPr id="20" name="Group 19"/>
          <p:cNvGrpSpPr/>
          <p:nvPr/>
        </p:nvGrpSpPr>
        <p:grpSpPr>
          <a:xfrm>
            <a:off x="-1" y="1"/>
            <a:ext cx="12192001" cy="3893050"/>
            <a:chOff x="-1" y="1"/>
            <a:chExt cx="12192001" cy="3893050"/>
          </a:xfrm>
        </p:grpSpPr>
        <p:pic>
          <p:nvPicPr>
            <p:cNvPr id="33794" name="Picture 2"/>
            <p:cNvPicPr>
              <a:picLocks noChangeAspect="1" noChangeArrowheads="1"/>
            </p:cNvPicPr>
            <p:nvPr/>
          </p:nvPicPr>
          <p:blipFill>
            <a:blip r:embed="rId2"/>
            <a:srcRect/>
            <a:stretch>
              <a:fillRect/>
            </a:stretch>
          </p:blipFill>
          <p:spPr bwMode="auto">
            <a:xfrm>
              <a:off x="0" y="1"/>
              <a:ext cx="12192000" cy="2406316"/>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1" y="2247895"/>
              <a:ext cx="8936183" cy="1645156"/>
            </a:xfrm>
            <a:prstGeom prst="rect">
              <a:avLst/>
            </a:prstGeom>
            <a:noFill/>
            <a:ln w="9525">
              <a:noFill/>
              <a:miter lim="800000"/>
              <a:headEnd/>
              <a:tailEnd/>
            </a:ln>
            <a:effectLst/>
          </p:spPr>
        </p:pic>
      </p:grpSp>
      <p:pic>
        <p:nvPicPr>
          <p:cNvPr id="33796" name="Picture 4"/>
          <p:cNvPicPr>
            <a:picLocks noChangeAspect="1" noChangeArrowheads="1"/>
          </p:cNvPicPr>
          <p:nvPr/>
        </p:nvPicPr>
        <p:blipFill>
          <a:blip r:embed="rId4"/>
          <a:srcRect/>
          <a:stretch>
            <a:fillRect/>
          </a:stretch>
        </p:blipFill>
        <p:spPr bwMode="auto">
          <a:xfrm>
            <a:off x="8827389" y="1868197"/>
            <a:ext cx="3364611" cy="26483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3796"/>
                                        </p:tgtEl>
                                        <p:attrNameLst>
                                          <p:attrName>style.visibility</p:attrName>
                                        </p:attrNameLst>
                                      </p:cBhvr>
                                      <p:to>
                                        <p:strVal val="visible"/>
                                      </p:to>
                                    </p:set>
                                    <p:anim calcmode="lin" valueType="num">
                                      <p:cBhvr>
                                        <p:cTn id="14" dur="500" fill="hold"/>
                                        <p:tgtEl>
                                          <p:spTgt spid="33796"/>
                                        </p:tgtEl>
                                        <p:attrNameLst>
                                          <p:attrName>ppt_w</p:attrName>
                                        </p:attrNameLst>
                                      </p:cBhvr>
                                      <p:tavLst>
                                        <p:tav tm="0">
                                          <p:val>
                                            <p:fltVal val="0"/>
                                          </p:val>
                                        </p:tav>
                                        <p:tav tm="100000">
                                          <p:val>
                                            <p:strVal val="#ppt_w"/>
                                          </p:val>
                                        </p:tav>
                                      </p:tavLst>
                                    </p:anim>
                                    <p:anim calcmode="lin" valueType="num">
                                      <p:cBhvr>
                                        <p:cTn id="15" dur="500" fill="hold"/>
                                        <p:tgtEl>
                                          <p:spTgt spid="33796"/>
                                        </p:tgtEl>
                                        <p:attrNameLst>
                                          <p:attrName>ppt_h</p:attrName>
                                        </p:attrNameLst>
                                      </p:cBhvr>
                                      <p:tavLst>
                                        <p:tav tm="0">
                                          <p:val>
                                            <p:fltVal val="0"/>
                                          </p:val>
                                        </p:tav>
                                        <p:tav tm="100000">
                                          <p:val>
                                            <p:strVal val="#ppt_h"/>
                                          </p:val>
                                        </p:tav>
                                      </p:tavLst>
                                    </p:anim>
                                    <p:animEffect transition="in" filter="fade">
                                      <p:cBhvr>
                                        <p:cTn id="16" dur="500"/>
                                        <p:tgtEl>
                                          <p:spTgt spid="3379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360"/>
                                          </p:val>
                                        </p:tav>
                                        <p:tav tm="100000">
                                          <p:val>
                                            <p:fltVal val="0"/>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7: </a:t>
            </a:r>
            <a:r>
              <a:rPr lang="en-US" sz="2600" b="1" dirty="0" err="1">
                <a:solidFill>
                  <a:srgbClr val="FF00FF"/>
                </a:solidFill>
                <a:latin typeface="Times New Roman" pitchFamily="18" charset="0"/>
                <a:cs typeface="Times New Roman" pitchFamily="18" charset="0"/>
              </a:rPr>
              <a:t>TỐC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PHẢN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ỨNG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CHẤT</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XÚC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endParaRPr lang="en-US" sz="24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chậm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HƯỞNG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endParaRPr lang="en-US" sz="2400" b="1" dirty="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Diện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tích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bề</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mặt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tiếp</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tăng</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nhiệt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hơn</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Nồng</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độ</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cao</a:t>
            </a:r>
            <a:r>
              <a:rPr lang="en-US" sz="2800" dirty="0">
                <a:solidFill>
                  <a:srgbClr val="0000FF"/>
                </a:solidFill>
                <a:latin typeface="Times New Roman" panose="02020603050405020304" pitchFamily="18" charset="0"/>
                <a:cs typeface="Times New Roman" panose="02020603050405020304" pitchFamily="18" charset="0"/>
              </a:rPr>
              <a: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3850242"/>
            <a:ext cx="12192000" cy="954107"/>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Chất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xúc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tác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tăng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TextBox 16"/>
          <p:cNvSpPr txBox="1"/>
          <p:nvPr/>
        </p:nvSpPr>
        <p:spPr>
          <a:xfrm>
            <a:off x="5777352" y="3131126"/>
            <a:ext cx="6359236" cy="954107"/>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MnO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là chất xúc tác cho phản ứng điều chế oxygen từ KClO</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a:t>
            </a:r>
          </a:p>
        </p:txBody>
      </p:sp>
      <p:pic>
        <p:nvPicPr>
          <p:cNvPr id="34818" name="Picture 2"/>
          <p:cNvPicPr>
            <a:picLocks noChangeAspect="1" noChangeArrowheads="1"/>
          </p:cNvPicPr>
          <p:nvPr/>
        </p:nvPicPr>
        <p:blipFill>
          <a:blip r:embed="rId2"/>
          <a:srcRect/>
          <a:stretch>
            <a:fillRect/>
          </a:stretch>
        </p:blipFill>
        <p:spPr bwMode="auto">
          <a:xfrm>
            <a:off x="0" y="0"/>
            <a:ext cx="5888182" cy="6864614"/>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0" y="789735"/>
            <a:ext cx="12192000" cy="48364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amond(in)">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36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34818"/>
                                        </p:tgtEl>
                                      </p:cBhvr>
                                    </p:animEffect>
                                    <p:set>
                                      <p:cBhvr>
                                        <p:cTn id="20" dur="1" fill="hold">
                                          <p:stCondLst>
                                            <p:cond delay="499"/>
                                          </p:stCondLst>
                                        </p:cTn>
                                        <p:tgtEl>
                                          <p:spTgt spid="34818"/>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51" presetClass="entr" presetSubtype="0" fill="hold" nodeType="withEffect">
                                  <p:stCondLst>
                                    <p:cond delay="0"/>
                                  </p:stCondLst>
                                  <p:childTnLst>
                                    <p:set>
                                      <p:cBhvr>
                                        <p:cTn id="25" dur="1" fill="hold">
                                          <p:stCondLst>
                                            <p:cond delay="0"/>
                                          </p:stCondLst>
                                        </p:cTn>
                                        <p:tgtEl>
                                          <p:spTgt spid="34819"/>
                                        </p:tgtEl>
                                        <p:attrNameLst>
                                          <p:attrName>style.visibility</p:attrName>
                                        </p:attrNameLst>
                                      </p:cBhvr>
                                      <p:to>
                                        <p:strVal val="visible"/>
                                      </p:to>
                                    </p:set>
                                    <p:animEffect transition="in" filter="fade">
                                      <p:cBhvr>
                                        <p:cTn id="26" dur="770" decel="100000"/>
                                        <p:tgtEl>
                                          <p:spTgt spid="34819"/>
                                        </p:tgtEl>
                                      </p:cBhvr>
                                    </p:animEffect>
                                    <p:animScale>
                                      <p:cBhvr>
                                        <p:cTn id="27" dur="770" decel="100000"/>
                                        <p:tgtEl>
                                          <p:spTgt spid="34819"/>
                                        </p:tgtEl>
                                      </p:cBhvr>
                                      <p:from x="10000" y="10000"/>
                                      <p:to x="200000" y="450000"/>
                                    </p:animScale>
                                    <p:animScale>
                                      <p:cBhvr>
                                        <p:cTn id="28" dur="1230" accel="100000" fill="hold">
                                          <p:stCondLst>
                                            <p:cond delay="770"/>
                                          </p:stCondLst>
                                        </p:cTn>
                                        <p:tgtEl>
                                          <p:spTgt spid="34819"/>
                                        </p:tgtEl>
                                      </p:cBhvr>
                                      <p:from x="200000" y="450000"/>
                                      <p:to x="100000" y="100000"/>
                                    </p:animScale>
                                    <p:set>
                                      <p:cBhvr>
                                        <p:cTn id="29" dur="770" fill="hold"/>
                                        <p:tgtEl>
                                          <p:spTgt spid="34819"/>
                                        </p:tgtEl>
                                        <p:attrNameLst>
                                          <p:attrName>ppt_x</p:attrName>
                                        </p:attrNameLst>
                                      </p:cBhvr>
                                      <p:to>
                                        <p:strVal val="(0.5)"/>
                                      </p:to>
                                    </p:set>
                                    <p:anim from="(0.5)" to="(#ppt_x)" calcmode="lin" valueType="num">
                                      <p:cBhvr>
                                        <p:cTn id="30" dur="1230" accel="100000" fill="hold">
                                          <p:stCondLst>
                                            <p:cond delay="770"/>
                                          </p:stCondLst>
                                        </p:cTn>
                                        <p:tgtEl>
                                          <p:spTgt spid="34819"/>
                                        </p:tgtEl>
                                        <p:attrNameLst>
                                          <p:attrName>ppt_x</p:attrName>
                                        </p:attrNameLst>
                                      </p:cBhvr>
                                    </p:anim>
                                    <p:set>
                                      <p:cBhvr>
                                        <p:cTn id="31" dur="770" fill="hold"/>
                                        <p:tgtEl>
                                          <p:spTgt spid="34819"/>
                                        </p:tgtEl>
                                        <p:attrNameLst>
                                          <p:attrName>ppt_y</p:attrName>
                                        </p:attrNameLst>
                                      </p:cBhvr>
                                      <p:to>
                                        <p:strVal val="(#ppt_y+0.4)"/>
                                      </p:to>
                                    </p:set>
                                    <p:anim from="(#ppt_y+0.4)" to="(#ppt_y)" calcmode="lin" valueType="num">
                                      <p:cBhvr>
                                        <p:cTn id="32" dur="1230" accel="100000" fill="hold">
                                          <p:stCondLst>
                                            <p:cond delay="770"/>
                                          </p:stCondLst>
                                        </p:cTn>
                                        <p:tgtEl>
                                          <p:spTgt spid="348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7: </a:t>
            </a:r>
            <a:r>
              <a:rPr lang="en-US" sz="2600" b="1" dirty="0" err="1">
                <a:solidFill>
                  <a:srgbClr val="FF00FF"/>
                </a:solidFill>
                <a:latin typeface="Times New Roman" pitchFamily="18" charset="0"/>
                <a:cs typeface="Times New Roman" pitchFamily="18" charset="0"/>
              </a:rPr>
              <a:t>TỐC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PHẢN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ỨNG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CHẤT</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XÚC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endParaRPr lang="en-US" sz="24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chậm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HƯỞNG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endParaRPr lang="en-US" sz="2400" b="1" dirty="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Diện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tích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bề</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mặt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tiếp</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tăng</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nhiệt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hơn</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Nồng</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độ</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cao</a:t>
            </a:r>
            <a:r>
              <a:rPr lang="en-US" sz="2800" dirty="0">
                <a:solidFill>
                  <a:srgbClr val="0000FF"/>
                </a:solidFill>
                <a:latin typeface="Times New Roman" panose="02020603050405020304" pitchFamily="18" charset="0"/>
                <a:cs typeface="Times New Roman" panose="02020603050405020304" pitchFamily="18" charset="0"/>
              </a:rPr>
              <a: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3850242"/>
            <a:ext cx="12192000" cy="954107"/>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Chất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xúc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tác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tăng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4764642"/>
            <a:ext cx="12192000" cy="954107"/>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Chất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ức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chế</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giảm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5842" name="Picture 2"/>
          <p:cNvPicPr>
            <a:picLocks noChangeAspect="1" noChangeArrowheads="1"/>
          </p:cNvPicPr>
          <p:nvPr/>
        </p:nvPicPr>
        <p:blipFill>
          <a:blip r:embed="rId2"/>
          <a:srcRect/>
          <a:stretch>
            <a:fillRect/>
          </a:stretch>
        </p:blipFill>
        <p:spPr bwMode="auto">
          <a:xfrm>
            <a:off x="0" y="1809780"/>
            <a:ext cx="12164257" cy="2651414"/>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0" y="2125407"/>
            <a:ext cx="12192000" cy="24599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1000"/>
                                        <p:tgtEl>
                                          <p:spTgt spid="35842"/>
                                        </p:tgtEl>
                                      </p:cBhvr>
                                    </p:animEffect>
                                    <p:set>
                                      <p:cBhvr>
                                        <p:cTn id="14" dur="1" fill="hold">
                                          <p:stCondLst>
                                            <p:cond delay="999"/>
                                          </p:stCondLst>
                                        </p:cTn>
                                        <p:tgtEl>
                                          <p:spTgt spid="35842"/>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box(in)">
                                      <p:cBhvr>
                                        <p:cTn id="1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7: </a:t>
            </a:r>
            <a:r>
              <a:rPr lang="en-US" sz="2600" b="1" dirty="0" err="1">
                <a:solidFill>
                  <a:srgbClr val="FF00FF"/>
                </a:solidFill>
                <a:latin typeface="Times New Roman" pitchFamily="18" charset="0"/>
                <a:cs typeface="Times New Roman" pitchFamily="18" charset="0"/>
              </a:rPr>
              <a:t>TỐC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PHẢN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ỨNG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CHẤT</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XÚC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endParaRPr lang="en-US" sz="24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chậm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33" name="TextBox 32"/>
          <p:cNvSpPr txBox="1"/>
          <p:nvPr/>
        </p:nvSpPr>
        <p:spPr>
          <a:xfrm>
            <a:off x="0" y="4924209"/>
            <a:ext cx="12192000" cy="523220"/>
          </a:xfrm>
          <a:prstGeom prst="rect">
            <a:avLst/>
          </a:prstGeom>
          <a:noFill/>
        </p:spPr>
        <p:txBody>
          <a:bodyPr wrap="square" rtlCol="0">
            <a:spAutoFit/>
          </a:bodyPr>
          <a:lstStyle/>
          <a:p>
            <a:pPr algn="just"/>
            <a:r>
              <a:rPr lang="en-US" sz="2800" dirty="0">
                <a:solidFill>
                  <a:srgbClr val="FF00FF"/>
                </a:solidFill>
                <a:latin typeface="Times New Roman" panose="02020603050405020304" pitchFamily="18" charset="0"/>
                <a:cs typeface="Times New Roman" panose="02020603050405020304" pitchFamily="18" charset="0"/>
              </a:rPr>
              <a:t>Ở </a:t>
            </a:r>
            <a:r>
              <a:rPr lang="en-US" sz="2800" dirty="0" err="1">
                <a:solidFill>
                  <a:srgbClr val="FF00FF"/>
                </a:solidFill>
                <a:latin typeface="Times New Roman" panose="02020603050405020304" pitchFamily="18" charset="0"/>
                <a:cs typeface="Times New Roman" panose="02020603050405020304" pitchFamily="18" charset="0"/>
              </a:rPr>
              <a:t>trường</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hợp</a:t>
            </a:r>
            <a:r>
              <a:rPr lang="en-US" sz="2800" dirty="0">
                <a:solidFill>
                  <a:srgbClr val="FF00FF"/>
                </a:solidFill>
                <a:latin typeface="Times New Roman" panose="02020603050405020304" pitchFamily="18" charset="0"/>
                <a:cs typeface="Times New Roman" panose="02020603050405020304" pitchFamily="18" charset="0"/>
              </a:rPr>
              <a:t> a) </a:t>
            </a:r>
            <a:r>
              <a:rPr lang="en-US" sz="2800" dirty="0" err="1">
                <a:solidFill>
                  <a:srgbClr val="FF00FF"/>
                </a:solidFill>
                <a:latin typeface="Times New Roman" panose="02020603050405020304" pitchFamily="18" charset="0"/>
                <a:cs typeface="Times New Roman" panose="02020603050405020304" pitchFamily="18" charset="0"/>
              </a:rPr>
              <a:t>tốc</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độ</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phản</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ứng</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xảy</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ra</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nhanh</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hơn</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trường</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hợp</a:t>
            </a:r>
            <a:r>
              <a:rPr lang="en-US" sz="2800" dirty="0">
                <a:solidFill>
                  <a:srgbClr val="FF00FF"/>
                </a:solidFill>
                <a:latin typeface="Times New Roman" panose="02020603050405020304" pitchFamily="18" charset="0"/>
                <a:cs typeface="Times New Roman" panose="02020603050405020304" pitchFamily="18" charset="0"/>
              </a:rPr>
              <a:t> b)</a:t>
            </a:r>
          </a:p>
        </p:txBody>
      </p:sp>
      <p:pic>
        <p:nvPicPr>
          <p:cNvPr id="2050" name="Picture 2"/>
          <p:cNvPicPr>
            <a:picLocks noChangeAspect="1" noChangeArrowheads="1"/>
          </p:cNvPicPr>
          <p:nvPr/>
        </p:nvPicPr>
        <p:blipFill>
          <a:blip r:embed="rId2"/>
          <a:srcRect/>
          <a:stretch>
            <a:fillRect/>
          </a:stretch>
        </p:blipFill>
        <p:spPr bwMode="auto">
          <a:xfrm>
            <a:off x="1223097" y="1374631"/>
            <a:ext cx="10869170" cy="35160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770" decel="100000"/>
                                        <p:tgtEl>
                                          <p:spTgt spid="2050"/>
                                        </p:tgtEl>
                                      </p:cBhvr>
                                    </p:animEffect>
                                    <p:animScale>
                                      <p:cBhvr>
                                        <p:cTn id="13" dur="770" decel="100000"/>
                                        <p:tgtEl>
                                          <p:spTgt spid="2050"/>
                                        </p:tgtEl>
                                      </p:cBhvr>
                                      <p:from x="10000" y="10000"/>
                                      <p:to x="200000" y="450000"/>
                                    </p:animScale>
                                    <p:animScale>
                                      <p:cBhvr>
                                        <p:cTn id="14" dur="1230" accel="100000" fill="hold">
                                          <p:stCondLst>
                                            <p:cond delay="770"/>
                                          </p:stCondLst>
                                        </p:cTn>
                                        <p:tgtEl>
                                          <p:spTgt spid="2050"/>
                                        </p:tgtEl>
                                      </p:cBhvr>
                                      <p:from x="200000" y="450000"/>
                                      <p:to x="100000" y="100000"/>
                                    </p:animScale>
                                    <p:set>
                                      <p:cBhvr>
                                        <p:cTn id="15" dur="770" fill="hold"/>
                                        <p:tgtEl>
                                          <p:spTgt spid="2050"/>
                                        </p:tgtEl>
                                        <p:attrNameLst>
                                          <p:attrName>ppt_x</p:attrName>
                                        </p:attrNameLst>
                                      </p:cBhvr>
                                      <p:to>
                                        <p:strVal val="(0.5)"/>
                                      </p:to>
                                    </p:set>
                                    <p:anim from="(0.5)" to="(#ppt_x)" calcmode="lin" valueType="num">
                                      <p:cBhvr>
                                        <p:cTn id="16" dur="1230" accel="100000" fill="hold">
                                          <p:stCondLst>
                                            <p:cond delay="770"/>
                                          </p:stCondLst>
                                        </p:cTn>
                                        <p:tgtEl>
                                          <p:spTgt spid="2050"/>
                                        </p:tgtEl>
                                        <p:attrNameLst>
                                          <p:attrName>ppt_x</p:attrName>
                                        </p:attrNameLst>
                                      </p:cBhvr>
                                    </p:anim>
                                    <p:set>
                                      <p:cBhvr>
                                        <p:cTn id="17" dur="770" fill="hold"/>
                                        <p:tgtEl>
                                          <p:spTgt spid="2050"/>
                                        </p:tgtEl>
                                        <p:attrNameLst>
                                          <p:attrName>ppt_y</p:attrName>
                                        </p:attrNameLst>
                                      </p:cBhvr>
                                      <p:to>
                                        <p:strVal val="(#ppt_y+0.4)"/>
                                      </p:to>
                                    </p:set>
                                    <p:anim from="(#ppt_y+0.4)" to="(#ppt_y)" calcmode="lin" valueType="num">
                                      <p:cBhvr>
                                        <p:cTn id="18" dur="1230" accel="100000" fill="hold">
                                          <p:stCondLst>
                                            <p:cond delay="770"/>
                                          </p:stCondLst>
                                        </p:cTn>
                                        <p:tgtEl>
                                          <p:spTgt spid="2050"/>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3">
                                            <p:txEl>
                                              <p:pRg st="0" end="0"/>
                                            </p:txEl>
                                          </p:spTgt>
                                        </p:tgtEl>
                                        <p:attrNameLst>
                                          <p:attrName>style.visibility</p:attrName>
                                        </p:attrNameLst>
                                      </p:cBhvr>
                                      <p:to>
                                        <p:strVal val="visible"/>
                                      </p:to>
                                    </p:set>
                                    <p:anim calcmode="lin" valueType="num">
                                      <p:cBhvr>
                                        <p:cTn id="23" dur="500" fill="hold"/>
                                        <p:tgtEl>
                                          <p:spTgt spid="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0">
                                            <p:txEl>
                                              <p:pRg st="0" end="0"/>
                                            </p:txEl>
                                          </p:spTgt>
                                        </p:tgtEl>
                                        <p:attrNameLst>
                                          <p:attrName>style.visibility</p:attrName>
                                        </p:attrNameLst>
                                      </p:cBhvr>
                                      <p:to>
                                        <p:strVal val="visible"/>
                                      </p:to>
                                    </p:set>
                                    <p:anim calcmode="lin" valueType="num">
                                      <p:cBhvr>
                                        <p:cTn id="32"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0">
                                            <p:txEl>
                                              <p:pRg st="0" end="0"/>
                                            </p:txEl>
                                          </p:spTgt>
                                        </p:tgtEl>
                                      </p:cBhvr>
                                    </p:animEffect>
                                  </p:childTnLst>
                                </p:cTn>
                              </p:par>
                              <p:par>
                                <p:cTn id="37" presetID="53" presetClass="exit" presetSubtype="0" fill="hold" nodeType="withEffect">
                                  <p:stCondLst>
                                    <p:cond delay="0"/>
                                  </p:stCondLst>
                                  <p:childTnLst>
                                    <p:anim calcmode="lin" valueType="num">
                                      <p:cBhvr>
                                        <p:cTn id="38" dur="500"/>
                                        <p:tgtEl>
                                          <p:spTgt spid="2050"/>
                                        </p:tgtEl>
                                        <p:attrNameLst>
                                          <p:attrName>ppt_w</p:attrName>
                                        </p:attrNameLst>
                                      </p:cBhvr>
                                      <p:tavLst>
                                        <p:tav tm="0">
                                          <p:val>
                                            <p:strVal val="ppt_w"/>
                                          </p:val>
                                        </p:tav>
                                        <p:tav tm="100000">
                                          <p:val>
                                            <p:fltVal val="0"/>
                                          </p:val>
                                        </p:tav>
                                      </p:tavLst>
                                    </p:anim>
                                    <p:anim calcmode="lin" valueType="num">
                                      <p:cBhvr>
                                        <p:cTn id="39" dur="500"/>
                                        <p:tgtEl>
                                          <p:spTgt spid="2050"/>
                                        </p:tgtEl>
                                        <p:attrNameLst>
                                          <p:attrName>ppt_h</p:attrName>
                                        </p:attrNameLst>
                                      </p:cBhvr>
                                      <p:tavLst>
                                        <p:tav tm="0">
                                          <p:val>
                                            <p:strVal val="ppt_h"/>
                                          </p:val>
                                        </p:tav>
                                        <p:tav tm="100000">
                                          <p:val>
                                            <p:fltVal val="0"/>
                                          </p:val>
                                        </p:tav>
                                      </p:tavLst>
                                    </p:anim>
                                    <p:animEffect transition="out" filter="fade">
                                      <p:cBhvr>
                                        <p:cTn id="40" dur="500"/>
                                        <p:tgtEl>
                                          <p:spTgt spid="2050"/>
                                        </p:tgtEl>
                                      </p:cBhvr>
                                    </p:animEffect>
                                    <p:set>
                                      <p:cBhvr>
                                        <p:cTn id="41" dur="1" fill="hold">
                                          <p:stCondLst>
                                            <p:cond delay="499"/>
                                          </p:stCondLst>
                                        </p:cTn>
                                        <p:tgtEl>
                                          <p:spTgt spid="2050"/>
                                        </p:tgtEl>
                                        <p:attrNameLst>
                                          <p:attrName>style.visibility</p:attrName>
                                        </p:attrNameLst>
                                      </p:cBhvr>
                                      <p:to>
                                        <p:strVal val="hidden"/>
                                      </p:to>
                                    </p:set>
                                  </p:childTnLst>
                                </p:cTn>
                              </p:par>
                              <p:par>
                                <p:cTn id="42" presetID="2" presetClass="exit" presetSubtype="4" fill="hold" grpId="1" nodeType="withEffect">
                                  <p:stCondLst>
                                    <p:cond delay="0"/>
                                  </p:stCondLst>
                                  <p:iterate type="lt">
                                    <p:tmPct val="0"/>
                                  </p:iterate>
                                  <p:childTnLst>
                                    <p:anim calcmode="lin" valueType="num">
                                      <p:cBhvr additive="base">
                                        <p:cTn id="43" dur="500"/>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build="p"/>
      <p:bldP spid="33" grpId="0" uiExpand="1" build="p"/>
      <p:bldP spid="33"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1"/>
            <a:ext cx="5508001" cy="6858001"/>
          </a:xfrm>
          <a:prstGeom prst="rect">
            <a:avLst/>
          </a:prstGeom>
          <a:noFill/>
          <a:ln w="9525">
            <a:noFill/>
            <a:miter lim="800000"/>
            <a:headEnd/>
            <a:tailEnd/>
          </a:ln>
          <a:effectLst/>
        </p:spPr>
      </p:pic>
      <p:sp>
        <p:nvSpPr>
          <p:cNvPr id="3" name="TextBox 2"/>
          <p:cNvSpPr txBox="1"/>
          <p:nvPr/>
        </p:nvSpPr>
        <p:spPr>
          <a:xfrm>
            <a:off x="5443629" y="2428160"/>
            <a:ext cx="6679096" cy="1815882"/>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b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xảy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vì</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b </a:t>
            </a:r>
            <a:r>
              <a:rPr lang="en-US" sz="2800" dirty="0" err="1">
                <a:solidFill>
                  <a:srgbClr val="FF00FF"/>
                </a:solidFill>
                <a:latin typeface="Times New Roman" pitchFamily="18" charset="0"/>
                <a:cs typeface="Times New Roman" pitchFamily="18" charset="0"/>
              </a:rPr>
              <a:t>que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đóm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cháy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oxygen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còn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a </a:t>
            </a:r>
            <a:r>
              <a:rPr lang="en-US" sz="2800" dirty="0" err="1">
                <a:solidFill>
                  <a:srgbClr val="FF00FF"/>
                </a:solidFill>
                <a:latin typeface="Times New Roman" pitchFamily="18" charset="0"/>
                <a:cs typeface="Times New Roman" pitchFamily="18" charset="0"/>
              </a:rPr>
              <a:t>que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đóm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cháy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19651"/>
            <a:ext cx="12122725"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1. </a:t>
            </a:r>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a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xảy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vì</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a </a:t>
            </a:r>
            <a:r>
              <a:rPr lang="en-US" sz="2800" dirty="0" err="1">
                <a:solidFill>
                  <a:srgbClr val="FF00FF"/>
                </a:solidFill>
                <a:latin typeface="Times New Roman" pitchFamily="18" charset="0"/>
                <a:cs typeface="Times New Roman" pitchFamily="18" charset="0"/>
              </a:rPr>
              <a:t>dây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cháy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oxygen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còn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b </a:t>
            </a:r>
            <a:r>
              <a:rPr lang="en-US" sz="2800" dirty="0" err="1">
                <a:solidFill>
                  <a:srgbClr val="FF00FF"/>
                </a:solidFill>
                <a:latin typeface="Times New Roman" pitchFamily="18" charset="0"/>
                <a:cs typeface="Times New Roman" pitchFamily="18" charset="0"/>
              </a:rPr>
              <a:t>dây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cháy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2022764" y="0"/>
            <a:ext cx="8035636" cy="3669164"/>
          </a:xfrm>
          <a:prstGeom prst="rect">
            <a:avLst/>
          </a:prstGeom>
          <a:noFill/>
          <a:ln w="9525">
            <a:noFill/>
            <a:miter lim="800000"/>
            <a:headEnd/>
            <a:tailEnd/>
          </a:ln>
          <a:effectLst/>
        </p:spPr>
      </p:pic>
      <p:sp>
        <p:nvSpPr>
          <p:cNvPr id="5" name="TextBox 4"/>
          <p:cNvSpPr txBox="1"/>
          <p:nvPr/>
        </p:nvSpPr>
        <p:spPr>
          <a:xfrm>
            <a:off x="27715" y="4575610"/>
            <a:ext cx="12122725"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2.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tế</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đốt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cháy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liệu</a:t>
            </a:r>
            <a:r>
              <a:rPr lang="en-US" sz="2800" dirty="0">
                <a:solidFill>
                  <a:srgbClr val="FF00FF"/>
                </a:solidFill>
                <a:latin typeface="Times New Roman" pitchFamily="18" charset="0"/>
                <a:cs typeface="Times New Roman" pitchFamily="18" charset="0"/>
              </a:rPr>
              <a:t> (than, </a:t>
            </a:r>
            <a:r>
              <a:rPr lang="en-US" sz="2800" dirty="0" err="1">
                <a:solidFill>
                  <a:srgbClr val="FF00FF"/>
                </a:solidFill>
                <a:latin typeface="Times New Roman" pitchFamily="18" charset="0"/>
                <a:cs typeface="Times New Roman" pitchFamily="18" charset="0"/>
              </a:rPr>
              <a:t>dầu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đốt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quẹt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đầu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diêm</a:t>
            </a:r>
            <a:r>
              <a:rPr lang="en-US" sz="2800" dirty="0">
                <a:solidFill>
                  <a:srgbClr val="FF00FF"/>
                </a:solidFill>
                <a:latin typeface="Times New Roman" pitchFamily="18" charset="0"/>
                <a:cs typeface="Times New Roman" pitchFamily="18" charset="0"/>
              </a:rPr>
              <a:t>,…</a:t>
            </a:r>
          </a:p>
        </p:txBody>
      </p:sp>
      <p:sp>
        <p:nvSpPr>
          <p:cNvPr id="6" name="TextBox 5"/>
          <p:cNvSpPr txBox="1"/>
          <p:nvPr/>
        </p:nvSpPr>
        <p:spPr>
          <a:xfrm>
            <a:off x="13855" y="5531572"/>
            <a:ext cx="12122725"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2.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chậm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tế</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lên</a:t>
            </a:r>
            <a:r>
              <a:rPr lang="en-US" sz="2800" dirty="0">
                <a:solidFill>
                  <a:srgbClr val="FF00FF"/>
                </a:solidFill>
                <a:latin typeface="Times New Roman" pitchFamily="18" charset="0"/>
                <a:cs typeface="Times New Roman" pitchFamily="18" charset="0"/>
              </a:rPr>
              <a:t> men </a:t>
            </a:r>
            <a:r>
              <a:rPr lang="en-US" sz="2800" dirty="0" err="1">
                <a:solidFill>
                  <a:srgbClr val="FF00FF"/>
                </a:solidFill>
                <a:latin typeface="Times New Roman" pitchFamily="18" charset="0"/>
                <a:cs typeface="Times New Roman" pitchFamily="18" charset="0"/>
              </a:rPr>
              <a:t>giấm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muối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dưa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lên</a:t>
            </a:r>
            <a:r>
              <a:rPr lang="en-US" sz="2800" dirty="0">
                <a:solidFill>
                  <a:srgbClr val="FF00FF"/>
                </a:solidFill>
                <a:latin typeface="Times New Roman" pitchFamily="18" charset="0"/>
                <a:cs typeface="Times New Roman" pitchFamily="18" charset="0"/>
              </a:rPr>
              <a:t> men </a:t>
            </a:r>
            <a:r>
              <a:rPr lang="en-US" sz="2800" dirty="0" err="1">
                <a:solidFill>
                  <a:srgbClr val="FF00FF"/>
                </a:solidFill>
                <a:latin typeface="Times New Roman" pitchFamily="18" charset="0"/>
                <a:cs typeface="Times New Roman" pitchFamily="18" charset="0"/>
              </a:rPr>
              <a:t>sữa</a:t>
            </a:r>
            <a:r>
              <a:rPr lang="en-US" sz="28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7: </a:t>
            </a:r>
            <a:r>
              <a:rPr lang="en-US" sz="2600" b="1" dirty="0" err="1">
                <a:solidFill>
                  <a:srgbClr val="FF00FF"/>
                </a:solidFill>
                <a:latin typeface="Times New Roman" pitchFamily="18" charset="0"/>
                <a:cs typeface="Times New Roman" pitchFamily="18" charset="0"/>
              </a:rPr>
              <a:t>TỐC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PHẢN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ỨNG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CHẤT</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XÚC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endParaRPr lang="en-US" sz="24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chậm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HƯỞNG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endParaRPr lang="en-US"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387071" cy="155170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302370" y="1602094"/>
            <a:ext cx="5818866" cy="670051"/>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 y="2267815"/>
            <a:ext cx="8617528" cy="1403272"/>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0" y="3663660"/>
            <a:ext cx="8742218" cy="1846182"/>
          </a:xfrm>
          <a:prstGeom prst="rect">
            <a:avLst/>
          </a:prstGeom>
          <a:noFill/>
          <a:ln w="9525">
            <a:noFill/>
            <a:miter lim="800000"/>
            <a:headEnd/>
            <a:tailEnd/>
          </a:ln>
          <a:effectLst/>
        </p:spPr>
      </p:pic>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fltVal val="0"/>
                                          </p:val>
                                        </p:tav>
                                        <p:tav tm="100000">
                                          <p:val>
                                            <p:strVal val="#ppt_w"/>
                                          </p:val>
                                        </p:tav>
                                      </p:tavLst>
                                    </p:anim>
                                    <p:anim calcmode="lin" valueType="num">
                                      <p:cBhvr>
                                        <p:cTn id="15" dur="1000" fill="hold"/>
                                        <p:tgtEl>
                                          <p:spTgt spid="3075"/>
                                        </p:tgtEl>
                                        <p:attrNameLst>
                                          <p:attrName>ppt_h</p:attrName>
                                        </p:attrNameLst>
                                      </p:cBhvr>
                                      <p:tavLst>
                                        <p:tav tm="0">
                                          <p:val>
                                            <p:fltVal val="0"/>
                                          </p:val>
                                        </p:tav>
                                        <p:tav tm="100000">
                                          <p:val>
                                            <p:strVal val="#ppt_h"/>
                                          </p:val>
                                        </p:tav>
                                      </p:tavLst>
                                    </p:anim>
                                    <p:animEffect transition="in" filter="fade">
                                      <p:cBhvr>
                                        <p:cTn id="16" dur="10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fltVal val="0"/>
                                          </p:val>
                                        </p:tav>
                                        <p:tav tm="100000">
                                          <p:val>
                                            <p:strVal val="#ppt_w"/>
                                          </p:val>
                                        </p:tav>
                                      </p:tavLst>
                                    </p:anim>
                                    <p:anim calcmode="lin" valueType="num">
                                      <p:cBhvr>
                                        <p:cTn id="22" dur="1000" fill="hold"/>
                                        <p:tgtEl>
                                          <p:spTgt spid="3076"/>
                                        </p:tgtEl>
                                        <p:attrNameLst>
                                          <p:attrName>ppt_h</p:attrName>
                                        </p:attrNameLst>
                                      </p:cBhvr>
                                      <p:tavLst>
                                        <p:tav tm="0">
                                          <p:val>
                                            <p:fltVal val="0"/>
                                          </p:val>
                                        </p:tav>
                                        <p:tav tm="100000">
                                          <p:val>
                                            <p:strVal val="#ppt_h"/>
                                          </p:val>
                                        </p:tav>
                                      </p:tavLst>
                                    </p:anim>
                                    <p:animEffect transition="in" filter="fade">
                                      <p:cBhvr>
                                        <p:cTn id="23" dur="1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 calcmode="lin" valueType="num">
                                      <p:cBhvr>
                                        <p:cTn id="28" dur="1000" fill="hold"/>
                                        <p:tgtEl>
                                          <p:spTgt spid="3077"/>
                                        </p:tgtEl>
                                        <p:attrNameLst>
                                          <p:attrName>ppt_w</p:attrName>
                                        </p:attrNameLst>
                                      </p:cBhvr>
                                      <p:tavLst>
                                        <p:tav tm="0">
                                          <p:val>
                                            <p:fltVal val="0"/>
                                          </p:val>
                                        </p:tav>
                                        <p:tav tm="100000">
                                          <p:val>
                                            <p:strVal val="#ppt_w"/>
                                          </p:val>
                                        </p:tav>
                                      </p:tavLst>
                                    </p:anim>
                                    <p:anim calcmode="lin" valueType="num">
                                      <p:cBhvr>
                                        <p:cTn id="29" dur="1000" fill="hold"/>
                                        <p:tgtEl>
                                          <p:spTgt spid="3077"/>
                                        </p:tgtEl>
                                        <p:attrNameLst>
                                          <p:attrName>ppt_h</p:attrName>
                                        </p:attrNameLst>
                                      </p:cBhvr>
                                      <p:tavLst>
                                        <p:tav tm="0">
                                          <p:val>
                                            <p:fltVal val="0"/>
                                          </p:val>
                                        </p:tav>
                                        <p:tav tm="100000">
                                          <p:val>
                                            <p:strVal val="#ppt_h"/>
                                          </p:val>
                                        </p:tav>
                                      </p:tavLst>
                                    </p:anim>
                                    <p:animEffect transition="in" filter="fade">
                                      <p:cBhvr>
                                        <p:cTn id="30"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7: </a:t>
            </a:r>
            <a:r>
              <a:rPr lang="en-US" sz="2600" b="1" dirty="0" err="1">
                <a:solidFill>
                  <a:srgbClr val="FF00FF"/>
                </a:solidFill>
                <a:latin typeface="Times New Roman" pitchFamily="18" charset="0"/>
                <a:cs typeface="Times New Roman" pitchFamily="18" charset="0"/>
              </a:rPr>
              <a:t>TỐC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PHẢN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ỨNG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CHẤT</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XÚC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endParaRPr lang="en-US" sz="24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chậm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HƯỞNG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endParaRPr lang="en-US" sz="2400" b="1" dirty="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Diện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tích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bề</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mặt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tiếp</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nhanh</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218" y="2469725"/>
            <a:ext cx="7038109" cy="1815882"/>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Lượng</a:t>
            </a:r>
            <a:r>
              <a:rPr lang="en-US" sz="2800" dirty="0">
                <a:solidFill>
                  <a:srgbClr val="FF00FF"/>
                </a:solidFill>
                <a:latin typeface="Times New Roman" pitchFamily="18" charset="0"/>
                <a:cs typeface="Times New Roman" pitchFamily="18" charset="0"/>
              </a:rPr>
              <a:t> Zn ở </a:t>
            </a:r>
            <a:r>
              <a:rPr lang="en-US" sz="2800" dirty="0" err="1">
                <a:solidFill>
                  <a:srgbClr val="FF00FF"/>
                </a:solidFill>
                <a:latin typeface="Times New Roman" pitchFamily="18" charset="0"/>
                <a:cs typeface="Times New Roman" pitchFamily="18" charset="0"/>
              </a:rPr>
              <a:t>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sẽ</a:t>
            </a:r>
            <a:r>
              <a:rPr lang="en-US" sz="2800" dirty="0">
                <a:solidFill>
                  <a:srgbClr val="FF00FF"/>
                </a:solidFill>
                <a:latin typeface="Times New Roman" pitchFamily="18" charset="0"/>
                <a:cs typeface="Times New Roman" pitchFamily="18" charset="0"/>
              </a:rPr>
              <a:t> tan </a:t>
            </a:r>
            <a:r>
              <a:rPr lang="en-US" sz="2800" dirty="0" err="1">
                <a:solidFill>
                  <a:srgbClr val="FF00FF"/>
                </a:solidFill>
                <a:latin typeface="Times New Roman" pitchFamily="18" charset="0"/>
                <a:cs typeface="Times New Roman" pitchFamily="18" charset="0"/>
              </a:rPr>
              <a:t>hết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vì</a:t>
            </a:r>
            <a:r>
              <a:rPr lang="en-US" sz="2800" dirty="0">
                <a:solidFill>
                  <a:srgbClr val="FF00FF"/>
                </a:solidFill>
                <a:latin typeface="Times New Roman" pitchFamily="18" charset="0"/>
                <a:cs typeface="Times New Roman" pitchFamily="18" charset="0"/>
              </a:rPr>
              <a:t> Zn </a:t>
            </a:r>
            <a:r>
              <a:rPr lang="en-US" sz="2800" dirty="0" err="1">
                <a:solidFill>
                  <a:srgbClr val="FF00FF"/>
                </a:solidFill>
                <a:latin typeface="Times New Roman" pitchFamily="18" charset="0"/>
                <a:cs typeface="Times New Roman" pitchFamily="18" charset="0"/>
              </a:rPr>
              <a:t>dạng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xúc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HCl</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Zn </a:t>
            </a:r>
            <a:r>
              <a:rPr lang="en-US" sz="2800" dirty="0" err="1">
                <a:solidFill>
                  <a:srgbClr val="FF00FF"/>
                </a:solidFill>
                <a:latin typeface="Times New Roman" pitchFamily="18" charset="0"/>
                <a:cs typeface="Times New Roman" pitchFamily="18" charset="0"/>
              </a:rPr>
              <a:t>dạng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xảy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a:srcRect/>
          <a:stretch>
            <a:fillRect/>
          </a:stretch>
        </p:blipFill>
        <p:spPr bwMode="auto">
          <a:xfrm>
            <a:off x="-1" y="0"/>
            <a:ext cx="4959927" cy="6823046"/>
          </a:xfrm>
          <a:prstGeom prst="rect">
            <a:avLst/>
          </a:prstGeom>
          <a:noFill/>
          <a:ln w="9525">
            <a:noFill/>
            <a:miter lim="800000"/>
            <a:headEnd/>
            <a:tailEnd/>
          </a:ln>
          <a:effectLst/>
        </p:spPr>
      </p:pic>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2355</TotalTime>
  <Words>1426</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506</cp:revision>
  <dcterms:created xsi:type="dcterms:W3CDTF">2022-07-11T10:05:56Z</dcterms:created>
  <dcterms:modified xsi:type="dcterms:W3CDTF">2024-10-11T01:00:02Z</dcterms:modified>
</cp:coreProperties>
</file>