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335" r:id="rId2"/>
    <p:sldId id="357" r:id="rId3"/>
    <p:sldId id="334" r:id="rId4"/>
    <p:sldId id="362" r:id="rId5"/>
    <p:sldId id="363" r:id="rId6"/>
    <p:sldId id="365" r:id="rId7"/>
    <p:sldId id="366" r:id="rId8"/>
    <p:sldId id="367" r:id="rId9"/>
    <p:sldId id="364" r:id="rId10"/>
    <p:sldId id="368" r:id="rId11"/>
    <p:sldId id="370" r:id="rId12"/>
    <p:sldId id="369" r:id="rId13"/>
    <p:sldId id="371" r:id="rId14"/>
    <p:sldId id="374" r:id="rId15"/>
    <p:sldId id="373" r:id="rId16"/>
    <p:sldId id="375" r:id="rId17"/>
    <p:sldId id="397" r:id="rId18"/>
    <p:sldId id="377" r:id="rId19"/>
    <p:sldId id="378" r:id="rId20"/>
    <p:sldId id="398" r:id="rId21"/>
    <p:sldId id="380" r:id="rId22"/>
    <p:sldId id="399" r:id="rId23"/>
    <p:sldId id="383" r:id="rId24"/>
    <p:sldId id="400" r:id="rId25"/>
    <p:sldId id="385" r:id="rId26"/>
    <p:sldId id="386" r:id="rId27"/>
    <p:sldId id="387" r:id="rId28"/>
    <p:sldId id="388" r:id="rId29"/>
    <p:sldId id="389" r:id="rId30"/>
    <p:sldId id="390" r:id="rId31"/>
    <p:sldId id="391" r:id="rId32"/>
    <p:sldId id="392" r:id="rId33"/>
    <p:sldId id="393" r:id="rId34"/>
    <p:sldId id="394" r:id="rId35"/>
    <p:sldId id="395" r:id="rId36"/>
    <p:sldId id="39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FF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69" d="100"/>
          <a:sy n="69" d="100"/>
        </p:scale>
        <p:origin x="58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65072" y="212875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263272" y="2692737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3365072" y="170024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6502615" y="2128757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6354015" y="2686996"/>
            <a:ext cx="2635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33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6502615" y="1697028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365072" y="4279119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263272" y="4840207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3365072" y="3720896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>
            <a:off x="6433215" y="4279119"/>
            <a:ext cx="24772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3"/>
          </p:nvPr>
        </p:nvSpPr>
        <p:spPr>
          <a:xfrm>
            <a:off x="6400815" y="4840207"/>
            <a:ext cx="25420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333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14" hasCustomPrompt="1"/>
          </p:nvPr>
        </p:nvSpPr>
        <p:spPr>
          <a:xfrm>
            <a:off x="6502615" y="3737995"/>
            <a:ext cx="23384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6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15"/>
          </p:nvPr>
        </p:nvSpPr>
        <p:spPr>
          <a:xfrm>
            <a:off x="2909633" y="369555"/>
            <a:ext cx="6372800" cy="8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64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Relationship Id="rId9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6.gif"/><Relationship Id="rId4" Type="http://schemas.microsoft.com/office/2007/relationships/hdphoto" Target="../media/hdphoto10.wdp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16.gif"/><Relationship Id="rId7" Type="http://schemas.openxmlformats.org/officeDocument/2006/relationships/oleObject" Target="../embeddings/oleObject2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8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32964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6754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Avogadro,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9666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1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(Cu)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Cu.</a:t>
            </a:r>
          </a:p>
          <a:p>
            <a:pPr marL="457200" indent="-4572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3165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73016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/mol.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99291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2099"/>
          <a:stretch/>
        </p:blipFill>
        <p:spPr>
          <a:xfrm>
            <a:off x="1382072" y="537028"/>
            <a:ext cx="4838806" cy="36140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18923" y="4225799"/>
            <a:ext cx="43686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H: 1 </a:t>
            </a:r>
            <a:r>
              <a:rPr lang="en-US" sz="2800" dirty="0" err="1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</a:p>
          <a:p>
            <a:pPr algn="just"/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N: 14 </a:t>
            </a:r>
            <a:r>
              <a:rPr lang="en-US" sz="2800" dirty="0" err="1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</a:p>
          <a:p>
            <a:pPr algn="just"/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Mg: 24 </a:t>
            </a:r>
            <a:r>
              <a:rPr lang="en-US" sz="2800" dirty="0" err="1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87" y="334039"/>
            <a:ext cx="2297299" cy="23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9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34" y="841834"/>
            <a:ext cx="4446531" cy="43833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5268686" y="131935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FF00FF"/>
                </a:solidFill>
                <a:latin typeface="+mj-lt"/>
              </a:rPr>
              <a:t>Ta có: 1 amu = 1,6605 × 10</a:t>
            </a:r>
            <a:r>
              <a:rPr lang="vi-VN" sz="2800" baseline="30000" dirty="0">
                <a:solidFill>
                  <a:srgbClr val="FF00FF"/>
                </a:solidFill>
                <a:latin typeface="+mj-lt"/>
              </a:rPr>
              <a:t>-24</a:t>
            </a:r>
            <a:r>
              <a:rPr lang="vi-VN" sz="2800" dirty="0">
                <a:solidFill>
                  <a:srgbClr val="FF00FF"/>
                </a:solidFill>
                <a:latin typeface="+mj-lt"/>
              </a:rPr>
              <a:t> gam.</a:t>
            </a:r>
          </a:p>
        </p:txBody>
      </p:sp>
      <p:sp>
        <p:nvSpPr>
          <p:cNvPr id="4" name="Rectangle 3"/>
          <p:cNvSpPr/>
          <p:nvPr/>
        </p:nvSpPr>
        <p:spPr>
          <a:xfrm>
            <a:off x="5203371" y="1878150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dirty="0">
                <a:solidFill>
                  <a:srgbClr val="FF00FF"/>
                </a:solidFill>
                <a:latin typeface="+mj-lt"/>
              </a:rPr>
              <a:t>Với một nguyên tử/ phân tử có khối lượng là M (amu), ta có khối lượng mol nguyên tử/ phân tử đó là: M × 1,6605 × 10</a:t>
            </a:r>
            <a:r>
              <a:rPr lang="vi-VN" sz="2800" baseline="30000" dirty="0">
                <a:solidFill>
                  <a:srgbClr val="FF00FF"/>
                </a:solidFill>
                <a:latin typeface="+mj-lt"/>
              </a:rPr>
              <a:t>-24</a:t>
            </a:r>
            <a:r>
              <a:rPr lang="vi-VN" sz="2800" dirty="0">
                <a:solidFill>
                  <a:srgbClr val="FF00FF"/>
                </a:solidFill>
                <a:latin typeface="+mj-lt"/>
              </a:rPr>
              <a:t> × 6,022 × 10</a:t>
            </a:r>
            <a:r>
              <a:rPr lang="vi-VN" sz="2800" baseline="30000" dirty="0">
                <a:solidFill>
                  <a:srgbClr val="FF00FF"/>
                </a:solidFill>
                <a:latin typeface="+mj-lt"/>
              </a:rPr>
              <a:t>23</a:t>
            </a:r>
            <a:r>
              <a:rPr lang="vi-VN" sz="2800" dirty="0">
                <a:solidFill>
                  <a:srgbClr val="FF00FF"/>
                </a:solidFill>
                <a:latin typeface="+mj-lt"/>
              </a:rPr>
              <a:t> ≈ M (gam/ mol).</a:t>
            </a:r>
          </a:p>
        </p:txBody>
      </p:sp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96099" y="3755434"/>
            <a:ext cx="4869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16.2 = 32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8372" y="4371859"/>
            <a:ext cx="4908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12 + 16.2 = 44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05191" y="0"/>
            <a:ext cx="4386809" cy="29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05969" y="1025965"/>
            <a:ext cx="3398293" cy="250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57588" y="1073127"/>
            <a:ext cx="2180442" cy="241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8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1947" y="48661"/>
            <a:ext cx="10286984" cy="173278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AutoNum type="alphaLcPeriod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d.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g.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5594" y="1801498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Cl2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35,5.2 = 71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7866" y="2267794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16.3 = 48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0138" y="2761387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32 + 16.3 = 80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8763" y="3241329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CaCO3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40 + 12 + 16.3 = 100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8333" y="3707625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64 + 16= 80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1980" y="4158003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KNO3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39 + 14 + 16.3 = 101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4252" y="4665251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Ca3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PO4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)2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40.3 + (31 + 16.4).2 = 310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3851" y="5199789"/>
            <a:ext cx="9758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NH4</a:t>
            </a:r>
            <a:r>
              <a:rPr lang="en-US" sz="2800" baseline="-250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2SO4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= (14+1.4).2 + 32 + 16.4= 132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/mol</a:t>
            </a:r>
          </a:p>
        </p:txBody>
      </p:sp>
    </p:spTree>
    <p:extLst>
      <p:ext uri="{BB962C8B-B14F-4D97-AF65-F5344CB8AC3E}">
        <p14:creationId xmlns:p14="http://schemas.microsoft.com/office/powerpoint/2010/main" val="2908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137047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/mol.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239979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amu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3331781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oxygen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6698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774" y="288903"/>
            <a:ext cx="10031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sulfur.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sulfur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sulfur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/mol.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205578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mol sulfur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 mol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794707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160" y="2299674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mol sulfur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32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160" y="2793268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 mol sulfur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16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2309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n = 16 : 32 = 0,5 mol</a:t>
            </a:r>
          </a:p>
        </p:txBody>
      </p:sp>
    </p:spTree>
    <p:extLst>
      <p:ext uri="{BB962C8B-B14F-4D97-AF65-F5344CB8AC3E}">
        <p14:creationId xmlns:p14="http://schemas.microsoft.com/office/powerpoint/2010/main" val="2908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825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 flipH="1">
            <a:off x="4176215" y="2875134"/>
            <a:ext cx="709683" cy="286603"/>
          </a:xfrm>
          <a:prstGeom prst="rightArrow">
            <a:avLst/>
          </a:prstGeom>
          <a:solidFill>
            <a:srgbClr val="0000FF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6933070" y="2875134"/>
            <a:ext cx="709683" cy="286603"/>
          </a:xfrm>
          <a:prstGeom prst="rightArrow">
            <a:avLst/>
          </a:prstGeom>
          <a:solidFill>
            <a:srgbClr val="0000FF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5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73309"/>
            <a:ext cx="12192000" cy="53193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6302" y="3068691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753" y="353035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4808" y="397314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99459" y="4413693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9282" y="3104020"/>
            <a:ext cx="1418978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1.2+16=18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6863" y="3092464"/>
            <a:ext cx="46679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84936" y="3086261"/>
                <a:ext cx="3561321" cy="426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𝟏𝟖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𝟑𝟔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𝒈𝒂𝒎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936" y="3086261"/>
                <a:ext cx="3561321" cy="426527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228361" y="3535485"/>
            <a:ext cx="112082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16.2=32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27272" y="3526436"/>
                <a:ext cx="3561321" cy="426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𝟏𝟔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𝟑𝟐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72" y="3526436"/>
                <a:ext cx="3561321" cy="426527"/>
              </a:xfrm>
              <a:prstGeom prst="rect">
                <a:avLst/>
              </a:prstGeom>
              <a:blipFill>
                <a:blip r:embed="rId6"/>
                <a:stretch>
                  <a:fillRect b="-8333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497905" y="3561134"/>
            <a:ext cx="53732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7869" y="3988533"/>
            <a:ext cx="112082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14.2=28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27272" y="3990712"/>
                <a:ext cx="3561321" cy="42652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b>
                          </m:sSub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𝟐𝟖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𝟐𝟖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72" y="3990712"/>
                <a:ext cx="3561321" cy="426527"/>
              </a:xfrm>
              <a:prstGeom prst="rect">
                <a:avLst/>
              </a:prstGeom>
              <a:blipFill>
                <a:blip r:embed="rId7"/>
                <a:stretch>
                  <a:fillRect b="-6944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627973" y="3986352"/>
            <a:ext cx="32573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0856" y="4441581"/>
            <a:ext cx="1774845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23+35,5=58,5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284936" y="4448458"/>
                <a:ext cx="3603657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𝑵𝒂𝑪𝒍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𝟓𝟖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𝟐𝟑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𝒈𝒂𝒎</m:t>
                      </m:r>
                      <m:r>
                        <a:rPr lang="en-US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936" y="4448458"/>
                <a:ext cx="3603657" cy="369332"/>
              </a:xfrm>
              <a:prstGeom prst="rect">
                <a:avLst/>
              </a:prstGeom>
              <a:blipFill>
                <a:blip r:embed="rId8"/>
                <a:stretch>
                  <a:fillRect r="-169" b="-12903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6871064" y="4434810"/>
            <a:ext cx="678391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54881" y="4865697"/>
            <a:ext cx="466794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27272" y="4847689"/>
                <a:ext cx="3561321" cy="4292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𝑴𝒈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𝟏𝟐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𝟐𝟒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𝒎𝒐𝒍</m:t>
                      </m:r>
                      <m:r>
                        <a:rPr lang="en-US" sz="2000" b="1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000" b="1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272" y="4847689"/>
                <a:ext cx="3561321" cy="429220"/>
              </a:xfrm>
              <a:prstGeom prst="rect">
                <a:avLst/>
              </a:prstGeom>
              <a:blipFill>
                <a:blip r:embed="rId9"/>
                <a:stretch>
                  <a:fillRect b="-8219"/>
                </a:stretch>
              </a:blipFill>
              <a:ln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522174" y="4865696"/>
            <a:ext cx="537327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3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752" y="-499694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483" y="531866"/>
            <a:ext cx="8390504" cy="407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0,15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b. 0,45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MgO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c. 0,25 mol Al(OH)</a:t>
            </a:r>
            <a:r>
              <a:rPr lang="en-US" sz="26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17,75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b. 60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	c. 12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</a:t>
            </a:r>
            <a:r>
              <a:rPr lang="en-US" sz="26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sz="2600" baseline="-25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0,25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	</a:t>
            </a:r>
          </a:p>
          <a:p>
            <a:pPr algn="just">
              <a:spcAft>
                <a:spcPts val="600"/>
              </a:spcAft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0,75 mol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73,5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gam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0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755" y="0"/>
            <a:ext cx="1044008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825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 flipH="1">
            <a:off x="4176215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19D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6933070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35022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87995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297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3356"/>
            <a:ext cx="12192000" cy="336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3471858" y="2957513"/>
            <a:ext cx="1128712" cy="11287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1508256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/mol)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740" y="2604701"/>
                <a:ext cx="1357744" cy="827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ight Arrow 32"/>
          <p:cNvSpPr/>
          <p:nvPr/>
        </p:nvSpPr>
        <p:spPr>
          <a:xfrm flipH="1">
            <a:off x="4176215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E519D6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368" y="2756825"/>
                <a:ext cx="171066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ight Arrow 34"/>
          <p:cNvSpPr/>
          <p:nvPr/>
        </p:nvSpPr>
        <p:spPr>
          <a:xfrm>
            <a:off x="6933070" y="2875134"/>
            <a:ext cx="709683" cy="286603"/>
          </a:xfrm>
          <a:prstGeom prst="rightArrow">
            <a:avLst/>
          </a:prstGeom>
          <a:solidFill>
            <a:srgbClr val="F94F0B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E519D6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8195" y="2604701"/>
                <a:ext cx="1465401" cy="827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0" y="35022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987995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173867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bar,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25°C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98588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5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774" y="288903"/>
            <a:ext cx="1003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0,5 mol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oxygen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205578"/>
            <a:ext cx="8352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oxygen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94707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4160" y="2299674"/>
            <a:ext cx="8325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mol oxygen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24,79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4159" y="2793268"/>
            <a:ext cx="8379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0,5 mol oxygen ở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3282309"/>
            <a:ext cx="630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=&gt; V = 0,5 . 24,79= 12,395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lít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0536"/>
            <a:ext cx="119827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 (n)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(V)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844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0" grpId="0"/>
      <p:bldP spid="12" grpId="0"/>
      <p:bldP spid="13" grpId="0"/>
      <p:bldP spid="1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5894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001177"/>
            <a:ext cx="1219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điều kiện chuẩn (đkc) (áp suất 1 bar, nhiệt độ 25°C), thể tích mol của các chất khí đều bằng 24,79 lít.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98562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445617"/>
            <a:ext cx="1219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(mol), V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L),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01998" y="5478076"/>
                <a:ext cx="2945999" cy="523220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𝑘h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𝑘h</m:t>
                          </m:r>
                          <m:r>
                            <a:rPr lang="en-US" sz="28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.24,79</m:t>
                      </m:r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998" y="5478076"/>
                <a:ext cx="2945999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Arrow 17"/>
          <p:cNvSpPr/>
          <p:nvPr/>
        </p:nvSpPr>
        <p:spPr>
          <a:xfrm>
            <a:off x="5747668" y="5609689"/>
            <a:ext cx="709683" cy="286603"/>
          </a:xfrm>
          <a:prstGeom prst="rightArrow">
            <a:avLst/>
          </a:prstGeom>
          <a:solidFill>
            <a:srgbClr val="0000FF"/>
          </a:solidFill>
          <a:ln>
            <a:solidFill>
              <a:srgbClr val="F94F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23062" y="5325950"/>
                <a:ext cx="2305054" cy="944554"/>
              </a:xfrm>
              <a:prstGeom prst="rect">
                <a:avLst/>
              </a:prstGeom>
              <a:noFill/>
              <a:ln w="28575">
                <a:solidFill>
                  <a:srgbClr val="1B13BD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𝑘h</m:t>
                          </m:r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í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𝑘h</m:t>
                              </m:r>
                              <m:r>
                                <a:rPr lang="en-US" sz="28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í</m:t>
                              </m:r>
                            </m:sub>
                          </m:sSub>
                        </m:num>
                        <m:den>
                          <m:r>
                            <a:rPr lang="en-US" sz="2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24,79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062" y="5325950"/>
                <a:ext cx="2305054" cy="944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rgbClr val="1B13B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3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421" y="1373163"/>
            <a:ext cx="11916840" cy="41449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4144" y="3466531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419" y="4055658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3714" y="4628866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24401" y="3455158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0,4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87219" y="3441511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9,916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2388" y="4014204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5,6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63814" y="4028492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0,2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2388" y="4642516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214514" y="4642513"/>
            <a:ext cx="184244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12,395</a:t>
            </a:r>
          </a:p>
        </p:txBody>
      </p:sp>
    </p:spTree>
    <p:extLst>
      <p:ext uri="{BB962C8B-B14F-4D97-AF65-F5344CB8AC3E}">
        <p14:creationId xmlns:p14="http://schemas.microsoft.com/office/powerpoint/2010/main" val="29959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28797"/>
            <a:ext cx="11100178" cy="325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 thể tích ở đkc của: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4 gam H</a:t>
            </a:r>
            <a:r>
              <a:rPr 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	b. 2,8 gam N</a:t>
            </a:r>
            <a:r>
              <a:rPr 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6,4 gam O</a:t>
            </a:r>
            <a:r>
              <a:rPr 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	d. 22 gam CO</a:t>
            </a:r>
            <a:r>
              <a:rPr 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4.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Tính khối lượng các chất khí sau ở đkc: 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7,437 lít khí carbon dioxide.     	b. 4,958 lít khí H</a:t>
            </a:r>
            <a:r>
              <a:rPr lang="pt-BR" sz="2800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              	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3,7185 lít khí chlorine.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   	d. 12,395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0512067" cy="195745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đkc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eriod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0,1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		b. 0,2 mol CO.		c. 0,25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Cl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2800" baseline="-25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đkc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a. 12,395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		b. 2,9748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		c. 9,916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5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2338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3509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5604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98577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45206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67535" y="398490"/>
            <a:ext cx="5445456" cy="2392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mol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baseline="-250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600" baseline="-250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1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4940" y="979510"/>
            <a:ext cx="3714798" cy="2154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4688005" y="3450854"/>
            <a:ext cx="5438633" cy="2228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28 (g/mol)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baseline="-25000" dirty="0" err="1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r>
              <a:rPr lang="en-US" sz="2800" dirty="0">
                <a:solidFill>
                  <a:srgbClr val="FF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2 (g/mol)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24,79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28 : 2 = 14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0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3194" y="1699809"/>
            <a:ext cx="3957851" cy="2853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600" dirty="0"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FF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372" y="2476361"/>
            <a:ext cx="3788555" cy="1454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211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934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5316" y="207240"/>
            <a:ext cx="4957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3441" y="927055"/>
            <a:ext cx="105120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mol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7821" y="2099387"/>
            <a:ext cx="2236357" cy="11947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6911" y="4557320"/>
            <a:ext cx="6205126" cy="2109435"/>
          </a:xfrm>
          <a:prstGeom prst="rect">
            <a:avLst/>
          </a:prstGeom>
        </p:spPr>
      </p:pic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1893276" y="4634132"/>
            <a:ext cx="1719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u="sng" baseline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Lưu ý: 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3402199" y="4677414"/>
            <a:ext cx="824584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1 (hay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02199" y="5210814"/>
            <a:ext cx="7472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sz="2800" b="1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 (hay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3402198" y="5744214"/>
            <a:ext cx="7472801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sz="2800" b="1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1 (hay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M</a:t>
            </a:r>
            <a:r>
              <a:rPr lang="en-US" sz="2800" b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10327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build="p"/>
      <p:bldP spid="11" grpId="0"/>
      <p:bldP spid="14" grpId="0"/>
      <p:bldP spid="16" grpId="0"/>
      <p:bldP spid="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95316" y="207240"/>
            <a:ext cx="4957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3441" y="927055"/>
            <a:ext cx="1051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9" y="3901474"/>
            <a:ext cx="9626221" cy="2956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65779" y="4102464"/>
                <a:ext cx="962622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Để biết khí X nặng hay nhẹ hơn không khí bao nhiêu lần, ta so sánh khối lượng mol của khí X với khối lượng của 1 mol không khí.</a:t>
                </a:r>
              </a:p>
              <a:p>
                <a:pPr algn="just"/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Coi không khí gồm 20% oxygen và 80% nitrogen về thể tích. Vậy trong 1 mol không khí có 0,2 mol O</a:t>
                </a:r>
                <a:r>
                  <a:rPr lang="en-US" sz="2800" baseline="-250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2</a:t>
                </a:r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 và 0,8 mol N</a:t>
                </a:r>
                <a:r>
                  <a:rPr lang="en-US" sz="2800" baseline="-250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2</a:t>
                </a:r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. Khối lượng mol của không khí là: </a:t>
                </a:r>
              </a:p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M</a:t>
                </a:r>
                <a:r>
                  <a:rPr lang="en-US" sz="2800" baseline="-250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kk</a:t>
                </a:r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 = 0,2.32+0,8.28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iCiel Mijas" panose="02000506000000020004" pitchFamily="50" charset="0"/>
                  </a:rPr>
                  <a:t> 29 gam/mol.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5779" y="4102464"/>
                <a:ext cx="9626221" cy="2677656"/>
              </a:xfrm>
              <a:prstGeom prst="rect">
                <a:avLst/>
              </a:prstGeom>
              <a:blipFill>
                <a:blip r:embed="rId5"/>
                <a:stretch>
                  <a:fillRect l="-1330" t="-2506" r="-1267" b="-6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9724" y="1748317"/>
            <a:ext cx="3164704" cy="1332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7219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3291840" y="3696286"/>
            <a:ext cx="4544415" cy="3097248"/>
          </a:xfrm>
          <a:prstGeom prst="cloudCallout">
            <a:avLst>
              <a:gd name="adj1" fmla="val 64753"/>
              <a:gd name="adj2" fmla="val 41153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bay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lên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rơi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6659" y="1554536"/>
            <a:ext cx="3550362" cy="5265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Straight Connector 3"/>
          <p:cNvCxnSpPr/>
          <p:nvPr/>
        </p:nvCxnSpPr>
        <p:spPr>
          <a:xfrm flipH="1">
            <a:off x="11368584" y="5349922"/>
            <a:ext cx="6141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9187217" y="5788925"/>
            <a:ext cx="2795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187217" y="6186985"/>
            <a:ext cx="2795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187217" y="6585045"/>
            <a:ext cx="2181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4184688" y="130310"/>
            <a:ext cx="406676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baseline="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02211"/>
              </p:ext>
            </p:extLst>
          </p:nvPr>
        </p:nvGraphicFramePr>
        <p:xfrm>
          <a:off x="516740" y="177248"/>
          <a:ext cx="3648860" cy="1166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49080" imgH="495000" progId="Equation.DSMT4">
                  <p:embed/>
                </p:oleObj>
              </mc:Choice>
              <mc:Fallback>
                <p:oleObj name="Equation" r:id="rId5" imgW="1549080" imgH="495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40" y="177248"/>
                        <a:ext cx="3648860" cy="1166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149382"/>
              </p:ext>
            </p:extLst>
          </p:nvPr>
        </p:nvGraphicFramePr>
        <p:xfrm>
          <a:off x="217488" y="1646238"/>
          <a:ext cx="3948112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76160" imgH="495000" progId="Equation.DSMT4">
                  <p:embed/>
                </p:oleObj>
              </mc:Choice>
              <mc:Fallback>
                <p:oleObj name="Equation" r:id="rId7" imgW="1676160" imgH="495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646238"/>
                        <a:ext cx="3948112" cy="1166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301826" y="2112113"/>
            <a:ext cx="406676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aseline="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CO</a:t>
            </a:r>
            <a:r>
              <a:rPr lang="en-US" sz="28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aseline="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03329"/>
              </p:ext>
            </p:extLst>
          </p:nvPr>
        </p:nvGraphicFramePr>
        <p:xfrm>
          <a:off x="576262" y="3112879"/>
          <a:ext cx="3589338" cy="116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3880" imgH="495000" progId="Equation.DSMT4">
                  <p:embed/>
                </p:oleObj>
              </mc:Choice>
              <mc:Fallback>
                <p:oleObj name="Equation" r:id="rId9" imgW="152388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" y="3112879"/>
                        <a:ext cx="3589338" cy="116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6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4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3810" y="1325539"/>
            <a:ext cx="11718190" cy="420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725" y="555077"/>
            <a:ext cx="11100178" cy="494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VẬN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1. 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Có những khí sau: N</a:t>
            </a:r>
            <a:r>
              <a:rPr lang="pt-BR" sz="2800" baseline="-250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Cl</a:t>
            </a:r>
            <a:r>
              <a:rPr lang="pt-BR" sz="2800" baseline="-250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2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NO.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Hãy cho biết: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Những khí nào nặng hay nhẹ hơn khí hydrogen và nặng hay nhẹ hơn bằng bao nhiêu lần?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Những khí nào nặng hơn hay nhẹ hơn không khí và nặng hay nhẹ hơn bằng bao nhiêu lần?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it-IT" sz="2800" b="1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Bài 2.</a:t>
            </a:r>
            <a:r>
              <a:rPr lang="pt-BR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Hãy tìm khối lượng mol của những khí: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Có tỉ khối đối với ox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ygen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1,375.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Có tỉ khối đối với không khí là 2,207.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0" y="1541038"/>
            <a:ext cx="6400800" cy="438150"/>
          </a:xfrm>
        </p:spPr>
        <p:txBody>
          <a:bodyPr/>
          <a:lstStyle/>
          <a:p>
            <a:pPr eaLnBrk="1" hangingPunct="1"/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3" name="Group 6"/>
          <p:cNvGrpSpPr/>
          <p:nvPr/>
        </p:nvGrpSpPr>
        <p:grpSpPr>
          <a:xfrm>
            <a:off x="8144302" y="2083470"/>
            <a:ext cx="2057400" cy="1752600"/>
            <a:chOff x="7543800" y="2114264"/>
            <a:chExt cx="2057400" cy="1752600"/>
          </a:xfrm>
        </p:grpSpPr>
        <p:sp>
          <p:nvSpPr>
            <p:cNvPr id="18" name="Freeform 8"/>
            <p:cNvSpPr>
              <a:spLocks/>
            </p:cNvSpPr>
            <p:nvPr/>
          </p:nvSpPr>
          <p:spPr bwMode="auto">
            <a:xfrm rot="10800000">
              <a:off x="8153400" y="2419064"/>
              <a:ext cx="838200" cy="1371600"/>
            </a:xfrm>
            <a:custGeom>
              <a:avLst/>
              <a:gdLst>
                <a:gd name="T0" fmla="*/ 0 w 452"/>
                <a:gd name="T1" fmla="*/ 5024 h 819"/>
                <a:gd name="T2" fmla="*/ 756605 w 452"/>
                <a:gd name="T3" fmla="*/ 25121 h 819"/>
                <a:gd name="T4" fmla="*/ 778858 w 452"/>
                <a:gd name="T5" fmla="*/ 85411 h 819"/>
                <a:gd name="T6" fmla="*/ 823365 w 452"/>
                <a:gd name="T7" fmla="*/ 145701 h 819"/>
                <a:gd name="T8" fmla="*/ 823365 w 452"/>
                <a:gd name="T9" fmla="*/ 13716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4" name="Picture 5" descr="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2114264"/>
              <a:ext cx="1066800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6"/>
            <p:cNvSpPr>
              <a:spLocks/>
            </p:cNvSpPr>
            <p:nvPr/>
          </p:nvSpPr>
          <p:spPr bwMode="auto">
            <a:xfrm rot="10800000">
              <a:off x="8091714" y="2419064"/>
              <a:ext cx="914400" cy="1447800"/>
            </a:xfrm>
            <a:custGeom>
              <a:avLst/>
              <a:gdLst>
                <a:gd name="T0" fmla="*/ 0 w 452"/>
                <a:gd name="T1" fmla="*/ 5303 h 819"/>
                <a:gd name="T2" fmla="*/ 825388 w 452"/>
                <a:gd name="T3" fmla="*/ 26516 h 819"/>
                <a:gd name="T4" fmla="*/ 849664 w 452"/>
                <a:gd name="T5" fmla="*/ 90156 h 819"/>
                <a:gd name="T6" fmla="*/ 898216 w 452"/>
                <a:gd name="T7" fmla="*/ 153796 h 819"/>
                <a:gd name="T8" fmla="*/ 898216 w 452"/>
                <a:gd name="T9" fmla="*/ 14478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>
              <a:off x="9067800" y="3804312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1743741" y="3920999"/>
            <a:ext cx="45897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 dirty="0">
                <a:latin typeface="Times New Roman" panose="02020603050405020304" pitchFamily="18" charset="0"/>
              </a:rPr>
              <a:t>a. 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Đặt</a:t>
            </a:r>
            <a:r>
              <a:rPr lang="en-US" sz="2800" b="1" i="1" baseline="0" dirty="0"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đứng</a:t>
            </a:r>
            <a:r>
              <a:rPr lang="en-US" sz="2800" b="1" i="1" baseline="0" dirty="0"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bình</a:t>
            </a:r>
            <a:r>
              <a:rPr lang="en-US" sz="2800" b="1" i="1" baseline="0" dirty="0">
                <a:latin typeface="Times New Roman" panose="02020603050405020304" pitchFamily="18" charset="0"/>
              </a:rPr>
              <a:t> (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ngửa</a:t>
            </a:r>
            <a:r>
              <a:rPr lang="en-US" sz="2800" b="1" i="1" baseline="0" dirty="0"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 err="1">
                <a:latin typeface="Times New Roman" panose="02020603050405020304" pitchFamily="18" charset="0"/>
              </a:rPr>
              <a:t>bình</a:t>
            </a:r>
            <a:r>
              <a:rPr lang="en-US" sz="2800" b="1" i="1" baseline="0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7027651" y="3925903"/>
            <a:ext cx="43669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>
                <a:latin typeface="Times New Roman" panose="02020603050405020304" pitchFamily="18" charset="0"/>
              </a:rPr>
              <a:t>b. Đặt ngược bình (úp bình)</a:t>
            </a:r>
          </a:p>
        </p:txBody>
      </p:sp>
      <p:grpSp>
        <p:nvGrpSpPr>
          <p:cNvPr id="4" name="Group 22"/>
          <p:cNvGrpSpPr/>
          <p:nvPr/>
        </p:nvGrpSpPr>
        <p:grpSpPr>
          <a:xfrm>
            <a:off x="2743200" y="2169827"/>
            <a:ext cx="1905000" cy="1730375"/>
            <a:chOff x="2743200" y="2169827"/>
            <a:chExt cx="1905000" cy="1730375"/>
          </a:xfrm>
        </p:grpSpPr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3276600" y="2266664"/>
              <a:ext cx="717550" cy="1371600"/>
            </a:xfrm>
            <a:custGeom>
              <a:avLst/>
              <a:gdLst>
                <a:gd name="T0" fmla="*/ 0 w 452"/>
                <a:gd name="T1" fmla="*/ 5024 h 819"/>
                <a:gd name="T2" fmla="*/ 647700 w 452"/>
                <a:gd name="T3" fmla="*/ 25121 h 819"/>
                <a:gd name="T4" fmla="*/ 666750 w 452"/>
                <a:gd name="T5" fmla="*/ 85411 h 819"/>
                <a:gd name="T6" fmla="*/ 704850 w 452"/>
                <a:gd name="T7" fmla="*/ 145701 h 819"/>
                <a:gd name="T8" fmla="*/ 704850 w 452"/>
                <a:gd name="T9" fmla="*/ 13716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2" descr="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1400" y="2419064"/>
              <a:ext cx="1066800" cy="1481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2743200" y="221776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3200400" y="2169827"/>
              <a:ext cx="838200" cy="1447800"/>
            </a:xfrm>
            <a:custGeom>
              <a:avLst/>
              <a:gdLst>
                <a:gd name="T0" fmla="*/ 0 w 452"/>
                <a:gd name="T1" fmla="*/ 5303 h 819"/>
                <a:gd name="T2" fmla="*/ 756605 w 452"/>
                <a:gd name="T3" fmla="*/ 26516 h 819"/>
                <a:gd name="T4" fmla="*/ 778858 w 452"/>
                <a:gd name="T5" fmla="*/ 90156 h 819"/>
                <a:gd name="T6" fmla="*/ 823365 w 452"/>
                <a:gd name="T7" fmla="*/ 153796 h 819"/>
                <a:gd name="T8" fmla="*/ 823365 w 452"/>
                <a:gd name="T9" fmla="*/ 1447800 h 8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2"/>
                <a:gd name="T16" fmla="*/ 0 h 819"/>
                <a:gd name="T17" fmla="*/ 452 w 452"/>
                <a:gd name="T18" fmla="*/ 819 h 8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2" h="819">
                  <a:moveTo>
                    <a:pt x="0" y="3"/>
                  </a:moveTo>
                  <a:cubicBezTo>
                    <a:pt x="136" y="7"/>
                    <a:pt x="273" y="0"/>
                    <a:pt x="408" y="15"/>
                  </a:cubicBezTo>
                  <a:cubicBezTo>
                    <a:pt x="421" y="16"/>
                    <a:pt x="414" y="40"/>
                    <a:pt x="420" y="51"/>
                  </a:cubicBezTo>
                  <a:cubicBezTo>
                    <a:pt x="426" y="64"/>
                    <a:pt x="444" y="73"/>
                    <a:pt x="444" y="87"/>
                  </a:cubicBezTo>
                  <a:cubicBezTo>
                    <a:pt x="452" y="331"/>
                    <a:pt x="444" y="575"/>
                    <a:pt x="444" y="81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828700" y="4603750"/>
            <a:ext cx="4504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 dirty="0">
                <a:solidFill>
                  <a:srgbClr val="FF00FF"/>
                </a:solidFill>
                <a:latin typeface="Times New Roman" panose="02020603050405020304" pitchFamily="18" charset="0"/>
              </a:rPr>
              <a:t>Thu </a:t>
            </a:r>
            <a:r>
              <a:rPr lang="en-US" sz="2800" b="1" i="1" baseline="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endParaRPr lang="en-US" sz="2800" b="1" i="1" baseline="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7105224" y="4603750"/>
            <a:ext cx="43941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i="1" baseline="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baseline="0" dirty="0">
                <a:solidFill>
                  <a:srgbClr val="FF00FF"/>
                </a:solidFill>
                <a:latin typeface="Times New Roman" panose="02020603050405020304" pitchFamily="18" charset="0"/>
              </a:rPr>
              <a:t>Thu </a:t>
            </a:r>
            <a:r>
              <a:rPr lang="en-US" sz="2800" b="1" i="1" baseline="0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nhẹ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hơn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FF"/>
                </a:solidFill>
                <a:latin typeface="Times New Roman" panose="02020603050405020304" pitchFamily="18" charset="0"/>
              </a:rPr>
              <a:t>khí</a:t>
            </a:r>
            <a:endParaRPr lang="en-US" sz="2800" b="1" i="1" baseline="0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1455668" y="4272857"/>
            <a:ext cx="286744" cy="661786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6827626" y="4307182"/>
            <a:ext cx="286744" cy="661786"/>
          </a:xfrm>
          <a:prstGeom prst="curved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5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0" grpId="0"/>
      <p:bldP spid="21" grpId="0"/>
      <p:bldP spid="24" grpId="0"/>
      <p:bldP spid="25" grpId="0"/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752" y="5472752"/>
            <a:ext cx="1385248" cy="13852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941" y="-572847"/>
            <a:ext cx="2450402" cy="22972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0725" y="1576321"/>
            <a:ext cx="11100178" cy="2736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 thể thu những khí nào vào bình (từ những thí nghiệm trong phòng thí nghiệm) khí hy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drogen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khí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khí </a:t>
            </a:r>
            <a:r>
              <a:rPr lang="pt-BR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carbon dioxide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bằng cách: 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Đặt đứng bình.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Đặt ngược bình.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 thích việc làm này?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4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462057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43795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93370" y="0"/>
            <a:ext cx="8884775" cy="3497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0" y="5475721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MOL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83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7650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6110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Avogadro,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431314" y="3181431"/>
            <a:ext cx="4760686" cy="367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3559947"/>
            <a:ext cx="7707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mol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2.6,022.10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12,044.10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carbon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1,5 mol carbon:</a:t>
            </a:r>
          </a:p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1,5.6,022.10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9,033.10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02474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1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(Cu)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Cu.</a:t>
            </a:r>
          </a:p>
          <a:p>
            <a:pPr marL="457200" indent="-4572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758750"/>
            <a:ext cx="77941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k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 = </a:t>
            </a:r>
            <a:r>
              <a:rPr lang="en-US" sz="28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n.N</a:t>
            </a:r>
            <a:endParaRPr lang="en-US" sz="28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uiExpand="1" build="p"/>
      <p:bldP spid="10" grpId="1" uiExpand="1" build="allAtOnce"/>
      <p:bldP spid="11" grpId="0"/>
      <p:bldP spid="12" grpId="0"/>
      <p:bldP spid="13" grpId="0"/>
      <p:bldP spid="1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55432" y="1266174"/>
            <a:ext cx="104337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3.6,022.10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18,066.10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O.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2.3.6,022.10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36,132.10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mol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1.3.6,022.10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18,066.10</a:t>
            </a:r>
            <a:r>
              <a:rPr lang="en-US" sz="2800" baseline="30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643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" y="0"/>
            <a:ext cx="1187355" cy="118735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0286" y="1102190"/>
            <a:ext cx="11338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0,25 mol sulfur; 	b) 0,5 mol sodium; 	c) 1,75 mol potassium.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14350" indent="-514350" algn="just">
              <a:buAutoNum type="alphaLcParenR"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mol CO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	b) 0,5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	c) 0,75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</a:t>
            </a:r>
          </a:p>
          <a:p>
            <a:pPr marL="514350" indent="-514350"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0,5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	e) 1,25 mol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800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872" y="3876661"/>
            <a:ext cx="11137359" cy="2152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753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4: MOL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28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82005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55302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Avogadro,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0392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43114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+ 1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(Cu)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8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Cu.</a:t>
            </a:r>
          </a:p>
          <a:p>
            <a:pPr marL="457200" indent="-457200"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mol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6,022.10</a:t>
            </a:r>
            <a:r>
              <a:rPr lang="en-US" sz="2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33165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788223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(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M)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mol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/mol.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8192" y="1888278"/>
            <a:ext cx="1269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n-US" sz="2800" dirty="0" err="1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endParaRPr lang="en-US" sz="2800" dirty="0">
              <a:solidFill>
                <a:srgbClr val="E519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57371" y="-1041"/>
            <a:ext cx="6734629" cy="390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46967"/>
          <a:stretch/>
        </p:blipFill>
        <p:spPr>
          <a:xfrm>
            <a:off x="175688" y="0"/>
            <a:ext cx="3707990" cy="3066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5622" y="2575491"/>
            <a:ext cx="1544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58,5 </a:t>
            </a:r>
            <a:r>
              <a:rPr lang="en-US" sz="2800" dirty="0" err="1">
                <a:solidFill>
                  <a:srgbClr val="E519D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endParaRPr lang="en-US" sz="2800" dirty="0">
              <a:solidFill>
                <a:srgbClr val="E519D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9565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95701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48678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copper (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en-US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1904</TotalTime>
  <Words>2914</Words>
  <Application>Microsoft Office PowerPoint</Application>
  <PresentationFormat>Widescreen</PresentationFormat>
  <Paragraphs>238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Fira Sans Extra Condensed Medium</vt:lpstr>
      <vt:lpstr>iCiel Mijas</vt:lpstr>
      <vt:lpstr>Times New Roman</vt:lpstr>
      <vt:lpstr>Wingdings</vt:lpstr>
      <vt:lpstr>MỞ ĐẦU KHTN 7-HIỀN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Có 2 cách thu khí trong phòng thí nghiệm: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Administrator</cp:lastModifiedBy>
  <cp:revision>368</cp:revision>
  <dcterms:created xsi:type="dcterms:W3CDTF">2022-07-11T10:05:56Z</dcterms:created>
  <dcterms:modified xsi:type="dcterms:W3CDTF">2024-09-21T06:05:41Z</dcterms:modified>
</cp:coreProperties>
</file>