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0" r:id="rId2"/>
    <p:sldId id="294" r:id="rId3"/>
    <p:sldId id="331" r:id="rId4"/>
    <p:sldId id="359" r:id="rId5"/>
    <p:sldId id="333" r:id="rId6"/>
    <p:sldId id="297" r:id="rId7"/>
    <p:sldId id="334" r:id="rId8"/>
    <p:sldId id="335" r:id="rId9"/>
    <p:sldId id="360" r:id="rId10"/>
    <p:sldId id="298" r:id="rId11"/>
    <p:sldId id="343" r:id="rId12"/>
    <p:sldId id="338" r:id="rId13"/>
    <p:sldId id="340" r:id="rId14"/>
    <p:sldId id="339" r:id="rId15"/>
    <p:sldId id="341" r:id="rId16"/>
    <p:sldId id="346" r:id="rId17"/>
    <p:sldId id="342" r:id="rId18"/>
    <p:sldId id="345" r:id="rId19"/>
    <p:sldId id="347" r:id="rId20"/>
    <p:sldId id="348" r:id="rId21"/>
    <p:sldId id="350" r:id="rId22"/>
    <p:sldId id="351" r:id="rId23"/>
    <p:sldId id="349" r:id="rId24"/>
    <p:sldId id="352" r:id="rId25"/>
    <p:sldId id="354" r:id="rId26"/>
    <p:sldId id="355" r:id="rId27"/>
    <p:sldId id="357" r:id="rId28"/>
    <p:sldId id="358" r:id="rId29"/>
    <p:sldId id="362" r:id="rId30"/>
    <p:sldId id="363" r:id="rId31"/>
    <p:sldId id="365" r:id="rId32"/>
    <p:sldId id="366" r:id="rId33"/>
    <p:sldId id="368" r:id="rId34"/>
    <p:sldId id="369" r:id="rId35"/>
    <p:sldId id="371" r:id="rId36"/>
    <p:sldId id="372" r:id="rId37"/>
    <p:sldId id="373" r:id="rId38"/>
    <p:sldId id="37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8D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CF1326-479B-167C-805E-34EBFCB9F60F}" v="1" dt="2020-09-06T11:51:05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1c9989a881338e243da12ec4952dfe6ad1b7b4d05117d7447d76202bd611a723::" providerId="AD" clId="Web-{9DCF1326-479B-167C-805E-34EBFCB9F60F}"/>
    <pc:docChg chg="modSld">
      <pc:chgData name="Người dùng Khách" userId="S::urn:spo:anon#1c9989a881338e243da12ec4952dfe6ad1b7b4d05117d7447d76202bd611a723::" providerId="AD" clId="Web-{9DCF1326-479B-167C-805E-34EBFCB9F60F}" dt="2020-09-06T11:51:05.249" v="0" actId="20577"/>
      <pc:docMkLst>
        <pc:docMk/>
      </pc:docMkLst>
      <pc:sldChg chg="modSp">
        <pc:chgData name="Người dùng Khách" userId="S::urn:spo:anon#1c9989a881338e243da12ec4952dfe6ad1b7b4d05117d7447d76202bd611a723::" providerId="AD" clId="Web-{9DCF1326-479B-167C-805E-34EBFCB9F60F}" dt="2020-09-06T11:51:05.249" v="0" actId="20577"/>
        <pc:sldMkLst>
          <pc:docMk/>
          <pc:sldMk cId="1295116427" sldId="325"/>
        </pc:sldMkLst>
        <pc:spChg chg="mod">
          <ac:chgData name="Người dùng Khách" userId="S::urn:spo:anon#1c9989a881338e243da12ec4952dfe6ad1b7b4d05117d7447d76202bd611a723::" providerId="AD" clId="Web-{9DCF1326-479B-167C-805E-34EBFCB9F60F}" dt="2020-09-06T11:51:05.249" v="0" actId="20577"/>
          <ac:spMkLst>
            <pc:docMk/>
            <pc:sldMk cId="1295116427" sldId="325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D1603-FBDA-4E9E-85BD-10FED4E82709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483CC-7E2C-4801-B047-6F97D8D6A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24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9483CC-7E2C-4801-B047-6F97D8D6AB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9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5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5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5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6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9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61D4-1FD9-48B7-AFAF-CFD7FD31A7E2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79D75-69B6-4869-A878-1CA88B9A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3DBF25-8080-445A-8751-78BF8C55E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67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C07F7-DBC4-43D4-8661-9364DC60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Old English Text MT" panose="03040902040508030806" pitchFamily="66" charset="0"/>
              </a:rPr>
              <a:t>SỌ DỪA</a:t>
            </a:r>
          </a:p>
        </p:txBody>
      </p:sp>
    </p:spTree>
    <p:extLst>
      <p:ext uri="{BB962C8B-B14F-4D97-AF65-F5344CB8AC3E}">
        <p14:creationId xmlns:p14="http://schemas.microsoft.com/office/powerpoint/2010/main" val="14883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7544" y="1250820"/>
            <a:ext cx="8820472" cy="57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57208" y="219042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206F124-409D-4BA2-9746-BAE2362DE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08" y="1947170"/>
            <a:ext cx="3219048" cy="57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2188195E-D2E7-457C-B61F-B484C29A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56" y="5392661"/>
            <a:ext cx="8377088" cy="12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 nhiều lần chứng kiến, cô út đã nghĩ như thế nào về Sọ Dừa?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phàm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03045-D4AA-407A-BC86-E80D70386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713" y="2643520"/>
            <a:ext cx="4978573" cy="2752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98C4-37B5-4935-B8B2-EED5F959C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03064"/>
            <a:ext cx="4320480" cy="288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99536-015F-4BB0-A594-A8235E0AA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6" b="51516"/>
          <a:stretch/>
        </p:blipFill>
        <p:spPr>
          <a:xfrm>
            <a:off x="251519" y="2003064"/>
            <a:ext cx="4320480" cy="28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ABB83D-F931-47E1-A17E-3B7088E6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199"/>
            <a:ext cx="4114800" cy="683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FD924-D0A0-4E85-A12C-4F07B4E18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1"/>
          <a:stretch/>
        </p:blipFill>
        <p:spPr>
          <a:xfrm>
            <a:off x="4705674" y="2283453"/>
            <a:ext cx="4248472" cy="4178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3BD985-55FB-46AD-81A6-B9C6B79B6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3453"/>
            <a:ext cx="4114800" cy="41785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B942D4-5E7E-4DCA-9A9C-12829DE5D596}"/>
              </a:ext>
            </a:extLst>
          </p:cNvPr>
          <p:cNvSpPr txBox="1">
            <a:spLocks/>
          </p:cNvSpPr>
          <p:nvPr/>
        </p:nvSpPr>
        <p:spPr>
          <a:xfrm>
            <a:off x="4628494" y="1600200"/>
            <a:ext cx="4402832" cy="683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en-US" sz="2400" dirty="0">
                <a:latin typeface="Quicksan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9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55576" y="1412776"/>
            <a:ext cx="7776864" cy="513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Bất ngờ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 Sọ Dừa 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 ra người ra ngợm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Sọ Dừa nghèo khó mà dám hỏi con nhà giàu.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mỉa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giễu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609380" y="260648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34330F-2201-4524-88C9-DB902FB9EEC3}"/>
              </a:ext>
            </a:extLst>
          </p:cNvPr>
          <p:cNvSpPr/>
          <p:nvPr/>
        </p:nvSpPr>
        <p:spPr>
          <a:xfrm>
            <a:off x="3573054" y="3443891"/>
            <a:ext cx="446449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D8665D-01E7-4457-8101-E4B18548AAB6}"/>
              </a:ext>
            </a:extLst>
          </p:cNvPr>
          <p:cNvSpPr/>
          <p:nvPr/>
        </p:nvSpPr>
        <p:spPr>
          <a:xfrm>
            <a:off x="3923928" y="4709460"/>
            <a:ext cx="2232248" cy="47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8A1E76-29A6-4014-976B-97F4B0EDFD74}"/>
              </a:ext>
            </a:extLst>
          </p:cNvPr>
          <p:cNvSpPr/>
          <p:nvPr/>
        </p:nvSpPr>
        <p:spPr>
          <a:xfrm>
            <a:off x="3563888" y="5340052"/>
            <a:ext cx="3562216" cy="471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CF0E73-1295-4204-8C36-50288163B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18" y="3486468"/>
            <a:ext cx="3780282" cy="3024336"/>
          </a:xfr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844ED4A-E74F-4F5A-9A65-7FDC27182EFB}"/>
              </a:ext>
            </a:extLst>
          </p:cNvPr>
          <p:cNvSpPr/>
          <p:nvPr/>
        </p:nvSpPr>
        <p:spPr>
          <a:xfrm>
            <a:off x="5374432" y="274638"/>
            <a:ext cx="3312368" cy="2448272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Phú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thách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cưới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Quicksand" pitchFamily="2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Quicksand" pitchFamily="2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23F8D-B959-4262-87E8-3F2EF4A0E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4" y="3369390"/>
            <a:ext cx="3121866" cy="3121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7B1671-DC8B-4756-8D4E-F13E0B2C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29" y="536383"/>
            <a:ext cx="3844271" cy="2688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142EC-9B19-4FAA-85E4-9E0C6EE96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0" y="548680"/>
            <a:ext cx="4330214" cy="2688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AFD6B-BE7C-49E1-8752-4D17AE670BF9}"/>
              </a:ext>
            </a:extLst>
          </p:cNvPr>
          <p:cNvSpPr/>
          <p:nvPr/>
        </p:nvSpPr>
        <p:spPr>
          <a:xfrm>
            <a:off x="5741870" y="2546521"/>
            <a:ext cx="22322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A5591A-24F0-49E2-B0D7-F0305D9472E9}"/>
              </a:ext>
            </a:extLst>
          </p:cNvPr>
          <p:cNvSpPr/>
          <p:nvPr/>
        </p:nvSpPr>
        <p:spPr>
          <a:xfrm>
            <a:off x="1106627" y="6281936"/>
            <a:ext cx="22322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x10</a:t>
            </a:r>
          </a:p>
        </p:txBody>
      </p:sp>
    </p:spTree>
    <p:extLst>
      <p:ext uri="{BB962C8B-B14F-4D97-AF65-F5344CB8AC3E}">
        <p14:creationId xmlns:p14="http://schemas.microsoft.com/office/powerpoint/2010/main" val="386792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9552" y="1236372"/>
            <a:ext cx="8424936" cy="50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 vật Phú ông thách cưới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 nhiều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 to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vượt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 khả năng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 gia đình Sọ Dừa.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tình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đưa ra sự thách cưới ấy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Phú ông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 Dừa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bỏ ý định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 nhưng điều gì bất ngờ đã đến với Phú ông?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5942F-9555-425D-A59D-33D2221CB717}"/>
              </a:ext>
            </a:extLst>
          </p:cNvPr>
          <p:cNvSpPr/>
          <p:nvPr/>
        </p:nvSpPr>
        <p:spPr>
          <a:xfrm>
            <a:off x="6557164" y="2734535"/>
            <a:ext cx="23955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99D721-20CA-4801-A992-24DA5FB6B826}"/>
              </a:ext>
            </a:extLst>
          </p:cNvPr>
          <p:cNvSpPr/>
          <p:nvPr/>
        </p:nvSpPr>
        <p:spPr>
          <a:xfrm>
            <a:off x="840748" y="3242135"/>
            <a:ext cx="475252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C8F65-5592-489A-8581-5993053C113E}"/>
              </a:ext>
            </a:extLst>
          </p:cNvPr>
          <p:cNvSpPr/>
          <p:nvPr/>
        </p:nvSpPr>
        <p:spPr>
          <a:xfrm>
            <a:off x="5670084" y="2764077"/>
            <a:ext cx="875352" cy="402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E6435E-1F64-4EBE-B8A3-D161786AE7D6}"/>
              </a:ext>
            </a:extLst>
          </p:cNvPr>
          <p:cNvSpPr/>
          <p:nvPr/>
        </p:nvSpPr>
        <p:spPr>
          <a:xfrm>
            <a:off x="4283968" y="2683679"/>
            <a:ext cx="13093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DCF126-BCA6-4F98-9966-5665604E3C2C}"/>
              </a:ext>
            </a:extLst>
          </p:cNvPr>
          <p:cNvSpPr/>
          <p:nvPr/>
        </p:nvSpPr>
        <p:spPr>
          <a:xfrm>
            <a:off x="2140748" y="4514612"/>
            <a:ext cx="93610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307595-C9A0-4941-AC1F-0DB4AD3766BC}"/>
              </a:ext>
            </a:extLst>
          </p:cNvPr>
          <p:cNvSpPr/>
          <p:nvPr/>
        </p:nvSpPr>
        <p:spPr>
          <a:xfrm>
            <a:off x="6230039" y="4588220"/>
            <a:ext cx="278493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6A129-9944-45DF-BF93-30E69F8EDD30}"/>
              </a:ext>
            </a:extLst>
          </p:cNvPr>
          <p:cNvSpPr/>
          <p:nvPr/>
        </p:nvSpPr>
        <p:spPr>
          <a:xfrm>
            <a:off x="855187" y="5105667"/>
            <a:ext cx="4477745" cy="46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36FDAA-ED8D-433D-B83A-7545C2EF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6" y="1893514"/>
            <a:ext cx="8138088" cy="47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9552" y="1340768"/>
            <a:ext cx="8168572" cy="50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 con Sọ Dừa mang đầy đủ lễ vậ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 thực tế Phú ông chưa bao giờ nghĩ rằng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588AD4-8834-4F19-B44D-88A7B5FE22F8}"/>
              </a:ext>
            </a:extLst>
          </p:cNvPr>
          <p:cNvSpPr/>
          <p:nvPr/>
        </p:nvSpPr>
        <p:spPr>
          <a:xfrm>
            <a:off x="1907704" y="4653136"/>
            <a:ext cx="12961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D8E9EC-98F4-45FA-BAD5-9ADBF904ECE4}"/>
              </a:ext>
            </a:extLst>
          </p:cNvPr>
          <p:cNvSpPr/>
          <p:nvPr/>
        </p:nvSpPr>
        <p:spPr>
          <a:xfrm>
            <a:off x="3299624" y="4658320"/>
            <a:ext cx="5408500" cy="426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EADCD-380C-4AD0-85F5-B865CC6D7F82}"/>
              </a:ext>
            </a:extLst>
          </p:cNvPr>
          <p:cNvSpPr/>
          <p:nvPr/>
        </p:nvSpPr>
        <p:spPr>
          <a:xfrm>
            <a:off x="539552" y="5189580"/>
            <a:ext cx="7000944" cy="426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260648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7144C4-90E3-421E-8C8B-F6097187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96" y="1330623"/>
            <a:ext cx="865130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biết khả năng của 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Kiếm đủ sính lễ theo yêu cầu của phú ông.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13FDC-FF87-4541-8113-9CE19D82B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74485"/>
            <a:ext cx="6192688" cy="34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9552" y="1198832"/>
            <a:ext cx="8568952" cy="12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9974C-930D-4402-AFEC-BAF56CBAB5BC}"/>
              </a:ext>
            </a:extLst>
          </p:cNvPr>
          <p:cNvSpPr txBox="1"/>
          <p:nvPr/>
        </p:nvSpPr>
        <p:spPr>
          <a:xfrm>
            <a:off x="543364" y="1827792"/>
            <a:ext cx="8424936" cy="160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 cô út lấy Sọ Dừa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ước mơ gì của nhân dân ta?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ớc mơ về sự </a:t>
            </a:r>
            <a:r>
              <a:rPr lang="vi-V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bằng </a:t>
            </a:r>
            <a:r>
              <a:rPr lang="vi-V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 các tầng lớp.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00D06-C850-4BA1-8CCC-B063E62BA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752" y="3477564"/>
            <a:ext cx="6264696" cy="33352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E9422-C9AD-429A-ADA9-1B1CF737A682}"/>
              </a:ext>
            </a:extLst>
          </p:cNvPr>
          <p:cNvSpPr/>
          <p:nvPr/>
        </p:nvSpPr>
        <p:spPr>
          <a:xfrm>
            <a:off x="2555776" y="2442482"/>
            <a:ext cx="4896544" cy="43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57ED1-33F0-4927-B0E1-50BE52277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6" y="2415886"/>
            <a:ext cx="7334627" cy="44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7544" y="1340768"/>
            <a:ext cx="8568952" cy="59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ra?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 sao trước đó cả hai cô chị không đồng ý lấy Sọ Dừa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Sau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 của đôi vợ chồng trẻ ra sao?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 ngày cưới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Sọ Dừa tỏ ra là chàng trai như thế nào?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miệt mài đèn sách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chờ khoa thi.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A7F3D93-653F-4E7F-B801-C8804DD147BC}"/>
              </a:ext>
            </a:extLst>
          </p:cNvPr>
          <p:cNvSpPr/>
          <p:nvPr/>
        </p:nvSpPr>
        <p:spPr>
          <a:xfrm>
            <a:off x="5133280" y="4725144"/>
            <a:ext cx="388843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Nhờ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đâu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đạt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được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29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467544" y="249546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7144C4-90E3-421E-8C8B-F6097187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34592"/>
            <a:ext cx="828092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biết khả năng của mình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Kiếm đủ sính lễ theo yêu cầu của phú ông.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A8F13-80B6-4492-B622-F0CCE7F87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r="127"/>
          <a:stretch/>
        </p:blipFill>
        <p:spPr>
          <a:xfrm>
            <a:off x="2987824" y="3573016"/>
            <a:ext cx="5400600" cy="314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539552" y="836712"/>
            <a:ext cx="5719887" cy="701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405433"/>
            <a:ext cx="8400392" cy="475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1. Thể loại: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truyện cổ tích</a:t>
            </a:r>
          </a:p>
          <a:p>
            <a:pPr algn="just">
              <a:lnSpc>
                <a:spcPct val="150000"/>
              </a:lnSpc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2. Phương thức biểu đạt: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tự sự</a:t>
            </a:r>
          </a:p>
          <a:p>
            <a:pPr algn="just">
              <a:lnSpc>
                <a:spcPct val="150000"/>
              </a:lnSpc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3. Bố cục</a:t>
            </a:r>
          </a:p>
          <a:p>
            <a:pPr algn="just">
              <a:lnSpc>
                <a:spcPct val="200000"/>
              </a:lnSpc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Đoạn 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i="1" dirty="0">
                <a:latin typeface="Times New Roman" pitchFamily="18" charset="0"/>
                <a:cs typeface="Times New Roman" pitchFamily="18" charset="0"/>
              </a:rPr>
              <a:t>(Từ đầu ... đặt tên cho nó là Sọ Dừa): 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Sự ra đời của Sọ Dừa.</a:t>
            </a:r>
          </a:p>
          <a:p>
            <a:pPr algn="just">
              <a:lnSpc>
                <a:spcPct val="200000"/>
              </a:lnSpc>
            </a:pP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- Đoạn 2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vi-VN" sz="2300" i="1" dirty="0">
                <a:latin typeface="Times New Roman" pitchFamily="18" charset="0"/>
                <a:cs typeface="Times New Roman" pitchFamily="18" charset="0"/>
              </a:rPr>
              <a:t> ... phòng khi dùng đến)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Dừa</a:t>
            </a:r>
            <a:endParaRPr lang="vi-VN" sz="23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- Đoạn 3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300" i="1" dirty="0">
                <a:latin typeface="Times New Roman" pitchFamily="18" charset="0"/>
                <a:cs typeface="Times New Roman" pitchFamily="18" charset="0"/>
              </a:rPr>
              <a:t>(còn lại)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: Biến cố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4C9E10-9336-4D97-AD24-C30BDD3F2C7A}"/>
              </a:ext>
            </a:extLst>
          </p:cNvPr>
          <p:cNvSpPr/>
          <p:nvPr/>
        </p:nvSpPr>
        <p:spPr>
          <a:xfrm>
            <a:off x="2411760" y="1603052"/>
            <a:ext cx="22794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9080" y="1708716"/>
            <a:ext cx="8568952" cy="124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491088" y="534345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A7F3D93-653F-4E7F-B801-C8804DD147BC}"/>
              </a:ext>
            </a:extLst>
          </p:cNvPr>
          <p:cNvSpPr/>
          <p:nvPr/>
        </p:nvSpPr>
        <p:spPr>
          <a:xfrm>
            <a:off x="5099600" y="700576"/>
            <a:ext cx="388843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27FA1-9AB9-4F17-A070-833A53F2A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48880"/>
            <a:ext cx="2305024" cy="238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C98A5-4102-4D95-A569-CED6E3F92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56" y="2427312"/>
            <a:ext cx="3393250" cy="2100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D10D4-FEE2-4729-BD25-A60F9E66D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2667" r="94667">
                        <a14:foregroundMark x1="18667" y1="56444" x2="50667" y2="52444"/>
                        <a14:foregroundMark x1="50667" y1="52444" x2="50667" y2="52444"/>
                        <a14:foregroundMark x1="85333" y1="43111" x2="94667" y2="45333"/>
                        <a14:foregroundMark x1="7111" y1="52000" x2="2667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94" y="2210457"/>
            <a:ext cx="2470970" cy="247097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BDE716-E4A7-477B-B6B8-E0C9C9446070}"/>
              </a:ext>
            </a:extLst>
          </p:cNvPr>
          <p:cNvSpPr/>
          <p:nvPr/>
        </p:nvSpPr>
        <p:spPr>
          <a:xfrm>
            <a:off x="887132" y="5246491"/>
            <a:ext cx="7272808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1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692696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7144C4-90E3-421E-8C8B-F6097187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20" y="1988840"/>
            <a:ext cx="9036496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biết khả năng của 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Kiếm đủ sính lễ theo yêu cầu của phú ông.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đỗ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16639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7144C4-90E3-421E-8C8B-F60971871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9145016" cy="5400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ngoại hình và phẩm chất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 Dừa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Quicksand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Quicksand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Quicksand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Quicksand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latin typeface="Quicksand" pitchFamily="2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ước mơ về sự đổi đời của nhân dân lao 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424C5D9-FB29-4BB0-8ABC-9E50A19C4644}"/>
              </a:ext>
            </a:extLst>
          </p:cNvPr>
          <p:cNvSpPr/>
          <p:nvPr/>
        </p:nvSpPr>
        <p:spPr>
          <a:xfrm>
            <a:off x="4984561" y="139311"/>
            <a:ext cx="388843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biến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đổi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lạ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ước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mơ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D92E9B3-C79D-4562-813C-869C62CACC94}"/>
              </a:ext>
            </a:extLst>
          </p:cNvPr>
          <p:cNvSpPr/>
          <p:nvPr/>
        </p:nvSpPr>
        <p:spPr>
          <a:xfrm>
            <a:off x="4523656" y="192772"/>
            <a:ext cx="4464496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mối quan hệ giữa ngoại hình và phẩm chất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 Dừa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B0776-2468-47B9-BAE7-6612DFDCE422}"/>
              </a:ext>
            </a:extLst>
          </p:cNvPr>
          <p:cNvSpPr txBox="1"/>
          <p:nvPr/>
        </p:nvSpPr>
        <p:spPr>
          <a:xfrm>
            <a:off x="1568428" y="1960404"/>
            <a:ext cx="1848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C9BE5-0216-4283-B73D-B5099F02CC97}"/>
              </a:ext>
            </a:extLst>
          </p:cNvPr>
          <p:cNvSpPr txBox="1"/>
          <p:nvPr/>
        </p:nvSpPr>
        <p:spPr>
          <a:xfrm>
            <a:off x="4579236" y="1960404"/>
            <a:ext cx="1848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81419-41DD-4F7F-B96A-5647DE04FA67}"/>
              </a:ext>
            </a:extLst>
          </p:cNvPr>
          <p:cNvSpPr txBox="1"/>
          <p:nvPr/>
        </p:nvSpPr>
        <p:spPr>
          <a:xfrm>
            <a:off x="1547664" y="2360514"/>
            <a:ext cx="245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Livvic Light" pitchFamily="2" charset="0"/>
                <a:sym typeface="Wingdings" panose="05000000000000000000" pitchFamily="2" charset="2"/>
              </a:rPr>
              <a:t>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785DF-5270-4301-9362-B8C79D8D6F33}"/>
              </a:ext>
            </a:extLst>
          </p:cNvPr>
          <p:cNvSpPr txBox="1"/>
          <p:nvPr/>
        </p:nvSpPr>
        <p:spPr>
          <a:xfrm>
            <a:off x="4489676" y="2360514"/>
            <a:ext cx="2856656" cy="142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DA0403-FBDA-4D26-8494-A38807D79989}"/>
              </a:ext>
            </a:extLst>
          </p:cNvPr>
          <p:cNvCxnSpPr/>
          <p:nvPr/>
        </p:nvCxnSpPr>
        <p:spPr>
          <a:xfrm>
            <a:off x="4160716" y="1873059"/>
            <a:ext cx="0" cy="1910089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114F76-DDB4-4364-BD78-E25C35CEFA3A}"/>
              </a:ext>
            </a:extLst>
          </p:cNvPr>
          <p:cNvCxnSpPr>
            <a:cxnSpLocks/>
          </p:cNvCxnSpPr>
          <p:nvPr/>
        </p:nvCxnSpPr>
        <p:spPr>
          <a:xfrm>
            <a:off x="1547664" y="2492896"/>
            <a:ext cx="547575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F648F2A-25BA-4C97-91D6-689A6F8AEFD3}"/>
              </a:ext>
            </a:extLst>
          </p:cNvPr>
          <p:cNvSpPr/>
          <p:nvPr/>
        </p:nvSpPr>
        <p:spPr>
          <a:xfrm>
            <a:off x="3872055" y="4214752"/>
            <a:ext cx="2555723" cy="36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BC9AA5-2A7E-474B-8022-9A1669813775}"/>
              </a:ext>
            </a:extLst>
          </p:cNvPr>
          <p:cNvSpPr/>
          <p:nvPr/>
        </p:nvSpPr>
        <p:spPr>
          <a:xfrm>
            <a:off x="3460824" y="4605908"/>
            <a:ext cx="1523738" cy="56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03568F-83F7-4176-A740-30CBCBC850CE}"/>
              </a:ext>
            </a:extLst>
          </p:cNvPr>
          <p:cNvSpPr/>
          <p:nvPr/>
        </p:nvSpPr>
        <p:spPr>
          <a:xfrm>
            <a:off x="4984561" y="4622991"/>
            <a:ext cx="4159439" cy="55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5CB459-7F7C-429B-A217-1013B75D808C}"/>
              </a:ext>
            </a:extLst>
          </p:cNvPr>
          <p:cNvSpPr/>
          <p:nvPr/>
        </p:nvSpPr>
        <p:spPr>
          <a:xfrm>
            <a:off x="107505" y="5174346"/>
            <a:ext cx="2232248" cy="48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5" grpId="1" animBg="1"/>
      <p:bldP spid="7" grpId="0" animBg="1"/>
      <p:bldP spid="7" grpId="1" animBg="1"/>
      <p:bldP spid="8" grpId="0"/>
      <p:bldP spid="9" grpId="0"/>
      <p:bldP spid="2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7524" y="2204864"/>
            <a:ext cx="8568952" cy="36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 về việc làm của 2 cô chị?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H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ãm hại em là vì địa vị cao sang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 lòng yêu Sọ Dừa.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24896" y="480326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A7F3D93-653F-4E7F-B801-C8804DD147BC}"/>
              </a:ext>
            </a:extLst>
          </p:cNvPr>
          <p:cNvSpPr/>
          <p:nvPr/>
        </p:nvSpPr>
        <p:spPr>
          <a:xfrm>
            <a:off x="5211070" y="108410"/>
            <a:ext cx="388843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Sau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khi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sứ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xảy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ra?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BDE716-E4A7-477B-B6B8-E0C9C9446070}"/>
              </a:ext>
            </a:extLst>
          </p:cNvPr>
          <p:cNvSpPr/>
          <p:nvPr/>
        </p:nvSpPr>
        <p:spPr>
          <a:xfrm>
            <a:off x="-180528" y="2277512"/>
            <a:ext cx="7272808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7C164C-0E54-496C-A6E5-742F83A2D9EB}"/>
              </a:ext>
            </a:extLst>
          </p:cNvPr>
          <p:cNvSpPr/>
          <p:nvPr/>
        </p:nvSpPr>
        <p:spPr>
          <a:xfrm>
            <a:off x="1983368" y="3626232"/>
            <a:ext cx="936104" cy="52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681AE-4502-43E8-91E6-F176EED1FA39}"/>
              </a:ext>
            </a:extLst>
          </p:cNvPr>
          <p:cNvSpPr/>
          <p:nvPr/>
        </p:nvSpPr>
        <p:spPr>
          <a:xfrm>
            <a:off x="2991480" y="3629812"/>
            <a:ext cx="5868652" cy="519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0C5CF-B1FF-4DE0-890B-86E502C1607D}"/>
              </a:ext>
            </a:extLst>
          </p:cNvPr>
          <p:cNvSpPr/>
          <p:nvPr/>
        </p:nvSpPr>
        <p:spPr>
          <a:xfrm>
            <a:off x="283396" y="4241552"/>
            <a:ext cx="1843988" cy="41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71B328-06D1-44DA-B84C-0C71213D46C7}"/>
              </a:ext>
            </a:extLst>
          </p:cNvPr>
          <p:cNvSpPr/>
          <p:nvPr/>
        </p:nvSpPr>
        <p:spPr>
          <a:xfrm>
            <a:off x="279740" y="5431221"/>
            <a:ext cx="2276036" cy="41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C152D3-D0AD-4993-A59F-DDB6697A3132}"/>
              </a:ext>
            </a:extLst>
          </p:cNvPr>
          <p:cNvSpPr/>
          <p:nvPr/>
        </p:nvSpPr>
        <p:spPr>
          <a:xfrm>
            <a:off x="2712236" y="4918096"/>
            <a:ext cx="6128464" cy="44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9F113-CC37-4BFD-AB1D-46EFE2E31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28" y="1985236"/>
            <a:ext cx="3888432" cy="2472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D8172-9C98-4ABF-A871-039A2FE5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72" y="4460472"/>
            <a:ext cx="3816546" cy="23790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FD5D2C-2FEE-40DE-91D5-2D7AE19A8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8" y="2010932"/>
            <a:ext cx="3777834" cy="237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2" grpId="0" animBg="1"/>
      <p:bldP spid="3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57701" y="1338057"/>
            <a:ext cx="7989152" cy="37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nuốt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chửng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 đã gặp may mắn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gà cất tiếng gáy, quan trạng cho thuyền vào, vợ chồng gặp nhau.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con gà gáy gọi quan trạng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Con gà gáy tiếng người, đây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57701" y="268082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BDE716-E4A7-477B-B6B8-E0C9C9446070}"/>
              </a:ext>
            </a:extLst>
          </p:cNvPr>
          <p:cNvSpPr/>
          <p:nvPr/>
        </p:nvSpPr>
        <p:spPr>
          <a:xfrm>
            <a:off x="-180528" y="2277512"/>
            <a:ext cx="7272808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C32B2-772B-45E7-AFD8-A1E39782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72300"/>
            <a:ext cx="4392488" cy="336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B2EDB-BF4C-41A2-AF37-02B216241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61" y="2672300"/>
            <a:ext cx="4424846" cy="3365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85E90-2457-4B3F-8B15-79997B3D7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5" y="1988840"/>
            <a:ext cx="6032810" cy="44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7008" y="1613685"/>
            <a:ext cx="8568952" cy="52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buồng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Quan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Khấp khởi mừng thầm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 nhau kể chuyện em.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Khóc nức nở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 tiếc lắm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07008" y="344081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BDE716-E4A7-477B-B6B8-E0C9C9446070}"/>
              </a:ext>
            </a:extLst>
          </p:cNvPr>
          <p:cNvSpPr/>
          <p:nvPr/>
        </p:nvSpPr>
        <p:spPr>
          <a:xfrm>
            <a:off x="-180528" y="1974365"/>
            <a:ext cx="7272808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E34CD71-5D3C-44C4-95AB-F5C34C6570A9}"/>
              </a:ext>
            </a:extLst>
          </p:cNvPr>
          <p:cNvSpPr/>
          <p:nvPr/>
        </p:nvSpPr>
        <p:spPr>
          <a:xfrm>
            <a:off x="5149056" y="4349989"/>
            <a:ext cx="936104" cy="1656184"/>
          </a:xfrm>
          <a:prstGeom prst="rightBrace">
            <a:avLst>
              <a:gd name="adj1" fmla="val 8333"/>
              <a:gd name="adj2" fmla="val 5105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A38D1-52BE-4E93-A6EF-2F8AFA1788EA}"/>
              </a:ext>
            </a:extLst>
          </p:cNvPr>
          <p:cNvSpPr txBox="1"/>
          <p:nvPr/>
        </p:nvSpPr>
        <p:spPr>
          <a:xfrm>
            <a:off x="6229176" y="494724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5BDCD-8574-48B2-9ADA-532C391CF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16" y="4119976"/>
            <a:ext cx="4181244" cy="26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7544" y="1556792"/>
            <a:ext cx="8568952" cy="549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 chị xấu hổ quá, lủi ra về, bỏ đi biệt xứ.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Sọ Dừa </a:t>
            </a:r>
            <a:r>
              <a:rPr lang="vi-VN" sz="21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trừng phạt, </a:t>
            </a:r>
            <a:r>
              <a:rPr lang="vi-VN" sz="21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trả thù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 chị tự thấy </a:t>
            </a:r>
            <a:r>
              <a:rPr lang="en-US" sz="21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1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1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lặng lẽ tự rút lui trong sự khinh rẻ căm ghét của mọi người. </a:t>
            </a:r>
            <a:endParaRPr lang="en-US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trừng phạt thích đáng với những kẻ bất nhân độc ác.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486817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C8B690-D559-487E-894D-28313C593E29}"/>
              </a:ext>
            </a:extLst>
          </p:cNvPr>
          <p:cNvSpPr/>
          <p:nvPr/>
        </p:nvSpPr>
        <p:spPr>
          <a:xfrm>
            <a:off x="1547664" y="3517588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D4CAA-4603-4AF2-B8B0-75AB7E52B744}"/>
              </a:ext>
            </a:extLst>
          </p:cNvPr>
          <p:cNvSpPr/>
          <p:nvPr/>
        </p:nvSpPr>
        <p:spPr>
          <a:xfrm>
            <a:off x="3508568" y="3536132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35D304-416C-43D5-809E-7FB1DED62FEF}"/>
              </a:ext>
            </a:extLst>
          </p:cNvPr>
          <p:cNvSpPr/>
          <p:nvPr/>
        </p:nvSpPr>
        <p:spPr>
          <a:xfrm>
            <a:off x="2771800" y="4122040"/>
            <a:ext cx="93610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DB801C-E734-4A0C-A1BA-F4B479068302}"/>
              </a:ext>
            </a:extLst>
          </p:cNvPr>
          <p:cNvSpPr/>
          <p:nvPr/>
        </p:nvSpPr>
        <p:spPr>
          <a:xfrm>
            <a:off x="4089987" y="4122040"/>
            <a:ext cx="188141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0BF2D-1CE8-4508-A50F-4EC56506BC84}"/>
              </a:ext>
            </a:extLst>
          </p:cNvPr>
          <p:cNvSpPr/>
          <p:nvPr/>
        </p:nvSpPr>
        <p:spPr>
          <a:xfrm>
            <a:off x="6948264" y="4122040"/>
            <a:ext cx="20882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23E48-73AB-410C-865D-BBAA849163B8}"/>
              </a:ext>
            </a:extLst>
          </p:cNvPr>
          <p:cNvSpPr/>
          <p:nvPr/>
        </p:nvSpPr>
        <p:spPr>
          <a:xfrm>
            <a:off x="467544" y="4601907"/>
            <a:ext cx="20882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52B556-C855-4758-9F7E-9F006AA11539}"/>
              </a:ext>
            </a:extLst>
          </p:cNvPr>
          <p:cNvSpPr/>
          <p:nvPr/>
        </p:nvSpPr>
        <p:spPr>
          <a:xfrm>
            <a:off x="2959821" y="5696415"/>
            <a:ext cx="4005800" cy="51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C6754-8425-4B94-B6F6-8228AB396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50" y="764704"/>
            <a:ext cx="3331159" cy="28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39552" y="97419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altLang="en-US" sz="2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E9FDF-FA5A-4137-9128-082150ED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683" y="1490046"/>
            <a:ext cx="4040188" cy="639762"/>
          </a:xfrm>
        </p:spPr>
        <p:txBody>
          <a:bodyPr anchor="ctr"/>
          <a:lstStyle/>
          <a:p>
            <a:pPr algn="ctr"/>
            <a:r>
              <a:rPr lang="en-US" dirty="0">
                <a:latin typeface="Livvic Light" pitchFamily="2" charset="0"/>
              </a:rPr>
              <a:t>Hai </a:t>
            </a:r>
            <a:r>
              <a:rPr lang="en-US" dirty="0" err="1">
                <a:latin typeface="Livvic Light" pitchFamily="2" charset="0"/>
              </a:rPr>
              <a:t>người</a:t>
            </a:r>
            <a:r>
              <a:rPr lang="en-US" dirty="0">
                <a:latin typeface="Livvic Light" pitchFamily="2" charset="0"/>
              </a:rPr>
              <a:t> </a:t>
            </a:r>
            <a:r>
              <a:rPr lang="en-US" dirty="0" err="1">
                <a:latin typeface="Livvic Light" pitchFamily="2" charset="0"/>
              </a:rPr>
              <a:t>chị</a:t>
            </a:r>
            <a:r>
              <a:rPr lang="en-US" dirty="0">
                <a:latin typeface="Livvic Light" pitchFamily="2" charset="0"/>
              </a:rPr>
              <a:t>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DE9BA-58BA-45FA-B536-77C6FF8CF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9692" y="1928817"/>
            <a:ext cx="4040188" cy="48629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Ác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nghiệt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kiêu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kì</a:t>
            </a:r>
            <a:endParaRPr lang="en-US" sz="1900" dirty="0">
              <a:latin typeface="Livvic Light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Hắt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hủi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Sọ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Dừa</a:t>
            </a:r>
            <a:endParaRPr lang="en-US" sz="1900" dirty="0">
              <a:latin typeface="Livvic Ligh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900" dirty="0">
              <a:latin typeface="Livvic Ligh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900" dirty="0">
              <a:latin typeface="Livvic Light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Bĩu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môi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chê</a:t>
            </a:r>
            <a:r>
              <a:rPr lang="en-US" sz="1900" dirty="0">
                <a:latin typeface="Livvic Light" pitchFamily="2" charset="0"/>
              </a:rPr>
              <a:t> bai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Ganh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ghét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đố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kị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với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em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gái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Độc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ác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hãm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hại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em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Xấu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hổ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bỏ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đi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biệt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sứ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</a:t>
            </a:r>
            <a:r>
              <a:rPr lang="en-US" sz="1900" dirty="0"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Kẻ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độc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ác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tham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lam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bị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trừng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trị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thích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đáng</a:t>
            </a:r>
            <a:endParaRPr lang="en-US" sz="1900" dirty="0">
              <a:solidFill>
                <a:srgbClr val="FF0000"/>
              </a:solidFill>
              <a:latin typeface="Livvic Light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A958ED-124B-4A83-93E6-D0479A47C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9895" y="1490046"/>
            <a:ext cx="4041775" cy="639762"/>
          </a:xfrm>
        </p:spPr>
        <p:txBody>
          <a:bodyPr anchor="ctr"/>
          <a:lstStyle/>
          <a:p>
            <a:pPr algn="ctr"/>
            <a:r>
              <a:rPr lang="en-US" dirty="0" err="1">
                <a:latin typeface="Livvic Light" pitchFamily="2" charset="0"/>
              </a:rPr>
              <a:t>Cô</a:t>
            </a:r>
            <a:r>
              <a:rPr lang="en-US" dirty="0">
                <a:latin typeface="Livvic Light" pitchFamily="2" charset="0"/>
              </a:rPr>
              <a:t> </a:t>
            </a:r>
            <a:r>
              <a:rPr lang="en-US" dirty="0" err="1">
                <a:latin typeface="Livvic Light" pitchFamily="2" charset="0"/>
              </a:rPr>
              <a:t>út</a:t>
            </a:r>
            <a:endParaRPr lang="en-US" dirty="0">
              <a:latin typeface="Livvic Light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13732-2307-4295-AD17-B301663C3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0282" y="1961576"/>
            <a:ext cx="4830966" cy="45664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Hiền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lành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thương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người</a:t>
            </a:r>
            <a:endParaRPr lang="en-US" sz="1900" dirty="0">
              <a:latin typeface="Livvic Light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Tử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tế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với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Sọ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Dừa</a:t>
            </a:r>
            <a:endParaRPr lang="en-US" sz="1900" dirty="0">
              <a:latin typeface="Livvic Light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Đem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lòng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yêu</a:t>
            </a:r>
            <a:r>
              <a:rPr lang="en-US" sz="1900" dirty="0">
                <a:latin typeface="Livvic Light" pitchFamily="2" charset="0"/>
              </a:rPr>
              <a:t>, </a:t>
            </a:r>
            <a:r>
              <a:rPr lang="en-US" sz="1900" dirty="0" err="1">
                <a:latin typeface="Livvic Light" pitchFamily="2" charset="0"/>
              </a:rPr>
              <a:t>giấu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của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ngon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vật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lạ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cho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Sọ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Dừa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Bằng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lòng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lấy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Sọ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Dừa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Trở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thành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bà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trạng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Gặp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nạn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được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cứu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sống</a:t>
            </a:r>
            <a:endParaRPr lang="en-US" sz="1900" dirty="0">
              <a:latin typeface="Livvic Light" pitchFamily="2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Livvic Light" pitchFamily="2" charset="0"/>
              </a:rPr>
              <a:t>Sống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hạnh</a:t>
            </a:r>
            <a:r>
              <a:rPr lang="en-US" sz="1900" dirty="0">
                <a:latin typeface="Livvic Light" pitchFamily="2" charset="0"/>
              </a:rPr>
              <a:t> </a:t>
            </a:r>
            <a:r>
              <a:rPr lang="en-US" sz="1900" dirty="0" err="1">
                <a:latin typeface="Livvic Light" pitchFamily="2" charset="0"/>
              </a:rPr>
              <a:t>phúc</a:t>
            </a:r>
            <a:r>
              <a:rPr lang="en-US" sz="1900" dirty="0">
                <a:latin typeface="Livvic Light" pitchFamily="2" charset="0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Ở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hiền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gặp</a:t>
            </a:r>
            <a:r>
              <a:rPr lang="en-US" sz="1900" dirty="0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solidFill>
                  <a:srgbClr val="FF0000"/>
                </a:solidFill>
                <a:latin typeface="Livvic Light" pitchFamily="2" charset="0"/>
                <a:sym typeface="Wingdings" panose="05000000000000000000" pitchFamily="2" charset="2"/>
              </a:rPr>
              <a:t>lành</a:t>
            </a:r>
            <a:endParaRPr lang="en-US" sz="1900" dirty="0">
              <a:solidFill>
                <a:srgbClr val="FF0000"/>
              </a:solidFill>
              <a:latin typeface="Livvic Light" pitchFamily="2" charset="0"/>
              <a:sym typeface="Wingdings" panose="05000000000000000000" pitchFamily="2" charset="2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81E416-D8FF-455D-9886-09263D72BC94}"/>
              </a:ext>
            </a:extLst>
          </p:cNvPr>
          <p:cNvCxnSpPr>
            <a:cxnSpLocks/>
          </p:cNvCxnSpPr>
          <p:nvPr/>
        </p:nvCxnSpPr>
        <p:spPr>
          <a:xfrm>
            <a:off x="4299286" y="1709309"/>
            <a:ext cx="0" cy="50097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F1F611-6585-46C8-A1A7-9E25AF464C0D}"/>
              </a:ext>
            </a:extLst>
          </p:cNvPr>
          <p:cNvCxnSpPr>
            <a:cxnSpLocks/>
          </p:cNvCxnSpPr>
          <p:nvPr/>
        </p:nvCxnSpPr>
        <p:spPr>
          <a:xfrm>
            <a:off x="355585" y="2032734"/>
            <a:ext cx="87460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EA7FE3-795C-47E1-B83A-785AB7CD83BD}"/>
              </a:ext>
            </a:extLst>
          </p:cNvPr>
          <p:cNvSpPr/>
          <p:nvPr/>
        </p:nvSpPr>
        <p:spPr>
          <a:xfrm>
            <a:off x="3563888" y="55948"/>
            <a:ext cx="3600399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Khi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đưa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cơm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gái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phú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ông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E57C4CD-E285-4632-A9B3-D6D6BFCA3836}"/>
              </a:ext>
            </a:extLst>
          </p:cNvPr>
          <p:cNvSpPr/>
          <p:nvPr/>
        </p:nvSpPr>
        <p:spPr>
          <a:xfrm>
            <a:off x="3563888" y="31453"/>
            <a:ext cx="3784779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Sau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khi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phát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ra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phải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trần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út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biểu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5F629D60-FFE7-4175-B978-B49F09253509}"/>
              </a:ext>
            </a:extLst>
          </p:cNvPr>
          <p:cNvSpPr/>
          <p:nvPr/>
        </p:nvSpPr>
        <p:spPr>
          <a:xfrm>
            <a:off x="3526441" y="116632"/>
            <a:ext cx="399637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Khi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hôn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gái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thế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A3AA441-AF00-43C4-886B-F42398321FF4}"/>
              </a:ext>
            </a:extLst>
          </p:cNvPr>
          <p:cNvSpPr/>
          <p:nvPr/>
        </p:nvSpPr>
        <p:spPr>
          <a:xfrm>
            <a:off x="3505915" y="125133"/>
            <a:ext cx="3996372" cy="1584176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xảy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ra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khi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Quicksand" pitchFamily="2" charset="0"/>
              </a:rPr>
              <a:t>sứ</a:t>
            </a:r>
            <a:r>
              <a:rPr lang="en-US" sz="2000" b="1" dirty="0">
                <a:solidFill>
                  <a:srgbClr val="FF0000"/>
                </a:solidFill>
                <a:latin typeface="Quicksan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24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  <p:bldP spid="7" grpId="0" build="p"/>
      <p:bldP spid="4" grpId="0" animBg="1"/>
      <p:bldP spid="4" grpId="1" animBg="1"/>
      <p:bldP spid="11" grpId="0" animBg="1"/>
      <p:bldP spid="11" grpId="1" animBg="1"/>
      <p:bldP spid="12" grpId="0" animBg="1"/>
      <p:bldP spid="12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48536" y="2780928"/>
            <a:ext cx="8280920" cy="246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Đề cao giá trị đích thực, vẻ đẹp bên 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người.</a:t>
            </a:r>
          </a:p>
          <a:p>
            <a:pPr algn="just">
              <a:lnSpc>
                <a:spcPct val="150000"/>
              </a:lnSpc>
              <a:buNone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Đề cao lòng nhân ái đối với người bất hạnh.</a:t>
            </a:r>
          </a:p>
          <a:p>
            <a:pPr algn="just">
              <a:lnSpc>
                <a:spcPct val="150000"/>
              </a:lnSpc>
              <a:buNone/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Toát lên sức sống mãnh liệt và tinh thần lạc quan của nhân dân lao động.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799395-F656-45F0-9BA9-627289217BCF}"/>
              </a:ext>
            </a:extLst>
          </p:cNvPr>
          <p:cNvSpPr txBox="1">
            <a:spLocks/>
          </p:cNvSpPr>
          <p:nvPr/>
        </p:nvSpPr>
        <p:spPr>
          <a:xfrm>
            <a:off x="548536" y="1124744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5CDC702-29C0-4CD1-A41C-BAD08B8F8648}"/>
              </a:ext>
            </a:extLst>
          </p:cNvPr>
          <p:cNvSpPr/>
          <p:nvPr/>
        </p:nvSpPr>
        <p:spPr>
          <a:xfrm>
            <a:off x="5067072" y="363687"/>
            <a:ext cx="3249344" cy="186206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91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057203"/>
          </a:xfrm>
        </p:spPr>
        <p:txBody>
          <a:bodyPr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gặt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lúa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chăn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bò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Đàn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hát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mệt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chăn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bò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39552" y="3140968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1517-8323-46CC-B15E-DC73B077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86" y="1236919"/>
            <a:ext cx="8507288" cy="2332885"/>
          </a:xfrm>
        </p:spPr>
        <p:txBody>
          <a:bodyPr>
            <a:noAutofit/>
          </a:bodyPr>
          <a:lstStyle/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xét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thụ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thai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ì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lạ</a:t>
            </a:r>
            <a:endParaRPr lang="en-US" sz="22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Gia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?</a:t>
            </a:r>
          </a:p>
          <a:p>
            <a:pPr marL="0" marR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2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AFAF05-F284-4D8A-87CC-C41006DA3898}"/>
              </a:ext>
            </a:extLst>
          </p:cNvPr>
          <p:cNvSpPr txBox="1">
            <a:spLocks/>
          </p:cNvSpPr>
          <p:nvPr/>
        </p:nvSpPr>
        <p:spPr>
          <a:xfrm>
            <a:off x="467544" y="191678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1E6095-4BD4-4EDA-855D-9F62317543BA}"/>
              </a:ext>
            </a:extLst>
          </p:cNvPr>
          <p:cNvSpPr/>
          <p:nvPr/>
        </p:nvSpPr>
        <p:spPr>
          <a:xfrm>
            <a:off x="4328887" y="2251265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6B14F3-413C-4A1F-9536-A19FF3617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82" y="4292839"/>
            <a:ext cx="3246682" cy="24282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6ABF-449C-4843-A64A-C4A53AF1E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60" y="1985515"/>
            <a:ext cx="3247710" cy="2047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43A1F7-FC28-4050-9742-F064DB4A5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33" y="1988840"/>
            <a:ext cx="3035835" cy="2059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DBF888-D957-4731-9418-E3792778D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28" y="4214664"/>
            <a:ext cx="3035835" cy="25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057203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Thổi sáo rất hay, tiếng sáo véo von khiến người nghe rất dễ chịu.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Vẽ tranh rất đẹp, nhất là những lúc chăn bò.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Có tài ăn nói và kể chuyện.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Biến hóa khôn lường, thường xuyên giúp dân diệt trừ yêu quái.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44176" y="2437904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3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hai cô chị như thế nào khi thấy em gái lấy được người chồng khôi ngô, tuấn tú, lại giàu có?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057203"/>
          </a:xfrm>
        </p:spPr>
        <p:txBody>
          <a:bodyPr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Mừng cho cô em vì lấy được người chồng xứng đáng.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Có chút chen tị với cô em nhưng vẫn vui lòng.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Vừa tiếc, vừa ghen tức và nuôi lòng thù hận cô em.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Xâu hổ vì mình không được như em.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39552" y="3789040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5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229600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đi sứ, Sọ Dừa đã trao lại cho vợ những vật dụng gì?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057203"/>
          </a:xfrm>
        </p:spPr>
        <p:txBody>
          <a:bodyPr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Một gói bạc và một con dao.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Một hòn đá lửa, hai quả trứng gà và một con dao.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Một cái trâm cài và một con dao.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Một hòn đá lửa, hai quả trứng gà và một gói bạc.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53448" y="3140968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7999680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nào dưới đây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thể loại truyện cổ tích?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816424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Là loại truyện dân gian kể về cuộc đời của một số nhân vật như nhân vật bất hạnh, có tài năng lạ thường...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Truyện thường chứa đựng nhiều yếu tố hoang đường, li kì.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Truyện do những tác giả tên tuổi sáng tác.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Truyện thể hiện ước mơ, niềm tin của nhân dân về chiến thắng của cái thiện đối với cái ác, cái tốt đối với cái xấu.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47024" y="4437112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7999680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Trạng nguyên và cô gái út đoàn tụ sau bao nhiêu trắc trở thể hiện ước nguyện gì về công lí xã hội?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7920880" cy="3816424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Ước mơ về sự công bằng: những người tài giỏi, hiền lành sẽ được hưởng hạnh phúc, những người độc ác sẽ bị trừng trị thích đáng.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Ước mơ đổi đời: những người có thân phận thấp kém, xấu xí sẽ trở thành người có công danh và xinh đẹp.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Ước mơ có một cuộc sống tốt đẹp và bình an.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Cả A, B và C đều đúng.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CBB133-FEE9-4FD0-AE40-797434BF5BE6}"/>
              </a:ext>
            </a:extLst>
          </p:cNvPr>
          <p:cNvSpPr/>
          <p:nvPr/>
        </p:nvSpPr>
        <p:spPr>
          <a:xfrm>
            <a:off x="543288" y="5694248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9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431728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7920880" cy="3816424"/>
          </a:xfrm>
        </p:spPr>
        <p:txBody>
          <a:bodyPr>
            <a:normAutofit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Vì thương hại Sọ Dừa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Biết Sọ Dừa khôi ngô, tuấn tú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Hiểu và coi trọng giá trị bên trong của Sọ Dừa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Cảm nhận được tương lai tốt đẹp của Sọ Dừa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5934FA-A98C-4052-AE42-1C255FB90C4F}"/>
              </a:ext>
            </a:extLst>
          </p:cNvPr>
          <p:cNvSpPr/>
          <p:nvPr/>
        </p:nvSpPr>
        <p:spPr>
          <a:xfrm>
            <a:off x="543288" y="4041068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431728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vi-V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Sọ Dừa đại diện cho kiểu người nào trong xã hội?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7920880" cy="3816424"/>
          </a:xfrm>
        </p:spPr>
        <p:txBody>
          <a:bodyPr>
            <a:normAutofit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Kiểu người bị bóc lột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Kiểu người chịu nhiều bất hạnh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Kiểu người gặp nhiều may mắn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Kiểu người bị hắt hủi, coi thường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5934FA-A98C-4052-AE42-1C255FB90C4F}"/>
              </a:ext>
            </a:extLst>
          </p:cNvPr>
          <p:cNvSpPr/>
          <p:nvPr/>
        </p:nvSpPr>
        <p:spPr>
          <a:xfrm>
            <a:off x="539552" y="3284984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431728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vi-V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Sọ Dừa phản ánh khát vọng gì của dân gian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7920880" cy="3816424"/>
          </a:xfrm>
        </p:spPr>
        <p:txBody>
          <a:bodyPr>
            <a:normAutofit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Mong cuộc sống giàu vật chất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Công bằng xã hội, cái thiện thắng cái ác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Khát vọng đỗ đạt, mang hiển vinh về cho gia đình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Ước mong về xã hội không còn nghèo đói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5934FA-A98C-4052-AE42-1C255FB90C4F}"/>
              </a:ext>
            </a:extLst>
          </p:cNvPr>
          <p:cNvSpPr/>
          <p:nvPr/>
        </p:nvSpPr>
        <p:spPr>
          <a:xfrm>
            <a:off x="539552" y="3284984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9653-A090-4581-8855-2CD405B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2" y="836712"/>
            <a:ext cx="8431728" cy="129614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7F67-5FD1-44A8-8B94-60120FFB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420888"/>
            <a:ext cx="7920880" cy="3816424"/>
          </a:xfrm>
        </p:spPr>
        <p:txBody>
          <a:bodyPr>
            <a:normAutofit/>
          </a:bodyPr>
          <a:lstStyle/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A. Kết thúc có hậu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B. Kết thúc bất ngờ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C. Kết thúc đúng thực tế</a:t>
            </a:r>
          </a:p>
          <a:p>
            <a:pPr marL="0" marR="0" indent="0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4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D. Kết thúc không thực tế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5934FA-A98C-4052-AE42-1C255FB90C4F}"/>
              </a:ext>
            </a:extLst>
          </p:cNvPr>
          <p:cNvSpPr/>
          <p:nvPr/>
        </p:nvSpPr>
        <p:spPr>
          <a:xfrm>
            <a:off x="563608" y="2636912"/>
            <a:ext cx="360040" cy="576064"/>
          </a:xfrm>
          <a:prstGeom prst="ellipse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AFAF05-F284-4D8A-87CC-C41006DA3898}"/>
              </a:ext>
            </a:extLst>
          </p:cNvPr>
          <p:cNvSpPr txBox="1">
            <a:spLocks/>
          </p:cNvSpPr>
          <p:nvPr/>
        </p:nvSpPr>
        <p:spPr>
          <a:xfrm>
            <a:off x="539552" y="184079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1E6095-4BD4-4EDA-855D-9F62317543BA}"/>
              </a:ext>
            </a:extLst>
          </p:cNvPr>
          <p:cNvSpPr/>
          <p:nvPr/>
        </p:nvSpPr>
        <p:spPr>
          <a:xfrm>
            <a:off x="4247964" y="2420888"/>
            <a:ext cx="648072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BD1187-7E33-46D3-B569-A32D3CCAAE34}"/>
              </a:ext>
            </a:extLst>
          </p:cNvPr>
          <p:cNvSpPr txBox="1">
            <a:spLocks/>
          </p:cNvSpPr>
          <p:nvPr/>
        </p:nvSpPr>
        <p:spPr>
          <a:xfrm>
            <a:off x="467544" y="1157194"/>
            <a:ext cx="8507288" cy="252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6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?</a:t>
            </a:r>
          </a:p>
          <a:p>
            <a:pPr marL="0" indent="0">
              <a:lnSpc>
                <a:spcPts val="46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 chi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xét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dáng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ra?</a:t>
            </a:r>
          </a:p>
          <a:p>
            <a:pPr marL="0" indent="0">
              <a:lnSpc>
                <a:spcPts val="46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endParaRPr lang="en-US" sz="22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endParaRPr lang="en-US" sz="22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</a:pPr>
            <a:endParaRPr lang="en-US" sz="2200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1B40EE-2BC7-4D33-8950-4263D92B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7200800" cy="36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1517-8323-46CC-B15E-DC73B077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76" y="1916832"/>
            <a:ext cx="789004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câu nói đầu tiên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Sọ Dừa với câu nói đầu tiên của Thánh Gióng?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giặc cứu nước.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Sọ Dừa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mẹ đừng vứt con đi.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Sọ Dừa gợi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AFAF05-F284-4D8A-87CC-C41006DA3898}"/>
              </a:ext>
            </a:extLst>
          </p:cNvPr>
          <p:cNvSpPr txBox="1">
            <a:spLocks/>
          </p:cNvSpPr>
          <p:nvPr/>
        </p:nvSpPr>
        <p:spPr>
          <a:xfrm>
            <a:off x="570384" y="692696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735CC1-3383-42D8-B1E5-D3EA6521D335}"/>
              </a:ext>
            </a:extLst>
          </p:cNvPr>
          <p:cNvSpPr/>
          <p:nvPr/>
        </p:nvSpPr>
        <p:spPr>
          <a:xfrm>
            <a:off x="2843807" y="3284984"/>
            <a:ext cx="3158431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A93D2-EDAB-4271-A103-ED9CFC1038E2}"/>
              </a:ext>
            </a:extLst>
          </p:cNvPr>
          <p:cNvSpPr/>
          <p:nvPr/>
        </p:nvSpPr>
        <p:spPr>
          <a:xfrm>
            <a:off x="2123728" y="3861048"/>
            <a:ext cx="32403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15912" y="330020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1628800"/>
            <a:ext cx="5888776" cy="465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Hai vợ chồng nghèo ngoài 50 tuổi vẫn chưa có con.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Người vợ uống nước trong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và mang thai.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Sinh ra đứa bé không tay chân, tròn như quả dừa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Là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kiểu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vật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bất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hạnh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vi-VN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dân muốn thể hiện: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những người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lọt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gợi ở người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 thương cảm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với nhân vật.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211832" y="3068960"/>
            <a:ext cx="2785120" cy="13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7" rIns="91432" bIns="45717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just"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24ED9-A89B-4269-859A-7044EEFF36C4}"/>
              </a:ext>
            </a:extLst>
          </p:cNvPr>
          <p:cNvSpPr/>
          <p:nvPr/>
        </p:nvSpPr>
        <p:spPr>
          <a:xfrm>
            <a:off x="4867222" y="4952599"/>
            <a:ext cx="980545" cy="35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366F40-4CC9-4105-8AB9-EFD44B5E4A88}"/>
              </a:ext>
            </a:extLst>
          </p:cNvPr>
          <p:cNvSpPr/>
          <p:nvPr/>
        </p:nvSpPr>
        <p:spPr>
          <a:xfrm>
            <a:off x="211376" y="4883871"/>
            <a:ext cx="1740872" cy="4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EEBD0A-BE65-4852-A2B2-21EC6433C1D3}"/>
              </a:ext>
            </a:extLst>
          </p:cNvPr>
          <p:cNvSpPr/>
          <p:nvPr/>
        </p:nvSpPr>
        <p:spPr>
          <a:xfrm>
            <a:off x="3655843" y="6013863"/>
            <a:ext cx="1152128" cy="35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683568" y="980728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9D95E-9CF3-426B-9CB4-EF1F28046B7D}"/>
              </a:ext>
            </a:extLst>
          </p:cNvPr>
          <p:cNvSpPr txBox="1"/>
          <p:nvPr/>
        </p:nvSpPr>
        <p:spPr>
          <a:xfrm>
            <a:off x="1403648" y="2073831"/>
            <a:ext cx="724765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DA14A-3F3E-417B-96D6-B26CA59F175A}"/>
              </a:ext>
            </a:extLst>
          </p:cNvPr>
          <p:cNvSpPr txBox="1"/>
          <p:nvPr/>
        </p:nvSpPr>
        <p:spPr>
          <a:xfrm>
            <a:off x="1403648" y="4437112"/>
            <a:ext cx="724765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576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AFAF05-F284-4D8A-87CC-C41006DA3898}"/>
              </a:ext>
            </a:extLst>
          </p:cNvPr>
          <p:cNvSpPr txBox="1">
            <a:spLocks/>
          </p:cNvSpPr>
          <p:nvPr/>
        </p:nvSpPr>
        <p:spPr>
          <a:xfrm>
            <a:off x="539552" y="196849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A4472-B692-4AA7-B428-85B7C1976C6E}"/>
              </a:ext>
            </a:extLst>
          </p:cNvPr>
          <p:cNvSpPr txBox="1"/>
          <p:nvPr/>
        </p:nvSpPr>
        <p:spPr>
          <a:xfrm>
            <a:off x="467544" y="1387913"/>
            <a:ext cx="8208912" cy="5273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vẫn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cứ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lăn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lông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lốc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tới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than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phiền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đần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than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phiền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Xin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bò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tỏ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Sọ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Dừa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đứa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đần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C0692-818C-4C1C-8C9F-5173DE1A1BC0}"/>
              </a:ext>
            </a:extLst>
          </p:cNvPr>
          <p:cNvSpPr/>
          <p:nvPr/>
        </p:nvSpPr>
        <p:spPr>
          <a:xfrm>
            <a:off x="4788024" y="2530472"/>
            <a:ext cx="288032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4A3FD-CAB3-4C34-9E73-187F1A85EB63}"/>
              </a:ext>
            </a:extLst>
          </p:cNvPr>
          <p:cNvSpPr/>
          <p:nvPr/>
        </p:nvSpPr>
        <p:spPr>
          <a:xfrm>
            <a:off x="4572000" y="3061601"/>
            <a:ext cx="4001193" cy="382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5090F-873C-4396-91E3-42DB0F7BB389}"/>
              </a:ext>
            </a:extLst>
          </p:cNvPr>
          <p:cNvSpPr/>
          <p:nvPr/>
        </p:nvSpPr>
        <p:spPr>
          <a:xfrm>
            <a:off x="755576" y="3573016"/>
            <a:ext cx="1080120" cy="340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6D315-7026-4DCB-81B3-4B1FA1EBC34E}"/>
              </a:ext>
            </a:extLst>
          </p:cNvPr>
          <p:cNvSpPr/>
          <p:nvPr/>
        </p:nvSpPr>
        <p:spPr>
          <a:xfrm>
            <a:off x="4788024" y="2485232"/>
            <a:ext cx="288032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0AFAF05-F284-4D8A-87CC-C41006DA3898}"/>
              </a:ext>
            </a:extLst>
          </p:cNvPr>
          <p:cNvSpPr txBox="1">
            <a:spLocks/>
          </p:cNvSpPr>
          <p:nvPr/>
        </p:nvSpPr>
        <p:spPr>
          <a:xfrm>
            <a:off x="466741" y="364150"/>
            <a:ext cx="543185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6163D4-6E61-48E8-B939-DC4561C375E1}"/>
              </a:ext>
            </a:extLst>
          </p:cNvPr>
          <p:cNvSpPr/>
          <p:nvPr/>
        </p:nvSpPr>
        <p:spPr>
          <a:xfrm>
            <a:off x="3563888" y="4725144"/>
            <a:ext cx="4248472" cy="46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F0DB9D-CE4A-4483-8E17-4596EB88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69" y="1443707"/>
            <a:ext cx="4248472" cy="48840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300" dirty="0">
                <a:latin typeface="+mj-lt"/>
              </a:rPr>
              <a:t>Khi mẹ Sọ Dừa sang hỏi phú ông cho con mình đi chăn bò, phú ông có thái độ như thế nào? Vì sao?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7A190-7845-4224-B2CB-7A826CB0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4" y="3147774"/>
            <a:ext cx="4128066" cy="344957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1E73FB7-449B-434B-BCD4-DEA77D0E06F1}"/>
              </a:ext>
            </a:extLst>
          </p:cNvPr>
          <p:cNvSpPr txBox="1">
            <a:spLocks/>
          </p:cNvSpPr>
          <p:nvPr/>
        </p:nvSpPr>
        <p:spPr>
          <a:xfrm>
            <a:off x="4740741" y="913482"/>
            <a:ext cx="4248472" cy="5827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2300" dirty="0">
                <a:latin typeface="+mj-lt"/>
              </a:rPr>
              <a:t>Với tình trạng như vậy, Sọ Dừa đã chăn bò bằng cách nào?</a:t>
            </a: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chăn bò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Sọ Dừa đã khiến phú ông hài lòng.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300" dirty="0">
              <a:latin typeface="+mj-lt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23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495F92-4849-42D4-ABC8-A8197080A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12" y="1983457"/>
            <a:ext cx="4104456" cy="35444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8804DB-BCFE-4F78-A97A-EC06FDD3512F}"/>
              </a:ext>
            </a:extLst>
          </p:cNvPr>
          <p:cNvSpPr/>
          <p:nvPr/>
        </p:nvSpPr>
        <p:spPr>
          <a:xfrm>
            <a:off x="7452320" y="5751258"/>
            <a:ext cx="117573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B49AB-83C1-4DDF-B487-531A8F135A77}"/>
              </a:ext>
            </a:extLst>
          </p:cNvPr>
          <p:cNvSpPr/>
          <p:nvPr/>
        </p:nvSpPr>
        <p:spPr>
          <a:xfrm>
            <a:off x="4767212" y="6277826"/>
            <a:ext cx="3932854" cy="492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p"/>
      <p:bldP spid="9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2948</Words>
  <Application>Microsoft Office PowerPoint</Application>
  <PresentationFormat>On-screen Show (4:3)</PresentationFormat>
  <Paragraphs>276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DengXian</vt:lpstr>
      <vt:lpstr>Georgia</vt:lpstr>
      <vt:lpstr>Livvic Light</vt:lpstr>
      <vt:lpstr>Old English Text MT</vt:lpstr>
      <vt:lpstr>Quicksand</vt:lpstr>
      <vt:lpstr>Times New Roman</vt:lpstr>
      <vt:lpstr>Wingdings</vt:lpstr>
      <vt:lpstr>Office Theme</vt:lpstr>
      <vt:lpstr>SỌ DỪA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Công việc có ích đầu tiên mà Sọ Dừa làm cho mẹ khi lớn lên là gì?</vt:lpstr>
      <vt:lpstr>2. Trong truyện, Sọ Dừa có biệt tài gì?</vt:lpstr>
      <vt:lpstr>3. Thái độ của hai cô chị như thế nào khi thấy em gái lấy được người chồng khôi ngô, tuấn tú, lại giàu có?</vt:lpstr>
      <vt:lpstr>4. Trước khi đi sứ, Sọ Dừa đã trao lại cho vợ những vật dụng gì?</vt:lpstr>
      <vt:lpstr>5. Câu nào dưới đây không nói về thể loại truyện cổ tích?</vt:lpstr>
      <vt:lpstr>6. Việc Trạng nguyên và cô gái út đoàn tụ sau bao nhiêu trắc trở thể hiện ước nguyện gì về công lí xã hội?</vt:lpstr>
      <vt:lpstr>7. Tại sao cô Út bằng lòng lấy nhân vật Sọ Dừa?</vt:lpstr>
      <vt:lpstr>8. Nhân vật Sọ Dừa đại diện cho kiểu người nào trong xã hội?</vt:lpstr>
      <vt:lpstr>9. Truyện Sọ Dừa phản ánh khát vọng gì của dân gian</vt:lpstr>
      <vt:lpstr>10. Kết thúc trong truyện cổ tích là kết thúc gì?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camnh</dc:creator>
  <cp:lastModifiedBy>Admin</cp:lastModifiedBy>
  <cp:revision>699</cp:revision>
  <dcterms:created xsi:type="dcterms:W3CDTF">2020-08-31T01:07:01Z</dcterms:created>
  <dcterms:modified xsi:type="dcterms:W3CDTF">2024-10-01T00:59:21Z</dcterms:modified>
</cp:coreProperties>
</file>