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257" r:id="rId3"/>
    <p:sldId id="258" r:id="rId4"/>
    <p:sldId id="259" r:id="rId5"/>
    <p:sldId id="267" r:id="rId6"/>
    <p:sldId id="275" r:id="rId7"/>
    <p:sldId id="276" r:id="rId8"/>
    <p:sldId id="277" r:id="rId9"/>
    <p:sldId id="278" r:id="rId10"/>
    <p:sldId id="266" r:id="rId11"/>
    <p:sldId id="265" r:id="rId12"/>
    <p:sldId id="280" r:id="rId13"/>
    <p:sldId id="279" r:id="rId14"/>
    <p:sldId id="281" r:id="rId15"/>
    <p:sldId id="268" r:id="rId16"/>
    <p:sldId id="269" r:id="rId17"/>
    <p:sldId id="270"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C933-2703-47DD-B880-D285295304DE}"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FA15-2313-4B7B-B756-645BE6E2D577}" type="slidenum">
              <a:rPr lang="en-US" smtClean="0"/>
              <a:t>‹#›</a:t>
            </a:fld>
            <a:endParaRPr lang="en-US"/>
          </a:p>
        </p:txBody>
      </p:sp>
    </p:spTree>
    <p:extLst>
      <p:ext uri="{BB962C8B-B14F-4D97-AF65-F5344CB8AC3E}">
        <p14:creationId xmlns:p14="http://schemas.microsoft.com/office/powerpoint/2010/main" val="156982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4</a:t>
            </a:fld>
            <a:endParaRPr lang="en-US" altLang="en-US"/>
          </a:p>
        </p:txBody>
      </p:sp>
    </p:spTree>
    <p:extLst>
      <p:ext uri="{BB962C8B-B14F-4D97-AF65-F5344CB8AC3E}">
        <p14:creationId xmlns:p14="http://schemas.microsoft.com/office/powerpoint/2010/main" val="161250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9</a:t>
            </a:fld>
            <a:endParaRPr lang="en-US" altLang="en-US"/>
          </a:p>
        </p:txBody>
      </p:sp>
    </p:spTree>
    <p:extLst>
      <p:ext uri="{BB962C8B-B14F-4D97-AF65-F5344CB8AC3E}">
        <p14:creationId xmlns:p14="http://schemas.microsoft.com/office/powerpoint/2010/main" val="19114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1492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280E4-FBF9-4A32-BC4F-BFA0283A9DC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33331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9572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5778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4757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7730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280E4-FBF9-4A32-BC4F-BFA0283A9DCE}"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06395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280E4-FBF9-4A32-BC4F-BFA0283A9DCE}"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8719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280E4-FBF9-4A32-BC4F-BFA0283A9DCE}"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46291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280E4-FBF9-4A32-BC4F-BFA0283A9DCE}"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90852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80E4-FBF9-4A32-BC4F-BFA0283A9DCE}"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0959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8192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018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280E4-FBF9-4A32-BC4F-BFA0283A9DCE}" type="datetimeFigureOut">
              <a:rPr lang="en-US" smtClean="0"/>
              <a:t>11/13/2024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BA6BB-4FD7-4183-9EBC-755E0487A9C1}" type="slidenum">
              <a:rPr lang="en-US" smtClean="0"/>
              <a:t>‹#›</a:t>
            </a:fld>
            <a:endParaRPr lang="en-US"/>
          </a:p>
        </p:txBody>
      </p:sp>
    </p:spTree>
    <p:extLst>
      <p:ext uri="{BB962C8B-B14F-4D97-AF65-F5344CB8AC3E}">
        <p14:creationId xmlns:p14="http://schemas.microsoft.com/office/powerpoint/2010/main" val="346910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6.gif"/></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a:solidFill>
                  <a:srgbClr val="FFC000"/>
                </a:solidFill>
                <a:latin typeface="Times New Roman" panose="02020603050405020304" pitchFamily="18" charset="0"/>
                <a:cs typeface="Times New Roman" panose="02020603050405020304" pitchFamily="18" charset="0"/>
              </a:rPr>
              <a:t>Đỉnh</a:t>
            </a:r>
            <a:r>
              <a:rPr lang="en-US" sz="2800" b="1" dirty="0">
                <a:solidFill>
                  <a:srgbClr val="FFC000"/>
                </a:solidFill>
                <a:latin typeface="Times New Roman" panose="02020603050405020304" pitchFamily="18" charset="0"/>
                <a:cs typeface="Times New Roman" panose="02020603050405020304" pitchFamily="18" charset="0"/>
              </a:rPr>
              <a:t> Ê-</a:t>
            </a:r>
            <a:r>
              <a:rPr lang="en-US" sz="2800" b="1" dirty="0" err="1">
                <a:solidFill>
                  <a:srgbClr val="FFC000"/>
                </a:solidFill>
                <a:latin typeface="Times New Roman" panose="02020603050405020304" pitchFamily="18" charset="0"/>
                <a:cs typeface="Times New Roman" panose="02020603050405020304" pitchFamily="18" charset="0"/>
              </a:rPr>
              <a:t>vơ</a:t>
            </a:r>
            <a:r>
              <a:rPr lang="en-US" sz="2800" b="1" dirty="0">
                <a:solidFill>
                  <a:srgbClr val="FFC000"/>
                </a:solidFill>
                <a:latin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cs typeface="Times New Roman" panose="02020603050405020304" pitchFamily="18" charset="0"/>
              </a:rPr>
              <a:t>rét</a:t>
            </a:r>
            <a:r>
              <a:rPr lang="en-US" sz="2800" b="1" dirty="0">
                <a:solidFill>
                  <a:srgbClr val="FFC000"/>
                </a:solidFill>
                <a:latin typeface="Times New Roman" panose="02020603050405020304" pitchFamily="18" charset="0"/>
                <a:cs typeface="Times New Roman" panose="02020603050405020304" pitchFamily="18" charset="0"/>
              </a:rPr>
              <a:t>: 8848 m</a:t>
            </a: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a:solidFill>
                  <a:srgbClr val="FFC000"/>
                </a:solidFill>
                <a:latin typeface="Times New Roman" panose="02020603050405020304" pitchFamily="18" charset="0"/>
                <a:cs typeface="Times New Roman" panose="02020603050405020304" pitchFamily="18" charset="0"/>
              </a:rPr>
              <a:t>Độ</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sâu</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đại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dương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khoảng</a:t>
            </a:r>
            <a:endParaRPr lang="en-US" sz="2400" b="1" dirty="0">
              <a:solidFill>
                <a:srgbClr val="FFC000"/>
              </a:solidFill>
              <a:latin typeface="Times New Roman" panose="02020603050405020304" pitchFamily="18" charset="0"/>
              <a:cs typeface="Times New Roman" panose="02020603050405020304" pitchFamily="18" charset="0"/>
            </a:endParaRPr>
          </a:p>
          <a:p>
            <a:pPr algn="ctr"/>
            <a:r>
              <a:rPr lang="en-US" sz="2400" b="1" dirty="0">
                <a:solidFill>
                  <a:srgbClr val="FFC000"/>
                </a:solidFill>
                <a:latin typeface="Times New Roman" panose="02020603050405020304" pitchFamily="18" charset="0"/>
                <a:cs typeface="Times New Roman" panose="02020603050405020304" pitchFamily="18" charset="0"/>
              </a:rPr>
              <a:t> 11000 m</a:t>
            </a: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4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Vịnh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 Long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12771"/>
          </a:xfrm>
          <a:prstGeom prst="rect">
            <a:avLst/>
          </a:prstGeom>
          <a:noFill/>
          <a:ln>
            <a:noFill/>
          </a:ln>
        </p:spPr>
      </p:pic>
      <p:sp>
        <p:nvSpPr>
          <p:cNvPr id="6" name="Text Box 8"/>
          <p:cNvSpPr txBox="1">
            <a:spLocks noChangeArrowheads="1"/>
          </p:cNvSpPr>
          <p:nvPr/>
        </p:nvSpPr>
        <p:spPr bwMode="auto">
          <a:xfrm>
            <a:off x="921517" y="4212771"/>
            <a:ext cx="10933026" cy="1169551"/>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ình thể hiện tác động của quá trình nội 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2.</a:t>
            </a:r>
          </a:p>
          <a:p>
            <a:pPr algn="just">
              <a:spcBef>
                <a:spcPct val="50000"/>
              </a:spcBef>
            </a:pP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ình thể hiện tác động của quá trình ngoại 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4.</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921517" y="5537175"/>
            <a:ext cx="10933026" cy="95410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8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12</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FF33CC"/>
                </a:solidFill>
                <a:latin typeface="Times New Roman" pitchFamily="18" charset="0"/>
                <a:cs typeface="Times New Roman" pitchFamily="18" charset="0"/>
              </a:rPr>
              <a:t>Tác</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0070C0"/>
                </a:solidFill>
                <a:latin typeface="Times New Roman" pitchFamily="18" charset="0"/>
                <a:cs typeface="Times New Roman" pitchFamily="18" charset="0"/>
              </a:rPr>
              <a:t>Tác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07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0645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sz="quarter" idx="4294967295"/>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46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1130651"/>
            <a:ext cx="1161811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2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944830"/>
            <a:ext cx="7354237" cy="954107"/>
          </a:xfrm>
          <a:prstGeom prst="rect">
            <a:avLst/>
          </a:prstGeom>
          <a:solidFill>
            <a:schemeClr val="accent4">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vi-VN" sz="2800" b="1" dirty="0">
                <a:latin typeface="Times New Roman" panose="02020603050405020304" pitchFamily="18" charset="0"/>
                <a:cs typeface="Times New Roman" panose="02020603050405020304" pitchFamily="18" charset="0"/>
              </a:rPr>
              <a:t>Núi được hình thành do những nguyên nhân nào?</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4" y="4293704"/>
            <a:ext cx="7354236" cy="523220"/>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95410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2666272"/>
            <a:ext cx="4120152" cy="4012113"/>
          </a:xfrm>
          <a:prstGeom prst="rect">
            <a:avLst/>
          </a:prstGeom>
        </p:spPr>
      </p:pic>
    </p:spTree>
    <p:extLst>
      <p:ext uri="{BB962C8B-B14F-4D97-AF65-F5344CB8AC3E}">
        <p14:creationId xmlns:p14="http://schemas.microsoft.com/office/powerpoint/2010/main" val="1275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lực là yếu tố chính trong quá </a:t>
            </a:r>
            <a:r>
              <a:rPr lang="vi-VN" sz="3200" b="1">
                <a:solidFill>
                  <a:srgbClr val="0070C0"/>
                </a:solidFill>
                <a:latin typeface="Times New Roman" panose="02020603050405020304" pitchFamily="18" charset="0"/>
                <a:ea typeface="Calibri" panose="020F0502020204030204" pitchFamily="34" charset="0"/>
              </a:rPr>
              <a:t>trình tạo thành </a:t>
            </a:r>
            <a:r>
              <a:rPr lang="vi-VN" sz="3200" b="1" dirty="0">
                <a:solidFill>
                  <a:srgbClr val="0070C0"/>
                </a:solidFill>
                <a:latin typeface="Times New Roman" panose="02020603050405020304" pitchFamily="18" charset="0"/>
                <a:ea typeface="Calibri" panose="020F0502020204030204" pitchFamily="34" charset="0"/>
              </a:rPr>
              <a:t>núi, ngoài ra núi cũng chịu các tác động của quá trình ngoại sinh. Qua thời gian, dưới tác động của ngoại sinh (dòng chảy, gió, nhiệt độ,...) làm </a:t>
            </a:r>
            <a:r>
              <a:rPr lang="vi-VN" sz="3200" b="1">
                <a:solidFill>
                  <a:srgbClr val="0070C0"/>
                </a:solidFill>
                <a:latin typeface="Times New Roman" panose="02020603050405020304" pitchFamily="18" charset="0"/>
                <a:ea typeface="Calibri" panose="020F0502020204030204" pitchFamily="34" charset="0"/>
              </a:rPr>
              <a:t>thay đổi </a:t>
            </a:r>
            <a:r>
              <a:rPr lang="vi-VN" sz="3200" b="1" dirty="0">
                <a:solidFill>
                  <a:srgbClr val="0070C0"/>
                </a:solidFill>
                <a:latin typeface="Times New Roman" panose="02020603050405020304" pitchFamily="18" charset="0"/>
                <a:ea typeface="Calibri" panose="020F0502020204030204" pitchFamily="34" charset="0"/>
              </a:rPr>
              <a:t>hình dạng của núi: các đỉnh núi tròn hơn, sườn núi bớt đốc, độ cao giảm xuống...</a:t>
            </a:r>
            <a:endParaRPr lang="en-US" sz="3200" b="1" dirty="0">
              <a:solidFill>
                <a:srgbClr val="0070C0"/>
              </a:solidFill>
            </a:endParaRPr>
          </a:p>
        </p:txBody>
      </p:sp>
    </p:spTree>
    <p:extLst>
      <p:ext uri="{BB962C8B-B14F-4D97-AF65-F5344CB8AC3E}">
        <p14:creationId xmlns:p14="http://schemas.microsoft.com/office/powerpoint/2010/main" val="3006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00" y="3427311"/>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3" y="3446361"/>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545471" y="5205334"/>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6" name="Rectangle 5"/>
          <p:cNvSpPr/>
          <p:nvPr/>
        </p:nvSpPr>
        <p:spPr>
          <a:xfrm>
            <a:off x="509406" y="2061366"/>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17"/>
                                        </p:tgtEl>
                                        <p:attrNameLst>
                                          <p:attrName>style.visibility</p:attrName>
                                        </p:attrNameLst>
                                      </p:cBhvr>
                                      <p:to>
                                        <p:strVal val="visible"/>
                                      </p:to>
                                    </p:set>
                                    <p:anim calcmode="lin" valueType="num">
                                      <p:cBhvr additive="base">
                                        <p:cTn id="20" dur="500" fill="hold"/>
                                        <p:tgtEl>
                                          <p:spTgt spid="9217"/>
                                        </p:tgtEl>
                                        <p:attrNameLst>
                                          <p:attrName>ppt_x</p:attrName>
                                        </p:attrNameLst>
                                      </p:cBhvr>
                                      <p:tavLst>
                                        <p:tav tm="0">
                                          <p:val>
                                            <p:strVal val="#ppt_x"/>
                                          </p:val>
                                        </p:tav>
                                        <p:tav tm="100000">
                                          <p:val>
                                            <p:strVal val="#ppt_x"/>
                                          </p:val>
                                        </p:tav>
                                      </p:tavLst>
                                    </p:anim>
                                    <p:anim calcmode="lin" valueType="num">
                                      <p:cBhvr additive="base">
                                        <p:cTn id="21" dur="500" fill="hold"/>
                                        <p:tgtEl>
                                          <p:spTgt spid="92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34449" y="2099587"/>
            <a:ext cx="10944836" cy="3108543"/>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là hai quá trình đối nghịch nhau trong việc hình thành địa hình bề mặt Trái Đất vì hai quá trình này tuy diễn ra đóng thời nhưng khác nhau về nguồn gốc và tác động đến địa hình. Nếu như nội lực là những quá trình xảy ra ở trong lòng đất thì ngoại lực là quá trình xảy ra bên ngoài, trên bề mặt đất. Nội lực có xu hướng làm tăng tính gồ ghề, trong khi đó ngoại lực làm cho bề mặt Trái Đất trở nên bằng phẳng hơn.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36" y="2654425"/>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2654425"/>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34" y="991845"/>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566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anose="02020603050405020304" pitchFamily="18" charset="0"/>
                <a:cs typeface="Times New Roman" panose="02020603050405020304" pitchFamily="18" charset="0"/>
              </a:rPr>
              <a:t>CHƯƠNG 3: CẤU TẠO CỦA TRÁI ĐẤT. VỎ TRÁI ĐẤT</a:t>
            </a:r>
          </a:p>
          <a:p>
            <a:pPr algn="ctr"/>
            <a:r>
              <a:rPr lang="en-US" sz="32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pic>
        <p:nvPicPr>
          <p:cNvPr id="9" name="Picture 3" descr="MTNLAKE1"/>
          <p:cNvPicPr>
            <a:picLocks noChangeAspect="1" noChangeArrowheads="1"/>
          </p:cNvPicPr>
          <p:nvPr/>
        </p:nvPicPr>
        <p:blipFill>
          <a:blip r:embed="rId2"/>
          <a:srcRect/>
          <a:stretch>
            <a:fillRect/>
          </a:stretch>
        </p:blipFill>
        <p:spPr bwMode="auto">
          <a:xfrm>
            <a:off x="1033396" y="1690007"/>
            <a:ext cx="10344149" cy="5072251"/>
          </a:xfrm>
          <a:prstGeom prst="rect">
            <a:avLst/>
          </a:prstGeom>
          <a:noFill/>
          <a:ln w="9525">
            <a:noFill/>
            <a:miter lim="800000"/>
            <a:headEnd/>
            <a:tailEnd/>
          </a:ln>
        </p:spPr>
      </p:pic>
    </p:spTree>
    <p:extLst>
      <p:ext uri="{BB962C8B-B14F-4D97-AF65-F5344CB8AC3E}">
        <p14:creationId xmlns:p14="http://schemas.microsoft.com/office/powerpoint/2010/main" val="31112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930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6583225" y="-226762"/>
            <a:ext cx="1291983" cy="8635378"/>
          </a:xfrm>
          <a:prstGeom prst="rect">
            <a:avLst/>
          </a:prstGeom>
          <a:noFill/>
          <a:ln>
            <a:noFill/>
          </a:ln>
        </p:spPr>
      </p:pic>
      <p:sp>
        <p:nvSpPr>
          <p:cNvPr id="2" name="Rounded Rectangle 1"/>
          <p:cNvSpPr/>
          <p:nvPr/>
        </p:nvSpPr>
        <p:spPr>
          <a:xfrm>
            <a:off x="2257809" y="245664"/>
            <a:ext cx="7869836" cy="79242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NỘI DUNG BÀI HỌC</a:t>
            </a:r>
            <a:endParaRPr lang="en-GB" sz="4800" b="1" dirty="0">
              <a:solidFill>
                <a:srgbClr val="FF0000"/>
              </a:solidFill>
              <a:latin typeface="+mj-lt"/>
            </a:endParaRPr>
          </a:p>
        </p:txBody>
      </p:sp>
      <p:grpSp>
        <p:nvGrpSpPr>
          <p:cNvPr id="109" name="Google Shape;109;p2"/>
          <p:cNvGrpSpPr/>
          <p:nvPr/>
        </p:nvGrpSpPr>
        <p:grpSpPr>
          <a:xfrm>
            <a:off x="7306811" y="4619211"/>
            <a:ext cx="5063015" cy="1683467"/>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625007" y="4737045"/>
            <a:ext cx="4260839" cy="646331"/>
          </a:xfrm>
          <a:prstGeom prst="rect">
            <a:avLst/>
          </a:prstGeom>
          <a:noFill/>
        </p:spPr>
        <p:txBody>
          <a:bodyPr wrap="square" rtlCol="0">
            <a:spAutoFit/>
          </a:bodyPr>
          <a:lstStyle/>
          <a:p>
            <a:r>
              <a:rPr lang="en-GB" sz="36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Hiện</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tượng</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tạo</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núi</a:t>
            </a:r>
            <a:endParaRPr lang="en-GB" sz="3400" b="1" dirty="0">
              <a:latin typeface="Times New Roman" panose="02020603050405020304" pitchFamily="18" charset="0"/>
              <a:cs typeface="Times New Roman" panose="02020603050405020304" pitchFamily="18" charset="0"/>
            </a:endParaRPr>
          </a:p>
        </p:txBody>
      </p:sp>
      <p:pic>
        <p:nvPicPr>
          <p:cNvPr id="19" name="Google Shape;107;p2"/>
          <p:cNvPicPr preferRelativeResize="0"/>
          <p:nvPr/>
        </p:nvPicPr>
        <p:blipFill rotWithShape="1">
          <a:blip r:embed="rId6">
            <a:alphaModFix/>
          </a:blip>
          <a:srcRect/>
          <a:stretch/>
        </p:blipFill>
        <p:spPr>
          <a:xfrm>
            <a:off x="7451126" y="4842817"/>
            <a:ext cx="636392" cy="526529"/>
          </a:xfrm>
          <a:prstGeom prst="rect">
            <a:avLst/>
          </a:prstGeom>
          <a:solidFill>
            <a:srgbClr val="C55A11"/>
          </a:solidFill>
          <a:ln>
            <a:noFill/>
          </a:ln>
        </p:spPr>
      </p:pic>
      <p:grpSp>
        <p:nvGrpSpPr>
          <p:cNvPr id="24" name="Google Shape;104;p2"/>
          <p:cNvGrpSpPr/>
          <p:nvPr/>
        </p:nvGrpSpPr>
        <p:grpSpPr>
          <a:xfrm flipH="1">
            <a:off x="-402201" y="2457945"/>
            <a:ext cx="7709012" cy="16830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368745" y="2342232"/>
            <a:ext cx="6042973"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nội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err="1">
                <a:latin typeface="Times New Roman" panose="02020603050405020304" pitchFamily="18" charset="0"/>
                <a:cs typeface="Times New Roman" panose="02020603050405020304" pitchFamily="18" charset="0"/>
              </a:rPr>
              <a:t>trình</a:t>
            </a:r>
            <a:r>
              <a:rPr lang="en-GB" sz="3600" b="1">
                <a:latin typeface="Times New Roman" panose="02020603050405020304" pitchFamily="18" charset="0"/>
                <a:cs typeface="Times New Roman" panose="02020603050405020304" pitchFamily="18" charset="0"/>
              </a:rPr>
              <a:t> ngoại </a:t>
            </a:r>
            <a:r>
              <a:rPr lang="en-GB" sz="3600" b="1" dirty="0" err="1">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6411718" y="267457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1</a:t>
            </a:r>
            <a:endParaRPr lang="en-GB" sz="4000" b="1" dirty="0">
              <a:solidFill>
                <a:schemeClr val="bg1">
                  <a:lumMod val="50000"/>
                </a:schemeClr>
              </a:solidFill>
            </a:endParaRPr>
          </a:p>
        </p:txBody>
      </p:sp>
      <p:pic>
        <p:nvPicPr>
          <p:cNvPr id="33" name="Picture 32"/>
          <p:cNvPicPr/>
          <p:nvPr/>
        </p:nvPicPr>
        <p:blipFill>
          <a:blip r:embed="rId7"/>
          <a:stretch>
            <a:fillRect/>
          </a:stretch>
        </p:blipFill>
        <p:spPr>
          <a:xfrm>
            <a:off x="8014474" y="1984231"/>
            <a:ext cx="3910350" cy="2589795"/>
          </a:xfrm>
          <a:prstGeom prst="rect">
            <a:avLst/>
          </a:prstGeom>
        </p:spPr>
      </p:pic>
      <p:pic>
        <p:nvPicPr>
          <p:cNvPr id="3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5115" y="3569781"/>
            <a:ext cx="2721100" cy="15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113" y="3569781"/>
            <a:ext cx="2740661" cy="15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4113" y="5156323"/>
            <a:ext cx="2729112" cy="15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113" y="5175892"/>
            <a:ext cx="2738999" cy="15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9536932"/>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randombar(horizont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randombar(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011" y="698442"/>
            <a:ext cx="9002710" cy="661207"/>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74011"/>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sp>
        <p:nvSpPr>
          <p:cNvPr id="6" name="Rectangle 5"/>
          <p:cNvSpPr/>
          <p:nvPr/>
        </p:nvSpPr>
        <p:spPr>
          <a:xfrm>
            <a:off x="525011" y="1359649"/>
            <a:ext cx="11296875" cy="1292662"/>
          </a:xfrm>
          <a:prstGeom prst="rect">
            <a:avLst/>
          </a:prstGeom>
          <a:noFill/>
        </p:spPr>
        <p:txBody>
          <a:bodyPr wrap="square" lIns="91440" tIns="45720" rIns="91440" bIns="45720">
            <a:spAutoFit/>
          </a:bodyPr>
          <a:lstStyle/>
          <a:p>
            <a:pPr algn="ct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1, 2, 3, 4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7" name="Text Box 8"/>
          <p:cNvSpPr txBox="1">
            <a:spLocks noChangeArrowheads="1"/>
          </p:cNvSpPr>
          <p:nvPr/>
        </p:nvSpPr>
        <p:spPr bwMode="auto">
          <a:xfrm>
            <a:off x="660259" y="2638753"/>
            <a:ext cx="7295201" cy="523220"/>
          </a:xfrm>
          <a:prstGeom prst="rect">
            <a:avLst/>
          </a:prstGeom>
          <a:solidFill>
            <a:schemeClr val="accent4">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660259" y="3289920"/>
            <a:ext cx="7295201" cy="1815882"/>
          </a:xfrm>
          <a:prstGeom prst="rect">
            <a:avLst/>
          </a:prstGeom>
          <a:solidFill>
            <a:schemeClr val="accent6">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Trong các hình 1, 2, 3, 4 hình nào thể hiện tác động ch</a:t>
            </a:r>
            <a:r>
              <a:rPr lang="en-US" sz="2800" b="1" dirty="0">
                <a:latin typeface="Times New Roman" panose="02020603050405020304" pitchFamily="18" charset="0"/>
                <a:cs typeface="Times New Roman" panose="02020603050405020304" pitchFamily="18" charset="0"/>
              </a:rPr>
              <a:t>ủ</a:t>
            </a:r>
            <a:r>
              <a:rPr lang="vi-VN" sz="2800" b="1" dirty="0">
                <a:latin typeface="Times New Roman" panose="02020603050405020304" pitchFamily="18" charset="0"/>
                <a:cs typeface="Times New Roman" panose="02020603050405020304" pitchFamily="18" charset="0"/>
              </a:rPr>
              <a:t> yếu của quá trình nội sinh, hình nào thể hiện tác động chủ yếu của quá trình ngoại 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660259" y="5233749"/>
            <a:ext cx="7295201" cy="1384995"/>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8041822" y="2638753"/>
            <a:ext cx="4150177" cy="3979991"/>
          </a:xfrm>
          <a:prstGeom prst="rect">
            <a:avLst/>
          </a:prstGeom>
        </p:spPr>
      </p:pic>
    </p:spTree>
    <p:extLst>
      <p:ext uri="{BB962C8B-B14F-4D97-AF65-F5344CB8AC3E}">
        <p14:creationId xmlns:p14="http://schemas.microsoft.com/office/powerpoint/2010/main" val="16147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106511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ĐỨT GÃY</a:t>
            </a:r>
            <a:endParaRPr lang="en-US" altLang="en-US" sz="2400" b="1"/>
          </a:p>
        </p:txBody>
      </p:sp>
      <p:sp>
        <p:nvSpPr>
          <p:cNvPr id="13325" name="Rectangle 46"/>
          <p:cNvSpPr>
            <a:spLocks noChangeArrowheads="1"/>
          </p:cNvSpPr>
          <p:nvPr/>
        </p:nvSpPr>
        <p:spPr bwMode="auto">
          <a:xfrm>
            <a:off x="7620000" y="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UỐN NẾP CỦA ĐỒI NÚI</a:t>
            </a:r>
            <a:endParaRPr lang="en-US" altLang="en-US" sz="2400" b="1"/>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ĐỘNG ĐẤT</a:t>
            </a:r>
            <a:endParaRPr lang="en-US" altLang="en-US" sz="2400" b="1"/>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NÚI LỬA PHUN</a:t>
            </a:r>
            <a:endParaRPr lang="en-US" altLang="en-US" sz="2400" b="1"/>
          </a:p>
        </p:txBody>
      </p:sp>
    </p:spTree>
    <p:extLst>
      <p:ext uri="{BB962C8B-B14F-4D97-AF65-F5344CB8AC3E}">
        <p14:creationId xmlns:p14="http://schemas.microsoft.com/office/powerpoint/2010/main" val="19558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5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09357" y="257240"/>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1298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a:latin typeface="Times New Roman" panose="02020603050405020304" pitchFamily="18" charset="0"/>
                <a:cs typeface="Times New Roman" panose="02020603050405020304" pitchFamily="18" charset="0"/>
              </a:rPr>
              <a:t>N</a:t>
            </a:r>
            <a:r>
              <a:rPr lang="en-US" altLang="en-US" sz="2400" b="1" dirty="0" err="1">
                <a:latin typeface="Times New Roman" panose="02020603050405020304" pitchFamily="18" charset="0"/>
                <a:cs typeface="Times New Roman" panose="02020603050405020304" pitchFamily="18" charset="0"/>
              </a:rPr>
              <a:t>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Bờ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JÊJU</a:t>
            </a:r>
            <a:endParaRPr lang="en-US" altLang="en-US" sz="2400" b="1" dirty="0">
              <a:latin typeface="+mj-lt"/>
            </a:endParaRPr>
          </a:p>
        </p:txBody>
      </p:sp>
    </p:spTree>
    <p:extLst>
      <p:ext uri="{BB962C8B-B14F-4D97-AF65-F5344CB8AC3E}">
        <p14:creationId xmlns:p14="http://schemas.microsoft.com/office/powerpoint/2010/main" val="11334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1102</Words>
  <Application>Microsoft Office PowerPoint</Application>
  <PresentationFormat>Widescreen</PresentationFormat>
  <Paragraphs>81</Paragraphs>
  <Slides>20</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.VnTime</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THANH HUYỀN</cp:lastModifiedBy>
  <cp:revision>62</cp:revision>
  <dcterms:created xsi:type="dcterms:W3CDTF">2021-07-24T01:37:59Z</dcterms:created>
  <dcterms:modified xsi:type="dcterms:W3CDTF">2024-11-13T03:08:54Z</dcterms:modified>
</cp:coreProperties>
</file>