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0" r:id="rId3"/>
    <p:sldMasterId id="2147483653" r:id="rId4"/>
  </p:sldMasterIdLst>
  <p:notesMasterIdLst>
    <p:notesMasterId r:id="rId7"/>
  </p:notesMasterIdLst>
  <p:sldIdLst>
    <p:sldId id="11088934" r:id="rId5"/>
    <p:sldId id="11088945" r:id="rId6"/>
    <p:sldId id="11088936" r:id="rId8"/>
    <p:sldId id="11088937" r:id="rId9"/>
    <p:sldId id="11088938" r:id="rId10"/>
    <p:sldId id="11088949" r:id="rId11"/>
    <p:sldId id="11088940" r:id="rId12"/>
    <p:sldId id="11088941" r:id="rId13"/>
    <p:sldId id="11088942" r:id="rId14"/>
    <p:sldId id="11088849" r:id="rId15"/>
    <p:sldId id="11088943" r:id="rId16"/>
    <p:sldId id="11088944" r:id="rId17"/>
    <p:sldId id="11088851" r:id="rId18"/>
    <p:sldId id="11088877" r:id="rId19"/>
    <p:sldId id="11088898" r:id="rId20"/>
    <p:sldId id="11088900" r:id="rId21"/>
    <p:sldId id="11088871" r:id="rId22"/>
    <p:sldId id="11088882" r:id="rId23"/>
    <p:sldId id="11088901" r:id="rId24"/>
    <p:sldId id="11088903" r:id="rId25"/>
    <p:sldId id="11088947" r:id="rId26"/>
    <p:sldId id="11088865" r:id="rId27"/>
    <p:sldId id="11088876" r:id="rId28"/>
    <p:sldId id="11088894" r:id="rId29"/>
    <p:sldId id="11088895" r:id="rId30"/>
    <p:sldId id="11088867" r:id="rId31"/>
    <p:sldId id="11088896" r:id="rId32"/>
    <p:sldId id="11088880" r:id="rId33"/>
    <p:sldId id="11088881" r:id="rId34"/>
    <p:sldId id="11088892" r:id="rId35"/>
    <p:sldId id="11088884" r:id="rId36"/>
    <p:sldId id="11088885" r:id="rId37"/>
    <p:sldId id="11088948" r:id="rId38"/>
    <p:sldId id="11088868" r:id="rId39"/>
    <p:sldId id="11088906" r:id="rId40"/>
    <p:sldId id="11088888" r:id="rId41"/>
    <p:sldId id="11088889" r:id="rId42"/>
    <p:sldId id="11088983" r:id="rId43"/>
    <p:sldId id="11088981" r:id="rId44"/>
  </p:sldIdLst>
  <p:sldSz cx="12192000" cy="6858000"/>
  <p:notesSz cx="7103745" cy="10234295"/>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8783E"/>
    <a:srgbClr val="D1CC04"/>
    <a:srgbClr val="20492D"/>
    <a:srgbClr val="B88C00"/>
    <a:srgbClr val="FFDC6D"/>
    <a:srgbClr val="769343"/>
    <a:srgbClr val="E9F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37" autoAdjust="0"/>
    <p:restoredTop sz="94660"/>
  </p:normalViewPr>
  <p:slideViewPr>
    <p:cSldViewPr snapToGrid="0">
      <p:cViewPr>
        <p:scale>
          <a:sx n="33" d="100"/>
          <a:sy n="33" d="100"/>
        </p:scale>
        <p:origin x="202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8" Type="http://schemas.openxmlformats.org/officeDocument/2006/relationships/tags" Target="tags/tag7.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F63642A-F231-4F15-A45C-5146B49393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42727ED0-D051-45F7-B227-3CBE70D0DB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F262BB-8E9A-477E-9A44-39AFDCBF76E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727ED0-D051-45F7-B227-3CBE70D0DBC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727ED0-D051-45F7-B227-3CBE70D0DBC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等线"/>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fld id="{9A0DB2DC-4C9A-4742-B13C-FB6460FD3503}" type="slidenum">
              <a:rPr lang="zh-CN" altLang="en-US" sz="1200" dirty="0">
                <a:ea typeface="等线"/>
              </a:rPr>
            </a:fld>
            <a:endParaRPr lang="zh-CN" altLang="en-US" sz="1200" dirty="0">
              <a:ea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84"/>
        <p:cNvGrpSpPr/>
        <p:nvPr/>
      </p:nvGrpSpPr>
      <p:grpSpPr>
        <a:xfrm>
          <a:off x="0" y="0"/>
          <a:ext cx="0" cy="0"/>
          <a:chOff x="0" y="0"/>
          <a:chExt cx="0" cy="0"/>
        </a:xfrm>
      </p:grpSpPr>
      <p:sp>
        <p:nvSpPr>
          <p:cNvPr id="1885" name="Google Shape;1885;gedac56f28e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edac56f28e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F262BB-8E9A-477E-9A44-39AFDCBF76E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55E033-BE50-4306-A274-7C9333946FA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727ED0-D051-45F7-B227-3CBE70D0DBC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727ED0-D051-45F7-B227-3CBE70D0DBC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727ED0-D051-45F7-B227-3CBE70D0DBC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5"/>
        <p:cNvGrpSpPr/>
        <p:nvPr/>
      </p:nvGrpSpPr>
      <p:grpSpPr>
        <a:xfrm>
          <a:off x="0" y="0"/>
          <a:ext cx="0" cy="0"/>
          <a:chOff x="0" y="0"/>
          <a:chExt cx="0" cy="0"/>
        </a:xfrm>
      </p:grpSpPr>
      <p:sp>
        <p:nvSpPr>
          <p:cNvPr id="366" name="Google Shape;366;p8"/>
          <p:cNvSpPr txBox="1">
            <a:spLocks noGrp="1"/>
          </p:cNvSpPr>
          <p:nvPr>
            <p:ph type="title"/>
          </p:nvPr>
        </p:nvSpPr>
        <p:spPr>
          <a:xfrm>
            <a:off x="2267600" y="2974867"/>
            <a:ext cx="7656800" cy="221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p:spPr>
        <p:txBody>
          <a:bodyPr/>
          <a:p>
            <a:pPr marL="0" marR="0" lvl="0" indent="0" algn="l" defTabSz="914400" rtl="0" eaLnBrk="1" fontAlgn="auto" latinLnBrk="0" hangingPunct="1">
              <a:lnSpc>
                <a:spcPct val="100000"/>
              </a:lnSpc>
              <a:spcBef>
                <a:spcPts val="0"/>
              </a:spcBef>
              <a:spcAft>
                <a:spcPts val="0"/>
              </a:spcAft>
              <a:buClrTx/>
              <a:buSzTx/>
              <a:buFontTx/>
              <a:buNone/>
              <a:defRPr/>
            </a:pPr>
            <a:fld id="{CEEE0731-F67F-4966-9D8D-E470FB17F7F5}"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p:spPr>
        <p:txBody>
          <a:bodyPr/>
          <a:p>
            <a:pPr marL="0" marR="0" lvl="0" indent="0" algn="r" defTabSz="914400" rtl="0" eaLnBrk="1" fontAlgn="auto" latinLnBrk="0" hangingPunct="1">
              <a:lnSpc>
                <a:spcPct val="100000"/>
              </a:lnSpc>
              <a:spcBef>
                <a:spcPts val="0"/>
              </a:spcBef>
              <a:spcAft>
                <a:spcPts val="0"/>
              </a:spcAft>
              <a:buClrTx/>
              <a:buSzTx/>
              <a:buFontTx/>
              <a:buNone/>
              <a:defRPr/>
            </a:pPr>
            <a:fld id="{5149AABB-2459-4D24-B9CE-DA736B4BC05C}"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6.jpeg"/><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
        <p:nvSpPr>
          <p:cNvPr id="7" name="TextBox 6"/>
          <p:cNvSpPr txBox="1"/>
          <p:nvPr userDrawn="1"/>
        </p:nvSpPr>
        <p:spPr>
          <a:xfrm>
            <a:off x="8610600" y="7470843"/>
            <a:ext cx="5066489" cy="369332"/>
          </a:xfrm>
          <a:prstGeom prst="rect">
            <a:avLst/>
          </a:prstGeom>
          <a:noFill/>
        </p:spPr>
        <p:txBody>
          <a:bodyPr wrap="square" rtlCol="0">
            <a:spAutoFit/>
          </a:bodyPr>
          <a:lstStyle/>
          <a:p>
            <a:r>
              <a:rPr lang="en-US"/>
              <a:t>Giáo án của Xoan Vũ 0983110407</a:t>
            </a:r>
            <a:endParaRPr lang="en-US"/>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76201"/>
            <a:ext cx="12253932" cy="7013257"/>
          </a:xfrm>
          <a:prstGeom prst="rect">
            <a:avLst/>
          </a:prstGeom>
        </p:spPr>
      </p:pic>
      <p:pic>
        <p:nvPicPr>
          <p:cNvPr id="10" name="图片 9" descr="资源 634302"/>
          <p:cNvPicPr>
            <a:picLocks noChangeAspect="1"/>
          </p:cNvPicPr>
          <p:nvPr userDrawn="1"/>
        </p:nvPicPr>
        <p:blipFill>
          <a:blip r:embed="rId5"/>
          <a:stretch>
            <a:fillRect/>
          </a:stretch>
        </p:blipFill>
        <p:spPr>
          <a:xfrm rot="840000">
            <a:off x="10525760" y="-1360805"/>
            <a:ext cx="2025015" cy="3122930"/>
          </a:xfrm>
          <a:prstGeom prst="rect">
            <a:avLst/>
          </a:prstGeom>
        </p:spPr>
      </p:pic>
      <p:pic>
        <p:nvPicPr>
          <p:cNvPr id="11" name="图片 10" descr="资源 434302"/>
          <p:cNvPicPr>
            <a:picLocks noChangeAspect="1"/>
          </p:cNvPicPr>
          <p:nvPr userDrawn="1"/>
        </p:nvPicPr>
        <p:blipFill>
          <a:blip r:embed="rId6"/>
          <a:stretch>
            <a:fillRect/>
          </a:stretch>
        </p:blipFill>
        <p:spPr>
          <a:xfrm rot="20640000">
            <a:off x="10067925" y="-1195705"/>
            <a:ext cx="1651000" cy="2451100"/>
          </a:xfrm>
          <a:prstGeom prst="rect">
            <a:avLst/>
          </a:prstGeom>
        </p:spPr>
      </p:pic>
      <p:pic>
        <p:nvPicPr>
          <p:cNvPr id="12" name="图片 11" descr="资源 534302"/>
          <p:cNvPicPr>
            <a:picLocks noChangeAspect="1"/>
          </p:cNvPicPr>
          <p:nvPr userDrawn="1"/>
        </p:nvPicPr>
        <p:blipFill>
          <a:blip r:embed="rId7"/>
          <a:stretch>
            <a:fillRect/>
          </a:stretch>
        </p:blipFill>
        <p:spPr>
          <a:xfrm rot="780000">
            <a:off x="10968990" y="-845820"/>
            <a:ext cx="1821815" cy="3122930"/>
          </a:xfrm>
          <a:prstGeom prst="rect">
            <a:avLst/>
          </a:prstGeom>
        </p:spPr>
      </p:pic>
      <p:pic>
        <p:nvPicPr>
          <p:cNvPr id="17" name="图片 16"/>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a:xfrm flipH="1">
            <a:off x="5964009" y="-193967"/>
            <a:ext cx="6289923" cy="3355852"/>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a:xfrm flipH="1">
            <a:off x="0" y="3626878"/>
            <a:ext cx="6289923" cy="3355852"/>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a:xfrm>
            <a:off x="-1" y="-171130"/>
            <a:ext cx="8696973" cy="4149758"/>
          </a:xfrm>
          <a:prstGeom prst="rect">
            <a:avLst/>
          </a:prstGeom>
        </p:spPr>
      </p:pic>
      <p:sp>
        <p:nvSpPr>
          <p:cNvPr id="2" name="TextBox 1"/>
          <p:cNvSpPr txBox="1"/>
          <p:nvPr userDrawn="1"/>
        </p:nvSpPr>
        <p:spPr>
          <a:xfrm>
            <a:off x="7898860" y="7529209"/>
            <a:ext cx="4494178" cy="369332"/>
          </a:xfrm>
          <a:prstGeom prst="rect">
            <a:avLst/>
          </a:prstGeom>
          <a:noFill/>
        </p:spPr>
        <p:txBody>
          <a:bodyPr wrap="square" rtlCol="0">
            <a:spAutoFit/>
          </a:bodyPr>
          <a:lstStyle/>
          <a:p>
            <a:r>
              <a:rPr lang="en-US"/>
              <a:t>Giáo án của Xoan Vũ 0983110407</a:t>
            </a:r>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7898860" y="7529209"/>
            <a:ext cx="4494178" cy="369332"/>
          </a:xfrm>
          <a:prstGeom prst="rect">
            <a:avLst/>
          </a:prstGeom>
          <a:noFill/>
        </p:spPr>
        <p:txBody>
          <a:bodyPr wrap="square" rtlCol="0">
            <a:spAutoFit/>
          </a:bodyPr>
          <a:lstStyle/>
          <a:p>
            <a:r>
              <a:rPr lang="en-US"/>
              <a:t>Giáo án của Xoan Vũ 0983110407</a:t>
            </a:r>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6.png"/><Relationship Id="rId3" Type="http://schemas.openxmlformats.org/officeDocument/2006/relationships/tags" Target="../tags/tag2.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png"/><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0.png"/><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15.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33.png"/><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themeOverride" Target="../theme/themeOverride2.xml"/><Relationship Id="rId2" Type="http://schemas.openxmlformats.org/officeDocument/2006/relationships/image" Target="../media/image36.png"/><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hemeOverride" Target="../theme/themeOverride3.xml"/><Relationship Id="rId2" Type="http://schemas.openxmlformats.org/officeDocument/2006/relationships/image" Target="../media/image36.png"/><Relationship Id="rId1" Type="http://schemas.openxmlformats.org/officeDocument/2006/relationships/image" Target="../media/image35.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hemeOverride" Target="../theme/themeOverride4.xml"/><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themeOverride" Target="../theme/themeOverride5.xml"/><Relationship Id="rId2" Type="http://schemas.openxmlformats.org/officeDocument/2006/relationships/image" Target="../media/image36.png"/><Relationship Id="rId1" Type="http://schemas.openxmlformats.org/officeDocument/2006/relationships/image" Target="../media/image35.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38.png"/><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6.png"/><Relationship Id="rId1"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Picture 99"/>
          <p:cNvPicPr/>
          <p:nvPr/>
        </p:nvPicPr>
        <p:blipFill>
          <a:blip r:embed="rId1"/>
          <a:stretch>
            <a:fillRect/>
          </a:stretch>
        </p:blipFill>
        <p:spPr>
          <a:xfrm>
            <a:off x="0" y="0"/>
            <a:ext cx="12192000" cy="6858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ferris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87"/>
        <p:cNvGrpSpPr/>
        <p:nvPr/>
      </p:nvGrpSpPr>
      <p:grpSpPr>
        <a:xfrm>
          <a:off x="0" y="0"/>
          <a:ext cx="0" cy="0"/>
          <a:chOff x="0" y="0"/>
          <a:chExt cx="0" cy="0"/>
        </a:xfrm>
      </p:grpSpPr>
      <p:sp>
        <p:nvSpPr>
          <p:cNvPr id="1888" name="Google Shape;1888;p36"/>
          <p:cNvSpPr/>
          <p:nvPr/>
        </p:nvSpPr>
        <p:spPr>
          <a:xfrm rot="654232">
            <a:off x="1137489" y="1677770"/>
            <a:ext cx="9527844" cy="4327563"/>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bg1">
              <a:lumMod val="95000"/>
            </a:schemeClr>
          </a:solidFill>
          <a:ln>
            <a:noFill/>
          </a:ln>
        </p:spPr>
        <p:txBody>
          <a:bodyPr spcFirstLastPara="1" wrap="square" lIns="121900" tIns="121900" rIns="121900" bIns="121900" anchor="ctr" anchorCtr="0">
            <a:noAutofit/>
          </a:bodyPr>
          <a:lstStyle/>
          <a:p>
            <a:endParaRPr sz="2400"/>
          </a:p>
        </p:txBody>
      </p:sp>
      <p:grpSp>
        <p:nvGrpSpPr>
          <p:cNvPr id="1954" name="Google Shape;1954;p36"/>
          <p:cNvGrpSpPr/>
          <p:nvPr/>
        </p:nvGrpSpPr>
        <p:grpSpPr>
          <a:xfrm rot="3099733" flipH="1">
            <a:off x="1342507" y="317628"/>
            <a:ext cx="1444720" cy="1904744"/>
            <a:chOff x="4326425" y="5583250"/>
            <a:chExt cx="744150" cy="981100"/>
          </a:xfrm>
        </p:grpSpPr>
        <p:sp>
          <p:nvSpPr>
            <p:cNvPr id="1955" name="Google Shape;1955;p36"/>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56" name="Google Shape;1956;p36"/>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57" name="Google Shape;1957;p36"/>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58" name="Google Shape;1958;p36"/>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59" name="Google Shape;1959;p36"/>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60" name="Google Shape;1960;p36"/>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61" name="Google Shape;1961;p36"/>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62" name="Google Shape;1962;p36"/>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63" name="Google Shape;1963;p36"/>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64" name="Google Shape;1964;p36"/>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65" name="Google Shape;1965;p36"/>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66" name="Google Shape;1966;p36"/>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67" name="Google Shape;1967;p36"/>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68" name="Google Shape;1968;p36"/>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69" name="Google Shape;1969;p36"/>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70" name="Google Shape;1970;p36"/>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1" name="Google Shape;1971;p36"/>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72" name="Google Shape;1972;p36"/>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3" name="Google Shape;1973;p36"/>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74" name="Google Shape;1974;p36"/>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5" name="Google Shape;1975;p36"/>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76" name="Google Shape;1976;p36"/>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7" name="Google Shape;1977;p36"/>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78" name="Google Shape;1978;p36"/>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9" name="Google Shape;1979;p36"/>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980" name="Google Shape;1980;p36"/>
          <p:cNvSpPr/>
          <p:nvPr/>
        </p:nvSpPr>
        <p:spPr>
          <a:xfrm rot="4253446">
            <a:off x="10158202" y="5418738"/>
            <a:ext cx="309503" cy="62703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 name="TextBox 12"/>
          <p:cNvSpPr txBox="1"/>
          <p:nvPr/>
        </p:nvSpPr>
        <p:spPr>
          <a:xfrm>
            <a:off x="3527134" y="3158563"/>
            <a:ext cx="6115050" cy="1446550"/>
          </a:xfrm>
          <a:prstGeom prst="rect">
            <a:avLst/>
          </a:prstGeom>
          <a:noFill/>
        </p:spPr>
        <p:txBody>
          <a:bodyPr wrap="square">
            <a:spAutoFit/>
          </a:bodyPr>
          <a:lstStyle/>
          <a:p>
            <a:pPr algn="ctr">
              <a:spcBef>
                <a:spcPts val="0"/>
              </a:spcBef>
              <a:defRPr/>
            </a:pPr>
            <a:r>
              <a:rPr lang="en-US" sz="8800" b="1">
                <a:ln w="0"/>
                <a:solidFill>
                  <a:schemeClr val="accent6">
                    <a:lumMod val="50000"/>
                  </a:schemeClr>
                </a:solidFill>
                <a:effectLst>
                  <a:outerShdw blurRad="38100" dist="25400" dir="5400000" algn="ctr" rotWithShape="0">
                    <a:srgbClr val="6E747A">
                      <a:alpha val="43000"/>
                    </a:srgbClr>
                  </a:outerShdw>
                </a:effectLst>
                <a:latin typeface="#9Slide05 Dear Saturday" panose="02000505000000020004" pitchFamily="2" charset="-93"/>
                <a:cs typeface="Times New Roman" panose="02020603050405020304" pitchFamily="18" charset="0"/>
              </a:rPr>
              <a:t>Cốm Vòng</a:t>
            </a:r>
            <a:endParaRPr lang="en-US" sz="8800" b="1" dirty="0">
              <a:ln w="0"/>
              <a:solidFill>
                <a:schemeClr val="accent6">
                  <a:lumMod val="50000"/>
                </a:schemeClr>
              </a:solidFill>
              <a:effectLst>
                <a:outerShdw blurRad="38100" dist="25400" dir="5400000" algn="ctr" rotWithShape="0">
                  <a:srgbClr val="6E747A">
                    <a:alpha val="43000"/>
                  </a:srgbClr>
                </a:outerShdw>
              </a:effectLst>
              <a:latin typeface="#9Slide05 Dear Saturday" panose="02000505000000020004" pitchFamily="2" charset="-93"/>
              <a:cs typeface="Times New Roman" panose="02020603050405020304" pitchFamily="18" charset="0"/>
            </a:endParaRPr>
          </a:p>
        </p:txBody>
      </p:sp>
      <p:sp>
        <p:nvSpPr>
          <p:cNvPr id="14" name="TextBox 13"/>
          <p:cNvSpPr txBox="1"/>
          <p:nvPr/>
        </p:nvSpPr>
        <p:spPr>
          <a:xfrm>
            <a:off x="3850999" y="4708082"/>
            <a:ext cx="6115050" cy="923330"/>
          </a:xfrm>
          <a:prstGeom prst="rect">
            <a:avLst/>
          </a:prstGeom>
          <a:noFill/>
        </p:spPr>
        <p:txBody>
          <a:bodyPr wrap="square">
            <a:spAutoFit/>
          </a:bodyPr>
          <a:lstStyle/>
          <a:p>
            <a:pPr algn="ctr">
              <a:spcBef>
                <a:spcPts val="0"/>
              </a:spcBef>
              <a:defRPr/>
            </a:pPr>
            <a:r>
              <a:rPr lang="en-US" sz="5400" b="1">
                <a:ln w="0"/>
                <a:solidFill>
                  <a:srgbClr val="00B050"/>
                </a:solidFill>
                <a:effectLst>
                  <a:outerShdw blurRad="38100" dist="25400" dir="5400000" algn="ctr" rotWithShape="0">
                    <a:srgbClr val="6E747A">
                      <a:alpha val="43000"/>
                    </a:srgbClr>
                  </a:outerShdw>
                </a:effectLst>
                <a:latin typeface="#9Slide05 Fourth Medium" panose="00000600000000000000" pitchFamily="2" charset="-93"/>
                <a:cs typeface="Times New Roman" panose="02020603050405020304" pitchFamily="18" charset="0"/>
              </a:rPr>
              <a:t>(Vũ Bằng)</a:t>
            </a:r>
            <a:endParaRPr lang="en-US" sz="5400" b="1" dirty="0">
              <a:ln w="0"/>
              <a:solidFill>
                <a:srgbClr val="00B050"/>
              </a:solidFill>
              <a:effectLst>
                <a:outerShdw blurRad="38100" dist="25400" dir="5400000" algn="ctr" rotWithShape="0">
                  <a:srgbClr val="6E747A">
                    <a:alpha val="43000"/>
                  </a:srgbClr>
                </a:outerShdw>
              </a:effectLst>
              <a:latin typeface="#9Slide05 Fourth Medium" panose="00000600000000000000" pitchFamily="2" charset="-93"/>
              <a:cs typeface="Times New Roman" panose="02020603050405020304" pitchFamily="18" charset="0"/>
            </a:endParaRPr>
          </a:p>
        </p:txBody>
      </p:sp>
      <p:pic>
        <p:nvPicPr>
          <p:cNvPr id="15" name="图片 2" descr="1b89da3dfca9eda92e9032a2edfe6109"/>
          <p:cNvPicPr>
            <a:picLocks noChangeAspect="1"/>
          </p:cNvPicPr>
          <p:nvPr/>
        </p:nvPicPr>
        <p:blipFill>
          <a:blip r:embed="rId1"/>
          <a:srcRect/>
          <a:stretch>
            <a:fillRect/>
          </a:stretch>
        </p:blipFill>
        <p:spPr>
          <a:xfrm>
            <a:off x="257093" y="3543301"/>
            <a:ext cx="2520471" cy="3460040"/>
          </a:xfrm>
          <a:prstGeom prst="rect">
            <a:avLst/>
          </a:prstGeom>
        </p:spPr>
      </p:pic>
      <p:pic>
        <p:nvPicPr>
          <p:cNvPr id="17" name="Picture 16"/>
          <p:cNvPicPr>
            <a:picLocks noChangeAspect="1"/>
          </p:cNvPicPr>
          <p:nvPr/>
        </p:nvPicPr>
        <p:blipFill>
          <a:blip r:embed="rId2"/>
          <a:stretch>
            <a:fillRect/>
          </a:stretch>
        </p:blipFill>
        <p:spPr>
          <a:xfrm>
            <a:off x="-243715" y="3845387"/>
            <a:ext cx="6547789" cy="2975316"/>
          </a:xfrm>
          <a:prstGeom prst="rect">
            <a:avLst/>
          </a:prstGeom>
        </p:spPr>
      </p:pic>
      <p:pic>
        <p:nvPicPr>
          <p:cNvPr id="18" name="Picture 17"/>
          <p:cNvPicPr>
            <a:picLocks noChangeAspect="1"/>
          </p:cNvPicPr>
          <p:nvPr/>
        </p:nvPicPr>
        <p:blipFill>
          <a:blip r:embed="rId2"/>
          <a:stretch>
            <a:fillRect/>
          </a:stretch>
        </p:blipFill>
        <p:spPr>
          <a:xfrm>
            <a:off x="6119947" y="3987437"/>
            <a:ext cx="6235179" cy="2833266"/>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4879" r="4879"/>
          <a:stretch>
            <a:fillRect/>
          </a:stretch>
        </p:blipFill>
        <p:spPr>
          <a:xfrm rot="10800000" flipH="1" flipV="1">
            <a:off x="4057487" y="751594"/>
            <a:ext cx="4060108" cy="241804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13"/>
                                        </p:tgtEl>
                                        <p:attrNameLst>
                                          <p:attrName>ppt_x</p:attrName>
                                          <p:attrName>ppt_y</p:attrName>
                                        </p:attrNameLst>
                                      </p:cBhvr>
                                    </p:animMotion>
                                    <p:animRot by="1500000">
                                      <p:cBhvr>
                                        <p:cTn id="7" dur="250" fill="hold">
                                          <p:stCondLst>
                                            <p:cond delay="0"/>
                                          </p:stCondLst>
                                        </p:cTn>
                                        <p:tgtEl>
                                          <p:spTgt spid="13"/>
                                        </p:tgtEl>
                                        <p:attrNameLst>
                                          <p:attrName>r</p:attrName>
                                        </p:attrNameLst>
                                      </p:cBhvr>
                                    </p:animRot>
                                    <p:animRot by="-1500000">
                                      <p:cBhvr>
                                        <p:cTn id="8" dur="250" fill="hold">
                                          <p:stCondLst>
                                            <p:cond delay="250"/>
                                          </p:stCondLst>
                                        </p:cTn>
                                        <p:tgtEl>
                                          <p:spTgt spid="13"/>
                                        </p:tgtEl>
                                        <p:attrNameLst>
                                          <p:attrName>r</p:attrName>
                                        </p:attrNameLst>
                                      </p:cBhvr>
                                    </p:animRot>
                                    <p:animRot by="-1500000">
                                      <p:cBhvr>
                                        <p:cTn id="9" dur="250" fill="hold">
                                          <p:stCondLst>
                                            <p:cond delay="500"/>
                                          </p:stCondLst>
                                        </p:cTn>
                                        <p:tgtEl>
                                          <p:spTgt spid="13"/>
                                        </p:tgtEl>
                                        <p:attrNameLst>
                                          <p:attrName>r</p:attrName>
                                        </p:attrNameLst>
                                      </p:cBhvr>
                                    </p:animRot>
                                    <p:animRot by="1500000">
                                      <p:cBhvr>
                                        <p:cTn id="10" dur="250" fill="hold">
                                          <p:stCondLst>
                                            <p:cond delay="750"/>
                                          </p:stCondLst>
                                        </p:cTn>
                                        <p:tgtEl>
                                          <p:spTgt spid="1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ốm - hương vị thu Hà Nội - VTV24">
            <a:hlinkClick r:id="" action="ppaction://media"/>
          </p:cNvPr>
          <p:cNvPicPr>
            <a:picLocks noChangeAspect="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1365" cy="6287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14:ferris dir="l"/>
      </p:transition>
    </mc:Choice>
    <mc:Fallback>
      <p:transition spd="slow" advTm="3000">
        <p:fade/>
      </p:transition>
    </mc:Fallback>
  </mc:AlternateContent>
  <p:timing>
    <p:tnLst>
      <p:par>
        <p:cTn id="1" dur="indefinite" restart="never" nodeType="tmRoot">
          <p:childTnLst>
            <p:video fullScrn="0">
              <p:cMediaNode vol="88000">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5"/>
          <p:cNvSpPr/>
          <p:nvPr/>
        </p:nvSpPr>
        <p:spPr bwMode="auto">
          <a:xfrm>
            <a:off x="1415143" y="506095"/>
            <a:ext cx="9307286" cy="5447666"/>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 name="MH_Entry_1"/>
          <p:cNvSpPr/>
          <p:nvPr>
            <p:custDataLst>
              <p:tags r:id="rId1"/>
            </p:custDataLst>
          </p:nvPr>
        </p:nvSpPr>
        <p:spPr>
          <a:xfrm>
            <a:off x="1763219" y="2693509"/>
            <a:ext cx="8926286" cy="498614"/>
          </a:xfrm>
          <a:prstGeom prst="roundRect">
            <a:avLst>
              <a:gd name="adj" fmla="val 912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6000" b="1" spc="200"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CHUẨN BỊ ĐỌC</a:t>
            </a:r>
            <a:endParaRPr lang="en-US" altLang="zh-CN" sz="6000" b="1" spc="200"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endParaRPr>
          </a:p>
        </p:txBody>
      </p:sp>
      <p:cxnSp>
        <p:nvCxnSpPr>
          <p:cNvPr id="7" name="直接连接符 6"/>
          <p:cNvCxnSpPr/>
          <p:nvPr/>
        </p:nvCxnSpPr>
        <p:spPr>
          <a:xfrm>
            <a:off x="4587692" y="4686227"/>
            <a:ext cx="2994801" cy="0"/>
          </a:xfrm>
          <a:prstGeom prst="line">
            <a:avLst/>
          </a:prstGeom>
          <a:ln>
            <a:solidFill>
              <a:srgbClr val="FFB726"/>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8165197" y="5352768"/>
            <a:ext cx="1438275" cy="1470025"/>
            <a:chOff x="9093200" y="2751138"/>
            <a:chExt cx="1438275" cy="1470025"/>
          </a:xfrm>
        </p:grpSpPr>
        <p:sp>
          <p:nvSpPr>
            <p:cNvPr id="25" name="Freeform 6"/>
            <p:cNvSpPr/>
            <p:nvPr/>
          </p:nvSpPr>
          <p:spPr bwMode="auto">
            <a:xfrm>
              <a:off x="9093200" y="2751138"/>
              <a:ext cx="1438275" cy="1470025"/>
            </a:xfrm>
            <a:custGeom>
              <a:avLst/>
              <a:gdLst>
                <a:gd name="T0" fmla="*/ 182 w 197"/>
                <a:gd name="T1" fmla="*/ 92 h 201"/>
                <a:gd name="T2" fmla="*/ 165 w 197"/>
                <a:gd name="T3" fmla="*/ 4 h 201"/>
                <a:gd name="T4" fmla="*/ 158 w 197"/>
                <a:gd name="T5" fmla="*/ 5 h 201"/>
                <a:gd name="T6" fmla="*/ 172 w 197"/>
                <a:gd name="T7" fmla="*/ 91 h 201"/>
                <a:gd name="T8" fmla="*/ 189 w 197"/>
                <a:gd name="T9" fmla="*/ 179 h 201"/>
                <a:gd name="T10" fmla="*/ 86 w 197"/>
                <a:gd name="T11" fmla="*/ 185 h 201"/>
                <a:gd name="T12" fmla="*/ 2 w 197"/>
                <a:gd name="T13" fmla="*/ 197 h 201"/>
                <a:gd name="T14" fmla="*/ 3 w 197"/>
                <a:gd name="T15" fmla="*/ 200 h 201"/>
                <a:gd name="T16" fmla="*/ 98 w 197"/>
                <a:gd name="T17" fmla="*/ 191 h 201"/>
                <a:gd name="T18" fmla="*/ 193 w 197"/>
                <a:gd name="T19" fmla="*/ 186 h 201"/>
                <a:gd name="T20" fmla="*/ 197 w 197"/>
                <a:gd name="T21" fmla="*/ 182 h 201"/>
                <a:gd name="T22" fmla="*/ 182 w 197"/>
                <a:gd name="T23" fmla="*/ 9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01">
                  <a:moveTo>
                    <a:pt x="182" y="92"/>
                  </a:moveTo>
                  <a:cubicBezTo>
                    <a:pt x="177" y="64"/>
                    <a:pt x="175" y="31"/>
                    <a:pt x="165" y="4"/>
                  </a:cubicBezTo>
                  <a:cubicBezTo>
                    <a:pt x="164" y="0"/>
                    <a:pt x="158" y="0"/>
                    <a:pt x="158" y="5"/>
                  </a:cubicBezTo>
                  <a:cubicBezTo>
                    <a:pt x="158" y="33"/>
                    <a:pt x="167" y="63"/>
                    <a:pt x="172" y="91"/>
                  </a:cubicBezTo>
                  <a:cubicBezTo>
                    <a:pt x="178" y="120"/>
                    <a:pt x="184" y="150"/>
                    <a:pt x="189" y="179"/>
                  </a:cubicBezTo>
                  <a:cubicBezTo>
                    <a:pt x="155" y="181"/>
                    <a:pt x="120" y="183"/>
                    <a:pt x="86" y="185"/>
                  </a:cubicBezTo>
                  <a:cubicBezTo>
                    <a:pt x="59" y="186"/>
                    <a:pt x="26" y="184"/>
                    <a:pt x="2" y="197"/>
                  </a:cubicBezTo>
                  <a:cubicBezTo>
                    <a:pt x="0" y="198"/>
                    <a:pt x="1" y="201"/>
                    <a:pt x="3" y="200"/>
                  </a:cubicBezTo>
                  <a:cubicBezTo>
                    <a:pt x="33" y="191"/>
                    <a:pt x="67" y="193"/>
                    <a:pt x="98" y="191"/>
                  </a:cubicBezTo>
                  <a:cubicBezTo>
                    <a:pt x="130" y="190"/>
                    <a:pt x="162" y="188"/>
                    <a:pt x="193" y="186"/>
                  </a:cubicBezTo>
                  <a:cubicBezTo>
                    <a:pt x="196" y="186"/>
                    <a:pt x="197" y="184"/>
                    <a:pt x="197" y="182"/>
                  </a:cubicBezTo>
                  <a:cubicBezTo>
                    <a:pt x="192" y="152"/>
                    <a:pt x="186" y="122"/>
                    <a:pt x="18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6" name="Freeform 7"/>
            <p:cNvSpPr/>
            <p:nvPr/>
          </p:nvSpPr>
          <p:spPr bwMode="auto">
            <a:xfrm>
              <a:off x="9291638" y="2927350"/>
              <a:ext cx="831850" cy="1096963"/>
            </a:xfrm>
            <a:custGeom>
              <a:avLst/>
              <a:gdLst>
                <a:gd name="T0" fmla="*/ 113 w 114"/>
                <a:gd name="T1" fmla="*/ 5 h 150"/>
                <a:gd name="T2" fmla="*/ 105 w 114"/>
                <a:gd name="T3" fmla="*/ 3 h 150"/>
                <a:gd name="T4" fmla="*/ 90 w 114"/>
                <a:gd name="T5" fmla="*/ 59 h 150"/>
                <a:gd name="T6" fmla="*/ 57 w 114"/>
                <a:gd name="T7" fmla="*/ 39 h 150"/>
                <a:gd name="T8" fmla="*/ 48 w 114"/>
                <a:gd name="T9" fmla="*/ 43 h 150"/>
                <a:gd name="T10" fmla="*/ 45 w 114"/>
                <a:gd name="T11" fmla="*/ 105 h 150"/>
                <a:gd name="T12" fmla="*/ 14 w 114"/>
                <a:gd name="T13" fmla="*/ 93 h 150"/>
                <a:gd name="T14" fmla="*/ 9 w 114"/>
                <a:gd name="T15" fmla="*/ 96 h 150"/>
                <a:gd name="T16" fmla="*/ 0 w 114"/>
                <a:gd name="T17" fmla="*/ 147 h 150"/>
                <a:gd name="T18" fmla="*/ 4 w 114"/>
                <a:gd name="T19" fmla="*/ 148 h 150"/>
                <a:gd name="T20" fmla="*/ 15 w 114"/>
                <a:gd name="T21" fmla="*/ 103 h 150"/>
                <a:gd name="T22" fmla="*/ 47 w 114"/>
                <a:gd name="T23" fmla="*/ 117 h 150"/>
                <a:gd name="T24" fmla="*/ 55 w 114"/>
                <a:gd name="T25" fmla="*/ 113 h 150"/>
                <a:gd name="T26" fmla="*/ 58 w 114"/>
                <a:gd name="T27" fmla="*/ 55 h 150"/>
                <a:gd name="T28" fmla="*/ 93 w 114"/>
                <a:gd name="T29" fmla="*/ 72 h 150"/>
                <a:gd name="T30" fmla="*/ 100 w 114"/>
                <a:gd name="T31" fmla="*/ 68 h 150"/>
                <a:gd name="T32" fmla="*/ 113 w 114"/>
                <a:gd name="T33" fmla="*/ 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50">
                  <a:moveTo>
                    <a:pt x="113" y="5"/>
                  </a:moveTo>
                  <a:cubicBezTo>
                    <a:pt x="112" y="2"/>
                    <a:pt x="107" y="0"/>
                    <a:pt x="105" y="3"/>
                  </a:cubicBezTo>
                  <a:cubicBezTo>
                    <a:pt x="96" y="19"/>
                    <a:pt x="94" y="40"/>
                    <a:pt x="90" y="59"/>
                  </a:cubicBezTo>
                  <a:cubicBezTo>
                    <a:pt x="77" y="56"/>
                    <a:pt x="67" y="50"/>
                    <a:pt x="57" y="39"/>
                  </a:cubicBezTo>
                  <a:cubicBezTo>
                    <a:pt x="54" y="35"/>
                    <a:pt x="48" y="39"/>
                    <a:pt x="48" y="43"/>
                  </a:cubicBezTo>
                  <a:cubicBezTo>
                    <a:pt x="45" y="64"/>
                    <a:pt x="45" y="85"/>
                    <a:pt x="45" y="105"/>
                  </a:cubicBezTo>
                  <a:cubicBezTo>
                    <a:pt x="34" y="101"/>
                    <a:pt x="24" y="98"/>
                    <a:pt x="14" y="93"/>
                  </a:cubicBezTo>
                  <a:cubicBezTo>
                    <a:pt x="12" y="93"/>
                    <a:pt x="9" y="94"/>
                    <a:pt x="9" y="96"/>
                  </a:cubicBezTo>
                  <a:cubicBezTo>
                    <a:pt x="5" y="113"/>
                    <a:pt x="1" y="130"/>
                    <a:pt x="0" y="147"/>
                  </a:cubicBezTo>
                  <a:cubicBezTo>
                    <a:pt x="0" y="149"/>
                    <a:pt x="3" y="150"/>
                    <a:pt x="4" y="148"/>
                  </a:cubicBezTo>
                  <a:cubicBezTo>
                    <a:pt x="7" y="132"/>
                    <a:pt x="11" y="118"/>
                    <a:pt x="15" y="103"/>
                  </a:cubicBezTo>
                  <a:cubicBezTo>
                    <a:pt x="26" y="107"/>
                    <a:pt x="37" y="112"/>
                    <a:pt x="47" y="117"/>
                  </a:cubicBezTo>
                  <a:cubicBezTo>
                    <a:pt x="51" y="119"/>
                    <a:pt x="55" y="117"/>
                    <a:pt x="55" y="113"/>
                  </a:cubicBezTo>
                  <a:cubicBezTo>
                    <a:pt x="55" y="94"/>
                    <a:pt x="55" y="74"/>
                    <a:pt x="58" y="55"/>
                  </a:cubicBezTo>
                  <a:cubicBezTo>
                    <a:pt x="68" y="64"/>
                    <a:pt x="79" y="69"/>
                    <a:pt x="93" y="72"/>
                  </a:cubicBezTo>
                  <a:cubicBezTo>
                    <a:pt x="96" y="72"/>
                    <a:pt x="99" y="71"/>
                    <a:pt x="100" y="68"/>
                  </a:cubicBezTo>
                  <a:cubicBezTo>
                    <a:pt x="105" y="48"/>
                    <a:pt x="114" y="26"/>
                    <a:pt x="1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34" name="组合 33"/>
          <p:cNvGrpSpPr/>
          <p:nvPr/>
        </p:nvGrpSpPr>
        <p:grpSpPr>
          <a:xfrm>
            <a:off x="9052019" y="4452257"/>
            <a:ext cx="2018753" cy="2108917"/>
            <a:chOff x="8816975" y="1304925"/>
            <a:chExt cx="2320925" cy="2295525"/>
          </a:xfrm>
        </p:grpSpPr>
        <p:sp>
          <p:nvSpPr>
            <p:cNvPr id="35" name="Freeform 8"/>
            <p:cNvSpPr/>
            <p:nvPr/>
          </p:nvSpPr>
          <p:spPr bwMode="auto">
            <a:xfrm>
              <a:off x="8816975" y="1428750"/>
              <a:ext cx="2168525" cy="2171700"/>
            </a:xfrm>
            <a:custGeom>
              <a:avLst/>
              <a:gdLst>
                <a:gd name="T0" fmla="*/ 295 w 297"/>
                <a:gd name="T1" fmla="*/ 143 h 297"/>
                <a:gd name="T2" fmla="*/ 230 w 297"/>
                <a:gd name="T3" fmla="*/ 63 h 297"/>
                <a:gd name="T4" fmla="*/ 171 w 297"/>
                <a:gd name="T5" fmla="*/ 78 h 297"/>
                <a:gd name="T6" fmla="*/ 160 w 297"/>
                <a:gd name="T7" fmla="*/ 85 h 297"/>
                <a:gd name="T8" fmla="*/ 150 w 297"/>
                <a:gd name="T9" fmla="*/ 8 h 297"/>
                <a:gd name="T10" fmla="*/ 139 w 297"/>
                <a:gd name="T11" fmla="*/ 8 h 297"/>
                <a:gd name="T12" fmla="*/ 143 w 297"/>
                <a:gd name="T13" fmla="*/ 63 h 297"/>
                <a:gd name="T14" fmla="*/ 135 w 297"/>
                <a:gd name="T15" fmla="*/ 58 h 297"/>
                <a:gd name="T16" fmla="*/ 132 w 297"/>
                <a:gd name="T17" fmla="*/ 47 h 297"/>
                <a:gd name="T18" fmla="*/ 45 w 297"/>
                <a:gd name="T19" fmla="*/ 20 h 297"/>
                <a:gd name="T20" fmla="*/ 35 w 297"/>
                <a:gd name="T21" fmla="*/ 22 h 297"/>
                <a:gd name="T22" fmla="*/ 0 w 297"/>
                <a:gd name="T23" fmla="*/ 39 h 297"/>
                <a:gd name="T24" fmla="*/ 35 w 297"/>
                <a:gd name="T25" fmla="*/ 59 h 297"/>
                <a:gd name="T26" fmla="*/ 74 w 297"/>
                <a:gd name="T27" fmla="*/ 71 h 297"/>
                <a:gd name="T28" fmla="*/ 131 w 297"/>
                <a:gd name="T29" fmla="*/ 64 h 297"/>
                <a:gd name="T30" fmla="*/ 145 w 297"/>
                <a:gd name="T31" fmla="*/ 70 h 297"/>
                <a:gd name="T32" fmla="*/ 146 w 297"/>
                <a:gd name="T33" fmla="*/ 70 h 297"/>
                <a:gd name="T34" fmla="*/ 153 w 297"/>
                <a:gd name="T35" fmla="*/ 87 h 297"/>
                <a:gd name="T36" fmla="*/ 108 w 297"/>
                <a:gd name="T37" fmla="*/ 93 h 297"/>
                <a:gd name="T38" fmla="*/ 60 w 297"/>
                <a:gd name="T39" fmla="*/ 135 h 297"/>
                <a:gd name="T40" fmla="*/ 54 w 297"/>
                <a:gd name="T41" fmla="*/ 158 h 297"/>
                <a:gd name="T42" fmla="*/ 56 w 297"/>
                <a:gd name="T43" fmla="*/ 188 h 297"/>
                <a:gd name="T44" fmla="*/ 149 w 297"/>
                <a:gd name="T45" fmla="*/ 289 h 297"/>
                <a:gd name="T46" fmla="*/ 209 w 297"/>
                <a:gd name="T47" fmla="*/ 285 h 297"/>
                <a:gd name="T48" fmla="*/ 231 w 297"/>
                <a:gd name="T49" fmla="*/ 262 h 297"/>
                <a:gd name="T50" fmla="*/ 267 w 297"/>
                <a:gd name="T51" fmla="*/ 245 h 297"/>
                <a:gd name="T52" fmla="*/ 269 w 297"/>
                <a:gd name="T53" fmla="*/ 243 h 297"/>
                <a:gd name="T54" fmla="*/ 292 w 297"/>
                <a:gd name="T55" fmla="*/ 195 h 297"/>
                <a:gd name="T56" fmla="*/ 295 w 297"/>
                <a:gd name="T57" fmla="*/ 14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7" h="297">
                  <a:moveTo>
                    <a:pt x="295" y="143"/>
                  </a:moveTo>
                  <a:cubicBezTo>
                    <a:pt x="291" y="109"/>
                    <a:pt x="263" y="74"/>
                    <a:pt x="230" y="63"/>
                  </a:cubicBezTo>
                  <a:cubicBezTo>
                    <a:pt x="203" y="55"/>
                    <a:pt x="190" y="64"/>
                    <a:pt x="171" y="78"/>
                  </a:cubicBezTo>
                  <a:cubicBezTo>
                    <a:pt x="167" y="81"/>
                    <a:pt x="164" y="83"/>
                    <a:pt x="160" y="85"/>
                  </a:cubicBezTo>
                  <a:cubicBezTo>
                    <a:pt x="150" y="60"/>
                    <a:pt x="147" y="36"/>
                    <a:pt x="150" y="8"/>
                  </a:cubicBezTo>
                  <a:cubicBezTo>
                    <a:pt x="151" y="0"/>
                    <a:pt x="139" y="0"/>
                    <a:pt x="139" y="8"/>
                  </a:cubicBezTo>
                  <a:cubicBezTo>
                    <a:pt x="136" y="25"/>
                    <a:pt x="138" y="45"/>
                    <a:pt x="143" y="63"/>
                  </a:cubicBezTo>
                  <a:cubicBezTo>
                    <a:pt x="140" y="61"/>
                    <a:pt x="138" y="59"/>
                    <a:pt x="135" y="58"/>
                  </a:cubicBezTo>
                  <a:cubicBezTo>
                    <a:pt x="135" y="55"/>
                    <a:pt x="134" y="51"/>
                    <a:pt x="132" y="47"/>
                  </a:cubicBezTo>
                  <a:cubicBezTo>
                    <a:pt x="120" y="25"/>
                    <a:pt x="73" y="15"/>
                    <a:pt x="45" y="20"/>
                  </a:cubicBezTo>
                  <a:cubicBezTo>
                    <a:pt x="42" y="20"/>
                    <a:pt x="38" y="21"/>
                    <a:pt x="35" y="22"/>
                  </a:cubicBezTo>
                  <a:cubicBezTo>
                    <a:pt x="23" y="27"/>
                    <a:pt x="12" y="34"/>
                    <a:pt x="0" y="39"/>
                  </a:cubicBezTo>
                  <a:cubicBezTo>
                    <a:pt x="4" y="37"/>
                    <a:pt x="30" y="57"/>
                    <a:pt x="35" y="59"/>
                  </a:cubicBezTo>
                  <a:cubicBezTo>
                    <a:pt x="47" y="65"/>
                    <a:pt x="61" y="69"/>
                    <a:pt x="74" y="71"/>
                  </a:cubicBezTo>
                  <a:cubicBezTo>
                    <a:pt x="86" y="73"/>
                    <a:pt x="119" y="75"/>
                    <a:pt x="131" y="64"/>
                  </a:cubicBezTo>
                  <a:cubicBezTo>
                    <a:pt x="136" y="66"/>
                    <a:pt x="140" y="68"/>
                    <a:pt x="145" y="70"/>
                  </a:cubicBezTo>
                  <a:cubicBezTo>
                    <a:pt x="145" y="70"/>
                    <a:pt x="145" y="70"/>
                    <a:pt x="146" y="70"/>
                  </a:cubicBezTo>
                  <a:cubicBezTo>
                    <a:pt x="148" y="76"/>
                    <a:pt x="150" y="82"/>
                    <a:pt x="153" y="87"/>
                  </a:cubicBezTo>
                  <a:cubicBezTo>
                    <a:pt x="139" y="91"/>
                    <a:pt x="126" y="89"/>
                    <a:pt x="108" y="93"/>
                  </a:cubicBezTo>
                  <a:cubicBezTo>
                    <a:pt x="87" y="98"/>
                    <a:pt x="69" y="115"/>
                    <a:pt x="60" y="135"/>
                  </a:cubicBezTo>
                  <a:cubicBezTo>
                    <a:pt x="57" y="142"/>
                    <a:pt x="55" y="150"/>
                    <a:pt x="54" y="158"/>
                  </a:cubicBezTo>
                  <a:cubicBezTo>
                    <a:pt x="53" y="168"/>
                    <a:pt x="54" y="178"/>
                    <a:pt x="56" y="188"/>
                  </a:cubicBezTo>
                  <a:cubicBezTo>
                    <a:pt x="65" y="235"/>
                    <a:pt x="102" y="278"/>
                    <a:pt x="149" y="289"/>
                  </a:cubicBezTo>
                  <a:cubicBezTo>
                    <a:pt x="168" y="293"/>
                    <a:pt x="194" y="297"/>
                    <a:pt x="209" y="285"/>
                  </a:cubicBezTo>
                  <a:cubicBezTo>
                    <a:pt x="218" y="277"/>
                    <a:pt x="218" y="267"/>
                    <a:pt x="231" y="262"/>
                  </a:cubicBezTo>
                  <a:cubicBezTo>
                    <a:pt x="246" y="255"/>
                    <a:pt x="255" y="258"/>
                    <a:pt x="267" y="245"/>
                  </a:cubicBezTo>
                  <a:cubicBezTo>
                    <a:pt x="267" y="245"/>
                    <a:pt x="268" y="244"/>
                    <a:pt x="269" y="243"/>
                  </a:cubicBezTo>
                  <a:cubicBezTo>
                    <a:pt x="281" y="230"/>
                    <a:pt x="289" y="212"/>
                    <a:pt x="292" y="195"/>
                  </a:cubicBezTo>
                  <a:cubicBezTo>
                    <a:pt x="295" y="178"/>
                    <a:pt x="297" y="160"/>
                    <a:pt x="295" y="1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6" name="Freeform 79"/>
            <p:cNvSpPr/>
            <p:nvPr/>
          </p:nvSpPr>
          <p:spPr bwMode="auto">
            <a:xfrm>
              <a:off x="9356725" y="1698625"/>
              <a:ext cx="1781175" cy="1776413"/>
            </a:xfrm>
            <a:custGeom>
              <a:avLst/>
              <a:gdLst>
                <a:gd name="T0" fmla="*/ 239 w 244"/>
                <a:gd name="T1" fmla="*/ 140 h 243"/>
                <a:gd name="T2" fmla="*/ 216 w 244"/>
                <a:gd name="T3" fmla="*/ 189 h 243"/>
                <a:gd name="T4" fmla="*/ 214 w 244"/>
                <a:gd name="T5" fmla="*/ 191 h 243"/>
                <a:gd name="T6" fmla="*/ 178 w 244"/>
                <a:gd name="T7" fmla="*/ 207 h 243"/>
                <a:gd name="T8" fmla="*/ 156 w 244"/>
                <a:gd name="T9" fmla="*/ 230 h 243"/>
                <a:gd name="T10" fmla="*/ 97 w 244"/>
                <a:gd name="T11" fmla="*/ 234 h 243"/>
                <a:gd name="T12" fmla="*/ 3 w 244"/>
                <a:gd name="T13" fmla="*/ 133 h 243"/>
                <a:gd name="T14" fmla="*/ 1 w 244"/>
                <a:gd name="T15" fmla="*/ 104 h 243"/>
                <a:gd name="T16" fmla="*/ 7 w 244"/>
                <a:gd name="T17" fmla="*/ 81 h 243"/>
                <a:gd name="T18" fmla="*/ 56 w 244"/>
                <a:gd name="T19" fmla="*/ 39 h 243"/>
                <a:gd name="T20" fmla="*/ 118 w 244"/>
                <a:gd name="T21" fmla="*/ 24 h 243"/>
                <a:gd name="T22" fmla="*/ 177 w 244"/>
                <a:gd name="T23" fmla="*/ 9 h 243"/>
                <a:gd name="T24" fmla="*/ 242 w 244"/>
                <a:gd name="T25" fmla="*/ 89 h 243"/>
                <a:gd name="T26" fmla="*/ 239 w 244"/>
                <a:gd name="T27" fmla="*/ 1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243">
                  <a:moveTo>
                    <a:pt x="239" y="140"/>
                  </a:moveTo>
                  <a:cubicBezTo>
                    <a:pt x="236" y="157"/>
                    <a:pt x="228" y="176"/>
                    <a:pt x="216" y="189"/>
                  </a:cubicBezTo>
                  <a:cubicBezTo>
                    <a:pt x="215" y="189"/>
                    <a:pt x="215" y="190"/>
                    <a:pt x="214" y="191"/>
                  </a:cubicBezTo>
                  <a:cubicBezTo>
                    <a:pt x="202" y="203"/>
                    <a:pt x="193" y="201"/>
                    <a:pt x="178" y="207"/>
                  </a:cubicBezTo>
                  <a:cubicBezTo>
                    <a:pt x="165" y="213"/>
                    <a:pt x="166" y="222"/>
                    <a:pt x="156" y="230"/>
                  </a:cubicBezTo>
                  <a:cubicBezTo>
                    <a:pt x="141" y="243"/>
                    <a:pt x="115" y="238"/>
                    <a:pt x="97" y="234"/>
                  </a:cubicBezTo>
                  <a:cubicBezTo>
                    <a:pt x="49" y="223"/>
                    <a:pt x="12" y="180"/>
                    <a:pt x="3" y="133"/>
                  </a:cubicBezTo>
                  <a:cubicBezTo>
                    <a:pt x="1" y="123"/>
                    <a:pt x="0" y="113"/>
                    <a:pt x="1" y="104"/>
                  </a:cubicBezTo>
                  <a:cubicBezTo>
                    <a:pt x="2" y="96"/>
                    <a:pt x="4" y="88"/>
                    <a:pt x="7" y="81"/>
                  </a:cubicBezTo>
                  <a:cubicBezTo>
                    <a:pt x="16" y="61"/>
                    <a:pt x="34" y="44"/>
                    <a:pt x="56" y="39"/>
                  </a:cubicBezTo>
                  <a:cubicBezTo>
                    <a:pt x="80" y="33"/>
                    <a:pt x="98" y="40"/>
                    <a:pt x="118" y="24"/>
                  </a:cubicBezTo>
                  <a:cubicBezTo>
                    <a:pt x="137" y="10"/>
                    <a:pt x="151" y="0"/>
                    <a:pt x="177" y="9"/>
                  </a:cubicBezTo>
                  <a:cubicBezTo>
                    <a:pt x="211" y="20"/>
                    <a:pt x="238" y="54"/>
                    <a:pt x="242" y="89"/>
                  </a:cubicBezTo>
                  <a:cubicBezTo>
                    <a:pt x="244" y="106"/>
                    <a:pt x="242" y="123"/>
                    <a:pt x="239" y="140"/>
                  </a:cubicBezTo>
                  <a:close/>
                </a:path>
              </a:pathLst>
            </a:custGeom>
            <a:solidFill>
              <a:srgbClr val="FB6D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7" name="Freeform 80"/>
            <p:cNvSpPr/>
            <p:nvPr/>
          </p:nvSpPr>
          <p:spPr bwMode="auto">
            <a:xfrm>
              <a:off x="9356725" y="2459038"/>
              <a:ext cx="1576388" cy="1016000"/>
            </a:xfrm>
            <a:custGeom>
              <a:avLst/>
              <a:gdLst>
                <a:gd name="T0" fmla="*/ 216 w 216"/>
                <a:gd name="T1" fmla="*/ 85 h 139"/>
                <a:gd name="T2" fmla="*/ 214 w 216"/>
                <a:gd name="T3" fmla="*/ 87 h 139"/>
                <a:gd name="T4" fmla="*/ 178 w 216"/>
                <a:gd name="T5" fmla="*/ 103 h 139"/>
                <a:gd name="T6" fmla="*/ 156 w 216"/>
                <a:gd name="T7" fmla="*/ 126 h 139"/>
                <a:gd name="T8" fmla="*/ 97 w 216"/>
                <a:gd name="T9" fmla="*/ 130 h 139"/>
                <a:gd name="T10" fmla="*/ 3 w 216"/>
                <a:gd name="T11" fmla="*/ 29 h 139"/>
                <a:gd name="T12" fmla="*/ 1 w 216"/>
                <a:gd name="T13" fmla="*/ 0 h 139"/>
                <a:gd name="T14" fmla="*/ 8 w 216"/>
                <a:gd name="T15" fmla="*/ 26 h 139"/>
                <a:gd name="T16" fmla="*/ 87 w 216"/>
                <a:gd name="T17" fmla="*/ 84 h 139"/>
                <a:gd name="T18" fmla="*/ 216 w 216"/>
                <a:gd name="T19" fmla="*/ 8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139">
                  <a:moveTo>
                    <a:pt x="216" y="85"/>
                  </a:moveTo>
                  <a:cubicBezTo>
                    <a:pt x="215" y="85"/>
                    <a:pt x="215" y="86"/>
                    <a:pt x="214" y="87"/>
                  </a:cubicBezTo>
                  <a:cubicBezTo>
                    <a:pt x="202" y="99"/>
                    <a:pt x="193" y="97"/>
                    <a:pt x="178" y="103"/>
                  </a:cubicBezTo>
                  <a:cubicBezTo>
                    <a:pt x="165" y="109"/>
                    <a:pt x="166" y="118"/>
                    <a:pt x="156" y="126"/>
                  </a:cubicBezTo>
                  <a:cubicBezTo>
                    <a:pt x="141" y="139"/>
                    <a:pt x="115" y="134"/>
                    <a:pt x="97" y="130"/>
                  </a:cubicBezTo>
                  <a:cubicBezTo>
                    <a:pt x="49" y="119"/>
                    <a:pt x="12" y="76"/>
                    <a:pt x="3" y="29"/>
                  </a:cubicBezTo>
                  <a:cubicBezTo>
                    <a:pt x="1" y="19"/>
                    <a:pt x="0" y="9"/>
                    <a:pt x="1" y="0"/>
                  </a:cubicBezTo>
                  <a:cubicBezTo>
                    <a:pt x="2" y="9"/>
                    <a:pt x="4" y="18"/>
                    <a:pt x="8" y="26"/>
                  </a:cubicBezTo>
                  <a:cubicBezTo>
                    <a:pt x="24" y="55"/>
                    <a:pt x="56" y="76"/>
                    <a:pt x="87" y="84"/>
                  </a:cubicBezTo>
                  <a:cubicBezTo>
                    <a:pt x="128" y="96"/>
                    <a:pt x="173" y="91"/>
                    <a:pt x="216" y="85"/>
                  </a:cubicBezTo>
                  <a:close/>
                </a:path>
              </a:pathLst>
            </a:custGeom>
            <a:solidFill>
              <a:srgbClr val="D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8" name="Freeform 81"/>
            <p:cNvSpPr/>
            <p:nvPr/>
          </p:nvSpPr>
          <p:spPr bwMode="auto">
            <a:xfrm>
              <a:off x="9918700" y="1866900"/>
              <a:ext cx="438150" cy="255588"/>
            </a:xfrm>
            <a:custGeom>
              <a:avLst/>
              <a:gdLst>
                <a:gd name="T0" fmla="*/ 52 w 60"/>
                <a:gd name="T1" fmla="*/ 2 h 35"/>
                <a:gd name="T2" fmla="*/ 31 w 60"/>
                <a:gd name="T3" fmla="*/ 18 h 35"/>
                <a:gd name="T4" fmla="*/ 2 w 60"/>
                <a:gd name="T5" fmla="*/ 24 h 35"/>
                <a:gd name="T6" fmla="*/ 1 w 60"/>
                <a:gd name="T7" fmla="*/ 27 h 35"/>
                <a:gd name="T8" fmla="*/ 59 w 60"/>
                <a:gd name="T9" fmla="*/ 7 h 35"/>
                <a:gd name="T10" fmla="*/ 52 w 60"/>
                <a:gd name="T11" fmla="*/ 2 h 35"/>
              </a:gdLst>
              <a:ahLst/>
              <a:cxnLst>
                <a:cxn ang="0">
                  <a:pos x="T0" y="T1"/>
                </a:cxn>
                <a:cxn ang="0">
                  <a:pos x="T2" y="T3"/>
                </a:cxn>
                <a:cxn ang="0">
                  <a:pos x="T4" y="T5"/>
                </a:cxn>
                <a:cxn ang="0">
                  <a:pos x="T6" y="T7"/>
                </a:cxn>
                <a:cxn ang="0">
                  <a:pos x="T8" y="T9"/>
                </a:cxn>
                <a:cxn ang="0">
                  <a:pos x="T10" y="T11"/>
                </a:cxn>
              </a:cxnLst>
              <a:rect l="0" t="0" r="r" b="b"/>
              <a:pathLst>
                <a:path w="60" h="35">
                  <a:moveTo>
                    <a:pt x="52" y="2"/>
                  </a:moveTo>
                  <a:cubicBezTo>
                    <a:pt x="44" y="6"/>
                    <a:pt x="39" y="14"/>
                    <a:pt x="31" y="18"/>
                  </a:cubicBezTo>
                  <a:cubicBezTo>
                    <a:pt x="22" y="22"/>
                    <a:pt x="12" y="23"/>
                    <a:pt x="2" y="24"/>
                  </a:cubicBezTo>
                  <a:cubicBezTo>
                    <a:pt x="1" y="24"/>
                    <a:pt x="0" y="26"/>
                    <a:pt x="1" y="27"/>
                  </a:cubicBezTo>
                  <a:cubicBezTo>
                    <a:pt x="19" y="35"/>
                    <a:pt x="52" y="27"/>
                    <a:pt x="59" y="7"/>
                  </a:cubicBezTo>
                  <a:cubicBezTo>
                    <a:pt x="60" y="3"/>
                    <a:pt x="55" y="0"/>
                    <a:pt x="52" y="2"/>
                  </a:cubicBezTo>
                  <a:close/>
                </a:path>
              </a:pathLst>
            </a:custGeom>
            <a:solidFill>
              <a:srgbClr val="D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9" name="Freeform 82"/>
            <p:cNvSpPr/>
            <p:nvPr/>
          </p:nvSpPr>
          <p:spPr bwMode="auto">
            <a:xfrm>
              <a:off x="8969375" y="1414463"/>
              <a:ext cx="1081088" cy="438150"/>
            </a:xfrm>
            <a:custGeom>
              <a:avLst/>
              <a:gdLst>
                <a:gd name="T0" fmla="*/ 45 w 148"/>
                <a:gd name="T1" fmla="*/ 4 h 60"/>
                <a:gd name="T2" fmla="*/ 36 w 148"/>
                <a:gd name="T3" fmla="*/ 7 h 60"/>
                <a:gd name="T4" fmla="*/ 0 w 148"/>
                <a:gd name="T5" fmla="*/ 23 h 60"/>
                <a:gd name="T6" fmla="*/ 35 w 148"/>
                <a:gd name="T7" fmla="*/ 43 h 60"/>
                <a:gd name="T8" fmla="*/ 74 w 148"/>
                <a:gd name="T9" fmla="*/ 56 h 60"/>
                <a:gd name="T10" fmla="*/ 132 w 148"/>
                <a:gd name="T11" fmla="*/ 31 h 60"/>
                <a:gd name="T12" fmla="*/ 45 w 148"/>
                <a:gd name="T13" fmla="*/ 4 h 60"/>
              </a:gdLst>
              <a:ahLst/>
              <a:cxnLst>
                <a:cxn ang="0">
                  <a:pos x="T0" y="T1"/>
                </a:cxn>
                <a:cxn ang="0">
                  <a:pos x="T2" y="T3"/>
                </a:cxn>
                <a:cxn ang="0">
                  <a:pos x="T4" y="T5"/>
                </a:cxn>
                <a:cxn ang="0">
                  <a:pos x="T6" y="T7"/>
                </a:cxn>
                <a:cxn ang="0">
                  <a:pos x="T8" y="T9"/>
                </a:cxn>
                <a:cxn ang="0">
                  <a:pos x="T10" y="T11"/>
                </a:cxn>
                <a:cxn ang="0">
                  <a:pos x="T12" y="T13"/>
                </a:cxn>
              </a:cxnLst>
              <a:rect l="0" t="0" r="r" b="b"/>
              <a:pathLst>
                <a:path w="148" h="60">
                  <a:moveTo>
                    <a:pt x="45" y="4"/>
                  </a:moveTo>
                  <a:cubicBezTo>
                    <a:pt x="42" y="5"/>
                    <a:pt x="38" y="6"/>
                    <a:pt x="36" y="7"/>
                  </a:cubicBezTo>
                  <a:cubicBezTo>
                    <a:pt x="23" y="12"/>
                    <a:pt x="12" y="19"/>
                    <a:pt x="0" y="23"/>
                  </a:cubicBezTo>
                  <a:cubicBezTo>
                    <a:pt x="4" y="22"/>
                    <a:pt x="31" y="41"/>
                    <a:pt x="35" y="43"/>
                  </a:cubicBezTo>
                  <a:cubicBezTo>
                    <a:pt x="47" y="49"/>
                    <a:pt x="61" y="53"/>
                    <a:pt x="74" y="56"/>
                  </a:cubicBezTo>
                  <a:cubicBezTo>
                    <a:pt x="91" y="59"/>
                    <a:pt x="148" y="60"/>
                    <a:pt x="132" y="31"/>
                  </a:cubicBezTo>
                  <a:cubicBezTo>
                    <a:pt x="120" y="9"/>
                    <a:pt x="73" y="0"/>
                    <a:pt x="45" y="4"/>
                  </a:cubicBezTo>
                  <a:close/>
                </a:path>
              </a:pathLst>
            </a:custGeom>
            <a:solidFill>
              <a:srgbClr val="39BF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0" name="Freeform 83"/>
            <p:cNvSpPr/>
            <p:nvPr/>
          </p:nvSpPr>
          <p:spPr bwMode="auto">
            <a:xfrm>
              <a:off x="9356725" y="1589088"/>
              <a:ext cx="708025" cy="227013"/>
            </a:xfrm>
            <a:custGeom>
              <a:avLst/>
              <a:gdLst>
                <a:gd name="T0" fmla="*/ 94 w 97"/>
                <a:gd name="T1" fmla="*/ 25 h 31"/>
                <a:gd name="T2" fmla="*/ 3 w 97"/>
                <a:gd name="T3" fmla="*/ 0 h 31"/>
                <a:gd name="T4" fmla="*/ 2 w 97"/>
                <a:gd name="T5" fmla="*/ 5 h 31"/>
                <a:gd name="T6" fmla="*/ 93 w 97"/>
                <a:gd name="T7" fmla="*/ 30 h 31"/>
                <a:gd name="T8" fmla="*/ 94 w 97"/>
                <a:gd name="T9" fmla="*/ 25 h 31"/>
              </a:gdLst>
              <a:ahLst/>
              <a:cxnLst>
                <a:cxn ang="0">
                  <a:pos x="T0" y="T1"/>
                </a:cxn>
                <a:cxn ang="0">
                  <a:pos x="T2" y="T3"/>
                </a:cxn>
                <a:cxn ang="0">
                  <a:pos x="T4" y="T5"/>
                </a:cxn>
                <a:cxn ang="0">
                  <a:pos x="T6" y="T7"/>
                </a:cxn>
                <a:cxn ang="0">
                  <a:pos x="T8" y="T9"/>
                </a:cxn>
              </a:cxnLst>
              <a:rect l="0" t="0" r="r" b="b"/>
              <a:pathLst>
                <a:path w="97" h="31">
                  <a:moveTo>
                    <a:pt x="94" y="25"/>
                  </a:moveTo>
                  <a:cubicBezTo>
                    <a:pt x="69" y="9"/>
                    <a:pt x="33" y="1"/>
                    <a:pt x="3" y="0"/>
                  </a:cubicBezTo>
                  <a:cubicBezTo>
                    <a:pt x="0" y="0"/>
                    <a:pt x="0" y="4"/>
                    <a:pt x="2" y="5"/>
                  </a:cubicBezTo>
                  <a:cubicBezTo>
                    <a:pt x="35" y="9"/>
                    <a:pt x="62" y="19"/>
                    <a:pt x="93" y="30"/>
                  </a:cubicBezTo>
                  <a:cubicBezTo>
                    <a:pt x="95" y="31"/>
                    <a:pt x="97" y="27"/>
                    <a:pt x="94" y="25"/>
                  </a:cubicBezTo>
                  <a:close/>
                </a:path>
              </a:pathLst>
            </a:custGeom>
            <a:solidFill>
              <a:srgbClr val="2DAD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1" name="Freeform 84"/>
            <p:cNvSpPr/>
            <p:nvPr/>
          </p:nvSpPr>
          <p:spPr bwMode="auto">
            <a:xfrm>
              <a:off x="9955213" y="1304925"/>
              <a:ext cx="241300" cy="760413"/>
            </a:xfrm>
            <a:custGeom>
              <a:avLst/>
              <a:gdLst>
                <a:gd name="T0" fmla="*/ 32 w 33"/>
                <a:gd name="T1" fmla="*/ 98 h 104"/>
                <a:gd name="T2" fmla="*/ 15 w 33"/>
                <a:gd name="T3" fmla="*/ 7 h 104"/>
                <a:gd name="T4" fmla="*/ 4 w 33"/>
                <a:gd name="T5" fmla="*/ 7 h 104"/>
                <a:gd name="T6" fmla="*/ 26 w 33"/>
                <a:gd name="T7" fmla="*/ 101 h 104"/>
                <a:gd name="T8" fmla="*/ 32 w 33"/>
                <a:gd name="T9" fmla="*/ 98 h 104"/>
              </a:gdLst>
              <a:ahLst/>
              <a:cxnLst>
                <a:cxn ang="0">
                  <a:pos x="T0" y="T1"/>
                </a:cxn>
                <a:cxn ang="0">
                  <a:pos x="T2" y="T3"/>
                </a:cxn>
                <a:cxn ang="0">
                  <a:pos x="T4" y="T5"/>
                </a:cxn>
                <a:cxn ang="0">
                  <a:pos x="T6" y="T7"/>
                </a:cxn>
                <a:cxn ang="0">
                  <a:pos x="T8" y="T9"/>
                </a:cxn>
              </a:cxnLst>
              <a:rect l="0" t="0" r="r" b="b"/>
              <a:pathLst>
                <a:path w="33" h="104">
                  <a:moveTo>
                    <a:pt x="32" y="98"/>
                  </a:moveTo>
                  <a:cubicBezTo>
                    <a:pt x="16" y="67"/>
                    <a:pt x="11" y="41"/>
                    <a:pt x="15" y="7"/>
                  </a:cubicBezTo>
                  <a:cubicBezTo>
                    <a:pt x="16" y="0"/>
                    <a:pt x="5" y="0"/>
                    <a:pt x="4" y="7"/>
                  </a:cubicBezTo>
                  <a:cubicBezTo>
                    <a:pt x="0" y="39"/>
                    <a:pt x="8" y="74"/>
                    <a:pt x="26" y="101"/>
                  </a:cubicBezTo>
                  <a:cubicBezTo>
                    <a:pt x="28" y="104"/>
                    <a:pt x="33" y="101"/>
                    <a:pt x="32" y="98"/>
                  </a:cubicBezTo>
                  <a:close/>
                </a:path>
              </a:pathLst>
            </a:custGeom>
            <a:solidFill>
              <a:srgbClr val="78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2" name="Freeform 85"/>
            <p:cNvSpPr/>
            <p:nvPr/>
          </p:nvSpPr>
          <p:spPr bwMode="auto">
            <a:xfrm>
              <a:off x="10766425" y="1998663"/>
              <a:ext cx="239713" cy="819150"/>
            </a:xfrm>
            <a:custGeom>
              <a:avLst/>
              <a:gdLst>
                <a:gd name="T0" fmla="*/ 30 w 33"/>
                <a:gd name="T1" fmla="*/ 52 h 112"/>
                <a:gd name="T2" fmla="*/ 11 w 33"/>
                <a:gd name="T3" fmla="*/ 3 h 112"/>
                <a:gd name="T4" fmla="*/ 1 w 33"/>
                <a:gd name="T5" fmla="*/ 11 h 112"/>
                <a:gd name="T6" fmla="*/ 23 w 33"/>
                <a:gd name="T7" fmla="*/ 53 h 112"/>
                <a:gd name="T8" fmla="*/ 21 w 33"/>
                <a:gd name="T9" fmla="*/ 110 h 112"/>
                <a:gd name="T10" fmla="*/ 24 w 33"/>
                <a:gd name="T11" fmla="*/ 111 h 112"/>
                <a:gd name="T12" fmla="*/ 30 w 33"/>
                <a:gd name="T13" fmla="*/ 52 h 112"/>
              </a:gdLst>
              <a:ahLst/>
              <a:cxnLst>
                <a:cxn ang="0">
                  <a:pos x="T0" y="T1"/>
                </a:cxn>
                <a:cxn ang="0">
                  <a:pos x="T2" y="T3"/>
                </a:cxn>
                <a:cxn ang="0">
                  <a:pos x="T4" y="T5"/>
                </a:cxn>
                <a:cxn ang="0">
                  <a:pos x="T6" y="T7"/>
                </a:cxn>
                <a:cxn ang="0">
                  <a:pos x="T8" y="T9"/>
                </a:cxn>
                <a:cxn ang="0">
                  <a:pos x="T10" y="T11"/>
                </a:cxn>
                <a:cxn ang="0">
                  <a:pos x="T12" y="T13"/>
                </a:cxn>
              </a:cxnLst>
              <a:rect l="0" t="0" r="r" b="b"/>
              <a:pathLst>
                <a:path w="33" h="112">
                  <a:moveTo>
                    <a:pt x="30" y="52"/>
                  </a:moveTo>
                  <a:cubicBezTo>
                    <a:pt x="28" y="35"/>
                    <a:pt x="26" y="13"/>
                    <a:pt x="11" y="3"/>
                  </a:cubicBezTo>
                  <a:cubicBezTo>
                    <a:pt x="5" y="0"/>
                    <a:pt x="0" y="5"/>
                    <a:pt x="1" y="11"/>
                  </a:cubicBezTo>
                  <a:cubicBezTo>
                    <a:pt x="4" y="27"/>
                    <a:pt x="18" y="36"/>
                    <a:pt x="23" y="53"/>
                  </a:cubicBezTo>
                  <a:cubicBezTo>
                    <a:pt x="28" y="72"/>
                    <a:pt x="25" y="90"/>
                    <a:pt x="21" y="110"/>
                  </a:cubicBezTo>
                  <a:cubicBezTo>
                    <a:pt x="21" y="111"/>
                    <a:pt x="23" y="112"/>
                    <a:pt x="24" y="111"/>
                  </a:cubicBezTo>
                  <a:cubicBezTo>
                    <a:pt x="33" y="93"/>
                    <a:pt x="33" y="71"/>
                    <a:pt x="30"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3" name="Oval 86"/>
            <p:cNvSpPr>
              <a:spLocks noChangeArrowheads="1"/>
            </p:cNvSpPr>
            <p:nvPr/>
          </p:nvSpPr>
          <p:spPr bwMode="auto">
            <a:xfrm>
              <a:off x="10539413" y="1860550"/>
              <a:ext cx="160338" cy="1603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52" name="组合 51"/>
          <p:cNvGrpSpPr/>
          <p:nvPr/>
        </p:nvGrpSpPr>
        <p:grpSpPr>
          <a:xfrm>
            <a:off x="606109" y="365253"/>
            <a:ext cx="1249363" cy="1279525"/>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
        <p:nvSpPr>
          <p:cNvPr id="55" name="Freeform 96"/>
          <p:cNvSpPr/>
          <p:nvPr/>
        </p:nvSpPr>
        <p:spPr bwMode="auto">
          <a:xfrm>
            <a:off x="817881" y="3786625"/>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6" name="Freeform 97"/>
          <p:cNvSpPr/>
          <p:nvPr/>
        </p:nvSpPr>
        <p:spPr bwMode="auto">
          <a:xfrm>
            <a:off x="6478586" y="365253"/>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7" name="Freeform 98"/>
          <p:cNvSpPr/>
          <p:nvPr/>
        </p:nvSpPr>
        <p:spPr bwMode="auto">
          <a:xfrm>
            <a:off x="6913879" y="5878703"/>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8" name="Freeform 7"/>
          <p:cNvSpPr/>
          <p:nvPr/>
        </p:nvSpPr>
        <p:spPr bwMode="auto">
          <a:xfrm>
            <a:off x="8793014" y="1746208"/>
            <a:ext cx="1653043" cy="611664"/>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9" name="Freeform 11"/>
          <p:cNvSpPr>
            <a:spLocks noEditPoints="1"/>
          </p:cNvSpPr>
          <p:nvPr/>
        </p:nvSpPr>
        <p:spPr bwMode="auto">
          <a:xfrm>
            <a:off x="3953026" y="636331"/>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0" name="Freeform 13"/>
          <p:cNvSpPr/>
          <p:nvPr/>
        </p:nvSpPr>
        <p:spPr bwMode="auto">
          <a:xfrm>
            <a:off x="4302007" y="5099054"/>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2" name="Freeform 16"/>
          <p:cNvSpPr/>
          <p:nvPr/>
        </p:nvSpPr>
        <p:spPr bwMode="auto">
          <a:xfrm>
            <a:off x="7994827" y="5124214"/>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3" name="Freeform 17"/>
          <p:cNvSpPr/>
          <p:nvPr/>
        </p:nvSpPr>
        <p:spPr bwMode="auto">
          <a:xfrm>
            <a:off x="1647730" y="2944311"/>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4" name="Freeform 18"/>
          <p:cNvSpPr/>
          <p:nvPr/>
        </p:nvSpPr>
        <p:spPr bwMode="auto">
          <a:xfrm>
            <a:off x="2613605" y="4926873"/>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5" name="Freeform 20"/>
          <p:cNvSpPr/>
          <p:nvPr/>
        </p:nvSpPr>
        <p:spPr bwMode="auto">
          <a:xfrm>
            <a:off x="7582493" y="2078665"/>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6" name="Freeform 23"/>
          <p:cNvSpPr/>
          <p:nvPr/>
        </p:nvSpPr>
        <p:spPr bwMode="auto">
          <a:xfrm>
            <a:off x="2663049" y="1766331"/>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pic>
        <p:nvPicPr>
          <p:cNvPr id="115716" name="Picture 4" descr="Káº¿t quáº£ hÃ¬nh áº£nh cho cá»m trong"/>
          <p:cNvPicPr>
            <a:picLocks noChangeAspect="1" noChangeArrowheads="1"/>
          </p:cNvPicPr>
          <p:nvPr/>
        </p:nvPicPr>
        <p:blipFill>
          <a:blip r:embed="rId2"/>
          <a:srcRect l="13761" t="13489" r="13987" b="11143"/>
          <a:stretch>
            <a:fillRect/>
          </a:stretch>
        </p:blipFill>
        <p:spPr bwMode="auto">
          <a:xfrm>
            <a:off x="4696460" y="4665980"/>
            <a:ext cx="3783965" cy="2122170"/>
          </a:xfrm>
          <a:prstGeom prst="rect">
            <a:avLst/>
          </a:prstGeom>
          <a:noFill/>
        </p:spPr>
      </p:pic>
      <p:pic>
        <p:nvPicPr>
          <p:cNvPr id="15" name="Picture 14" descr="img9792-20087-15383888226551233553166.jpg"/>
          <p:cNvPicPr>
            <a:picLocks noChangeAspect="1"/>
          </p:cNvPicPr>
          <p:nvPr/>
        </p:nvPicPr>
        <p:blipFill>
          <a:blip r:embed="rId3"/>
          <a:stretch>
            <a:fillRect/>
          </a:stretch>
        </p:blipFill>
        <p:spPr>
          <a:xfrm>
            <a:off x="91440" y="4666615"/>
            <a:ext cx="4523105" cy="2195830"/>
          </a:xfrm>
          <a:prstGeom prst="rect">
            <a:avLst/>
          </a:prstGeom>
        </p:spPr>
      </p:pic>
      <p:pic>
        <p:nvPicPr>
          <p:cNvPr id="16" name="Content Placeholder 15" descr="trap-an-hoi-11-le-1.jpg"/>
          <p:cNvPicPr>
            <a:picLocks noChangeAspect="1"/>
          </p:cNvPicPr>
          <p:nvPr>
            <p:ph idx="1"/>
          </p:nvPr>
        </p:nvPicPr>
        <p:blipFill>
          <a:blip r:embed="rId4"/>
          <a:stretch>
            <a:fillRect/>
          </a:stretch>
        </p:blipFill>
        <p:spPr>
          <a:xfrm>
            <a:off x="8453120" y="4665345"/>
            <a:ext cx="3738245" cy="209931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6" presetClass="entr" presetSubtype="37"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8" name="图片 2" descr="1b89da3dfca9eda92e9032a2edfe6109"/>
          <p:cNvPicPr>
            <a:picLocks noChangeAspect="1"/>
          </p:cNvPicPr>
          <p:nvPr/>
        </p:nvPicPr>
        <p:blipFill>
          <a:blip r:embed="rId1"/>
          <a:srcRect/>
          <a:stretch>
            <a:fillRect/>
          </a:stretch>
        </p:blipFill>
        <p:spPr>
          <a:xfrm>
            <a:off x="257093" y="2425700"/>
            <a:ext cx="3334589" cy="4577641"/>
          </a:xfrm>
          <a:prstGeom prst="rect">
            <a:avLst/>
          </a:prstGeom>
        </p:spPr>
      </p:pic>
      <p:sp>
        <p:nvSpPr>
          <p:cNvPr id="4" name="Google Shape;1888;p36"/>
          <p:cNvSpPr/>
          <p:nvPr/>
        </p:nvSpPr>
        <p:spPr>
          <a:xfrm rot="450265">
            <a:off x="2594366" y="1607430"/>
            <a:ext cx="8263899" cy="3149614"/>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bg1">
              <a:lumMod val="95000"/>
            </a:schemeClr>
          </a:solidFill>
          <a:ln>
            <a:noFill/>
          </a:ln>
        </p:spPr>
        <p:txBody>
          <a:bodyPr spcFirstLastPara="1" wrap="square" lIns="121900" tIns="121900" rIns="121900" bIns="121900" anchor="ctr" anchorCtr="0">
            <a:noAutofit/>
          </a:bodyPr>
          <a:lstStyle/>
          <a:p>
            <a:endParaRPr sz="2400"/>
          </a:p>
        </p:txBody>
      </p:sp>
      <p:pic>
        <p:nvPicPr>
          <p:cNvPr id="6" name="Picture 5"/>
          <p:cNvPicPr>
            <a:picLocks noChangeAspect="1"/>
          </p:cNvPicPr>
          <p:nvPr/>
        </p:nvPicPr>
        <p:blipFill>
          <a:blip r:embed="rId2"/>
          <a:stretch>
            <a:fillRect/>
          </a:stretch>
        </p:blipFill>
        <p:spPr>
          <a:xfrm>
            <a:off x="-281510" y="3721100"/>
            <a:ext cx="6903389" cy="3136900"/>
          </a:xfrm>
          <a:prstGeom prst="rect">
            <a:avLst/>
          </a:prstGeom>
        </p:spPr>
      </p:pic>
      <p:pic>
        <p:nvPicPr>
          <p:cNvPr id="7" name="Picture 6"/>
          <p:cNvPicPr>
            <a:picLocks noChangeAspect="1"/>
          </p:cNvPicPr>
          <p:nvPr/>
        </p:nvPicPr>
        <p:blipFill>
          <a:blip r:embed="rId2"/>
          <a:stretch>
            <a:fillRect/>
          </a:stretch>
        </p:blipFill>
        <p:spPr>
          <a:xfrm>
            <a:off x="5867399" y="4013950"/>
            <a:ext cx="6293065" cy="2859569"/>
          </a:xfrm>
          <a:prstGeom prst="rect">
            <a:avLst/>
          </a:prstGeom>
        </p:spPr>
      </p:pic>
      <p:sp>
        <p:nvSpPr>
          <p:cNvPr id="10" name="TextBox 9"/>
          <p:cNvSpPr txBox="1"/>
          <p:nvPr/>
        </p:nvSpPr>
        <p:spPr>
          <a:xfrm>
            <a:off x="3945015" y="2767280"/>
            <a:ext cx="5562600" cy="1322070"/>
          </a:xfrm>
          <a:prstGeom prst="rect">
            <a:avLst/>
          </a:prstGeom>
          <a:noFill/>
        </p:spPr>
        <p:txBody>
          <a:bodyPr wrap="square" rtlCol="0">
            <a:spAutoFit/>
          </a:bodyPr>
          <a:lstStyle/>
          <a:p>
            <a:pPr algn="ctr"/>
            <a:r>
              <a:rPr lang="en-US" sz="4000">
                <a:solidFill>
                  <a:schemeClr val="accent6">
                    <a:lumMod val="50000"/>
                  </a:schemeClr>
                </a:solidFill>
                <a:latin typeface="#9Slide07 SVNDessert Menu Scrip" panose="00000500000000000000" pitchFamily="2" charset="0"/>
              </a:rPr>
              <a:t>I. TRẢI NGHIỆM CÙNG VĂN BẢN</a:t>
            </a:r>
            <a:endParaRPr lang="en-US" sz="4000">
              <a:solidFill>
                <a:schemeClr val="accent6">
                  <a:lumMod val="50000"/>
                </a:schemeClr>
              </a:solidFill>
              <a:latin typeface="#9Slide07 SVNDessert Menu Scrip" panose="00000500000000000000" pitchFamily="2"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l="4879" r="4879"/>
          <a:stretch>
            <a:fillRect/>
          </a:stretch>
        </p:blipFill>
        <p:spPr>
          <a:xfrm rot="11193562" flipH="1" flipV="1">
            <a:off x="7102414" y="611928"/>
            <a:ext cx="4060108" cy="2418042"/>
          </a:xfrm>
          <a:prstGeom prst="rect">
            <a:avLst/>
          </a:prstGeom>
        </p:spPr>
      </p:pic>
      <p:pic>
        <p:nvPicPr>
          <p:cNvPr id="16"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30648" y="-76200"/>
            <a:ext cx="1461351" cy="14602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508000" y="467837"/>
            <a:ext cx="11264900" cy="5996464"/>
          </a:xfrm>
          <a:prstGeom prst="roundRect">
            <a:avLst>
              <a:gd name="adj" fmla="val 8100"/>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descr="A close up of a flower&#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10814" y="5466711"/>
            <a:ext cx="1244247" cy="997590"/>
          </a:xfrm>
          <a:prstGeom prst="rect">
            <a:avLst/>
          </a:prstGeom>
        </p:spPr>
      </p:pic>
      <p:grpSp>
        <p:nvGrpSpPr>
          <p:cNvPr id="3" name="组合 5"/>
          <p:cNvGrpSpPr/>
          <p:nvPr/>
        </p:nvGrpSpPr>
        <p:grpSpPr bwMode="auto">
          <a:xfrm>
            <a:off x="602873" y="133603"/>
            <a:ext cx="11152188" cy="6983413"/>
            <a:chOff x="0" y="0"/>
            <a:chExt cx="11151065" cy="6983832"/>
          </a:xfrm>
        </p:grpSpPr>
        <p:sp>
          <p:nvSpPr>
            <p:cNvPr id="4" name="Freeform 1224"/>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5" name="组合 133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a:xfrm>
            <a:off x="4610874" y="748095"/>
            <a:ext cx="3320838" cy="73866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PHIẾU </a:t>
            </a:r>
            <a:r>
              <a:rPr lang="en-US" sz="2400" b="1">
                <a:latin typeface="Times New Roman" panose="02020603050405020304" pitchFamily="18" charset="0"/>
                <a:cs typeface="Times New Roman" panose="02020603050405020304" pitchFamily="18" charset="0"/>
              </a:rPr>
              <a:t>HỌC TẬP</a:t>
            </a:r>
            <a:r>
              <a:rPr lang="en-US" sz="2400" b="1">
                <a:latin typeface="Times New Roman" panose="02020603050405020304" pitchFamily="18" charset="0"/>
                <a:cs typeface="Times New Roman" panose="02020603050405020304" pitchFamily="18" charset="0"/>
              </a:rPr>
              <a:t> SỐ 2</a:t>
            </a:r>
            <a:endParaRPr lang="en-US" sz="2400" b="1">
              <a:latin typeface="Times New Roman" panose="02020603050405020304" pitchFamily="18" charset="0"/>
              <a:cs typeface="Times New Roman" panose="02020603050405020304" pitchFamily="18" charset="0"/>
            </a:endParaRPr>
          </a:p>
          <a:p>
            <a:pPr algn="ctr"/>
            <a:r>
              <a:rPr lang="en-US" b="1">
                <a:latin typeface="Times New Roman" panose="02020603050405020304" pitchFamily="18" charset="0"/>
                <a:cs typeface="Times New Roman" panose="02020603050405020304" pitchFamily="18" charset="0"/>
              </a:rPr>
              <a:t>(Văn bản: CỐM VÒNG)</a:t>
            </a:r>
            <a:endParaRPr lang="en-US"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974137" y="1750061"/>
            <a:ext cx="2904982"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TÌM HIỂU VỀ </a:t>
            </a:r>
            <a:r>
              <a:rPr lang="en-US">
                <a:solidFill>
                  <a:srgbClr val="FF0000"/>
                </a:solidFill>
                <a:latin typeface="Times New Roman" panose="02020603050405020304" pitchFamily="18" charset="0"/>
                <a:cs typeface="Times New Roman" panose="02020603050405020304" pitchFamily="18" charset="0"/>
              </a:rPr>
              <a:t>TÁC GIẢ</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591302" y="4309669"/>
            <a:ext cx="4830021" cy="1323439"/>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Xuất </a:t>
            </a:r>
            <a:r>
              <a:rPr lang="en-US" sz="2000">
                <a:latin typeface="Times New Roman" panose="02020603050405020304" pitchFamily="18" charset="0"/>
                <a:cs typeface="Times New Roman" panose="02020603050405020304" pitchFamily="18" charset="0"/>
              </a:rPr>
              <a:t>xứ:</a:t>
            </a:r>
            <a:r>
              <a:rPr lang="en-US"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Thể loại</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Phương thức biểu đạt:……………………...</a:t>
            </a:r>
            <a:endParaRPr lang="en-US" sz="2000">
              <a:latin typeface="Times New Roman" panose="02020603050405020304" pitchFamily="18" charset="0"/>
              <a:cs typeface="Times New Roman" panose="02020603050405020304" pitchFamily="18" charset="0"/>
            </a:endParaRPr>
          </a:p>
        </p:txBody>
      </p:sp>
      <p:sp>
        <p:nvSpPr>
          <p:cNvPr id="26" name="TextBox 25"/>
          <p:cNvSpPr txBox="1"/>
          <p:nvPr/>
        </p:nvSpPr>
        <p:spPr>
          <a:xfrm>
            <a:off x="602873" y="4151618"/>
            <a:ext cx="4997827" cy="2031325"/>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2" name="Picture 11" descr="A picture containing indoor, vegetabl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r="12493"/>
          <a:stretch>
            <a:fillRect/>
          </a:stretch>
        </p:blipFill>
        <p:spPr>
          <a:xfrm>
            <a:off x="7229840" y="2076048"/>
            <a:ext cx="2630423" cy="1965066"/>
          </a:xfrm>
          <a:prstGeom prst="rect">
            <a:avLst/>
          </a:prstGeom>
        </p:spPr>
      </p:pic>
      <p:sp>
        <p:nvSpPr>
          <p:cNvPr id="14" name="TextBox 13"/>
          <p:cNvSpPr txBox="1"/>
          <p:nvPr/>
        </p:nvSpPr>
        <p:spPr>
          <a:xfrm>
            <a:off x="6772950" y="1699805"/>
            <a:ext cx="3544201" cy="369332"/>
          </a:xfrm>
          <a:prstGeom prst="rect">
            <a:avLst/>
          </a:prstGeom>
          <a:noFill/>
        </p:spPr>
        <p:txBody>
          <a:bodyPr wrap="square">
            <a:spAutoFit/>
          </a:bodyPr>
          <a:lstStyle/>
          <a:p>
            <a:pPr algn="ctr"/>
            <a:r>
              <a:rPr lang="en-US">
                <a:solidFill>
                  <a:srgbClr val="FF0000"/>
                </a:solidFill>
                <a:latin typeface="Times New Roman" panose="02020603050405020304" pitchFamily="18" charset="0"/>
                <a:cs typeface="Times New Roman" panose="02020603050405020304" pitchFamily="18" charset="0"/>
              </a:rPr>
              <a:t>TÌM HIỂU VỀ TÁC PHẨM</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srcRect t="11552" r="-2" b="14550"/>
          <a:stretch>
            <a:fillRect/>
          </a:stretch>
        </p:blipFill>
        <p:spPr>
          <a:xfrm>
            <a:off x="2320711" y="2082694"/>
            <a:ext cx="1762201" cy="2026781"/>
          </a:xfrm>
          <a:prstGeom prst="ellipse">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l="4879" r="4879"/>
          <a:stretch>
            <a:fillRect/>
          </a:stretch>
        </p:blipFill>
        <p:spPr>
          <a:xfrm rot="10800000" flipH="1" flipV="1">
            <a:off x="179262" y="211064"/>
            <a:ext cx="2247900" cy="13387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t="11552" r="-2" b="14550"/>
          <a:stretch>
            <a:fillRect/>
          </a:stretch>
        </p:blipFill>
        <p:spPr>
          <a:xfrm>
            <a:off x="6324600" y="10"/>
            <a:ext cx="58674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p:cNvSpPr txBox="1"/>
          <p:nvPr/>
        </p:nvSpPr>
        <p:spPr>
          <a:xfrm>
            <a:off x="590131" y="1031962"/>
            <a:ext cx="3848100" cy="629920"/>
          </a:xfrm>
          <a:prstGeom prst="rect">
            <a:avLst/>
          </a:prstGeom>
          <a:noFill/>
        </p:spPr>
        <p:txBody>
          <a:bodyPr wrap="square" rtlCol="0">
            <a:spAutoFit/>
          </a:bodyPr>
          <a:lstStyle/>
          <a:p>
            <a:r>
              <a:rPr lang="en-US" sz="3500">
                <a:latin typeface="#9Slide05 Fourth Medium" panose="00000600000000000000" pitchFamily="2" charset="-93"/>
              </a:rPr>
              <a:t>1. Tác giả:</a:t>
            </a:r>
            <a:endParaRPr lang="en-US" sz="3500">
              <a:latin typeface="#9Slide05 Fourth Medium" panose="00000600000000000000" pitchFamily="2" charset="-93"/>
            </a:endParaRPr>
          </a:p>
        </p:txBody>
      </p:sp>
      <p:sp>
        <p:nvSpPr>
          <p:cNvPr id="4" name="TextBox 3"/>
          <p:cNvSpPr txBox="1"/>
          <p:nvPr/>
        </p:nvSpPr>
        <p:spPr>
          <a:xfrm>
            <a:off x="495300" y="2189480"/>
            <a:ext cx="5904230" cy="629920"/>
          </a:xfrm>
          <a:prstGeom prst="rect">
            <a:avLst/>
          </a:prstGeom>
          <a:noFill/>
        </p:spPr>
        <p:txBody>
          <a:bodyPr wrap="square">
            <a:spAutoFit/>
          </a:bodyPr>
          <a:lstStyle/>
          <a:p>
            <a:pPr algn="just"/>
            <a:r>
              <a:rPr lang="en-US" sz="3500" b="1">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 Vũ Bằng (3 - 6 - 1913) tại Hà Nội </a:t>
            </a:r>
            <a:endParaRPr lang="en-US" sz="3500" b="1">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sp>
        <p:nvSpPr>
          <p:cNvPr id="5" name="TextBox 4"/>
          <p:cNvSpPr txBox="1"/>
          <p:nvPr/>
        </p:nvSpPr>
        <p:spPr>
          <a:xfrm>
            <a:off x="495560" y="3051856"/>
            <a:ext cx="5734469" cy="1168400"/>
          </a:xfrm>
          <a:prstGeom prst="rect">
            <a:avLst/>
          </a:prstGeom>
          <a:noFill/>
        </p:spPr>
        <p:txBody>
          <a:bodyPr wrap="square">
            <a:spAutoFit/>
          </a:bodyPr>
          <a:lstStyle/>
          <a:p>
            <a:pPr marL="0" marR="0" lvl="0" indent="0" algn="just" defTabSz="914400" eaLnBrk="1" fontAlgn="auto" latinLnBrk="0" hangingPunct="1">
              <a:spcBef>
                <a:spcPts val="0"/>
              </a:spcBef>
              <a:spcAft>
                <a:spcPts val="0"/>
              </a:spcAft>
              <a:buClrTx/>
              <a:buSzTx/>
              <a:buFontTx/>
              <a:buNone/>
              <a:defRPr/>
            </a:pPr>
            <a:r>
              <a:rPr lang="en-US" sz="3500" b="1">
                <a:solidFill>
                  <a:srgbClr val="FF0000"/>
                </a:solidFill>
                <a:effectLst/>
                <a:latin typeface="#9Slide05 Fourth" panose="00000500000000000000" pitchFamily="2" charset="-93"/>
                <a:ea typeface="Times New Roman" panose="02020603050405020304" pitchFamily="18" charset="0"/>
              </a:rPr>
              <a:t>- Ông là người có sở trường về viết truyện ngắn, tùy bút, bút kí.</a:t>
            </a:r>
            <a:endParaRPr kumimoji="0" lang="en-US" sz="3500" b="1" i="0" u="none" strike="noStrike" kern="1200" cap="none" spc="0" normalizeH="0" baseline="0" noProof="0">
              <a:ln>
                <a:noFill/>
              </a:ln>
              <a:solidFill>
                <a:srgbClr val="FF0000"/>
              </a:solidFill>
              <a:effectLst/>
              <a:uLnTx/>
              <a:uFillTx/>
              <a:latin typeface="#9Slide05 Fourth" panose="00000500000000000000" pitchFamily="2" charset="-93"/>
              <a:ea typeface="Times New Roman" panose="02020603050405020304" pitchFamily="18" charset="0"/>
              <a:cs typeface="Times New Roman" panose="02020603050405020304" pitchFamily="18" charset="0"/>
            </a:endParaRPr>
          </a:p>
        </p:txBody>
      </p:sp>
      <p:sp>
        <p:nvSpPr>
          <p:cNvPr id="6" name="TextBox 5"/>
          <p:cNvSpPr txBox="1"/>
          <p:nvPr/>
        </p:nvSpPr>
        <p:spPr>
          <a:xfrm>
            <a:off x="495538" y="4252725"/>
            <a:ext cx="5880497" cy="1706880"/>
          </a:xfrm>
          <a:prstGeom prst="rect">
            <a:avLst/>
          </a:prstGeom>
          <a:noFill/>
        </p:spPr>
        <p:txBody>
          <a:bodyPr wrap="square">
            <a:spAutoFit/>
          </a:bodyPr>
          <a:lstStyle/>
          <a:p>
            <a:pPr algn="just"/>
            <a:r>
              <a:rPr lang="en-US" sz="3500" b="1">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 Các tác phẩm chính: Miếng ngon Hà Nội (bút ký, 1960), Miếng lạ miền Nam (bút ký, 1969), </a:t>
            </a:r>
            <a:endParaRPr lang="en-US" sz="3500" b="1">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sp>
        <p:nvSpPr>
          <p:cNvPr id="7" name="TextBox 6"/>
          <p:cNvSpPr txBox="1"/>
          <p:nvPr/>
        </p:nvSpPr>
        <p:spPr>
          <a:xfrm>
            <a:off x="1133544" y="385469"/>
            <a:ext cx="5206269" cy="1168400"/>
          </a:xfrm>
          <a:prstGeom prst="rect">
            <a:avLst/>
          </a:prstGeom>
          <a:noFill/>
        </p:spPr>
        <p:txBody>
          <a:bodyPr wrap="square" rtlCol="0">
            <a:spAutoFit/>
          </a:bodyPr>
          <a:lstStyle/>
          <a:p>
            <a:pPr algn="ctr"/>
            <a:r>
              <a:rPr lang="en-US" sz="3500">
                <a:solidFill>
                  <a:schemeClr val="accent6">
                    <a:lumMod val="50000"/>
                  </a:schemeClr>
                </a:solidFill>
                <a:latin typeface="#9Slide07 SVNDessert Menu Scrip" panose="00000500000000000000" pitchFamily="2" charset="0"/>
              </a:rPr>
              <a:t>I.TRẢI NGHIỆM CÙNG VĂN BẢN</a:t>
            </a:r>
            <a:endParaRPr lang="en-US" sz="3500">
              <a:solidFill>
                <a:schemeClr val="accent6">
                  <a:lumMod val="50000"/>
                </a:schemeClr>
              </a:solidFill>
              <a:latin typeface="#9Slide07 SVNDessert Menu Scrip" panose="00000500000000000000" pitchFamily="2" charset="0"/>
            </a:endParaRPr>
          </a:p>
        </p:txBody>
      </p:sp>
      <p:sp>
        <p:nvSpPr>
          <p:cNvPr id="9" name="TextBox 8"/>
          <p:cNvSpPr txBox="1"/>
          <p:nvPr/>
        </p:nvSpPr>
        <p:spPr>
          <a:xfrm>
            <a:off x="444015" y="5959665"/>
            <a:ext cx="3848100" cy="629920"/>
          </a:xfrm>
          <a:prstGeom prst="rect">
            <a:avLst/>
          </a:prstGeom>
          <a:noFill/>
        </p:spPr>
        <p:txBody>
          <a:bodyPr wrap="square" rtlCol="0">
            <a:spAutoFit/>
          </a:bodyPr>
          <a:lstStyle/>
          <a:p>
            <a:r>
              <a:rPr lang="en-US" sz="3500">
                <a:latin typeface="#9Slide05 Fourth Medium" panose="00000600000000000000" pitchFamily="2" charset="-93"/>
              </a:rPr>
              <a:t>2. Tác phẩm</a:t>
            </a:r>
            <a:endParaRPr lang="en-US" sz="3500">
              <a:latin typeface="#9Slide05 Fourth Medium" panose="00000600000000000000" pitchFamily="2" charset="-93"/>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879" r="4879"/>
          <a:stretch>
            <a:fillRect/>
          </a:stretch>
        </p:blipFill>
        <p:spPr>
          <a:xfrm rot="10800000" flipH="1" flipV="1">
            <a:off x="179262" y="211064"/>
            <a:ext cx="1141538" cy="6798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22917" r="27406" b="1"/>
          <a:stretch>
            <a:fillRect/>
          </a:stretch>
        </p:blipFill>
        <p:spPr>
          <a:xfrm rot="10800000" flipH="1" flipV="1">
            <a:off x="5853325" y="10"/>
            <a:ext cx="6338370" cy="6857989"/>
          </a:xfrm>
          <a:prstGeom prst="rect">
            <a:avLst/>
          </a:prstGeom>
        </p:spPr>
      </p:pic>
      <p:grpSp>
        <p:nvGrpSpPr>
          <p:cNvPr id="10" name="Group 9"/>
          <p:cNvGrpSpPr>
            <a:grpSpLocks noGrp="1" noRot="1" noChangeAspect="1" noMove="1" noResize="1" noUngrp="1"/>
          </p:cNvGrpSpPr>
          <p:nvPr/>
        </p:nvGrpSpPr>
        <p:grpSpPr>
          <a:xfrm>
            <a:off x="5770456" y="-1"/>
            <a:ext cx="6421545" cy="6858001"/>
            <a:chOff x="5770456" y="-12663"/>
            <a:chExt cx="6421545" cy="6858001"/>
          </a:xfrm>
        </p:grpSpPr>
        <p:sp>
          <p:nvSpPr>
            <p:cNvPr id="11" name="Freeform: Shape 10"/>
            <p:cNvSpPr/>
            <p:nvPr/>
          </p:nvSpPr>
          <p:spPr>
            <a:xfrm>
              <a:off x="6176158" y="12665"/>
              <a:ext cx="6015842" cy="6832673"/>
            </a:xfrm>
            <a:custGeom>
              <a:avLst/>
              <a:gdLst>
                <a:gd name="connsiteX0" fmla="*/ 6015842 w 6015842"/>
                <a:gd name="connsiteY0" fmla="*/ 6607627 h 6832673"/>
                <a:gd name="connsiteX1" fmla="*/ 6015842 w 6015842"/>
                <a:gd name="connsiteY1" fmla="*/ 6832673 h 6832673"/>
                <a:gd name="connsiteX2" fmla="*/ 5735634 w 6015842"/>
                <a:gd name="connsiteY2" fmla="*/ 6832673 h 6832673"/>
                <a:gd name="connsiteX3" fmla="*/ 5818530 w 6015842"/>
                <a:gd name="connsiteY3" fmla="*/ 6767255 h 6832673"/>
                <a:gd name="connsiteX4" fmla="*/ 4633062 w 6015842"/>
                <a:gd name="connsiteY4" fmla="*/ 499 h 6832673"/>
                <a:gd name="connsiteX5" fmla="*/ 4830740 w 6015842"/>
                <a:gd name="connsiteY5" fmla="*/ 7861 h 6832673"/>
                <a:gd name="connsiteX6" fmla="*/ 5614049 w 6015842"/>
                <a:gd name="connsiteY6" fmla="*/ 130835 h 6832673"/>
                <a:gd name="connsiteX7" fmla="*/ 5900717 w 6015842"/>
                <a:gd name="connsiteY7" fmla="*/ 218147 h 6832673"/>
                <a:gd name="connsiteX8" fmla="*/ 6015842 w 6015842"/>
                <a:gd name="connsiteY8" fmla="*/ 264101 h 6832673"/>
                <a:gd name="connsiteX9" fmla="*/ 6015842 w 6015842"/>
                <a:gd name="connsiteY9" fmla="*/ 662291 h 6832673"/>
                <a:gd name="connsiteX10" fmla="*/ 5865183 w 6015842"/>
                <a:gd name="connsiteY10" fmla="*/ 601873 h 6832673"/>
                <a:gd name="connsiteX11" fmla="*/ 5522516 w 6015842"/>
                <a:gd name="connsiteY11" fmla="*/ 496937 h 6832673"/>
                <a:gd name="connsiteX12" fmla="*/ 4809762 w 6015842"/>
                <a:gd name="connsiteY12" fmla="*/ 394287 h 6832673"/>
                <a:gd name="connsiteX13" fmla="*/ 4087181 w 6015842"/>
                <a:gd name="connsiteY13" fmla="*/ 420838 h 6832673"/>
                <a:gd name="connsiteX14" fmla="*/ 3378242 w 6015842"/>
                <a:gd name="connsiteY14" fmla="*/ 571551 h 6832673"/>
                <a:gd name="connsiteX15" fmla="*/ 1488325 w 6015842"/>
                <a:gd name="connsiteY15" fmla="*/ 1639596 h 6832673"/>
                <a:gd name="connsiteX16" fmla="*/ 993256 w 6015842"/>
                <a:gd name="connsiteY16" fmla="*/ 2176884 h 6832673"/>
                <a:gd name="connsiteX17" fmla="*/ 601602 w 6015842"/>
                <a:gd name="connsiteY17" fmla="*/ 2794422 h 6832673"/>
                <a:gd name="connsiteX18" fmla="*/ 335805 w 6015842"/>
                <a:gd name="connsiteY18" fmla="*/ 3476785 h 6832673"/>
                <a:gd name="connsiteX19" fmla="*/ 238991 w 6015842"/>
                <a:gd name="connsiteY19" fmla="*/ 4205577 h 6832673"/>
                <a:gd name="connsiteX20" fmla="*/ 279770 w 6015842"/>
                <a:gd name="connsiteY20" fmla="*/ 4561593 h 6832673"/>
                <a:gd name="connsiteX21" fmla="*/ 400346 w 6015842"/>
                <a:gd name="connsiteY21" fmla="*/ 4894912 h 6832673"/>
                <a:gd name="connsiteX22" fmla="*/ 484398 w 6015842"/>
                <a:gd name="connsiteY22" fmla="*/ 5051706 h 6832673"/>
                <a:gd name="connsiteX23" fmla="*/ 580920 w 6015842"/>
                <a:gd name="connsiteY23" fmla="*/ 5203606 h 6832673"/>
                <a:gd name="connsiteX24" fmla="*/ 803883 w 6015842"/>
                <a:gd name="connsiteY24" fmla="*/ 5497171 h 6832673"/>
                <a:gd name="connsiteX25" fmla="*/ 1045184 w 6015842"/>
                <a:gd name="connsiteY25" fmla="*/ 5792959 h 6832673"/>
                <a:gd name="connsiteX26" fmla="*/ 1165173 w 6015842"/>
                <a:gd name="connsiteY26" fmla="*/ 5947381 h 6832673"/>
                <a:gd name="connsiteX27" fmla="*/ 1222822 w 6015842"/>
                <a:gd name="connsiteY27" fmla="*/ 6023035 h 6832673"/>
                <a:gd name="connsiteX28" fmla="*/ 1279296 w 6015842"/>
                <a:gd name="connsiteY28" fmla="*/ 6095720 h 6832673"/>
                <a:gd name="connsiteX29" fmla="*/ 1764538 w 6015842"/>
                <a:gd name="connsiteY29" fmla="*/ 6631821 h 6832673"/>
                <a:gd name="connsiteX30" fmla="*/ 1979400 w 6015842"/>
                <a:gd name="connsiteY30" fmla="*/ 6832673 h 6832673"/>
                <a:gd name="connsiteX31" fmla="*/ 1213789 w 6015842"/>
                <a:gd name="connsiteY31" fmla="*/ 6832673 h 6832673"/>
                <a:gd name="connsiteX32" fmla="*/ 1117208 w 6015842"/>
                <a:gd name="connsiteY32" fmla="*/ 6706732 h 6832673"/>
                <a:gd name="connsiteX33" fmla="*/ 894535 w 6015842"/>
                <a:gd name="connsiteY33" fmla="*/ 6375343 h 6832673"/>
                <a:gd name="connsiteX34" fmla="*/ 842461 w 6015842"/>
                <a:gd name="connsiteY34" fmla="*/ 6291085 h 6832673"/>
                <a:gd name="connsiteX35" fmla="*/ 792736 w 6015842"/>
                <a:gd name="connsiteY35" fmla="*/ 6209052 h 6832673"/>
                <a:gd name="connsiteX36" fmla="*/ 694454 w 6015842"/>
                <a:gd name="connsiteY36" fmla="*/ 6050330 h 6832673"/>
                <a:gd name="connsiteX37" fmla="*/ 490706 w 6015842"/>
                <a:gd name="connsiteY37" fmla="*/ 5724130 h 6832673"/>
                <a:gd name="connsiteX38" fmla="*/ 292239 w 6015842"/>
                <a:gd name="connsiteY38" fmla="*/ 5381020 h 6832673"/>
                <a:gd name="connsiteX39" fmla="*/ 202759 w 6015842"/>
                <a:gd name="connsiteY39" fmla="*/ 5199305 h 6832673"/>
                <a:gd name="connsiteX40" fmla="*/ 126628 w 6015842"/>
                <a:gd name="connsiteY40" fmla="*/ 5010171 h 6832673"/>
                <a:gd name="connsiteX41" fmla="*/ 67953 w 6015842"/>
                <a:gd name="connsiteY41" fmla="*/ 4812881 h 6832673"/>
                <a:gd name="connsiteX42" fmla="*/ 46243 w 6015842"/>
                <a:gd name="connsiteY42" fmla="*/ 4712306 h 6832673"/>
                <a:gd name="connsiteX43" fmla="*/ 36709 w 6015842"/>
                <a:gd name="connsiteY43" fmla="*/ 4661870 h 6832673"/>
                <a:gd name="connsiteX44" fmla="*/ 28789 w 6015842"/>
                <a:gd name="connsiteY44" fmla="*/ 4611286 h 6832673"/>
                <a:gd name="connsiteX45" fmla="*/ 38 w 6015842"/>
                <a:gd name="connsiteY45" fmla="*/ 4205577 h 6832673"/>
                <a:gd name="connsiteX46" fmla="*/ 81448 w 6015842"/>
                <a:gd name="connsiteY46" fmla="*/ 3416115 h 6832673"/>
                <a:gd name="connsiteX47" fmla="*/ 326122 w 6015842"/>
                <a:gd name="connsiteY47" fmla="*/ 2659581 h 6832673"/>
                <a:gd name="connsiteX48" fmla="*/ 1243505 w 6015842"/>
                <a:gd name="connsiteY48" fmla="*/ 1374811 h 6832673"/>
                <a:gd name="connsiteX49" fmla="*/ 1851817 w 6015842"/>
                <a:gd name="connsiteY49" fmla="*/ 871494 h 6832673"/>
                <a:gd name="connsiteX50" fmla="*/ 4040976 w 6015842"/>
                <a:gd name="connsiteY50" fmla="*/ 31151 h 6832673"/>
                <a:gd name="connsiteX51" fmla="*/ 4633062 w 6015842"/>
                <a:gd name="connsiteY51" fmla="*/ 499 h 683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15842" h="6832673">
                  <a:moveTo>
                    <a:pt x="6015842" y="6607627"/>
                  </a:moveTo>
                  <a:lnTo>
                    <a:pt x="6015842" y="6832673"/>
                  </a:lnTo>
                  <a:lnTo>
                    <a:pt x="5735634" y="6832673"/>
                  </a:lnTo>
                  <a:lnTo>
                    <a:pt x="5818530" y="6767255"/>
                  </a:lnTo>
                  <a:close/>
                  <a:moveTo>
                    <a:pt x="4633062" y="499"/>
                  </a:moveTo>
                  <a:cubicBezTo>
                    <a:pt x="4698976" y="1486"/>
                    <a:pt x="4764884" y="3940"/>
                    <a:pt x="4830740" y="7861"/>
                  </a:cubicBezTo>
                  <a:cubicBezTo>
                    <a:pt x="5095128" y="23382"/>
                    <a:pt x="5357448" y="64564"/>
                    <a:pt x="5614049" y="130835"/>
                  </a:cubicBezTo>
                  <a:cubicBezTo>
                    <a:pt x="5710834" y="155913"/>
                    <a:pt x="5806471" y="185048"/>
                    <a:pt x="5900717" y="218147"/>
                  </a:cubicBezTo>
                  <a:lnTo>
                    <a:pt x="6015842" y="264101"/>
                  </a:lnTo>
                  <a:lnTo>
                    <a:pt x="6015842" y="662291"/>
                  </a:lnTo>
                  <a:lnTo>
                    <a:pt x="5865183" y="601873"/>
                  </a:lnTo>
                  <a:cubicBezTo>
                    <a:pt x="5753061" y="560521"/>
                    <a:pt x="5638663" y="525479"/>
                    <a:pt x="5522516" y="496937"/>
                  </a:cubicBezTo>
                  <a:cubicBezTo>
                    <a:pt x="5288740" y="439663"/>
                    <a:pt x="5050052" y="405286"/>
                    <a:pt x="4809762" y="394287"/>
                  </a:cubicBezTo>
                  <a:cubicBezTo>
                    <a:pt x="4568594" y="381810"/>
                    <a:pt x="4326810" y="390696"/>
                    <a:pt x="4087181" y="420838"/>
                  </a:cubicBezTo>
                  <a:cubicBezTo>
                    <a:pt x="3847216" y="451509"/>
                    <a:pt x="3610112" y="501913"/>
                    <a:pt x="3378242" y="571551"/>
                  </a:cubicBezTo>
                  <a:cubicBezTo>
                    <a:pt x="2679220" y="784970"/>
                    <a:pt x="2034383" y="1149380"/>
                    <a:pt x="1488325" y="1639596"/>
                  </a:cubicBezTo>
                  <a:cubicBezTo>
                    <a:pt x="1308517" y="1804150"/>
                    <a:pt x="1142887" y="1983894"/>
                    <a:pt x="993256" y="2176884"/>
                  </a:cubicBezTo>
                  <a:cubicBezTo>
                    <a:pt x="843445" y="2369563"/>
                    <a:pt x="712290" y="2576362"/>
                    <a:pt x="601602" y="2794422"/>
                  </a:cubicBezTo>
                  <a:cubicBezTo>
                    <a:pt x="489834" y="3011933"/>
                    <a:pt x="400757" y="3240628"/>
                    <a:pt x="335805" y="3476785"/>
                  </a:cubicBezTo>
                  <a:cubicBezTo>
                    <a:pt x="271624" y="3714276"/>
                    <a:pt x="239065" y="3959377"/>
                    <a:pt x="238991" y="4205577"/>
                  </a:cubicBezTo>
                  <a:cubicBezTo>
                    <a:pt x="239262" y="4325420"/>
                    <a:pt x="252943" y="4444849"/>
                    <a:pt x="279770" y="4561593"/>
                  </a:cubicBezTo>
                  <a:cubicBezTo>
                    <a:pt x="307988" y="4676763"/>
                    <a:pt x="348413" y="4788524"/>
                    <a:pt x="400346" y="4894912"/>
                  </a:cubicBezTo>
                  <a:cubicBezTo>
                    <a:pt x="426018" y="4948165"/>
                    <a:pt x="454327" y="5000381"/>
                    <a:pt x="484398" y="5051706"/>
                  </a:cubicBezTo>
                  <a:cubicBezTo>
                    <a:pt x="514468" y="5103033"/>
                    <a:pt x="547181" y="5153617"/>
                    <a:pt x="580920" y="5203606"/>
                  </a:cubicBezTo>
                  <a:cubicBezTo>
                    <a:pt x="649275" y="5303291"/>
                    <a:pt x="725259" y="5400008"/>
                    <a:pt x="803883" y="5497171"/>
                  </a:cubicBezTo>
                  <a:cubicBezTo>
                    <a:pt x="882508" y="5594333"/>
                    <a:pt x="965240" y="5691644"/>
                    <a:pt x="1045184" y="5792959"/>
                  </a:cubicBezTo>
                  <a:cubicBezTo>
                    <a:pt x="1085571" y="5843395"/>
                    <a:pt x="1125568" y="5894870"/>
                    <a:pt x="1165173" y="5947381"/>
                  </a:cubicBezTo>
                  <a:lnTo>
                    <a:pt x="1222822" y="6023035"/>
                  </a:lnTo>
                  <a:cubicBezTo>
                    <a:pt x="1241744" y="6047215"/>
                    <a:pt x="1259787" y="6072135"/>
                    <a:pt x="1279296" y="6095720"/>
                  </a:cubicBezTo>
                  <a:cubicBezTo>
                    <a:pt x="1430649" y="6283772"/>
                    <a:pt x="1592663" y="6462773"/>
                    <a:pt x="1764538" y="6631821"/>
                  </a:cubicBezTo>
                  <a:lnTo>
                    <a:pt x="1979400" y="6832673"/>
                  </a:lnTo>
                  <a:lnTo>
                    <a:pt x="1213789" y="6832673"/>
                  </a:lnTo>
                  <a:lnTo>
                    <a:pt x="1117208" y="6706732"/>
                  </a:lnTo>
                  <a:cubicBezTo>
                    <a:pt x="1038730" y="6598297"/>
                    <a:pt x="964066" y="6487930"/>
                    <a:pt x="894535" y="6375343"/>
                  </a:cubicBezTo>
                  <a:cubicBezTo>
                    <a:pt x="876640" y="6347454"/>
                    <a:pt x="859771" y="6319121"/>
                    <a:pt x="842461" y="6291085"/>
                  </a:cubicBezTo>
                  <a:lnTo>
                    <a:pt x="792736" y="6209052"/>
                  </a:lnTo>
                  <a:cubicBezTo>
                    <a:pt x="760903" y="6156245"/>
                    <a:pt x="727753" y="6103584"/>
                    <a:pt x="694454" y="6050330"/>
                  </a:cubicBezTo>
                  <a:lnTo>
                    <a:pt x="490706" y="5724130"/>
                  </a:lnTo>
                  <a:cubicBezTo>
                    <a:pt x="422643" y="5613617"/>
                    <a:pt x="355167" y="5499692"/>
                    <a:pt x="292239" y="5381020"/>
                  </a:cubicBezTo>
                  <a:cubicBezTo>
                    <a:pt x="260847" y="5321686"/>
                    <a:pt x="230631" y="5261310"/>
                    <a:pt x="202759" y="5199305"/>
                  </a:cubicBezTo>
                  <a:cubicBezTo>
                    <a:pt x="174889" y="5137299"/>
                    <a:pt x="149511" y="5074254"/>
                    <a:pt x="126628" y="5010171"/>
                  </a:cubicBezTo>
                  <a:cubicBezTo>
                    <a:pt x="103745" y="4946089"/>
                    <a:pt x="84529" y="4879485"/>
                    <a:pt x="67953" y="4812881"/>
                  </a:cubicBezTo>
                  <a:cubicBezTo>
                    <a:pt x="60179" y="4779355"/>
                    <a:pt x="52551" y="4745979"/>
                    <a:pt x="46243" y="4712306"/>
                  </a:cubicBezTo>
                  <a:lnTo>
                    <a:pt x="36709" y="4661870"/>
                  </a:lnTo>
                  <a:lnTo>
                    <a:pt x="28789" y="4611286"/>
                  </a:lnTo>
                  <a:cubicBezTo>
                    <a:pt x="8927" y="4476995"/>
                    <a:pt x="-684" y="4341352"/>
                    <a:pt x="38" y="4205577"/>
                  </a:cubicBezTo>
                  <a:cubicBezTo>
                    <a:pt x="735" y="3940316"/>
                    <a:pt x="28012" y="3675812"/>
                    <a:pt x="81448" y="3416115"/>
                  </a:cubicBezTo>
                  <a:cubicBezTo>
                    <a:pt x="134458" y="3155392"/>
                    <a:pt x="216542" y="2901597"/>
                    <a:pt x="326122" y="2659581"/>
                  </a:cubicBezTo>
                  <a:cubicBezTo>
                    <a:pt x="546153" y="2175993"/>
                    <a:pt x="866666" y="1743286"/>
                    <a:pt x="1243505" y="1374811"/>
                  </a:cubicBezTo>
                  <a:cubicBezTo>
                    <a:pt x="1432510" y="1190706"/>
                    <a:pt x="1635952" y="1022387"/>
                    <a:pt x="1851817" y="871494"/>
                  </a:cubicBezTo>
                  <a:cubicBezTo>
                    <a:pt x="2502124" y="413640"/>
                    <a:pt x="3254043" y="125004"/>
                    <a:pt x="4040976" y="31151"/>
                  </a:cubicBezTo>
                  <a:cubicBezTo>
                    <a:pt x="4237529" y="7767"/>
                    <a:pt x="4435320" y="-2463"/>
                    <a:pt x="4633062" y="49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p:nvPr/>
          </p:nvSpPr>
          <p:spPr>
            <a:xfrm>
              <a:off x="6197958" y="32887"/>
              <a:ext cx="5994043" cy="6812451"/>
            </a:xfrm>
            <a:custGeom>
              <a:avLst/>
              <a:gdLst>
                <a:gd name="connsiteX0" fmla="*/ 5994043 w 5994043"/>
                <a:gd name="connsiteY0" fmla="*/ 6088971 h 6812451"/>
                <a:gd name="connsiteX1" fmla="*/ 5994043 w 5994043"/>
                <a:gd name="connsiteY1" fmla="*/ 6812451 h 6812451"/>
                <a:gd name="connsiteX2" fmla="*/ 4989355 w 5994043"/>
                <a:gd name="connsiteY2" fmla="*/ 6812451 h 6812451"/>
                <a:gd name="connsiteX3" fmla="*/ 5129829 w 5994043"/>
                <a:gd name="connsiteY3" fmla="*/ 6731039 h 6812451"/>
                <a:gd name="connsiteX4" fmla="*/ 5840791 w 5994043"/>
                <a:gd name="connsiteY4" fmla="*/ 6209052 h 6812451"/>
                <a:gd name="connsiteX5" fmla="*/ 4646021 w 5994043"/>
                <a:gd name="connsiteY5" fmla="*/ 0 h 6812451"/>
                <a:gd name="connsiteX6" fmla="*/ 5834943 w 5994043"/>
                <a:gd name="connsiteY6" fmla="*/ 187955 h 6812451"/>
                <a:gd name="connsiteX7" fmla="*/ 5994043 w 5994043"/>
                <a:gd name="connsiteY7" fmla="*/ 246737 h 6812451"/>
                <a:gd name="connsiteX8" fmla="*/ 5994043 w 5994043"/>
                <a:gd name="connsiteY8" fmla="*/ 1234190 h 6812451"/>
                <a:gd name="connsiteX9" fmla="*/ 5813213 w 5994043"/>
                <a:gd name="connsiteY9" fmla="*/ 1136134 h 6812451"/>
                <a:gd name="connsiteX10" fmla="*/ 4645435 w 5994043"/>
                <a:gd name="connsiteY10" fmla="*/ 890335 h 6812451"/>
                <a:gd name="connsiteX11" fmla="*/ 3262616 w 5994043"/>
                <a:gd name="connsiteY11" fmla="*/ 1158830 h 6812451"/>
                <a:gd name="connsiteX12" fmla="*/ 2030445 w 5994043"/>
                <a:gd name="connsiteY12" fmla="*/ 1900528 h 6812451"/>
                <a:gd name="connsiteX13" fmla="*/ 1183473 w 5994043"/>
                <a:gd name="connsiteY13" fmla="*/ 2961898 h 6812451"/>
                <a:gd name="connsiteX14" fmla="*/ 880124 w 5994043"/>
                <a:gd name="connsiteY14" fmla="*/ 4180805 h 6812451"/>
                <a:gd name="connsiteX15" fmla="*/ 1381647 w 5994043"/>
                <a:gd name="connsiteY15" fmla="*/ 5288309 h 6812451"/>
                <a:gd name="connsiteX16" fmla="*/ 1651257 w 5994043"/>
                <a:gd name="connsiteY16" fmla="*/ 5671767 h 6812451"/>
                <a:gd name="connsiteX17" fmla="*/ 2679827 w 5994043"/>
                <a:gd name="connsiteY17" fmla="*/ 6733581 h 6812451"/>
                <a:gd name="connsiteX18" fmla="*/ 2818128 w 5994043"/>
                <a:gd name="connsiteY18" fmla="*/ 6812451 h 6812451"/>
                <a:gd name="connsiteX19" fmla="*/ 1420330 w 5994043"/>
                <a:gd name="connsiteY19" fmla="*/ 6812451 h 6812451"/>
                <a:gd name="connsiteX20" fmla="*/ 1286880 w 5994043"/>
                <a:gd name="connsiteY20" fmla="*/ 6661555 h 6812451"/>
                <a:gd name="connsiteX21" fmla="*/ 922515 w 5994043"/>
                <a:gd name="connsiteY21" fmla="*/ 6171671 h 6812451"/>
                <a:gd name="connsiteX22" fmla="*/ 0 w 5994043"/>
                <a:gd name="connsiteY22" fmla="*/ 4180805 h 6812451"/>
                <a:gd name="connsiteX23" fmla="*/ 4645435 w 5994043"/>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94043" h="6812451">
                  <a:moveTo>
                    <a:pt x="5994043" y="6088971"/>
                  </a:moveTo>
                  <a:lnTo>
                    <a:pt x="5994043" y="6812451"/>
                  </a:lnTo>
                  <a:lnTo>
                    <a:pt x="4989355" y="6812451"/>
                  </a:lnTo>
                  <a:lnTo>
                    <a:pt x="5129829" y="6731039"/>
                  </a:lnTo>
                  <a:cubicBezTo>
                    <a:pt x="5358317" y="6586623"/>
                    <a:pt x="5590395" y="6406975"/>
                    <a:pt x="5840791" y="6209052"/>
                  </a:cubicBezTo>
                  <a:close/>
                  <a:moveTo>
                    <a:pt x="4646021" y="0"/>
                  </a:moveTo>
                  <a:cubicBezTo>
                    <a:pt x="5075935" y="0"/>
                    <a:pt x="5473199" y="65804"/>
                    <a:pt x="5834943" y="187955"/>
                  </a:cubicBezTo>
                  <a:lnTo>
                    <a:pt x="5994043" y="246737"/>
                  </a:lnTo>
                  <a:lnTo>
                    <a:pt x="5994043" y="1234190"/>
                  </a:lnTo>
                  <a:lnTo>
                    <a:pt x="5813213" y="1136134"/>
                  </a:lnTo>
                  <a:cubicBezTo>
                    <a:pt x="5466151" y="973109"/>
                    <a:pt x="5073323" y="890335"/>
                    <a:pt x="4645435" y="890335"/>
                  </a:cubicBezTo>
                  <a:cubicBezTo>
                    <a:pt x="4193787" y="890335"/>
                    <a:pt x="3715146" y="983493"/>
                    <a:pt x="3262616" y="1158830"/>
                  </a:cubicBezTo>
                  <a:cubicBezTo>
                    <a:pt x="2813519" y="1334122"/>
                    <a:pt x="2396942" y="1584891"/>
                    <a:pt x="2030445" y="1900528"/>
                  </a:cubicBezTo>
                  <a:cubicBezTo>
                    <a:pt x="1672528" y="2210706"/>
                    <a:pt x="1379593" y="2577698"/>
                    <a:pt x="1183473" y="2961898"/>
                  </a:cubicBezTo>
                  <a:cubicBezTo>
                    <a:pt x="982804" y="3356334"/>
                    <a:pt x="880124" y="3766345"/>
                    <a:pt x="880124" y="4180805"/>
                  </a:cubicBezTo>
                  <a:cubicBezTo>
                    <a:pt x="880124" y="4577020"/>
                    <a:pt x="1033705" y="4806798"/>
                    <a:pt x="1381647" y="5288309"/>
                  </a:cubicBezTo>
                  <a:cubicBezTo>
                    <a:pt x="1468632" y="5408909"/>
                    <a:pt x="1558551" y="5533662"/>
                    <a:pt x="1651257" y="5671767"/>
                  </a:cubicBezTo>
                  <a:cubicBezTo>
                    <a:pt x="1979104" y="6160396"/>
                    <a:pt x="2315457" y="6507809"/>
                    <a:pt x="2679827" y="6733581"/>
                  </a:cubicBezTo>
                  <a:lnTo>
                    <a:pt x="2818128" y="6812451"/>
                  </a:lnTo>
                  <a:lnTo>
                    <a:pt x="1420330" y="6812451"/>
                  </a:lnTo>
                  <a:lnTo>
                    <a:pt x="1286880" y="6661555"/>
                  </a:lnTo>
                  <a:cubicBezTo>
                    <a:pt x="1160113" y="6509154"/>
                    <a:pt x="1039064" y="6345506"/>
                    <a:pt x="922515" y="6171671"/>
                  </a:cubicBezTo>
                  <a:cubicBezTo>
                    <a:pt x="474827" y="5504440"/>
                    <a:pt x="0" y="5046663"/>
                    <a:pt x="0" y="4180805"/>
                  </a:cubicBezTo>
                  <a:cubicBezTo>
                    <a:pt x="0" y="1872047"/>
                    <a:pt x="2339074"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p:cNvSpPr/>
            <p:nvPr/>
          </p:nvSpPr>
          <p:spPr>
            <a:xfrm>
              <a:off x="6178976" y="32887"/>
              <a:ext cx="6013025" cy="6812451"/>
            </a:xfrm>
            <a:custGeom>
              <a:avLst/>
              <a:gdLst>
                <a:gd name="connsiteX0" fmla="*/ 6013025 w 6013025"/>
                <a:gd name="connsiteY0" fmla="*/ 6261711 h 6812451"/>
                <a:gd name="connsiteX1" fmla="*/ 6013025 w 6013025"/>
                <a:gd name="connsiteY1" fmla="*/ 6812451 h 6812451"/>
                <a:gd name="connsiteX2" fmla="*/ 5273640 w 6013025"/>
                <a:gd name="connsiteY2" fmla="*/ 6812451 h 6812451"/>
                <a:gd name="connsiteX3" fmla="*/ 5321464 w 6013025"/>
                <a:gd name="connsiteY3" fmla="*/ 6781445 h 6812451"/>
                <a:gd name="connsiteX4" fmla="*/ 5931296 w 6013025"/>
                <a:gd name="connsiteY4" fmla="*/ 6325796 h 6812451"/>
                <a:gd name="connsiteX5" fmla="*/ 4646022 w 6013025"/>
                <a:gd name="connsiteY5" fmla="*/ 0 h 6812451"/>
                <a:gd name="connsiteX6" fmla="*/ 6012842 w 6013025"/>
                <a:gd name="connsiteY6" fmla="*/ 253682 h 6812451"/>
                <a:gd name="connsiteX7" fmla="*/ 6013025 w 6013025"/>
                <a:gd name="connsiteY7" fmla="*/ 253762 h 6812451"/>
                <a:gd name="connsiteX8" fmla="*/ 6013025 w 6013025"/>
                <a:gd name="connsiteY8" fmla="*/ 1076411 h 6812451"/>
                <a:gd name="connsiteX9" fmla="*/ 5874968 w 6013025"/>
                <a:gd name="connsiteY9" fmla="*/ 1001590 h 6812451"/>
                <a:gd name="connsiteX10" fmla="*/ 4645435 w 6013025"/>
                <a:gd name="connsiteY10" fmla="*/ 741995 h 6812451"/>
                <a:gd name="connsiteX11" fmla="*/ 3209956 w 6013025"/>
                <a:gd name="connsiteY11" fmla="*/ 1021170 h 6812451"/>
                <a:gd name="connsiteX12" fmla="*/ 1935097 w 6013025"/>
                <a:gd name="connsiteY12" fmla="*/ 1787938 h 6812451"/>
                <a:gd name="connsiteX13" fmla="*/ 1053214 w 6013025"/>
                <a:gd name="connsiteY13" fmla="*/ 2893811 h 6812451"/>
                <a:gd name="connsiteX14" fmla="*/ 733436 w 6013025"/>
                <a:gd name="connsiteY14" fmla="*/ 4180805 h 6812451"/>
                <a:gd name="connsiteX15" fmla="*/ 1262683 w 6013025"/>
                <a:gd name="connsiteY15" fmla="*/ 5375977 h 6812451"/>
                <a:gd name="connsiteX16" fmla="*/ 1529361 w 6013025"/>
                <a:gd name="connsiteY16" fmla="*/ 5755283 h 6812451"/>
                <a:gd name="connsiteX17" fmla="*/ 2477042 w 6013025"/>
                <a:gd name="connsiteY17" fmla="*/ 6776885 h 6812451"/>
                <a:gd name="connsiteX18" fmla="*/ 2533056 w 6013025"/>
                <a:gd name="connsiteY18" fmla="*/ 6812451 h 6812451"/>
                <a:gd name="connsiteX19" fmla="*/ 1420329 w 6013025"/>
                <a:gd name="connsiteY19" fmla="*/ 6812451 h 6812451"/>
                <a:gd name="connsiteX20" fmla="*/ 1286880 w 6013025"/>
                <a:gd name="connsiteY20" fmla="*/ 6661555 h 6812451"/>
                <a:gd name="connsiteX21" fmla="*/ 922515 w 6013025"/>
                <a:gd name="connsiteY21" fmla="*/ 6171671 h 6812451"/>
                <a:gd name="connsiteX22" fmla="*/ 0 w 6013025"/>
                <a:gd name="connsiteY22" fmla="*/ 4180805 h 6812451"/>
                <a:gd name="connsiteX23" fmla="*/ 4645435 w 6013025"/>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3025" h="6812451">
                  <a:moveTo>
                    <a:pt x="6013025" y="6261711"/>
                  </a:moveTo>
                  <a:lnTo>
                    <a:pt x="6013025" y="6812451"/>
                  </a:lnTo>
                  <a:lnTo>
                    <a:pt x="5273640" y="6812451"/>
                  </a:lnTo>
                  <a:lnTo>
                    <a:pt x="5321464" y="6781445"/>
                  </a:lnTo>
                  <a:cubicBezTo>
                    <a:pt x="5513938" y="6651587"/>
                    <a:pt x="5713420" y="6497963"/>
                    <a:pt x="5931296" y="6325796"/>
                  </a:cubicBezTo>
                  <a:close/>
                  <a:moveTo>
                    <a:pt x="4646022" y="0"/>
                  </a:moveTo>
                  <a:cubicBezTo>
                    <a:pt x="5147587" y="0"/>
                    <a:pt x="5604713" y="89566"/>
                    <a:pt x="6012842" y="253682"/>
                  </a:cubicBezTo>
                  <a:lnTo>
                    <a:pt x="6013025" y="253762"/>
                  </a:lnTo>
                  <a:lnTo>
                    <a:pt x="6013025" y="1076411"/>
                  </a:lnTo>
                  <a:lnTo>
                    <a:pt x="5874968" y="1001590"/>
                  </a:lnTo>
                  <a:cubicBezTo>
                    <a:pt x="5508543" y="829367"/>
                    <a:pt x="5094739" y="741995"/>
                    <a:pt x="4645435" y="741995"/>
                  </a:cubicBezTo>
                  <a:cubicBezTo>
                    <a:pt x="4168703" y="741995"/>
                    <a:pt x="3685809" y="835895"/>
                    <a:pt x="3209956" y="1021170"/>
                  </a:cubicBezTo>
                  <a:cubicBezTo>
                    <a:pt x="2745309" y="1202264"/>
                    <a:pt x="2314283" y="1461517"/>
                    <a:pt x="1935097" y="1787938"/>
                  </a:cubicBezTo>
                  <a:cubicBezTo>
                    <a:pt x="1557525" y="2115028"/>
                    <a:pt x="1260777" y="2487212"/>
                    <a:pt x="1053214" y="2893811"/>
                  </a:cubicBezTo>
                  <a:cubicBezTo>
                    <a:pt x="840958" y="3309458"/>
                    <a:pt x="733436" y="3742460"/>
                    <a:pt x="733436" y="4180805"/>
                  </a:cubicBezTo>
                  <a:cubicBezTo>
                    <a:pt x="733436" y="4622561"/>
                    <a:pt x="905208" y="4880374"/>
                    <a:pt x="1262683" y="5375977"/>
                  </a:cubicBezTo>
                  <a:cubicBezTo>
                    <a:pt x="1348936" y="5495539"/>
                    <a:pt x="1438122" y="5619106"/>
                    <a:pt x="1529361" y="5755283"/>
                  </a:cubicBezTo>
                  <a:cubicBezTo>
                    <a:pt x="1828942" y="6201779"/>
                    <a:pt x="2138082" y="6538284"/>
                    <a:pt x="2477042" y="6776885"/>
                  </a:cubicBezTo>
                  <a:lnTo>
                    <a:pt x="2533056" y="6812451"/>
                  </a:lnTo>
                  <a:lnTo>
                    <a:pt x="1420329" y="6812451"/>
                  </a:lnTo>
                  <a:lnTo>
                    <a:pt x="1286880" y="6661555"/>
                  </a:lnTo>
                  <a:cubicBezTo>
                    <a:pt x="1160113" y="6509154"/>
                    <a:pt x="1039064" y="6345506"/>
                    <a:pt x="922515" y="6171671"/>
                  </a:cubicBezTo>
                  <a:cubicBezTo>
                    <a:pt x="474827" y="5504440"/>
                    <a:pt x="0" y="5046663"/>
                    <a:pt x="0" y="4180805"/>
                  </a:cubicBezTo>
                  <a:cubicBezTo>
                    <a:pt x="0" y="1872047"/>
                    <a:pt x="2339075"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Freeform: Shape 13"/>
            <p:cNvSpPr/>
            <p:nvPr/>
          </p:nvSpPr>
          <p:spPr>
            <a:xfrm>
              <a:off x="6035112" y="-12663"/>
              <a:ext cx="6156889" cy="6858000"/>
            </a:xfrm>
            <a:custGeom>
              <a:avLst/>
              <a:gdLst>
                <a:gd name="connsiteX0" fmla="*/ 2697511 w 6156889"/>
                <a:gd name="connsiteY0" fmla="*/ 0 h 6858000"/>
                <a:gd name="connsiteX1" fmla="*/ 6012777 w 6156889"/>
                <a:gd name="connsiteY1" fmla="*/ 0 h 6858000"/>
                <a:gd name="connsiteX2" fmla="*/ 6130331 w 6156889"/>
                <a:gd name="connsiteY2" fmla="*/ 54136 h 6858000"/>
                <a:gd name="connsiteX3" fmla="*/ 6156889 w 6156889"/>
                <a:gd name="connsiteY3" fmla="*/ 68258 h 6858000"/>
                <a:gd name="connsiteX4" fmla="*/ 6156889 w 6156889"/>
                <a:gd name="connsiteY4" fmla="*/ 430986 h 6858000"/>
                <a:gd name="connsiteX5" fmla="*/ 5996798 w 6156889"/>
                <a:gd name="connsiteY5" fmla="*/ 361212 h 6858000"/>
                <a:gd name="connsiteX6" fmla="*/ 5637513 w 6156889"/>
                <a:gd name="connsiteY6" fmla="*/ 243549 h 6858000"/>
                <a:gd name="connsiteX7" fmla="*/ 5269544 w 6156889"/>
                <a:gd name="connsiteY7" fmla="*/ 169380 h 6858000"/>
                <a:gd name="connsiteX8" fmla="*/ 4898545 w 6156889"/>
                <a:gd name="connsiteY8" fmla="*/ 136002 h 6858000"/>
                <a:gd name="connsiteX9" fmla="*/ 4736575 w 6156889"/>
                <a:gd name="connsiteY9" fmla="*/ 132591 h 6858000"/>
                <a:gd name="connsiteX10" fmla="*/ 4152501 w 6156889"/>
                <a:gd name="connsiteY10" fmla="*/ 177093 h 6858000"/>
                <a:gd name="connsiteX11" fmla="*/ 3785688 w 6156889"/>
                <a:gd name="connsiteY11" fmla="*/ 251263 h 6858000"/>
                <a:gd name="connsiteX12" fmla="*/ 3424793 w 6156889"/>
                <a:gd name="connsiteY12" fmla="*/ 356583 h 6858000"/>
                <a:gd name="connsiteX13" fmla="*/ 3073425 w 6156889"/>
                <a:gd name="connsiteY13" fmla="*/ 490979 h 6858000"/>
                <a:gd name="connsiteX14" fmla="*/ 2732162 w 6156889"/>
                <a:gd name="connsiteY14" fmla="*/ 653411 h 6858000"/>
                <a:gd name="connsiteX15" fmla="*/ 2083562 w 6156889"/>
                <a:gd name="connsiteY15" fmla="*/ 1054373 h 6858000"/>
                <a:gd name="connsiteX16" fmla="*/ 1930543 w 6156889"/>
                <a:gd name="connsiteY16" fmla="*/ 1169336 h 6858000"/>
                <a:gd name="connsiteX17" fmla="*/ 1867890 w 6156889"/>
                <a:gd name="connsiteY17" fmla="*/ 1218733 h 6858000"/>
                <a:gd name="connsiteX18" fmla="*/ 1855187 w 6156889"/>
                <a:gd name="connsiteY18" fmla="*/ 1228968 h 6858000"/>
                <a:gd name="connsiteX19" fmla="*/ 1781565 w 6156889"/>
                <a:gd name="connsiteY19" fmla="*/ 1289343 h 6858000"/>
                <a:gd name="connsiteX20" fmla="*/ 1495015 w 6156889"/>
                <a:gd name="connsiteY20" fmla="*/ 1547751 h 6858000"/>
                <a:gd name="connsiteX21" fmla="*/ 984708 w 6156889"/>
                <a:gd name="connsiteY21" fmla="*/ 2132951 h 6858000"/>
                <a:gd name="connsiteX22" fmla="*/ 767305 w 6156889"/>
                <a:gd name="connsiteY22" fmla="*/ 2459299 h 6858000"/>
                <a:gd name="connsiteX23" fmla="*/ 582382 w 6156889"/>
                <a:gd name="connsiteY23" fmla="*/ 2806859 h 6858000"/>
                <a:gd name="connsiteX24" fmla="*/ 541818 w 6156889"/>
                <a:gd name="connsiteY24" fmla="*/ 2895863 h 6858000"/>
                <a:gd name="connsiteX25" fmla="*/ 521896 w 6156889"/>
                <a:gd name="connsiteY25" fmla="*/ 2940364 h 6858000"/>
                <a:gd name="connsiteX26" fmla="*/ 503130 w 6156889"/>
                <a:gd name="connsiteY26" fmla="*/ 2985756 h 6858000"/>
                <a:gd name="connsiteX27" fmla="*/ 500243 w 6156889"/>
                <a:gd name="connsiteY27" fmla="*/ 2992728 h 6858000"/>
                <a:gd name="connsiteX28" fmla="*/ 467329 w 6156889"/>
                <a:gd name="connsiteY28" fmla="*/ 3077133 h 6858000"/>
                <a:gd name="connsiteX29" fmla="*/ 454626 w 6156889"/>
                <a:gd name="connsiteY29" fmla="*/ 3111399 h 6858000"/>
                <a:gd name="connsiteX30" fmla="*/ 433548 w 6156889"/>
                <a:gd name="connsiteY30" fmla="*/ 3170735 h 6858000"/>
                <a:gd name="connsiteX31" fmla="*/ 433548 w 6156889"/>
                <a:gd name="connsiteY31" fmla="*/ 3171477 h 6858000"/>
                <a:gd name="connsiteX32" fmla="*/ 323692 w 6156889"/>
                <a:gd name="connsiteY32" fmla="*/ 3552414 h 6858000"/>
                <a:gd name="connsiteX33" fmla="*/ 234768 w 6156889"/>
                <a:gd name="connsiteY33" fmla="*/ 4341877 h 6858000"/>
                <a:gd name="connsiteX34" fmla="*/ 273600 w 6156889"/>
                <a:gd name="connsiteY34" fmla="*/ 4733940 h 6858000"/>
                <a:gd name="connsiteX35" fmla="*/ 386489 w 6156889"/>
                <a:gd name="connsiteY35" fmla="*/ 5105974 h 6858000"/>
                <a:gd name="connsiteX36" fmla="*/ 413628 w 6156889"/>
                <a:gd name="connsiteY36" fmla="*/ 5168870 h 6858000"/>
                <a:gd name="connsiteX37" fmla="*/ 425176 w 6156889"/>
                <a:gd name="connsiteY37" fmla="*/ 5194384 h 6858000"/>
                <a:gd name="connsiteX38" fmla="*/ 435570 w 6156889"/>
                <a:gd name="connsiteY38" fmla="*/ 5215745 h 6858000"/>
                <a:gd name="connsiteX39" fmla="*/ 468194 w 6156889"/>
                <a:gd name="connsiteY39" fmla="*/ 5280867 h 6858000"/>
                <a:gd name="connsiteX40" fmla="*/ 564915 w 6156889"/>
                <a:gd name="connsiteY40" fmla="*/ 5450715 h 6858000"/>
                <a:gd name="connsiteX41" fmla="*/ 672174 w 6156889"/>
                <a:gd name="connsiteY41" fmla="*/ 5615521 h 6858000"/>
                <a:gd name="connsiteX42" fmla="*/ 787660 w 6156889"/>
                <a:gd name="connsiteY42" fmla="*/ 5777360 h 6858000"/>
                <a:gd name="connsiteX43" fmla="*/ 933894 w 6156889"/>
                <a:gd name="connsiteY43" fmla="*/ 5971536 h 6858000"/>
                <a:gd name="connsiteX44" fmla="*/ 1030614 w 6156889"/>
                <a:gd name="connsiteY44" fmla="*/ 6098961 h 6858000"/>
                <a:gd name="connsiteX45" fmla="*/ 1152885 w 6156889"/>
                <a:gd name="connsiteY45" fmla="*/ 6263172 h 6858000"/>
                <a:gd name="connsiteX46" fmla="*/ 1215248 w 6156889"/>
                <a:gd name="connsiteY46" fmla="*/ 6350397 h 6858000"/>
                <a:gd name="connsiteX47" fmla="*/ 1271259 w 6156889"/>
                <a:gd name="connsiteY47" fmla="*/ 6428720 h 6858000"/>
                <a:gd name="connsiteX48" fmla="*/ 1369279 w 6156889"/>
                <a:gd name="connsiteY48" fmla="*/ 6561483 h 6858000"/>
                <a:gd name="connsiteX49" fmla="*/ 1388190 w 6156889"/>
                <a:gd name="connsiteY49" fmla="*/ 6586701 h 6858000"/>
                <a:gd name="connsiteX50" fmla="*/ 1397717 w 6156889"/>
                <a:gd name="connsiteY50" fmla="*/ 6598865 h 6858000"/>
                <a:gd name="connsiteX51" fmla="*/ 1510605 w 6156889"/>
                <a:gd name="connsiteY51" fmla="*/ 6739342 h 6858000"/>
                <a:gd name="connsiteX52" fmla="*/ 1613307 w 6156889"/>
                <a:gd name="connsiteY52" fmla="*/ 6858000 h 6858000"/>
                <a:gd name="connsiteX53" fmla="*/ 916995 w 6156889"/>
                <a:gd name="connsiteY53" fmla="*/ 6858000 h 6858000"/>
                <a:gd name="connsiteX54" fmla="*/ 818055 w 6156889"/>
                <a:gd name="connsiteY54" fmla="*/ 6724213 h 6858000"/>
                <a:gd name="connsiteX55" fmla="*/ 590467 w 6156889"/>
                <a:gd name="connsiteY55" fmla="*/ 6365824 h 6858000"/>
                <a:gd name="connsiteX56" fmla="*/ 1 w 6156889"/>
                <a:gd name="connsiteY56" fmla="*/ 4123180 h 6858000"/>
                <a:gd name="connsiteX57" fmla="*/ 2644788 w 6156889"/>
                <a:gd name="connsiteY57" fmla="*/ 213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56889" h="6858000">
                  <a:moveTo>
                    <a:pt x="2697511" y="0"/>
                  </a:moveTo>
                  <a:lnTo>
                    <a:pt x="6012777" y="0"/>
                  </a:lnTo>
                  <a:lnTo>
                    <a:pt x="6130331" y="54136"/>
                  </a:lnTo>
                  <a:lnTo>
                    <a:pt x="6156889" y="68258"/>
                  </a:lnTo>
                  <a:lnTo>
                    <a:pt x="6156889" y="430986"/>
                  </a:lnTo>
                  <a:lnTo>
                    <a:pt x="5996798" y="361212"/>
                  </a:lnTo>
                  <a:cubicBezTo>
                    <a:pt x="5879619" y="314469"/>
                    <a:pt x="5759632" y="275159"/>
                    <a:pt x="5637513" y="243549"/>
                  </a:cubicBezTo>
                  <a:cubicBezTo>
                    <a:pt x="5516267" y="211953"/>
                    <a:pt x="5393420" y="187194"/>
                    <a:pt x="5269544" y="169380"/>
                  </a:cubicBezTo>
                  <a:cubicBezTo>
                    <a:pt x="5146509" y="151850"/>
                    <a:pt x="5022677" y="140710"/>
                    <a:pt x="4898545" y="136002"/>
                  </a:cubicBezTo>
                  <a:cubicBezTo>
                    <a:pt x="4844843" y="133778"/>
                    <a:pt x="4790421" y="132591"/>
                    <a:pt x="4736575" y="132591"/>
                  </a:cubicBezTo>
                  <a:cubicBezTo>
                    <a:pt x="4541085" y="132750"/>
                    <a:pt x="4345869" y="147625"/>
                    <a:pt x="4152501" y="177093"/>
                  </a:cubicBezTo>
                  <a:cubicBezTo>
                    <a:pt x="4025611" y="197711"/>
                    <a:pt x="3902184" y="222484"/>
                    <a:pt x="3785688" y="251263"/>
                  </a:cubicBezTo>
                  <a:cubicBezTo>
                    <a:pt x="3659662" y="282414"/>
                    <a:pt x="3538548" y="318163"/>
                    <a:pt x="3424793" y="356583"/>
                  </a:cubicBezTo>
                  <a:cubicBezTo>
                    <a:pt x="3306130" y="396636"/>
                    <a:pt x="3188333" y="441582"/>
                    <a:pt x="3073425" y="490979"/>
                  </a:cubicBezTo>
                  <a:cubicBezTo>
                    <a:pt x="2958516" y="540376"/>
                    <a:pt x="2843751" y="595114"/>
                    <a:pt x="2732162" y="653411"/>
                  </a:cubicBezTo>
                  <a:cubicBezTo>
                    <a:pt x="2507123" y="771357"/>
                    <a:pt x="2290398" y="905336"/>
                    <a:pt x="2083562" y="1054373"/>
                  </a:cubicBezTo>
                  <a:cubicBezTo>
                    <a:pt x="2041265" y="1085080"/>
                    <a:pt x="1985686" y="1125874"/>
                    <a:pt x="1930543" y="1169336"/>
                  </a:cubicBezTo>
                  <a:cubicBezTo>
                    <a:pt x="1909611" y="1185209"/>
                    <a:pt x="1888390" y="1202268"/>
                    <a:pt x="1867890" y="1218733"/>
                  </a:cubicBezTo>
                  <a:lnTo>
                    <a:pt x="1855187" y="1228968"/>
                  </a:lnTo>
                  <a:cubicBezTo>
                    <a:pt x="1828481" y="1249736"/>
                    <a:pt x="1803074" y="1271097"/>
                    <a:pt x="1781565" y="1289343"/>
                  </a:cubicBezTo>
                  <a:cubicBezTo>
                    <a:pt x="1674740" y="1379238"/>
                    <a:pt x="1581630" y="1463791"/>
                    <a:pt x="1495015" y="1547751"/>
                  </a:cubicBezTo>
                  <a:cubicBezTo>
                    <a:pt x="1309115" y="1727642"/>
                    <a:pt x="1138401" y="1923407"/>
                    <a:pt x="984708" y="2132951"/>
                  </a:cubicBezTo>
                  <a:cubicBezTo>
                    <a:pt x="906322" y="2240646"/>
                    <a:pt x="833132" y="2350417"/>
                    <a:pt x="767305" y="2459299"/>
                  </a:cubicBezTo>
                  <a:cubicBezTo>
                    <a:pt x="693682" y="2584350"/>
                    <a:pt x="633197" y="2697681"/>
                    <a:pt x="582382" y="2806859"/>
                  </a:cubicBezTo>
                  <a:cubicBezTo>
                    <a:pt x="567369" y="2837564"/>
                    <a:pt x="553511" y="2868864"/>
                    <a:pt x="541818" y="2895863"/>
                  </a:cubicBezTo>
                  <a:lnTo>
                    <a:pt x="521896" y="2940364"/>
                  </a:lnTo>
                  <a:lnTo>
                    <a:pt x="503130" y="2985756"/>
                  </a:lnTo>
                  <a:lnTo>
                    <a:pt x="500243" y="2992728"/>
                  </a:lnTo>
                  <a:cubicBezTo>
                    <a:pt x="488550" y="3021655"/>
                    <a:pt x="477433" y="3049097"/>
                    <a:pt x="467329" y="3077133"/>
                  </a:cubicBezTo>
                  <a:cubicBezTo>
                    <a:pt x="463143" y="3088555"/>
                    <a:pt x="458955" y="3099978"/>
                    <a:pt x="454626" y="3111399"/>
                  </a:cubicBezTo>
                  <a:cubicBezTo>
                    <a:pt x="447119" y="3132315"/>
                    <a:pt x="439900" y="3151302"/>
                    <a:pt x="433548" y="3170735"/>
                  </a:cubicBezTo>
                  <a:lnTo>
                    <a:pt x="433548" y="3171477"/>
                  </a:lnTo>
                  <a:cubicBezTo>
                    <a:pt x="389714" y="3296142"/>
                    <a:pt x="353032" y="3423342"/>
                    <a:pt x="323692" y="3552414"/>
                  </a:cubicBezTo>
                  <a:cubicBezTo>
                    <a:pt x="264660" y="3811192"/>
                    <a:pt x="234820" y="4076083"/>
                    <a:pt x="234768" y="4341877"/>
                  </a:cubicBezTo>
                  <a:cubicBezTo>
                    <a:pt x="235675" y="4473528"/>
                    <a:pt x="248676" y="4604795"/>
                    <a:pt x="273600" y="4733940"/>
                  </a:cubicBezTo>
                  <a:cubicBezTo>
                    <a:pt x="298849" y="4861570"/>
                    <a:pt x="336674" y="4986220"/>
                    <a:pt x="386489" y="5105974"/>
                  </a:cubicBezTo>
                  <a:cubicBezTo>
                    <a:pt x="394716" y="5126742"/>
                    <a:pt x="403955" y="5147213"/>
                    <a:pt x="413628" y="5168870"/>
                  </a:cubicBezTo>
                  <a:cubicBezTo>
                    <a:pt x="417526" y="5177327"/>
                    <a:pt x="421423" y="5185781"/>
                    <a:pt x="425176" y="5194384"/>
                  </a:cubicBezTo>
                  <a:lnTo>
                    <a:pt x="435570" y="5215745"/>
                  </a:lnTo>
                  <a:cubicBezTo>
                    <a:pt x="446542" y="5238442"/>
                    <a:pt x="456936" y="5259803"/>
                    <a:pt x="468194" y="5280867"/>
                  </a:cubicBezTo>
                  <a:cubicBezTo>
                    <a:pt x="494035" y="5332043"/>
                    <a:pt x="523773" y="5383816"/>
                    <a:pt x="564915" y="5450715"/>
                  </a:cubicBezTo>
                  <a:cubicBezTo>
                    <a:pt x="597108" y="5503526"/>
                    <a:pt x="631176" y="5554998"/>
                    <a:pt x="672174" y="5615521"/>
                  </a:cubicBezTo>
                  <a:cubicBezTo>
                    <a:pt x="710284" y="5671296"/>
                    <a:pt x="750127" y="5726035"/>
                    <a:pt x="787660" y="5777360"/>
                  </a:cubicBezTo>
                  <a:cubicBezTo>
                    <a:pt x="835442" y="5842333"/>
                    <a:pt x="885534" y="5908046"/>
                    <a:pt x="933894" y="5971536"/>
                  </a:cubicBezTo>
                  <a:cubicBezTo>
                    <a:pt x="965654" y="6013219"/>
                    <a:pt x="996978" y="6054311"/>
                    <a:pt x="1030614" y="6098961"/>
                  </a:cubicBezTo>
                  <a:cubicBezTo>
                    <a:pt x="1064250" y="6143611"/>
                    <a:pt x="1108567" y="6202502"/>
                    <a:pt x="1152885" y="6263172"/>
                  </a:cubicBezTo>
                  <a:cubicBezTo>
                    <a:pt x="1173816" y="6291949"/>
                    <a:pt x="1195904" y="6322954"/>
                    <a:pt x="1215248" y="6350397"/>
                  </a:cubicBezTo>
                  <a:cubicBezTo>
                    <a:pt x="1234593" y="6377839"/>
                    <a:pt x="1252925" y="6403651"/>
                    <a:pt x="1271259" y="6428720"/>
                  </a:cubicBezTo>
                  <a:cubicBezTo>
                    <a:pt x="1302873" y="6473517"/>
                    <a:pt x="1336653" y="6518317"/>
                    <a:pt x="1369279" y="6561483"/>
                  </a:cubicBezTo>
                  <a:lnTo>
                    <a:pt x="1388190" y="6586701"/>
                  </a:lnTo>
                  <a:lnTo>
                    <a:pt x="1397717" y="6598865"/>
                  </a:lnTo>
                  <a:cubicBezTo>
                    <a:pt x="1434238" y="6645443"/>
                    <a:pt x="1472061" y="6693653"/>
                    <a:pt x="1510605" y="6739342"/>
                  </a:cubicBezTo>
                  <a:lnTo>
                    <a:pt x="1613307" y="6858000"/>
                  </a:lnTo>
                  <a:lnTo>
                    <a:pt x="916995" y="6858000"/>
                  </a:lnTo>
                  <a:lnTo>
                    <a:pt x="818055" y="6724213"/>
                  </a:lnTo>
                  <a:cubicBezTo>
                    <a:pt x="736876" y="6608833"/>
                    <a:pt x="660902" y="6489255"/>
                    <a:pt x="590467" y="6365824"/>
                  </a:cubicBezTo>
                  <a:cubicBezTo>
                    <a:pt x="203909" y="5685167"/>
                    <a:pt x="149" y="4911263"/>
                    <a:pt x="1" y="4123180"/>
                  </a:cubicBezTo>
                  <a:cubicBezTo>
                    <a:pt x="-341" y="2279490"/>
                    <a:pt x="1090234" y="697390"/>
                    <a:pt x="2644788" y="213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p:cNvSpPr/>
            <p:nvPr/>
          </p:nvSpPr>
          <p:spPr>
            <a:xfrm>
              <a:off x="5770456" y="-12663"/>
              <a:ext cx="6421544" cy="6858000"/>
            </a:xfrm>
            <a:custGeom>
              <a:avLst/>
              <a:gdLst>
                <a:gd name="connsiteX0" fmla="*/ 6209767 w 6421544"/>
                <a:gd name="connsiteY0" fmla="*/ 0 h 6858000"/>
                <a:gd name="connsiteX1" fmla="*/ 6421544 w 6421544"/>
                <a:gd name="connsiteY1" fmla="*/ 0 h 6858000"/>
                <a:gd name="connsiteX2" fmla="*/ 6421544 w 6421544"/>
                <a:gd name="connsiteY2" fmla="*/ 85748 h 6858000"/>
                <a:gd name="connsiteX3" fmla="*/ 6399563 w 6421544"/>
                <a:gd name="connsiteY3" fmla="*/ 75695 h 6858000"/>
                <a:gd name="connsiteX4" fmla="*/ 0 w 6421544"/>
                <a:gd name="connsiteY4" fmla="*/ 0 h 6858000"/>
                <a:gd name="connsiteX5" fmla="*/ 3188107 w 6421544"/>
                <a:gd name="connsiteY5" fmla="*/ 0 h 6858000"/>
                <a:gd name="connsiteX6" fmla="*/ 2888485 w 6421544"/>
                <a:gd name="connsiteY6" fmla="*/ 124347 h 6858000"/>
                <a:gd name="connsiteX7" fmla="*/ 329300 w 6421544"/>
                <a:gd name="connsiteY7" fmla="*/ 4148123 h 6858000"/>
                <a:gd name="connsiteX8" fmla="*/ 1105238 w 6421544"/>
                <a:gd name="connsiteY8" fmla="*/ 6663148 h 6858000"/>
                <a:gd name="connsiteX9" fmla="*/ 1251097 w 6421544"/>
                <a:gd name="connsiteY9" fmla="*/ 6858000 h 6858000"/>
                <a:gd name="connsiteX10" fmla="*/ 0 w 6421544"/>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44" h="6858000">
                  <a:moveTo>
                    <a:pt x="6209767" y="0"/>
                  </a:moveTo>
                  <a:lnTo>
                    <a:pt x="6421544" y="0"/>
                  </a:lnTo>
                  <a:lnTo>
                    <a:pt x="6421544" y="85748"/>
                  </a:lnTo>
                  <a:lnTo>
                    <a:pt x="6399563" y="75695"/>
                  </a:lnTo>
                  <a:close/>
                  <a:moveTo>
                    <a:pt x="0" y="0"/>
                  </a:moveTo>
                  <a:lnTo>
                    <a:pt x="3188107" y="0"/>
                  </a:lnTo>
                  <a:lnTo>
                    <a:pt x="2888485" y="124347"/>
                  </a:lnTo>
                  <a:cubicBezTo>
                    <a:pt x="1378729" y="820423"/>
                    <a:pt x="329300" y="2360309"/>
                    <a:pt x="329300" y="4148123"/>
                  </a:cubicBezTo>
                  <a:cubicBezTo>
                    <a:pt x="329300" y="5082555"/>
                    <a:pt x="615984" y="5949257"/>
                    <a:pt x="1105238" y="6663148"/>
                  </a:cubicBezTo>
                  <a:lnTo>
                    <a:pt x="125109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p:cNvSpPr txBox="1"/>
          <p:nvPr/>
        </p:nvSpPr>
        <p:spPr>
          <a:xfrm>
            <a:off x="480695" y="277495"/>
            <a:ext cx="7620635" cy="629920"/>
          </a:xfrm>
          <a:prstGeom prst="rect">
            <a:avLst/>
          </a:prstGeom>
          <a:noFill/>
        </p:spPr>
        <p:txBody>
          <a:bodyPr wrap="square" rtlCol="0">
            <a:spAutoFit/>
          </a:bodyPr>
          <a:lstStyle/>
          <a:p>
            <a:pPr algn="ctr"/>
            <a:r>
              <a:rPr lang="en-US" sz="3500">
                <a:solidFill>
                  <a:schemeClr val="accent6">
                    <a:lumMod val="50000"/>
                  </a:schemeClr>
                </a:solidFill>
                <a:latin typeface="#9Slide07 SVNDessert Menu Scrip" panose="00000500000000000000" pitchFamily="2" charset="0"/>
              </a:rPr>
              <a:t>I. TRẢI NGHIỆM CÙNG VĂN BẢN</a:t>
            </a:r>
            <a:endParaRPr lang="en-US" sz="3500">
              <a:solidFill>
                <a:schemeClr val="accent6">
                  <a:lumMod val="50000"/>
                </a:schemeClr>
              </a:solidFill>
              <a:latin typeface="#9Slide07 SVNDessert Menu Scrip" panose="00000500000000000000" pitchFamily="2" charset="0"/>
            </a:endParaRPr>
          </a:p>
        </p:txBody>
      </p:sp>
      <p:sp>
        <p:nvSpPr>
          <p:cNvPr id="5" name="TextBox 4"/>
          <p:cNvSpPr txBox="1"/>
          <p:nvPr/>
        </p:nvSpPr>
        <p:spPr>
          <a:xfrm>
            <a:off x="804672" y="902744"/>
            <a:ext cx="3848100" cy="629920"/>
          </a:xfrm>
          <a:prstGeom prst="rect">
            <a:avLst/>
          </a:prstGeom>
          <a:noFill/>
        </p:spPr>
        <p:txBody>
          <a:bodyPr wrap="square" rtlCol="0">
            <a:spAutoFit/>
          </a:bodyPr>
          <a:lstStyle/>
          <a:p>
            <a:r>
              <a:rPr lang="en-US" sz="3500">
                <a:latin typeface="#9Slide05 Fourth Medium" panose="00000600000000000000" pitchFamily="2" charset="-93"/>
              </a:rPr>
              <a:t>2. Tác phẩm</a:t>
            </a:r>
            <a:endParaRPr lang="en-US" sz="3500">
              <a:latin typeface="#9Slide05 Fourth Medium" panose="00000600000000000000" pitchFamily="2" charset="-93"/>
            </a:endParaRPr>
          </a:p>
        </p:txBody>
      </p:sp>
      <p:sp>
        <p:nvSpPr>
          <p:cNvPr id="6" name="TextBox 5"/>
          <p:cNvSpPr txBox="1"/>
          <p:nvPr/>
        </p:nvSpPr>
        <p:spPr>
          <a:xfrm>
            <a:off x="796742" y="1463738"/>
            <a:ext cx="3863960" cy="629920"/>
          </a:xfrm>
          <a:prstGeom prst="rect">
            <a:avLst/>
          </a:prstGeom>
          <a:noFill/>
        </p:spPr>
        <p:txBody>
          <a:bodyPr wrap="square">
            <a:spAutoFit/>
          </a:bodyPr>
          <a:lstStyle/>
          <a:p>
            <a:pPr algn="just"/>
            <a:r>
              <a:rPr lang="en-US" sz="3500" b="1">
                <a:solidFill>
                  <a:srgbClr val="FF0000"/>
                </a:solidFill>
                <a:latin typeface="#9Slide05 Fourth Medium" panose="00000600000000000000" pitchFamily="2" charset="-93"/>
                <a:ea typeface="Times New Roman" panose="02020603050405020304" pitchFamily="18" charset="0"/>
              </a:rPr>
              <a:t>a.</a:t>
            </a:r>
            <a:r>
              <a:rPr lang="en-US" sz="3500" b="1">
                <a:solidFill>
                  <a:srgbClr val="FF0000"/>
                </a:solidFill>
                <a:effectLst/>
                <a:latin typeface="#9Slide05 Fourth Medium" panose="00000600000000000000" pitchFamily="2" charset="-93"/>
                <a:ea typeface="Times New Roman" panose="02020603050405020304" pitchFamily="18" charset="0"/>
              </a:rPr>
              <a:t> Đọc văn bản</a:t>
            </a:r>
            <a:endParaRPr lang="en-US" sz="3500" b="1">
              <a:solidFill>
                <a:srgbClr val="FF0000"/>
              </a:solidFill>
              <a:effectLst/>
              <a:latin typeface="#9Slide05 Fourth Medium" panose="00000600000000000000" pitchFamily="2" charset="-93"/>
              <a:ea typeface="Times New Roman" panose="02020603050405020304" pitchFamily="18" charset="0"/>
            </a:endParaRPr>
          </a:p>
        </p:txBody>
      </p:sp>
      <p:grpSp>
        <p:nvGrpSpPr>
          <p:cNvPr id="7" name="Group 6"/>
          <p:cNvGrpSpPr/>
          <p:nvPr/>
        </p:nvGrpSpPr>
        <p:grpSpPr>
          <a:xfrm>
            <a:off x="903400" y="2455506"/>
            <a:ext cx="3243765" cy="1893933"/>
            <a:chOff x="8253016" y="1958294"/>
            <a:chExt cx="3243765" cy="1893933"/>
          </a:xfrm>
        </p:grpSpPr>
        <p:grpSp>
          <p:nvGrpSpPr>
            <p:cNvPr id="9" name="Group 8"/>
            <p:cNvGrpSpPr/>
            <p:nvPr/>
          </p:nvGrpSpPr>
          <p:grpSpPr>
            <a:xfrm>
              <a:off x="8253016" y="1958294"/>
              <a:ext cx="3243765" cy="1893933"/>
              <a:chOff x="8350760" y="1914721"/>
              <a:chExt cx="3011840" cy="1654187"/>
            </a:xfrm>
          </p:grpSpPr>
          <p:sp>
            <p:nvSpPr>
              <p:cNvPr id="24" name="Rectangle: Diagonal Corners Rounded 23"/>
              <p:cNvSpPr/>
              <p:nvPr/>
            </p:nvSpPr>
            <p:spPr>
              <a:xfrm flipH="1">
                <a:off x="8350760" y="1914721"/>
                <a:ext cx="3011840" cy="1654187"/>
              </a:xfrm>
              <a:prstGeom prst="round2DiagRect">
                <a:avLst>
                  <a:gd name="adj1" fmla="val 31573"/>
                  <a:gd name="adj2" fmla="val 0"/>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p:cNvSpPr/>
              <p:nvPr/>
            </p:nvSpPr>
            <p:spPr>
              <a:xfrm>
                <a:off x="8350760" y="1914721"/>
                <a:ext cx="1943946" cy="399402"/>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5 Fourth Medium" panose="00000600000000000000" pitchFamily="2" charset="-93"/>
                  </a:rPr>
                  <a:t>Tưởng tượng</a:t>
                </a:r>
                <a:endParaRPr lang="en-US" sz="2400">
                  <a:latin typeface="#9Slide05 Fourth Medium" panose="00000600000000000000" pitchFamily="2" charset="-93"/>
                </a:endParaRPr>
              </a:p>
            </p:txBody>
          </p:sp>
        </p:grpSp>
        <p:sp>
          <p:nvSpPr>
            <p:cNvPr id="16" name="TextBox 15"/>
            <p:cNvSpPr txBox="1"/>
            <p:nvPr/>
          </p:nvSpPr>
          <p:spPr>
            <a:xfrm>
              <a:off x="8539685" y="2436104"/>
              <a:ext cx="2850322" cy="1323439"/>
            </a:xfrm>
            <a:prstGeom prst="rect">
              <a:avLst/>
            </a:prstGeom>
            <a:noFill/>
          </p:spPr>
          <p:txBody>
            <a:bodyPr wrap="square">
              <a:spAutoFit/>
            </a:bodyPr>
            <a:lstStyle/>
            <a:p>
              <a:pPr algn="just">
                <a:spcAft>
                  <a:spcPts val="800"/>
                </a:spcAft>
              </a:pPr>
              <a:r>
                <a:rPr lang="en-US" sz="2000">
                  <a:solidFill>
                    <a:schemeClr val="tx1">
                      <a:lumMod val="95000"/>
                      <a:lumOff val="5000"/>
                    </a:schemeClr>
                  </a:solidFill>
                  <a:effectLst/>
                  <a:latin typeface="#9Slide05 Fourth" panose="00000500000000000000" pitchFamily="2" charset="-93"/>
                  <a:ea typeface="Calibri" panose="020F0502020204030204" pitchFamily="34" charset="0"/>
                  <a:cs typeface="Times New Roman" panose="02020603050405020304" pitchFamily="18" charset="0"/>
                </a:rPr>
                <a:t>Em hình dung thế nào về hình ảnh cô gái làng Vòng được tác giả miêu tả trong đoạn này?</a:t>
              </a:r>
              <a:endParaRPr lang="en-US" sz="2000">
                <a:solidFill>
                  <a:schemeClr val="tx1">
                    <a:lumMod val="95000"/>
                    <a:lumOff val="5000"/>
                  </a:schemeClr>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2709157" y="4613725"/>
            <a:ext cx="3011840" cy="1654187"/>
            <a:chOff x="7640080" y="4308993"/>
            <a:chExt cx="3011840" cy="1654187"/>
          </a:xfrm>
        </p:grpSpPr>
        <p:grpSp>
          <p:nvGrpSpPr>
            <p:cNvPr id="27" name="Group 26"/>
            <p:cNvGrpSpPr/>
            <p:nvPr/>
          </p:nvGrpSpPr>
          <p:grpSpPr>
            <a:xfrm>
              <a:off x="7640080" y="4308993"/>
              <a:ext cx="3011840" cy="1654187"/>
              <a:chOff x="7910490" y="4240161"/>
              <a:chExt cx="3011840" cy="1654187"/>
            </a:xfrm>
          </p:grpSpPr>
          <p:sp>
            <p:nvSpPr>
              <p:cNvPr id="29" name="Rectangle: Diagonal Corners Rounded 28"/>
              <p:cNvSpPr/>
              <p:nvPr/>
            </p:nvSpPr>
            <p:spPr>
              <a:xfrm flipH="1">
                <a:off x="7910490" y="4240161"/>
                <a:ext cx="3011840" cy="1654187"/>
              </a:xfrm>
              <a:prstGeom prst="round2DiagRect">
                <a:avLst>
                  <a:gd name="adj1" fmla="val 31573"/>
                  <a:gd name="adj2" fmla="val 0"/>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Diagonal Corners Rounded 29"/>
              <p:cNvSpPr/>
              <p:nvPr/>
            </p:nvSpPr>
            <p:spPr>
              <a:xfrm>
                <a:off x="7910490" y="4240161"/>
                <a:ext cx="1943946" cy="489432"/>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5 Fourth Medium" panose="00000600000000000000" pitchFamily="2" charset="-93"/>
                  </a:rPr>
                  <a:t>Theo dõi</a:t>
                </a:r>
                <a:endParaRPr lang="en-US" sz="2400">
                  <a:latin typeface="#9Slide05 Fourth Medium" panose="00000600000000000000" pitchFamily="2" charset="-93"/>
                </a:endParaRPr>
              </a:p>
            </p:txBody>
          </p:sp>
        </p:grpSp>
        <p:sp>
          <p:nvSpPr>
            <p:cNvPr id="28" name="TextBox 27"/>
            <p:cNvSpPr txBox="1"/>
            <p:nvPr/>
          </p:nvSpPr>
          <p:spPr>
            <a:xfrm>
              <a:off x="7788098" y="4957199"/>
              <a:ext cx="2792480" cy="707886"/>
            </a:xfrm>
            <a:prstGeom prst="rect">
              <a:avLst/>
            </a:prstGeom>
            <a:noFill/>
          </p:spPr>
          <p:txBody>
            <a:bodyPr wrap="square">
              <a:spAutoFit/>
            </a:bodyPr>
            <a:lstStyle/>
            <a:p>
              <a:pPr algn="just">
                <a:spcAft>
                  <a:spcPts val="800"/>
                </a:spcAft>
              </a:pPr>
              <a:r>
                <a:rPr lang="en-US" sz="2000">
                  <a:solidFill>
                    <a:schemeClr val="tx1"/>
                  </a:solidFill>
                  <a:effectLst/>
                  <a:latin typeface="#9Slide05 Fourth" panose="00000500000000000000" pitchFamily="2" charset="-93"/>
                  <a:ea typeface="Calibri" panose="020F0502020204030204" pitchFamily="34" charset="0"/>
                  <a:cs typeface="Times New Roman" panose="02020603050405020304" pitchFamily="18" charset="0"/>
                </a:rPr>
                <a:t>Để làm ra sản phẩm cốm, cần bao nhiêu công đoạn?</a:t>
              </a:r>
              <a:endParaRPr lang="en-US" sz="2000">
                <a:solidFill>
                  <a:schemeClr val="tx1"/>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1"/>
          <a:srcRect r="7109"/>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4" name="Group 3"/>
          <p:cNvGrpSpPr/>
          <p:nvPr/>
        </p:nvGrpSpPr>
        <p:grpSpPr>
          <a:xfrm>
            <a:off x="1321845" y="908301"/>
            <a:ext cx="3517758" cy="1676766"/>
            <a:chOff x="8253016" y="1958294"/>
            <a:chExt cx="3243765" cy="1893933"/>
          </a:xfrm>
        </p:grpSpPr>
        <p:grpSp>
          <p:nvGrpSpPr>
            <p:cNvPr id="5" name="Group 4"/>
            <p:cNvGrpSpPr/>
            <p:nvPr/>
          </p:nvGrpSpPr>
          <p:grpSpPr>
            <a:xfrm>
              <a:off x="8253016" y="1958294"/>
              <a:ext cx="3243765" cy="1893933"/>
              <a:chOff x="8350760" y="1914721"/>
              <a:chExt cx="3011840" cy="1654187"/>
            </a:xfrm>
          </p:grpSpPr>
          <p:sp>
            <p:nvSpPr>
              <p:cNvPr id="7" name="Rectangle: Diagonal Corners Rounded 6"/>
              <p:cNvSpPr/>
              <p:nvPr/>
            </p:nvSpPr>
            <p:spPr>
              <a:xfrm flipH="1">
                <a:off x="8350760" y="1914721"/>
                <a:ext cx="3011840" cy="1654187"/>
              </a:xfrm>
              <a:prstGeom prst="round2DiagRect">
                <a:avLst>
                  <a:gd name="adj1" fmla="val 31573"/>
                  <a:gd name="adj2" fmla="val 0"/>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p:cNvSpPr/>
              <p:nvPr/>
            </p:nvSpPr>
            <p:spPr>
              <a:xfrm>
                <a:off x="8350760" y="1914721"/>
                <a:ext cx="1943946" cy="399402"/>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5 Fourth Medium" panose="00000600000000000000" pitchFamily="2" charset="-93"/>
                  </a:rPr>
                  <a:t>Tưởng tượng</a:t>
                </a:r>
                <a:endParaRPr lang="en-US" sz="2400">
                  <a:latin typeface="#9Slide05 Fourth Medium" panose="00000600000000000000" pitchFamily="2" charset="-93"/>
                </a:endParaRPr>
              </a:p>
            </p:txBody>
          </p:sp>
        </p:grpSp>
        <p:sp>
          <p:nvSpPr>
            <p:cNvPr id="6" name="TextBox 5"/>
            <p:cNvSpPr txBox="1"/>
            <p:nvPr/>
          </p:nvSpPr>
          <p:spPr>
            <a:xfrm>
              <a:off x="8539685" y="2436104"/>
              <a:ext cx="2850322" cy="1323439"/>
            </a:xfrm>
            <a:prstGeom prst="rect">
              <a:avLst/>
            </a:prstGeom>
            <a:noFill/>
          </p:spPr>
          <p:txBody>
            <a:bodyPr wrap="square">
              <a:spAutoFit/>
            </a:bodyPr>
            <a:lstStyle/>
            <a:p>
              <a:pPr algn="just">
                <a:spcAft>
                  <a:spcPts val="800"/>
                </a:spcAft>
              </a:pPr>
              <a:r>
                <a:rPr lang="en-US" sz="2000">
                  <a:solidFill>
                    <a:schemeClr val="tx1">
                      <a:lumMod val="95000"/>
                      <a:lumOff val="5000"/>
                    </a:schemeClr>
                  </a:solidFill>
                  <a:effectLst/>
                  <a:latin typeface="#9Slide05 Fourth" panose="00000500000000000000" pitchFamily="2" charset="-93"/>
                  <a:ea typeface="Calibri" panose="020F0502020204030204" pitchFamily="34" charset="0"/>
                  <a:cs typeface="Times New Roman" panose="02020603050405020304" pitchFamily="18" charset="0"/>
                </a:rPr>
                <a:t>Em hình dung thế nào về hình ảnh cô gái làng Vòng được tác giả miêu tả trong đoạn này?</a:t>
              </a:r>
              <a:endParaRPr lang="en-US" sz="2000">
                <a:solidFill>
                  <a:schemeClr val="tx1">
                    <a:lumMod val="95000"/>
                    <a:lumOff val="5000"/>
                  </a:schemeClr>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grpSp>
      <p:sp>
        <p:nvSpPr>
          <p:cNvPr id="10" name="TextBox 9"/>
          <p:cNvSpPr txBox="1"/>
          <p:nvPr/>
        </p:nvSpPr>
        <p:spPr>
          <a:xfrm>
            <a:off x="740580" y="2828835"/>
            <a:ext cx="5222206" cy="1200329"/>
          </a:xfrm>
          <a:prstGeom prst="rect">
            <a:avLst/>
          </a:prstGeom>
          <a:noFill/>
        </p:spPr>
        <p:txBody>
          <a:bodyPr wrap="square">
            <a:spAutoFit/>
          </a:bodyPr>
          <a:lstStyle/>
          <a:p>
            <a:pPr algn="just"/>
            <a:r>
              <a:rPr lang="en-US" sz="2400">
                <a:solidFill>
                  <a:srgbClr val="002060"/>
                </a:solidFill>
                <a:latin typeface="#9Slide05 Fourth Medium" panose="00000600000000000000" pitchFamily="2" charset="-93"/>
                <a:ea typeface="Calibri" panose="020F0502020204030204" pitchFamily="34" charset="0"/>
                <a:cs typeface="Times New Roman" panose="02020603050405020304" pitchFamily="18" charset="0"/>
              </a:rPr>
              <a:t>  - H</a:t>
            </a:r>
            <a:r>
              <a:rPr lang="en-US" sz="2400">
                <a:solidFill>
                  <a:srgbClr val="002060"/>
                </a:solidFill>
                <a:effectLst/>
                <a:latin typeface="#9Slide05 Fourth Medium" panose="00000600000000000000" pitchFamily="2" charset="-93"/>
                <a:ea typeface="Calibri" panose="020F0502020204030204" pitchFamily="34" charset="0"/>
                <a:cs typeface="Times New Roman" panose="02020603050405020304" pitchFamily="18" charset="0"/>
              </a:rPr>
              <a:t>ình ảnh cô gái làng Vòng gánh cốm đi bán được tác giả miêu tả là những cô gái mộc mạc, ưa nhìn, “đầu trùm nón lá”.</a:t>
            </a:r>
            <a:endParaRPr lang="en-US" sz="2000">
              <a:solidFill>
                <a:srgbClr val="00206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grpSp>
        <p:nvGrpSpPr>
          <p:cNvPr id="11" name="Group 10"/>
          <p:cNvGrpSpPr/>
          <p:nvPr/>
        </p:nvGrpSpPr>
        <p:grpSpPr>
          <a:xfrm>
            <a:off x="2376964" y="4593607"/>
            <a:ext cx="3011840" cy="1654187"/>
            <a:chOff x="7640080" y="4308993"/>
            <a:chExt cx="3011840" cy="1654187"/>
          </a:xfrm>
        </p:grpSpPr>
        <p:grpSp>
          <p:nvGrpSpPr>
            <p:cNvPr id="12" name="Group 11"/>
            <p:cNvGrpSpPr/>
            <p:nvPr/>
          </p:nvGrpSpPr>
          <p:grpSpPr>
            <a:xfrm>
              <a:off x="7640080" y="4308993"/>
              <a:ext cx="3011840" cy="1654187"/>
              <a:chOff x="7910490" y="4240161"/>
              <a:chExt cx="3011840" cy="1654187"/>
            </a:xfrm>
          </p:grpSpPr>
          <p:sp>
            <p:nvSpPr>
              <p:cNvPr id="14" name="Rectangle: Diagonal Corners Rounded 13"/>
              <p:cNvSpPr/>
              <p:nvPr/>
            </p:nvSpPr>
            <p:spPr>
              <a:xfrm flipH="1">
                <a:off x="7910490" y="4240161"/>
                <a:ext cx="3011840" cy="1654187"/>
              </a:xfrm>
              <a:prstGeom prst="round2DiagRect">
                <a:avLst>
                  <a:gd name="adj1" fmla="val 31573"/>
                  <a:gd name="adj2" fmla="val 0"/>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p:cNvSpPr/>
              <p:nvPr/>
            </p:nvSpPr>
            <p:spPr>
              <a:xfrm>
                <a:off x="7910490" y="4240161"/>
                <a:ext cx="1943946" cy="489432"/>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5 Fourth Medium" panose="00000600000000000000" pitchFamily="2" charset="-93"/>
                  </a:rPr>
                  <a:t>Theo dõi</a:t>
                </a:r>
                <a:endParaRPr lang="en-US" sz="2400">
                  <a:latin typeface="#9Slide05 Fourth Medium" panose="00000600000000000000" pitchFamily="2" charset="-93"/>
                </a:endParaRPr>
              </a:p>
            </p:txBody>
          </p:sp>
        </p:grpSp>
        <p:sp>
          <p:nvSpPr>
            <p:cNvPr id="13" name="TextBox 12"/>
            <p:cNvSpPr txBox="1"/>
            <p:nvPr/>
          </p:nvSpPr>
          <p:spPr>
            <a:xfrm>
              <a:off x="7788098" y="4957199"/>
              <a:ext cx="2792480" cy="707886"/>
            </a:xfrm>
            <a:prstGeom prst="rect">
              <a:avLst/>
            </a:prstGeom>
            <a:noFill/>
          </p:spPr>
          <p:txBody>
            <a:bodyPr wrap="square">
              <a:spAutoFit/>
            </a:bodyPr>
            <a:lstStyle/>
            <a:p>
              <a:pPr algn="just">
                <a:spcAft>
                  <a:spcPts val="800"/>
                </a:spcAft>
              </a:pPr>
              <a:r>
                <a:rPr lang="en-US" sz="2000">
                  <a:solidFill>
                    <a:schemeClr val="tx1"/>
                  </a:solidFill>
                  <a:effectLst/>
                  <a:latin typeface="#9Slide05 Fourth" panose="00000500000000000000" pitchFamily="2" charset="-93"/>
                  <a:ea typeface="Calibri" panose="020F0502020204030204" pitchFamily="34" charset="0"/>
                  <a:cs typeface="Times New Roman" panose="02020603050405020304" pitchFamily="18" charset="0"/>
                </a:rPr>
                <a:t>Để làm ra sản phẩm cốm, cần bao nhiêu công đoạn?</a:t>
              </a:r>
              <a:endParaRPr lang="en-US" sz="2000">
                <a:solidFill>
                  <a:schemeClr val="tx1"/>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grpSp>
      <p:sp>
        <p:nvSpPr>
          <p:cNvPr id="3" name="TextBox 2"/>
          <p:cNvSpPr txBox="1"/>
          <p:nvPr/>
        </p:nvSpPr>
        <p:spPr>
          <a:xfrm>
            <a:off x="1148744" y="90966"/>
            <a:ext cx="3863960" cy="523220"/>
          </a:xfrm>
          <a:prstGeom prst="rect">
            <a:avLst/>
          </a:prstGeom>
          <a:noFill/>
        </p:spPr>
        <p:txBody>
          <a:bodyPr wrap="square">
            <a:spAutoFit/>
          </a:bodyPr>
          <a:lstStyle/>
          <a:p>
            <a:pPr algn="just"/>
            <a:r>
              <a:rPr lang="en-US" sz="2800" b="1">
                <a:solidFill>
                  <a:srgbClr val="FF0000"/>
                </a:solidFill>
                <a:latin typeface="#9Slide05 Fourth Medium" panose="00000600000000000000" pitchFamily="2" charset="-93"/>
                <a:ea typeface="Times New Roman" panose="02020603050405020304" pitchFamily="18" charset="0"/>
              </a:rPr>
              <a:t>a.</a:t>
            </a:r>
            <a:r>
              <a:rPr lang="en-US" sz="2800" b="1">
                <a:solidFill>
                  <a:srgbClr val="FF0000"/>
                </a:solidFill>
                <a:effectLst/>
                <a:latin typeface="#9Slide05 Fourth Medium" panose="00000600000000000000" pitchFamily="2" charset="-93"/>
                <a:ea typeface="Times New Roman" panose="02020603050405020304" pitchFamily="18" charset="0"/>
              </a:rPr>
              <a:t> Đọc văn bản</a:t>
            </a:r>
            <a:endParaRPr lang="en-US" sz="2800" b="1">
              <a:solidFill>
                <a:srgbClr val="FF0000"/>
              </a:solidFill>
              <a:effectLst/>
              <a:latin typeface="#9Slide05 Fourth Medium" panose="00000600000000000000" pitchFamily="2" charset="-93"/>
              <a:ea typeface="Times New Roman" panose="02020603050405020304" pitchFamily="18" charset="0"/>
            </a:endParaRPr>
          </a:p>
        </p:txBody>
      </p:sp>
      <p:pic>
        <p:nvPicPr>
          <p:cNvPr id="16" name="Picture 15" descr="A picture containing indoor, vegetabl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6904" b="6905"/>
          <a:stretch>
            <a:fillRect/>
          </a:stretch>
        </p:blipFill>
        <p:spPr>
          <a:xfrm>
            <a:off x="163470" y="90966"/>
            <a:ext cx="1130137" cy="6355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p:cNvSpPr>
            <a:spLocks noGrp="1" noRot="1" noChangeAspect="1" noMove="1" noResize="1" noEditPoints="1" noAdjustHandles="1" noChangeArrowheads="1" noChangeShapeType="1" noTextEdit="1"/>
          </p:cNvSpPr>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vegetabl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7258" r="24547" b="1"/>
          <a:stretch>
            <a:fillRect/>
          </a:stretch>
        </p:blipFill>
        <p:spPr>
          <a:xfrm>
            <a:off x="-6862" y="-162606"/>
            <a:ext cx="6406609" cy="718321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7" name="TextBox 8"/>
          <p:cNvSpPr txBox="1">
            <a:spLocks noChangeArrowheads="1"/>
          </p:cNvSpPr>
          <p:nvPr/>
        </p:nvSpPr>
        <p:spPr bwMode="auto">
          <a:xfrm>
            <a:off x="5517951" y="537668"/>
            <a:ext cx="5304359"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4000" b="1" kern="1200">
                <a:solidFill>
                  <a:srgbClr val="2F583C"/>
                </a:solidFill>
                <a:latin typeface="#9Slide05 Fourth Medium" panose="00000600000000000000" pitchFamily="2" charset="-93"/>
                <a:ea typeface="华文新魏" panose="02010800040101010101" pitchFamily="2" charset="-122"/>
                <a:cs typeface="Times New Roman" panose="02020603050405020304" pitchFamily="18" charset="0"/>
              </a:rPr>
              <a:t> 6 công đoạn làm ra cốm</a:t>
            </a:r>
            <a:endParaRPr lang="en-US" altLang="zh-CN" sz="4000" b="1" kern="1200" dirty="0">
              <a:solidFill>
                <a:srgbClr val="2F583C"/>
              </a:solidFill>
              <a:latin typeface="#9Slide05 Fourth Medium" panose="00000600000000000000" pitchFamily="2" charset="-93"/>
              <a:ea typeface="华文新魏" panose="02010800040101010101" pitchFamily="2" charset="-122"/>
              <a:cs typeface="Times New Roman" panose="02020603050405020304" pitchFamily="18" charset="0"/>
            </a:endParaRPr>
          </a:p>
        </p:txBody>
      </p:sp>
      <p:sp>
        <p:nvSpPr>
          <p:cNvPr id="18" name="TextBox 17"/>
          <p:cNvSpPr txBox="1"/>
          <p:nvPr/>
        </p:nvSpPr>
        <p:spPr>
          <a:xfrm>
            <a:off x="6510655" y="1452880"/>
            <a:ext cx="3547110" cy="1014730"/>
          </a:xfrm>
          <a:prstGeom prst="rect">
            <a:avLst/>
          </a:prstGeom>
          <a:noFill/>
        </p:spPr>
        <p:txBody>
          <a:bodyPr wrap="square">
            <a:spAutoFit/>
          </a:bodyPr>
          <a:lstStyle/>
          <a:p>
            <a:pPr algn="ctr">
              <a:lnSpc>
                <a:spcPct val="150000"/>
              </a:lnSpc>
              <a:spcAft>
                <a:spcPts val="800"/>
              </a:spcAft>
            </a:pPr>
            <a:r>
              <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rPr>
              <a:t>1. Ngắt lúa</a:t>
            </a:r>
            <a:endPar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endParaRPr>
          </a:p>
        </p:txBody>
      </p:sp>
      <p:sp>
        <p:nvSpPr>
          <p:cNvPr id="19" name="TextBox 18"/>
          <p:cNvSpPr txBox="1"/>
          <p:nvPr/>
        </p:nvSpPr>
        <p:spPr>
          <a:xfrm>
            <a:off x="7115810" y="2245995"/>
            <a:ext cx="4295140" cy="1014730"/>
          </a:xfrm>
          <a:prstGeom prst="rect">
            <a:avLst/>
          </a:prstGeom>
          <a:noFill/>
        </p:spPr>
        <p:txBody>
          <a:bodyPr wrap="square">
            <a:spAutoFit/>
          </a:bodyPr>
          <a:lstStyle/>
          <a:p>
            <a:pPr algn="ctr">
              <a:lnSpc>
                <a:spcPct val="150000"/>
              </a:lnSpc>
              <a:spcAft>
                <a:spcPts val="800"/>
              </a:spcAft>
            </a:pPr>
            <a:r>
              <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rPr>
              <a:t>2. Tuốt lúa</a:t>
            </a:r>
            <a:endPar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endParaRPr>
          </a:p>
        </p:txBody>
      </p:sp>
      <p:sp>
        <p:nvSpPr>
          <p:cNvPr id="20" name="TextBox 19"/>
          <p:cNvSpPr txBox="1"/>
          <p:nvPr/>
        </p:nvSpPr>
        <p:spPr>
          <a:xfrm>
            <a:off x="7332345" y="3152775"/>
            <a:ext cx="2942590" cy="706755"/>
          </a:xfrm>
          <a:prstGeom prst="rect">
            <a:avLst/>
          </a:prstGeom>
          <a:noFill/>
        </p:spPr>
        <p:txBody>
          <a:bodyPr wrap="square">
            <a:spAutoFit/>
          </a:bodyPr>
          <a:lstStyle/>
          <a:p>
            <a:pPr algn="ctr">
              <a:spcAft>
                <a:spcPts val="800"/>
              </a:spcAft>
            </a:pPr>
            <a:r>
              <a:rPr lang="en-US" sz="4000" b="1">
                <a:solidFill>
                  <a:srgbClr val="FF0000"/>
                </a:solidFill>
                <a:latin typeface="#9Slide05 Fourth Medium" panose="00000600000000000000" pitchFamily="2" charset="-93"/>
                <a:ea typeface="Calibri" panose="020F0502020204030204" pitchFamily="34" charset="0"/>
                <a:cs typeface="Times New Roman" panose="02020603050405020304" pitchFamily="18" charset="0"/>
              </a:rPr>
              <a:t>3. R</a:t>
            </a:r>
            <a:r>
              <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rPr>
              <a:t>ang</a:t>
            </a:r>
            <a:endParaRPr lang="en-US" sz="4000" b="1">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22" name="TextBox 21"/>
          <p:cNvSpPr txBox="1"/>
          <p:nvPr/>
        </p:nvSpPr>
        <p:spPr>
          <a:xfrm>
            <a:off x="7245985" y="3794760"/>
            <a:ext cx="3747770" cy="1014730"/>
          </a:xfrm>
          <a:prstGeom prst="rect">
            <a:avLst/>
          </a:prstGeom>
          <a:noFill/>
        </p:spPr>
        <p:txBody>
          <a:bodyPr wrap="square">
            <a:spAutoFit/>
          </a:bodyPr>
          <a:lstStyle/>
          <a:p>
            <a:pPr algn="ctr">
              <a:lnSpc>
                <a:spcPct val="150000"/>
              </a:lnSpc>
              <a:spcAft>
                <a:spcPts val="800"/>
              </a:spcAft>
            </a:pPr>
            <a:r>
              <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rPr>
              <a:t>4. Xay, giã thóc</a:t>
            </a:r>
            <a:endPar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endParaRPr>
          </a:p>
        </p:txBody>
      </p:sp>
      <p:sp>
        <p:nvSpPr>
          <p:cNvPr id="23" name="TextBox 22"/>
          <p:cNvSpPr txBox="1"/>
          <p:nvPr/>
        </p:nvSpPr>
        <p:spPr>
          <a:xfrm>
            <a:off x="6931025" y="4579620"/>
            <a:ext cx="3343910" cy="1014730"/>
          </a:xfrm>
          <a:prstGeom prst="rect">
            <a:avLst/>
          </a:prstGeom>
          <a:noFill/>
        </p:spPr>
        <p:txBody>
          <a:bodyPr wrap="square">
            <a:spAutoFit/>
          </a:bodyPr>
          <a:lstStyle/>
          <a:p>
            <a:pPr algn="ctr">
              <a:lnSpc>
                <a:spcPct val="150000"/>
              </a:lnSpc>
              <a:spcAft>
                <a:spcPts val="800"/>
              </a:spcAft>
            </a:pPr>
            <a:r>
              <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rPr>
              <a:t>5. Sàng thóc</a:t>
            </a:r>
            <a:endPar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endParaRPr>
          </a:p>
        </p:txBody>
      </p:sp>
      <p:sp>
        <p:nvSpPr>
          <p:cNvPr id="24" name="TextBox 23"/>
          <p:cNvSpPr txBox="1"/>
          <p:nvPr/>
        </p:nvSpPr>
        <p:spPr>
          <a:xfrm>
            <a:off x="6677660" y="5239385"/>
            <a:ext cx="2881630" cy="1014730"/>
          </a:xfrm>
          <a:prstGeom prst="rect">
            <a:avLst/>
          </a:prstGeom>
          <a:noFill/>
        </p:spPr>
        <p:txBody>
          <a:bodyPr wrap="square">
            <a:spAutoFit/>
          </a:bodyPr>
          <a:lstStyle/>
          <a:p>
            <a:pPr algn="just">
              <a:lnSpc>
                <a:spcPct val="150000"/>
              </a:lnSpc>
              <a:spcAft>
                <a:spcPts val="800"/>
              </a:spcAft>
            </a:pPr>
            <a:r>
              <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rPr>
              <a:t>6. Hồ</a:t>
            </a:r>
            <a:endParaRPr lang="en-US" sz="4000" b="1">
              <a:solidFill>
                <a:srgbClr val="FF0000"/>
              </a:solidFill>
              <a:effectLst/>
              <a:latin typeface="#9Slide05 Fourth Medium" panose="00000600000000000000" pitchFamily="2" charset="-93"/>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8780" y="379271"/>
            <a:ext cx="5619148" cy="1168400"/>
          </a:xfrm>
          <a:prstGeom prst="rect">
            <a:avLst/>
          </a:prstGeom>
          <a:noFill/>
        </p:spPr>
        <p:txBody>
          <a:bodyPr wrap="square" rtlCol="0">
            <a:spAutoFit/>
          </a:bodyPr>
          <a:lstStyle/>
          <a:p>
            <a:pPr algn="ctr"/>
            <a:r>
              <a:rPr lang="en-US" sz="3500">
                <a:solidFill>
                  <a:srgbClr val="FF0000"/>
                </a:solidFill>
                <a:latin typeface="#9Slide07 SVNDessert Menu Scrip" panose="00000500000000000000" pitchFamily="2" charset="0"/>
              </a:rPr>
              <a:t>I.TRẢI NGHIỆM CÙNG VĂN BẢN </a:t>
            </a:r>
            <a:endParaRPr lang="en-US" sz="3500">
              <a:solidFill>
                <a:srgbClr val="FF0000"/>
              </a:solidFill>
              <a:latin typeface="#9Slide07 SVNDessert Menu Scrip" panose="00000500000000000000" pitchFamily="2" charset="0"/>
            </a:endParaRPr>
          </a:p>
        </p:txBody>
      </p:sp>
      <p:sp>
        <p:nvSpPr>
          <p:cNvPr id="3" name="TextBox 2"/>
          <p:cNvSpPr txBox="1"/>
          <p:nvPr/>
        </p:nvSpPr>
        <p:spPr>
          <a:xfrm>
            <a:off x="1048780" y="1836613"/>
            <a:ext cx="3848100" cy="629920"/>
          </a:xfrm>
          <a:prstGeom prst="rect">
            <a:avLst/>
          </a:prstGeom>
          <a:noFill/>
        </p:spPr>
        <p:txBody>
          <a:bodyPr wrap="square" rtlCol="0">
            <a:spAutoFit/>
          </a:bodyPr>
          <a:lstStyle/>
          <a:p>
            <a:r>
              <a:rPr lang="en-US" sz="3500">
                <a:latin typeface="#9Slide05 Fourth Medium" panose="00000600000000000000" pitchFamily="2" charset="-93"/>
              </a:rPr>
              <a:t>2. Tác phẩm</a:t>
            </a:r>
            <a:endParaRPr lang="en-US" sz="3500">
              <a:latin typeface="#9Slide05 Fourth Medium" panose="00000600000000000000" pitchFamily="2" charset="-93"/>
            </a:endParaRPr>
          </a:p>
        </p:txBody>
      </p:sp>
      <p:sp>
        <p:nvSpPr>
          <p:cNvPr id="4" name="TextBox 3"/>
          <p:cNvSpPr txBox="1"/>
          <p:nvPr/>
        </p:nvSpPr>
        <p:spPr>
          <a:xfrm>
            <a:off x="1124698" y="2918095"/>
            <a:ext cx="3853864" cy="629920"/>
          </a:xfrm>
          <a:prstGeom prst="rect">
            <a:avLst/>
          </a:prstGeom>
          <a:noFill/>
        </p:spPr>
        <p:txBody>
          <a:bodyPr wrap="square">
            <a:spAutoFit/>
          </a:bodyPr>
          <a:lstStyle/>
          <a:p>
            <a:pPr algn="just"/>
            <a:r>
              <a:rPr lang="en-US" sz="3500" b="1">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b. Xuất xứ: </a:t>
            </a:r>
            <a:endParaRPr lang="en-US" sz="3500" b="1">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5" name="TextBox 4"/>
          <p:cNvSpPr txBox="1"/>
          <p:nvPr/>
        </p:nvSpPr>
        <p:spPr>
          <a:xfrm>
            <a:off x="1124698" y="2441454"/>
            <a:ext cx="3863960" cy="629920"/>
          </a:xfrm>
          <a:prstGeom prst="rect">
            <a:avLst/>
          </a:prstGeom>
          <a:noFill/>
        </p:spPr>
        <p:txBody>
          <a:bodyPr wrap="square">
            <a:spAutoFit/>
          </a:bodyPr>
          <a:lstStyle/>
          <a:p>
            <a:pPr algn="just"/>
            <a:r>
              <a:rPr lang="en-US" sz="3500" b="1">
                <a:solidFill>
                  <a:srgbClr val="FF0000"/>
                </a:solidFill>
                <a:latin typeface="#9Slide05 Fourth Medium" panose="00000600000000000000" pitchFamily="2" charset="-93"/>
                <a:ea typeface="Times New Roman" panose="02020603050405020304" pitchFamily="18" charset="0"/>
              </a:rPr>
              <a:t>a.</a:t>
            </a:r>
            <a:r>
              <a:rPr lang="en-US" sz="3500" b="1">
                <a:solidFill>
                  <a:srgbClr val="FF0000"/>
                </a:solidFill>
                <a:effectLst/>
                <a:latin typeface="#9Slide05 Fourth Medium" panose="00000600000000000000" pitchFamily="2" charset="-93"/>
                <a:ea typeface="Times New Roman" panose="02020603050405020304" pitchFamily="18" charset="0"/>
              </a:rPr>
              <a:t> Đọc văn bản</a:t>
            </a:r>
            <a:endParaRPr lang="en-US" sz="3500" b="1">
              <a:solidFill>
                <a:srgbClr val="FF0000"/>
              </a:solidFill>
              <a:effectLst/>
              <a:latin typeface="#9Slide05 Fourth Medium" panose="00000600000000000000" pitchFamily="2" charset="-93"/>
              <a:ea typeface="Times New Roman" panose="02020603050405020304" pitchFamily="18" charset="0"/>
            </a:endParaRPr>
          </a:p>
        </p:txBody>
      </p:sp>
      <p:sp>
        <p:nvSpPr>
          <p:cNvPr id="6" name="TextBox 5"/>
          <p:cNvSpPr txBox="1"/>
          <p:nvPr/>
        </p:nvSpPr>
        <p:spPr>
          <a:xfrm>
            <a:off x="790970" y="3692778"/>
            <a:ext cx="5783535" cy="1949450"/>
          </a:xfrm>
          <a:prstGeom prst="rect">
            <a:avLst/>
          </a:prstGeom>
          <a:noFill/>
        </p:spPr>
        <p:txBody>
          <a:bodyPr wrap="square">
            <a:spAutoFit/>
          </a:bodyPr>
          <a:lstStyle/>
          <a:p>
            <a:pPr algn="just" eaLnBrk="1" hangingPunct="1">
              <a:lnSpc>
                <a:spcPct val="115000"/>
              </a:lnSpc>
              <a:spcBef>
                <a:spcPct val="0"/>
              </a:spcBef>
              <a:buFontTx/>
              <a:buNone/>
            </a:pPr>
            <a:r>
              <a:rPr lang="en-US" altLang="en-US" sz="3500" b="1" i="1">
                <a:solidFill>
                  <a:srgbClr val="000000"/>
                </a:solidFill>
                <a:latin typeface="#9Slide05 Fourth" panose="00000500000000000000" pitchFamily="2" charset="-93"/>
                <a:cs typeface="Times New Roman" panose="02020603050405020304" pitchFamily="18" charset="0"/>
              </a:rPr>
              <a:t>- Cốm Vòng</a:t>
            </a:r>
            <a:r>
              <a:rPr lang="en-US" altLang="en-US" sz="3500" b="1">
                <a:solidFill>
                  <a:srgbClr val="000000"/>
                </a:solidFill>
                <a:latin typeface="#9Slide05 Fourth" panose="00000500000000000000" pitchFamily="2" charset="-93"/>
                <a:cs typeface="Times New Roman" panose="02020603050405020304" pitchFamily="18" charset="0"/>
              </a:rPr>
              <a:t> được trích từ tập </a:t>
            </a:r>
            <a:r>
              <a:rPr lang="en-US" altLang="en-US" sz="3500" b="1" i="1">
                <a:solidFill>
                  <a:srgbClr val="000000"/>
                </a:solidFill>
                <a:latin typeface="#9Slide05 Fourth" panose="00000500000000000000" pitchFamily="2" charset="-93"/>
                <a:cs typeface="Times New Roman" panose="02020603050405020304" pitchFamily="18" charset="0"/>
              </a:rPr>
              <a:t>Miếng ngon Hà Nội</a:t>
            </a:r>
            <a:r>
              <a:rPr lang="en-US" altLang="en-US" sz="3500" b="1">
                <a:solidFill>
                  <a:srgbClr val="000000"/>
                </a:solidFill>
                <a:latin typeface="#9Slide05 Fourth" panose="00000500000000000000" pitchFamily="2" charset="-93"/>
                <a:cs typeface="Times New Roman" panose="02020603050405020304" pitchFamily="18" charset="0"/>
              </a:rPr>
              <a:t> (xuất bản đầu năm 1960). </a:t>
            </a:r>
            <a:endParaRPr lang="en-US" altLang="en-US" sz="3500" b="1">
              <a:latin typeface="#9Slide05 Fourth" panose="00000500000000000000" pitchFamily="2" charset="-93"/>
              <a:cs typeface="Calibri" panose="020F0502020204030204" pitchFamily="34" charset="0"/>
            </a:endParaRPr>
          </a:p>
        </p:txBody>
      </p:sp>
      <p:pic>
        <p:nvPicPr>
          <p:cNvPr id="10" name="Picture 9" descr="A picture containing indoor, vegetabl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7157" y="164245"/>
            <a:ext cx="1117114" cy="730282"/>
          </a:xfrm>
          <a:prstGeom prst="rect">
            <a:avLst/>
          </a:prstGeom>
        </p:spPr>
      </p:pic>
      <p:pic>
        <p:nvPicPr>
          <p:cNvPr id="15" name="Picture 14"/>
          <p:cNvPicPr>
            <a:picLocks noChangeAspect="1"/>
          </p:cNvPicPr>
          <p:nvPr/>
        </p:nvPicPr>
        <p:blipFill rotWithShape="1">
          <a:blip r:embed="rId2"/>
          <a:srcRect t="4539" r="-1" b="-1"/>
          <a:stretch>
            <a:fillRect/>
          </a:stretch>
        </p:blipFill>
        <p:spPr>
          <a:xfrm>
            <a:off x="6832315" y="10"/>
            <a:ext cx="53596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1+#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5"/>
          <p:cNvSpPr/>
          <p:nvPr/>
        </p:nvSpPr>
        <p:spPr bwMode="auto">
          <a:xfrm>
            <a:off x="1415143" y="506095"/>
            <a:ext cx="9307286" cy="5447666"/>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 name="MH_Entry_1"/>
          <p:cNvSpPr/>
          <p:nvPr>
            <p:custDataLst>
              <p:tags r:id="rId1"/>
            </p:custDataLst>
          </p:nvPr>
        </p:nvSpPr>
        <p:spPr>
          <a:xfrm>
            <a:off x="1966419" y="2487134"/>
            <a:ext cx="8926286" cy="498614"/>
          </a:xfrm>
          <a:prstGeom prst="roundRect">
            <a:avLst>
              <a:gd name="adj" fmla="val 912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6000" b="1" spc="200"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TRI THỨC NGỮ VĂN</a:t>
            </a:r>
            <a:endParaRPr lang="en-US" altLang="zh-CN" sz="6000" b="1" spc="200"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endParaRPr>
          </a:p>
        </p:txBody>
      </p:sp>
      <p:cxnSp>
        <p:nvCxnSpPr>
          <p:cNvPr id="7" name="直接连接符 6"/>
          <p:cNvCxnSpPr/>
          <p:nvPr/>
        </p:nvCxnSpPr>
        <p:spPr>
          <a:xfrm>
            <a:off x="4587692" y="4686227"/>
            <a:ext cx="2994801" cy="0"/>
          </a:xfrm>
          <a:prstGeom prst="line">
            <a:avLst/>
          </a:prstGeom>
          <a:ln>
            <a:solidFill>
              <a:srgbClr val="FFB726"/>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8165197" y="5352768"/>
            <a:ext cx="1438275" cy="1470025"/>
            <a:chOff x="9093200" y="2751138"/>
            <a:chExt cx="1438275" cy="1470025"/>
          </a:xfrm>
        </p:grpSpPr>
        <p:sp>
          <p:nvSpPr>
            <p:cNvPr id="25" name="Freeform 6"/>
            <p:cNvSpPr/>
            <p:nvPr/>
          </p:nvSpPr>
          <p:spPr bwMode="auto">
            <a:xfrm>
              <a:off x="9093200" y="2751138"/>
              <a:ext cx="1438275" cy="1470025"/>
            </a:xfrm>
            <a:custGeom>
              <a:avLst/>
              <a:gdLst>
                <a:gd name="T0" fmla="*/ 182 w 197"/>
                <a:gd name="T1" fmla="*/ 92 h 201"/>
                <a:gd name="T2" fmla="*/ 165 w 197"/>
                <a:gd name="T3" fmla="*/ 4 h 201"/>
                <a:gd name="T4" fmla="*/ 158 w 197"/>
                <a:gd name="T5" fmla="*/ 5 h 201"/>
                <a:gd name="T6" fmla="*/ 172 w 197"/>
                <a:gd name="T7" fmla="*/ 91 h 201"/>
                <a:gd name="T8" fmla="*/ 189 w 197"/>
                <a:gd name="T9" fmla="*/ 179 h 201"/>
                <a:gd name="T10" fmla="*/ 86 w 197"/>
                <a:gd name="T11" fmla="*/ 185 h 201"/>
                <a:gd name="T12" fmla="*/ 2 w 197"/>
                <a:gd name="T13" fmla="*/ 197 h 201"/>
                <a:gd name="T14" fmla="*/ 3 w 197"/>
                <a:gd name="T15" fmla="*/ 200 h 201"/>
                <a:gd name="T16" fmla="*/ 98 w 197"/>
                <a:gd name="T17" fmla="*/ 191 h 201"/>
                <a:gd name="T18" fmla="*/ 193 w 197"/>
                <a:gd name="T19" fmla="*/ 186 h 201"/>
                <a:gd name="T20" fmla="*/ 197 w 197"/>
                <a:gd name="T21" fmla="*/ 182 h 201"/>
                <a:gd name="T22" fmla="*/ 182 w 197"/>
                <a:gd name="T23" fmla="*/ 9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01">
                  <a:moveTo>
                    <a:pt x="182" y="92"/>
                  </a:moveTo>
                  <a:cubicBezTo>
                    <a:pt x="177" y="64"/>
                    <a:pt x="175" y="31"/>
                    <a:pt x="165" y="4"/>
                  </a:cubicBezTo>
                  <a:cubicBezTo>
                    <a:pt x="164" y="0"/>
                    <a:pt x="158" y="0"/>
                    <a:pt x="158" y="5"/>
                  </a:cubicBezTo>
                  <a:cubicBezTo>
                    <a:pt x="158" y="33"/>
                    <a:pt x="167" y="63"/>
                    <a:pt x="172" y="91"/>
                  </a:cubicBezTo>
                  <a:cubicBezTo>
                    <a:pt x="178" y="120"/>
                    <a:pt x="184" y="150"/>
                    <a:pt x="189" y="179"/>
                  </a:cubicBezTo>
                  <a:cubicBezTo>
                    <a:pt x="155" y="181"/>
                    <a:pt x="120" y="183"/>
                    <a:pt x="86" y="185"/>
                  </a:cubicBezTo>
                  <a:cubicBezTo>
                    <a:pt x="59" y="186"/>
                    <a:pt x="26" y="184"/>
                    <a:pt x="2" y="197"/>
                  </a:cubicBezTo>
                  <a:cubicBezTo>
                    <a:pt x="0" y="198"/>
                    <a:pt x="1" y="201"/>
                    <a:pt x="3" y="200"/>
                  </a:cubicBezTo>
                  <a:cubicBezTo>
                    <a:pt x="33" y="191"/>
                    <a:pt x="67" y="193"/>
                    <a:pt x="98" y="191"/>
                  </a:cubicBezTo>
                  <a:cubicBezTo>
                    <a:pt x="130" y="190"/>
                    <a:pt x="162" y="188"/>
                    <a:pt x="193" y="186"/>
                  </a:cubicBezTo>
                  <a:cubicBezTo>
                    <a:pt x="196" y="186"/>
                    <a:pt x="197" y="184"/>
                    <a:pt x="197" y="182"/>
                  </a:cubicBezTo>
                  <a:cubicBezTo>
                    <a:pt x="192" y="152"/>
                    <a:pt x="186" y="122"/>
                    <a:pt x="18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6" name="Freeform 7"/>
            <p:cNvSpPr/>
            <p:nvPr/>
          </p:nvSpPr>
          <p:spPr bwMode="auto">
            <a:xfrm>
              <a:off x="9291638" y="2927350"/>
              <a:ext cx="831850" cy="1096963"/>
            </a:xfrm>
            <a:custGeom>
              <a:avLst/>
              <a:gdLst>
                <a:gd name="T0" fmla="*/ 113 w 114"/>
                <a:gd name="T1" fmla="*/ 5 h 150"/>
                <a:gd name="T2" fmla="*/ 105 w 114"/>
                <a:gd name="T3" fmla="*/ 3 h 150"/>
                <a:gd name="T4" fmla="*/ 90 w 114"/>
                <a:gd name="T5" fmla="*/ 59 h 150"/>
                <a:gd name="T6" fmla="*/ 57 w 114"/>
                <a:gd name="T7" fmla="*/ 39 h 150"/>
                <a:gd name="T8" fmla="*/ 48 w 114"/>
                <a:gd name="T9" fmla="*/ 43 h 150"/>
                <a:gd name="T10" fmla="*/ 45 w 114"/>
                <a:gd name="T11" fmla="*/ 105 h 150"/>
                <a:gd name="T12" fmla="*/ 14 w 114"/>
                <a:gd name="T13" fmla="*/ 93 h 150"/>
                <a:gd name="T14" fmla="*/ 9 w 114"/>
                <a:gd name="T15" fmla="*/ 96 h 150"/>
                <a:gd name="T16" fmla="*/ 0 w 114"/>
                <a:gd name="T17" fmla="*/ 147 h 150"/>
                <a:gd name="T18" fmla="*/ 4 w 114"/>
                <a:gd name="T19" fmla="*/ 148 h 150"/>
                <a:gd name="T20" fmla="*/ 15 w 114"/>
                <a:gd name="T21" fmla="*/ 103 h 150"/>
                <a:gd name="T22" fmla="*/ 47 w 114"/>
                <a:gd name="T23" fmla="*/ 117 h 150"/>
                <a:gd name="T24" fmla="*/ 55 w 114"/>
                <a:gd name="T25" fmla="*/ 113 h 150"/>
                <a:gd name="T26" fmla="*/ 58 w 114"/>
                <a:gd name="T27" fmla="*/ 55 h 150"/>
                <a:gd name="T28" fmla="*/ 93 w 114"/>
                <a:gd name="T29" fmla="*/ 72 h 150"/>
                <a:gd name="T30" fmla="*/ 100 w 114"/>
                <a:gd name="T31" fmla="*/ 68 h 150"/>
                <a:gd name="T32" fmla="*/ 113 w 114"/>
                <a:gd name="T33" fmla="*/ 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50">
                  <a:moveTo>
                    <a:pt x="113" y="5"/>
                  </a:moveTo>
                  <a:cubicBezTo>
                    <a:pt x="112" y="2"/>
                    <a:pt x="107" y="0"/>
                    <a:pt x="105" y="3"/>
                  </a:cubicBezTo>
                  <a:cubicBezTo>
                    <a:pt x="96" y="19"/>
                    <a:pt x="94" y="40"/>
                    <a:pt x="90" y="59"/>
                  </a:cubicBezTo>
                  <a:cubicBezTo>
                    <a:pt x="77" y="56"/>
                    <a:pt x="67" y="50"/>
                    <a:pt x="57" y="39"/>
                  </a:cubicBezTo>
                  <a:cubicBezTo>
                    <a:pt x="54" y="35"/>
                    <a:pt x="48" y="39"/>
                    <a:pt x="48" y="43"/>
                  </a:cubicBezTo>
                  <a:cubicBezTo>
                    <a:pt x="45" y="64"/>
                    <a:pt x="45" y="85"/>
                    <a:pt x="45" y="105"/>
                  </a:cubicBezTo>
                  <a:cubicBezTo>
                    <a:pt x="34" y="101"/>
                    <a:pt x="24" y="98"/>
                    <a:pt x="14" y="93"/>
                  </a:cubicBezTo>
                  <a:cubicBezTo>
                    <a:pt x="12" y="93"/>
                    <a:pt x="9" y="94"/>
                    <a:pt x="9" y="96"/>
                  </a:cubicBezTo>
                  <a:cubicBezTo>
                    <a:pt x="5" y="113"/>
                    <a:pt x="1" y="130"/>
                    <a:pt x="0" y="147"/>
                  </a:cubicBezTo>
                  <a:cubicBezTo>
                    <a:pt x="0" y="149"/>
                    <a:pt x="3" y="150"/>
                    <a:pt x="4" y="148"/>
                  </a:cubicBezTo>
                  <a:cubicBezTo>
                    <a:pt x="7" y="132"/>
                    <a:pt x="11" y="118"/>
                    <a:pt x="15" y="103"/>
                  </a:cubicBezTo>
                  <a:cubicBezTo>
                    <a:pt x="26" y="107"/>
                    <a:pt x="37" y="112"/>
                    <a:pt x="47" y="117"/>
                  </a:cubicBezTo>
                  <a:cubicBezTo>
                    <a:pt x="51" y="119"/>
                    <a:pt x="55" y="117"/>
                    <a:pt x="55" y="113"/>
                  </a:cubicBezTo>
                  <a:cubicBezTo>
                    <a:pt x="55" y="94"/>
                    <a:pt x="55" y="74"/>
                    <a:pt x="58" y="55"/>
                  </a:cubicBezTo>
                  <a:cubicBezTo>
                    <a:pt x="68" y="64"/>
                    <a:pt x="79" y="69"/>
                    <a:pt x="93" y="72"/>
                  </a:cubicBezTo>
                  <a:cubicBezTo>
                    <a:pt x="96" y="72"/>
                    <a:pt x="99" y="71"/>
                    <a:pt x="100" y="68"/>
                  </a:cubicBezTo>
                  <a:cubicBezTo>
                    <a:pt x="105" y="48"/>
                    <a:pt x="114" y="26"/>
                    <a:pt x="1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34" name="组合 33"/>
          <p:cNvGrpSpPr/>
          <p:nvPr/>
        </p:nvGrpSpPr>
        <p:grpSpPr>
          <a:xfrm>
            <a:off x="9052019" y="4452257"/>
            <a:ext cx="2018753" cy="2108917"/>
            <a:chOff x="8816975" y="1304925"/>
            <a:chExt cx="2320925" cy="2295525"/>
          </a:xfrm>
        </p:grpSpPr>
        <p:sp>
          <p:nvSpPr>
            <p:cNvPr id="35" name="Freeform 8"/>
            <p:cNvSpPr/>
            <p:nvPr/>
          </p:nvSpPr>
          <p:spPr bwMode="auto">
            <a:xfrm>
              <a:off x="8816975" y="1428750"/>
              <a:ext cx="2168525" cy="2171700"/>
            </a:xfrm>
            <a:custGeom>
              <a:avLst/>
              <a:gdLst>
                <a:gd name="T0" fmla="*/ 295 w 297"/>
                <a:gd name="T1" fmla="*/ 143 h 297"/>
                <a:gd name="T2" fmla="*/ 230 w 297"/>
                <a:gd name="T3" fmla="*/ 63 h 297"/>
                <a:gd name="T4" fmla="*/ 171 w 297"/>
                <a:gd name="T5" fmla="*/ 78 h 297"/>
                <a:gd name="T6" fmla="*/ 160 w 297"/>
                <a:gd name="T7" fmla="*/ 85 h 297"/>
                <a:gd name="T8" fmla="*/ 150 w 297"/>
                <a:gd name="T9" fmla="*/ 8 h 297"/>
                <a:gd name="T10" fmla="*/ 139 w 297"/>
                <a:gd name="T11" fmla="*/ 8 h 297"/>
                <a:gd name="T12" fmla="*/ 143 w 297"/>
                <a:gd name="T13" fmla="*/ 63 h 297"/>
                <a:gd name="T14" fmla="*/ 135 w 297"/>
                <a:gd name="T15" fmla="*/ 58 h 297"/>
                <a:gd name="T16" fmla="*/ 132 w 297"/>
                <a:gd name="T17" fmla="*/ 47 h 297"/>
                <a:gd name="T18" fmla="*/ 45 w 297"/>
                <a:gd name="T19" fmla="*/ 20 h 297"/>
                <a:gd name="T20" fmla="*/ 35 w 297"/>
                <a:gd name="T21" fmla="*/ 22 h 297"/>
                <a:gd name="T22" fmla="*/ 0 w 297"/>
                <a:gd name="T23" fmla="*/ 39 h 297"/>
                <a:gd name="T24" fmla="*/ 35 w 297"/>
                <a:gd name="T25" fmla="*/ 59 h 297"/>
                <a:gd name="T26" fmla="*/ 74 w 297"/>
                <a:gd name="T27" fmla="*/ 71 h 297"/>
                <a:gd name="T28" fmla="*/ 131 w 297"/>
                <a:gd name="T29" fmla="*/ 64 h 297"/>
                <a:gd name="T30" fmla="*/ 145 w 297"/>
                <a:gd name="T31" fmla="*/ 70 h 297"/>
                <a:gd name="T32" fmla="*/ 146 w 297"/>
                <a:gd name="T33" fmla="*/ 70 h 297"/>
                <a:gd name="T34" fmla="*/ 153 w 297"/>
                <a:gd name="T35" fmla="*/ 87 h 297"/>
                <a:gd name="T36" fmla="*/ 108 w 297"/>
                <a:gd name="T37" fmla="*/ 93 h 297"/>
                <a:gd name="T38" fmla="*/ 60 w 297"/>
                <a:gd name="T39" fmla="*/ 135 h 297"/>
                <a:gd name="T40" fmla="*/ 54 w 297"/>
                <a:gd name="T41" fmla="*/ 158 h 297"/>
                <a:gd name="T42" fmla="*/ 56 w 297"/>
                <a:gd name="T43" fmla="*/ 188 h 297"/>
                <a:gd name="T44" fmla="*/ 149 w 297"/>
                <a:gd name="T45" fmla="*/ 289 h 297"/>
                <a:gd name="T46" fmla="*/ 209 w 297"/>
                <a:gd name="T47" fmla="*/ 285 h 297"/>
                <a:gd name="T48" fmla="*/ 231 w 297"/>
                <a:gd name="T49" fmla="*/ 262 h 297"/>
                <a:gd name="T50" fmla="*/ 267 w 297"/>
                <a:gd name="T51" fmla="*/ 245 h 297"/>
                <a:gd name="T52" fmla="*/ 269 w 297"/>
                <a:gd name="T53" fmla="*/ 243 h 297"/>
                <a:gd name="T54" fmla="*/ 292 w 297"/>
                <a:gd name="T55" fmla="*/ 195 h 297"/>
                <a:gd name="T56" fmla="*/ 295 w 297"/>
                <a:gd name="T57" fmla="*/ 14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7" h="297">
                  <a:moveTo>
                    <a:pt x="295" y="143"/>
                  </a:moveTo>
                  <a:cubicBezTo>
                    <a:pt x="291" y="109"/>
                    <a:pt x="263" y="74"/>
                    <a:pt x="230" y="63"/>
                  </a:cubicBezTo>
                  <a:cubicBezTo>
                    <a:pt x="203" y="55"/>
                    <a:pt x="190" y="64"/>
                    <a:pt x="171" y="78"/>
                  </a:cubicBezTo>
                  <a:cubicBezTo>
                    <a:pt x="167" y="81"/>
                    <a:pt x="164" y="83"/>
                    <a:pt x="160" y="85"/>
                  </a:cubicBezTo>
                  <a:cubicBezTo>
                    <a:pt x="150" y="60"/>
                    <a:pt x="147" y="36"/>
                    <a:pt x="150" y="8"/>
                  </a:cubicBezTo>
                  <a:cubicBezTo>
                    <a:pt x="151" y="0"/>
                    <a:pt x="139" y="0"/>
                    <a:pt x="139" y="8"/>
                  </a:cubicBezTo>
                  <a:cubicBezTo>
                    <a:pt x="136" y="25"/>
                    <a:pt x="138" y="45"/>
                    <a:pt x="143" y="63"/>
                  </a:cubicBezTo>
                  <a:cubicBezTo>
                    <a:pt x="140" y="61"/>
                    <a:pt x="138" y="59"/>
                    <a:pt x="135" y="58"/>
                  </a:cubicBezTo>
                  <a:cubicBezTo>
                    <a:pt x="135" y="55"/>
                    <a:pt x="134" y="51"/>
                    <a:pt x="132" y="47"/>
                  </a:cubicBezTo>
                  <a:cubicBezTo>
                    <a:pt x="120" y="25"/>
                    <a:pt x="73" y="15"/>
                    <a:pt x="45" y="20"/>
                  </a:cubicBezTo>
                  <a:cubicBezTo>
                    <a:pt x="42" y="20"/>
                    <a:pt x="38" y="21"/>
                    <a:pt x="35" y="22"/>
                  </a:cubicBezTo>
                  <a:cubicBezTo>
                    <a:pt x="23" y="27"/>
                    <a:pt x="12" y="34"/>
                    <a:pt x="0" y="39"/>
                  </a:cubicBezTo>
                  <a:cubicBezTo>
                    <a:pt x="4" y="37"/>
                    <a:pt x="30" y="57"/>
                    <a:pt x="35" y="59"/>
                  </a:cubicBezTo>
                  <a:cubicBezTo>
                    <a:pt x="47" y="65"/>
                    <a:pt x="61" y="69"/>
                    <a:pt x="74" y="71"/>
                  </a:cubicBezTo>
                  <a:cubicBezTo>
                    <a:pt x="86" y="73"/>
                    <a:pt x="119" y="75"/>
                    <a:pt x="131" y="64"/>
                  </a:cubicBezTo>
                  <a:cubicBezTo>
                    <a:pt x="136" y="66"/>
                    <a:pt x="140" y="68"/>
                    <a:pt x="145" y="70"/>
                  </a:cubicBezTo>
                  <a:cubicBezTo>
                    <a:pt x="145" y="70"/>
                    <a:pt x="145" y="70"/>
                    <a:pt x="146" y="70"/>
                  </a:cubicBezTo>
                  <a:cubicBezTo>
                    <a:pt x="148" y="76"/>
                    <a:pt x="150" y="82"/>
                    <a:pt x="153" y="87"/>
                  </a:cubicBezTo>
                  <a:cubicBezTo>
                    <a:pt x="139" y="91"/>
                    <a:pt x="126" y="89"/>
                    <a:pt x="108" y="93"/>
                  </a:cubicBezTo>
                  <a:cubicBezTo>
                    <a:pt x="87" y="98"/>
                    <a:pt x="69" y="115"/>
                    <a:pt x="60" y="135"/>
                  </a:cubicBezTo>
                  <a:cubicBezTo>
                    <a:pt x="57" y="142"/>
                    <a:pt x="55" y="150"/>
                    <a:pt x="54" y="158"/>
                  </a:cubicBezTo>
                  <a:cubicBezTo>
                    <a:pt x="53" y="168"/>
                    <a:pt x="54" y="178"/>
                    <a:pt x="56" y="188"/>
                  </a:cubicBezTo>
                  <a:cubicBezTo>
                    <a:pt x="65" y="235"/>
                    <a:pt x="102" y="278"/>
                    <a:pt x="149" y="289"/>
                  </a:cubicBezTo>
                  <a:cubicBezTo>
                    <a:pt x="168" y="293"/>
                    <a:pt x="194" y="297"/>
                    <a:pt x="209" y="285"/>
                  </a:cubicBezTo>
                  <a:cubicBezTo>
                    <a:pt x="218" y="277"/>
                    <a:pt x="218" y="267"/>
                    <a:pt x="231" y="262"/>
                  </a:cubicBezTo>
                  <a:cubicBezTo>
                    <a:pt x="246" y="255"/>
                    <a:pt x="255" y="258"/>
                    <a:pt x="267" y="245"/>
                  </a:cubicBezTo>
                  <a:cubicBezTo>
                    <a:pt x="267" y="245"/>
                    <a:pt x="268" y="244"/>
                    <a:pt x="269" y="243"/>
                  </a:cubicBezTo>
                  <a:cubicBezTo>
                    <a:pt x="281" y="230"/>
                    <a:pt x="289" y="212"/>
                    <a:pt x="292" y="195"/>
                  </a:cubicBezTo>
                  <a:cubicBezTo>
                    <a:pt x="295" y="178"/>
                    <a:pt x="297" y="160"/>
                    <a:pt x="295" y="1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6" name="Freeform 79"/>
            <p:cNvSpPr/>
            <p:nvPr/>
          </p:nvSpPr>
          <p:spPr bwMode="auto">
            <a:xfrm>
              <a:off x="9356725" y="1698625"/>
              <a:ext cx="1781175" cy="1776413"/>
            </a:xfrm>
            <a:custGeom>
              <a:avLst/>
              <a:gdLst>
                <a:gd name="T0" fmla="*/ 239 w 244"/>
                <a:gd name="T1" fmla="*/ 140 h 243"/>
                <a:gd name="T2" fmla="*/ 216 w 244"/>
                <a:gd name="T3" fmla="*/ 189 h 243"/>
                <a:gd name="T4" fmla="*/ 214 w 244"/>
                <a:gd name="T5" fmla="*/ 191 h 243"/>
                <a:gd name="T6" fmla="*/ 178 w 244"/>
                <a:gd name="T7" fmla="*/ 207 h 243"/>
                <a:gd name="T8" fmla="*/ 156 w 244"/>
                <a:gd name="T9" fmla="*/ 230 h 243"/>
                <a:gd name="T10" fmla="*/ 97 w 244"/>
                <a:gd name="T11" fmla="*/ 234 h 243"/>
                <a:gd name="T12" fmla="*/ 3 w 244"/>
                <a:gd name="T13" fmla="*/ 133 h 243"/>
                <a:gd name="T14" fmla="*/ 1 w 244"/>
                <a:gd name="T15" fmla="*/ 104 h 243"/>
                <a:gd name="T16" fmla="*/ 7 w 244"/>
                <a:gd name="T17" fmla="*/ 81 h 243"/>
                <a:gd name="T18" fmla="*/ 56 w 244"/>
                <a:gd name="T19" fmla="*/ 39 h 243"/>
                <a:gd name="T20" fmla="*/ 118 w 244"/>
                <a:gd name="T21" fmla="*/ 24 h 243"/>
                <a:gd name="T22" fmla="*/ 177 w 244"/>
                <a:gd name="T23" fmla="*/ 9 h 243"/>
                <a:gd name="T24" fmla="*/ 242 w 244"/>
                <a:gd name="T25" fmla="*/ 89 h 243"/>
                <a:gd name="T26" fmla="*/ 239 w 244"/>
                <a:gd name="T27" fmla="*/ 1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243">
                  <a:moveTo>
                    <a:pt x="239" y="140"/>
                  </a:moveTo>
                  <a:cubicBezTo>
                    <a:pt x="236" y="157"/>
                    <a:pt x="228" y="176"/>
                    <a:pt x="216" y="189"/>
                  </a:cubicBezTo>
                  <a:cubicBezTo>
                    <a:pt x="215" y="189"/>
                    <a:pt x="215" y="190"/>
                    <a:pt x="214" y="191"/>
                  </a:cubicBezTo>
                  <a:cubicBezTo>
                    <a:pt x="202" y="203"/>
                    <a:pt x="193" y="201"/>
                    <a:pt x="178" y="207"/>
                  </a:cubicBezTo>
                  <a:cubicBezTo>
                    <a:pt x="165" y="213"/>
                    <a:pt x="166" y="222"/>
                    <a:pt x="156" y="230"/>
                  </a:cubicBezTo>
                  <a:cubicBezTo>
                    <a:pt x="141" y="243"/>
                    <a:pt x="115" y="238"/>
                    <a:pt x="97" y="234"/>
                  </a:cubicBezTo>
                  <a:cubicBezTo>
                    <a:pt x="49" y="223"/>
                    <a:pt x="12" y="180"/>
                    <a:pt x="3" y="133"/>
                  </a:cubicBezTo>
                  <a:cubicBezTo>
                    <a:pt x="1" y="123"/>
                    <a:pt x="0" y="113"/>
                    <a:pt x="1" y="104"/>
                  </a:cubicBezTo>
                  <a:cubicBezTo>
                    <a:pt x="2" y="96"/>
                    <a:pt x="4" y="88"/>
                    <a:pt x="7" y="81"/>
                  </a:cubicBezTo>
                  <a:cubicBezTo>
                    <a:pt x="16" y="61"/>
                    <a:pt x="34" y="44"/>
                    <a:pt x="56" y="39"/>
                  </a:cubicBezTo>
                  <a:cubicBezTo>
                    <a:pt x="80" y="33"/>
                    <a:pt x="98" y="40"/>
                    <a:pt x="118" y="24"/>
                  </a:cubicBezTo>
                  <a:cubicBezTo>
                    <a:pt x="137" y="10"/>
                    <a:pt x="151" y="0"/>
                    <a:pt x="177" y="9"/>
                  </a:cubicBezTo>
                  <a:cubicBezTo>
                    <a:pt x="211" y="20"/>
                    <a:pt x="238" y="54"/>
                    <a:pt x="242" y="89"/>
                  </a:cubicBezTo>
                  <a:cubicBezTo>
                    <a:pt x="244" y="106"/>
                    <a:pt x="242" y="123"/>
                    <a:pt x="239" y="140"/>
                  </a:cubicBezTo>
                  <a:close/>
                </a:path>
              </a:pathLst>
            </a:custGeom>
            <a:solidFill>
              <a:srgbClr val="FB6D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7" name="Freeform 80"/>
            <p:cNvSpPr/>
            <p:nvPr/>
          </p:nvSpPr>
          <p:spPr bwMode="auto">
            <a:xfrm>
              <a:off x="9356725" y="2459038"/>
              <a:ext cx="1576388" cy="1016000"/>
            </a:xfrm>
            <a:custGeom>
              <a:avLst/>
              <a:gdLst>
                <a:gd name="T0" fmla="*/ 216 w 216"/>
                <a:gd name="T1" fmla="*/ 85 h 139"/>
                <a:gd name="T2" fmla="*/ 214 w 216"/>
                <a:gd name="T3" fmla="*/ 87 h 139"/>
                <a:gd name="T4" fmla="*/ 178 w 216"/>
                <a:gd name="T5" fmla="*/ 103 h 139"/>
                <a:gd name="T6" fmla="*/ 156 w 216"/>
                <a:gd name="T7" fmla="*/ 126 h 139"/>
                <a:gd name="T8" fmla="*/ 97 w 216"/>
                <a:gd name="T9" fmla="*/ 130 h 139"/>
                <a:gd name="T10" fmla="*/ 3 w 216"/>
                <a:gd name="T11" fmla="*/ 29 h 139"/>
                <a:gd name="T12" fmla="*/ 1 w 216"/>
                <a:gd name="T13" fmla="*/ 0 h 139"/>
                <a:gd name="T14" fmla="*/ 8 w 216"/>
                <a:gd name="T15" fmla="*/ 26 h 139"/>
                <a:gd name="T16" fmla="*/ 87 w 216"/>
                <a:gd name="T17" fmla="*/ 84 h 139"/>
                <a:gd name="T18" fmla="*/ 216 w 216"/>
                <a:gd name="T19" fmla="*/ 8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139">
                  <a:moveTo>
                    <a:pt x="216" y="85"/>
                  </a:moveTo>
                  <a:cubicBezTo>
                    <a:pt x="215" y="85"/>
                    <a:pt x="215" y="86"/>
                    <a:pt x="214" y="87"/>
                  </a:cubicBezTo>
                  <a:cubicBezTo>
                    <a:pt x="202" y="99"/>
                    <a:pt x="193" y="97"/>
                    <a:pt x="178" y="103"/>
                  </a:cubicBezTo>
                  <a:cubicBezTo>
                    <a:pt x="165" y="109"/>
                    <a:pt x="166" y="118"/>
                    <a:pt x="156" y="126"/>
                  </a:cubicBezTo>
                  <a:cubicBezTo>
                    <a:pt x="141" y="139"/>
                    <a:pt x="115" y="134"/>
                    <a:pt x="97" y="130"/>
                  </a:cubicBezTo>
                  <a:cubicBezTo>
                    <a:pt x="49" y="119"/>
                    <a:pt x="12" y="76"/>
                    <a:pt x="3" y="29"/>
                  </a:cubicBezTo>
                  <a:cubicBezTo>
                    <a:pt x="1" y="19"/>
                    <a:pt x="0" y="9"/>
                    <a:pt x="1" y="0"/>
                  </a:cubicBezTo>
                  <a:cubicBezTo>
                    <a:pt x="2" y="9"/>
                    <a:pt x="4" y="18"/>
                    <a:pt x="8" y="26"/>
                  </a:cubicBezTo>
                  <a:cubicBezTo>
                    <a:pt x="24" y="55"/>
                    <a:pt x="56" y="76"/>
                    <a:pt x="87" y="84"/>
                  </a:cubicBezTo>
                  <a:cubicBezTo>
                    <a:pt x="128" y="96"/>
                    <a:pt x="173" y="91"/>
                    <a:pt x="216" y="85"/>
                  </a:cubicBezTo>
                  <a:close/>
                </a:path>
              </a:pathLst>
            </a:custGeom>
            <a:solidFill>
              <a:srgbClr val="D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8" name="Freeform 81"/>
            <p:cNvSpPr/>
            <p:nvPr/>
          </p:nvSpPr>
          <p:spPr bwMode="auto">
            <a:xfrm>
              <a:off x="9918700" y="1866900"/>
              <a:ext cx="438150" cy="255588"/>
            </a:xfrm>
            <a:custGeom>
              <a:avLst/>
              <a:gdLst>
                <a:gd name="T0" fmla="*/ 52 w 60"/>
                <a:gd name="T1" fmla="*/ 2 h 35"/>
                <a:gd name="T2" fmla="*/ 31 w 60"/>
                <a:gd name="T3" fmla="*/ 18 h 35"/>
                <a:gd name="T4" fmla="*/ 2 w 60"/>
                <a:gd name="T5" fmla="*/ 24 h 35"/>
                <a:gd name="T6" fmla="*/ 1 w 60"/>
                <a:gd name="T7" fmla="*/ 27 h 35"/>
                <a:gd name="T8" fmla="*/ 59 w 60"/>
                <a:gd name="T9" fmla="*/ 7 h 35"/>
                <a:gd name="T10" fmla="*/ 52 w 60"/>
                <a:gd name="T11" fmla="*/ 2 h 35"/>
              </a:gdLst>
              <a:ahLst/>
              <a:cxnLst>
                <a:cxn ang="0">
                  <a:pos x="T0" y="T1"/>
                </a:cxn>
                <a:cxn ang="0">
                  <a:pos x="T2" y="T3"/>
                </a:cxn>
                <a:cxn ang="0">
                  <a:pos x="T4" y="T5"/>
                </a:cxn>
                <a:cxn ang="0">
                  <a:pos x="T6" y="T7"/>
                </a:cxn>
                <a:cxn ang="0">
                  <a:pos x="T8" y="T9"/>
                </a:cxn>
                <a:cxn ang="0">
                  <a:pos x="T10" y="T11"/>
                </a:cxn>
              </a:cxnLst>
              <a:rect l="0" t="0" r="r" b="b"/>
              <a:pathLst>
                <a:path w="60" h="35">
                  <a:moveTo>
                    <a:pt x="52" y="2"/>
                  </a:moveTo>
                  <a:cubicBezTo>
                    <a:pt x="44" y="6"/>
                    <a:pt x="39" y="14"/>
                    <a:pt x="31" y="18"/>
                  </a:cubicBezTo>
                  <a:cubicBezTo>
                    <a:pt x="22" y="22"/>
                    <a:pt x="12" y="23"/>
                    <a:pt x="2" y="24"/>
                  </a:cubicBezTo>
                  <a:cubicBezTo>
                    <a:pt x="1" y="24"/>
                    <a:pt x="0" y="26"/>
                    <a:pt x="1" y="27"/>
                  </a:cubicBezTo>
                  <a:cubicBezTo>
                    <a:pt x="19" y="35"/>
                    <a:pt x="52" y="27"/>
                    <a:pt x="59" y="7"/>
                  </a:cubicBezTo>
                  <a:cubicBezTo>
                    <a:pt x="60" y="3"/>
                    <a:pt x="55" y="0"/>
                    <a:pt x="52" y="2"/>
                  </a:cubicBezTo>
                  <a:close/>
                </a:path>
              </a:pathLst>
            </a:custGeom>
            <a:solidFill>
              <a:srgbClr val="D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9" name="Freeform 82"/>
            <p:cNvSpPr/>
            <p:nvPr/>
          </p:nvSpPr>
          <p:spPr bwMode="auto">
            <a:xfrm>
              <a:off x="8969375" y="1414463"/>
              <a:ext cx="1081088" cy="438150"/>
            </a:xfrm>
            <a:custGeom>
              <a:avLst/>
              <a:gdLst>
                <a:gd name="T0" fmla="*/ 45 w 148"/>
                <a:gd name="T1" fmla="*/ 4 h 60"/>
                <a:gd name="T2" fmla="*/ 36 w 148"/>
                <a:gd name="T3" fmla="*/ 7 h 60"/>
                <a:gd name="T4" fmla="*/ 0 w 148"/>
                <a:gd name="T5" fmla="*/ 23 h 60"/>
                <a:gd name="T6" fmla="*/ 35 w 148"/>
                <a:gd name="T7" fmla="*/ 43 h 60"/>
                <a:gd name="T8" fmla="*/ 74 w 148"/>
                <a:gd name="T9" fmla="*/ 56 h 60"/>
                <a:gd name="T10" fmla="*/ 132 w 148"/>
                <a:gd name="T11" fmla="*/ 31 h 60"/>
                <a:gd name="T12" fmla="*/ 45 w 148"/>
                <a:gd name="T13" fmla="*/ 4 h 60"/>
              </a:gdLst>
              <a:ahLst/>
              <a:cxnLst>
                <a:cxn ang="0">
                  <a:pos x="T0" y="T1"/>
                </a:cxn>
                <a:cxn ang="0">
                  <a:pos x="T2" y="T3"/>
                </a:cxn>
                <a:cxn ang="0">
                  <a:pos x="T4" y="T5"/>
                </a:cxn>
                <a:cxn ang="0">
                  <a:pos x="T6" y="T7"/>
                </a:cxn>
                <a:cxn ang="0">
                  <a:pos x="T8" y="T9"/>
                </a:cxn>
                <a:cxn ang="0">
                  <a:pos x="T10" y="T11"/>
                </a:cxn>
                <a:cxn ang="0">
                  <a:pos x="T12" y="T13"/>
                </a:cxn>
              </a:cxnLst>
              <a:rect l="0" t="0" r="r" b="b"/>
              <a:pathLst>
                <a:path w="148" h="60">
                  <a:moveTo>
                    <a:pt x="45" y="4"/>
                  </a:moveTo>
                  <a:cubicBezTo>
                    <a:pt x="42" y="5"/>
                    <a:pt x="38" y="6"/>
                    <a:pt x="36" y="7"/>
                  </a:cubicBezTo>
                  <a:cubicBezTo>
                    <a:pt x="23" y="12"/>
                    <a:pt x="12" y="19"/>
                    <a:pt x="0" y="23"/>
                  </a:cubicBezTo>
                  <a:cubicBezTo>
                    <a:pt x="4" y="22"/>
                    <a:pt x="31" y="41"/>
                    <a:pt x="35" y="43"/>
                  </a:cubicBezTo>
                  <a:cubicBezTo>
                    <a:pt x="47" y="49"/>
                    <a:pt x="61" y="53"/>
                    <a:pt x="74" y="56"/>
                  </a:cubicBezTo>
                  <a:cubicBezTo>
                    <a:pt x="91" y="59"/>
                    <a:pt x="148" y="60"/>
                    <a:pt x="132" y="31"/>
                  </a:cubicBezTo>
                  <a:cubicBezTo>
                    <a:pt x="120" y="9"/>
                    <a:pt x="73" y="0"/>
                    <a:pt x="45" y="4"/>
                  </a:cubicBezTo>
                  <a:close/>
                </a:path>
              </a:pathLst>
            </a:custGeom>
            <a:solidFill>
              <a:srgbClr val="39BF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0" name="Freeform 83"/>
            <p:cNvSpPr/>
            <p:nvPr/>
          </p:nvSpPr>
          <p:spPr bwMode="auto">
            <a:xfrm>
              <a:off x="9356725" y="1589088"/>
              <a:ext cx="708025" cy="227013"/>
            </a:xfrm>
            <a:custGeom>
              <a:avLst/>
              <a:gdLst>
                <a:gd name="T0" fmla="*/ 94 w 97"/>
                <a:gd name="T1" fmla="*/ 25 h 31"/>
                <a:gd name="T2" fmla="*/ 3 w 97"/>
                <a:gd name="T3" fmla="*/ 0 h 31"/>
                <a:gd name="T4" fmla="*/ 2 w 97"/>
                <a:gd name="T5" fmla="*/ 5 h 31"/>
                <a:gd name="T6" fmla="*/ 93 w 97"/>
                <a:gd name="T7" fmla="*/ 30 h 31"/>
                <a:gd name="T8" fmla="*/ 94 w 97"/>
                <a:gd name="T9" fmla="*/ 25 h 31"/>
              </a:gdLst>
              <a:ahLst/>
              <a:cxnLst>
                <a:cxn ang="0">
                  <a:pos x="T0" y="T1"/>
                </a:cxn>
                <a:cxn ang="0">
                  <a:pos x="T2" y="T3"/>
                </a:cxn>
                <a:cxn ang="0">
                  <a:pos x="T4" y="T5"/>
                </a:cxn>
                <a:cxn ang="0">
                  <a:pos x="T6" y="T7"/>
                </a:cxn>
                <a:cxn ang="0">
                  <a:pos x="T8" y="T9"/>
                </a:cxn>
              </a:cxnLst>
              <a:rect l="0" t="0" r="r" b="b"/>
              <a:pathLst>
                <a:path w="97" h="31">
                  <a:moveTo>
                    <a:pt x="94" y="25"/>
                  </a:moveTo>
                  <a:cubicBezTo>
                    <a:pt x="69" y="9"/>
                    <a:pt x="33" y="1"/>
                    <a:pt x="3" y="0"/>
                  </a:cubicBezTo>
                  <a:cubicBezTo>
                    <a:pt x="0" y="0"/>
                    <a:pt x="0" y="4"/>
                    <a:pt x="2" y="5"/>
                  </a:cubicBezTo>
                  <a:cubicBezTo>
                    <a:pt x="35" y="9"/>
                    <a:pt x="62" y="19"/>
                    <a:pt x="93" y="30"/>
                  </a:cubicBezTo>
                  <a:cubicBezTo>
                    <a:pt x="95" y="31"/>
                    <a:pt x="97" y="27"/>
                    <a:pt x="94" y="25"/>
                  </a:cubicBezTo>
                  <a:close/>
                </a:path>
              </a:pathLst>
            </a:custGeom>
            <a:solidFill>
              <a:srgbClr val="2DAD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1" name="Freeform 84"/>
            <p:cNvSpPr/>
            <p:nvPr/>
          </p:nvSpPr>
          <p:spPr bwMode="auto">
            <a:xfrm>
              <a:off x="9955213" y="1304925"/>
              <a:ext cx="241300" cy="760413"/>
            </a:xfrm>
            <a:custGeom>
              <a:avLst/>
              <a:gdLst>
                <a:gd name="T0" fmla="*/ 32 w 33"/>
                <a:gd name="T1" fmla="*/ 98 h 104"/>
                <a:gd name="T2" fmla="*/ 15 w 33"/>
                <a:gd name="T3" fmla="*/ 7 h 104"/>
                <a:gd name="T4" fmla="*/ 4 w 33"/>
                <a:gd name="T5" fmla="*/ 7 h 104"/>
                <a:gd name="T6" fmla="*/ 26 w 33"/>
                <a:gd name="T7" fmla="*/ 101 h 104"/>
                <a:gd name="T8" fmla="*/ 32 w 33"/>
                <a:gd name="T9" fmla="*/ 98 h 104"/>
              </a:gdLst>
              <a:ahLst/>
              <a:cxnLst>
                <a:cxn ang="0">
                  <a:pos x="T0" y="T1"/>
                </a:cxn>
                <a:cxn ang="0">
                  <a:pos x="T2" y="T3"/>
                </a:cxn>
                <a:cxn ang="0">
                  <a:pos x="T4" y="T5"/>
                </a:cxn>
                <a:cxn ang="0">
                  <a:pos x="T6" y="T7"/>
                </a:cxn>
                <a:cxn ang="0">
                  <a:pos x="T8" y="T9"/>
                </a:cxn>
              </a:cxnLst>
              <a:rect l="0" t="0" r="r" b="b"/>
              <a:pathLst>
                <a:path w="33" h="104">
                  <a:moveTo>
                    <a:pt x="32" y="98"/>
                  </a:moveTo>
                  <a:cubicBezTo>
                    <a:pt x="16" y="67"/>
                    <a:pt x="11" y="41"/>
                    <a:pt x="15" y="7"/>
                  </a:cubicBezTo>
                  <a:cubicBezTo>
                    <a:pt x="16" y="0"/>
                    <a:pt x="5" y="0"/>
                    <a:pt x="4" y="7"/>
                  </a:cubicBezTo>
                  <a:cubicBezTo>
                    <a:pt x="0" y="39"/>
                    <a:pt x="8" y="74"/>
                    <a:pt x="26" y="101"/>
                  </a:cubicBezTo>
                  <a:cubicBezTo>
                    <a:pt x="28" y="104"/>
                    <a:pt x="33" y="101"/>
                    <a:pt x="32" y="98"/>
                  </a:cubicBezTo>
                  <a:close/>
                </a:path>
              </a:pathLst>
            </a:custGeom>
            <a:solidFill>
              <a:srgbClr val="78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2" name="Freeform 85"/>
            <p:cNvSpPr/>
            <p:nvPr/>
          </p:nvSpPr>
          <p:spPr bwMode="auto">
            <a:xfrm>
              <a:off x="10766425" y="1998663"/>
              <a:ext cx="239713" cy="819150"/>
            </a:xfrm>
            <a:custGeom>
              <a:avLst/>
              <a:gdLst>
                <a:gd name="T0" fmla="*/ 30 w 33"/>
                <a:gd name="T1" fmla="*/ 52 h 112"/>
                <a:gd name="T2" fmla="*/ 11 w 33"/>
                <a:gd name="T3" fmla="*/ 3 h 112"/>
                <a:gd name="T4" fmla="*/ 1 w 33"/>
                <a:gd name="T5" fmla="*/ 11 h 112"/>
                <a:gd name="T6" fmla="*/ 23 w 33"/>
                <a:gd name="T7" fmla="*/ 53 h 112"/>
                <a:gd name="T8" fmla="*/ 21 w 33"/>
                <a:gd name="T9" fmla="*/ 110 h 112"/>
                <a:gd name="T10" fmla="*/ 24 w 33"/>
                <a:gd name="T11" fmla="*/ 111 h 112"/>
                <a:gd name="T12" fmla="*/ 30 w 33"/>
                <a:gd name="T13" fmla="*/ 52 h 112"/>
              </a:gdLst>
              <a:ahLst/>
              <a:cxnLst>
                <a:cxn ang="0">
                  <a:pos x="T0" y="T1"/>
                </a:cxn>
                <a:cxn ang="0">
                  <a:pos x="T2" y="T3"/>
                </a:cxn>
                <a:cxn ang="0">
                  <a:pos x="T4" y="T5"/>
                </a:cxn>
                <a:cxn ang="0">
                  <a:pos x="T6" y="T7"/>
                </a:cxn>
                <a:cxn ang="0">
                  <a:pos x="T8" y="T9"/>
                </a:cxn>
                <a:cxn ang="0">
                  <a:pos x="T10" y="T11"/>
                </a:cxn>
                <a:cxn ang="0">
                  <a:pos x="T12" y="T13"/>
                </a:cxn>
              </a:cxnLst>
              <a:rect l="0" t="0" r="r" b="b"/>
              <a:pathLst>
                <a:path w="33" h="112">
                  <a:moveTo>
                    <a:pt x="30" y="52"/>
                  </a:moveTo>
                  <a:cubicBezTo>
                    <a:pt x="28" y="35"/>
                    <a:pt x="26" y="13"/>
                    <a:pt x="11" y="3"/>
                  </a:cubicBezTo>
                  <a:cubicBezTo>
                    <a:pt x="5" y="0"/>
                    <a:pt x="0" y="5"/>
                    <a:pt x="1" y="11"/>
                  </a:cubicBezTo>
                  <a:cubicBezTo>
                    <a:pt x="4" y="27"/>
                    <a:pt x="18" y="36"/>
                    <a:pt x="23" y="53"/>
                  </a:cubicBezTo>
                  <a:cubicBezTo>
                    <a:pt x="28" y="72"/>
                    <a:pt x="25" y="90"/>
                    <a:pt x="21" y="110"/>
                  </a:cubicBezTo>
                  <a:cubicBezTo>
                    <a:pt x="21" y="111"/>
                    <a:pt x="23" y="112"/>
                    <a:pt x="24" y="111"/>
                  </a:cubicBezTo>
                  <a:cubicBezTo>
                    <a:pt x="33" y="93"/>
                    <a:pt x="33" y="71"/>
                    <a:pt x="30"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3" name="Oval 86"/>
            <p:cNvSpPr>
              <a:spLocks noChangeArrowheads="1"/>
            </p:cNvSpPr>
            <p:nvPr/>
          </p:nvSpPr>
          <p:spPr bwMode="auto">
            <a:xfrm>
              <a:off x="10539413" y="1860550"/>
              <a:ext cx="160338" cy="1603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52" name="组合 51"/>
          <p:cNvGrpSpPr/>
          <p:nvPr/>
        </p:nvGrpSpPr>
        <p:grpSpPr>
          <a:xfrm>
            <a:off x="606109" y="365253"/>
            <a:ext cx="1249363" cy="1279525"/>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
        <p:nvSpPr>
          <p:cNvPr id="55" name="Freeform 96"/>
          <p:cNvSpPr/>
          <p:nvPr/>
        </p:nvSpPr>
        <p:spPr bwMode="auto">
          <a:xfrm>
            <a:off x="817881" y="3786625"/>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6" name="Freeform 97"/>
          <p:cNvSpPr/>
          <p:nvPr/>
        </p:nvSpPr>
        <p:spPr bwMode="auto">
          <a:xfrm>
            <a:off x="6478586" y="365253"/>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7" name="Freeform 98"/>
          <p:cNvSpPr/>
          <p:nvPr/>
        </p:nvSpPr>
        <p:spPr bwMode="auto">
          <a:xfrm>
            <a:off x="6913879" y="5878703"/>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8" name="Freeform 7"/>
          <p:cNvSpPr/>
          <p:nvPr/>
        </p:nvSpPr>
        <p:spPr bwMode="auto">
          <a:xfrm>
            <a:off x="8793014" y="1746208"/>
            <a:ext cx="1653043" cy="611664"/>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9" name="Freeform 11"/>
          <p:cNvSpPr>
            <a:spLocks noEditPoints="1"/>
          </p:cNvSpPr>
          <p:nvPr/>
        </p:nvSpPr>
        <p:spPr bwMode="auto">
          <a:xfrm>
            <a:off x="3953026" y="636331"/>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0" name="Freeform 13"/>
          <p:cNvSpPr/>
          <p:nvPr/>
        </p:nvSpPr>
        <p:spPr bwMode="auto">
          <a:xfrm>
            <a:off x="4302007" y="5099054"/>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2" name="Freeform 16"/>
          <p:cNvSpPr/>
          <p:nvPr/>
        </p:nvSpPr>
        <p:spPr bwMode="auto">
          <a:xfrm>
            <a:off x="7994827" y="5124214"/>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3" name="Freeform 17"/>
          <p:cNvSpPr/>
          <p:nvPr/>
        </p:nvSpPr>
        <p:spPr bwMode="auto">
          <a:xfrm>
            <a:off x="1647730" y="2944311"/>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4" name="Freeform 18"/>
          <p:cNvSpPr/>
          <p:nvPr/>
        </p:nvSpPr>
        <p:spPr bwMode="auto">
          <a:xfrm>
            <a:off x="2613605" y="4926873"/>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5" name="Freeform 20"/>
          <p:cNvSpPr/>
          <p:nvPr/>
        </p:nvSpPr>
        <p:spPr bwMode="auto">
          <a:xfrm>
            <a:off x="7582493" y="2078665"/>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6" name="Freeform 23"/>
          <p:cNvSpPr/>
          <p:nvPr/>
        </p:nvSpPr>
        <p:spPr bwMode="auto">
          <a:xfrm>
            <a:off x="2663049" y="1766331"/>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6" presetClass="entr" presetSubtype="37"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srcRect t="6939" r="-2" b="-2"/>
          <a:stretch>
            <a:fillRect/>
          </a:stretch>
        </p:blipFill>
        <p:spPr>
          <a:xfrm>
            <a:off x="1" y="10"/>
            <a:ext cx="597956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p:cNvSpPr txBox="1"/>
          <p:nvPr/>
        </p:nvSpPr>
        <p:spPr>
          <a:xfrm>
            <a:off x="6190615" y="469900"/>
            <a:ext cx="5869305" cy="5157470"/>
          </a:xfrm>
          <a:prstGeom prst="rect">
            <a:avLst/>
          </a:prstGeom>
        </p:spPr>
        <p:txBody>
          <a:bodyPr vert="horz" lIns="91440" tIns="45720" rIns="91440" bIns="45720" rtlCol="0">
            <a:noAutofit/>
          </a:bodyPr>
          <a:lstStyle/>
          <a:p>
            <a:pPr>
              <a:lnSpc>
                <a:spcPct val="90000"/>
              </a:lnSpc>
              <a:spcBef>
                <a:spcPct val="0"/>
              </a:spcBef>
              <a:spcAft>
                <a:spcPts val="600"/>
              </a:spcAft>
              <a:defRPr/>
            </a:pPr>
            <a:r>
              <a:rPr lang="en-US" altLang="en-US" sz="4500" b="1" i="1">
                <a:solidFill>
                  <a:srgbClr val="FF0000"/>
                </a:solidFill>
                <a:latin typeface="#9Slide05 Fourth" panose="00000500000000000000" pitchFamily="2" charset="-93"/>
              </a:rPr>
              <a:t>Miếng ngon Hà Nội</a:t>
            </a:r>
            <a:r>
              <a:rPr lang="en-US" altLang="en-US" sz="4500" b="1">
                <a:solidFill>
                  <a:srgbClr val="FF0000"/>
                </a:solidFill>
                <a:latin typeface="#9Slide05 Fourth" panose="00000500000000000000" pitchFamily="2" charset="-93"/>
              </a:rPr>
              <a:t>:</a:t>
            </a:r>
            <a:r>
              <a:rPr lang="en-US" altLang="en-US" sz="4500" b="1">
                <a:latin typeface="#9Slide05 Fourth" panose="00000500000000000000" pitchFamily="2" charset="-93"/>
              </a:rPr>
              <a:t> là một tác phẩm bút ký tập trung giới thiệu mười lăm món ăn đặc sản của Hà Nội cũng như cảm nhận, tâm tình và kỷ niệm của tác giả với Hà Nội thông qua các món ăn.</a:t>
            </a:r>
            <a:endParaRPr lang="en-US" altLang="en-US" sz="4500" b="1">
              <a:latin typeface="#9Slide05 Fourth" panose="00000500000000000000" pitchFamily="2" charset="-93"/>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8780" y="379271"/>
            <a:ext cx="5619148" cy="1168400"/>
          </a:xfrm>
          <a:prstGeom prst="rect">
            <a:avLst/>
          </a:prstGeom>
          <a:noFill/>
        </p:spPr>
        <p:txBody>
          <a:bodyPr wrap="square" rtlCol="0">
            <a:spAutoFit/>
          </a:bodyPr>
          <a:lstStyle/>
          <a:p>
            <a:pPr algn="ctr"/>
            <a:r>
              <a:rPr lang="en-US" sz="3500">
                <a:solidFill>
                  <a:srgbClr val="FF0000"/>
                </a:solidFill>
                <a:latin typeface="#9Slide07 SVNDessert Menu Scrip" panose="00000500000000000000" pitchFamily="2" charset="0"/>
              </a:rPr>
              <a:t>I.TRẢI NGHIỆM CÙNG VĂN BẢN </a:t>
            </a:r>
            <a:endParaRPr lang="en-US" sz="3500">
              <a:solidFill>
                <a:srgbClr val="FF0000"/>
              </a:solidFill>
              <a:latin typeface="#9Slide07 SVNDessert Menu Scrip" panose="00000500000000000000" pitchFamily="2" charset="0"/>
            </a:endParaRPr>
          </a:p>
        </p:txBody>
      </p:sp>
      <p:sp>
        <p:nvSpPr>
          <p:cNvPr id="3" name="TextBox 2"/>
          <p:cNvSpPr txBox="1"/>
          <p:nvPr/>
        </p:nvSpPr>
        <p:spPr>
          <a:xfrm>
            <a:off x="1048780" y="1836613"/>
            <a:ext cx="3848100" cy="629920"/>
          </a:xfrm>
          <a:prstGeom prst="rect">
            <a:avLst/>
          </a:prstGeom>
          <a:noFill/>
        </p:spPr>
        <p:txBody>
          <a:bodyPr wrap="square" rtlCol="0">
            <a:spAutoFit/>
          </a:bodyPr>
          <a:lstStyle/>
          <a:p>
            <a:r>
              <a:rPr lang="en-US" sz="3500">
                <a:latin typeface="#9Slide05 Fourth Medium" panose="00000600000000000000" pitchFamily="2" charset="-93"/>
              </a:rPr>
              <a:t>2. Tác phẩm</a:t>
            </a:r>
            <a:endParaRPr lang="en-US" sz="3500">
              <a:latin typeface="#9Slide05 Fourth Medium" panose="00000600000000000000" pitchFamily="2" charset="-93"/>
            </a:endParaRPr>
          </a:p>
        </p:txBody>
      </p:sp>
      <p:sp>
        <p:nvSpPr>
          <p:cNvPr id="4" name="TextBox 3"/>
          <p:cNvSpPr txBox="1"/>
          <p:nvPr/>
        </p:nvSpPr>
        <p:spPr>
          <a:xfrm>
            <a:off x="1124698" y="2918095"/>
            <a:ext cx="3853864" cy="629920"/>
          </a:xfrm>
          <a:prstGeom prst="rect">
            <a:avLst/>
          </a:prstGeom>
          <a:noFill/>
        </p:spPr>
        <p:txBody>
          <a:bodyPr wrap="square">
            <a:spAutoFit/>
          </a:bodyPr>
          <a:lstStyle/>
          <a:p>
            <a:pPr algn="just"/>
            <a:r>
              <a:rPr lang="en-US" sz="3500" b="1">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b. Xuất xứ: </a:t>
            </a:r>
            <a:endParaRPr lang="en-US" sz="3500" b="1">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5" name="TextBox 4"/>
          <p:cNvSpPr txBox="1"/>
          <p:nvPr/>
        </p:nvSpPr>
        <p:spPr>
          <a:xfrm>
            <a:off x="1124698" y="2441454"/>
            <a:ext cx="3863960" cy="629920"/>
          </a:xfrm>
          <a:prstGeom prst="rect">
            <a:avLst/>
          </a:prstGeom>
          <a:noFill/>
        </p:spPr>
        <p:txBody>
          <a:bodyPr wrap="square">
            <a:spAutoFit/>
          </a:bodyPr>
          <a:lstStyle/>
          <a:p>
            <a:pPr algn="just"/>
            <a:r>
              <a:rPr lang="en-US" sz="3500" b="1">
                <a:solidFill>
                  <a:srgbClr val="FF0000"/>
                </a:solidFill>
                <a:latin typeface="#9Slide05 Fourth Medium" panose="00000600000000000000" pitchFamily="2" charset="-93"/>
                <a:ea typeface="Times New Roman" panose="02020603050405020304" pitchFamily="18" charset="0"/>
              </a:rPr>
              <a:t>a.</a:t>
            </a:r>
            <a:r>
              <a:rPr lang="en-US" sz="3500" b="1">
                <a:solidFill>
                  <a:srgbClr val="FF0000"/>
                </a:solidFill>
                <a:effectLst/>
                <a:latin typeface="#9Slide05 Fourth Medium" panose="00000600000000000000" pitchFamily="2" charset="-93"/>
                <a:ea typeface="Times New Roman" panose="02020603050405020304" pitchFamily="18" charset="0"/>
              </a:rPr>
              <a:t> Đọc văn bản</a:t>
            </a:r>
            <a:endParaRPr lang="en-US" sz="3500" b="1">
              <a:solidFill>
                <a:srgbClr val="FF0000"/>
              </a:solidFill>
              <a:effectLst/>
              <a:latin typeface="#9Slide05 Fourth Medium" panose="00000600000000000000" pitchFamily="2" charset="-93"/>
              <a:ea typeface="Times New Roman" panose="02020603050405020304" pitchFamily="18" charset="0"/>
            </a:endParaRPr>
          </a:p>
        </p:txBody>
      </p:sp>
      <p:sp>
        <p:nvSpPr>
          <p:cNvPr id="6" name="TextBox 5"/>
          <p:cNvSpPr txBox="1"/>
          <p:nvPr/>
        </p:nvSpPr>
        <p:spPr>
          <a:xfrm>
            <a:off x="790970" y="3692778"/>
            <a:ext cx="5783535" cy="1949450"/>
          </a:xfrm>
          <a:prstGeom prst="rect">
            <a:avLst/>
          </a:prstGeom>
          <a:noFill/>
        </p:spPr>
        <p:txBody>
          <a:bodyPr wrap="square">
            <a:spAutoFit/>
          </a:bodyPr>
          <a:lstStyle/>
          <a:p>
            <a:pPr algn="just" eaLnBrk="1" hangingPunct="1">
              <a:lnSpc>
                <a:spcPct val="115000"/>
              </a:lnSpc>
              <a:spcBef>
                <a:spcPct val="0"/>
              </a:spcBef>
              <a:buFontTx/>
              <a:buNone/>
            </a:pPr>
            <a:r>
              <a:rPr lang="en-US" altLang="en-US" sz="3500" b="1" i="1">
                <a:solidFill>
                  <a:srgbClr val="000000"/>
                </a:solidFill>
                <a:latin typeface="#9Slide05 Fourth" panose="00000500000000000000" pitchFamily="2" charset="-93"/>
                <a:cs typeface="Times New Roman" panose="02020603050405020304" pitchFamily="18" charset="0"/>
              </a:rPr>
              <a:t>- Cốm Vòng</a:t>
            </a:r>
            <a:r>
              <a:rPr lang="en-US" altLang="en-US" sz="3500" b="1">
                <a:solidFill>
                  <a:srgbClr val="000000"/>
                </a:solidFill>
                <a:latin typeface="#9Slide05 Fourth" panose="00000500000000000000" pitchFamily="2" charset="-93"/>
                <a:cs typeface="Times New Roman" panose="02020603050405020304" pitchFamily="18" charset="0"/>
              </a:rPr>
              <a:t> được trích từ tập </a:t>
            </a:r>
            <a:r>
              <a:rPr lang="en-US" altLang="en-US" sz="3500" b="1" i="1">
                <a:solidFill>
                  <a:srgbClr val="000000"/>
                </a:solidFill>
                <a:latin typeface="#9Slide05 Fourth" panose="00000500000000000000" pitchFamily="2" charset="-93"/>
                <a:cs typeface="Times New Roman" panose="02020603050405020304" pitchFamily="18" charset="0"/>
              </a:rPr>
              <a:t>Miếng ngon Hà Nội</a:t>
            </a:r>
            <a:r>
              <a:rPr lang="en-US" altLang="en-US" sz="3500" b="1">
                <a:solidFill>
                  <a:srgbClr val="000000"/>
                </a:solidFill>
                <a:latin typeface="#9Slide05 Fourth" panose="00000500000000000000" pitchFamily="2" charset="-93"/>
                <a:cs typeface="Times New Roman" panose="02020603050405020304" pitchFamily="18" charset="0"/>
              </a:rPr>
              <a:t> (xuất bản đầu năm 1960). </a:t>
            </a:r>
            <a:endParaRPr lang="en-US" altLang="en-US" sz="3500" b="1">
              <a:latin typeface="#9Slide05 Fourth" panose="00000500000000000000" pitchFamily="2" charset="-93"/>
              <a:cs typeface="Calibri" panose="020F0502020204030204" pitchFamily="34" charset="0"/>
            </a:endParaRPr>
          </a:p>
        </p:txBody>
      </p:sp>
      <p:pic>
        <p:nvPicPr>
          <p:cNvPr id="10" name="Picture 9" descr="A picture containing indoor, vegetabl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7157" y="164245"/>
            <a:ext cx="1117114" cy="730282"/>
          </a:xfrm>
          <a:prstGeom prst="rect">
            <a:avLst/>
          </a:prstGeom>
        </p:spPr>
      </p:pic>
      <p:pic>
        <p:nvPicPr>
          <p:cNvPr id="15" name="Picture 14"/>
          <p:cNvPicPr>
            <a:picLocks noChangeAspect="1"/>
          </p:cNvPicPr>
          <p:nvPr/>
        </p:nvPicPr>
        <p:blipFill rotWithShape="1">
          <a:blip r:embed="rId2"/>
          <a:srcRect t="4539" r="-1" b="-1"/>
          <a:stretch>
            <a:fillRect/>
          </a:stretch>
        </p:blipFill>
        <p:spPr>
          <a:xfrm>
            <a:off x="6832315" y="10"/>
            <a:ext cx="53596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p:cNvSpPr txBox="1"/>
          <p:nvPr/>
        </p:nvSpPr>
        <p:spPr>
          <a:xfrm>
            <a:off x="908750" y="5888240"/>
            <a:ext cx="3822098" cy="629920"/>
          </a:xfrm>
          <a:prstGeom prst="rect">
            <a:avLst/>
          </a:prstGeom>
          <a:noFill/>
        </p:spPr>
        <p:txBody>
          <a:bodyPr wrap="square">
            <a:spAutoFit/>
          </a:bodyPr>
          <a:p>
            <a:pPr algn="just"/>
            <a:r>
              <a:rPr lang="en-US" sz="3500" b="1">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c. Thể loại: </a:t>
            </a:r>
            <a:r>
              <a:rPr lang="en-US" sz="3500" b="1">
                <a:solidFill>
                  <a:srgbClr val="002060"/>
                </a:solidFill>
                <a:effectLst/>
                <a:latin typeface="#9Slide05 Fourth Medium" panose="00000600000000000000" pitchFamily="2" charset="-93"/>
                <a:ea typeface="Times New Roman" panose="02020603050405020304" pitchFamily="18" charset="0"/>
                <a:cs typeface="Times New Roman" panose="02020603050405020304" pitchFamily="18" charset="0"/>
              </a:rPr>
              <a:t>tùy bút</a:t>
            </a:r>
            <a:endParaRPr lang="en-US" sz="3500">
              <a:solidFill>
                <a:srgbClr val="00206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1+#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8;p36"/>
          <p:cNvSpPr/>
          <p:nvPr/>
        </p:nvSpPr>
        <p:spPr>
          <a:xfrm rot="315797">
            <a:off x="1964050" y="1854193"/>
            <a:ext cx="8263899" cy="3149614"/>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pic>
        <p:nvPicPr>
          <p:cNvPr id="3" name="Picture 2"/>
          <p:cNvPicPr>
            <a:picLocks noChangeAspect="1"/>
          </p:cNvPicPr>
          <p:nvPr/>
        </p:nvPicPr>
        <p:blipFill>
          <a:blip r:embed="rId1"/>
          <a:stretch>
            <a:fillRect/>
          </a:stretch>
        </p:blipFill>
        <p:spPr>
          <a:xfrm>
            <a:off x="-194266" y="2006600"/>
            <a:ext cx="4466944" cy="5019038"/>
          </a:xfrm>
          <a:prstGeom prst="rect">
            <a:avLst/>
          </a:prstGeom>
        </p:spPr>
      </p:pic>
      <p:pic>
        <p:nvPicPr>
          <p:cNvPr id="6"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1844" r="-5130"/>
          <a:stretch>
            <a:fillRect/>
          </a:stretch>
        </p:blipFill>
        <p:spPr>
          <a:xfrm>
            <a:off x="8955072" y="1746684"/>
            <a:ext cx="3626956" cy="51292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l="4879" r="4879"/>
          <a:stretch>
            <a:fillRect/>
          </a:stretch>
        </p:blipFill>
        <p:spPr>
          <a:xfrm rot="11177180" flipH="1" flipV="1">
            <a:off x="6357587" y="892697"/>
            <a:ext cx="3277914" cy="1952198"/>
          </a:xfrm>
          <a:prstGeom prst="rect">
            <a:avLst/>
          </a:prstGeom>
        </p:spPr>
      </p:pic>
      <p:sp>
        <p:nvSpPr>
          <p:cNvPr id="4" name="Google Shape;1244;p32"/>
          <p:cNvSpPr txBox="1"/>
          <p:nvPr/>
        </p:nvSpPr>
        <p:spPr>
          <a:xfrm>
            <a:off x="4064049" y="2933700"/>
            <a:ext cx="5143451" cy="137759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20492D"/>
                </a:solidFill>
                <a:latin typeface="#9Slide07 SVNDessert Menu Scrip" panose="00000500000000000000" pitchFamily="2" charset="0"/>
              </a:rPr>
              <a:t>II. SUY NGẪM VÀ PHẢN HỒI</a:t>
            </a:r>
            <a:endParaRPr lang="en-US">
              <a:solidFill>
                <a:srgbClr val="20492D"/>
              </a:solidFill>
              <a:latin typeface="#9Slide07 SVNDessert Menu Scrip"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1"/>
          <a:srcRect l="125"/>
          <a:stretch>
            <a:fillRect/>
          </a:stretch>
        </p:blipFill>
        <p:spPr>
          <a:xfrm>
            <a:off x="20" y="10"/>
            <a:ext cx="6095980" cy="685799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866" r="28356" b="1"/>
          <a:stretch>
            <a:fillRect/>
          </a:stretch>
        </p:blipFill>
        <p:spPr>
          <a:xfrm rot="10800000" flipH="1" flipV="1">
            <a:off x="6096000" y="10"/>
            <a:ext cx="6096000" cy="6857990"/>
          </a:xfrm>
          <a:prstGeom prst="rect">
            <a:avLst/>
          </a:prstGeom>
        </p:spPr>
      </p:pic>
      <p:sp>
        <p:nvSpPr>
          <p:cNvPr id="58" name="Rectangle 57"/>
          <p:cNvSpPr>
            <a:spLocks noGrp="1" noRot="1" noChangeAspect="1" noMove="1" noResize="1" noEditPoints="1" noAdjustHandles="1" noChangeArrowheads="1" noChangeShapeType="1" noTextEdit="1"/>
          </p:cNvSpPr>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ame 59"/>
          <p:cNvSpPr>
            <a:spLocks noGrp="1" noRot="1" noChangeAspect="1" noMove="1" noResize="1" noEditPoints="1" noAdjustHandles="1" noChangeArrowheads="1" noChangeShapeType="1" noTextEdit="1"/>
          </p:cNvSpPr>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1"/>
          <p:cNvSpPr txBox="1">
            <a:spLocks noChangeArrowheads="1"/>
          </p:cNvSpPr>
          <p:nvPr/>
        </p:nvSpPr>
        <p:spPr bwMode="auto">
          <a:xfrm>
            <a:off x="4168588" y="2705725"/>
            <a:ext cx="40356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400" b="1">
                <a:solidFill>
                  <a:srgbClr val="00B050"/>
                </a:solidFill>
                <a:latin typeface="#9Slide05 Fourth Medium" panose="00000600000000000000" pitchFamily="2" charset="-93"/>
                <a:cs typeface="Times New Roman" panose="02020603050405020304" pitchFamily="18" charset="0"/>
              </a:rPr>
              <a:t>1. Tình cảm, cảm xúc của tác giả</a:t>
            </a:r>
            <a:endParaRPr lang="en-US" altLang="en-US" sz="4400" b="1">
              <a:solidFill>
                <a:srgbClr val="00B050"/>
              </a:solidFill>
              <a:latin typeface="#9Slide05 Fourth Medium" panose="00000600000000000000" pitchFamily="2" charset="-93"/>
              <a:cs typeface="Times New Roman" panose="02020603050405020304" pitchFamily="18" charset="0"/>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6475" y="941427"/>
            <a:ext cx="4216019" cy="4737100"/>
          </a:xfrm>
          <a:prstGeom prst="rect">
            <a:avLst/>
          </a:prstGeom>
        </p:spPr>
      </p:pic>
      <p:sp>
        <p:nvSpPr>
          <p:cNvPr id="3" name="TextBox 1"/>
          <p:cNvSpPr txBox="1">
            <a:spLocks noChangeArrowheads="1"/>
          </p:cNvSpPr>
          <p:nvPr/>
        </p:nvSpPr>
        <p:spPr bwMode="auto">
          <a:xfrm>
            <a:off x="111492" y="74632"/>
            <a:ext cx="5296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00B050"/>
                </a:solidFill>
                <a:latin typeface="#9Slide05 Fourth Medium" panose="00000600000000000000" pitchFamily="2" charset="-93"/>
                <a:cs typeface="Times New Roman" panose="02020603050405020304" pitchFamily="18" charset="0"/>
              </a:rPr>
              <a:t>1. Tình cảm, cảm xúc của tác giả</a:t>
            </a:r>
            <a:endParaRPr lang="en-US" altLang="en-US" sz="3200" b="1">
              <a:solidFill>
                <a:srgbClr val="00B050"/>
              </a:solidFill>
              <a:latin typeface="#9Slide05 Fourth Medium" panose="00000600000000000000" pitchFamily="2" charset="-93"/>
              <a:cs typeface="Times New Roman" panose="02020603050405020304" pitchFamily="18" charset="0"/>
            </a:endParaRPr>
          </a:p>
        </p:txBody>
      </p:sp>
      <p:sp>
        <p:nvSpPr>
          <p:cNvPr id="4" name="TextBox 3"/>
          <p:cNvSpPr txBox="1"/>
          <p:nvPr/>
        </p:nvSpPr>
        <p:spPr>
          <a:xfrm>
            <a:off x="4159543" y="773844"/>
            <a:ext cx="7679473" cy="3785652"/>
          </a:xfrm>
          <a:prstGeom prst="rect">
            <a:avLst/>
          </a:prstGeom>
          <a:solidFill>
            <a:schemeClr val="bg1"/>
          </a:solidFill>
          <a:ln w="28575">
            <a:solidFill>
              <a:schemeClr val="accent1"/>
            </a:solidFill>
            <a:prstDash val="sysDash"/>
          </a:ln>
        </p:spPr>
        <p:txBody>
          <a:bodyPr wrap="square">
            <a:spAutoFit/>
          </a:bodyPr>
          <a:lstStyle/>
          <a:p>
            <a:pPr algn="just">
              <a:lnSpc>
                <a:spcPct val="100000"/>
              </a:lnSpc>
            </a:pPr>
            <a:r>
              <a:rPr lang="en-US" sz="2400">
                <a:effectLst/>
                <a:latin typeface="#9Slide05 Fourth" panose="00000500000000000000" pitchFamily="2" charset="-93"/>
                <a:ea typeface="Times New Roman" panose="02020603050405020304" pitchFamily="18" charset="0"/>
                <a:cs typeface="Times New Roman" panose="02020603050405020304" pitchFamily="18" charset="0"/>
              </a:rPr>
              <a:t>     Vì thế, ăn miếng cốm cho ra miếng cốm, người ta cũng cần phải tỏ ra một chút gì thanh lịch cao quý; phải biết tiếc từng hạt rơi, hạt vãi, và nhất là phải ăn từng chút một, lấy ngón tay nhón lấy từng chút một, chứ không được phũ phàng.</a:t>
            </a:r>
            <a:endParaRPr lang="en-US" sz="2400">
              <a:effectLst/>
              <a:latin typeface="#9Slide05 Fourth" panose="00000500000000000000" pitchFamily="2" charset="-93"/>
              <a:ea typeface="Times New Roman" panose="02020603050405020304" pitchFamily="18" charset="0"/>
              <a:cs typeface="Times New Roman" panose="02020603050405020304" pitchFamily="18" charset="0"/>
            </a:endParaRPr>
          </a:p>
          <a:p>
            <a:pPr algn="just">
              <a:lnSpc>
                <a:spcPct val="100000"/>
              </a:lnSpc>
            </a:pPr>
            <a:r>
              <a:rPr lang="en-US" sz="2400">
                <a:effectLst/>
                <a:latin typeface="#9Slide05 Fourth" panose="00000500000000000000" pitchFamily="2" charset="-93"/>
                <a:ea typeface="Times New Roman" panose="02020603050405020304" pitchFamily="18" charset="0"/>
                <a:cs typeface="Times New Roman" panose="02020603050405020304" pitchFamily="18" charset="0"/>
              </a:rPr>
              <a:t>    Ta vừa nhai nhỏ nhẹ, vừ ngẫm nghĩ đến tính chất thơm của cốm thoang thoảng mùi lúa đòng đòng, tính chất ngọt của cốm phiêu phiêu như khí trời trong sạch và ta sẽ thấy rằng ăn một miếng cốm vào miệng là ta nuốt cả hương thơm của những cánh đồng quê của ông cha ta vào lòng. Dịu dàng biết chừng nào! Mà cảm khái nhường bao!</a:t>
            </a:r>
            <a:endParaRPr lang="en-US" sz="2400">
              <a:effectLst/>
              <a:latin typeface="#9Slide05 Fourth" panose="00000500000000000000" pitchFamily="2" charset="-93"/>
              <a:ea typeface="Times New Roman" panose="02020603050405020304" pitchFamily="18" charset="0"/>
              <a:cs typeface="Times New Roman" panose="02020603050405020304" pitchFamily="18" charset="0"/>
            </a:endParaRPr>
          </a:p>
        </p:txBody>
      </p:sp>
      <p:grpSp>
        <p:nvGrpSpPr>
          <p:cNvPr id="5" name="Group 4"/>
          <p:cNvGrpSpPr/>
          <p:nvPr/>
        </p:nvGrpSpPr>
        <p:grpSpPr>
          <a:xfrm>
            <a:off x="4159542" y="4752479"/>
            <a:ext cx="7679473" cy="1947229"/>
            <a:chOff x="1845140" y="4431229"/>
            <a:chExt cx="7658245" cy="2271474"/>
          </a:xfrm>
        </p:grpSpPr>
        <p:sp>
          <p:nvSpPr>
            <p:cNvPr id="6" name="Rectangle: Rounded Corners 5"/>
            <p:cNvSpPr/>
            <p:nvPr/>
          </p:nvSpPr>
          <p:spPr>
            <a:xfrm>
              <a:off x="1845141" y="4431230"/>
              <a:ext cx="3651533" cy="54610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9Slide05 Fourth Medium" panose="00000600000000000000" pitchFamily="2" charset="-93"/>
                </a:rPr>
                <a:t>Từ ngữ, hình ảnh</a:t>
              </a:r>
              <a:endParaRPr lang="en-US" sz="2400">
                <a:latin typeface="#9Slide05 Fourth Medium" panose="00000600000000000000" pitchFamily="2" charset="-93"/>
              </a:endParaRPr>
            </a:p>
          </p:txBody>
        </p:sp>
        <p:sp>
          <p:nvSpPr>
            <p:cNvPr id="7" name="Rectangle: Rounded Corners 6"/>
            <p:cNvSpPr/>
            <p:nvPr/>
          </p:nvSpPr>
          <p:spPr>
            <a:xfrm>
              <a:off x="5582258" y="4431229"/>
              <a:ext cx="3921127" cy="54610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9Slide05 Fourth Medium" panose="00000600000000000000" pitchFamily="2" charset="-93"/>
                  <a:ea typeface="Times New Roman" panose="02020603050405020304" pitchFamily="18" charset="0"/>
                  <a:cs typeface="Times New Roman" panose="02020603050405020304" pitchFamily="18" charset="0"/>
                </a:rPr>
                <a:t>T</a:t>
              </a:r>
              <a:r>
                <a:rPr lang="en-US" sz="2400">
                  <a:effectLst/>
                  <a:latin typeface="#9Slide05 Fourth Medium" panose="00000600000000000000" pitchFamily="2" charset="-93"/>
                  <a:ea typeface="Times New Roman" panose="02020603050405020304" pitchFamily="18" charset="0"/>
                  <a:cs typeface="Times New Roman" panose="02020603050405020304" pitchFamily="18" charset="0"/>
                </a:rPr>
                <a:t>ình cảm, cảm xúc của tác giả</a:t>
              </a:r>
              <a:endParaRPr lang="en-US" sz="2400">
                <a:latin typeface="#9Slide05 Fourth Medium" panose="00000600000000000000" pitchFamily="2" charset="-93"/>
              </a:endParaRPr>
            </a:p>
          </p:txBody>
        </p:sp>
        <p:sp>
          <p:nvSpPr>
            <p:cNvPr id="8" name="Rectangle: Rounded Corners 7"/>
            <p:cNvSpPr/>
            <p:nvPr/>
          </p:nvSpPr>
          <p:spPr>
            <a:xfrm>
              <a:off x="1845140" y="5103456"/>
              <a:ext cx="3651533" cy="159924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9Slide05 Fourth Medium" panose="00000600000000000000" pitchFamily="2" charset="-93"/>
              </a:endParaRPr>
            </a:p>
          </p:txBody>
        </p:sp>
        <p:sp>
          <p:nvSpPr>
            <p:cNvPr id="9" name="Rectangle: Rounded Corners 8"/>
            <p:cNvSpPr/>
            <p:nvPr/>
          </p:nvSpPr>
          <p:spPr>
            <a:xfrm>
              <a:off x="5582258" y="5103456"/>
              <a:ext cx="3921127" cy="159924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9Slide05 Fourth Medium" panose="00000600000000000000" pitchFamily="2" charset="-93"/>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583930" y="1453515"/>
            <a:ext cx="3865880" cy="4344035"/>
          </a:xfrm>
          <a:prstGeom prst="rect">
            <a:avLst/>
          </a:prstGeom>
        </p:spPr>
      </p:pic>
      <p:sp>
        <p:nvSpPr>
          <p:cNvPr id="3" name="TextBox 1"/>
          <p:cNvSpPr txBox="1">
            <a:spLocks noChangeArrowheads="1"/>
          </p:cNvSpPr>
          <p:nvPr/>
        </p:nvSpPr>
        <p:spPr bwMode="auto">
          <a:xfrm>
            <a:off x="111492" y="74632"/>
            <a:ext cx="5296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00B050"/>
                </a:solidFill>
                <a:latin typeface="#9Slide05 Fourth Medium" panose="00000600000000000000" pitchFamily="2" charset="-93"/>
                <a:cs typeface="Times New Roman" panose="02020603050405020304" pitchFamily="18" charset="0"/>
              </a:rPr>
              <a:t>1. Tình cảm, cảm xúc của tác giả</a:t>
            </a:r>
            <a:endParaRPr lang="en-US" altLang="en-US" sz="3200" b="1">
              <a:solidFill>
                <a:srgbClr val="00B050"/>
              </a:solidFill>
              <a:latin typeface="#9Slide05 Fourth Medium" panose="00000600000000000000" pitchFamily="2" charset="-93"/>
              <a:cs typeface="Times New Roman" panose="02020603050405020304" pitchFamily="18" charset="0"/>
            </a:endParaRPr>
          </a:p>
        </p:txBody>
      </p:sp>
      <p:sp>
        <p:nvSpPr>
          <p:cNvPr id="10" name="TextBox 9"/>
          <p:cNvSpPr txBox="1"/>
          <p:nvPr/>
        </p:nvSpPr>
        <p:spPr>
          <a:xfrm>
            <a:off x="111760" y="659130"/>
            <a:ext cx="9523095" cy="3969385"/>
          </a:xfrm>
          <a:prstGeom prst="rect">
            <a:avLst/>
          </a:prstGeom>
          <a:solidFill>
            <a:schemeClr val="bg1"/>
          </a:solidFill>
          <a:ln w="28575">
            <a:solidFill>
              <a:schemeClr val="accent1"/>
            </a:solidFill>
            <a:prstDash val="sysDash"/>
          </a:ln>
        </p:spPr>
        <p:txBody>
          <a:bodyPr wrap="square">
            <a:spAutoFit/>
          </a:bodyPr>
          <a:lstStyle/>
          <a:p>
            <a:pPr algn="just">
              <a:lnSpc>
                <a:spcPct val="100000"/>
              </a:lnSpc>
            </a:pPr>
            <a:r>
              <a:rPr lang="en-US" sz="2800">
                <a:effectLst/>
                <a:latin typeface="#9Slide05 Fourth" panose="00000500000000000000" pitchFamily="2" charset="-93"/>
                <a:ea typeface="Times New Roman" panose="02020603050405020304" pitchFamily="18" charset="0"/>
                <a:cs typeface="Times New Roman" panose="02020603050405020304" pitchFamily="18" charset="0"/>
              </a:rPr>
              <a:t>     Vì thế, ăn miếng cốm </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cho ra miếng cốm, </a:t>
            </a:r>
            <a:r>
              <a:rPr lang="en-US" sz="2800">
                <a:effectLst/>
                <a:latin typeface="#9Slide05 Fourth" panose="00000500000000000000" pitchFamily="2" charset="-93"/>
                <a:ea typeface="Times New Roman" panose="02020603050405020304" pitchFamily="18" charset="0"/>
                <a:cs typeface="Times New Roman" panose="02020603050405020304" pitchFamily="18" charset="0"/>
              </a:rPr>
              <a:t>người ta cũng cần phải tỏ ra một chút gì </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thanh lịch cao quý; </a:t>
            </a:r>
            <a:r>
              <a:rPr lang="en-US" sz="2800">
                <a:effectLst/>
                <a:latin typeface="#9Slide05 Fourth" panose="00000500000000000000" pitchFamily="2" charset="-93"/>
                <a:ea typeface="Times New Roman" panose="02020603050405020304" pitchFamily="18" charset="0"/>
                <a:cs typeface="Times New Roman" panose="02020603050405020304" pitchFamily="18" charset="0"/>
              </a:rPr>
              <a:t>phải </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biết tiếc từng hạt rơi, hạt vãi, </a:t>
            </a:r>
            <a:r>
              <a:rPr lang="en-US" sz="2800">
                <a:effectLst/>
                <a:latin typeface="#9Slide05 Fourth" panose="00000500000000000000" pitchFamily="2" charset="-93"/>
                <a:ea typeface="Times New Roman" panose="02020603050405020304" pitchFamily="18" charset="0"/>
                <a:cs typeface="Times New Roman" panose="02020603050405020304" pitchFamily="18" charset="0"/>
              </a:rPr>
              <a:t>và nhất là </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phải ăn từng chút một, lấy ngón tay nhón lấy từng chút một, chứ không được phũ phàng.</a:t>
            </a:r>
            <a:endPar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endParaRPr>
          </a:p>
          <a:p>
            <a:pPr algn="just">
              <a:lnSpc>
                <a:spcPct val="100000"/>
              </a:lnSpc>
            </a:pPr>
            <a:r>
              <a:rPr lang="en-US" sz="2800">
                <a:effectLst/>
                <a:latin typeface="#9Slide05 Fourth" panose="00000500000000000000" pitchFamily="2" charset="-93"/>
                <a:ea typeface="Times New Roman" panose="02020603050405020304" pitchFamily="18" charset="0"/>
                <a:cs typeface="Times New Roman" panose="02020603050405020304" pitchFamily="18" charset="0"/>
              </a:rPr>
              <a:t>    Ta vừa </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nhai nhỏ nhẹ, vừ ngẫm nghĩ </a:t>
            </a:r>
            <a:r>
              <a:rPr lang="en-US" sz="2800">
                <a:solidFill>
                  <a:schemeClr val="bg2">
                    <a:lumMod val="10000"/>
                  </a:schemeClr>
                </a:solidFill>
                <a:effectLst/>
                <a:latin typeface="#9Slide05 Fourth" panose="00000500000000000000" pitchFamily="2" charset="-93"/>
                <a:ea typeface="Times New Roman" panose="02020603050405020304" pitchFamily="18" charset="0"/>
                <a:cs typeface="Times New Roman" panose="02020603050405020304" pitchFamily="18" charset="0"/>
              </a:rPr>
              <a:t>đến</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 tính chất thơm của cốm thoang thoảng mùi lúa đòng đòng, tính chất ngọt của cốm phiêu phiêu như khí trời trong sạch </a:t>
            </a:r>
            <a:r>
              <a:rPr lang="en-US" sz="2800">
                <a:solidFill>
                  <a:schemeClr val="bg2">
                    <a:lumMod val="10000"/>
                  </a:schemeClr>
                </a:solidFill>
                <a:effectLst/>
                <a:latin typeface="#9Slide05 Fourth" panose="00000500000000000000" pitchFamily="2" charset="-93"/>
                <a:ea typeface="Times New Roman" panose="02020603050405020304" pitchFamily="18" charset="0"/>
                <a:cs typeface="Times New Roman" panose="02020603050405020304" pitchFamily="18" charset="0"/>
              </a:rPr>
              <a:t>và ta sẽ thấy rằng ăn một miếng cốm vào miệng là ta </a:t>
            </a:r>
            <a:r>
              <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rPr>
              <a:t>nuốt cả hương thơm của những cánh đồng quê của ông cha ta vào lòng. Dịu dàng biết chừng nào! Mà cảm khái nhường bao!</a:t>
            </a:r>
            <a:endParaRPr lang="en-US" sz="2800">
              <a:solidFill>
                <a:srgbClr val="FF0000"/>
              </a:solidFill>
              <a:effectLst/>
              <a:latin typeface="#9Slide05 Fourth" panose="00000500000000000000" pitchFamily="2" charset="-93"/>
              <a:ea typeface="Times New Roman" panose="02020603050405020304" pitchFamily="18" charset="0"/>
              <a:cs typeface="Times New Roman" panose="02020603050405020304" pitchFamily="18" charset="0"/>
            </a:endParaRPr>
          </a:p>
        </p:txBody>
      </p:sp>
      <p:sp>
        <p:nvSpPr>
          <p:cNvPr id="11" name="TextBox 7"/>
          <p:cNvSpPr txBox="1"/>
          <p:nvPr/>
        </p:nvSpPr>
        <p:spPr>
          <a:xfrm>
            <a:off x="413419" y="4628436"/>
            <a:ext cx="7451584" cy="1846580"/>
          </a:xfrm>
          <a:prstGeom prst="rect">
            <a:avLst/>
          </a:prstGeom>
        </p:spPr>
        <p:txBody>
          <a:bodyPr wrap="square" lIns="0" tIns="0" rIns="0" bIns="0" rtlCol="0" anchor="t">
            <a:spAutoFit/>
          </a:bodyPr>
          <a:lstStyle/>
          <a:p>
            <a:pPr algn="just"/>
            <a:r>
              <a:rPr lang="en-US" sz="4000">
                <a:solidFill>
                  <a:schemeClr val="accent5">
                    <a:lumMod val="75000"/>
                  </a:schemeClr>
                </a:solidFill>
                <a:latin typeface="#9Slide05 Fourth Medium" panose="00000600000000000000" pitchFamily="2" charset="-93"/>
                <a:cs typeface="Times New Roman" panose="02020603050405020304" pitchFamily="18" charset="0"/>
              </a:rPr>
              <a:t>  - Tình cảm yêu mến, trân trọng, trìu mến, nâng niu đối với cốm (món quà quý giá của đồng quê ban tặng).</a:t>
            </a:r>
            <a:endParaRPr lang="en-US" sz="4000">
              <a:solidFill>
                <a:schemeClr val="accent5">
                  <a:lumMod val="75000"/>
                </a:schemeClr>
              </a:solidFill>
              <a:latin typeface="#9Slide05 Fourth Medium" panose="00000600000000000000" pitchFamily="2" charset="-93"/>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244;p32"/>
          <p:cNvSpPr txBox="1"/>
          <p:nvPr/>
        </p:nvSpPr>
        <p:spPr>
          <a:xfrm>
            <a:off x="885190" y="786130"/>
            <a:ext cx="7265035" cy="74104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a:solidFill>
                  <a:srgbClr val="20492D"/>
                </a:solidFill>
                <a:latin typeface="#9Slide07 SVNDessert Menu Scrip" panose="00000500000000000000" pitchFamily="2" charset="0"/>
              </a:rPr>
              <a:t>II. SUY NGẪM VÀ PHẢN HỒI</a:t>
            </a:r>
            <a:endParaRPr lang="en-US" sz="3500">
              <a:solidFill>
                <a:srgbClr val="20492D"/>
              </a:solidFill>
              <a:latin typeface="#9Slide07 SVNDessert Menu Scrip" panose="00000500000000000000" pitchFamily="2" charset="0"/>
            </a:endParaRPr>
          </a:p>
        </p:txBody>
      </p:sp>
      <p:sp>
        <p:nvSpPr>
          <p:cNvPr id="12" name="TextBox 1"/>
          <p:cNvSpPr txBox="1">
            <a:spLocks noChangeArrowheads="1"/>
          </p:cNvSpPr>
          <p:nvPr/>
        </p:nvSpPr>
        <p:spPr bwMode="auto">
          <a:xfrm>
            <a:off x="-29" y="1310978"/>
            <a:ext cx="577215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500" b="1">
                <a:solidFill>
                  <a:srgbClr val="00B050"/>
                </a:solidFill>
                <a:latin typeface="#9Slide05 Fourth Medium" panose="00000600000000000000" pitchFamily="2" charset="-93"/>
                <a:cs typeface="Times New Roman" panose="02020603050405020304" pitchFamily="18" charset="0"/>
              </a:rPr>
              <a:t>1. Tình cảm, cảm xúc của tác giả</a:t>
            </a:r>
            <a:endParaRPr lang="en-US" altLang="en-US" sz="3500" b="1">
              <a:solidFill>
                <a:srgbClr val="00B050"/>
              </a:solidFill>
              <a:latin typeface="#9Slide05 Fourth Medium" panose="00000600000000000000" pitchFamily="2" charset="-93"/>
              <a:cs typeface="Times New Roman" panose="02020603050405020304" pitchFamily="18" charset="0"/>
            </a:endParaRPr>
          </a:p>
        </p:txBody>
      </p:sp>
      <p:sp>
        <p:nvSpPr>
          <p:cNvPr id="15" name="TextBox 7"/>
          <p:cNvSpPr txBox="1"/>
          <p:nvPr/>
        </p:nvSpPr>
        <p:spPr>
          <a:xfrm>
            <a:off x="82521" y="2200593"/>
            <a:ext cx="8067782" cy="1615440"/>
          </a:xfrm>
          <a:prstGeom prst="rect">
            <a:avLst/>
          </a:prstGeom>
        </p:spPr>
        <p:txBody>
          <a:bodyPr wrap="square" lIns="0" tIns="0" rIns="0" bIns="0" rtlCol="0" anchor="t">
            <a:spAutoFit/>
          </a:bodyPr>
          <a:lstStyle/>
          <a:p>
            <a:pPr algn="just"/>
            <a:r>
              <a:rPr lang="en-US" sz="3500">
                <a:solidFill>
                  <a:srgbClr val="C00000"/>
                </a:solidFill>
                <a:latin typeface="#9Slide05 Fourth Medium" panose="00000600000000000000" pitchFamily="2" charset="-93"/>
                <a:cs typeface="Times New Roman" panose="02020603050405020304" pitchFamily="18" charset="0"/>
              </a:rPr>
              <a:t>  - Tình cảm yêu mến, trân trọng, trìu mến, nâng niu đối với cốm (món quà quý giá của đồng quê ban tặng).</a:t>
            </a:r>
            <a:endParaRPr lang="en-US" sz="3500">
              <a:solidFill>
                <a:srgbClr val="C00000"/>
              </a:solidFill>
              <a:latin typeface="#9Slide05 Fourth Medium" panose="00000600000000000000" pitchFamily="2" charset="-93"/>
              <a:cs typeface="Times New Roman" panose="02020603050405020304" pitchFamily="18" charset="0"/>
            </a:endParaRPr>
          </a:p>
        </p:txBody>
      </p:sp>
      <p:pic>
        <p:nvPicPr>
          <p:cNvPr id="28" name="Picture 27"/>
          <p:cNvPicPr>
            <a:picLocks noChangeAspect="1"/>
          </p:cNvPicPr>
          <p:nvPr/>
        </p:nvPicPr>
        <p:blipFill>
          <a:blip r:embed="rId1"/>
          <a:stretch>
            <a:fillRect/>
          </a:stretch>
        </p:blipFill>
        <p:spPr>
          <a:xfrm>
            <a:off x="6457552" y="135275"/>
            <a:ext cx="5981027" cy="6720259"/>
          </a:xfrm>
          <a:prstGeom prst="rect">
            <a:avLst/>
          </a:prstGeom>
        </p:spPr>
      </p:pic>
      <p:sp>
        <p:nvSpPr>
          <p:cNvPr id="30" name="TextBox 1"/>
          <p:cNvSpPr txBox="1">
            <a:spLocks noChangeArrowheads="1"/>
          </p:cNvSpPr>
          <p:nvPr/>
        </p:nvSpPr>
        <p:spPr bwMode="auto">
          <a:xfrm>
            <a:off x="293" y="4157104"/>
            <a:ext cx="489077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500" b="1">
                <a:solidFill>
                  <a:srgbClr val="00B050"/>
                </a:solidFill>
                <a:latin typeface="#9Slide05 Fourth Medium" panose="00000600000000000000" pitchFamily="2" charset="-93"/>
                <a:cs typeface="Times New Roman" panose="02020603050405020304" pitchFamily="18" charset="0"/>
              </a:rPr>
              <a:t>2. Đặc điểm thể loại tùy bút</a:t>
            </a:r>
            <a:endParaRPr lang="en-US" altLang="en-US" sz="3500" b="1">
              <a:solidFill>
                <a:srgbClr val="00B050"/>
              </a:solidFill>
              <a:latin typeface="#9Slide05 Fourth Medium" panose="00000600000000000000" pitchFamily="2" charset="-93"/>
              <a:cs typeface="Times New Roman" panose="02020603050405020304" pitchFamily="18" charset="0"/>
            </a:endParaRPr>
          </a:p>
        </p:txBody>
      </p:sp>
      <p:pic>
        <p:nvPicPr>
          <p:cNvPr id="33" name="Picture 32" descr="A picture containing indoor, vegeta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12" y="39197"/>
            <a:ext cx="1280519" cy="8371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818720" y="39093"/>
            <a:ext cx="50369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a:solidFill>
                  <a:srgbClr val="00B050"/>
                </a:solidFill>
                <a:latin typeface="#9Slide05 Fourth Medium" panose="00000600000000000000" pitchFamily="2" charset="-93"/>
                <a:cs typeface="Times New Roman" panose="02020603050405020304" pitchFamily="18" charset="0"/>
              </a:rPr>
              <a:t>2. Đặc điểm thể loại tùy bút</a:t>
            </a:r>
            <a:endParaRPr lang="en-US" altLang="en-US" sz="3600" b="1">
              <a:solidFill>
                <a:srgbClr val="00B050"/>
              </a:solidFill>
              <a:latin typeface="#9Slide05 Fourth Medium" panose="00000600000000000000" pitchFamily="2" charset="-93"/>
              <a:cs typeface="Times New Roman" panose="02020603050405020304" pitchFamily="18" charset="0"/>
            </a:endParaRPr>
          </a:p>
        </p:txBody>
      </p:sp>
      <p:sp>
        <p:nvSpPr>
          <p:cNvPr id="3" name="TextBox 1"/>
          <p:cNvSpPr txBox="1">
            <a:spLocks noChangeArrowheads="1"/>
          </p:cNvSpPr>
          <p:nvPr/>
        </p:nvSpPr>
        <p:spPr bwMode="auto">
          <a:xfrm>
            <a:off x="5920953" y="575464"/>
            <a:ext cx="3668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600" b="1">
                <a:solidFill>
                  <a:srgbClr val="FF0000"/>
                </a:solidFill>
                <a:latin typeface="#9Slide05 Graceful" pitchFamily="2" charset="-93"/>
                <a:cs typeface="Times New Roman" panose="02020603050405020304" pitchFamily="18" charset="0"/>
              </a:rPr>
              <a:t>Thảo luận nhóm</a:t>
            </a:r>
            <a:endParaRPr lang="en-US" altLang="en-US" sz="3600" b="1">
              <a:solidFill>
                <a:srgbClr val="FF0000"/>
              </a:solidFill>
              <a:latin typeface="#9Slide05 Graceful" pitchFamily="2" charset="-93"/>
              <a:cs typeface="Times New Roman" panose="02020603050405020304" pitchFamily="18" charset="0"/>
            </a:endParaRPr>
          </a:p>
        </p:txBody>
      </p:sp>
      <p:sp>
        <p:nvSpPr>
          <p:cNvPr id="4" name="TextBox 3"/>
          <p:cNvSpPr txBox="1"/>
          <p:nvPr/>
        </p:nvSpPr>
        <p:spPr>
          <a:xfrm>
            <a:off x="5920740" y="1127760"/>
            <a:ext cx="5951855" cy="2784475"/>
          </a:xfrm>
          <a:prstGeom prst="rect">
            <a:avLst/>
          </a:prstGeom>
          <a:noFill/>
        </p:spPr>
        <p:txBody>
          <a:bodyPr wrap="square">
            <a:spAutoFit/>
          </a:bodyPr>
          <a:lstStyle/>
          <a:p>
            <a:pPr algn="l"/>
            <a:r>
              <a:rPr lang="en-US" sz="3500" b="0" i="0">
                <a:solidFill>
                  <a:srgbClr val="FF0000"/>
                </a:solidFill>
                <a:effectLst/>
                <a:latin typeface="#9Slide05 Fourth Medium" panose="00000600000000000000" pitchFamily="2" charset="-93"/>
              </a:rPr>
              <a:t>Tổ 1, 3: </a:t>
            </a:r>
            <a:r>
              <a:rPr lang="en-US" sz="3500" b="0" i="0">
                <a:solidFill>
                  <a:srgbClr val="000000"/>
                </a:solidFill>
                <a:effectLst/>
                <a:latin typeface="#9Slide05 Fourth Medium" panose="00000600000000000000" pitchFamily="2" charset="-93"/>
              </a:rPr>
              <a:t>Tìm một số chi tiết thể hiện sự hòa quyện giữa cảm xúc, suy nghĩ của tác giả với vẻ đẹp của thiên nhiên, tạo vật trong văn bản và nêu tác dụng của chúng? </a:t>
            </a:r>
            <a:endParaRPr lang="en-US" sz="3500">
              <a:latin typeface="#9Slide05 Fourth Medium" panose="00000600000000000000" pitchFamily="2" charset="-93"/>
            </a:endParaRPr>
          </a:p>
        </p:txBody>
      </p:sp>
      <p:sp>
        <p:nvSpPr>
          <p:cNvPr id="5" name="Text Box 35"/>
          <p:cNvSpPr txBox="1">
            <a:spLocks noChangeArrowheads="1"/>
          </p:cNvSpPr>
          <p:nvPr>
            <p:custDataLst>
              <p:tags r:id="rId1"/>
            </p:custDataLst>
          </p:nvPr>
        </p:nvSpPr>
        <p:spPr bwMode="auto">
          <a:xfrm>
            <a:off x="5920740" y="3990975"/>
            <a:ext cx="5951220" cy="2245360"/>
          </a:xfrm>
          <a:prstGeom prst="rect">
            <a:avLst/>
          </a:prstGeom>
          <a:noFill/>
          <a:ln w="9525">
            <a:noFill/>
            <a:miter lim="800000"/>
          </a:ln>
        </p:spPr>
        <p:txBody>
          <a:bodyPr wrap="square">
            <a:spAutoFit/>
          </a:bodyPr>
          <a:lstStyle/>
          <a:p>
            <a:pPr algn="just"/>
            <a:r>
              <a:rPr lang="en-US" sz="3500">
                <a:solidFill>
                  <a:srgbClr val="FF0000"/>
                </a:solidFill>
                <a:latin typeface="#9Slide05 Fourth Medium" panose="00000600000000000000" pitchFamily="2" charset="-93"/>
                <a:cs typeface="Times New Roman" panose="02020603050405020304" pitchFamily="18" charset="0"/>
              </a:rPr>
              <a:t>Tổ 2, 4: </a:t>
            </a:r>
            <a:r>
              <a:rPr lang="en-US" sz="3500">
                <a:latin typeface="#9Slide05 Fourth Medium" panose="00000600000000000000" pitchFamily="2" charset="-93"/>
                <a:cs typeface="Times New Roman" panose="02020603050405020304" pitchFamily="18" charset="0"/>
              </a:rPr>
              <a:t>Cái tôi của nhà văn được thể hiện qua những chi tiết nào? Em cảm nhận được điều gì về tâm hồn của nhà văn Vũ Bằng? </a:t>
            </a:r>
            <a:endParaRPr lang="en-US" sz="3500">
              <a:latin typeface="#9Slide05 Fourth Medium" panose="00000600000000000000" pitchFamily="2" charset="-93"/>
              <a:cs typeface="Times New Roman" panose="02020603050405020304" pitchFamily="18" charset="0"/>
            </a:endParaRPr>
          </a:p>
        </p:txBody>
      </p:sp>
      <p:pic>
        <p:nvPicPr>
          <p:cNvPr id="7" name="Picture 6" descr="A picture containing indoor, vegetabl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17258" r="24547" b="1"/>
          <a:stretch>
            <a:fillRect/>
          </a:stretch>
        </p:blipFill>
        <p:spPr>
          <a:xfrm>
            <a:off x="20121" y="317500"/>
            <a:ext cx="5759807" cy="6458004"/>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1"/>
          <a:srcRect l="12518" r="2" b="7882"/>
          <a:stretch>
            <a:fillRect/>
          </a:stretch>
        </p:blipFill>
        <p:spPr>
          <a:xfrm>
            <a:off x="0" y="0"/>
            <a:ext cx="5194300" cy="6858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5" name="TextBox 14"/>
          <p:cNvSpPr txBox="1"/>
          <p:nvPr/>
        </p:nvSpPr>
        <p:spPr>
          <a:xfrm>
            <a:off x="5059045" y="108585"/>
            <a:ext cx="7129780" cy="4546600"/>
          </a:xfrm>
          <a:prstGeom prst="rect">
            <a:avLst/>
          </a:prstGeom>
          <a:noFill/>
        </p:spPr>
        <p:txBody>
          <a:bodyPr wrap="square">
            <a:spAutoFit/>
          </a:bodyPr>
          <a:lstStyle/>
          <a:p>
            <a:pPr algn="just">
              <a:lnSpc>
                <a:spcPct val="115000"/>
              </a:lnSpc>
              <a:spcAft>
                <a:spcPts val="0"/>
              </a:spcAft>
              <a:defRPr/>
            </a:pPr>
            <a:r>
              <a:rPr lang="en-US" sz="2800">
                <a:solidFill>
                  <a:srgbClr val="0070C0"/>
                </a:solidFill>
                <a:latin typeface="#9Slide05 Fourth Medium" panose="00000600000000000000" pitchFamily="2" charset="-93"/>
                <a:cs typeface="Times New Roman" panose="02020603050405020304" pitchFamily="18" charset="0"/>
              </a:rPr>
              <a:t>     Mầu sắc tương phản mà lại tôn lẫn nhau lên; đến cái vị của hai thức đó, tưởng là xung khắc mà ai ngờ lại cũng thắm đượm với nhau! Một thứ thì giản dị mà thanh khiết, một thứ thì chói lọi mà vương giả; nhưng đến lúc ăn vào thì vị ngọt lừ của hồng nâng mùi thơm của cốm lên, [...] như trai gái xứng đôi, như trai gái vừa đôi... mà những mảnh lá chuối tước tơi để đệm hồng chính là những sợi tơ hồng quấn quýt,...</a:t>
            </a:r>
            <a:endParaRPr lang="en-US" sz="2800" dirty="0">
              <a:solidFill>
                <a:srgbClr val="0070C0"/>
              </a:solidFill>
              <a:latin typeface="#9Slide05 Fourth Medium" panose="00000600000000000000" pitchFamily="2" charset="-93"/>
              <a:cs typeface="Times New Roman" panose="02020603050405020304" pitchFamily="18" charset="0"/>
            </a:endParaRPr>
          </a:p>
        </p:txBody>
      </p:sp>
      <p:sp>
        <p:nvSpPr>
          <p:cNvPr id="17" name="TextBox 16"/>
          <p:cNvSpPr txBox="1"/>
          <p:nvPr/>
        </p:nvSpPr>
        <p:spPr>
          <a:xfrm>
            <a:off x="4910455" y="4765040"/>
            <a:ext cx="7097395" cy="1684020"/>
          </a:xfrm>
          <a:prstGeom prst="rect">
            <a:avLst/>
          </a:prstGeom>
          <a:noFill/>
        </p:spPr>
        <p:txBody>
          <a:bodyPr wrap="square">
            <a:spAutoFit/>
          </a:bodyPr>
          <a:lstStyle/>
          <a:p>
            <a:pPr algn="just">
              <a:lnSpc>
                <a:spcPct val="115000"/>
              </a:lnSpc>
              <a:spcAft>
                <a:spcPts val="0"/>
              </a:spcAft>
              <a:defRPr/>
            </a:pPr>
            <a:r>
              <a:rPr lang="en-US" sz="3000">
                <a:solidFill>
                  <a:srgbClr val="38783E"/>
                </a:solidFill>
                <a:latin typeface="#9Slide05 Fourth Medium" panose="00000600000000000000" pitchFamily="2" charset="-93"/>
                <a:cs typeface="Times New Roman" panose="02020603050405020304" pitchFamily="18" charset="0"/>
                <a:sym typeface="Wingdings" panose="05000000000000000000" pitchFamily="2" charset="2"/>
              </a:rPr>
              <a:t></a:t>
            </a:r>
            <a:r>
              <a:rPr lang="en-US" sz="3000">
                <a:solidFill>
                  <a:srgbClr val="38783E"/>
                </a:solidFill>
                <a:latin typeface="#9Slide05 Fourth Medium" panose="00000600000000000000" pitchFamily="2" charset="-93"/>
                <a:cs typeface="Times New Roman" panose="02020603050405020304" pitchFamily="18" charset="0"/>
              </a:rPr>
              <a:t> Phương thức biểu đạt chủ yếu là miêu tả và biểu cảm, hài hoà giữa việc thể hiện vẻ đẹp tự nhiên và cảm xúc chân thực của con người.</a:t>
            </a:r>
            <a:endParaRPr lang="en-US" sz="3000" dirty="0">
              <a:solidFill>
                <a:srgbClr val="38783E"/>
              </a:solidFill>
              <a:latin typeface="#9Slide05 Fourth Medium" panose="00000600000000000000" pitchFamily="2" charset="-93"/>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1"/>
          <a:srcRect r="7109"/>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7" name="TextBox 16"/>
          <p:cNvSpPr txBox="1"/>
          <p:nvPr/>
        </p:nvSpPr>
        <p:spPr>
          <a:xfrm>
            <a:off x="518677" y="1497369"/>
            <a:ext cx="5467214" cy="4869815"/>
          </a:xfrm>
          <a:prstGeom prst="rect">
            <a:avLst/>
          </a:prstGeom>
          <a:noFill/>
        </p:spPr>
        <p:txBody>
          <a:bodyPr wrap="square">
            <a:spAutoFit/>
          </a:bodyPr>
          <a:lstStyle/>
          <a:p>
            <a:pPr algn="just">
              <a:lnSpc>
                <a:spcPct val="115000"/>
              </a:lnSpc>
              <a:spcBef>
                <a:spcPct val="0"/>
              </a:spcBef>
              <a:buFontTx/>
              <a:buNone/>
            </a:pPr>
            <a:r>
              <a:rPr lang="en-US" altLang="en-US" sz="3000">
                <a:solidFill>
                  <a:srgbClr val="0070C0"/>
                </a:solidFill>
                <a:latin typeface="#9Slide05 Fourth Medium" panose="00000600000000000000" pitchFamily="2" charset="-93"/>
                <a:cs typeface="Times New Roman" panose="02020603050405020304" pitchFamily="18" charset="0"/>
              </a:rPr>
              <a:t>    Có ai, một buổi sáng mùa thu, ngồi nhìn ra đường phố, thấy những cô gái làng Vòng gánh cốm đi bán mà không nghe thấy lòng rộn rã yêu đương?</a:t>
            </a:r>
            <a:endParaRPr lang="en-US" altLang="en-US" sz="3000">
              <a:solidFill>
                <a:srgbClr val="0070C0"/>
              </a:solidFill>
              <a:latin typeface="#9Slide05 Fourth Medium" panose="00000600000000000000" pitchFamily="2" charset="-93"/>
              <a:cs typeface="Times New Roman" panose="02020603050405020304" pitchFamily="18" charset="0"/>
            </a:endParaRPr>
          </a:p>
          <a:p>
            <a:pPr algn="just">
              <a:lnSpc>
                <a:spcPct val="115000"/>
              </a:lnSpc>
              <a:spcBef>
                <a:spcPct val="0"/>
              </a:spcBef>
              <a:buFontTx/>
              <a:buNone/>
            </a:pPr>
            <a:r>
              <a:rPr lang="en-US" altLang="en-US" sz="3000">
                <a:solidFill>
                  <a:srgbClr val="0070C0"/>
                </a:solidFill>
                <a:latin typeface="#9Slide05 Fourth Medium" panose="00000600000000000000" pitchFamily="2" charset="-93"/>
                <a:cs typeface="Times New Roman" panose="02020603050405020304" pitchFamily="18" charset="0"/>
              </a:rPr>
              <a:t>   Ðó là những cô gái mộc mạc ưa nhìn “đầu trùm nón lá” vắt vẻo đi từ tinh mơ lên phố để bán cốm cho khách Hà Nội có tiếng là sành ăn.</a:t>
            </a:r>
            <a:endParaRPr lang="en-US" altLang="en-US" sz="3000">
              <a:solidFill>
                <a:srgbClr val="0070C0"/>
              </a:solidFill>
              <a:latin typeface="#9Slide05 Fourth Medium" panose="00000600000000000000" pitchFamily="2" charset="-93"/>
              <a:cs typeface="Times New Roman" panose="02020603050405020304" pitchFamily="18" charset="0"/>
            </a:endParaRPr>
          </a:p>
        </p:txBody>
      </p:sp>
      <p:sp>
        <p:nvSpPr>
          <p:cNvPr id="19" name="TextBox 18"/>
          <p:cNvSpPr txBox="1"/>
          <p:nvPr/>
        </p:nvSpPr>
        <p:spPr>
          <a:xfrm>
            <a:off x="385191" y="130"/>
            <a:ext cx="5600700" cy="1153160"/>
          </a:xfrm>
          <a:prstGeom prst="rect">
            <a:avLst/>
          </a:prstGeom>
          <a:noFill/>
        </p:spPr>
        <p:txBody>
          <a:bodyPr wrap="square">
            <a:spAutoFit/>
          </a:bodyPr>
          <a:lstStyle/>
          <a:p>
            <a:pPr algn="ctr">
              <a:lnSpc>
                <a:spcPct val="115000"/>
              </a:lnSpc>
              <a:spcBef>
                <a:spcPct val="0"/>
              </a:spcBef>
              <a:buFontTx/>
              <a:buNone/>
            </a:pPr>
            <a:r>
              <a:rPr lang="en-US" altLang="en-US" sz="3000">
                <a:solidFill>
                  <a:srgbClr val="C00000"/>
                </a:solidFill>
                <a:latin typeface="#9Slide05 Fourth Medium" panose="00000600000000000000" pitchFamily="2" charset="-93"/>
                <a:cs typeface="Times New Roman" panose="02020603050405020304" pitchFamily="18" charset="0"/>
              </a:rPr>
              <a:t>- Cảm xúc của tác giả về cảnh các cô gái làng Vòng gánh cốm đi bán:</a:t>
            </a:r>
            <a:endParaRPr lang="en-US" altLang="en-US" sz="3000">
              <a:solidFill>
                <a:srgbClr val="C00000"/>
              </a:solidFill>
              <a:latin typeface="#9Slide05 Fourth Medium" panose="00000600000000000000" pitchFamily="2" charset="-93"/>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6157913" y="628650"/>
            <a:ext cx="3511550" cy="1644650"/>
            <a:chOff x="3917152" y="154320"/>
            <a:chExt cx="2633701" cy="1233714"/>
          </a:xfrm>
        </p:grpSpPr>
        <p:sp>
          <p:nvSpPr>
            <p:cNvPr id="16" name="矩形 12"/>
            <p:cNvSpPr/>
            <p:nvPr/>
          </p:nvSpPr>
          <p:spPr>
            <a:xfrm>
              <a:off x="4475563" y="154320"/>
              <a:ext cx="130971"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1" fmla="*/ 14514 w 319314"/>
                <a:gd name="connsiteY0-2" fmla="*/ 0 h 1233714"/>
                <a:gd name="connsiteX1-3" fmla="*/ 319314 w 319314"/>
                <a:gd name="connsiteY1-4" fmla="*/ 116114 h 1233714"/>
                <a:gd name="connsiteX2-5" fmla="*/ 319314 w 319314"/>
                <a:gd name="connsiteY2-6" fmla="*/ 1233714 h 1233714"/>
                <a:gd name="connsiteX3-7" fmla="*/ 0 w 319314"/>
                <a:gd name="connsiteY3-8" fmla="*/ 1233714 h 1233714"/>
                <a:gd name="connsiteX4-9" fmla="*/ 14514 w 319314"/>
                <a:gd name="connsiteY4-10" fmla="*/ 0 h 1233714"/>
                <a:gd name="connsiteX0-11" fmla="*/ 14514 w 319314"/>
                <a:gd name="connsiteY0-12" fmla="*/ 0 h 1233714"/>
                <a:gd name="connsiteX1-13" fmla="*/ 261257 w 319314"/>
                <a:gd name="connsiteY1-14" fmla="*/ 58057 h 1233714"/>
                <a:gd name="connsiteX2-15" fmla="*/ 319314 w 319314"/>
                <a:gd name="connsiteY2-16" fmla="*/ 1233714 h 1233714"/>
                <a:gd name="connsiteX3-17" fmla="*/ 0 w 319314"/>
                <a:gd name="connsiteY3-18" fmla="*/ 1233714 h 1233714"/>
                <a:gd name="connsiteX4-19" fmla="*/ 14514 w 319314"/>
                <a:gd name="connsiteY4-20" fmla="*/ 0 h 12337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ea"/>
                <a:sym typeface="+mn-lt"/>
              </a:endParaRPr>
            </a:p>
          </p:txBody>
        </p:sp>
        <p:pic>
          <p:nvPicPr>
            <p:cNvPr id="7188" name="图片 16"/>
            <p:cNvPicPr>
              <a:picLocks noChangeAspect="1"/>
            </p:cNvPicPr>
            <p:nvPr/>
          </p:nvPicPr>
          <p:blipFill>
            <a:blip r:embed="rId1"/>
            <a:stretch>
              <a:fillRect/>
            </a:stretch>
          </p:blipFill>
          <p:spPr>
            <a:xfrm rot="-684016" flipH="1">
              <a:off x="3917152" y="154344"/>
              <a:ext cx="2633701" cy="864000"/>
            </a:xfrm>
            <a:prstGeom prst="rect">
              <a:avLst/>
            </a:prstGeom>
            <a:noFill/>
            <a:ln w="9525">
              <a:noFill/>
            </a:ln>
          </p:spPr>
        </p:pic>
        <p:sp>
          <p:nvSpPr>
            <p:cNvPr id="20" name="文本框 19"/>
            <p:cNvSpPr txBox="1"/>
            <p:nvPr/>
          </p:nvSpPr>
          <p:spPr>
            <a:xfrm rot="21386205">
              <a:off x="4754173" y="415115"/>
              <a:ext cx="1594271" cy="392978"/>
            </a:xfrm>
            <a:prstGeom prst="rect">
              <a:avLst/>
            </a:prstGeom>
            <a:noFill/>
          </p:spPr>
          <p:txBody>
            <a:bodyPr>
              <a:spAutoFit/>
            </a:bodyPr>
            <a:p>
              <a:pPr>
                <a:buNone/>
              </a:pPr>
              <a:r>
                <a:rPr lang="en-US" altLang="zh-CN" sz="2800" b="1" dirty="0">
                  <a:solidFill>
                    <a:srgbClr val="FFF2CC"/>
                  </a:solidFill>
                  <a:latin typeface="Calibri" panose="020F0502020204030204" pitchFamily="34" charset="0"/>
                  <a:ea typeface="等线"/>
                  <a:sym typeface="+mn-lt"/>
                </a:rPr>
                <a:t>Tùy bút</a:t>
              </a:r>
              <a:endParaRPr lang="zh-CN" altLang="en-US" sz="2800" b="1" dirty="0">
                <a:solidFill>
                  <a:srgbClr val="FFF2CC"/>
                </a:solidFill>
                <a:latin typeface="Calibri" panose="020F0502020204030204" pitchFamily="34" charset="0"/>
                <a:ea typeface="等线"/>
                <a:sym typeface="+mn-lt"/>
              </a:endParaRPr>
            </a:p>
          </p:txBody>
        </p:sp>
      </p:grpSp>
      <p:grpSp>
        <p:nvGrpSpPr>
          <p:cNvPr id="3" name="组合 2"/>
          <p:cNvGrpSpPr/>
          <p:nvPr/>
        </p:nvGrpSpPr>
        <p:grpSpPr>
          <a:xfrm>
            <a:off x="2241550" y="-6350"/>
            <a:ext cx="3511550" cy="1644650"/>
            <a:chOff x="3535770" y="1207915"/>
            <a:chExt cx="2633701" cy="1233714"/>
          </a:xfrm>
        </p:grpSpPr>
        <p:sp>
          <p:nvSpPr>
            <p:cNvPr id="13" name="矩形 12"/>
            <p:cNvSpPr/>
            <p:nvPr/>
          </p:nvSpPr>
          <p:spPr>
            <a:xfrm>
              <a:off x="5416985" y="1207915"/>
              <a:ext cx="129780"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1" fmla="*/ 14514 w 319314"/>
                <a:gd name="connsiteY0-2" fmla="*/ 0 h 1233714"/>
                <a:gd name="connsiteX1-3" fmla="*/ 319314 w 319314"/>
                <a:gd name="connsiteY1-4" fmla="*/ 116114 h 1233714"/>
                <a:gd name="connsiteX2-5" fmla="*/ 319314 w 319314"/>
                <a:gd name="connsiteY2-6" fmla="*/ 1233714 h 1233714"/>
                <a:gd name="connsiteX3-7" fmla="*/ 0 w 319314"/>
                <a:gd name="connsiteY3-8" fmla="*/ 1233714 h 1233714"/>
                <a:gd name="connsiteX4-9" fmla="*/ 14514 w 319314"/>
                <a:gd name="connsiteY4-10" fmla="*/ 0 h 1233714"/>
                <a:gd name="connsiteX0-11" fmla="*/ 14514 w 319314"/>
                <a:gd name="connsiteY0-12" fmla="*/ 0 h 1233714"/>
                <a:gd name="connsiteX1-13" fmla="*/ 261257 w 319314"/>
                <a:gd name="connsiteY1-14" fmla="*/ 58057 h 1233714"/>
                <a:gd name="connsiteX2-15" fmla="*/ 319314 w 319314"/>
                <a:gd name="connsiteY2-16" fmla="*/ 1233714 h 1233714"/>
                <a:gd name="connsiteX3-17" fmla="*/ 0 w 319314"/>
                <a:gd name="connsiteY3-18" fmla="*/ 1233714 h 1233714"/>
                <a:gd name="connsiteX4-19" fmla="*/ 14514 w 319314"/>
                <a:gd name="connsiteY4-20" fmla="*/ 0 h 12337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ea"/>
                <a:sym typeface="+mn-lt"/>
              </a:endParaRPr>
            </a:p>
          </p:txBody>
        </p:sp>
        <p:pic>
          <p:nvPicPr>
            <p:cNvPr id="7185" name="图片 14"/>
            <p:cNvPicPr>
              <a:picLocks noChangeAspect="1"/>
            </p:cNvPicPr>
            <p:nvPr/>
          </p:nvPicPr>
          <p:blipFill>
            <a:blip r:embed="rId1"/>
            <a:stretch>
              <a:fillRect/>
            </a:stretch>
          </p:blipFill>
          <p:spPr>
            <a:xfrm>
              <a:off x="3535770" y="1358789"/>
              <a:ext cx="2633701" cy="864000"/>
            </a:xfrm>
            <a:prstGeom prst="rect">
              <a:avLst/>
            </a:prstGeom>
            <a:noFill/>
            <a:ln w="9525">
              <a:noFill/>
            </a:ln>
          </p:spPr>
        </p:pic>
        <p:sp>
          <p:nvSpPr>
            <p:cNvPr id="23" name="文本框 22"/>
            <p:cNvSpPr txBox="1"/>
            <p:nvPr/>
          </p:nvSpPr>
          <p:spPr>
            <a:xfrm rot="21386205">
              <a:off x="4413274" y="1621138"/>
              <a:ext cx="991805" cy="391787"/>
            </a:xfrm>
            <a:prstGeom prst="rect">
              <a:avLst/>
            </a:prstGeom>
            <a:noFill/>
          </p:spPr>
          <p:txBody>
            <a:bodyPr wrap="none">
              <a:spAutoFit/>
            </a:bodyPr>
            <a:p>
              <a:pPr>
                <a:buNone/>
              </a:pPr>
              <a:r>
                <a:rPr lang="en-US" altLang="zh-CN" sz="2800" b="1" dirty="0">
                  <a:solidFill>
                    <a:srgbClr val="FFF2CC"/>
                  </a:solidFill>
                  <a:latin typeface="Calibri" panose="020F0502020204030204" pitchFamily="34" charset="0"/>
                  <a:ea typeface="等线"/>
                  <a:sym typeface="+mn-lt"/>
                </a:rPr>
                <a:t>Tản văn</a:t>
              </a:r>
              <a:endParaRPr lang="zh-CN" altLang="en-US" sz="2800" b="1" dirty="0">
                <a:solidFill>
                  <a:srgbClr val="FFF2CC"/>
                </a:solidFill>
                <a:latin typeface="Calibri" panose="020F0502020204030204" pitchFamily="34" charset="0"/>
                <a:ea typeface="等线"/>
                <a:sym typeface="+mn-lt"/>
              </a:endParaRPr>
            </a:p>
          </p:txBody>
        </p:sp>
      </p:grpSp>
      <p:grpSp>
        <p:nvGrpSpPr>
          <p:cNvPr id="4" name="组合 3"/>
          <p:cNvGrpSpPr/>
          <p:nvPr/>
        </p:nvGrpSpPr>
        <p:grpSpPr>
          <a:xfrm>
            <a:off x="2925763" y="2241550"/>
            <a:ext cx="3511550" cy="1646238"/>
            <a:chOff x="5783220" y="2349885"/>
            <a:chExt cx="2633701" cy="1233714"/>
          </a:xfrm>
        </p:grpSpPr>
        <p:sp>
          <p:nvSpPr>
            <p:cNvPr id="21" name="矩形 12"/>
            <p:cNvSpPr/>
            <p:nvPr/>
          </p:nvSpPr>
          <p:spPr>
            <a:xfrm>
              <a:off x="6341631" y="2349885"/>
              <a:ext cx="130971"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1" fmla="*/ 14514 w 319314"/>
                <a:gd name="connsiteY0-2" fmla="*/ 0 h 1233714"/>
                <a:gd name="connsiteX1-3" fmla="*/ 319314 w 319314"/>
                <a:gd name="connsiteY1-4" fmla="*/ 116114 h 1233714"/>
                <a:gd name="connsiteX2-5" fmla="*/ 319314 w 319314"/>
                <a:gd name="connsiteY2-6" fmla="*/ 1233714 h 1233714"/>
                <a:gd name="connsiteX3-7" fmla="*/ 0 w 319314"/>
                <a:gd name="connsiteY3-8" fmla="*/ 1233714 h 1233714"/>
                <a:gd name="connsiteX4-9" fmla="*/ 14514 w 319314"/>
                <a:gd name="connsiteY4-10" fmla="*/ 0 h 1233714"/>
                <a:gd name="connsiteX0-11" fmla="*/ 14514 w 319314"/>
                <a:gd name="connsiteY0-12" fmla="*/ 0 h 1233714"/>
                <a:gd name="connsiteX1-13" fmla="*/ 261257 w 319314"/>
                <a:gd name="connsiteY1-14" fmla="*/ 58057 h 1233714"/>
                <a:gd name="connsiteX2-15" fmla="*/ 319314 w 319314"/>
                <a:gd name="connsiteY2-16" fmla="*/ 1233714 h 1233714"/>
                <a:gd name="connsiteX3-17" fmla="*/ 0 w 319314"/>
                <a:gd name="connsiteY3-18" fmla="*/ 1233714 h 1233714"/>
                <a:gd name="connsiteX4-19" fmla="*/ 14514 w 319314"/>
                <a:gd name="connsiteY4-20" fmla="*/ 0 h 12337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ea"/>
                <a:sym typeface="+mn-lt"/>
              </a:endParaRPr>
            </a:p>
          </p:txBody>
        </p:sp>
        <p:pic>
          <p:nvPicPr>
            <p:cNvPr id="7182" name="图片 21"/>
            <p:cNvPicPr>
              <a:picLocks noChangeAspect="1"/>
            </p:cNvPicPr>
            <p:nvPr/>
          </p:nvPicPr>
          <p:blipFill>
            <a:blip r:embed="rId1"/>
            <a:stretch>
              <a:fillRect/>
            </a:stretch>
          </p:blipFill>
          <p:spPr>
            <a:xfrm rot="-684016" flipH="1">
              <a:off x="5783220" y="2349909"/>
              <a:ext cx="2633701" cy="864000"/>
            </a:xfrm>
            <a:prstGeom prst="rect">
              <a:avLst/>
            </a:prstGeom>
            <a:noFill/>
            <a:ln w="9525">
              <a:noFill/>
            </a:ln>
          </p:spPr>
        </p:pic>
        <p:sp>
          <p:nvSpPr>
            <p:cNvPr id="24" name="文本框 23"/>
            <p:cNvSpPr txBox="1"/>
            <p:nvPr/>
          </p:nvSpPr>
          <p:spPr>
            <a:xfrm rot="21386205">
              <a:off x="6332106" y="2591393"/>
              <a:ext cx="1585936" cy="392599"/>
            </a:xfrm>
            <a:prstGeom prst="rect">
              <a:avLst/>
            </a:prstGeom>
            <a:noFill/>
          </p:spPr>
          <p:txBody>
            <a:bodyPr wrap="none">
              <a:spAutoFit/>
            </a:bodyPr>
            <a:p>
              <a:pPr>
                <a:buNone/>
              </a:pPr>
              <a:r>
                <a:rPr lang="en-US" altLang="zh-CN" sz="2800" b="1" dirty="0">
                  <a:solidFill>
                    <a:srgbClr val="FFF2CC"/>
                  </a:solidFill>
                  <a:latin typeface="Calibri" panose="020F0502020204030204" pitchFamily="34" charset="0"/>
                  <a:ea typeface="等线"/>
                  <a:sym typeface="+mn-lt"/>
                </a:rPr>
                <a:t>Chất trữ tình</a:t>
              </a:r>
              <a:endParaRPr lang="zh-CN" altLang="en-US" sz="2800" b="1" dirty="0">
                <a:solidFill>
                  <a:srgbClr val="FFF2CC"/>
                </a:solidFill>
                <a:latin typeface="Calibri" panose="020F0502020204030204" pitchFamily="34" charset="0"/>
                <a:ea typeface="等线"/>
                <a:sym typeface="+mn-lt"/>
              </a:endParaRPr>
            </a:p>
          </p:txBody>
        </p:sp>
      </p:grpSp>
      <p:grpSp>
        <p:nvGrpSpPr>
          <p:cNvPr id="5" name="组合 4"/>
          <p:cNvGrpSpPr/>
          <p:nvPr/>
        </p:nvGrpSpPr>
        <p:grpSpPr>
          <a:xfrm>
            <a:off x="6594475" y="2898775"/>
            <a:ext cx="3511550" cy="1646238"/>
            <a:chOff x="4733020" y="3609546"/>
            <a:chExt cx="2633701" cy="1233714"/>
          </a:xfrm>
        </p:grpSpPr>
        <p:sp>
          <p:nvSpPr>
            <p:cNvPr id="18" name="矩形 12"/>
            <p:cNvSpPr/>
            <p:nvPr/>
          </p:nvSpPr>
          <p:spPr>
            <a:xfrm>
              <a:off x="6745206" y="3609546"/>
              <a:ext cx="130971"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1" fmla="*/ 14514 w 319314"/>
                <a:gd name="connsiteY0-2" fmla="*/ 0 h 1233714"/>
                <a:gd name="connsiteX1-3" fmla="*/ 319314 w 319314"/>
                <a:gd name="connsiteY1-4" fmla="*/ 116114 h 1233714"/>
                <a:gd name="connsiteX2-5" fmla="*/ 319314 w 319314"/>
                <a:gd name="connsiteY2-6" fmla="*/ 1233714 h 1233714"/>
                <a:gd name="connsiteX3-7" fmla="*/ 0 w 319314"/>
                <a:gd name="connsiteY3-8" fmla="*/ 1233714 h 1233714"/>
                <a:gd name="connsiteX4-9" fmla="*/ 14514 w 319314"/>
                <a:gd name="connsiteY4-10" fmla="*/ 0 h 1233714"/>
                <a:gd name="connsiteX0-11" fmla="*/ 14514 w 319314"/>
                <a:gd name="connsiteY0-12" fmla="*/ 0 h 1233714"/>
                <a:gd name="connsiteX1-13" fmla="*/ 261257 w 319314"/>
                <a:gd name="connsiteY1-14" fmla="*/ 58057 h 1233714"/>
                <a:gd name="connsiteX2-15" fmla="*/ 319314 w 319314"/>
                <a:gd name="connsiteY2-16" fmla="*/ 1233714 h 1233714"/>
                <a:gd name="connsiteX3-17" fmla="*/ 0 w 319314"/>
                <a:gd name="connsiteY3-18" fmla="*/ 1233714 h 1233714"/>
                <a:gd name="connsiteX4-19" fmla="*/ 14514 w 319314"/>
                <a:gd name="connsiteY4-20" fmla="*/ 0 h 12337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ea"/>
                <a:sym typeface="+mn-lt"/>
              </a:endParaRPr>
            </a:p>
          </p:txBody>
        </p:sp>
        <p:pic>
          <p:nvPicPr>
            <p:cNvPr id="7179" name="图片 18"/>
            <p:cNvPicPr>
              <a:picLocks noChangeAspect="1"/>
            </p:cNvPicPr>
            <p:nvPr/>
          </p:nvPicPr>
          <p:blipFill>
            <a:blip r:embed="rId1"/>
            <a:stretch>
              <a:fillRect/>
            </a:stretch>
          </p:blipFill>
          <p:spPr>
            <a:xfrm rot="353933">
              <a:off x="4733020" y="3668559"/>
              <a:ext cx="2633701" cy="864000"/>
            </a:xfrm>
            <a:prstGeom prst="rect">
              <a:avLst/>
            </a:prstGeom>
            <a:noFill/>
            <a:ln w="9525">
              <a:noFill/>
            </a:ln>
          </p:spPr>
        </p:pic>
        <p:sp>
          <p:nvSpPr>
            <p:cNvPr id="25" name="文本框 24"/>
            <p:cNvSpPr txBox="1"/>
            <p:nvPr/>
          </p:nvSpPr>
          <p:spPr>
            <a:xfrm>
              <a:off x="5718872" y="3904590"/>
              <a:ext cx="844166" cy="392599"/>
            </a:xfrm>
            <a:prstGeom prst="rect">
              <a:avLst/>
            </a:prstGeom>
            <a:noFill/>
          </p:spPr>
          <p:txBody>
            <a:bodyPr wrap="none">
              <a:spAutoFit/>
            </a:bodyPr>
            <a:p>
              <a:pPr>
                <a:buNone/>
              </a:pPr>
              <a:r>
                <a:rPr lang="en-US" altLang="zh-CN" sz="2800" b="1" dirty="0">
                  <a:solidFill>
                    <a:srgbClr val="FFF2CC"/>
                  </a:solidFill>
                  <a:latin typeface="Calibri" panose="020F0502020204030204" pitchFamily="34" charset="0"/>
                  <a:ea typeface="等线"/>
                  <a:sym typeface="+mn-lt"/>
                </a:rPr>
                <a:t>Cái tôi</a:t>
              </a:r>
              <a:endParaRPr lang="zh-CN" altLang="en-US" sz="2800" b="1" dirty="0">
                <a:solidFill>
                  <a:srgbClr val="FFF2CC"/>
                </a:solidFill>
                <a:latin typeface="Calibri" panose="020F0502020204030204" pitchFamily="34" charset="0"/>
                <a:ea typeface="等线"/>
                <a:sym typeface="+mn-lt"/>
              </a:endParaRPr>
            </a:p>
          </p:txBody>
        </p:sp>
      </p:grpSp>
      <p:grpSp>
        <p:nvGrpSpPr>
          <p:cNvPr id="30" name="组合 3"/>
          <p:cNvGrpSpPr/>
          <p:nvPr/>
        </p:nvGrpSpPr>
        <p:grpSpPr>
          <a:xfrm>
            <a:off x="3808413" y="4354513"/>
            <a:ext cx="3511550" cy="1644650"/>
            <a:chOff x="5783220" y="2349885"/>
            <a:chExt cx="2633701" cy="1233714"/>
          </a:xfrm>
        </p:grpSpPr>
        <p:sp>
          <p:nvSpPr>
            <p:cNvPr id="31" name="矩形 12"/>
            <p:cNvSpPr/>
            <p:nvPr/>
          </p:nvSpPr>
          <p:spPr>
            <a:xfrm>
              <a:off x="6341631" y="2349885"/>
              <a:ext cx="130971"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1" fmla="*/ 14514 w 319314"/>
                <a:gd name="connsiteY0-2" fmla="*/ 0 h 1233714"/>
                <a:gd name="connsiteX1-3" fmla="*/ 319314 w 319314"/>
                <a:gd name="connsiteY1-4" fmla="*/ 116114 h 1233714"/>
                <a:gd name="connsiteX2-5" fmla="*/ 319314 w 319314"/>
                <a:gd name="connsiteY2-6" fmla="*/ 1233714 h 1233714"/>
                <a:gd name="connsiteX3-7" fmla="*/ 0 w 319314"/>
                <a:gd name="connsiteY3-8" fmla="*/ 1233714 h 1233714"/>
                <a:gd name="connsiteX4-9" fmla="*/ 14514 w 319314"/>
                <a:gd name="connsiteY4-10" fmla="*/ 0 h 1233714"/>
                <a:gd name="connsiteX0-11" fmla="*/ 14514 w 319314"/>
                <a:gd name="connsiteY0-12" fmla="*/ 0 h 1233714"/>
                <a:gd name="connsiteX1-13" fmla="*/ 261257 w 319314"/>
                <a:gd name="connsiteY1-14" fmla="*/ 58057 h 1233714"/>
                <a:gd name="connsiteX2-15" fmla="*/ 319314 w 319314"/>
                <a:gd name="connsiteY2-16" fmla="*/ 1233714 h 1233714"/>
                <a:gd name="connsiteX3-17" fmla="*/ 0 w 319314"/>
                <a:gd name="connsiteY3-18" fmla="*/ 1233714 h 1233714"/>
                <a:gd name="connsiteX4-19" fmla="*/ 14514 w 319314"/>
                <a:gd name="connsiteY4-20" fmla="*/ 0 h 12337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ea"/>
                <a:sym typeface="+mn-lt"/>
              </a:endParaRPr>
            </a:p>
          </p:txBody>
        </p:sp>
        <p:pic>
          <p:nvPicPr>
            <p:cNvPr id="7176" name="图片 21"/>
            <p:cNvPicPr>
              <a:picLocks noChangeAspect="1"/>
            </p:cNvPicPr>
            <p:nvPr/>
          </p:nvPicPr>
          <p:blipFill>
            <a:blip r:embed="rId1"/>
            <a:stretch>
              <a:fillRect/>
            </a:stretch>
          </p:blipFill>
          <p:spPr>
            <a:xfrm rot="-684016" flipH="1">
              <a:off x="5783220" y="2349909"/>
              <a:ext cx="2633701" cy="864000"/>
            </a:xfrm>
            <a:prstGeom prst="rect">
              <a:avLst/>
            </a:prstGeom>
            <a:noFill/>
            <a:ln w="9525">
              <a:noFill/>
            </a:ln>
          </p:spPr>
        </p:pic>
        <p:sp>
          <p:nvSpPr>
            <p:cNvPr id="33" name="文本框 23"/>
            <p:cNvSpPr txBox="1"/>
            <p:nvPr/>
          </p:nvSpPr>
          <p:spPr>
            <a:xfrm rot="21386205">
              <a:off x="6507131" y="2591626"/>
              <a:ext cx="1237077" cy="391788"/>
            </a:xfrm>
            <a:prstGeom prst="rect">
              <a:avLst/>
            </a:prstGeom>
            <a:noFill/>
          </p:spPr>
          <p:txBody>
            <a:bodyPr wrap="none">
              <a:spAutoFit/>
            </a:bodyPr>
            <a:p>
              <a:pPr>
                <a:buNone/>
              </a:pPr>
              <a:r>
                <a:rPr lang="en-US" altLang="zh-CN" sz="2800" b="1" dirty="0">
                  <a:solidFill>
                    <a:srgbClr val="FFF2CC"/>
                  </a:solidFill>
                  <a:latin typeface="Calibri" panose="020F0502020204030204" pitchFamily="34" charset="0"/>
                  <a:ea typeface="等线"/>
                  <a:sym typeface="+mn-lt"/>
                </a:rPr>
                <a:t>Ngôn ngữ</a:t>
              </a:r>
              <a:endParaRPr lang="zh-CN" altLang="en-US" sz="2800" b="1" dirty="0">
                <a:solidFill>
                  <a:srgbClr val="FFF2CC"/>
                </a:solidFill>
                <a:latin typeface="Calibri" panose="020F0502020204030204" pitchFamily="34" charset="0"/>
                <a:ea typeface="等线"/>
                <a:sym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par>
                                <p:cTn id="32" presetID="32" presetClass="emph" presetSubtype="0" fill="hold" nodeType="withEffect">
                                  <p:stCondLst>
                                    <p:cond delay="25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par>
                                <p:cTn id="38" presetID="32" presetClass="emph" presetSubtype="0" fill="hold" nodeType="withEffect">
                                  <p:stCondLst>
                                    <p:cond delay="50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par>
                                <p:cTn id="44" presetID="32" presetClass="emph" presetSubtype="0" fill="hold" nodeType="withEffect">
                                  <p:stCondLst>
                                    <p:cond delay="750"/>
                                  </p:stCondLst>
                                  <p:childTnLst>
                                    <p:animRot by="120000">
                                      <p:cBhvr>
                                        <p:cTn id="45" dur="100" fill="hold">
                                          <p:stCondLst>
                                            <p:cond delay="0"/>
                                          </p:stCondLst>
                                        </p:cTn>
                                        <p:tgtEl>
                                          <p:spTgt spid="5"/>
                                        </p:tgtEl>
                                        <p:attrNameLst>
                                          <p:attrName>r</p:attrName>
                                        </p:attrNameLst>
                                      </p:cBhvr>
                                    </p:animRot>
                                    <p:animRot by="-240000">
                                      <p:cBhvr>
                                        <p:cTn id="46" dur="200" fill="hold">
                                          <p:stCondLst>
                                            <p:cond delay="200"/>
                                          </p:stCondLst>
                                        </p:cTn>
                                        <p:tgtEl>
                                          <p:spTgt spid="5"/>
                                        </p:tgtEl>
                                        <p:attrNameLst>
                                          <p:attrName>r</p:attrName>
                                        </p:attrNameLst>
                                      </p:cBhvr>
                                    </p:animRot>
                                    <p:animRot by="240000">
                                      <p:cBhvr>
                                        <p:cTn id="47" dur="200" fill="hold">
                                          <p:stCondLst>
                                            <p:cond delay="400"/>
                                          </p:stCondLst>
                                        </p:cTn>
                                        <p:tgtEl>
                                          <p:spTgt spid="5"/>
                                        </p:tgtEl>
                                        <p:attrNameLst>
                                          <p:attrName>r</p:attrName>
                                        </p:attrNameLst>
                                      </p:cBhvr>
                                    </p:animRot>
                                    <p:animRot by="-240000">
                                      <p:cBhvr>
                                        <p:cTn id="48" dur="200" fill="hold">
                                          <p:stCondLst>
                                            <p:cond delay="600"/>
                                          </p:stCondLst>
                                        </p:cTn>
                                        <p:tgtEl>
                                          <p:spTgt spid="5"/>
                                        </p:tgtEl>
                                        <p:attrNameLst>
                                          <p:attrName>r</p:attrName>
                                        </p:attrNameLst>
                                      </p:cBhvr>
                                    </p:animRot>
                                    <p:animRot by="120000">
                                      <p:cBhvr>
                                        <p:cTn id="49" dur="200" fill="hold">
                                          <p:stCondLst>
                                            <p:cond delay="800"/>
                                          </p:stCondLst>
                                        </p:cTn>
                                        <p:tgtEl>
                                          <p:spTgt spid="5"/>
                                        </p:tgtEl>
                                        <p:attrNameLst>
                                          <p:attrName>r</p:attrName>
                                        </p:attrNameLst>
                                      </p:cBhvr>
                                    </p:animRot>
                                  </p:childTnLst>
                                </p:cTn>
                              </p:par>
                              <p:par>
                                <p:cTn id="50" presetID="42" presetClass="entr" presetSubtype="0" fill="hold" nodeType="withEffect">
                                  <p:stCondLst>
                                    <p:cond delay="50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par>
                                <p:cTn id="55" presetID="32" presetClass="emph" presetSubtype="0" fill="hold" nodeType="withEffect">
                                  <p:stCondLst>
                                    <p:cond delay="500"/>
                                  </p:stCondLst>
                                  <p:childTnLst>
                                    <p:animRot by="120000">
                                      <p:cBhvr>
                                        <p:cTn id="56" dur="100" fill="hold">
                                          <p:stCondLst>
                                            <p:cond delay="0"/>
                                          </p:stCondLst>
                                        </p:cTn>
                                        <p:tgtEl>
                                          <p:spTgt spid="30"/>
                                        </p:tgtEl>
                                        <p:attrNameLst>
                                          <p:attrName>r</p:attrName>
                                        </p:attrNameLst>
                                      </p:cBhvr>
                                    </p:animRot>
                                    <p:animRot by="-240000">
                                      <p:cBhvr>
                                        <p:cTn id="57" dur="200" fill="hold">
                                          <p:stCondLst>
                                            <p:cond delay="200"/>
                                          </p:stCondLst>
                                        </p:cTn>
                                        <p:tgtEl>
                                          <p:spTgt spid="30"/>
                                        </p:tgtEl>
                                        <p:attrNameLst>
                                          <p:attrName>r</p:attrName>
                                        </p:attrNameLst>
                                      </p:cBhvr>
                                    </p:animRot>
                                    <p:animRot by="240000">
                                      <p:cBhvr>
                                        <p:cTn id="58" dur="200" fill="hold">
                                          <p:stCondLst>
                                            <p:cond delay="400"/>
                                          </p:stCondLst>
                                        </p:cTn>
                                        <p:tgtEl>
                                          <p:spTgt spid="30"/>
                                        </p:tgtEl>
                                        <p:attrNameLst>
                                          <p:attrName>r</p:attrName>
                                        </p:attrNameLst>
                                      </p:cBhvr>
                                    </p:animRot>
                                    <p:animRot by="-240000">
                                      <p:cBhvr>
                                        <p:cTn id="59" dur="200" fill="hold">
                                          <p:stCondLst>
                                            <p:cond delay="600"/>
                                          </p:stCondLst>
                                        </p:cTn>
                                        <p:tgtEl>
                                          <p:spTgt spid="30"/>
                                        </p:tgtEl>
                                        <p:attrNameLst>
                                          <p:attrName>r</p:attrName>
                                        </p:attrNameLst>
                                      </p:cBhvr>
                                    </p:animRot>
                                    <p:animRot by="120000">
                                      <p:cBhvr>
                                        <p:cTn id="6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vegetabl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7258" r="24547" b="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xtBox 4"/>
          <p:cNvSpPr txBox="1"/>
          <p:nvPr/>
        </p:nvSpPr>
        <p:spPr>
          <a:xfrm>
            <a:off x="5667375" y="0"/>
            <a:ext cx="5737860" cy="740410"/>
          </a:xfrm>
          <a:prstGeom prst="rect">
            <a:avLst/>
          </a:prstGeom>
        </p:spPr>
        <p:txBody>
          <a:bodyPr vert="horz" lIns="91440" tIns="45720" rIns="91440" bIns="45720" rtlCol="0">
            <a:noAutofit/>
          </a:bodyPr>
          <a:lstStyle/>
          <a:p>
            <a:pPr>
              <a:lnSpc>
                <a:spcPct val="90000"/>
              </a:lnSpc>
              <a:spcBef>
                <a:spcPct val="0"/>
              </a:spcBef>
              <a:spcAft>
                <a:spcPts val="600"/>
              </a:spcAft>
            </a:pPr>
            <a:r>
              <a:rPr lang="en-US" altLang="en-US" sz="2700">
                <a:solidFill>
                  <a:srgbClr val="C00000"/>
                </a:solidFill>
                <a:latin typeface="#9Slide05 Fourth Medium" panose="00000600000000000000" pitchFamily="2" charset="-93"/>
              </a:rPr>
              <a:t>-  Cảm xúc của tác giả khi miêu tả thành phẩm cốm:</a:t>
            </a:r>
            <a:endParaRPr lang="en-US" altLang="en-US" sz="2700">
              <a:solidFill>
                <a:srgbClr val="C00000"/>
              </a:solidFill>
              <a:latin typeface="#9Slide05 Fourth Medium" panose="00000600000000000000" pitchFamily="2" charset="-93"/>
            </a:endParaRPr>
          </a:p>
        </p:txBody>
      </p:sp>
      <p:sp>
        <p:nvSpPr>
          <p:cNvPr id="9" name="TextBox 8"/>
          <p:cNvSpPr txBox="1"/>
          <p:nvPr/>
        </p:nvSpPr>
        <p:spPr>
          <a:xfrm>
            <a:off x="5668010" y="1099185"/>
            <a:ext cx="6304280" cy="3307715"/>
          </a:xfrm>
          <a:prstGeom prst="rect">
            <a:avLst/>
          </a:prstGeom>
          <a:noFill/>
        </p:spPr>
        <p:txBody>
          <a:bodyPr wrap="square">
            <a:spAutoFit/>
          </a:bodyPr>
          <a:lstStyle/>
          <a:p>
            <a:pPr algn="just">
              <a:lnSpc>
                <a:spcPct val="115000"/>
              </a:lnSpc>
              <a:spcBef>
                <a:spcPct val="0"/>
              </a:spcBef>
              <a:buFontTx/>
              <a:buNone/>
            </a:pPr>
            <a:r>
              <a:rPr lang="en-US" altLang="en-US" sz="3025">
                <a:solidFill>
                  <a:schemeClr val="accent6">
                    <a:lumMod val="50000"/>
                  </a:schemeClr>
                </a:solidFill>
                <a:latin typeface="#9Slide05 Fourth" panose="00000500000000000000" pitchFamily="2" charset="-93"/>
                <a:cs typeface="Times New Roman" panose="02020603050405020304" pitchFamily="18" charset="0"/>
              </a:rPr>
              <a:t>   Người ta lấy mạ giã ra, hoà với nước, làm thành một thứ phẩm xanh màu lá cây rồi hồ cốm cho thật đều tay: cốm đương mộc mạc, nổi hẳn màu lên và duyên dáng như cô gái dậy thì bỗng tự nhiên đẹp trội lên trong một buổi sáng mùa xuân tươi tốt.</a:t>
            </a:r>
            <a:endParaRPr lang="en-US" altLang="en-US" sz="3025">
              <a:solidFill>
                <a:schemeClr val="accent6">
                  <a:lumMod val="50000"/>
                </a:schemeClr>
              </a:solidFill>
              <a:latin typeface="#9Slide05 Fourth" panose="00000500000000000000" pitchFamily="2" charset="-93"/>
              <a:cs typeface="Times New Roman" panose="02020603050405020304" pitchFamily="18" charset="0"/>
            </a:endParaRPr>
          </a:p>
        </p:txBody>
      </p:sp>
      <p:sp>
        <p:nvSpPr>
          <p:cNvPr id="15" name="TextBox 14"/>
          <p:cNvSpPr txBox="1"/>
          <p:nvPr/>
        </p:nvSpPr>
        <p:spPr>
          <a:xfrm>
            <a:off x="5615430" y="4610357"/>
            <a:ext cx="5842000" cy="1938020"/>
          </a:xfrm>
          <a:prstGeom prst="rect">
            <a:avLst/>
          </a:prstGeom>
          <a:noFill/>
        </p:spPr>
        <p:txBody>
          <a:bodyPr wrap="square">
            <a:spAutoFit/>
          </a:bodyPr>
          <a:lstStyle/>
          <a:p>
            <a:pPr algn="just"/>
            <a:r>
              <a:rPr lang="en-US" sz="30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a:t>
            </a:r>
            <a:r>
              <a:rPr lang="en-US" sz="30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 Cốm Vòng thể hiện tình cảm yêu quý, say mê, trân trọng của tác giả đối với vẻ đẹp của cốm, của văn hóa ẩm thực.</a:t>
            </a:r>
            <a:endParaRPr lang="en-US" sz="30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244;p32"/>
          <p:cNvSpPr txBox="1"/>
          <p:nvPr/>
        </p:nvSpPr>
        <p:spPr>
          <a:xfrm>
            <a:off x="1104949" y="135275"/>
            <a:ext cx="6883351" cy="74102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20492D"/>
                </a:solidFill>
                <a:latin typeface="#9Slide07 SVNDessert Menu Scrip" panose="00000500000000000000" pitchFamily="2" charset="0"/>
              </a:rPr>
              <a:t>II. SUY NGẪM VÀ PHẢN HỒI</a:t>
            </a:r>
            <a:endParaRPr lang="en-US" sz="3600">
              <a:solidFill>
                <a:srgbClr val="20492D"/>
              </a:solidFill>
              <a:latin typeface="#9Slide07 SVNDessert Menu Scrip" panose="00000500000000000000" pitchFamily="2"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rcRect l="4879" r="4879"/>
          <a:stretch>
            <a:fillRect/>
          </a:stretch>
        </p:blipFill>
        <p:spPr>
          <a:xfrm rot="10800000" flipH="1" flipV="1">
            <a:off x="148550" y="127666"/>
            <a:ext cx="1244247" cy="741025"/>
          </a:xfrm>
          <a:prstGeom prst="rect">
            <a:avLst/>
          </a:prstGeom>
        </p:spPr>
      </p:pic>
      <p:sp>
        <p:nvSpPr>
          <p:cNvPr id="30" name="TextBox 1"/>
          <p:cNvSpPr txBox="1">
            <a:spLocks noChangeArrowheads="1"/>
          </p:cNvSpPr>
          <p:nvPr/>
        </p:nvSpPr>
        <p:spPr bwMode="auto">
          <a:xfrm>
            <a:off x="911831" y="911006"/>
            <a:ext cx="489077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500" b="1">
                <a:solidFill>
                  <a:srgbClr val="00B050"/>
                </a:solidFill>
                <a:latin typeface="#9Slide05 Fourth Medium" panose="00000600000000000000" pitchFamily="2" charset="-93"/>
                <a:cs typeface="Times New Roman" panose="02020603050405020304" pitchFamily="18" charset="0"/>
              </a:rPr>
              <a:t>2. Đặc điểm thể loại tùy bút</a:t>
            </a:r>
            <a:endParaRPr lang="en-US" altLang="en-US" sz="3500" b="1">
              <a:solidFill>
                <a:srgbClr val="00B050"/>
              </a:solidFill>
              <a:latin typeface="#9Slide05 Fourth Medium" panose="00000600000000000000" pitchFamily="2" charset="-93"/>
              <a:cs typeface="Times New Roman" panose="02020603050405020304" pitchFamily="18" charset="0"/>
            </a:endParaRPr>
          </a:p>
        </p:txBody>
      </p:sp>
      <p:pic>
        <p:nvPicPr>
          <p:cNvPr id="33" name="Picture 32" descr="A picture containing indoor, vegeta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67" y="2280863"/>
            <a:ext cx="7001657" cy="4577137"/>
          </a:xfrm>
          <a:prstGeom prst="rect">
            <a:avLst/>
          </a:prstGeom>
        </p:spPr>
      </p:pic>
      <p:sp>
        <p:nvSpPr>
          <p:cNvPr id="3" name="TextBox 1"/>
          <p:cNvSpPr txBox="1">
            <a:spLocks noChangeArrowheads="1"/>
          </p:cNvSpPr>
          <p:nvPr/>
        </p:nvSpPr>
        <p:spPr bwMode="auto">
          <a:xfrm>
            <a:off x="922089" y="1431288"/>
            <a:ext cx="276669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500" b="1">
                <a:solidFill>
                  <a:srgbClr val="0070C0"/>
                </a:solidFill>
                <a:latin typeface="#9Slide05 Fourth Medium" panose="00000600000000000000" pitchFamily="2" charset="-93"/>
                <a:cs typeface="Times New Roman" panose="02020603050405020304" pitchFamily="18" charset="0"/>
              </a:rPr>
              <a:t>a. Chất trữ tình</a:t>
            </a:r>
            <a:endParaRPr lang="en-US" altLang="en-US" sz="3500" b="1">
              <a:solidFill>
                <a:srgbClr val="0070C0"/>
              </a:solidFill>
              <a:latin typeface="#9Slide05 Fourth Medium" panose="00000600000000000000" pitchFamily="2" charset="-93"/>
              <a:cs typeface="Times New Roman" panose="02020603050405020304" pitchFamily="18" charset="0"/>
            </a:endParaRPr>
          </a:p>
        </p:txBody>
      </p:sp>
      <p:sp>
        <p:nvSpPr>
          <p:cNvPr id="4" name="TextBox 3"/>
          <p:cNvSpPr txBox="1"/>
          <p:nvPr/>
        </p:nvSpPr>
        <p:spPr>
          <a:xfrm>
            <a:off x="908279" y="1915346"/>
            <a:ext cx="7276689" cy="1706880"/>
          </a:xfrm>
          <a:prstGeom prst="rect">
            <a:avLst/>
          </a:prstGeom>
          <a:noFill/>
        </p:spPr>
        <p:txBody>
          <a:bodyPr wrap="square">
            <a:spAutoFit/>
          </a:bodyPr>
          <a:lstStyle/>
          <a:p>
            <a:pPr algn="just"/>
            <a:r>
              <a:rPr lang="en-US" sz="35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a:t>
            </a:r>
            <a:r>
              <a:rPr lang="en-US" sz="35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 Cốm Vòng thể hiện tình cảm yêu quý, say mê, trân trọng của tác giả đối với vẻ đẹp của cốm, của văn hóa ẩm thực.</a:t>
            </a:r>
            <a:endParaRPr lang="en-US" sz="35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6" name="TextBox 5"/>
          <p:cNvSpPr txBox="1"/>
          <p:nvPr/>
        </p:nvSpPr>
        <p:spPr>
          <a:xfrm>
            <a:off x="922020" y="3863340"/>
            <a:ext cx="4894580" cy="6191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altLang="en-US" sz="3500" b="1">
                <a:solidFill>
                  <a:srgbClr val="0070C0"/>
                </a:solidFill>
                <a:latin typeface="#9Slide05 Fourth Medium" panose="00000600000000000000" pitchFamily="2" charset="-93"/>
                <a:ea typeface="+mj-ea"/>
                <a:cs typeface="+mj-cs"/>
              </a:rPr>
              <a:t>b. Cái tôi của tác giả</a:t>
            </a:r>
            <a:endParaRPr lang="en-US" altLang="en-US" sz="3500" b="1">
              <a:solidFill>
                <a:srgbClr val="0070C0"/>
              </a:solidFill>
              <a:latin typeface="#9Slide05 Fourth Medium" panose="00000600000000000000" pitchFamily="2" charset="-93"/>
              <a:ea typeface="+mj-ea"/>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4" y="-171"/>
            <a:ext cx="4620584" cy="62653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en-US" sz="3600" b="1">
                <a:solidFill>
                  <a:srgbClr val="0070C0"/>
                </a:solidFill>
                <a:latin typeface="#9Slide05 Fourth Medium" panose="00000600000000000000" pitchFamily="2" charset="-93"/>
                <a:ea typeface="+mj-ea"/>
                <a:cs typeface="+mj-cs"/>
              </a:rPr>
              <a:t>b. Cái tôi của tác giả</a:t>
            </a:r>
            <a:endParaRPr lang="en-US" sz="3600">
              <a:solidFill>
                <a:srgbClr val="0070C0"/>
              </a:solidFill>
              <a:latin typeface="#9Slide05 Fourth Medium" panose="00000600000000000000" pitchFamily="2" charset="-93"/>
              <a:ea typeface="+mj-ea"/>
              <a:cs typeface="+mj-cs"/>
            </a:endParaRPr>
          </a:p>
        </p:txBody>
      </p:sp>
      <p:pic>
        <p:nvPicPr>
          <p:cNvPr id="9" name="Picture 8"/>
          <p:cNvPicPr>
            <a:picLocks noChangeAspect="1"/>
          </p:cNvPicPr>
          <p:nvPr/>
        </p:nvPicPr>
        <p:blipFill rotWithShape="1">
          <a:blip r:embed="rId1"/>
          <a:srcRect t="11552" r="-2" b="14550"/>
          <a:stretch>
            <a:fillRect/>
          </a:stretch>
        </p:blipFill>
        <p:spPr>
          <a:xfrm>
            <a:off x="8422005" y="0"/>
            <a:ext cx="429450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Rectangle 10"/>
          <p:cNvSpPr/>
          <p:nvPr/>
        </p:nvSpPr>
        <p:spPr>
          <a:xfrm>
            <a:off x="0" y="501650"/>
            <a:ext cx="8709025" cy="2245360"/>
          </a:xfrm>
          <a:prstGeom prst="rect">
            <a:avLst/>
          </a:prstGeom>
        </p:spPr>
        <p:txBody>
          <a:bodyPr wrap="square">
            <a:spAutoFit/>
          </a:bodyPr>
          <a:lstStyle/>
          <a:p>
            <a:pPr>
              <a:defRPr/>
            </a:pPr>
            <a:r>
              <a:rPr lang="vi-VN" sz="2800" dirty="0">
                <a:solidFill>
                  <a:schemeClr val="tx1"/>
                </a:solidFill>
                <a:latin typeface="#9Slide05 Fourth" panose="00000500000000000000" pitchFamily="2" charset="-93"/>
              </a:rPr>
              <a:t>- Cách nhìn mới mẻ của Vũ Bằng: </a:t>
            </a:r>
            <a:endParaRPr lang="vi-VN" sz="2800" dirty="0">
              <a:solidFill>
                <a:schemeClr val="tx1"/>
              </a:solidFill>
              <a:latin typeface="#9Slide05 Fourth" panose="00000500000000000000" pitchFamily="2" charset="-93"/>
            </a:endParaRPr>
          </a:p>
          <a:p>
            <a:pPr algn="just">
              <a:defRPr/>
            </a:pPr>
            <a:r>
              <a:rPr lang="vi-VN" sz="2800" dirty="0">
                <a:solidFill>
                  <a:schemeClr val="tx1"/>
                </a:solidFill>
                <a:latin typeface="#9Slide05 Fourth" panose="00000500000000000000" pitchFamily="2" charset="-93"/>
              </a:rPr>
              <a:t>+ Ông nhìn “cốm” không chỉ như một </a:t>
            </a:r>
            <a:r>
              <a:rPr lang="vi-VN" sz="2800" dirty="0">
                <a:solidFill>
                  <a:schemeClr val="tx1"/>
                </a:solidFill>
                <a:latin typeface="#9Slide05 Fourth Medium" panose="00000600000000000000" pitchFamily="2" charset="-93"/>
              </a:rPr>
              <a:t>thức</a:t>
            </a:r>
            <a:r>
              <a:rPr lang="vi-VN" sz="2800" dirty="0">
                <a:solidFill>
                  <a:schemeClr val="tx1"/>
                </a:solidFill>
                <a:latin typeface="#9Slide05 Fourth" panose="00000500000000000000" pitchFamily="2" charset="-93"/>
              </a:rPr>
              <a:t> quà quen thuộc, mà còn như một món quà thiên nhiên hun đúc, trao tặng cho con người, và đến lượt con người lại dùng công sức và trí tuệ của mình để tạo nên. </a:t>
            </a:r>
            <a:endParaRPr lang="vi-VN" sz="2800" dirty="0">
              <a:solidFill>
                <a:schemeClr val="tx1"/>
              </a:solidFill>
              <a:latin typeface="#9Slide05 Fourth" panose="00000500000000000000" pitchFamily="2" charset="-93"/>
            </a:endParaRPr>
          </a:p>
        </p:txBody>
      </p:sp>
      <p:sp>
        <p:nvSpPr>
          <p:cNvPr id="12" name="Rectangle 3"/>
          <p:cNvSpPr>
            <a:spLocks noChangeArrowheads="1"/>
          </p:cNvSpPr>
          <p:nvPr/>
        </p:nvSpPr>
        <p:spPr bwMode="auto">
          <a:xfrm>
            <a:off x="0" y="2473325"/>
            <a:ext cx="87090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a:solidFill>
                  <a:schemeClr val="tx1"/>
                </a:solidFill>
                <a:latin typeface="#9Slide05 Fourth" panose="00000500000000000000" pitchFamily="2" charset="-93"/>
                <a:cs typeface="Times New Roman" panose="02020603050405020304" pitchFamily="18" charset="0"/>
              </a:rPr>
              <a:t>+ Ông đã chỉ ra được mối liên hệ của cốm với tự nhiên, với văn hoá và địa lí. </a:t>
            </a:r>
            <a:endParaRPr lang="en-US" altLang="en-US">
              <a:solidFill>
                <a:schemeClr val="tx1"/>
              </a:solidFill>
              <a:latin typeface="#9Slide05 Fourth" panose="00000500000000000000" pitchFamily="2" charset="-93"/>
              <a:cs typeface="Times New Roman" panose="02020603050405020304" pitchFamily="18" charset="0"/>
            </a:endParaRPr>
          </a:p>
          <a:p>
            <a:pPr algn="just" eaLnBrk="1" hangingPunct="1">
              <a:lnSpc>
                <a:spcPct val="115000"/>
              </a:lnSpc>
              <a:spcBef>
                <a:spcPct val="0"/>
              </a:spcBef>
              <a:buFontTx/>
              <a:buNone/>
            </a:pPr>
            <a:r>
              <a:rPr lang="en-US" altLang="en-US">
                <a:solidFill>
                  <a:schemeClr val="tx1"/>
                </a:solidFill>
                <a:latin typeface="#9Slide05 Fourth" panose="00000500000000000000" pitchFamily="2" charset="-93"/>
                <a:cs typeface="Times New Roman" panose="02020603050405020304" pitchFamily="18" charset="0"/>
              </a:rPr>
              <a:t>+ Cách nghĩ của nhà văn cũng rất đặc biệt, khi ông nói đến cách con người đối xử với thức quà cũng chính là cách con người đối xử với văn hoá, đồng thời thể hiện lối sống.</a:t>
            </a:r>
            <a:endParaRPr lang="en-US" altLang="en-US">
              <a:solidFill>
                <a:schemeClr val="tx1"/>
              </a:solidFill>
              <a:latin typeface="#9Slide05 Fourth" panose="00000500000000000000" pitchFamily="2" charset="-93"/>
              <a:cs typeface="Times New Roman" panose="02020603050405020304" pitchFamily="18" charset="0"/>
            </a:endParaRPr>
          </a:p>
          <a:p>
            <a:pPr algn="just" eaLnBrk="1" hangingPunct="1">
              <a:lnSpc>
                <a:spcPct val="115000"/>
              </a:lnSpc>
              <a:spcBef>
                <a:spcPct val="0"/>
              </a:spcBef>
              <a:buFontTx/>
              <a:buNone/>
            </a:pPr>
            <a:r>
              <a:rPr lang="en-US" altLang="en-US">
                <a:solidFill>
                  <a:schemeClr val="tx1"/>
                </a:solidFill>
                <a:latin typeface="#9Slide05 Fourth" panose="00000500000000000000" pitchFamily="2" charset="-93"/>
                <a:cs typeface="Times New Roman" panose="02020603050405020304" pitchFamily="18" charset="0"/>
              </a:rPr>
              <a:t>+ Cách xưng gọi “hỡi anh”, “ta” được sử dụng một cách tự nhiên, thân tình, và không kém phần trang trọng, tinh tế:</a:t>
            </a:r>
            <a:endParaRPr lang="en-US" altLang="en-US">
              <a:solidFill>
                <a:schemeClr val="tx1"/>
              </a:solidFill>
              <a:latin typeface="#9Slide05 Fourth" panose="00000500000000000000" pitchFamily="2" charset="-93"/>
              <a:cs typeface="Times New Roman" panose="02020603050405020304" pitchFamily="18" charset="0"/>
            </a:endParaRPr>
          </a:p>
          <a:p>
            <a:pPr algn="just" eaLnBrk="1" hangingPunct="1">
              <a:lnSpc>
                <a:spcPct val="115000"/>
              </a:lnSpc>
              <a:spcBef>
                <a:spcPct val="0"/>
              </a:spcBef>
              <a:buFontTx/>
              <a:buNone/>
            </a:pPr>
            <a:r>
              <a:rPr lang="en-US" altLang="en-US">
                <a:solidFill>
                  <a:schemeClr val="tx1"/>
                </a:solidFill>
                <a:latin typeface="#9Slide05 Fourth" panose="00000500000000000000" pitchFamily="2" charset="-93"/>
                <a:cs typeface="Times New Roman" panose="02020603050405020304" pitchFamily="18" charset="0"/>
                <a:sym typeface="Wingdings" panose="05000000000000000000" pitchFamily="2" charset="2"/>
              </a:rPr>
              <a:t></a:t>
            </a:r>
            <a:r>
              <a:rPr lang="en-US" altLang="en-US">
                <a:solidFill>
                  <a:schemeClr val="tx1"/>
                </a:solidFill>
                <a:latin typeface="#9Slide05 Fourth" panose="00000500000000000000" pitchFamily="2" charset="-93"/>
                <a:cs typeface="Times New Roman" panose="02020603050405020304" pitchFamily="18" charset="0"/>
              </a:rPr>
              <a:t> Tác giả có tâm hồn phong phú, sâu sắc, tinh tế.</a:t>
            </a:r>
            <a:endParaRPr lang="en-US" altLang="en-US">
              <a:solidFill>
                <a:schemeClr val="tx1"/>
              </a:solidFill>
              <a:latin typeface="#9Slide05 Fourth" panose="00000500000000000000" pitchFamily="2" charset="-93"/>
              <a:cs typeface="Times New Roman" panose="02020603050405020304" pitchFamily="18" charset="0"/>
            </a:endParaRPr>
          </a:p>
        </p:txBody>
      </p:sp>
      <p:sp>
        <p:nvSpPr>
          <p:cNvPr id="13" name="TextBox 12"/>
          <p:cNvSpPr txBox="1"/>
          <p:nvPr/>
        </p:nvSpPr>
        <p:spPr>
          <a:xfrm>
            <a:off x="-90170" y="6320790"/>
            <a:ext cx="9201150" cy="521970"/>
          </a:xfrm>
          <a:prstGeom prst="rect">
            <a:avLst/>
          </a:prstGeom>
          <a:noFill/>
        </p:spPr>
        <p:txBody>
          <a:bodyPr wrap="square">
            <a:spAutoFit/>
          </a:bodyPr>
          <a:lstStyle/>
          <a:p>
            <a:pPr algn="just"/>
            <a:r>
              <a:rPr lang="en-US" sz="28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H</a:t>
            </a:r>
            <a:r>
              <a:rPr lang="en-US" sz="28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iện ra rõ nét qua tình cảm, thái độ, suy nghĩ của tác giả</a:t>
            </a:r>
            <a:endParaRPr lang="en-US" sz="28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wipe(left)">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244;p32"/>
          <p:cNvSpPr txBox="1"/>
          <p:nvPr/>
        </p:nvSpPr>
        <p:spPr>
          <a:xfrm>
            <a:off x="1104949" y="135275"/>
            <a:ext cx="6883351" cy="74102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20492D"/>
                </a:solidFill>
                <a:latin typeface="#9Slide07 SVNDessert Menu Scrip" panose="00000500000000000000" pitchFamily="2" charset="0"/>
              </a:rPr>
              <a:t>II. SUY NGẪM VÀ PHẢN HỒI</a:t>
            </a:r>
            <a:endParaRPr lang="en-US" sz="3600">
              <a:solidFill>
                <a:srgbClr val="20492D"/>
              </a:solidFill>
              <a:latin typeface="#9Slide07 SVNDessert Menu Scrip" panose="00000500000000000000" pitchFamily="2"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rcRect l="4879" r="4879"/>
          <a:stretch>
            <a:fillRect/>
          </a:stretch>
        </p:blipFill>
        <p:spPr>
          <a:xfrm rot="10800000" flipH="1" flipV="1">
            <a:off x="148550" y="127666"/>
            <a:ext cx="1244247" cy="741025"/>
          </a:xfrm>
          <a:prstGeom prst="rect">
            <a:avLst/>
          </a:prstGeom>
        </p:spPr>
      </p:pic>
      <p:sp>
        <p:nvSpPr>
          <p:cNvPr id="30" name="TextBox 1"/>
          <p:cNvSpPr txBox="1">
            <a:spLocks noChangeArrowheads="1"/>
          </p:cNvSpPr>
          <p:nvPr/>
        </p:nvSpPr>
        <p:spPr bwMode="auto">
          <a:xfrm>
            <a:off x="911831" y="911006"/>
            <a:ext cx="4890770"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500" b="1">
                <a:solidFill>
                  <a:srgbClr val="00B050"/>
                </a:solidFill>
                <a:latin typeface="#9Slide05 Fourth Medium" panose="00000600000000000000" pitchFamily="2" charset="-93"/>
                <a:cs typeface="Times New Roman" panose="02020603050405020304" pitchFamily="18" charset="0"/>
              </a:rPr>
              <a:t>2. Đặc điểm thể loại tùy bút</a:t>
            </a:r>
            <a:endParaRPr lang="en-US" altLang="en-US" sz="3500" b="1">
              <a:solidFill>
                <a:srgbClr val="00B050"/>
              </a:solidFill>
              <a:latin typeface="#9Slide05 Fourth Medium" panose="00000600000000000000" pitchFamily="2" charset="-93"/>
              <a:cs typeface="Times New Roman" panose="02020603050405020304" pitchFamily="18" charset="0"/>
            </a:endParaRPr>
          </a:p>
        </p:txBody>
      </p:sp>
      <p:pic>
        <p:nvPicPr>
          <p:cNvPr id="33" name="Picture 32" descr="A picture containing indoor, vegeta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67" y="2280863"/>
            <a:ext cx="7001657" cy="4577137"/>
          </a:xfrm>
          <a:prstGeom prst="rect">
            <a:avLst/>
          </a:prstGeom>
        </p:spPr>
      </p:pic>
      <p:sp>
        <p:nvSpPr>
          <p:cNvPr id="3" name="TextBox 1"/>
          <p:cNvSpPr txBox="1">
            <a:spLocks noChangeArrowheads="1"/>
          </p:cNvSpPr>
          <p:nvPr/>
        </p:nvSpPr>
        <p:spPr bwMode="auto">
          <a:xfrm>
            <a:off x="922089" y="1431288"/>
            <a:ext cx="276669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500" b="1">
                <a:solidFill>
                  <a:srgbClr val="0070C0"/>
                </a:solidFill>
                <a:latin typeface="#9Slide05 Fourth Medium" panose="00000600000000000000" pitchFamily="2" charset="-93"/>
                <a:cs typeface="Times New Roman" panose="02020603050405020304" pitchFamily="18" charset="0"/>
              </a:rPr>
              <a:t>a. Chất trữ tình</a:t>
            </a:r>
            <a:endParaRPr lang="en-US" altLang="en-US" sz="3500" b="1">
              <a:solidFill>
                <a:srgbClr val="0070C0"/>
              </a:solidFill>
              <a:latin typeface="#9Slide05 Fourth Medium" panose="00000600000000000000" pitchFamily="2" charset="-93"/>
              <a:cs typeface="Times New Roman" panose="02020603050405020304" pitchFamily="18" charset="0"/>
            </a:endParaRPr>
          </a:p>
        </p:txBody>
      </p:sp>
      <p:sp>
        <p:nvSpPr>
          <p:cNvPr id="4" name="TextBox 3"/>
          <p:cNvSpPr txBox="1"/>
          <p:nvPr/>
        </p:nvSpPr>
        <p:spPr>
          <a:xfrm>
            <a:off x="908279" y="1915346"/>
            <a:ext cx="7276689" cy="1706880"/>
          </a:xfrm>
          <a:prstGeom prst="rect">
            <a:avLst/>
          </a:prstGeom>
          <a:noFill/>
        </p:spPr>
        <p:txBody>
          <a:bodyPr wrap="square">
            <a:spAutoFit/>
          </a:bodyPr>
          <a:lstStyle/>
          <a:p>
            <a:pPr algn="just"/>
            <a:r>
              <a:rPr lang="en-US" sz="35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a:t>
            </a:r>
            <a:r>
              <a:rPr lang="en-US" sz="35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 Cốm Vòng thể hiện tình cảm yêu quý, say mê, trân trọng của tác giả đối với vẻ đẹp của cốm, của văn hóa ẩm thực.</a:t>
            </a:r>
            <a:endParaRPr lang="en-US" sz="35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6" name="TextBox 5"/>
          <p:cNvSpPr txBox="1"/>
          <p:nvPr/>
        </p:nvSpPr>
        <p:spPr>
          <a:xfrm>
            <a:off x="922020" y="3863340"/>
            <a:ext cx="4894580" cy="6191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altLang="en-US" sz="3500" b="1">
                <a:solidFill>
                  <a:srgbClr val="0070C0"/>
                </a:solidFill>
                <a:latin typeface="#9Slide05 Fourth Medium" panose="00000600000000000000" pitchFamily="2" charset="-93"/>
                <a:ea typeface="+mj-ea"/>
                <a:cs typeface="+mj-cs"/>
              </a:rPr>
              <a:t>b. Cái tôi của tác giả</a:t>
            </a:r>
            <a:endParaRPr lang="en-US" altLang="en-US" sz="3500" b="1">
              <a:solidFill>
                <a:srgbClr val="0070C0"/>
              </a:solidFill>
              <a:latin typeface="#9Slide05 Fourth Medium" panose="00000600000000000000" pitchFamily="2" charset="-93"/>
              <a:ea typeface="+mj-ea"/>
              <a:cs typeface="+mj-cs"/>
            </a:endParaRPr>
          </a:p>
        </p:txBody>
      </p:sp>
      <p:sp>
        <p:nvSpPr>
          <p:cNvPr id="7" name="TextBox 6"/>
          <p:cNvSpPr txBox="1"/>
          <p:nvPr/>
        </p:nvSpPr>
        <p:spPr>
          <a:xfrm>
            <a:off x="922090" y="4482705"/>
            <a:ext cx="5304050" cy="1706880"/>
          </a:xfrm>
          <a:prstGeom prst="rect">
            <a:avLst/>
          </a:prstGeom>
          <a:noFill/>
        </p:spPr>
        <p:txBody>
          <a:bodyPr wrap="square">
            <a:spAutoFit/>
          </a:bodyPr>
          <a:p>
            <a:pPr algn="just"/>
            <a:r>
              <a:rPr lang="en-US" sz="35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H</a:t>
            </a:r>
            <a:r>
              <a:rPr lang="en-US" sz="35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iện ra rõ né́t qua tình cảm, thái độ̣, suy nghĩ của tác giả.</a:t>
            </a:r>
            <a:endParaRPr lang="en-US" sz="35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8" name="TextBox 7"/>
          <p:cNvSpPr txBox="1"/>
          <p:nvPr/>
        </p:nvSpPr>
        <p:spPr>
          <a:xfrm>
            <a:off x="922020" y="6189345"/>
            <a:ext cx="4084955" cy="619125"/>
          </a:xfrm>
          <a:prstGeom prst="rect">
            <a:avLst/>
          </a:prstGeom>
        </p:spPr>
        <p:txBody>
          <a:bodyPr vert="horz" lIns="91440" tIns="45720" rIns="91440" bIns="45720" rtlCol="0" anchor="b">
            <a:noAutofit/>
          </a:bodyPr>
          <a:p>
            <a:pPr>
              <a:lnSpc>
                <a:spcPct val="90000"/>
              </a:lnSpc>
              <a:spcBef>
                <a:spcPct val="0"/>
              </a:spcBef>
              <a:spcAft>
                <a:spcPts val="600"/>
              </a:spcAft>
            </a:pPr>
            <a:r>
              <a:rPr lang="en-US" sz="3500" b="1">
                <a:solidFill>
                  <a:srgbClr val="0070C0"/>
                </a:solidFill>
                <a:latin typeface="#9Slide05 Fourth Medium" panose="00000600000000000000" pitchFamily="2" charset="-93"/>
                <a:ea typeface="+mj-ea"/>
                <a:cs typeface="+mj-cs"/>
              </a:rPr>
              <a:t>c. Ngôn ngữ tùy bút</a:t>
            </a:r>
            <a:endParaRPr lang="en-US" sz="3500" b="1">
              <a:solidFill>
                <a:srgbClr val="0070C0"/>
              </a:solidFill>
              <a:latin typeface="#9Slide05 Fourth Medium" panose="00000600000000000000" pitchFamily="2" charset="-93"/>
              <a:ea typeface="+mj-ea"/>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picture containing indoor, vegetabl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t="1362" r="1" b="1"/>
          <a:stretch>
            <a:fillRect/>
          </a:stretch>
        </p:blipFill>
        <p:spPr>
          <a:xfrm>
            <a:off x="-292097" y="1111255"/>
            <a:ext cx="7202293" cy="4635490"/>
          </a:xfrm>
          <a:custGeom>
            <a:avLst/>
            <a:gdLst/>
            <a:ahLst/>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30" name="Thought Bubble: Cloud 29"/>
          <p:cNvSpPr/>
          <p:nvPr/>
        </p:nvSpPr>
        <p:spPr>
          <a:xfrm>
            <a:off x="6096000" y="660400"/>
            <a:ext cx="4965700" cy="2146300"/>
          </a:xfrm>
          <a:prstGeom prst="cloudCallout">
            <a:avLst>
              <a:gd name="adj1" fmla="val -48710"/>
              <a:gd name="adj2" fmla="val 65459"/>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9Slide05 Fourth Medium" panose="00000600000000000000" pitchFamily="2" charset="-93"/>
              </a:rPr>
              <a:t>Nhận xét về ngôn ngữ tác giả sử dụng trong  văn bản?</a:t>
            </a:r>
            <a:endParaRPr lang="en-US" sz="2800">
              <a:latin typeface="#9Slide05 Fourth Medium" panose="00000600000000000000" pitchFamily="2" charset="-93"/>
            </a:endParaRPr>
          </a:p>
        </p:txBody>
      </p:sp>
      <p:sp>
        <p:nvSpPr>
          <p:cNvPr id="32" name="TextBox 31"/>
          <p:cNvSpPr txBox="1"/>
          <p:nvPr/>
        </p:nvSpPr>
        <p:spPr>
          <a:xfrm>
            <a:off x="6299199" y="3577799"/>
            <a:ext cx="4762501" cy="2922905"/>
          </a:xfrm>
          <a:prstGeom prst="rect">
            <a:avLst/>
          </a:prstGeom>
          <a:noFill/>
        </p:spPr>
        <p:txBody>
          <a:bodyPr wrap="square">
            <a:spAutoFit/>
          </a:bodyPr>
          <a:lstStyle/>
          <a:p>
            <a:pPr marR="30480" algn="just">
              <a:lnSpc>
                <a:spcPct val="115000"/>
              </a:lnSpc>
              <a:spcAft>
                <a:spcPts val="1200"/>
              </a:spcAft>
            </a:pPr>
            <a:r>
              <a:rPr lang="en-US" sz="4000">
                <a:solidFill>
                  <a:srgbClr val="FF0000"/>
                </a:solidFill>
                <a:effectLst/>
                <a:latin typeface="#9Slide05 Fourth Medium" panose="00000600000000000000" pitchFamily="2" charset="-93"/>
                <a:cs typeface="Times New Roman" panose="02020603050405020304" pitchFamily="18" charset="0"/>
              </a:rPr>
              <a:t> - Giản dị, sống động, mang hơi thở đời sống, giàu hình ảnh, giàu chất thơ.</a:t>
            </a:r>
            <a:endParaRPr lang="en-US" sz="4000" dirty="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244;p32"/>
          <p:cNvSpPr txBox="1"/>
          <p:nvPr/>
        </p:nvSpPr>
        <p:spPr>
          <a:xfrm>
            <a:off x="1104949" y="135275"/>
            <a:ext cx="6883351" cy="74102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20492D"/>
                </a:solidFill>
                <a:latin typeface="#9Slide07 SVNDessert Menu Scrip" panose="00000500000000000000" pitchFamily="2" charset="0"/>
              </a:rPr>
              <a:t>II. SUY NGẪM VÀ PHẢN HỒI</a:t>
            </a:r>
            <a:endParaRPr lang="en-US" sz="3600">
              <a:solidFill>
                <a:srgbClr val="20492D"/>
              </a:solidFill>
              <a:latin typeface="#9Slide07 SVNDessert Menu Scrip" panose="00000500000000000000" pitchFamily="2"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rcRect l="4879" r="4879"/>
          <a:stretch>
            <a:fillRect/>
          </a:stretch>
        </p:blipFill>
        <p:spPr>
          <a:xfrm rot="10800000" flipH="1" flipV="1">
            <a:off x="148550" y="127666"/>
            <a:ext cx="1244247" cy="741025"/>
          </a:xfrm>
          <a:prstGeom prst="rect">
            <a:avLst/>
          </a:prstGeom>
        </p:spPr>
      </p:pic>
      <p:sp>
        <p:nvSpPr>
          <p:cNvPr id="30" name="TextBox 1"/>
          <p:cNvSpPr txBox="1">
            <a:spLocks noChangeArrowheads="1"/>
          </p:cNvSpPr>
          <p:nvPr/>
        </p:nvSpPr>
        <p:spPr bwMode="auto">
          <a:xfrm>
            <a:off x="911831" y="911006"/>
            <a:ext cx="3958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00B050"/>
                </a:solidFill>
                <a:latin typeface="#9Slide05 Fourth Medium" panose="00000600000000000000" pitchFamily="2" charset="-93"/>
                <a:cs typeface="Times New Roman" panose="02020603050405020304" pitchFamily="18" charset="0"/>
              </a:rPr>
              <a:t>2. Đặc điểm thể loại tùy bút</a:t>
            </a:r>
            <a:endParaRPr lang="en-US" altLang="en-US" b="1">
              <a:solidFill>
                <a:srgbClr val="00B050"/>
              </a:solidFill>
              <a:latin typeface="#9Slide05 Fourth Medium" panose="00000600000000000000" pitchFamily="2" charset="-93"/>
              <a:cs typeface="Times New Roman" panose="02020603050405020304" pitchFamily="18" charset="0"/>
            </a:endParaRPr>
          </a:p>
        </p:txBody>
      </p:sp>
      <p:pic>
        <p:nvPicPr>
          <p:cNvPr id="33" name="Picture 32" descr="A picture containing indoor, vegeta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67" y="2280863"/>
            <a:ext cx="7001657" cy="4577137"/>
          </a:xfrm>
          <a:prstGeom prst="rect">
            <a:avLst/>
          </a:prstGeom>
        </p:spPr>
      </p:pic>
      <p:sp>
        <p:nvSpPr>
          <p:cNvPr id="3" name="TextBox 1"/>
          <p:cNvSpPr txBox="1">
            <a:spLocks noChangeArrowheads="1"/>
          </p:cNvSpPr>
          <p:nvPr/>
        </p:nvSpPr>
        <p:spPr bwMode="auto">
          <a:xfrm>
            <a:off x="922089" y="1431288"/>
            <a:ext cx="1968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latin typeface="#9Slide05 Fourth Medium" panose="00000600000000000000" pitchFamily="2" charset="-93"/>
                <a:cs typeface="Times New Roman" panose="02020603050405020304" pitchFamily="18" charset="0"/>
              </a:rPr>
              <a:t>a. Chất trữ tình</a:t>
            </a:r>
            <a:endParaRPr lang="en-US" altLang="en-US" sz="2400" b="1">
              <a:solidFill>
                <a:srgbClr val="0070C0"/>
              </a:solidFill>
              <a:latin typeface="#9Slide05 Fourth Medium" panose="00000600000000000000" pitchFamily="2" charset="-93"/>
              <a:cs typeface="Times New Roman" panose="02020603050405020304" pitchFamily="18" charset="0"/>
            </a:endParaRPr>
          </a:p>
        </p:txBody>
      </p:sp>
      <p:sp>
        <p:nvSpPr>
          <p:cNvPr id="4" name="TextBox 3"/>
          <p:cNvSpPr txBox="1"/>
          <p:nvPr/>
        </p:nvSpPr>
        <p:spPr>
          <a:xfrm>
            <a:off x="908279" y="1915346"/>
            <a:ext cx="7276689" cy="830997"/>
          </a:xfrm>
          <a:prstGeom prst="rect">
            <a:avLst/>
          </a:prstGeom>
          <a:noFill/>
        </p:spPr>
        <p:txBody>
          <a:bodyPr wrap="square">
            <a:spAutoFit/>
          </a:bodyPr>
          <a:lstStyle/>
          <a:p>
            <a:pPr algn="just"/>
            <a:r>
              <a:rPr lang="en-US" sz="24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a:t>
            </a:r>
            <a:r>
              <a:rPr lang="en-US" sz="24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 Cốm Vòng thể hiện tình cảm yêu quý, say mê, trân trọng của tác giả đối với vẻ đẹp của cốm, cửa văn hóa ẩm thực.</a:t>
            </a:r>
            <a:endParaRPr lang="en-US" sz="28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6" name="TextBox 5"/>
          <p:cNvSpPr txBox="1"/>
          <p:nvPr/>
        </p:nvSpPr>
        <p:spPr>
          <a:xfrm>
            <a:off x="908279" y="2589276"/>
            <a:ext cx="3149552" cy="6189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en-US" sz="2400" b="1">
                <a:solidFill>
                  <a:srgbClr val="0070C0"/>
                </a:solidFill>
                <a:latin typeface="#9Slide05 Fourth Medium" panose="00000600000000000000" pitchFamily="2" charset="-93"/>
                <a:ea typeface="+mj-ea"/>
                <a:cs typeface="+mj-cs"/>
              </a:rPr>
              <a:t>b. Cái tôi của tác giả</a:t>
            </a:r>
            <a:endParaRPr lang="en-US" sz="2400">
              <a:solidFill>
                <a:srgbClr val="0070C0"/>
              </a:solidFill>
              <a:latin typeface="#9Slide05 Fourth Medium" panose="00000600000000000000" pitchFamily="2" charset="-93"/>
              <a:ea typeface="+mj-ea"/>
              <a:cs typeface="+mj-cs"/>
            </a:endParaRPr>
          </a:p>
        </p:txBody>
      </p:sp>
      <p:sp>
        <p:nvSpPr>
          <p:cNvPr id="7" name="TextBox 6"/>
          <p:cNvSpPr txBox="1"/>
          <p:nvPr/>
        </p:nvSpPr>
        <p:spPr>
          <a:xfrm>
            <a:off x="922090" y="3266680"/>
            <a:ext cx="5304050" cy="830997"/>
          </a:xfrm>
          <a:prstGeom prst="rect">
            <a:avLst/>
          </a:prstGeom>
          <a:noFill/>
        </p:spPr>
        <p:txBody>
          <a:bodyPr wrap="square">
            <a:spAutoFit/>
          </a:bodyPr>
          <a:lstStyle/>
          <a:p>
            <a:pPr algn="just"/>
            <a:r>
              <a:rPr lang="en-US" sz="2400">
                <a:solidFill>
                  <a:srgbClr val="FF0000"/>
                </a:solidFill>
                <a:latin typeface="#9Slide05 Fourth Medium" panose="00000600000000000000" pitchFamily="2" charset="-93"/>
                <a:ea typeface="Times New Roman" panose="02020603050405020304" pitchFamily="18" charset="0"/>
                <a:cs typeface="Times New Roman" panose="02020603050405020304" pitchFamily="18" charset="0"/>
              </a:rPr>
              <a:t>=&gt; H</a:t>
            </a:r>
            <a:r>
              <a:rPr lang="en-US" sz="24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rPr>
              <a:t>iện ra rõ nét qua tình cảm, thái độ, suy nghĩ của tác giả</a:t>
            </a:r>
            <a:endParaRPr lang="en-US" sz="280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
        <p:nvSpPr>
          <p:cNvPr id="8" name="TextBox 7"/>
          <p:cNvSpPr txBox="1"/>
          <p:nvPr/>
        </p:nvSpPr>
        <p:spPr>
          <a:xfrm>
            <a:off x="908279" y="3996178"/>
            <a:ext cx="3149552" cy="6189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solidFill>
                  <a:srgbClr val="0070C0"/>
                </a:solidFill>
                <a:latin typeface="#9Slide05 Fourth Medium" panose="00000600000000000000" pitchFamily="2" charset="-93"/>
                <a:ea typeface="+mj-ea"/>
                <a:cs typeface="+mj-cs"/>
              </a:rPr>
              <a:t>c. Ngôn ngữ tùy bút</a:t>
            </a:r>
            <a:endParaRPr lang="en-US" sz="2400">
              <a:solidFill>
                <a:srgbClr val="0070C0"/>
              </a:solidFill>
              <a:latin typeface="#9Slide05 Fourth Medium" panose="00000600000000000000" pitchFamily="2" charset="-93"/>
              <a:ea typeface="+mj-ea"/>
              <a:cs typeface="+mj-cs"/>
            </a:endParaRPr>
          </a:p>
        </p:txBody>
      </p:sp>
      <p:sp>
        <p:nvSpPr>
          <p:cNvPr id="9" name="TextBox 8"/>
          <p:cNvSpPr txBox="1"/>
          <p:nvPr/>
        </p:nvSpPr>
        <p:spPr>
          <a:xfrm>
            <a:off x="784668" y="4615101"/>
            <a:ext cx="5468421" cy="927946"/>
          </a:xfrm>
          <a:prstGeom prst="rect">
            <a:avLst/>
          </a:prstGeom>
          <a:noFill/>
        </p:spPr>
        <p:txBody>
          <a:bodyPr wrap="square">
            <a:spAutoFit/>
          </a:bodyPr>
          <a:lstStyle/>
          <a:p>
            <a:pPr marR="30480" algn="just">
              <a:lnSpc>
                <a:spcPct val="115000"/>
              </a:lnSpc>
              <a:spcAft>
                <a:spcPts val="1200"/>
              </a:spcAft>
            </a:pPr>
            <a:r>
              <a:rPr lang="en-US" sz="2400">
                <a:solidFill>
                  <a:srgbClr val="FF0000"/>
                </a:solidFill>
                <a:effectLst/>
                <a:latin typeface="#9Slide05 Fourth Medium" panose="00000600000000000000" pitchFamily="2" charset="-93"/>
                <a:cs typeface="Times New Roman" panose="02020603050405020304" pitchFamily="18" charset="0"/>
              </a:rPr>
              <a:t> - Giản dị, sống động, mang hơi thở đời sống, giàu hình ảnh, giàu chất thơ.</a:t>
            </a:r>
            <a:endParaRPr lang="vi-VN" sz="2400" dirty="0">
              <a:solidFill>
                <a:srgbClr val="FF0000"/>
              </a:solidFill>
              <a:effectLst/>
              <a:latin typeface="#9Slide05 Fourth Medium" panose="00000600000000000000" pitchFamily="2" charset="-93"/>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rcRect l="8943" r="8943"/>
          <a:stretch>
            <a:fillRect/>
          </a:stretch>
        </p:blipFill>
        <p:spPr>
          <a:xfrm>
            <a:off x="20" y="10"/>
            <a:ext cx="6095980" cy="685799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rcRect l="5555" r="5555"/>
          <a:stretch>
            <a:fillRect/>
          </a:stretch>
        </p:blipFill>
        <p:spPr>
          <a:xfrm rot="10800000" flipH="1" flipV="1">
            <a:off x="6052812" y="0"/>
            <a:ext cx="6096000" cy="6857990"/>
          </a:xfrm>
          <a:prstGeom prst="rect">
            <a:avLst/>
          </a:prstGeom>
        </p:spPr>
      </p:pic>
      <p:sp>
        <p:nvSpPr>
          <p:cNvPr id="58" name="Rectangle 57"/>
          <p:cNvSpPr>
            <a:spLocks noGrp="1" noRot="1" noChangeAspect="1" noMove="1" noResize="1" noEditPoints="1" noAdjustHandles="1" noChangeArrowheads="1" noChangeShapeType="1" noTextEdit="1"/>
          </p:cNvSpPr>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ame 59"/>
          <p:cNvSpPr>
            <a:spLocks noGrp="1" noRot="1" noChangeAspect="1" noMove="1" noResize="1" noEditPoints="1" noAdjustHandles="1" noChangeArrowheads="1" noChangeShapeType="1" noTextEdit="1"/>
          </p:cNvSpPr>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1"/>
          <p:cNvSpPr txBox="1">
            <a:spLocks noChangeArrowheads="1"/>
          </p:cNvSpPr>
          <p:nvPr/>
        </p:nvSpPr>
        <p:spPr bwMode="auto">
          <a:xfrm>
            <a:off x="4099789" y="2858125"/>
            <a:ext cx="40356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400" b="1">
                <a:solidFill>
                  <a:srgbClr val="00B050"/>
                </a:solidFill>
                <a:latin typeface="#9Slide05 Fourth Medium" panose="00000600000000000000" pitchFamily="2" charset="-93"/>
                <a:cs typeface="Times New Roman" panose="02020603050405020304" pitchFamily="18" charset="0"/>
              </a:rPr>
              <a:t>3. Chủ đề văn bản</a:t>
            </a:r>
            <a:endParaRPr lang="en-US" altLang="en-US" sz="4400" b="1">
              <a:solidFill>
                <a:srgbClr val="00B050"/>
              </a:solidFill>
              <a:latin typeface="#9Slide05 Fourth Medium" panose="00000600000000000000" pitchFamily="2" charset="-93"/>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lant, arranged, vegetable&#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1829" t="13888" r="5332" b="2801"/>
          <a:stretch>
            <a:fillRect/>
          </a:stretch>
        </p:blipFill>
        <p:spPr>
          <a:xfrm>
            <a:off x="405664" y="355601"/>
            <a:ext cx="5657333" cy="5689599"/>
          </a:xfrm>
          <a:prstGeom prst="rect">
            <a:avLst/>
          </a:prstGeom>
        </p:spPr>
      </p:pic>
      <p:sp>
        <p:nvSpPr>
          <p:cNvPr id="4" name="TextBox 1"/>
          <p:cNvSpPr txBox="1">
            <a:spLocks noChangeArrowheads="1"/>
          </p:cNvSpPr>
          <p:nvPr/>
        </p:nvSpPr>
        <p:spPr bwMode="auto">
          <a:xfrm>
            <a:off x="6570345" y="157974"/>
            <a:ext cx="4035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600" b="1">
                <a:solidFill>
                  <a:srgbClr val="00B050"/>
                </a:solidFill>
                <a:latin typeface="#9Slide05 Fourth Medium" panose="00000600000000000000" pitchFamily="2" charset="-93"/>
                <a:cs typeface="Times New Roman" panose="02020603050405020304" pitchFamily="18" charset="0"/>
              </a:rPr>
              <a:t>3. Chủ đề văn bản</a:t>
            </a:r>
            <a:endParaRPr lang="en-US" altLang="en-US" sz="3600" b="1">
              <a:solidFill>
                <a:srgbClr val="00B050"/>
              </a:solidFill>
              <a:latin typeface="#9Slide05 Fourth Medium" panose="00000600000000000000" pitchFamily="2" charset="-93"/>
              <a:cs typeface="Times New Roman" panose="02020603050405020304" pitchFamily="18" charset="0"/>
            </a:endParaRPr>
          </a:p>
        </p:txBody>
      </p:sp>
      <p:sp>
        <p:nvSpPr>
          <p:cNvPr id="6" name="TextBox 5"/>
          <p:cNvSpPr txBox="1"/>
          <p:nvPr/>
        </p:nvSpPr>
        <p:spPr>
          <a:xfrm>
            <a:off x="6309360" y="804613"/>
            <a:ext cx="5321300" cy="3784600"/>
          </a:xfrm>
          <a:prstGeom prst="rect">
            <a:avLst/>
          </a:prstGeom>
          <a:noFill/>
        </p:spPr>
        <p:txBody>
          <a:bodyPr wrap="square">
            <a:spAutoFit/>
          </a:bodyPr>
          <a:lstStyle/>
          <a:p>
            <a:r>
              <a:rPr lang="en-US" altLang="en-US" sz="4000">
                <a:solidFill>
                  <a:srgbClr val="FF0000"/>
                </a:solidFill>
                <a:latin typeface="#9Slide05 Fourth Medium" panose="00000600000000000000" pitchFamily="2" charset="-93"/>
                <a:ea typeface="Calibri" panose="020F0502020204030204" pitchFamily="34" charset="0"/>
                <a:cs typeface="Times New Roman" panose="02020603050405020304" pitchFamily="18" charset="0"/>
              </a:rPr>
              <a:t>    Tình cảm yêu quý, trân trọng của tác giả đối với cốm và đối với văn hoá của dân tộc cũng như cách sống đẹp, giàu văn hoá của người Hà Nội.</a:t>
            </a:r>
            <a:endParaRPr lang="en-US" altLang="en-US" sz="4000">
              <a:solidFill>
                <a:srgbClr val="FF0000"/>
              </a:solidFill>
              <a:latin typeface="#9Slide05 Fourth Medium" panose="00000600000000000000" pitchFamily="2" charset="-93"/>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499" y="4244499"/>
            <a:ext cx="2613502" cy="26135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7595" y="641985"/>
            <a:ext cx="10403840" cy="2553335"/>
          </a:xfrm>
          <a:prstGeom prst="rect">
            <a:avLst/>
          </a:prstGeom>
          <a:noFill/>
        </p:spPr>
        <p:txBody>
          <a:bodyPr wrap="square">
            <a:spAutoFit/>
          </a:bodyPr>
          <a:lstStyle/>
          <a:p>
            <a:r>
              <a:rPr lang="en-US" altLang="en-US" sz="4000">
                <a:solidFill>
                  <a:schemeClr val="tx1"/>
                </a:solidFill>
                <a:latin typeface="#9Slide05 Fourth Medium" panose="00000600000000000000" pitchFamily="2" charset="-93"/>
                <a:ea typeface="Calibri" panose="020F0502020204030204" pitchFamily="34" charset="0"/>
                <a:cs typeface="Times New Roman" panose="02020603050405020304" pitchFamily="18" charset="0"/>
              </a:rPr>
              <a:t>    Câu 6 sgk: “ờ mà thật vậy, sao cứ phải là lá sen mới gói được cốm? Mà sao cứ phải là rơm tươi của cây lúa mới đem buộc được gói cốm”. Hãy viết đoạn văn trình bày cách lí giải của em về câu hỏi trên.</a:t>
            </a:r>
            <a:endParaRPr lang="en-US" altLang="en-US" sz="4000">
              <a:solidFill>
                <a:schemeClr val="tx1"/>
              </a:solidFill>
              <a:latin typeface="#9Slide05 Fourth Medium" panose="00000600000000000000" pitchFamily="2" charset="-93"/>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8499" y="4244499"/>
            <a:ext cx="2613502" cy="2613502"/>
          </a:xfrm>
          <a:prstGeom prst="rect">
            <a:avLst/>
          </a:prstGeom>
        </p:spPr>
      </p:pic>
      <p:pic>
        <p:nvPicPr>
          <p:cNvPr id="33" name="Picture 32" descr="A picture containing indoor, vegeta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995" y="3730625"/>
            <a:ext cx="5177155" cy="3384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0" y="0"/>
            <a:ext cx="12192000" cy="6985635"/>
          </a:xfrm>
          <a:prstGeom prst="rect">
            <a:avLst/>
          </a:prstGeom>
          <a:noFill/>
        </p:spPr>
        <p:txBody>
          <a:bodyPr wrap="square">
            <a:spAutoFit/>
          </a:bodyPr>
          <a:p>
            <a:pPr algn="just"/>
            <a:r>
              <a:rPr lang="en-US" alt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Mỗi từ ngữ, mỗi hình ảnh trong văn bản Cốm Vòng của nhà văn Vũ Bằng đều để lại ấn tượng sâu sắc trong lòng người đọc về một thứ quà giản dị nhưng thanh tao. Nhưng có lẽ câu hỏi của tác giả về việc vì sao cốm phải gói trong lá sen, vì sao phải sợi rơm tươi của cây lúa mới đem buộc được cốm lại gợi cho người đọc những suy nghĩ về một thứ quà tưởng chừng như đơn sơ ấy lại đòi hỏi sự kì công trong từng công đoạn. Qua câu hỏi cũng chính là câu trả lời của tác giả, em hiểu được rằng cốm nếu được gói trong lá sen thì hương vị của cốm mới có thể giữ lại một cách trọn vẹn nhất. Khi cốm được gói trong lá sen thì những hạt cốm sẽ thơm ngon, mềm dẻo hơn. Không chỉ có vậy, việc buộc cốm bằng những cọng rơm tươi của cây lúa còn tạo nên một sự thân thuộc, gần gũi và bình dị. Từ những vấn đề đã nêu, ta có thể hiểu rằng, lá sen và rơm tươi là hai nguyên liệu quan trọng trong việc lưu giữ nét đẹp truyền thống nhất của cốm, không gì có thể thay thể được các vật liệu này.</a:t>
            </a:r>
            <a:endParaRPr lang="en-US" alt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3"/>
          <p:cNvSpPr/>
          <p:nvPr/>
        </p:nvSpPr>
        <p:spPr>
          <a:xfrm>
            <a:off x="1212850" y="1881188"/>
            <a:ext cx="9909175" cy="38750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15000"/>
              </a:lnSpc>
              <a:spcBef>
                <a:spcPct val="0"/>
              </a:spcBef>
              <a:buFontTx/>
              <a:buNone/>
            </a:pPr>
            <a:r>
              <a:rPr lang="en-US" altLang="en-US" sz="3600" b="1" i="1" dirty="0">
                <a:latin typeface="Times New Roman" panose="02020603050405020304" pitchFamily="18" charset="0"/>
                <a:cs typeface="Times New Roman" panose="02020603050405020304" pitchFamily="18" charset="0"/>
              </a:rPr>
              <a:t>Tản văn:</a:t>
            </a:r>
            <a:r>
              <a:rPr lang="en-US" altLang="en-US" sz="3600" dirty="0">
                <a:latin typeface="Times New Roman" panose="02020603050405020304" pitchFamily="18" charset="0"/>
                <a:cs typeface="Times New Roman" panose="02020603050405020304" pitchFamily="18" charset="0"/>
              </a:rPr>
              <a:t> Tản văn l</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loại văn xuôi ngắn gọn, h</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m súc có cách thể hiện đa dạng (trữ tình, tự sự, nghị luận, miêu tả...), nhưng nhìn chung đều mang tính chất chấm phá, bộc lộ trực tiếp suy nghĩ, cảm xúc của người viết qua các hiện tượng đời sống thường nhật, gi</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u ý nghĩa xã hội..</a:t>
            </a:r>
            <a:endParaRPr lang="en-US" altLang="en-US" dirty="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3"/>
          <p:cNvSpPr/>
          <p:nvPr/>
        </p:nvSpPr>
        <p:spPr>
          <a:xfrm>
            <a:off x="1778000" y="1762125"/>
            <a:ext cx="9036050" cy="38735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15000"/>
              </a:lnSpc>
              <a:spcBef>
                <a:spcPct val="0"/>
              </a:spcBef>
              <a:buFontTx/>
              <a:buNone/>
            </a:pPr>
            <a:r>
              <a:rPr lang="en-US" altLang="en-US" sz="3600" b="1" i="1" dirty="0">
                <a:latin typeface="Times New Roman" panose="02020603050405020304" pitchFamily="18" charset="0"/>
                <a:cs typeface="Times New Roman" panose="02020603050405020304" pitchFamily="18" charset="0"/>
              </a:rPr>
              <a:t>Tùy bút:</a:t>
            </a:r>
            <a:r>
              <a:rPr lang="en-US" altLang="en-US" sz="3600" dirty="0">
                <a:latin typeface="Times New Roman" panose="02020603050405020304" pitchFamily="18" charset="0"/>
                <a:cs typeface="Times New Roman" panose="02020603050405020304" pitchFamily="18" charset="0"/>
              </a:rPr>
              <a:t> Tuỳ bút l</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một thể trong kí, dùng để ghi chép, miêu tả những hình ảnh, sự việc m</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người viết quan sát, chứng kiến; đồng thời chú trọng thể hiện cảm xúc, tình cảm, suy nghĩ của tác giả trước các hiện tượng v</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vấn đề của đời sống.</a:t>
            </a:r>
            <a:endParaRPr lang="en-US" altLang="en-US" dirty="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91297" y="2925633"/>
            <a:ext cx="1833751" cy="769441"/>
          </a:xfrm>
          <a:prstGeom prst="rect">
            <a:avLst/>
          </a:prstGeom>
          <a:noFill/>
        </p:spPr>
        <p:txBody>
          <a:bodyPr wrap="square" rtlCol="0">
            <a:spAutoFit/>
          </a:bodyPr>
          <a:lstStyle/>
          <a:p>
            <a:pPr algn="ctr"/>
            <a:r>
              <a:rPr lang="en-US" sz="4400" b="1" i="1" dirty="0" err="1"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Phở</a:t>
            </a:r>
            <a:endParaRPr lang="en-US" sz="4400" b="1" i="1" dirty="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83970" name="AutoShape 2" descr="Káº¿t quáº£ hÃ¬nh áº£nh cho xÃ´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84994" name="Picture 2" descr="Káº¿t quáº£ hÃ¬nh áº£nh cho phá»"/>
          <p:cNvPicPr>
            <a:picLocks noChangeAspect="1" noChangeArrowheads="1"/>
          </p:cNvPicPr>
          <p:nvPr/>
        </p:nvPicPr>
        <p:blipFill>
          <a:blip r:embed="rId1"/>
          <a:srcRect/>
          <a:stretch>
            <a:fillRect/>
          </a:stretch>
        </p:blipFill>
        <p:spPr bwMode="auto">
          <a:xfrm>
            <a:off x="628540" y="494040"/>
            <a:ext cx="8137088" cy="5821835"/>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43090" y="2988695"/>
            <a:ext cx="1833751" cy="769441"/>
          </a:xfrm>
          <a:prstGeom prst="rect">
            <a:avLst/>
          </a:prstGeom>
          <a:noFill/>
        </p:spPr>
        <p:txBody>
          <a:bodyPr wrap="square" rtlCol="0">
            <a:spAutoFit/>
          </a:bodyPr>
          <a:lstStyle/>
          <a:p>
            <a:pPr algn="ctr"/>
            <a:r>
              <a:rPr lang="en-US" sz="4400" b="1" i="1" dirty="0" err="1"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Xôi</a:t>
            </a:r>
            <a:endParaRPr lang="en-US" sz="4400" b="1" i="1" dirty="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83970" name="AutoShape 2" descr="Káº¿t quáº£ hÃ¬nh áº£nh cho xÃ´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6" name="Picture 5" descr="recipe1742-635695565410737062.jpg"/>
          <p:cNvPicPr>
            <a:picLocks noChangeAspect="1"/>
          </p:cNvPicPr>
          <p:nvPr/>
        </p:nvPicPr>
        <p:blipFill>
          <a:blip r:embed="rId1"/>
          <a:stretch>
            <a:fillRect/>
          </a:stretch>
        </p:blipFill>
        <p:spPr>
          <a:xfrm>
            <a:off x="662152" y="574784"/>
            <a:ext cx="8923282" cy="557705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06152" y="2263481"/>
            <a:ext cx="1466194" cy="1446550"/>
          </a:xfrm>
          <a:prstGeom prst="rect">
            <a:avLst/>
          </a:prstGeom>
          <a:noFill/>
        </p:spPr>
        <p:txBody>
          <a:bodyPr wrap="square" rtlCol="0">
            <a:spAutoFit/>
          </a:bodyPr>
          <a:lstStyle/>
          <a:p>
            <a:pPr algn="ctr"/>
            <a:r>
              <a:rPr lang="en-US" sz="4400" b="1" i="1" dirty="0" err="1"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Bún</a:t>
            </a:r>
            <a:r>
              <a:rPr lang="en-US" sz="4400" b="1" i="1" dirty="0"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 </a:t>
            </a:r>
            <a:r>
              <a:rPr lang="en-US" sz="4400" b="1" i="1" dirty="0" err="1"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ốc</a:t>
            </a:r>
            <a:endParaRPr lang="en-US" sz="4400" b="1" i="1" dirty="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83970" name="AutoShape 2" descr="Káº¿t quáº£ hÃ¬nh áº£nh cho xÃ´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26" name="AutoShape 2" descr="Káº¿t quáº£ hÃ¬nh áº£nh cho bÃºn riÃª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28" name="AutoShape 4" descr="Káº¿t quáº£ hÃ¬nh áº£nh cho bÃºn riÃª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1030" name="Picture 6" descr="Káº¿t quáº£ hÃ¬nh áº£nh cho bÃºn á»c"/>
          <p:cNvPicPr>
            <a:picLocks noChangeAspect="1" noChangeArrowheads="1"/>
          </p:cNvPicPr>
          <p:nvPr/>
        </p:nvPicPr>
        <p:blipFill>
          <a:blip r:embed="rId1"/>
          <a:srcRect/>
          <a:stretch>
            <a:fillRect/>
          </a:stretch>
        </p:blipFill>
        <p:spPr bwMode="auto">
          <a:xfrm>
            <a:off x="714703" y="520811"/>
            <a:ext cx="8776137" cy="5669115"/>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áº¿t quáº£ hÃ¬nh áº£nh cho bÃºn cháº£"/>
          <p:cNvPicPr>
            <a:picLocks noChangeAspect="1" noChangeArrowheads="1"/>
          </p:cNvPicPr>
          <p:nvPr/>
        </p:nvPicPr>
        <p:blipFill>
          <a:blip r:embed="rId1"/>
          <a:srcRect b="3274"/>
          <a:stretch>
            <a:fillRect/>
          </a:stretch>
        </p:blipFill>
        <p:spPr bwMode="auto">
          <a:xfrm>
            <a:off x="630627" y="498127"/>
            <a:ext cx="9002104" cy="5655364"/>
          </a:xfrm>
          <a:prstGeom prst="rect">
            <a:avLst/>
          </a:prstGeom>
          <a:noFill/>
        </p:spPr>
      </p:pic>
      <p:sp>
        <p:nvSpPr>
          <p:cNvPr id="3" name="TextBox 2"/>
          <p:cNvSpPr txBox="1"/>
          <p:nvPr/>
        </p:nvSpPr>
        <p:spPr>
          <a:xfrm>
            <a:off x="10105696" y="2531494"/>
            <a:ext cx="1513491" cy="1446550"/>
          </a:xfrm>
          <a:prstGeom prst="rect">
            <a:avLst/>
          </a:prstGeom>
          <a:noFill/>
        </p:spPr>
        <p:txBody>
          <a:bodyPr wrap="square" rtlCol="0">
            <a:spAutoFit/>
          </a:bodyPr>
          <a:lstStyle/>
          <a:p>
            <a:pPr algn="ctr"/>
            <a:r>
              <a:rPr lang="en-US" sz="4400" b="1" i="1" dirty="0" err="1"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Bún</a:t>
            </a:r>
            <a:r>
              <a:rPr lang="en-US" sz="4400" b="1" i="1" dirty="0"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 </a:t>
            </a:r>
            <a:r>
              <a:rPr lang="en-US" sz="4400" b="1" i="1" dirty="0" err="1" smtClean="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chả</a:t>
            </a:r>
            <a:endParaRPr lang="en-US" sz="4400" b="1" i="1" dirty="0">
              <a:solidFill>
                <a:srgbClr val="0070C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MH" val="20150429225421"/>
  <p:tag name="MH_LIBRARY" val="CONTENTS"/>
  <p:tag name="MH_TYPE" val="ENTRY"/>
  <p:tag name="ID" val="547142"/>
  <p:tag name="MH_ORDER" val="1"/>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MH" val="20150429225421"/>
  <p:tag name="MH_LIBRARY" val="CONTENTS"/>
  <p:tag name="MH_TYPE" val="ENTRY"/>
  <p:tag name="ID" val="547142"/>
  <p:tag name="MH_ORDER" val="1"/>
</p:tagLst>
</file>

<file path=ppt/tags/tag4.xml><?xml version="1.0" encoding="utf-8"?>
<p:tagLst xmlns:p="http://schemas.openxmlformats.org/presentationml/2006/main">
  <p:tag name="KSO_WM_BEAUTIFY_FLAG" val="#wm#"/>
  <p:tag name="KSO_WM_TEMPLATE_CATEGORY" val="custom"/>
  <p:tag name="KSO_WM_TEMPLATE_INDEX" val="20184553"/>
</p:tagLst>
</file>

<file path=ppt/tags/tag5.xml><?xml version="1.0" encoding="utf-8"?>
<p:tagLst xmlns:p="http://schemas.openxmlformats.org/presentationml/2006/main">
  <p:tag name="KSO_WM_UNIT_TEXT_FILL_FORE_SCHEMECOLOR_INDEX" val="16"/>
  <p:tag name="KSO_WM_UNIT_TEXT_FILL_FORE_SCHEMECOLOR_INDEX_BRIGHTNESS" val="-0.75"/>
  <p:tag name="KSO_WM_UNIT_TEXT_FILL_TYPE" val="1"/>
</p:tagLst>
</file>

<file path=ppt/tags/tag6.xml><?xml version="1.0" encoding="utf-8"?>
<p:tagLst xmlns:p="http://schemas.openxmlformats.org/presentationml/2006/main">
  <p:tag name="KSO_WM_BEAUTIFY_FLAG" val="#wm#"/>
  <p:tag name="KSO_WM_TEMPLATE_CATEGORY" val="custom"/>
  <p:tag name="KSO_WM_TEMPLATE_INDEX" val="20184553"/>
</p:tagLst>
</file>

<file path=ppt/tags/tag7.xml><?xml version="1.0" encoding="utf-8"?>
<p:tagLst xmlns:p="http://schemas.openxmlformats.org/presentationml/2006/main">
  <p:tag name="ISPRING_PRESENTATION_TITLE" val="3"/>
  <p:tag name="ISPRING_FIRST_PUBLISH" val="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fontScheme name="e3um2jjm">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fontScheme name="e3um2jjm">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fontScheme name="e3um2jjm">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467837"/>
    </a:accent1>
    <a:accent2>
      <a:srgbClr val="17431E"/>
    </a:accent2>
    <a:accent3>
      <a:srgbClr val="305336"/>
    </a:accent3>
    <a:accent4>
      <a:srgbClr val="34652F"/>
    </a:accent4>
    <a:accent5>
      <a:srgbClr val="437329"/>
    </a:accent5>
    <a:accent6>
      <a:srgbClr val="6ABF4A"/>
    </a:accent6>
    <a:hlink>
      <a:srgbClr val="E2231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9385</Words>
  <Application>WPS Presentation</Application>
  <PresentationFormat>Widescreen</PresentationFormat>
  <Paragraphs>239</Paragraphs>
  <Slides>39</Slides>
  <Notes>9</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39</vt:i4>
      </vt:variant>
    </vt:vector>
  </HeadingPairs>
  <TitlesOfParts>
    <vt:vector size="57" baseType="lpstr">
      <vt:lpstr>Arial</vt:lpstr>
      <vt:lpstr>SimSun</vt:lpstr>
      <vt:lpstr>Wingdings</vt:lpstr>
      <vt:lpstr>Times New Roman</vt:lpstr>
      <vt:lpstr>Microsoft YaHei</vt:lpstr>
      <vt:lpstr>Calibri</vt:lpstr>
      <vt:lpstr>等线</vt:lpstr>
      <vt:lpstr>#9Slide05 Dear Saturday</vt:lpstr>
      <vt:lpstr>#9Slide05 Fourth Medium</vt:lpstr>
      <vt:lpstr>字魂59号-创粗黑</vt:lpstr>
      <vt:lpstr>Arial Unicode MS</vt:lpstr>
      <vt:lpstr>#9Slide07 SVNDessert Menu Scrip</vt:lpstr>
      <vt:lpstr>#9Slide05 Fourth</vt:lpstr>
      <vt:lpstr>华文新魏</vt:lpstr>
      <vt:lpstr>#9Slide05 Graceful</vt:lpstr>
      <vt:lpstr>Office 主题</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ASUS</cp:lastModifiedBy>
  <cp:revision>8</cp:revision>
  <dcterms:created xsi:type="dcterms:W3CDTF">2022-10-30T03:32:00Z</dcterms:created>
  <dcterms:modified xsi:type="dcterms:W3CDTF">2022-11-15T09:01:23Z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0EF462F9FAC644C785606FD5017BCDE0</vt:lpwstr>
  </property>
  <property fmtid="{D5CDD505-2E9C-101B-9397-08002B2CF9AE}" pid="3" name="KSOProductBuildVer">
    <vt:lpwstr>1033-11.2.0.11380</vt:lpwstr>
  </property>
</Properties>
</file>