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372" r:id="rId3"/>
    <p:sldId id="322" r:id="rId4"/>
    <p:sldId id="337" r:id="rId5"/>
    <p:sldId id="338" r:id="rId6"/>
    <p:sldId id="397" r:id="rId7"/>
    <p:sldId id="398" r:id="rId8"/>
    <p:sldId id="328" r:id="rId9"/>
    <p:sldId id="396" r:id="rId10"/>
    <p:sldId id="394" r:id="rId11"/>
    <p:sldId id="395" r:id="rId12"/>
    <p:sldId id="296" r:id="rId13"/>
    <p:sldId id="374" r:id="rId14"/>
    <p:sldId id="375" r:id="rId15"/>
    <p:sldId id="295" r:id="rId16"/>
    <p:sldId id="297" r:id="rId17"/>
    <p:sldId id="351" r:id="rId18"/>
    <p:sldId id="298" r:id="rId19"/>
    <p:sldId id="353" r:id="rId20"/>
    <p:sldId id="366" r:id="rId21"/>
    <p:sldId id="377" r:id="rId22"/>
    <p:sldId id="385" r:id="rId23"/>
    <p:sldId id="293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63" r:id="rId32"/>
    <p:sldId id="364" r:id="rId33"/>
    <p:sldId id="365" r:id="rId34"/>
    <p:sldId id="279" r:id="rId35"/>
  </p:sldIdLst>
  <p:sldSz cx="18288000" cy="10287000"/>
  <p:notesSz cx="6858000" cy="9144000"/>
  <p:embeddedFontLst>
    <p:embeddedFont>
      <p:font typeface="Montserrat Black" panose="00000A00000000000000" pitchFamily="2" charset="0"/>
      <p:bold r:id="rId37"/>
      <p:boldItalic r:id="rId38"/>
    </p:embeddedFont>
    <p:embeddedFont>
      <p:font typeface="Muli Black" panose="020B0604020202020204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Roboto Medium" panose="02000000000000000000" pitchFamily="2" charset="0"/>
      <p:regular r:id="rId48"/>
      <p:italic r:id="rId49"/>
    </p:embeddedFont>
    <p:embeddedFont>
      <p:font typeface="Sitka Small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67F"/>
    <a:srgbClr val="006600"/>
    <a:srgbClr val="9AC69B"/>
    <a:srgbClr val="92D050"/>
    <a:srgbClr val="93BD29"/>
    <a:srgbClr val="A9CFAA"/>
    <a:srgbClr val="468C48"/>
    <a:srgbClr val="003300"/>
    <a:srgbClr val="FBEA76"/>
    <a:srgbClr val="BF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>
      <p:cViewPr varScale="1">
        <p:scale>
          <a:sx n="40" d="100"/>
          <a:sy n="40" d="100"/>
        </p:scale>
        <p:origin x="182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80FBC-F279-4D46-8C3C-7CC3318EBD9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878FE-1ABF-4E9D-8576-8EEDD018B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78FE-1ABF-4E9D-8576-8EEDD018BD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8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412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780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711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71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78FE-1ABF-4E9D-8576-8EEDD018BD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78FE-1ABF-4E9D-8576-8EEDD018B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2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878FE-1ABF-4E9D-8576-8EEDD018B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4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792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64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66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49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2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3135577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5077312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958295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220369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0064250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859808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4106925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80857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55541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12887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011862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CEE9FF-D2F0-6E50-52AF-5174478F9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90700"/>
            <a:ext cx="1203804" cy="12038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76EEEB-AFD4-42ED-B6B7-6258697AE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539249" y="-3439021"/>
            <a:ext cx="9167747" cy="170917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64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9.svg"/><Relationship Id="rId7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9.svg"/><Relationship Id="rId7" Type="http://schemas.openxmlformats.org/officeDocument/2006/relationships/image" Target="../media/image2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72.png"/><Relationship Id="rId7" Type="http://schemas.openxmlformats.org/officeDocument/2006/relationships/slide" Target="slide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0" Type="http://schemas.openxmlformats.org/officeDocument/2006/relationships/slide" Target="slide28.xml"/><Relationship Id="rId4" Type="http://schemas.openxmlformats.org/officeDocument/2006/relationships/slide" Target="slide30.xml"/><Relationship Id="rId9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8.svg"/><Relationship Id="rId7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686" y="8964905"/>
            <a:ext cx="3888763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40200" y="8637511"/>
            <a:ext cx="890226" cy="16000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313047" y="9285880"/>
            <a:ext cx="2791664" cy="903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344CE-9279-C8B8-86DF-FCDB152B506A}"/>
              </a:ext>
            </a:extLst>
          </p:cNvPr>
          <p:cNvSpPr txBox="1"/>
          <p:nvPr/>
        </p:nvSpPr>
        <p:spPr>
          <a:xfrm>
            <a:off x="2209799" y="2324100"/>
            <a:ext cx="13563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ĐẾN VỚI TIẾT HỌC HÔM NAY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A544F-E96F-992A-B2FD-5CA6CC2D2A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4930924"/>
            <a:ext cx="5410218" cy="541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33316F-91DC-CAFA-05ED-6B0786F287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495" y="505915"/>
            <a:ext cx="1792379" cy="3139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30820A-6BFB-0A6F-BCA7-5397DD568E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7072840"/>
            <a:ext cx="1767993" cy="221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48641-EE97-061A-1527-2EB24E31F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857" y="342900"/>
            <a:ext cx="2383743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AA62E-4186-5A6D-5AE1-4742447712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959" y="5992928"/>
            <a:ext cx="3608320" cy="3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5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143294"/>
            <a:ext cx="3332760" cy="1090721"/>
          </a:xfrm>
          <a:prstGeom prst="rect">
            <a:avLst/>
          </a:prstGeom>
        </p:spPr>
      </p:pic>
      <p:sp>
        <p:nvSpPr>
          <p:cNvPr id="3" name="AutoShape 2" descr="https://baivan.net/sites/default/files/styles/giua_bai/public/d/m/Y/4.3.png?itok=0DGNK2dP">
            <a:extLst>
              <a:ext uri="{FF2B5EF4-FFF2-40B4-BE49-F238E27FC236}">
                <a16:creationId xmlns:a16="http://schemas.microsoft.com/office/drawing/2014/main" id="{5E0B4AB3-5773-4B37-B341-3A2EE3B3D8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1243" y="50091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D440F-0E91-47DB-94D6-1F7C45452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38"/>
          <a:stretch/>
        </p:blipFill>
        <p:spPr>
          <a:xfrm>
            <a:off x="8320552" y="2326243"/>
            <a:ext cx="9092207" cy="56345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0D04561-4806-40CA-B909-57DDF6AE385B}"/>
              </a:ext>
            </a:extLst>
          </p:cNvPr>
          <p:cNvSpPr/>
          <p:nvPr/>
        </p:nvSpPr>
        <p:spPr>
          <a:xfrm>
            <a:off x="1576068" y="4574065"/>
            <a:ext cx="63105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 sắp xếp các công việc nhân giống cây trồng ở Hình 4.3 theo thứ tự phù hợp.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2B2F1B-E4A0-478A-96D4-0410D930C666}"/>
              </a:ext>
            </a:extLst>
          </p:cNvPr>
          <p:cNvGrpSpPr/>
          <p:nvPr/>
        </p:nvGrpSpPr>
        <p:grpSpPr>
          <a:xfrm>
            <a:off x="848347" y="3364211"/>
            <a:ext cx="914400" cy="971440"/>
            <a:chOff x="2684493" y="1802449"/>
            <a:chExt cx="914400" cy="83283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F96A3B9-3507-4A7B-B19B-DF3CB2E5B7B7}"/>
                </a:ext>
              </a:extLst>
            </p:cNvPr>
            <p:cNvSpPr/>
            <p:nvPr/>
          </p:nvSpPr>
          <p:spPr>
            <a:xfrm>
              <a:off x="2684493" y="1802449"/>
              <a:ext cx="914400" cy="832839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Graphic 22" descr="Magnifying glass">
              <a:extLst>
                <a:ext uri="{FF2B5EF4-FFF2-40B4-BE49-F238E27FC236}">
                  <a16:creationId xmlns:a16="http://schemas.microsoft.com/office/drawing/2014/main" id="{16823ED4-8DD5-410C-A233-4CCD0FF0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533338">
              <a:off x="2819346" y="1813315"/>
              <a:ext cx="704458" cy="70445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0D550A0-F4D7-C8CE-9D4C-2F8EF06461E7}"/>
              </a:ext>
            </a:extLst>
          </p:cNvPr>
          <p:cNvSpPr/>
          <p:nvPr/>
        </p:nvSpPr>
        <p:spPr>
          <a:xfrm>
            <a:off x="2078431" y="7940269"/>
            <a:ext cx="46004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f-&gt;e-&gt;a-&gt;d-&gt;c-&gt;b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1A528-6386-0B3B-F1EE-DCDE973EE15C}"/>
              </a:ext>
            </a:extLst>
          </p:cNvPr>
          <p:cNvSpPr/>
          <p:nvPr/>
        </p:nvSpPr>
        <p:spPr>
          <a:xfrm>
            <a:off x="9831757" y="8099551"/>
            <a:ext cx="63778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Hình 4.3.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Các công việc nhân giống bằng ph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ơng pháp giâm cành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21E06-ACBA-1094-0161-E4BA9F830370}"/>
              </a:ext>
            </a:extLst>
          </p:cNvPr>
          <p:cNvSpPr/>
          <p:nvPr/>
        </p:nvSpPr>
        <p:spPr>
          <a:xfrm>
            <a:off x="1092524" y="4000500"/>
            <a:ext cx="7277677" cy="4852079"/>
          </a:xfrm>
          <a:prstGeom prst="rect">
            <a:avLst/>
          </a:prstGeom>
          <a:noFill/>
          <a:ln w="28575">
            <a:solidFill>
              <a:srgbClr val="93BD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1873E-AF17-E676-F86C-CE95E79B33B0}"/>
              </a:ext>
            </a:extLst>
          </p:cNvPr>
          <p:cNvSpPr/>
          <p:nvPr/>
        </p:nvSpPr>
        <p:spPr>
          <a:xfrm>
            <a:off x="1082748" y="4263953"/>
            <a:ext cx="7277677" cy="4566141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C90BF-0FB5-B4D1-7BB3-788DBF5B8F05}"/>
              </a:ext>
            </a:extLst>
          </p:cNvPr>
          <p:cNvSpPr txBox="1"/>
          <p:nvPr/>
        </p:nvSpPr>
        <p:spPr>
          <a:xfrm>
            <a:off x="5257800" y="889751"/>
            <a:ext cx="7772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>
                    <a:lumMod val="85000"/>
                    <a:lumOff val="15000"/>
                  </a:prstClr>
                </a:solidFill>
                <a:latin typeface="Muli Black"/>
              </a:rPr>
              <a:t>AI NHANH AI 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uli Black"/>
              <a:ea typeface="+mn-ea"/>
              <a:cs typeface="+mn-cs"/>
            </a:endParaRPr>
          </a:p>
        </p:txBody>
      </p:sp>
      <p:pic>
        <p:nvPicPr>
          <p:cNvPr id="12" name="Graphic 11" descr="Back with solid fill">
            <a:extLst>
              <a:ext uri="{FF2B5EF4-FFF2-40B4-BE49-F238E27FC236}">
                <a16:creationId xmlns:a16="http://schemas.microsoft.com/office/drawing/2014/main" id="{E2D6C53B-2276-2E5A-0BF3-7EEE4660B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330671">
            <a:off x="3690707" y="69241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1559C-94BA-6C92-A6B7-9C0045AD30D0}"/>
              </a:ext>
            </a:extLst>
          </p:cNvPr>
          <p:cNvSpPr txBox="1"/>
          <p:nvPr/>
        </p:nvSpPr>
        <p:spPr>
          <a:xfrm>
            <a:off x="5257800" y="889751"/>
            <a:ext cx="7772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  <a:latin typeface="Muli Black"/>
              </a:rPr>
              <a:t>HOẠT ĐỘNG NHÓM</a:t>
            </a:r>
            <a:endParaRPr lang="en-US" sz="6000" u="none">
              <a:solidFill>
                <a:schemeClr val="tx1">
                  <a:lumMod val="85000"/>
                  <a:lumOff val="15000"/>
                </a:schemeClr>
              </a:solidFill>
              <a:latin typeface="Muli Black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FDDFB6-89BA-C576-2DD7-7D321DBD38D3}"/>
              </a:ext>
            </a:extLst>
          </p:cNvPr>
          <p:cNvGrpSpPr/>
          <p:nvPr/>
        </p:nvGrpSpPr>
        <p:grpSpPr>
          <a:xfrm>
            <a:off x="908894" y="2008009"/>
            <a:ext cx="8064770" cy="2631061"/>
            <a:chOff x="1079230" y="2798593"/>
            <a:chExt cx="8562856" cy="26310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6ABE14-B527-B080-1E11-615E54BE574D}"/>
                </a:ext>
              </a:extLst>
            </p:cNvPr>
            <p:cNvGrpSpPr/>
            <p:nvPr/>
          </p:nvGrpSpPr>
          <p:grpSpPr>
            <a:xfrm>
              <a:off x="1079230" y="3353890"/>
              <a:ext cx="8562856" cy="2075764"/>
              <a:chOff x="1482949" y="3875293"/>
              <a:chExt cx="8562856" cy="484371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3147D5D-1D05-4BF1-AA41-D52267E311F8}"/>
                  </a:ext>
                </a:extLst>
              </p:cNvPr>
              <p:cNvSpPr/>
              <p:nvPr/>
            </p:nvSpPr>
            <p:spPr>
              <a:xfrm>
                <a:off x="1482949" y="3875293"/>
                <a:ext cx="8410456" cy="4566141"/>
              </a:xfrm>
              <a:prstGeom prst="rect">
                <a:avLst/>
              </a:prstGeom>
              <a:noFill/>
              <a:ln w="28575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05302BF-E50A-9DD5-F9E6-61EA433CF62C}"/>
                  </a:ext>
                </a:extLst>
              </p:cNvPr>
              <p:cNvSpPr/>
              <p:nvPr/>
            </p:nvSpPr>
            <p:spPr>
              <a:xfrm>
                <a:off x="1635349" y="4027693"/>
                <a:ext cx="8410456" cy="4691316"/>
              </a:xfrm>
              <a:prstGeom prst="rect">
                <a:avLst/>
              </a:prstGeom>
              <a:noFill/>
              <a:ln w="28575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510220-2735-43B7-AA41-9462A3BFB363}"/>
                  </a:ext>
                </a:extLst>
              </p:cNvPr>
              <p:cNvSpPr/>
              <p:nvPr/>
            </p:nvSpPr>
            <p:spPr>
              <a:xfrm>
                <a:off x="1507495" y="3965106"/>
                <a:ext cx="8385910" cy="4691315"/>
              </a:xfrm>
              <a:prstGeom prst="rect">
                <a:avLst/>
              </a:prstGeom>
              <a:solidFill>
                <a:srgbClr val="BFE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ED58D23-37CF-47C8-9DDA-475C72CA9B49}"/>
                  </a:ext>
                </a:extLst>
              </p:cNvPr>
              <p:cNvSpPr/>
              <p:nvPr/>
            </p:nvSpPr>
            <p:spPr>
              <a:xfrm>
                <a:off x="1816205" y="4362728"/>
                <a:ext cx="7441019" cy="3088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1.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Trình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bày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yêu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cầu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thể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giâm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cành</a:t>
                </a:r>
                <a:r>
                  <a:rPr lang="en-US" sz="40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  <a:endParaRPr lang="en-US" sz="4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22C4D8-98C6-F84E-6CD4-B333CC56819D}"/>
                </a:ext>
              </a:extLst>
            </p:cNvPr>
            <p:cNvSpPr/>
            <p:nvPr/>
          </p:nvSpPr>
          <p:spPr>
            <a:xfrm>
              <a:off x="4047684" y="2798593"/>
              <a:ext cx="2590799" cy="586520"/>
            </a:xfrm>
            <a:prstGeom prst="roundRect">
              <a:avLst/>
            </a:prstGeom>
            <a:solidFill>
              <a:srgbClr val="7DB6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903FC5-E4C0-C855-F747-68022A4AEFC2}"/>
                </a:ext>
              </a:extLst>
            </p:cNvPr>
            <p:cNvSpPr txBox="1"/>
            <p:nvPr/>
          </p:nvSpPr>
          <p:spPr>
            <a:xfrm>
              <a:off x="4047684" y="2842337"/>
              <a:ext cx="2590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NHÓM 1</a:t>
              </a:r>
              <a:endPara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22D5124-D6E3-A719-22F7-5D9BE42A75DA}"/>
              </a:ext>
            </a:extLst>
          </p:cNvPr>
          <p:cNvGrpSpPr/>
          <p:nvPr/>
        </p:nvGrpSpPr>
        <p:grpSpPr>
          <a:xfrm>
            <a:off x="933440" y="5234252"/>
            <a:ext cx="8040224" cy="3271515"/>
            <a:chOff x="1103776" y="5663392"/>
            <a:chExt cx="8040224" cy="327151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01106C-A3CC-2F5A-E7F6-9A9FC432DD15}"/>
                </a:ext>
              </a:extLst>
            </p:cNvPr>
            <p:cNvGrpSpPr/>
            <p:nvPr/>
          </p:nvGrpSpPr>
          <p:grpSpPr>
            <a:xfrm>
              <a:off x="1103776" y="5663392"/>
              <a:ext cx="8040224" cy="3271515"/>
              <a:chOff x="1079230" y="2869158"/>
              <a:chExt cx="8562856" cy="256049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5873368-9648-22D3-69AD-15B9BB7A2CD2}"/>
                  </a:ext>
                </a:extLst>
              </p:cNvPr>
              <p:cNvGrpSpPr/>
              <p:nvPr/>
            </p:nvGrpSpPr>
            <p:grpSpPr>
              <a:xfrm>
                <a:off x="1079230" y="3353890"/>
                <a:ext cx="8562856" cy="2075764"/>
                <a:chOff x="1482949" y="3875293"/>
                <a:chExt cx="8562856" cy="4843716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06DC428-51E4-995F-8F42-95EEA6D88F34}"/>
                    </a:ext>
                  </a:extLst>
                </p:cNvPr>
                <p:cNvSpPr/>
                <p:nvPr/>
              </p:nvSpPr>
              <p:spPr>
                <a:xfrm>
                  <a:off x="1482949" y="3875293"/>
                  <a:ext cx="8410456" cy="4566141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AC259EB-5B01-7567-2944-4C7CB1F1BC0F}"/>
                    </a:ext>
                  </a:extLst>
                </p:cNvPr>
                <p:cNvSpPr/>
                <p:nvPr/>
              </p:nvSpPr>
              <p:spPr>
                <a:xfrm>
                  <a:off x="1635349" y="4027693"/>
                  <a:ext cx="8410456" cy="4691316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50312A2-C825-2918-F163-DF90F58B1D86}"/>
                    </a:ext>
                  </a:extLst>
                </p:cNvPr>
                <p:cNvSpPr/>
                <p:nvPr/>
              </p:nvSpPr>
              <p:spPr>
                <a:xfrm>
                  <a:off x="1507495" y="3965106"/>
                  <a:ext cx="8385910" cy="4691315"/>
                </a:xfrm>
                <a:prstGeom prst="rect">
                  <a:avLst/>
                </a:prstGeom>
                <a:solidFill>
                  <a:srgbClr val="BFE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D19EA17-DDED-837C-2B96-87C7E0CF0584}"/>
                  </a:ext>
                </a:extLst>
              </p:cNvPr>
              <p:cNvSpPr/>
              <p:nvPr/>
            </p:nvSpPr>
            <p:spPr>
              <a:xfrm>
                <a:off x="4047684" y="2869158"/>
                <a:ext cx="2590799" cy="515955"/>
              </a:xfrm>
              <a:prstGeom prst="roundRect">
                <a:avLst/>
              </a:prstGeom>
              <a:solidFill>
                <a:srgbClr val="7DB67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5C24F33-ABFC-50C4-1DFF-9B1983E237F5}"/>
                  </a:ext>
                </a:extLst>
              </p:cNvPr>
              <p:cNvSpPr txBox="1"/>
              <p:nvPr/>
            </p:nvSpPr>
            <p:spPr>
              <a:xfrm>
                <a:off x="4001331" y="2920894"/>
                <a:ext cx="2590799" cy="409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NHÓM 2</a:t>
                </a:r>
                <a:endParaRPr lang="en-US" sz="28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D340E3-344D-522B-CF8B-CD401134408C}"/>
                </a:ext>
              </a:extLst>
            </p:cNvPr>
            <p:cNvSpPr/>
            <p:nvPr/>
          </p:nvSpPr>
          <p:spPr>
            <a:xfrm>
              <a:off x="1434898" y="6587132"/>
              <a:ext cx="753935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vi-VN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vi-VN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lấy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đâu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Khi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chọn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cần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ý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điều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gì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964CD8-2F7C-33EB-E104-08D52096A817}"/>
              </a:ext>
            </a:extLst>
          </p:cNvPr>
          <p:cNvGrpSpPr/>
          <p:nvPr/>
        </p:nvGrpSpPr>
        <p:grpSpPr>
          <a:xfrm>
            <a:off x="9144000" y="2239300"/>
            <a:ext cx="8040224" cy="3271515"/>
            <a:chOff x="1103776" y="5663392"/>
            <a:chExt cx="8040224" cy="327151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CA2F7AC-ED48-8E4E-F270-72A021B0C155}"/>
                </a:ext>
              </a:extLst>
            </p:cNvPr>
            <p:cNvGrpSpPr/>
            <p:nvPr/>
          </p:nvGrpSpPr>
          <p:grpSpPr>
            <a:xfrm>
              <a:off x="1103776" y="5663392"/>
              <a:ext cx="8040224" cy="3271515"/>
              <a:chOff x="1079230" y="2869158"/>
              <a:chExt cx="8562856" cy="256049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5332C8E-4EC4-3518-045C-694EA49BF751}"/>
                  </a:ext>
                </a:extLst>
              </p:cNvPr>
              <p:cNvGrpSpPr/>
              <p:nvPr/>
            </p:nvGrpSpPr>
            <p:grpSpPr>
              <a:xfrm>
                <a:off x="1079230" y="3353890"/>
                <a:ext cx="8562856" cy="2075764"/>
                <a:chOff x="1482949" y="3875293"/>
                <a:chExt cx="8562856" cy="4843716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7273658-EC7C-7B9B-B212-9F03FF6B682C}"/>
                    </a:ext>
                  </a:extLst>
                </p:cNvPr>
                <p:cNvSpPr/>
                <p:nvPr/>
              </p:nvSpPr>
              <p:spPr>
                <a:xfrm>
                  <a:off x="1482949" y="3875293"/>
                  <a:ext cx="8410456" cy="4566141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C46AE54-D227-A946-0901-14D9EF004A14}"/>
                    </a:ext>
                  </a:extLst>
                </p:cNvPr>
                <p:cNvSpPr/>
                <p:nvPr/>
              </p:nvSpPr>
              <p:spPr>
                <a:xfrm>
                  <a:off x="1635349" y="4027693"/>
                  <a:ext cx="8410456" cy="4691316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64ABEB1-44C8-269E-FB64-6CAF497DC20D}"/>
                    </a:ext>
                  </a:extLst>
                </p:cNvPr>
                <p:cNvSpPr/>
                <p:nvPr/>
              </p:nvSpPr>
              <p:spPr>
                <a:xfrm>
                  <a:off x="1507495" y="3965106"/>
                  <a:ext cx="8385910" cy="4691315"/>
                </a:xfrm>
                <a:prstGeom prst="rect">
                  <a:avLst/>
                </a:prstGeom>
                <a:solidFill>
                  <a:srgbClr val="BFE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026F81A4-C639-4EFD-AE71-6CC0F850E522}"/>
                  </a:ext>
                </a:extLst>
              </p:cNvPr>
              <p:cNvSpPr/>
              <p:nvPr/>
            </p:nvSpPr>
            <p:spPr>
              <a:xfrm>
                <a:off x="4047684" y="2869158"/>
                <a:ext cx="2590799" cy="515955"/>
              </a:xfrm>
              <a:prstGeom prst="roundRect">
                <a:avLst/>
              </a:prstGeom>
              <a:solidFill>
                <a:srgbClr val="7DB67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A5D27F7-85FB-953D-6152-865EA2343004}"/>
                  </a:ext>
                </a:extLst>
              </p:cNvPr>
              <p:cNvSpPr txBox="1"/>
              <p:nvPr/>
            </p:nvSpPr>
            <p:spPr>
              <a:xfrm>
                <a:off x="4001331" y="2920894"/>
                <a:ext cx="2590799" cy="409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NHÓM </a:t>
                </a:r>
                <a:r>
                  <a:rPr lang="en-US" sz="28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</a:t>
                </a: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08376EF-85E8-0257-25AA-D903D6A8AD42}"/>
                </a:ext>
              </a:extLst>
            </p:cNvPr>
            <p:cNvSpPr/>
            <p:nvPr/>
          </p:nvSpPr>
          <p:spPr>
            <a:xfrm>
              <a:off x="1434898" y="6587132"/>
              <a:ext cx="753935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r>
                <a:rPr lang="vi-VN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vi-VN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cắm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Nêu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cách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cắm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2DC4B3-F1B2-8C29-1E89-FF226744E63A}"/>
              </a:ext>
            </a:extLst>
          </p:cNvPr>
          <p:cNvGrpSpPr/>
          <p:nvPr/>
        </p:nvGrpSpPr>
        <p:grpSpPr>
          <a:xfrm>
            <a:off x="9171238" y="5978165"/>
            <a:ext cx="8040224" cy="3271515"/>
            <a:chOff x="1103776" y="5663392"/>
            <a:chExt cx="8040224" cy="327151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13718AE-21A1-4D58-592B-8F5F446BB68A}"/>
                </a:ext>
              </a:extLst>
            </p:cNvPr>
            <p:cNvGrpSpPr/>
            <p:nvPr/>
          </p:nvGrpSpPr>
          <p:grpSpPr>
            <a:xfrm>
              <a:off x="1103776" y="5663392"/>
              <a:ext cx="8040224" cy="3271515"/>
              <a:chOff x="1079230" y="2869158"/>
              <a:chExt cx="8562856" cy="2560496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4C5092D-C696-810D-3646-CAEFCF0B1BAA}"/>
                  </a:ext>
                </a:extLst>
              </p:cNvPr>
              <p:cNvGrpSpPr/>
              <p:nvPr/>
            </p:nvGrpSpPr>
            <p:grpSpPr>
              <a:xfrm>
                <a:off x="1079230" y="3353890"/>
                <a:ext cx="8562856" cy="2075764"/>
                <a:chOff x="1482949" y="3875293"/>
                <a:chExt cx="8562856" cy="4843716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8899BC5-78FB-8710-D372-76754B7FD177}"/>
                    </a:ext>
                  </a:extLst>
                </p:cNvPr>
                <p:cNvSpPr/>
                <p:nvPr/>
              </p:nvSpPr>
              <p:spPr>
                <a:xfrm>
                  <a:off x="1482949" y="3875293"/>
                  <a:ext cx="8410456" cy="4566141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CC545AC8-81CC-42F2-7B50-F9DB4525D6FF}"/>
                    </a:ext>
                  </a:extLst>
                </p:cNvPr>
                <p:cNvSpPr/>
                <p:nvPr/>
              </p:nvSpPr>
              <p:spPr>
                <a:xfrm>
                  <a:off x="1635349" y="4027693"/>
                  <a:ext cx="8410456" cy="4691316"/>
                </a:xfrm>
                <a:prstGeom prst="rect">
                  <a:avLst/>
                </a:prstGeom>
                <a:noFill/>
                <a:ln w="28575">
                  <a:solidFill>
                    <a:srgbClr val="0066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E18A9310-EBC9-B9A8-1B7B-477285BDEBAB}"/>
                    </a:ext>
                  </a:extLst>
                </p:cNvPr>
                <p:cNvSpPr/>
                <p:nvPr/>
              </p:nvSpPr>
              <p:spPr>
                <a:xfrm>
                  <a:off x="1507495" y="3965106"/>
                  <a:ext cx="8385910" cy="4691315"/>
                </a:xfrm>
                <a:prstGeom prst="rect">
                  <a:avLst/>
                </a:prstGeom>
                <a:solidFill>
                  <a:srgbClr val="BFEBF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077ED694-5188-5246-1018-655F1E5AF2F0}"/>
                  </a:ext>
                </a:extLst>
              </p:cNvPr>
              <p:cNvSpPr/>
              <p:nvPr/>
            </p:nvSpPr>
            <p:spPr>
              <a:xfrm>
                <a:off x="4047684" y="2869158"/>
                <a:ext cx="2590799" cy="515955"/>
              </a:xfrm>
              <a:prstGeom prst="roundRect">
                <a:avLst/>
              </a:prstGeom>
              <a:solidFill>
                <a:srgbClr val="7DB67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EBE6C60-1060-108D-AD55-F06D6B904D26}"/>
                  </a:ext>
                </a:extLst>
              </p:cNvPr>
              <p:cNvSpPr txBox="1"/>
              <p:nvPr/>
            </p:nvSpPr>
            <p:spPr>
              <a:xfrm>
                <a:off x="4001331" y="2920894"/>
                <a:ext cx="2590799" cy="409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NHÓM </a:t>
                </a:r>
                <a:r>
                  <a:rPr lang="en-US" sz="2800" b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4</a:t>
                </a: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B77FE7A-CCA8-8D3F-42F2-8012CA12745D}"/>
                </a:ext>
              </a:extLst>
            </p:cNvPr>
            <p:cNvSpPr/>
            <p:nvPr/>
          </p:nvSpPr>
          <p:spPr>
            <a:xfrm>
              <a:off x="1434898" y="6587132"/>
              <a:ext cx="753935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r>
                <a:rPr lang="vi-VN" sz="4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vi-VN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Khi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chăm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sóc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cần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lưu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ý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điều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gì</a:t>
              </a:r>
              <a:r>
                <a:rPr lang="en-US" sz="4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10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E387F65D-0344-2BEB-0283-EE2B2F91E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700" y="-406400"/>
            <a:ext cx="39100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0EE48FED-0CB7-F570-E798-4885FDD6D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263" y="-741363"/>
            <a:ext cx="3240088" cy="39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730CE0D-F5FD-5FDC-3708-44857E189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86693"/>
            <a:ext cx="10744200" cy="43338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buFont typeface="Sitka Small" panose="02000505000000020004" pitchFamily="2" charset="0"/>
              <a:buChar char="-"/>
              <a:defRPr/>
            </a:pP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Giá thể phải phù hợp với giống cây trồng, đất giâm cành phải tơi xốp, đảm bảo đủ độ ẩm, đủ chất dinh dưỡng để giâm cành sinh rễ.</a:t>
            </a:r>
          </a:p>
          <a:p>
            <a:pPr marL="457200" indent="-457200">
              <a:buFont typeface="Sitka Small" panose="02000505000000020004" pitchFamily="2" charset="0"/>
              <a:buChar char="-"/>
              <a:defRPr/>
            </a:pP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Giá thể (bầu đất) bao gồm đất, xơ dừa, tro, cát…</a:t>
            </a:r>
          </a:p>
          <a:p>
            <a:pPr marL="457200" indent="-457200">
              <a:buFont typeface="Sitka Small" panose="02000505000000020004" pitchFamily="2" charset="0"/>
              <a:buChar char="-"/>
              <a:defRPr/>
            </a:pP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E2CFD04-3B78-D6D3-A38E-FF9DF38F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3941543"/>
            <a:ext cx="6932613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121E9-F2BA-040C-4CD4-E2FE7966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27" y="0"/>
            <a:ext cx="8040641" cy="2983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1ECF0-FDDF-D938-8B81-1B58420C06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4254"/>
          <a:stretch/>
        </p:blipFill>
        <p:spPr>
          <a:xfrm>
            <a:off x="8761746" y="652811"/>
            <a:ext cx="3240088" cy="26373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384924C-E9DE-D55C-95C6-85D80816E5A2}"/>
              </a:ext>
            </a:extLst>
          </p:cNvPr>
          <p:cNvSpPr/>
          <p:nvPr/>
        </p:nvSpPr>
        <p:spPr>
          <a:xfrm>
            <a:off x="12001834" y="1057275"/>
            <a:ext cx="4851218" cy="1778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3DD3851E-DE08-7609-6D8E-C945D0D5160F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2171699"/>
            <a:ext cx="5418137" cy="7531118"/>
            <a:chOff x="-38923" y="2189863"/>
            <a:chExt cx="5418931" cy="8058687"/>
          </a:xfrm>
        </p:grpSpPr>
        <p:pic>
          <p:nvPicPr>
            <p:cNvPr id="24589" name="Picture 6">
              <a:extLst>
                <a:ext uri="{FF2B5EF4-FFF2-40B4-BE49-F238E27FC236}">
                  <a16:creationId xmlns:a16="http://schemas.microsoft.com/office/drawing/2014/main" id="{0FE8969E-8486-F034-48A4-40DADAB7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0" t="15157" r="27248"/>
            <a:stretch>
              <a:fillRect/>
            </a:stretch>
          </p:blipFill>
          <p:spPr bwMode="auto">
            <a:xfrm>
              <a:off x="-38923" y="2189863"/>
              <a:ext cx="5410200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FF045B7-3511-9489-9F8E-6FB0864614F5}"/>
                </a:ext>
              </a:extLst>
            </p:cNvPr>
            <p:cNvSpPr txBox="1"/>
            <p:nvPr/>
          </p:nvSpPr>
          <p:spPr>
            <a:xfrm>
              <a:off x="-30985" y="8173728"/>
              <a:ext cx="5410993" cy="20748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 giâm phải được lấy từ cây mẹ khỏe, không mang mầm bệnh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8420990-1BC3-B431-A036-8035AC2E3DF6}"/>
              </a:ext>
            </a:extLst>
          </p:cNvPr>
          <p:cNvGrpSpPr>
            <a:grpSpLocks/>
          </p:cNvGrpSpPr>
          <p:nvPr/>
        </p:nvGrpSpPr>
        <p:grpSpPr bwMode="auto">
          <a:xfrm>
            <a:off x="6045200" y="2171699"/>
            <a:ext cx="5541963" cy="8028246"/>
            <a:chOff x="6044803" y="1627108"/>
            <a:chExt cx="5541962" cy="8572841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F1ABBECF-1681-C13A-50DC-4B9BC2565DD6}"/>
                </a:ext>
              </a:extLst>
            </p:cNvPr>
            <p:cNvSpPr txBox="1"/>
            <p:nvPr/>
          </p:nvSpPr>
          <p:spPr>
            <a:xfrm>
              <a:off x="6176566" y="7645379"/>
              <a:ext cx="5410199" cy="25545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cầu: Cành được chọn phải trong giai đoạn phát triển, không quá non, không quá già.</a:t>
              </a:r>
            </a:p>
          </p:txBody>
        </p:sp>
        <p:pic>
          <p:nvPicPr>
            <p:cNvPr id="24588" name="Hình ảnh 14">
              <a:extLst>
                <a:ext uri="{FF2B5EF4-FFF2-40B4-BE49-F238E27FC236}">
                  <a16:creationId xmlns:a16="http://schemas.microsoft.com/office/drawing/2014/main" id="{65561CBA-A347-0A27-37BD-F17E43227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0" t="32019" r="31671" b="16425"/>
            <a:stretch>
              <a:fillRect/>
            </a:stretch>
          </p:blipFill>
          <p:spPr bwMode="auto">
            <a:xfrm>
              <a:off x="6044803" y="1627108"/>
              <a:ext cx="5410200" cy="5968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3F61CE2-415D-E9BE-56B4-F121504ABA92}"/>
              </a:ext>
            </a:extLst>
          </p:cNvPr>
          <p:cNvGrpSpPr>
            <a:grpSpLocks/>
          </p:cNvGrpSpPr>
          <p:nvPr/>
        </p:nvGrpSpPr>
        <p:grpSpPr bwMode="auto">
          <a:xfrm>
            <a:off x="11872914" y="2171698"/>
            <a:ext cx="6262686" cy="8187396"/>
            <a:chOff x="11873707" y="1638202"/>
            <a:chExt cx="6262686" cy="8731475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DA71E0B4-D861-67C0-7326-7730EE940161}"/>
                </a:ext>
              </a:extLst>
            </p:cNvPr>
            <p:cNvSpPr txBox="1"/>
            <p:nvPr/>
          </p:nvSpPr>
          <p:spPr>
            <a:xfrm>
              <a:off x="11873707" y="7645374"/>
              <a:ext cx="6262686" cy="2724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giâm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15 - 20cm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vát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tỉa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bớ</a:t>
              </a:r>
              <a:r>
                <a:rPr lang="en-US" sz="3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586" name="Hình ảnh 16">
              <a:extLst>
                <a:ext uri="{FF2B5EF4-FFF2-40B4-BE49-F238E27FC236}">
                  <a16:creationId xmlns:a16="http://schemas.microsoft.com/office/drawing/2014/main" id="{C10C8FFA-8CA0-74E2-9271-88D7EB0BB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20816" r="34836" b="25111"/>
            <a:stretch>
              <a:fillRect/>
            </a:stretch>
          </p:blipFill>
          <p:spPr bwMode="auto">
            <a:xfrm>
              <a:off x="11973254" y="1638202"/>
              <a:ext cx="5907552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77A29F-254F-0A58-BBD4-5EDD9E4D2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75" y="-227263"/>
            <a:ext cx="7101225" cy="2282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D3D1E-7541-E27D-1452-E975E4254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342900"/>
            <a:ext cx="2728914" cy="148610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55AB079-0E15-82BD-DC5B-80365C164349}"/>
              </a:ext>
            </a:extLst>
          </p:cNvPr>
          <p:cNvSpPr/>
          <p:nvPr/>
        </p:nvSpPr>
        <p:spPr>
          <a:xfrm>
            <a:off x="12500628" y="294173"/>
            <a:ext cx="4851218" cy="1778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143294"/>
            <a:ext cx="3332760" cy="10907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105A6F-6EAC-8B87-C7F1-FFE1EBE005DD}"/>
              </a:ext>
            </a:extLst>
          </p:cNvPr>
          <p:cNvGrpSpPr/>
          <p:nvPr/>
        </p:nvGrpSpPr>
        <p:grpSpPr>
          <a:xfrm>
            <a:off x="1219200" y="2705100"/>
            <a:ext cx="7482755" cy="4867127"/>
            <a:chOff x="1219200" y="2705100"/>
            <a:chExt cx="7482755" cy="48671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875EFC-01F7-4662-8418-95923C994860}"/>
                </a:ext>
              </a:extLst>
            </p:cNvPr>
            <p:cNvGrpSpPr/>
            <p:nvPr/>
          </p:nvGrpSpPr>
          <p:grpSpPr>
            <a:xfrm>
              <a:off x="1219200" y="2705100"/>
              <a:ext cx="7482755" cy="4867127"/>
              <a:chOff x="762029" y="1776187"/>
              <a:chExt cx="7482755" cy="486712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1DE0B4C-EA30-40D6-8FC4-716FA8935474}"/>
                  </a:ext>
                </a:extLst>
              </p:cNvPr>
              <p:cNvSpPr/>
              <p:nvPr/>
            </p:nvSpPr>
            <p:spPr>
              <a:xfrm>
                <a:off x="1089350" y="2348489"/>
                <a:ext cx="7155434" cy="4294825"/>
              </a:xfrm>
              <a:prstGeom prst="rect">
                <a:avLst/>
              </a:prstGeom>
              <a:solidFill>
                <a:srgbClr val="FFC00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7F188D4-F4A7-4546-AEF6-7260B696D43E}"/>
                  </a:ext>
                </a:extLst>
              </p:cNvPr>
              <p:cNvGrpSpPr/>
              <p:nvPr/>
            </p:nvGrpSpPr>
            <p:grpSpPr>
              <a:xfrm>
                <a:off x="762029" y="1776187"/>
                <a:ext cx="914400" cy="914400"/>
                <a:chOff x="6705600" y="4914900"/>
                <a:chExt cx="914400" cy="91440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6950EFB-2D1F-4CB4-BDE0-FC0FA0C09765}"/>
                    </a:ext>
                  </a:extLst>
                </p:cNvPr>
                <p:cNvSpPr/>
                <p:nvPr/>
              </p:nvSpPr>
              <p:spPr>
                <a:xfrm>
                  <a:off x="6705600" y="4914900"/>
                  <a:ext cx="914400" cy="914400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Graphic 13" descr="Add">
                  <a:extLst>
                    <a:ext uri="{FF2B5EF4-FFF2-40B4-BE49-F238E27FC236}">
                      <a16:creationId xmlns:a16="http://schemas.microsoft.com/office/drawing/2014/main" id="{46C09784-A086-4BFC-9465-33F92328A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9900" y="5029200"/>
                  <a:ext cx="685800" cy="685800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27D217-7A7D-4338-893B-8B1EFFD942D0}"/>
                </a:ext>
              </a:extLst>
            </p:cNvPr>
            <p:cNvSpPr/>
            <p:nvPr/>
          </p:nvSpPr>
          <p:spPr>
            <a:xfrm>
              <a:off x="2026947" y="3347323"/>
              <a:ext cx="6194582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một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loại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cây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khó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rễ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người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ta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thể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ngâm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dung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dịch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thuốc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kích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thích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tạo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rễ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trước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giâm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cành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vào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giá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thể</a:t>
              </a:r>
              <a:r>
                <a: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16D876-F8D9-17D5-282D-09F5A970C04B}"/>
              </a:ext>
            </a:extLst>
          </p:cNvPr>
          <p:cNvGrpSpPr/>
          <p:nvPr/>
        </p:nvGrpSpPr>
        <p:grpSpPr>
          <a:xfrm>
            <a:off x="8614105" y="1824964"/>
            <a:ext cx="7791110" cy="7011274"/>
            <a:chOff x="8469945" y="1638302"/>
            <a:chExt cx="7791110" cy="701127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1D80883-CCDA-59ED-0F0A-8A96F9FD9679}"/>
                </a:ext>
              </a:extLst>
            </p:cNvPr>
            <p:cNvGrpSpPr/>
            <p:nvPr/>
          </p:nvGrpSpPr>
          <p:grpSpPr>
            <a:xfrm>
              <a:off x="8469945" y="1638302"/>
              <a:ext cx="7791110" cy="6285886"/>
              <a:chOff x="9278376" y="2893468"/>
              <a:chExt cx="7070853" cy="5216198"/>
            </a:xfrm>
          </p:grpSpPr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99BB33B4-D66A-1C81-B38A-34EC563E4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554440" y="2893468"/>
                <a:ext cx="5794789" cy="5216198"/>
              </a:xfrm>
              <a:prstGeom prst="rect">
                <a:avLst/>
              </a:prstGeom>
            </p:spPr>
          </p:pic>
          <p:sp>
            <p:nvSpPr>
              <p:cNvPr id="28" name="AutoShape 2" descr="Cách giâm cành hoa hồng: 4 cách đơn giản, dễ làm, hiệu quả">
                <a:extLst>
                  <a:ext uri="{FF2B5EF4-FFF2-40B4-BE49-F238E27FC236}">
                    <a16:creationId xmlns:a16="http://schemas.microsoft.com/office/drawing/2014/main" id="{98EB741A-EA22-A825-A328-3A41219555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278376" y="5141534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ECEB34-5721-DF42-044C-120B8E26FAD8}"/>
                </a:ext>
              </a:extLst>
            </p:cNvPr>
            <p:cNvGrpSpPr/>
            <p:nvPr/>
          </p:nvGrpSpPr>
          <p:grpSpPr>
            <a:xfrm>
              <a:off x="10269773" y="1961845"/>
              <a:ext cx="5638800" cy="6687731"/>
              <a:chOff x="10269773" y="1961845"/>
              <a:chExt cx="5638800" cy="668773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17064F7-B1A7-C9E1-9628-3813D0BE7E88}"/>
                  </a:ext>
                </a:extLst>
              </p:cNvPr>
              <p:cNvSpPr/>
              <p:nvPr/>
            </p:nvSpPr>
            <p:spPr>
              <a:xfrm>
                <a:off x="11887200" y="8003245"/>
                <a:ext cx="32286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>
                    <a:solidFill>
                      <a:srgbClr val="333333"/>
                    </a:solidFill>
                    <a:latin typeface="Roboto" panose="02000000000000000000" pitchFamily="2" charset="0"/>
                  </a:rPr>
                  <a:t>T</a:t>
                </a:r>
                <a:r>
                  <a:rPr lang="en-US" sz="3600">
                    <a:solidFill>
                      <a:srgbClr val="333333"/>
                    </a:solidFill>
                    <a:latin typeface="Roboto" panose="02000000000000000000" pitchFamily="2" charset="0"/>
                  </a:rPr>
                  <a:t>huốc kích rễ</a:t>
                </a:r>
                <a:endParaRPr lang="en-US" sz="3600"/>
              </a:p>
            </p:txBody>
          </p:sp>
          <p:pic>
            <p:nvPicPr>
              <p:cNvPr id="26" name="Picture 2" descr="thuoc-kich-re-cho-cay-trong-phan-bon-kich-re">
                <a:extLst>
                  <a:ext uri="{FF2B5EF4-FFF2-40B4-BE49-F238E27FC236}">
                    <a16:creationId xmlns:a16="http://schemas.microsoft.com/office/drawing/2014/main" id="{BE41401F-DD90-8966-2625-17A9926EC7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9773" y="1961845"/>
                <a:ext cx="5638800" cy="563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57890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7C784F21-15F2-DBCA-05BE-5540705F0E56}"/>
              </a:ext>
            </a:extLst>
          </p:cNvPr>
          <p:cNvGrpSpPr>
            <a:grpSpLocks/>
          </p:cNvGrpSpPr>
          <p:nvPr/>
        </p:nvGrpSpPr>
        <p:grpSpPr bwMode="auto">
          <a:xfrm>
            <a:off x="275656" y="2324099"/>
            <a:ext cx="6256337" cy="7875845"/>
            <a:chOff x="-38923" y="2189863"/>
            <a:chExt cx="5418931" cy="8701933"/>
          </a:xfrm>
        </p:grpSpPr>
        <p:pic>
          <p:nvPicPr>
            <p:cNvPr id="27661" name="Picture 6">
              <a:extLst>
                <a:ext uri="{FF2B5EF4-FFF2-40B4-BE49-F238E27FC236}">
                  <a16:creationId xmlns:a16="http://schemas.microsoft.com/office/drawing/2014/main" id="{C94A704D-51B9-9161-EECF-1EE6435B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2" r="24782"/>
            <a:stretch>
              <a:fillRect/>
            </a:stretch>
          </p:blipFill>
          <p:spPr bwMode="auto">
            <a:xfrm>
              <a:off x="-38923" y="2189863"/>
              <a:ext cx="5410200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78C6F881-63F7-D6DF-97BE-FB15B30AFD21}"/>
                </a:ext>
              </a:extLst>
            </p:cNvPr>
            <p:cNvSpPr txBox="1"/>
            <p:nvPr/>
          </p:nvSpPr>
          <p:spPr>
            <a:xfrm>
              <a:off x="-30985" y="8173728"/>
              <a:ext cx="5410993" cy="27180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 cành giâm vào giá thể hoặc vào luống đảm bảo đầu già hơn được cắm xuống giá thể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470794-FC14-4A1E-4F07-C5242D30C139}"/>
              </a:ext>
            </a:extLst>
          </p:cNvPr>
          <p:cNvGrpSpPr>
            <a:grpSpLocks/>
          </p:cNvGrpSpPr>
          <p:nvPr/>
        </p:nvGrpSpPr>
        <p:grpSpPr bwMode="auto">
          <a:xfrm>
            <a:off x="12619666" y="2411154"/>
            <a:ext cx="5334000" cy="7875846"/>
            <a:chOff x="6044803" y="1627108"/>
            <a:chExt cx="5541962" cy="8572890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974CD52D-423B-2187-9438-78B37C53D989}"/>
                </a:ext>
              </a:extLst>
            </p:cNvPr>
            <p:cNvSpPr txBox="1"/>
            <p:nvPr/>
          </p:nvSpPr>
          <p:spPr>
            <a:xfrm>
              <a:off x="6176566" y="7645414"/>
              <a:ext cx="5410199" cy="25545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3 cách cắm cành giâm: cắm thẳng, cắm ngang và cắm nghiêng.</a:t>
              </a:r>
            </a:p>
          </p:txBody>
        </p:sp>
        <p:pic>
          <p:nvPicPr>
            <p:cNvPr id="27660" name="Hình ảnh 14">
              <a:extLst>
                <a:ext uri="{FF2B5EF4-FFF2-40B4-BE49-F238E27FC236}">
                  <a16:creationId xmlns:a16="http://schemas.microsoft.com/office/drawing/2014/main" id="{E19B773B-F327-5EC8-7D13-5A63BFBFE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0" r="15460"/>
            <a:stretch>
              <a:fillRect/>
            </a:stretch>
          </p:blipFill>
          <p:spPr bwMode="auto">
            <a:xfrm>
              <a:off x="6044803" y="1627108"/>
              <a:ext cx="5410200" cy="5968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8698538-25F9-394C-4FDE-D7751CF300EF}"/>
              </a:ext>
            </a:extLst>
          </p:cNvPr>
          <p:cNvGrpSpPr>
            <a:grpSpLocks/>
          </p:cNvGrpSpPr>
          <p:nvPr/>
        </p:nvGrpSpPr>
        <p:grpSpPr bwMode="auto">
          <a:xfrm>
            <a:off x="6844925" y="2411154"/>
            <a:ext cx="5491162" cy="7875846"/>
            <a:chOff x="11973254" y="1638202"/>
            <a:chExt cx="5939301" cy="8561748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9F5C7F3-44F5-5A65-9D35-EE0D1E5359EA}"/>
                </a:ext>
              </a:extLst>
            </p:cNvPr>
            <p:cNvSpPr txBox="1"/>
            <p:nvPr/>
          </p:nvSpPr>
          <p:spPr>
            <a:xfrm>
              <a:off x="12211048" y="7645374"/>
              <a:ext cx="5701507" cy="2554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Sitka Small" panose="02000505000000020004" pitchFamily="2" charset="0"/>
                <a:buChar char="-"/>
                <a:defRPr/>
              </a:pPr>
              <a:r>
                <a:rPr lang="vi-VN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bầu chỉ cắm 1 cành và xếp sát nhau.</a:t>
              </a:r>
            </a:p>
            <a:p>
              <a:pPr marL="457200" indent="-457200">
                <a:buFont typeface="Sitka Small" panose="02000505000000020004" pitchFamily="2" charset="0"/>
                <a:buChar char="-"/>
                <a:defRPr/>
              </a:pP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658" name="Hình ảnh 16">
              <a:extLst>
                <a:ext uri="{FF2B5EF4-FFF2-40B4-BE49-F238E27FC236}">
                  <a16:creationId xmlns:a16="http://schemas.microsoft.com/office/drawing/2014/main" id="{D6C3BE97-5688-EC99-3A4D-D9B0AAD70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r="13121"/>
            <a:stretch>
              <a:fillRect/>
            </a:stretch>
          </p:blipFill>
          <p:spPr bwMode="auto">
            <a:xfrm>
              <a:off x="11973254" y="1638202"/>
              <a:ext cx="5907552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CA9126-6643-98B3-5812-90D4444D6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28" y="-178840"/>
            <a:ext cx="6939972" cy="2366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643AE-5135-E76D-DBE6-C3AB9150D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32968"/>
            <a:ext cx="2133600" cy="177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ABFD0BD-AC2D-C516-0C3F-C197DDDAAB91}"/>
              </a:ext>
            </a:extLst>
          </p:cNvPr>
          <p:cNvSpPr/>
          <p:nvPr/>
        </p:nvSpPr>
        <p:spPr>
          <a:xfrm>
            <a:off x="11912782" y="266700"/>
            <a:ext cx="4851218" cy="1778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4770B5-373B-4E9A-1F94-AB1C8D8CB548}"/>
              </a:ext>
            </a:extLst>
          </p:cNvPr>
          <p:cNvSpPr txBox="1"/>
          <p:nvPr/>
        </p:nvSpPr>
        <p:spPr>
          <a:xfrm>
            <a:off x="3846897" y="1135446"/>
            <a:ext cx="105942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uli Black"/>
                <a:ea typeface="+mn-ea"/>
                <a:cs typeface="+mn-cs"/>
              </a:rPr>
              <a:t>BA CÁCH CẮM CÀNH GIÂM VÀO GIÁ THỂ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E7549C-A693-9281-18B3-58A2F5673E1E}"/>
              </a:ext>
            </a:extLst>
          </p:cNvPr>
          <p:cNvGrpSpPr/>
          <p:nvPr/>
        </p:nvGrpSpPr>
        <p:grpSpPr>
          <a:xfrm>
            <a:off x="1447801" y="2171699"/>
            <a:ext cx="4666648" cy="5356307"/>
            <a:chOff x="1447801" y="2171699"/>
            <a:chExt cx="4666648" cy="53563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4703F5-A3A6-DFF5-F164-8306CB36DFD9}"/>
                </a:ext>
              </a:extLst>
            </p:cNvPr>
            <p:cNvSpPr/>
            <p:nvPr/>
          </p:nvSpPr>
          <p:spPr>
            <a:xfrm>
              <a:off x="1447801" y="2171699"/>
              <a:ext cx="4666648" cy="4590775"/>
            </a:xfrm>
            <a:prstGeom prst="rect">
              <a:avLst/>
            </a:prstGeom>
            <a:solidFill>
              <a:srgbClr val="7DB6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FC237C-2B10-5AFE-AE33-33A926B9AFAC}"/>
                </a:ext>
              </a:extLst>
            </p:cNvPr>
            <p:cNvSpPr/>
            <p:nvPr/>
          </p:nvSpPr>
          <p:spPr>
            <a:xfrm>
              <a:off x="2546859" y="6881675"/>
              <a:ext cx="34265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Cắm thẳng</a:t>
              </a:r>
            </a:p>
          </p:txBody>
        </p:sp>
        <p:pic>
          <p:nvPicPr>
            <p:cNvPr id="1026" name="Picture 2" descr="Các phơng pháp truyền giống Bonsai">
              <a:extLst>
                <a:ext uri="{FF2B5EF4-FFF2-40B4-BE49-F238E27FC236}">
                  <a16:creationId xmlns:a16="http://schemas.microsoft.com/office/drawing/2014/main" id="{4CB701E6-DFD2-D9B3-6EE4-4A739AF38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525" y="2324100"/>
              <a:ext cx="4267200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317CBA-D122-F0F2-77BE-D5DE5C9A27B5}"/>
              </a:ext>
            </a:extLst>
          </p:cNvPr>
          <p:cNvGrpSpPr/>
          <p:nvPr/>
        </p:nvGrpSpPr>
        <p:grpSpPr>
          <a:xfrm>
            <a:off x="11826285" y="2138498"/>
            <a:ext cx="4915015" cy="5389508"/>
            <a:chOff x="11254669" y="2171698"/>
            <a:chExt cx="4915015" cy="53895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A68088-2543-EFE1-AD12-DB213C2609F4}"/>
                </a:ext>
              </a:extLst>
            </p:cNvPr>
            <p:cNvSpPr/>
            <p:nvPr/>
          </p:nvSpPr>
          <p:spPr>
            <a:xfrm>
              <a:off x="11259151" y="2171698"/>
              <a:ext cx="4666648" cy="4590775"/>
            </a:xfrm>
            <a:prstGeom prst="rect">
              <a:avLst/>
            </a:prstGeom>
            <a:solidFill>
              <a:srgbClr val="7DB6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FBFE90-C40A-7462-DA62-929F455E97FA}"/>
                </a:ext>
              </a:extLst>
            </p:cNvPr>
            <p:cNvSpPr/>
            <p:nvPr/>
          </p:nvSpPr>
          <p:spPr>
            <a:xfrm>
              <a:off x="11254669" y="6914875"/>
              <a:ext cx="49150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Giâm cành nằm ngang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8266F2-BAA7-9026-08BA-9FFC56E36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99" r="4800"/>
            <a:stretch/>
          </p:blipFill>
          <p:spPr>
            <a:xfrm>
              <a:off x="11449003" y="2324100"/>
              <a:ext cx="4248197" cy="42672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05581F-0E7D-7AC8-010B-12E49C6DCBA4}"/>
              </a:ext>
            </a:extLst>
          </p:cNvPr>
          <p:cNvGrpSpPr/>
          <p:nvPr/>
        </p:nvGrpSpPr>
        <p:grpSpPr>
          <a:xfrm>
            <a:off x="6637043" y="2167633"/>
            <a:ext cx="4666648" cy="5335078"/>
            <a:chOff x="6381426" y="2171699"/>
            <a:chExt cx="4666648" cy="53350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F2A4F-D606-59DA-4575-C884FDFCC835}"/>
                </a:ext>
              </a:extLst>
            </p:cNvPr>
            <p:cNvSpPr/>
            <p:nvPr/>
          </p:nvSpPr>
          <p:spPr>
            <a:xfrm>
              <a:off x="6381426" y="2171699"/>
              <a:ext cx="4666648" cy="4590775"/>
            </a:xfrm>
            <a:prstGeom prst="rect">
              <a:avLst/>
            </a:prstGeom>
            <a:solidFill>
              <a:srgbClr val="7DB6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4BF1A9-C22C-21F3-A553-2ACF2EF64F65}"/>
                </a:ext>
              </a:extLst>
            </p:cNvPr>
            <p:cNvSpPr/>
            <p:nvPr/>
          </p:nvSpPr>
          <p:spPr>
            <a:xfrm>
              <a:off x="7381965" y="6860446"/>
              <a:ext cx="34265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Cắm nghiêng</a:t>
              </a:r>
            </a:p>
          </p:txBody>
        </p:sp>
        <p:sp>
          <p:nvSpPr>
            <p:cNvPr id="2" name="AutoShape 4" descr="Kỹ thuật giâm cành | Báo ảnh Dân tộc và Miền núi">
              <a:extLst>
                <a:ext uri="{FF2B5EF4-FFF2-40B4-BE49-F238E27FC236}">
                  <a16:creationId xmlns:a16="http://schemas.microsoft.com/office/drawing/2014/main" id="{F7EAFCE7-090F-F0CB-0EBB-258807EA90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991600" y="49911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A2C7C-A81D-F75A-94DD-3006BC6CF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272" t="6717" r="53818" b="33072"/>
            <a:stretch/>
          </p:blipFill>
          <p:spPr>
            <a:xfrm>
              <a:off x="6519922" y="2324100"/>
              <a:ext cx="4389656" cy="426720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F08E3C3-490B-5546-EEA6-EE96B0594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147" y="7566056"/>
            <a:ext cx="1231499" cy="1457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054BA8-3938-6277-67CD-43520DBBE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667" y="7566056"/>
            <a:ext cx="1231499" cy="14570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6EF1D-5F53-B84D-CA2A-D91BDE502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68042" y="7566056"/>
            <a:ext cx="12314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86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78117720-B152-C71B-A0A4-CAFBA90DEAD0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2349801"/>
            <a:ext cx="5683250" cy="7977564"/>
            <a:chOff x="-38923" y="2189863"/>
            <a:chExt cx="5684083" cy="8665216"/>
          </a:xfrm>
        </p:grpSpPr>
        <p:pic>
          <p:nvPicPr>
            <p:cNvPr id="30731" name="Picture 6">
              <a:extLst>
                <a:ext uri="{FF2B5EF4-FFF2-40B4-BE49-F238E27FC236}">
                  <a16:creationId xmlns:a16="http://schemas.microsoft.com/office/drawing/2014/main" id="{3388C8C5-FED8-6F83-F0F3-97C38E10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" r="795"/>
            <a:stretch/>
          </p:blipFill>
          <p:spPr bwMode="auto">
            <a:xfrm>
              <a:off x="-38923" y="2189863"/>
              <a:ext cx="5684083" cy="672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20E1C4A-C8C3-8932-AF0F-693B16A601A1}"/>
                </a:ext>
              </a:extLst>
            </p:cNvPr>
            <p:cNvSpPr txBox="1"/>
            <p:nvPr/>
          </p:nvSpPr>
          <p:spPr>
            <a:xfrm>
              <a:off x="86941" y="8916414"/>
              <a:ext cx="5544362" cy="1938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Sitka Small" panose="02000505000000020004" pitchFamily="2" charset="0"/>
                <a:buChar char="-"/>
                <a:defRPr/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đảm bảo dinh dưỡng, nhiệt độ, độ ẩm, ánh sáng thích hợp.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33E986D-EC8B-95A6-6A26-6A5963E52738}"/>
              </a:ext>
            </a:extLst>
          </p:cNvPr>
          <p:cNvGrpSpPr>
            <a:grpSpLocks/>
          </p:cNvGrpSpPr>
          <p:nvPr/>
        </p:nvGrpSpPr>
        <p:grpSpPr bwMode="auto">
          <a:xfrm>
            <a:off x="12584590" y="2349801"/>
            <a:ext cx="5519998" cy="7919795"/>
            <a:chOff x="12775406" y="1697806"/>
            <a:chExt cx="5181600" cy="7919938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5696DD67-63E1-C25B-24D5-F60725C5F0D9}"/>
                </a:ext>
              </a:extLst>
            </p:cNvPr>
            <p:cNvSpPr txBox="1"/>
            <p:nvPr/>
          </p:nvSpPr>
          <p:spPr>
            <a:xfrm>
              <a:off x="12775406" y="7678717"/>
              <a:ext cx="5181600" cy="1939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rễ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soi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8" name="Hình ảnh 16">
              <a:extLst>
                <a:ext uri="{FF2B5EF4-FFF2-40B4-BE49-F238E27FC236}">
                  <a16:creationId xmlns:a16="http://schemas.microsoft.com/office/drawing/2014/main" id="{FC17E456-D2EA-A52C-B6E3-157AC85B43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88" r="13121" b="7397"/>
            <a:stretch/>
          </p:blipFill>
          <p:spPr bwMode="auto">
            <a:xfrm>
              <a:off x="12851606" y="1697806"/>
              <a:ext cx="5029200" cy="598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3182E-9D7C-3F11-1ABC-F191F379A8FB}"/>
              </a:ext>
            </a:extLst>
          </p:cNvPr>
          <p:cNvGrpSpPr/>
          <p:nvPr/>
        </p:nvGrpSpPr>
        <p:grpSpPr>
          <a:xfrm>
            <a:off x="5984556" y="2310831"/>
            <a:ext cx="6162241" cy="7662741"/>
            <a:chOff x="5666509" y="3021704"/>
            <a:chExt cx="6819506" cy="6363683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595CD2CF-5003-8194-B0AA-7C22B5D50C88}"/>
                </a:ext>
              </a:extLst>
            </p:cNvPr>
            <p:cNvSpPr txBox="1"/>
            <p:nvPr/>
          </p:nvSpPr>
          <p:spPr bwMode="auto">
            <a:xfrm>
              <a:off x="6076046" y="7775111"/>
              <a:ext cx="6135908" cy="16102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thể dùng một số loại thuốc hữu cơ để giúp cây sinh trưởng tốt.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EBB42A-B65D-116E-FBD9-27A1C9BC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509" y="3021704"/>
              <a:ext cx="6819506" cy="4619625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53B7867-4E68-6031-AE80-E5E80FDBD41D}"/>
              </a:ext>
            </a:extLst>
          </p:cNvPr>
          <p:cNvSpPr/>
          <p:nvPr/>
        </p:nvSpPr>
        <p:spPr>
          <a:xfrm>
            <a:off x="13253370" y="215204"/>
            <a:ext cx="4851218" cy="1778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83CF1-7425-2F72-D34F-32C898598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15204"/>
            <a:ext cx="2209800" cy="1805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36B95-369C-E383-4898-110186B1C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78" y="5812"/>
            <a:ext cx="6582121" cy="210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2C7CD9-F025-6350-02C8-50DBA38FE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38"/>
          <a:stretch/>
        </p:blipFill>
        <p:spPr>
          <a:xfrm>
            <a:off x="9533268" y="2324100"/>
            <a:ext cx="7657739" cy="47455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217888-1B78-E653-38D0-7C65133A44E7}"/>
              </a:ext>
            </a:extLst>
          </p:cNvPr>
          <p:cNvSpPr/>
          <p:nvPr/>
        </p:nvSpPr>
        <p:spPr>
          <a:xfrm>
            <a:off x="11023881" y="7452806"/>
            <a:ext cx="4784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chemeClr val="tx1">
                    <a:lumMod val="85000"/>
                    <a:lumOff val="15000"/>
                  </a:schemeClr>
                </a:solidFill>
                <a:latin typeface="OpenSans"/>
              </a:rPr>
              <a:t>Hình 4.3. </a:t>
            </a:r>
            <a:r>
              <a:rPr lang="en-US" sz="3200" i="1">
                <a:solidFill>
                  <a:schemeClr val="tx1">
                    <a:lumMod val="85000"/>
                    <a:lumOff val="15000"/>
                  </a:schemeClr>
                </a:solidFill>
                <a:latin typeface="OpenSans"/>
              </a:rPr>
              <a:t>Các công việc nhân giống bằng ph</a:t>
            </a:r>
            <a:r>
              <a:rPr lang="vi-VN" sz="3200" i="1">
                <a:solidFill>
                  <a:schemeClr val="tx1">
                    <a:lumMod val="85000"/>
                    <a:lumOff val="15000"/>
                  </a:schemeClr>
                </a:solidFill>
                <a:latin typeface="OpenSans"/>
              </a:rPr>
              <a:t>ư</a:t>
            </a:r>
            <a:r>
              <a:rPr lang="en-US" sz="3200" i="1">
                <a:solidFill>
                  <a:schemeClr val="tx1">
                    <a:lumMod val="85000"/>
                    <a:lumOff val="15000"/>
                  </a:schemeClr>
                </a:solidFill>
                <a:latin typeface="OpenSans"/>
              </a:rPr>
              <a:t>ơng pháp giâm cành</a:t>
            </a:r>
            <a:endParaRPr lang="en-US" sz="3200" i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C67220-A365-48FF-B071-670D05CA67FE}"/>
              </a:ext>
            </a:extLst>
          </p:cNvPr>
          <p:cNvGrpSpPr/>
          <p:nvPr/>
        </p:nvGrpSpPr>
        <p:grpSpPr>
          <a:xfrm>
            <a:off x="995674" y="1004690"/>
            <a:ext cx="8453126" cy="3155064"/>
            <a:chOff x="995674" y="1004690"/>
            <a:chExt cx="8453126" cy="31550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BDF8A-9BE4-6BED-F169-32102024704C}"/>
                </a:ext>
              </a:extLst>
            </p:cNvPr>
            <p:cNvGrpSpPr/>
            <p:nvPr/>
          </p:nvGrpSpPr>
          <p:grpSpPr>
            <a:xfrm>
              <a:off x="995674" y="1004690"/>
              <a:ext cx="8453126" cy="3155064"/>
              <a:chOff x="875805" y="1988437"/>
              <a:chExt cx="7480533" cy="29438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13E1F-D516-00DB-34E3-0EDBC00F2642}"/>
                  </a:ext>
                </a:extLst>
              </p:cNvPr>
              <p:cNvSpPr/>
              <p:nvPr/>
            </p:nvSpPr>
            <p:spPr>
              <a:xfrm>
                <a:off x="934102" y="2397444"/>
                <a:ext cx="7422236" cy="2534877"/>
              </a:xfrm>
              <a:prstGeom prst="rect">
                <a:avLst/>
              </a:prstGeom>
              <a:solidFill>
                <a:srgbClr val="BFE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6D5E995-83F5-38BA-1344-D3AE602471AD}"/>
                  </a:ext>
                </a:extLst>
              </p:cNvPr>
              <p:cNvGrpSpPr/>
              <p:nvPr/>
            </p:nvGrpSpPr>
            <p:grpSpPr>
              <a:xfrm>
                <a:off x="875805" y="1988437"/>
                <a:ext cx="914400" cy="914400"/>
                <a:chOff x="2680730" y="1667564"/>
                <a:chExt cx="914400" cy="914400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E415B52-0C86-B8EB-3D6E-9C95F4DF6B52}"/>
                    </a:ext>
                  </a:extLst>
                </p:cNvPr>
                <p:cNvSpPr/>
                <p:nvPr/>
              </p:nvSpPr>
              <p:spPr>
                <a:xfrm>
                  <a:off x="2680730" y="1667564"/>
                  <a:ext cx="914400" cy="914400"/>
                </a:xfrm>
                <a:prstGeom prst="ellipse">
                  <a:avLst/>
                </a:prstGeom>
                <a:solidFill>
                  <a:srgbClr val="F4EC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pic>
              <p:nvPicPr>
                <p:cNvPr id="19" name="Graphic 18" descr="Magnifying glass">
                  <a:extLst>
                    <a:ext uri="{FF2B5EF4-FFF2-40B4-BE49-F238E27FC236}">
                      <a16:creationId xmlns:a16="http://schemas.microsoft.com/office/drawing/2014/main" id="{B01092E1-6DC2-4016-0F70-A098D28F3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4533338">
                  <a:off x="2759215" y="1746050"/>
                  <a:ext cx="720607" cy="720607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CF0DB6-CF5C-1523-BDB1-1CE69CA7252B}"/>
                </a:ext>
              </a:extLst>
            </p:cNvPr>
            <p:cNvSpPr/>
            <p:nvPr/>
          </p:nvSpPr>
          <p:spPr>
            <a:xfrm>
              <a:off x="1338935" y="2061535"/>
              <a:ext cx="780506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vi-VN" sz="3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 cho biết mỗi công việc ở Hình 4.3 tương ứng với bước nào trong quy trình giâm cành.</a:t>
              </a:r>
              <a:endPara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1919935-2C34-B471-4AAE-EF7CBAC01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59985"/>
              </p:ext>
            </p:extLst>
          </p:nvPr>
        </p:nvGraphicFramePr>
        <p:xfrm>
          <a:off x="1061551" y="4434359"/>
          <a:ext cx="8387248" cy="47907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93624">
                  <a:extLst>
                    <a:ext uri="{9D8B030D-6E8A-4147-A177-3AD203B41FA5}">
                      <a16:colId xmlns:a16="http://schemas.microsoft.com/office/drawing/2014/main" val="4280244063"/>
                    </a:ext>
                  </a:extLst>
                </a:gridCol>
                <a:gridCol w="4193624">
                  <a:extLst>
                    <a:ext uri="{9D8B030D-6E8A-4147-A177-3AD203B41FA5}">
                      <a16:colId xmlns:a16="http://schemas.microsoft.com/office/drawing/2014/main" val="1803927088"/>
                    </a:ext>
                  </a:extLst>
                </a:gridCol>
              </a:tblGrid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704693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810209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24323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231268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64011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C58F5F6-EB60-A155-C281-1940CDCBAD25}"/>
              </a:ext>
            </a:extLst>
          </p:cNvPr>
          <p:cNvSpPr txBox="1"/>
          <p:nvPr/>
        </p:nvSpPr>
        <p:spPr>
          <a:xfrm>
            <a:off x="1752600" y="4494728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9A6746-F301-DAE8-9CA5-B23B92169A7C}"/>
              </a:ext>
            </a:extLst>
          </p:cNvPr>
          <p:cNvSpPr txBox="1"/>
          <p:nvPr/>
        </p:nvSpPr>
        <p:spPr>
          <a:xfrm>
            <a:off x="5833086" y="4454221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</a:t>
            </a: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19FF6B17-192D-F576-2F2A-A182F979935D}"/>
              </a:ext>
            </a:extLst>
          </p:cNvPr>
          <p:cNvSpPr/>
          <p:nvPr/>
        </p:nvSpPr>
        <p:spPr>
          <a:xfrm>
            <a:off x="12235093" y="666015"/>
            <a:ext cx="2362200" cy="1657344"/>
          </a:xfrm>
          <a:custGeom>
            <a:avLst/>
            <a:gdLst/>
            <a:ahLst/>
            <a:cxnLst/>
            <a:rect l="l" t="t" r="r" b="b"/>
            <a:pathLst>
              <a:path w="2133597" h="2064255">
                <a:moveTo>
                  <a:pt x="0" y="0"/>
                </a:moveTo>
                <a:lnTo>
                  <a:pt x="2133597" y="0"/>
                </a:lnTo>
                <a:lnTo>
                  <a:pt x="2133597" y="2064255"/>
                </a:lnTo>
                <a:lnTo>
                  <a:pt x="0" y="2064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1551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C67220-A365-48FF-B071-670D05CA67FE}"/>
              </a:ext>
            </a:extLst>
          </p:cNvPr>
          <p:cNvGrpSpPr/>
          <p:nvPr/>
        </p:nvGrpSpPr>
        <p:grpSpPr>
          <a:xfrm>
            <a:off x="995674" y="1004690"/>
            <a:ext cx="8453126" cy="3155064"/>
            <a:chOff x="995674" y="1004690"/>
            <a:chExt cx="8453126" cy="31550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BDF8A-9BE4-6BED-F169-32102024704C}"/>
                </a:ext>
              </a:extLst>
            </p:cNvPr>
            <p:cNvGrpSpPr/>
            <p:nvPr/>
          </p:nvGrpSpPr>
          <p:grpSpPr>
            <a:xfrm>
              <a:off x="995674" y="1004690"/>
              <a:ext cx="8453126" cy="3155064"/>
              <a:chOff x="875805" y="1988437"/>
              <a:chExt cx="7480533" cy="29438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13E1F-D516-00DB-34E3-0EDBC00F2642}"/>
                  </a:ext>
                </a:extLst>
              </p:cNvPr>
              <p:cNvSpPr/>
              <p:nvPr/>
            </p:nvSpPr>
            <p:spPr>
              <a:xfrm>
                <a:off x="934102" y="2397444"/>
                <a:ext cx="7422236" cy="2534877"/>
              </a:xfrm>
              <a:prstGeom prst="rect">
                <a:avLst/>
              </a:prstGeom>
              <a:solidFill>
                <a:srgbClr val="BFE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6D5E995-83F5-38BA-1344-D3AE602471AD}"/>
                  </a:ext>
                </a:extLst>
              </p:cNvPr>
              <p:cNvGrpSpPr/>
              <p:nvPr/>
            </p:nvGrpSpPr>
            <p:grpSpPr>
              <a:xfrm>
                <a:off x="875805" y="1988437"/>
                <a:ext cx="914400" cy="914400"/>
                <a:chOff x="2680730" y="1667564"/>
                <a:chExt cx="914400" cy="914400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9E415B52-0C86-B8EB-3D6E-9C95F4DF6B52}"/>
                    </a:ext>
                  </a:extLst>
                </p:cNvPr>
                <p:cNvSpPr/>
                <p:nvPr/>
              </p:nvSpPr>
              <p:spPr>
                <a:xfrm>
                  <a:off x="2680730" y="1667564"/>
                  <a:ext cx="914400" cy="914400"/>
                </a:xfrm>
                <a:prstGeom prst="ellipse">
                  <a:avLst/>
                </a:prstGeom>
                <a:solidFill>
                  <a:srgbClr val="F4EC3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pic>
              <p:nvPicPr>
                <p:cNvPr id="19" name="Graphic 18" descr="Magnifying glass">
                  <a:extLst>
                    <a:ext uri="{FF2B5EF4-FFF2-40B4-BE49-F238E27FC236}">
                      <a16:creationId xmlns:a16="http://schemas.microsoft.com/office/drawing/2014/main" id="{B01092E1-6DC2-4016-0F70-A098D28F3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 rot="4533338">
                  <a:off x="2759215" y="1746050"/>
                  <a:ext cx="720607" cy="720607"/>
                </a:xfrm>
                <a:prstGeom prst="rect">
                  <a:avLst/>
                </a:prstGeom>
              </p:spPr>
            </p:pic>
          </p:grp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CF0DB6-CF5C-1523-BDB1-1CE69CA7252B}"/>
                </a:ext>
              </a:extLst>
            </p:cNvPr>
            <p:cNvSpPr/>
            <p:nvPr/>
          </p:nvSpPr>
          <p:spPr>
            <a:xfrm>
              <a:off x="1338935" y="2061535"/>
              <a:ext cx="780506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  <a:r>
                <a:rPr lang="vi-VN" sz="3600" b="1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vi-VN" sz="36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vi-VN" sz="3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 cho biết mỗi công việc ở Hình 4.3 tương ứng với bước nào trong quy trình giâm cành.</a:t>
              </a:r>
              <a:endParaRPr lang="en-US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1919935-2C34-B471-4AAE-EF7CBAC01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655873"/>
              </p:ext>
            </p:extLst>
          </p:nvPr>
        </p:nvGraphicFramePr>
        <p:xfrm>
          <a:off x="1061550" y="4434359"/>
          <a:ext cx="8447888" cy="47907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23944">
                  <a:extLst>
                    <a:ext uri="{9D8B030D-6E8A-4147-A177-3AD203B41FA5}">
                      <a16:colId xmlns:a16="http://schemas.microsoft.com/office/drawing/2014/main" val="4280244063"/>
                    </a:ext>
                  </a:extLst>
                </a:gridCol>
                <a:gridCol w="4223944">
                  <a:extLst>
                    <a:ext uri="{9D8B030D-6E8A-4147-A177-3AD203B41FA5}">
                      <a16:colId xmlns:a16="http://schemas.microsoft.com/office/drawing/2014/main" val="1803927088"/>
                    </a:ext>
                  </a:extLst>
                </a:gridCol>
              </a:tblGrid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704693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810209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24323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231268"/>
                  </a:ext>
                </a:extLst>
              </a:tr>
              <a:tr h="9581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64011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C58F5F6-EB60-A155-C281-1940CDCBAD25}"/>
              </a:ext>
            </a:extLst>
          </p:cNvPr>
          <p:cNvSpPr txBox="1"/>
          <p:nvPr/>
        </p:nvSpPr>
        <p:spPr>
          <a:xfrm>
            <a:off x="1752600" y="4494728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9A6746-F301-DAE8-9CA5-B23B92169A7C}"/>
              </a:ext>
            </a:extLst>
          </p:cNvPr>
          <p:cNvSpPr txBox="1"/>
          <p:nvPr/>
        </p:nvSpPr>
        <p:spPr>
          <a:xfrm>
            <a:off x="5833086" y="4454221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Bước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81BBD-BC98-9AE3-3EF3-16D591263528}"/>
              </a:ext>
            </a:extLst>
          </p:cNvPr>
          <p:cNvSpPr txBox="1"/>
          <p:nvPr/>
        </p:nvSpPr>
        <p:spPr>
          <a:xfrm>
            <a:off x="1752599" y="5473160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d, 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19A85-85DD-87F7-2866-8DA55BEA3D70}"/>
              </a:ext>
            </a:extLst>
          </p:cNvPr>
          <p:cNvSpPr txBox="1"/>
          <p:nvPr/>
        </p:nvSpPr>
        <p:spPr>
          <a:xfrm>
            <a:off x="5833085" y="5436712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6AEC84-2908-244D-8E0D-2D8308BE9E04}"/>
              </a:ext>
            </a:extLst>
          </p:cNvPr>
          <p:cNvGrpSpPr/>
          <p:nvPr/>
        </p:nvGrpSpPr>
        <p:grpSpPr>
          <a:xfrm>
            <a:off x="9509440" y="1134647"/>
            <a:ext cx="7805065" cy="8017706"/>
            <a:chOff x="9553190" y="1134647"/>
            <a:chExt cx="7805065" cy="80177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488FB8-B8A3-6062-2E2A-2EBC956B2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6735" r="67271" b="15438"/>
            <a:stretch/>
          </p:blipFill>
          <p:spPr>
            <a:xfrm>
              <a:off x="11217415" y="1134647"/>
              <a:ext cx="4476619" cy="37916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BDF642-1DB9-3AFE-7AB8-5753F0397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176" t="48441" r="3791" b="16363"/>
            <a:stretch/>
          </p:blipFill>
          <p:spPr>
            <a:xfrm>
              <a:off x="11572891" y="5104111"/>
              <a:ext cx="3765665" cy="32231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BC07F-5E52-1B68-E244-6A70E4ECD858}"/>
                </a:ext>
              </a:extLst>
            </p:cNvPr>
            <p:cNvSpPr/>
            <p:nvPr/>
          </p:nvSpPr>
          <p:spPr>
            <a:xfrm>
              <a:off x="9553190" y="8567578"/>
              <a:ext cx="78050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1. Chuẩn bị giá thể giâm cành</a:t>
              </a:r>
              <a:endPara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A1184A-9A73-AD5A-FD88-105AEB763FB5}"/>
              </a:ext>
            </a:extLst>
          </p:cNvPr>
          <p:cNvSpPr txBox="1"/>
          <p:nvPr/>
        </p:nvSpPr>
        <p:spPr>
          <a:xfrm>
            <a:off x="1752598" y="6475786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e,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63BCA7-4D81-0D11-4447-B668057622E7}"/>
              </a:ext>
            </a:extLst>
          </p:cNvPr>
          <p:cNvSpPr txBox="1"/>
          <p:nvPr/>
        </p:nvSpPr>
        <p:spPr>
          <a:xfrm>
            <a:off x="5833084" y="6419203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093A96-5F2E-96D6-858E-13FA16AD75D3}"/>
              </a:ext>
            </a:extLst>
          </p:cNvPr>
          <p:cNvGrpSpPr/>
          <p:nvPr/>
        </p:nvGrpSpPr>
        <p:grpSpPr>
          <a:xfrm>
            <a:off x="9509440" y="1116097"/>
            <a:ext cx="7805065" cy="7995747"/>
            <a:chOff x="9457483" y="1291939"/>
            <a:chExt cx="7805065" cy="799574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7DD9B2-D295-DFAF-F1D6-2FDC1DE35BD8}"/>
                </a:ext>
              </a:extLst>
            </p:cNvPr>
            <p:cNvSpPr/>
            <p:nvPr/>
          </p:nvSpPr>
          <p:spPr>
            <a:xfrm>
              <a:off x="9457483" y="8702911"/>
              <a:ext cx="78050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2. Chuẩn bị cành giâm </a:t>
              </a:r>
              <a:endPara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326D6CB-B382-3E62-E7DB-7E817442B702}"/>
                </a:ext>
              </a:extLst>
            </p:cNvPr>
            <p:cNvGrpSpPr/>
            <p:nvPr/>
          </p:nvGrpSpPr>
          <p:grpSpPr>
            <a:xfrm>
              <a:off x="10822347" y="1291939"/>
              <a:ext cx="4458825" cy="7410972"/>
              <a:chOff x="10822347" y="1291939"/>
              <a:chExt cx="4458825" cy="741097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CCEBA2-47CA-9D6B-0843-69D9AAB80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7166" b="62528"/>
              <a:stretch/>
            </p:blipFill>
            <p:spPr>
              <a:xfrm>
                <a:off x="10822347" y="4973789"/>
                <a:ext cx="4458825" cy="372912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E8B94DF-1A47-AB58-2127-74AB4405A8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631" t="48286" r="37035" b="15438"/>
              <a:stretch/>
            </p:blipFill>
            <p:spPr>
              <a:xfrm>
                <a:off x="11066543" y="1291939"/>
                <a:ext cx="3970434" cy="3598278"/>
              </a:xfrm>
              <a:prstGeom prst="rect">
                <a:avLst/>
              </a:prstGeom>
            </p:spPr>
          </p:pic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950A70-27AC-E29A-FBD7-C44F13AFC240}"/>
              </a:ext>
            </a:extLst>
          </p:cNvPr>
          <p:cNvSpPr txBox="1"/>
          <p:nvPr/>
        </p:nvSpPr>
        <p:spPr>
          <a:xfrm>
            <a:off x="1720700" y="7420855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6B43F-9607-B5B4-C7F1-4C6DE4A67954}"/>
              </a:ext>
            </a:extLst>
          </p:cNvPr>
          <p:cNvSpPr txBox="1"/>
          <p:nvPr/>
        </p:nvSpPr>
        <p:spPr>
          <a:xfrm>
            <a:off x="5801186" y="7364272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3ADC24-4560-661C-CF9F-35B2E5357C99}"/>
              </a:ext>
            </a:extLst>
          </p:cNvPr>
          <p:cNvGrpSpPr/>
          <p:nvPr/>
        </p:nvGrpSpPr>
        <p:grpSpPr>
          <a:xfrm>
            <a:off x="9509440" y="1304204"/>
            <a:ext cx="7805065" cy="7042139"/>
            <a:chOff x="9658254" y="2069560"/>
            <a:chExt cx="7805065" cy="70421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B23F257-88E2-AF58-473F-732500C28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228" b="57908"/>
            <a:stretch/>
          </p:blipFill>
          <p:spPr>
            <a:xfrm>
              <a:off x="10172050" y="2069560"/>
              <a:ext cx="6395250" cy="567345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84F52E-010E-479A-8149-F377D46A523C}"/>
                </a:ext>
              </a:extLst>
            </p:cNvPr>
            <p:cNvSpPr/>
            <p:nvPr/>
          </p:nvSpPr>
          <p:spPr>
            <a:xfrm>
              <a:off x="9658254" y="8526924"/>
              <a:ext cx="78050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3. Giâm cành vào giá thể</a:t>
              </a:r>
              <a:endPara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A4D12B4-1658-D157-7950-D68C314CE9A9}"/>
              </a:ext>
            </a:extLst>
          </p:cNvPr>
          <p:cNvSpPr txBox="1"/>
          <p:nvPr/>
        </p:nvSpPr>
        <p:spPr>
          <a:xfrm>
            <a:off x="1720700" y="8423208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0B1B11-2B18-95B1-9089-DE738D06DAD8}"/>
              </a:ext>
            </a:extLst>
          </p:cNvPr>
          <p:cNvSpPr txBox="1"/>
          <p:nvPr/>
        </p:nvSpPr>
        <p:spPr>
          <a:xfrm>
            <a:off x="5801186" y="8366625"/>
            <a:ext cx="239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B875FA-F5EC-6952-2461-9514DD7B0025}"/>
              </a:ext>
            </a:extLst>
          </p:cNvPr>
          <p:cNvGrpSpPr/>
          <p:nvPr/>
        </p:nvGrpSpPr>
        <p:grpSpPr>
          <a:xfrm>
            <a:off x="9509440" y="1199115"/>
            <a:ext cx="7805065" cy="7327954"/>
            <a:chOff x="9658254" y="1783745"/>
            <a:chExt cx="7805065" cy="73279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B3F9BC4-FE4C-AB97-FBFF-F5FA87D96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415" t="1" r="35738" b="61241"/>
            <a:stretch/>
          </p:blipFill>
          <p:spPr>
            <a:xfrm>
              <a:off x="9983761" y="1783745"/>
              <a:ext cx="7154049" cy="658731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76F84F0-645F-57FD-783A-2140343EFEBE}"/>
                </a:ext>
              </a:extLst>
            </p:cNvPr>
            <p:cNvSpPr/>
            <p:nvPr/>
          </p:nvSpPr>
          <p:spPr>
            <a:xfrm>
              <a:off x="9658254" y="8526924"/>
              <a:ext cx="78050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Bước 4. Chắm sóc cành giâm</a:t>
              </a:r>
              <a:endParaRPr lang="en-US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58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26" grpId="0"/>
      <p:bldP spid="27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4F793DF6-8D61-42F7-BAC1-7D8ED4256076}"/>
              </a:ext>
            </a:extLst>
          </p:cNvPr>
          <p:cNvSpPr txBox="1"/>
          <p:nvPr/>
        </p:nvSpPr>
        <p:spPr>
          <a:xfrm>
            <a:off x="1465768" y="1243725"/>
            <a:ext cx="15506334" cy="54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  <a:spcBef>
                <a:spcPct val="0"/>
              </a:spcBef>
            </a:pP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đoạn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cành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triển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u="none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3600" u="none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3200" u="none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74E6BE-87CB-44A4-AAE7-B06B0AB2453B}"/>
              </a:ext>
            </a:extLst>
          </p:cNvPr>
          <p:cNvGrpSpPr/>
          <p:nvPr/>
        </p:nvGrpSpPr>
        <p:grpSpPr>
          <a:xfrm>
            <a:off x="424154" y="377389"/>
            <a:ext cx="966677" cy="988173"/>
            <a:chOff x="1057870" y="1983854"/>
            <a:chExt cx="929183" cy="94984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D0580F-0290-45A9-A851-8CF8B74335CE}"/>
                </a:ext>
              </a:extLst>
            </p:cNvPr>
            <p:cNvSpPr/>
            <p:nvPr/>
          </p:nvSpPr>
          <p:spPr>
            <a:xfrm>
              <a:off x="1057870" y="2019300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Power">
              <a:extLst>
                <a:ext uri="{FF2B5EF4-FFF2-40B4-BE49-F238E27FC236}">
                  <a16:creationId xmlns:a16="http://schemas.microsoft.com/office/drawing/2014/main" id="{1DE639CD-6BAA-457B-B754-F351A3F57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2653" y="1983854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4B62A6DC-F93D-4AFA-952E-9F38DC4F3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8224" y="3619500"/>
            <a:ext cx="3915587" cy="46753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E5D882-9169-742E-5CDC-ABDEC9B899CA}"/>
              </a:ext>
            </a:extLst>
          </p:cNvPr>
          <p:cNvGrpSpPr/>
          <p:nvPr/>
        </p:nvGrpSpPr>
        <p:grpSpPr>
          <a:xfrm>
            <a:off x="5422563" y="1943100"/>
            <a:ext cx="11133762" cy="7391400"/>
            <a:chOff x="1375451" y="4098927"/>
            <a:chExt cx="7120806" cy="494736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9A3557B-0AEE-0839-5D56-692419C9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5451" y="4098927"/>
              <a:ext cx="7120806" cy="4947365"/>
            </a:xfrm>
            <a:prstGeom prst="rect">
              <a:avLst/>
            </a:prstGeom>
          </p:spPr>
        </p:pic>
        <p:pic>
          <p:nvPicPr>
            <p:cNvPr id="10" name="Picture 2" descr="PHƯƠNG PHÁP GIÂM CÀNH KẾT HỢP XỬ LÝ KÍCH RỄ IBA, NAA VÀ MỘT SỐ LƯU Ý QUAN  TRỌNG">
              <a:extLst>
                <a:ext uri="{FF2B5EF4-FFF2-40B4-BE49-F238E27FC236}">
                  <a16:creationId xmlns:a16="http://schemas.microsoft.com/office/drawing/2014/main" id="{BD2397C6-DB2A-BEAC-A3B2-2FBAEA76B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544" y="4314139"/>
              <a:ext cx="6802619" cy="451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A09CE3-E5DC-6746-BD91-6FC10A34C978}"/>
              </a:ext>
            </a:extLst>
          </p:cNvPr>
          <p:cNvGrpSpPr/>
          <p:nvPr/>
        </p:nvGrpSpPr>
        <p:grpSpPr>
          <a:xfrm>
            <a:off x="4784931" y="1943100"/>
            <a:ext cx="11771394" cy="7391400"/>
            <a:chOff x="9220631" y="2814607"/>
            <a:chExt cx="7505891" cy="4947365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376971E-7075-086A-FE51-50C586979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605716" y="2814607"/>
              <a:ext cx="7120806" cy="4947365"/>
            </a:xfrm>
            <a:prstGeom prst="rect">
              <a:avLst/>
            </a:prstGeom>
          </p:spPr>
        </p:pic>
        <p:sp>
          <p:nvSpPr>
            <p:cNvPr id="5" name="AutoShape 2" descr="Cách giâm cành hoa hồng: 4 cách đơn giản, dễ làm, hiệu quả">
              <a:extLst>
                <a:ext uri="{FF2B5EF4-FFF2-40B4-BE49-F238E27FC236}">
                  <a16:creationId xmlns:a16="http://schemas.microsoft.com/office/drawing/2014/main" id="{BB5A178D-950F-EA61-3AEA-6CA9BCBB50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220631" y="4836734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A107C9-01D5-357C-281F-429DE917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94692" y="3005812"/>
              <a:ext cx="6742856" cy="4490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74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7E833-ACFD-A25C-058F-DB4C57B6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" y="0"/>
            <a:ext cx="182861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757178" y="1220368"/>
            <a:ext cx="14773644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24" tIns="68543" rIns="137124" bIns="68543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ts val="7200"/>
              <a:buFont typeface="Arial"/>
              <a:buNone/>
              <a:tabLst/>
              <a:defRPr/>
            </a:pPr>
            <a:r>
              <a:rPr kumimoji="0" lang="vi-VN" sz="10800" b="1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NGÔI SAO MAY MẮN</a:t>
            </a:r>
            <a:endParaRPr kumimoji="0" sz="10800" b="1" i="0" u="none" strike="noStrike" kern="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6284481" y="3885095"/>
            <a:ext cx="5719038" cy="5181540"/>
          </a:xfrm>
          <a:custGeom>
            <a:avLst/>
            <a:gdLst/>
            <a:ahLst/>
            <a:cxnLst/>
            <a:rect l="l" t="t" r="r" b="b"/>
            <a:pathLst>
              <a:path w="2344441" h="2238941" extrusionOk="0">
                <a:moveTo>
                  <a:pt x="0" y="0"/>
                </a:moveTo>
                <a:lnTo>
                  <a:pt x="2344441" y="0"/>
                </a:lnTo>
                <a:lnTo>
                  <a:pt x="2344441" y="2238942"/>
                </a:lnTo>
                <a:lnTo>
                  <a:pt x="0" y="2238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698356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2697838" y="4114800"/>
            <a:ext cx="12892325" cy="12344400"/>
          </a:xfrm>
          <a:custGeom>
            <a:avLst/>
            <a:gdLst/>
            <a:ahLst/>
            <a:cxnLst/>
            <a:rect l="l" t="t" r="r" b="b"/>
            <a:pathLst>
              <a:path w="8594883" h="8229600" extrusionOk="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>
            <a:hlinkClick r:id="rId4" action="ppaction://hlinksldjump"/>
          </p:cNvPr>
          <p:cNvSpPr/>
          <p:nvPr/>
        </p:nvSpPr>
        <p:spPr>
          <a:xfrm>
            <a:off x="16916400" y="89154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5-Point Star 1">
            <a:hlinkClick r:id="rId5" action="ppaction://hlinksldjump"/>
          </p:cNvPr>
          <p:cNvSpPr/>
          <p:nvPr/>
        </p:nvSpPr>
        <p:spPr>
          <a:xfrm>
            <a:off x="5867400" y="214312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2" name="5-Point Star 11">
            <a:hlinkClick r:id="rId6" action="ppaction://hlinksldjump"/>
          </p:cNvPr>
          <p:cNvSpPr/>
          <p:nvPr/>
        </p:nvSpPr>
        <p:spPr>
          <a:xfrm>
            <a:off x="9153144" y="182433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3" name="5-Point Star 12">
            <a:hlinkClick r:id="rId7" action="ppaction://hlinksldjump"/>
          </p:cNvPr>
          <p:cNvSpPr/>
          <p:nvPr/>
        </p:nvSpPr>
        <p:spPr>
          <a:xfrm>
            <a:off x="838200" y="1278756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4" name="5-Point Star 13">
            <a:hlinkClick r:id="rId8" action="ppaction://hlinksldjump"/>
          </p:cNvPr>
          <p:cNvSpPr/>
          <p:nvPr/>
        </p:nvSpPr>
        <p:spPr>
          <a:xfrm>
            <a:off x="3810000" y="3319217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5" name="5-Point Star 14">
            <a:hlinkClick r:id="rId9" action="ppaction://hlinksldjump"/>
          </p:cNvPr>
          <p:cNvSpPr/>
          <p:nvPr/>
        </p:nvSpPr>
        <p:spPr>
          <a:xfrm>
            <a:off x="7620000" y="4457700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6" name="5-Point Star 15">
            <a:hlinkClick r:id="rId10" action="ppaction://hlinksldjump"/>
          </p:cNvPr>
          <p:cNvSpPr/>
          <p:nvPr/>
        </p:nvSpPr>
        <p:spPr>
          <a:xfrm>
            <a:off x="11353800" y="3319217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7" name="5-Point Star 16">
            <a:hlinkClick r:id="rId11" action="ppaction://hlinksldjump"/>
          </p:cNvPr>
          <p:cNvSpPr/>
          <p:nvPr/>
        </p:nvSpPr>
        <p:spPr>
          <a:xfrm>
            <a:off x="14706600" y="1278756"/>
            <a:ext cx="2798064" cy="2916936"/>
          </a:xfrm>
          <a:prstGeom prst="star5">
            <a:avLst>
              <a:gd name="adj" fmla="val 24769"/>
              <a:gd name="hf" fmla="val 105146"/>
              <a:gd name="vf" fmla="val 110557"/>
            </a:avLst>
          </a:prstGeom>
          <a:solidFill>
            <a:srgbClr val="F4E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43001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ea typeface="Calibri"/>
                <a:cs typeface="Times New Roman"/>
              </a:rPr>
              <a:t>Câu</a:t>
            </a:r>
            <a:r>
              <a:rPr lang="en-US" sz="5000" b="1" dirty="0">
                <a:ea typeface="Calibri"/>
                <a:cs typeface="Times New Roman"/>
              </a:rPr>
              <a:t> 1:</a:t>
            </a:r>
            <a:r>
              <a:rPr lang="vi-VN" sz="5000" b="1" dirty="0">
                <a:ea typeface="Calibri"/>
                <a:cs typeface="Times New Roman"/>
              </a:rPr>
              <a:t>Có những cách nào để cắm cành giâm vào giá thể (đất trồng)?</a:t>
            </a:r>
            <a:endParaRPr lang="en-US" sz="50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sz="3600" dirty="0"/>
              <a:t>A. </a:t>
            </a:r>
            <a:r>
              <a:rPr lang="en-US" sz="3600" dirty="0"/>
              <a:t>C</a:t>
            </a:r>
            <a:r>
              <a:rPr lang="vi-VN" sz="3600" dirty="0"/>
              <a:t>ắm nghiêng, cắm thẳng đứng và cắm cành nằm ngang.</a:t>
            </a:r>
            <a:endParaRPr sz="3600" dirty="0"/>
          </a:p>
        </p:txBody>
      </p:sp>
      <p:sp>
        <p:nvSpPr>
          <p:cNvPr id="103" name="Google Shape;103;p3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C. </a:t>
            </a:r>
            <a:r>
              <a:rPr lang="en-US" sz="3600" dirty="0"/>
              <a:t>C</a:t>
            </a:r>
            <a:r>
              <a:rPr lang="vi-VN" sz="3600" dirty="0"/>
              <a:t>ắm nghiêng và cắm thẳng đứng (cành vuông góc với bề mặt giá thể)</a:t>
            </a:r>
            <a:r>
              <a:rPr lang="en-US" sz="3600" dirty="0"/>
              <a:t>.</a:t>
            </a:r>
            <a:endParaRPr sz="3600" dirty="0"/>
          </a:p>
        </p:txBody>
      </p:sp>
      <p:sp>
        <p:nvSpPr>
          <p:cNvPr id="104" name="Google Shape;104;p3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B. </a:t>
            </a:r>
            <a:r>
              <a:rPr lang="en-US" sz="3600" dirty="0"/>
              <a:t>C</a:t>
            </a:r>
            <a:r>
              <a:rPr lang="vi-VN" sz="3600" dirty="0"/>
              <a:t>ắm thẳng và cắm cành nằm ngang (cành nằm lên bề mặt giá thể)</a:t>
            </a:r>
            <a:r>
              <a:rPr lang="en-US" sz="3600" dirty="0"/>
              <a:t>.</a:t>
            </a:r>
            <a:endParaRPr sz="3600" dirty="0"/>
          </a:p>
        </p:txBody>
      </p:sp>
      <p:sp>
        <p:nvSpPr>
          <p:cNvPr id="105" name="Google Shape;105;p3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D. </a:t>
            </a:r>
            <a:r>
              <a:rPr lang="en-US" sz="3600" dirty="0"/>
              <a:t>C</a:t>
            </a:r>
            <a:r>
              <a:rPr lang="vi-VN" sz="3600" dirty="0"/>
              <a:t>ắm nghiêng (cành nghiêng một góc so với bề mặt giá thể)</a:t>
            </a:r>
            <a:endParaRPr sz="3600" dirty="0"/>
          </a:p>
        </p:txBody>
      </p:sp>
      <p:pic>
        <p:nvPicPr>
          <p:cNvPr id="106" name="Google Shape;106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sz="3600" dirty="0"/>
              <a:t>A. </a:t>
            </a:r>
            <a:r>
              <a:rPr lang="en-US" sz="3600" dirty="0"/>
              <a:t>C</a:t>
            </a:r>
            <a:r>
              <a:rPr lang="vi-VN" sz="3600" dirty="0"/>
              <a:t>ắm nghiêng, cắm thẳng đứng và cắm cành nằm ngang.</a:t>
            </a:r>
          </a:p>
        </p:txBody>
      </p:sp>
    </p:spTree>
    <p:extLst>
      <p:ext uri="{BB962C8B-B14F-4D97-AF65-F5344CB8AC3E}">
        <p14:creationId xmlns:p14="http://schemas.microsoft.com/office/powerpoint/2010/main" val="28768797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ea typeface="Calibri"/>
                <a:cs typeface="Times New Roman"/>
              </a:rPr>
              <a:t>Câu</a:t>
            </a:r>
            <a:r>
              <a:rPr lang="en-US" sz="5000" b="1" dirty="0">
                <a:ea typeface="Calibri"/>
                <a:cs typeface="Times New Roman"/>
              </a:rPr>
              <a:t> 2: </a:t>
            </a:r>
            <a:r>
              <a:rPr lang="vi-VN" sz="5000" b="1" dirty="0">
                <a:ea typeface="Calibri"/>
                <a:cs typeface="Times New Roman"/>
              </a:rPr>
              <a:t>Nhân giống cây trồng bằng phương pháp giâm cành có công việc nào sau đây?</a:t>
            </a:r>
            <a:endParaRPr lang="en-US" sz="50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400" dirty="0">
                <a:cs typeface="Arial" panose="020B0604020202020204" pitchFamily="34" charset="0"/>
              </a:rPr>
              <a:t>Tỉa lá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400" dirty="0">
                <a:cs typeface="Arial" panose="020B0604020202020204" pitchFamily="34" charset="0"/>
              </a:rPr>
              <a:t>Tạo giá thể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400" dirty="0">
                <a:cs typeface="Arial" panose="020B0604020202020204" pitchFamily="34" charset="0"/>
              </a:rPr>
              <a:t>Tưới cành giâm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400" dirty="0">
                <a:cs typeface="Arial" panose="020B0604020202020204" pitchFamily="34" charset="0"/>
              </a:rPr>
              <a:t>Cả 3 đáp án trên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Google Shape;117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400" dirty="0">
                <a:cs typeface="Arial" panose="020B0604020202020204" pitchFamily="34" charset="0"/>
              </a:rPr>
              <a:t>Cả 3 đáp án trên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532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1313285" y="713793"/>
            <a:ext cx="15876041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 dirty="0">
                <a:latin typeface="+mn-lt"/>
                <a:ea typeface="Calibri"/>
                <a:cs typeface="Times New Roman"/>
              </a:rPr>
              <a:t>Câu 3.</a:t>
            </a:r>
            <a:r>
              <a:rPr lang="vi-VN" sz="5000" dirty="0">
                <a:latin typeface="+mn-lt"/>
                <a:ea typeface="Calibri"/>
                <a:cs typeface="Times New Roman"/>
              </a:rPr>
              <a:t> </a:t>
            </a:r>
            <a:r>
              <a:rPr lang="vi-VN" sz="5000" dirty="0">
                <a:ea typeface="Calibri"/>
                <a:cs typeface="Times New Roman"/>
              </a:rPr>
              <a:t>Cây con tạo ra từ phương pháp giâm cành có đặc điểm gì?</a:t>
            </a:r>
            <a:endParaRPr lang="en-US" sz="50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1313284" y="4007501"/>
            <a:ext cx="7830716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cs typeface="Arial" panose="020B0604020202020204" pitchFamily="34" charset="0"/>
              </a:rPr>
              <a:t>Cây con tạo ra có đặc điểm di truyền khác cây mẹ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1313284" y="6806684"/>
            <a:ext cx="7830716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cs typeface="Arial" panose="020B0604020202020204" pitchFamily="34" charset="0"/>
              </a:rPr>
              <a:t>Cây con tạo ra có đặc điểm di truyền giống cây mẹ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9358610" y="4007501"/>
            <a:ext cx="7830716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cs typeface="Arial" panose="020B0604020202020204" pitchFamily="34" charset="0"/>
              </a:rPr>
              <a:t>Cây con tạo ra có đặc điểm di truyền giống cây bố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9358610" y="6806684"/>
            <a:ext cx="7830716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>
                <a:cs typeface="Arial" panose="020B0604020202020204" pitchFamily="34" charset="0"/>
              </a:rPr>
              <a:t>Cây con tạo ra có đặc điểm di truyền của cả cây bố và cây mẹ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Google Shape;128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1313284" y="6815079"/>
            <a:ext cx="7830716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cs typeface="Arial" panose="020B0604020202020204" pitchFamily="34" charset="0"/>
              </a:rPr>
              <a:t>Cây con tạo ra có đặc điểm di truyền giống cây mẹ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536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Câu 4.</a:t>
            </a:r>
            <a:r>
              <a:rPr lang="vi-VN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Cây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được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tạo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ra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bằng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phương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pháp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giâm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cành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có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ưu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điểm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gì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so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với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cây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nhân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giống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từ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ea typeface="Calibri"/>
                <a:cs typeface="Arial" panose="020B0604020202020204" pitchFamily="34" charset="0"/>
              </a:rPr>
              <a:t>hạt</a:t>
            </a:r>
            <a:r>
              <a:rPr lang="en-US" sz="5000" dirty="0">
                <a:ea typeface="Calibri"/>
                <a:cs typeface="Arial" panose="020B0604020202020204" pitchFamily="34" charset="0"/>
              </a:rPr>
              <a:t>?</a:t>
            </a:r>
            <a:endParaRPr lang="en-US" sz="5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cs typeface="Arial" panose="020B0604020202020204" pitchFamily="34" charset="0"/>
              </a:rPr>
              <a:t>Thời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gian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thu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hoạch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sản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phẩm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ngắn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vì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cây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mọc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từ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cành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giâm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sớm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ra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hoa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Google Shape;137;p6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cs typeface="Arial" panose="020B0604020202020204" pitchFamily="34" charset="0"/>
              </a:rPr>
              <a:t>Giữ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nguyên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tính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trạng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tốt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mong</a:t>
            </a:r>
            <a:r>
              <a:rPr lang="en-US" sz="4000" dirty="0">
                <a:cs typeface="Arial" panose="020B0604020202020204" pitchFamily="34" charset="0"/>
              </a:rPr>
              <a:t> </a:t>
            </a:r>
            <a:r>
              <a:rPr lang="en-US" sz="4000" dirty="0" err="1">
                <a:cs typeface="Arial" panose="020B0604020202020204" pitchFamily="34" charset="0"/>
              </a:rPr>
              <a:t>muốn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" name="Google Shape;139;p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/>
          <p:nvPr/>
        </p:nvSpPr>
        <p:spPr>
          <a:xfrm>
            <a:off x="9343106" y="6808110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662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Câu 5.</a:t>
            </a:r>
            <a:r>
              <a:rPr lang="vi-VN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Giâm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cành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là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phương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pháp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………</a:t>
            </a:r>
            <a:endParaRPr lang="en-US" sz="5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0" name="Google Shape;150;p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/>
          <p:nvPr/>
        </p:nvSpPr>
        <p:spPr>
          <a:xfrm>
            <a:off x="1313284" y="6806683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450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Câu</a:t>
            </a:r>
            <a:r>
              <a:rPr lang="en-US" sz="5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6.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Đoạn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cành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giâm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được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cắt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như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thế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nào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là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đạt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yêu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cầu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</a:t>
            </a:r>
            <a:endParaRPr lang="en-US" sz="5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vi-VN" sz="4000" dirty="0">
                <a:cs typeface="Arial" panose="020B0604020202020204" pitchFamily="34" charset="0"/>
              </a:rPr>
              <a:t>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17" name="Google Shape;117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9358610" y="4044309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895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1313285" y="713793"/>
            <a:ext cx="15661433" cy="29671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Câu</a:t>
            </a:r>
            <a:r>
              <a:rPr lang="en-US" sz="5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7.</a:t>
            </a:r>
            <a:r>
              <a:rPr lang="en-US" sz="5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vi-VN" sz="5000" dirty="0">
                <a:ea typeface="Calibri"/>
                <a:cs typeface="Arial" panose="020B0604020202020204" pitchFamily="34" charset="0"/>
              </a:rPr>
              <a:t>Nhóm cây nào dưới đây dễ nhân giống bằng phương pháp giâm cành?</a:t>
            </a:r>
            <a:endParaRPr lang="en-US" sz="5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313284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>
                <a:cs typeface="Arial" panose="020B0604020202020204" pitchFamily="34" charset="0"/>
              </a:rPr>
              <a:t>Cây mía, cây cam, cây ổi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1313284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cs typeface="Arial" panose="020B0604020202020204" pitchFamily="34" charset="0"/>
              </a:rPr>
              <a:t>Cây rau mồng tơi, cây bắp, cây đậu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9358610" y="4007501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cs typeface="Arial" panose="020B0604020202020204" pitchFamily="34" charset="0"/>
              </a:rPr>
              <a:t>Cây mía, cây sắn, cây rau ngót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Google Shape;116;p4"/>
          <p:cNvSpPr/>
          <p:nvPr/>
        </p:nvSpPr>
        <p:spPr>
          <a:xfrm>
            <a:off x="9358610" y="6806684"/>
            <a:ext cx="7616114" cy="24726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7" name="Google Shape;117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5357" y="8803435"/>
            <a:ext cx="1402646" cy="148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"/>
          <p:cNvSpPr/>
          <p:nvPr/>
        </p:nvSpPr>
        <p:spPr>
          <a:xfrm>
            <a:off x="9339229" y="3991356"/>
            <a:ext cx="7616114" cy="24726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24" tIns="68543" rIns="137124" bIns="68543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cs typeface="Arial" panose="020B0604020202020204" pitchFamily="34" charset="0"/>
              </a:rPr>
              <a:t>Cây mía, cây sắn, cây rau ngót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877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808126" y="4112263"/>
            <a:ext cx="12789747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Muli Black"/>
              </a:rPr>
              <a:t>NHÂN GIỐNG CÂY TRỒNG BẰNG PHƯƠNG PHÁP GIÂM CÀNH (T1)</a:t>
            </a:r>
            <a:endParaRPr lang="en-US" sz="7200" u="none">
              <a:solidFill>
                <a:schemeClr val="tx1">
                  <a:lumMod val="85000"/>
                  <a:lumOff val="15000"/>
                </a:schemeClr>
              </a:solidFill>
              <a:latin typeface="Muli Black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686" y="8964905"/>
            <a:ext cx="3888763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7647" y="8723573"/>
            <a:ext cx="890226" cy="16000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56496" y="9383516"/>
            <a:ext cx="2791664" cy="9034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10D9D5-AFC4-4B17-9EC7-7BC57BC32329}"/>
              </a:ext>
            </a:extLst>
          </p:cNvPr>
          <p:cNvGrpSpPr/>
          <p:nvPr/>
        </p:nvGrpSpPr>
        <p:grpSpPr>
          <a:xfrm>
            <a:off x="7550803" y="2197560"/>
            <a:ext cx="3304391" cy="1368409"/>
            <a:chOff x="6160950" y="1984055"/>
            <a:chExt cx="3304391" cy="136840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0ECCDCA-F666-47CF-BD54-29CAE4F90ADF}"/>
                </a:ext>
              </a:extLst>
            </p:cNvPr>
            <p:cNvSpPr/>
            <p:nvPr/>
          </p:nvSpPr>
          <p:spPr>
            <a:xfrm>
              <a:off x="6593946" y="2061428"/>
              <a:ext cx="2438400" cy="1291036"/>
            </a:xfrm>
            <a:prstGeom prst="ellipse">
              <a:avLst/>
            </a:prstGeom>
            <a:solidFill>
              <a:srgbClr val="468C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290548C7-A17B-4C9A-A844-CFB09922CB70}"/>
                </a:ext>
              </a:extLst>
            </p:cNvPr>
            <p:cNvSpPr txBox="1"/>
            <p:nvPr/>
          </p:nvSpPr>
          <p:spPr>
            <a:xfrm>
              <a:off x="6160950" y="1984055"/>
              <a:ext cx="3304391" cy="11541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0440"/>
                </a:lnSpc>
                <a:spcBef>
                  <a:spcPct val="0"/>
                </a:spcBef>
              </a:pPr>
              <a:r>
                <a:rPr lang="en-US" sz="4800" b="1" u="none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Tahoma" panose="020B0604030504040204" pitchFamily="34" charset="0"/>
                </a:rPr>
                <a:t>Bài 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B1830EC-9028-4EB3-9D4F-713EF44C6A54}"/>
                </a:ext>
              </a:extLst>
            </p:cNvPr>
            <p:cNvSpPr/>
            <p:nvPr/>
          </p:nvSpPr>
          <p:spPr>
            <a:xfrm>
              <a:off x="6606956" y="2182368"/>
              <a:ext cx="2184801" cy="1154162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255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2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C94DA-C682-1113-EC0F-E7990C4F3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342" y="2247900"/>
            <a:ext cx="3991311" cy="1315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FA446A-6F58-357E-6D6C-013A88F4421B}"/>
              </a:ext>
            </a:extLst>
          </p:cNvPr>
          <p:cNvSpPr/>
          <p:nvPr/>
        </p:nvSpPr>
        <p:spPr>
          <a:xfrm>
            <a:off x="4798654" y="4174004"/>
            <a:ext cx="86906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hãy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hiểu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trồng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giống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phương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pháp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giâm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cành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A391803-FCD0-9D25-01F2-032A1A539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96800" y="5143500"/>
            <a:ext cx="449704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0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061084" y="-2484134"/>
            <a:ext cx="9114297" cy="1525526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8D896E5-7A89-4C52-A657-82CAE3B39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44111" y="6687345"/>
            <a:ext cx="3587202" cy="3587202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F12BA9E-EA2E-42D3-9C9D-CCAA4359F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4668" y="6335169"/>
            <a:ext cx="4497049" cy="411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E7090-1399-C7FF-8C86-65505CAFFD5B}"/>
              </a:ext>
            </a:extLst>
          </p:cNvPr>
          <p:cNvSpPr/>
          <p:nvPr/>
        </p:nvSpPr>
        <p:spPr>
          <a:xfrm>
            <a:off x="4182124" y="2794892"/>
            <a:ext cx="1019520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Bài vừa học: </a:t>
            </a: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 giống cây trồng bằng phương pháp giâm cành (t1)</a:t>
            </a:r>
          </a:p>
          <a:p>
            <a:pPr marL="685800" indent="-685800" algn="just">
              <a:buFontTx/>
              <a:buChar char="-"/>
            </a:pP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 nội dung ghi vở.</a:t>
            </a:r>
          </a:p>
          <a:p>
            <a:pPr marL="685800" indent="-685800" algn="just">
              <a:buFontTx/>
              <a:buChar char="-"/>
            </a:pP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 lời câu hỏi </a:t>
            </a:r>
            <a:r>
              <a:rPr lang="vi-VN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Sgk/</a:t>
            </a: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22-24</a:t>
            </a:r>
            <a:r>
              <a:rPr lang="vi-VN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44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Bài sắp học: </a:t>
            </a: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 giống cây trồng bằng phương pháp giâm cành (t2)</a:t>
            </a:r>
          </a:p>
          <a:p>
            <a:pPr marL="571500" indent="-571500" algn="just">
              <a:buFontTx/>
              <a:buChar char="-"/>
            </a:pPr>
            <a:r>
              <a:rPr lang="en-US" sz="44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 nhân giống cây rau bằng phương pháp giâm cành.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E4D7F50-F049-D9A8-9491-4A3C962AA217}"/>
              </a:ext>
            </a:extLst>
          </p:cNvPr>
          <p:cNvSpPr/>
          <p:nvPr/>
        </p:nvSpPr>
        <p:spPr>
          <a:xfrm>
            <a:off x="4041766" y="2369769"/>
            <a:ext cx="10475922" cy="6098546"/>
          </a:xfrm>
          <a:prstGeom prst="round2SameRect">
            <a:avLst>
              <a:gd name="adj1" fmla="val 13101"/>
              <a:gd name="adj2" fmla="val 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E675A7A-B517-060F-ADBB-DEB156672187}"/>
              </a:ext>
            </a:extLst>
          </p:cNvPr>
          <p:cNvSpPr/>
          <p:nvPr/>
        </p:nvSpPr>
        <p:spPr>
          <a:xfrm>
            <a:off x="3783280" y="2519623"/>
            <a:ext cx="10840136" cy="6098546"/>
          </a:xfrm>
          <a:prstGeom prst="round2SameRect">
            <a:avLst>
              <a:gd name="adj1" fmla="val 13101"/>
              <a:gd name="adj2" fmla="val 0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98E2CD-FDB3-4E9F-7B7B-E2F155C939D7}"/>
              </a:ext>
            </a:extLst>
          </p:cNvPr>
          <p:cNvGrpSpPr/>
          <p:nvPr/>
        </p:nvGrpSpPr>
        <p:grpSpPr>
          <a:xfrm>
            <a:off x="3334839" y="853786"/>
            <a:ext cx="11711095" cy="1252974"/>
            <a:chOff x="3334839" y="853786"/>
            <a:chExt cx="11711095" cy="1252974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E1C646DB-D4CA-4445-A399-C195337EE9FD}"/>
                </a:ext>
              </a:extLst>
            </p:cNvPr>
            <p:cNvSpPr txBox="1"/>
            <p:nvPr/>
          </p:nvSpPr>
          <p:spPr>
            <a:xfrm>
              <a:off x="3334839" y="853786"/>
              <a:ext cx="11711095" cy="1165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440"/>
                </a:lnSpc>
                <a:spcBef>
                  <a:spcPct val="0"/>
                </a:spcBef>
              </a:pPr>
              <a:r>
                <a:rPr lang="en-US" sz="480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i Black"/>
                </a:rPr>
                <a:t>HƯỚNG DẪN TỰ HỌC</a:t>
              </a:r>
              <a:endParaRPr lang="en-US" sz="4800" u="none">
                <a:solidFill>
                  <a:schemeClr val="tx1">
                    <a:lumMod val="85000"/>
                    <a:lumOff val="15000"/>
                  </a:schemeClr>
                </a:solidFill>
                <a:latin typeface="Muli Black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F23EC4-0068-4317-941D-200D02A6245D}"/>
                </a:ext>
              </a:extLst>
            </p:cNvPr>
            <p:cNvGrpSpPr/>
            <p:nvPr/>
          </p:nvGrpSpPr>
          <p:grpSpPr>
            <a:xfrm>
              <a:off x="3412247" y="1203937"/>
              <a:ext cx="2192118" cy="902823"/>
              <a:chOff x="6593946" y="2061428"/>
              <a:chExt cx="2438400" cy="129103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CE7610E-9555-4DDF-84EC-AD6CD0030676}"/>
                  </a:ext>
                </a:extLst>
              </p:cNvPr>
              <p:cNvSpPr/>
              <p:nvPr/>
            </p:nvSpPr>
            <p:spPr>
              <a:xfrm>
                <a:off x="6593946" y="2061428"/>
                <a:ext cx="2438400" cy="1291036"/>
              </a:xfrm>
              <a:prstGeom prst="ellipse">
                <a:avLst/>
              </a:prstGeom>
              <a:solidFill>
                <a:srgbClr val="468C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96B17DC-D0B4-4B70-94F8-F5E26299C0FC}"/>
                  </a:ext>
                </a:extLst>
              </p:cNvPr>
              <p:cNvSpPr/>
              <p:nvPr/>
            </p:nvSpPr>
            <p:spPr>
              <a:xfrm>
                <a:off x="6606956" y="2182368"/>
                <a:ext cx="2184801" cy="115416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1362D4-EE27-7E17-FC62-885E79D130F9}"/>
                </a:ext>
              </a:extLst>
            </p:cNvPr>
            <p:cNvGrpSpPr/>
            <p:nvPr/>
          </p:nvGrpSpPr>
          <p:grpSpPr>
            <a:xfrm>
              <a:off x="12684230" y="1183811"/>
              <a:ext cx="2192118" cy="902823"/>
              <a:chOff x="6593946" y="2061428"/>
              <a:chExt cx="2438400" cy="129103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10632BB-4AA8-1D39-D67C-92E8D60BDB35}"/>
                  </a:ext>
                </a:extLst>
              </p:cNvPr>
              <p:cNvSpPr/>
              <p:nvPr/>
            </p:nvSpPr>
            <p:spPr>
              <a:xfrm>
                <a:off x="6593946" y="2061428"/>
                <a:ext cx="2438400" cy="1291036"/>
              </a:xfrm>
              <a:prstGeom prst="ellipse">
                <a:avLst/>
              </a:prstGeom>
              <a:solidFill>
                <a:srgbClr val="468C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AAFD682-86B8-0E62-CD63-31119A887D6D}"/>
                  </a:ext>
                </a:extLst>
              </p:cNvPr>
              <p:cNvSpPr/>
              <p:nvPr/>
            </p:nvSpPr>
            <p:spPr>
              <a:xfrm>
                <a:off x="6606956" y="2182368"/>
                <a:ext cx="2184801" cy="115416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869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A8D896E5-7A89-4C52-A657-82CAE3B39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1840" y="6433652"/>
            <a:ext cx="3105547" cy="3105547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F12BA9E-EA2E-42D3-9C9D-CCAA4359F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77992" y="6064257"/>
            <a:ext cx="3836960" cy="35108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AFE407-F04F-F7F7-58C5-620682C3F2AA}"/>
              </a:ext>
            </a:extLst>
          </p:cNvPr>
          <p:cNvGrpSpPr/>
          <p:nvPr/>
        </p:nvGrpSpPr>
        <p:grpSpPr>
          <a:xfrm>
            <a:off x="3334839" y="853786"/>
            <a:ext cx="11711095" cy="1252974"/>
            <a:chOff x="3334839" y="853786"/>
            <a:chExt cx="11711095" cy="1252974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E1C646DB-D4CA-4445-A399-C195337EE9FD}"/>
                </a:ext>
              </a:extLst>
            </p:cNvPr>
            <p:cNvSpPr txBox="1"/>
            <p:nvPr/>
          </p:nvSpPr>
          <p:spPr>
            <a:xfrm>
              <a:off x="3334839" y="853786"/>
              <a:ext cx="11711095" cy="1165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440"/>
                </a:lnSpc>
                <a:spcBef>
                  <a:spcPct val="0"/>
                </a:spcBef>
              </a:pPr>
              <a:r>
                <a:rPr lang="en-US" sz="4800">
                  <a:solidFill>
                    <a:schemeClr val="tx1">
                      <a:lumMod val="85000"/>
                      <a:lumOff val="15000"/>
                    </a:schemeClr>
                  </a:solidFill>
                  <a:latin typeface="Muli Black"/>
                </a:rPr>
                <a:t>HƯỚNG DẪN TỰ HỌC</a:t>
              </a:r>
              <a:endParaRPr lang="en-US" sz="4800" u="none">
                <a:solidFill>
                  <a:schemeClr val="tx1">
                    <a:lumMod val="85000"/>
                    <a:lumOff val="15000"/>
                  </a:schemeClr>
                </a:solidFill>
                <a:latin typeface="Muli Black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F23EC4-0068-4317-941D-200D02A6245D}"/>
                </a:ext>
              </a:extLst>
            </p:cNvPr>
            <p:cNvGrpSpPr/>
            <p:nvPr/>
          </p:nvGrpSpPr>
          <p:grpSpPr>
            <a:xfrm>
              <a:off x="3412247" y="1203937"/>
              <a:ext cx="2192118" cy="902823"/>
              <a:chOff x="6593946" y="2061428"/>
              <a:chExt cx="2438400" cy="1291036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CE7610E-9555-4DDF-84EC-AD6CD0030676}"/>
                  </a:ext>
                </a:extLst>
              </p:cNvPr>
              <p:cNvSpPr/>
              <p:nvPr/>
            </p:nvSpPr>
            <p:spPr>
              <a:xfrm>
                <a:off x="6593946" y="2061428"/>
                <a:ext cx="2438400" cy="1291036"/>
              </a:xfrm>
              <a:prstGeom prst="ellipse">
                <a:avLst/>
              </a:prstGeom>
              <a:solidFill>
                <a:srgbClr val="468C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96B17DC-D0B4-4B70-94F8-F5E26299C0FC}"/>
                  </a:ext>
                </a:extLst>
              </p:cNvPr>
              <p:cNvSpPr/>
              <p:nvPr/>
            </p:nvSpPr>
            <p:spPr>
              <a:xfrm>
                <a:off x="6606956" y="2182368"/>
                <a:ext cx="2184801" cy="115416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1362D4-EE27-7E17-FC62-885E79D130F9}"/>
                </a:ext>
              </a:extLst>
            </p:cNvPr>
            <p:cNvGrpSpPr/>
            <p:nvPr/>
          </p:nvGrpSpPr>
          <p:grpSpPr>
            <a:xfrm>
              <a:off x="12684230" y="1183811"/>
              <a:ext cx="2192118" cy="902823"/>
              <a:chOff x="6593946" y="2061428"/>
              <a:chExt cx="2438400" cy="129103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10632BB-4AA8-1D39-D67C-92E8D60BDB35}"/>
                  </a:ext>
                </a:extLst>
              </p:cNvPr>
              <p:cNvSpPr/>
              <p:nvPr/>
            </p:nvSpPr>
            <p:spPr>
              <a:xfrm>
                <a:off x="6593946" y="2061428"/>
                <a:ext cx="2438400" cy="1291036"/>
              </a:xfrm>
              <a:prstGeom prst="ellipse">
                <a:avLst/>
              </a:prstGeom>
              <a:solidFill>
                <a:srgbClr val="468C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AAFD682-86B8-0E62-CD63-31119A887D6D}"/>
                  </a:ext>
                </a:extLst>
              </p:cNvPr>
              <p:cNvSpPr/>
              <p:nvPr/>
            </p:nvSpPr>
            <p:spPr>
              <a:xfrm>
                <a:off x="6606956" y="2182368"/>
                <a:ext cx="2184801" cy="115416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7502E9-6481-6010-EB6A-054CF4684513}"/>
              </a:ext>
            </a:extLst>
          </p:cNvPr>
          <p:cNvGrpSpPr/>
          <p:nvPr/>
        </p:nvGrpSpPr>
        <p:grpSpPr>
          <a:xfrm>
            <a:off x="4306283" y="2369769"/>
            <a:ext cx="10195206" cy="6248400"/>
            <a:chOff x="4306283" y="2369769"/>
            <a:chExt cx="10195206" cy="6248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FE7090-1399-C7FF-8C86-65505CAFFD5B}"/>
                </a:ext>
              </a:extLst>
            </p:cNvPr>
            <p:cNvSpPr/>
            <p:nvPr/>
          </p:nvSpPr>
          <p:spPr>
            <a:xfrm>
              <a:off x="4306283" y="2933700"/>
              <a:ext cx="101952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rgbClr val="0066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CHUẨN BỊ DỤNG CỤ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B16FAF-7F48-6E1F-A110-553E28F8E713}"/>
                </a:ext>
              </a:extLst>
            </p:cNvPr>
            <p:cNvGrpSpPr/>
            <p:nvPr/>
          </p:nvGrpSpPr>
          <p:grpSpPr>
            <a:xfrm>
              <a:off x="5181600" y="2369769"/>
              <a:ext cx="8359876" cy="6248400"/>
              <a:chOff x="5181600" y="2369769"/>
              <a:chExt cx="8359876" cy="6248400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8E4D7F50-F049-D9A8-9491-4A3C962AA217}"/>
                  </a:ext>
                </a:extLst>
              </p:cNvPr>
              <p:cNvSpPr/>
              <p:nvPr/>
            </p:nvSpPr>
            <p:spPr>
              <a:xfrm>
                <a:off x="5388076" y="2369769"/>
                <a:ext cx="8153400" cy="6098546"/>
              </a:xfrm>
              <a:prstGeom prst="round2SameRect">
                <a:avLst>
                  <a:gd name="adj1" fmla="val 13101"/>
                  <a:gd name="adj2" fmla="val 0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EE675A7A-B517-060F-ADBB-DEB156672187}"/>
                  </a:ext>
                </a:extLst>
              </p:cNvPr>
              <p:cNvSpPr/>
              <p:nvPr/>
            </p:nvSpPr>
            <p:spPr>
              <a:xfrm>
                <a:off x="5181600" y="2519623"/>
                <a:ext cx="8153400" cy="6098546"/>
              </a:xfrm>
              <a:prstGeom prst="round2SameRect">
                <a:avLst>
                  <a:gd name="adj1" fmla="val 13101"/>
                  <a:gd name="adj2" fmla="val 0"/>
                </a:avLst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33BC74-60CC-1FC6-B9FB-5150913A5E41}"/>
                  </a:ext>
                </a:extLst>
              </p:cNvPr>
              <p:cNvSpPr txBox="1"/>
              <p:nvPr/>
            </p:nvSpPr>
            <p:spPr>
              <a:xfrm>
                <a:off x="6608017" y="3966163"/>
                <a:ext cx="453737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Ø"/>
                </a:pPr>
                <a:r>
                  <a:rPr lang="en-US" sz="4400">
                    <a:solidFill>
                      <a:srgbClr val="0066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dao nhỏ sắc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5AA68-BBBD-0277-80D3-5FAE5B9C3A22}"/>
                  </a:ext>
                </a:extLst>
              </p:cNvPr>
              <p:cNvSpPr txBox="1"/>
              <p:nvPr/>
            </p:nvSpPr>
            <p:spPr>
              <a:xfrm>
                <a:off x="6608017" y="4822850"/>
                <a:ext cx="562629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Ø"/>
                </a:pPr>
                <a:r>
                  <a:rPr lang="en-US" sz="4400">
                    <a:solidFill>
                      <a:srgbClr val="0066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kéo cắt cành lá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045C79-E5EF-7524-E38F-2C91374D0078}"/>
                  </a:ext>
                </a:extLst>
              </p:cNvPr>
              <p:cNvSpPr txBox="1"/>
              <p:nvPr/>
            </p:nvSpPr>
            <p:spPr>
              <a:xfrm>
                <a:off x="6608017" y="5679537"/>
                <a:ext cx="562629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Ø"/>
                </a:pPr>
                <a:r>
                  <a:rPr lang="en-US" sz="4400">
                    <a:solidFill>
                      <a:srgbClr val="0066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bình tưới nước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310E6A7-8A49-D86F-09F4-C35DF9487C18}"/>
                  </a:ext>
                </a:extLst>
              </p:cNvPr>
              <p:cNvSpPr txBox="1"/>
              <p:nvPr/>
            </p:nvSpPr>
            <p:spPr>
              <a:xfrm>
                <a:off x="6608017" y="6536224"/>
                <a:ext cx="586728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Ø"/>
                </a:pPr>
                <a:r>
                  <a:rPr lang="en-US" sz="4400">
                    <a:solidFill>
                      <a:srgbClr val="0066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khay đựng giá thể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03983E-9F89-95CD-6B11-87F47456F019}"/>
                  </a:ext>
                </a:extLst>
              </p:cNvPr>
              <p:cNvSpPr txBox="1"/>
              <p:nvPr/>
            </p:nvSpPr>
            <p:spPr>
              <a:xfrm>
                <a:off x="6639393" y="7351632"/>
                <a:ext cx="586728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Wingdings" panose="05000000000000000000" pitchFamily="2" charset="2"/>
                  <a:buChar char="Ø"/>
                </a:pPr>
                <a:r>
                  <a:rPr lang="en-US" sz="4400">
                    <a:solidFill>
                      <a:srgbClr val="0066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 lọ thuốc kích rễ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182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86828" y="999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76077" y="4167307"/>
            <a:ext cx="619225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11500" spc="882">
                <a:solidFill>
                  <a:srgbClr val="479685"/>
                </a:solidFill>
                <a:latin typeface="Montserrat Black" panose="00000A00000000000000" pitchFamily="2" charset="0"/>
              </a:rPr>
              <a:t>THANK YOU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390306" y="37972"/>
            <a:ext cx="7897694" cy="10287128"/>
            <a:chOff x="-2794" y="37971"/>
            <a:chExt cx="8606155" cy="10286874"/>
          </a:xfrm>
          <a:blipFill>
            <a:blip r:embed="rId3"/>
            <a:stretch>
              <a:fillRect/>
            </a:stretch>
          </a:blipFill>
        </p:grpSpPr>
        <p:sp>
          <p:nvSpPr>
            <p:cNvPr id="5" name="Freeform 5"/>
            <p:cNvSpPr/>
            <p:nvPr/>
          </p:nvSpPr>
          <p:spPr>
            <a:xfrm>
              <a:off x="-2794" y="37971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325898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925098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85773" y="5580684"/>
            <a:ext cx="2801925" cy="280192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397D5A"/>
          </a:solid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6CD5E5-B7E9-D542-75AD-7B80A2C021F9}"/>
              </a:ext>
            </a:extLst>
          </p:cNvPr>
          <p:cNvSpPr/>
          <p:nvPr/>
        </p:nvSpPr>
        <p:spPr>
          <a:xfrm>
            <a:off x="10434928" y="3063789"/>
            <a:ext cx="6790388" cy="5882726"/>
          </a:xfrm>
          <a:prstGeom prst="rect">
            <a:avLst/>
          </a:prstGeom>
          <a:solidFill>
            <a:srgbClr val="B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159930E-CC95-6999-C307-79A77F7E4539}"/>
              </a:ext>
            </a:extLst>
          </p:cNvPr>
          <p:cNvSpPr txBox="1"/>
          <p:nvPr/>
        </p:nvSpPr>
        <p:spPr>
          <a:xfrm>
            <a:off x="5257800" y="723900"/>
            <a:ext cx="7772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uli Black"/>
                <a:ea typeface="+mn-ea"/>
                <a:cs typeface="+mn-cs"/>
              </a:rPr>
              <a:t>HOẠT ĐỘNG NHÓM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2B73EE-1C75-16E8-7EFC-F3FF1B7C2643}"/>
              </a:ext>
            </a:extLst>
          </p:cNvPr>
          <p:cNvSpPr/>
          <p:nvPr/>
        </p:nvSpPr>
        <p:spPr>
          <a:xfrm>
            <a:off x="2359205" y="7971819"/>
            <a:ext cx="63778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Hình 4.1.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Sự phát triển của cây trồng bằng ph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ơng pháp giâm cành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3997A-350C-C8F2-ABEF-724AEFB8F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32"/>
          <a:stretch/>
        </p:blipFill>
        <p:spPr>
          <a:xfrm>
            <a:off x="645652" y="2422762"/>
            <a:ext cx="9120161" cy="50096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915127-43AF-7A90-483B-79C0A9B9B9F4}"/>
              </a:ext>
            </a:extLst>
          </p:cNvPr>
          <p:cNvSpPr/>
          <p:nvPr/>
        </p:nvSpPr>
        <p:spPr>
          <a:xfrm>
            <a:off x="10511119" y="3269354"/>
            <a:ext cx="6548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 Quan sát Hình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4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.1 và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 biết bộ phận nào của cây đ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ợc sử dụng làm nguyên liệu nhân giống?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3D715-167F-C55E-A4D3-C068F7EF7180}"/>
              </a:ext>
            </a:extLst>
          </p:cNvPr>
          <p:cNvSpPr/>
          <p:nvPr/>
        </p:nvSpPr>
        <p:spPr>
          <a:xfrm>
            <a:off x="10525473" y="6145748"/>
            <a:ext cx="65483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 Cây tạo ra bằng ph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ơng pháp giâm cành có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u điểm gì so với cây đ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ợc nhân giống từ hạt?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51341-82E2-E767-66EA-6499ECFF3210}"/>
              </a:ext>
            </a:extLst>
          </p:cNvPr>
          <p:cNvSpPr/>
          <p:nvPr/>
        </p:nvSpPr>
        <p:spPr>
          <a:xfrm>
            <a:off x="10148056" y="2913630"/>
            <a:ext cx="7077259" cy="6035126"/>
          </a:xfrm>
          <a:prstGeom prst="rect">
            <a:avLst/>
          </a:prstGeom>
          <a:noFill/>
          <a:ln w="28575">
            <a:solidFill>
              <a:srgbClr val="93BD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E298-02E3-8168-90FE-10B7DFE39735}"/>
              </a:ext>
            </a:extLst>
          </p:cNvPr>
          <p:cNvSpPr/>
          <p:nvPr/>
        </p:nvSpPr>
        <p:spPr>
          <a:xfrm>
            <a:off x="10300456" y="3066030"/>
            <a:ext cx="7077259" cy="6035126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53EFA1-68FF-21A3-6EE1-060ECE380317}"/>
              </a:ext>
            </a:extLst>
          </p:cNvPr>
          <p:cNvGrpSpPr/>
          <p:nvPr/>
        </p:nvGrpSpPr>
        <p:grpSpPr>
          <a:xfrm>
            <a:off x="9995656" y="2532630"/>
            <a:ext cx="914400" cy="914400"/>
            <a:chOff x="2680730" y="1667564"/>
            <a:chExt cx="914400" cy="914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729946-400E-E965-CA84-B163BF33F6A3}"/>
                </a:ext>
              </a:extLst>
            </p:cNvPr>
            <p:cNvSpPr/>
            <p:nvPr/>
          </p:nvSpPr>
          <p:spPr>
            <a:xfrm>
              <a:off x="2680730" y="1667564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Graphic 13" descr="Magnifying glass">
              <a:extLst>
                <a:ext uri="{FF2B5EF4-FFF2-40B4-BE49-F238E27FC236}">
                  <a16:creationId xmlns:a16="http://schemas.microsoft.com/office/drawing/2014/main" id="{5C65EAFD-E792-B993-8AB1-962AF3D0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33338">
              <a:off x="2759215" y="1746050"/>
              <a:ext cx="720607" cy="720607"/>
            </a:xfrm>
            <a:prstGeom prst="rect">
              <a:avLst/>
            </a:prstGeom>
          </p:spPr>
        </p:pic>
      </p:grpSp>
      <p:sp>
        <p:nvSpPr>
          <p:cNvPr id="15" name="Freeform 11">
            <a:extLst>
              <a:ext uri="{FF2B5EF4-FFF2-40B4-BE49-F238E27FC236}">
                <a16:creationId xmlns:a16="http://schemas.microsoft.com/office/drawing/2014/main" id="{B099E84F-13AF-D4D0-7688-E558AD69DE24}"/>
              </a:ext>
            </a:extLst>
          </p:cNvPr>
          <p:cNvSpPr/>
          <p:nvPr/>
        </p:nvSpPr>
        <p:spPr>
          <a:xfrm>
            <a:off x="12667463" y="1620009"/>
            <a:ext cx="2857150" cy="1573145"/>
          </a:xfrm>
          <a:custGeom>
            <a:avLst/>
            <a:gdLst/>
            <a:ahLst/>
            <a:cxnLst/>
            <a:rect l="l" t="t" r="r" b="b"/>
            <a:pathLst>
              <a:path w="3176514" h="2386356">
                <a:moveTo>
                  <a:pt x="0" y="0"/>
                </a:moveTo>
                <a:lnTo>
                  <a:pt x="3176513" y="0"/>
                </a:lnTo>
                <a:lnTo>
                  <a:pt x="3176513" y="2386356"/>
                </a:lnTo>
                <a:lnTo>
                  <a:pt x="0" y="2386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519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E12A5B-5D60-2369-F841-6433E4B4058C}"/>
              </a:ext>
            </a:extLst>
          </p:cNvPr>
          <p:cNvGrpSpPr/>
          <p:nvPr/>
        </p:nvGrpSpPr>
        <p:grpSpPr>
          <a:xfrm>
            <a:off x="845427" y="2024734"/>
            <a:ext cx="7912457" cy="5557186"/>
            <a:chOff x="534235" y="2773315"/>
            <a:chExt cx="6904940" cy="54900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2B73EE-1C75-16E8-7EFC-F3FF1B7C2643}"/>
                </a:ext>
              </a:extLst>
            </p:cNvPr>
            <p:cNvSpPr/>
            <p:nvPr/>
          </p:nvSpPr>
          <p:spPr>
            <a:xfrm>
              <a:off x="1034468" y="7186151"/>
              <a:ext cx="63778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Hình 4.1. 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Sự phát triển của cây trồng bằng ph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ư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ơng pháp giâm cành</a:t>
              </a:r>
              <a:endPara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A3997A-350C-C8F2-ABEF-724AEFB8F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632"/>
            <a:stretch/>
          </p:blipFill>
          <p:spPr>
            <a:xfrm>
              <a:off x="534235" y="2773315"/>
              <a:ext cx="6904940" cy="3792844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2915127-43AF-7A90-483B-79C0A9B9B9F4}"/>
              </a:ext>
            </a:extLst>
          </p:cNvPr>
          <p:cNvSpPr/>
          <p:nvPr/>
        </p:nvSpPr>
        <p:spPr>
          <a:xfrm>
            <a:off x="10011085" y="3015333"/>
            <a:ext cx="68613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Quan sát Hình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.1 và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biết bộ phận nào của cây đ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ợc sử dụng làm nguyên liệu nhân giống?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3D715-167F-C55E-A4D3-C068F7EF7180}"/>
              </a:ext>
            </a:extLst>
          </p:cNvPr>
          <p:cNvSpPr/>
          <p:nvPr/>
        </p:nvSpPr>
        <p:spPr>
          <a:xfrm>
            <a:off x="10042983" y="6587394"/>
            <a:ext cx="65849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 phận cành cây được sử dụng làm nguyên liệu nhân giống.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51341-82E2-E767-66EA-6499ECFF3210}"/>
              </a:ext>
            </a:extLst>
          </p:cNvPr>
          <p:cNvSpPr/>
          <p:nvPr/>
        </p:nvSpPr>
        <p:spPr>
          <a:xfrm>
            <a:off x="9530116" y="2519641"/>
            <a:ext cx="7631706" cy="6035126"/>
          </a:xfrm>
          <a:prstGeom prst="rect">
            <a:avLst/>
          </a:prstGeom>
          <a:noFill/>
          <a:ln w="28575">
            <a:solidFill>
              <a:srgbClr val="93BD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E298-02E3-8168-90FE-10B7DFE39735}"/>
              </a:ext>
            </a:extLst>
          </p:cNvPr>
          <p:cNvSpPr/>
          <p:nvPr/>
        </p:nvSpPr>
        <p:spPr>
          <a:xfrm>
            <a:off x="9682516" y="2672041"/>
            <a:ext cx="7631706" cy="6035126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53EFA1-68FF-21A3-6EE1-060ECE380317}"/>
              </a:ext>
            </a:extLst>
          </p:cNvPr>
          <p:cNvGrpSpPr/>
          <p:nvPr/>
        </p:nvGrpSpPr>
        <p:grpSpPr>
          <a:xfrm>
            <a:off x="9225316" y="2024733"/>
            <a:ext cx="914400" cy="914400"/>
            <a:chOff x="2680730" y="1667564"/>
            <a:chExt cx="914400" cy="914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729946-400E-E965-CA84-B163BF33F6A3}"/>
                </a:ext>
              </a:extLst>
            </p:cNvPr>
            <p:cNvSpPr/>
            <p:nvPr/>
          </p:nvSpPr>
          <p:spPr>
            <a:xfrm>
              <a:off x="2680730" y="1667564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Graphic 13" descr="Magnifying glass">
              <a:extLst>
                <a:ext uri="{FF2B5EF4-FFF2-40B4-BE49-F238E27FC236}">
                  <a16:creationId xmlns:a16="http://schemas.microsoft.com/office/drawing/2014/main" id="{5C65EAFD-E792-B993-8AB1-962AF3D0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33338">
              <a:off x="2759215" y="1746050"/>
              <a:ext cx="720607" cy="720607"/>
            </a:xfrm>
            <a:prstGeom prst="rect">
              <a:avLst/>
            </a:prstGeom>
          </p:spPr>
        </p:pic>
      </p:grpSp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4568CF56-FD49-DAA0-61E4-D53DC17EE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330671">
            <a:off x="12984576" y="5674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30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1049C3-8F31-626E-7FD6-F0DDC9FB715C}"/>
              </a:ext>
            </a:extLst>
          </p:cNvPr>
          <p:cNvGrpSpPr/>
          <p:nvPr/>
        </p:nvGrpSpPr>
        <p:grpSpPr>
          <a:xfrm>
            <a:off x="960332" y="2228242"/>
            <a:ext cx="7641490" cy="5242018"/>
            <a:chOff x="534235" y="2773315"/>
            <a:chExt cx="6904940" cy="54900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2B73EE-1C75-16E8-7EFC-F3FF1B7C2643}"/>
                </a:ext>
              </a:extLst>
            </p:cNvPr>
            <p:cNvSpPr/>
            <p:nvPr/>
          </p:nvSpPr>
          <p:spPr>
            <a:xfrm>
              <a:off x="1034468" y="7186151"/>
              <a:ext cx="63778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Hình 4.1. 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Sự phát triển của cây trồng bằng ph</a:t>
              </a:r>
              <a:r>
                <a:rPr kumimoji="0" lang="vi-V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ư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ơng pháp giâm cành</a:t>
              </a:r>
              <a:endPara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A3997A-350C-C8F2-ABEF-724AEFB8F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0632"/>
            <a:stretch/>
          </p:blipFill>
          <p:spPr>
            <a:xfrm>
              <a:off x="534235" y="2773315"/>
              <a:ext cx="6904940" cy="379284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863D715-167F-C55E-A4D3-C068F7EF7180}"/>
              </a:ext>
            </a:extLst>
          </p:cNvPr>
          <p:cNvSpPr/>
          <p:nvPr/>
        </p:nvSpPr>
        <p:spPr>
          <a:xfrm>
            <a:off x="10084732" y="4831638"/>
            <a:ext cx="6548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Ưu điểm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51341-82E2-E767-66EA-6499ECFF3210}"/>
              </a:ext>
            </a:extLst>
          </p:cNvPr>
          <p:cNvSpPr/>
          <p:nvPr/>
        </p:nvSpPr>
        <p:spPr>
          <a:xfrm>
            <a:off x="9144001" y="2075842"/>
            <a:ext cx="8031268" cy="7487257"/>
          </a:xfrm>
          <a:prstGeom prst="rect">
            <a:avLst/>
          </a:prstGeom>
          <a:noFill/>
          <a:ln w="28575">
            <a:solidFill>
              <a:srgbClr val="93BD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E298-02E3-8168-90FE-10B7DFE39735}"/>
              </a:ext>
            </a:extLst>
          </p:cNvPr>
          <p:cNvSpPr/>
          <p:nvPr/>
        </p:nvSpPr>
        <p:spPr>
          <a:xfrm>
            <a:off x="9296401" y="2228242"/>
            <a:ext cx="8031267" cy="7106257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53EFA1-68FF-21A3-6EE1-060ECE380317}"/>
              </a:ext>
            </a:extLst>
          </p:cNvPr>
          <p:cNvGrpSpPr/>
          <p:nvPr/>
        </p:nvGrpSpPr>
        <p:grpSpPr>
          <a:xfrm>
            <a:off x="8839201" y="1724114"/>
            <a:ext cx="914400" cy="914400"/>
            <a:chOff x="2680730" y="1667564"/>
            <a:chExt cx="914400" cy="914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729946-400E-E965-CA84-B163BF33F6A3}"/>
                </a:ext>
              </a:extLst>
            </p:cNvPr>
            <p:cNvSpPr/>
            <p:nvPr/>
          </p:nvSpPr>
          <p:spPr>
            <a:xfrm>
              <a:off x="2680730" y="1667564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Graphic 13" descr="Magnifying glass">
              <a:extLst>
                <a:ext uri="{FF2B5EF4-FFF2-40B4-BE49-F238E27FC236}">
                  <a16:creationId xmlns:a16="http://schemas.microsoft.com/office/drawing/2014/main" id="{5C65EAFD-E792-B993-8AB1-962AF3D03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33338">
              <a:off x="2759215" y="1746050"/>
              <a:ext cx="720607" cy="720607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A995F52-F3F1-DF74-217D-96E72DAA042B}"/>
              </a:ext>
            </a:extLst>
          </p:cNvPr>
          <p:cNvSpPr/>
          <p:nvPr/>
        </p:nvSpPr>
        <p:spPr>
          <a:xfrm>
            <a:off x="9787131" y="2361877"/>
            <a:ext cx="71435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Cây tạo ra bằng ph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ơng pháp giâm cành có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điểm gì so với cây đ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ợc nhân giống từ hạt?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E6CAE6-934B-B3D6-53F7-E4E55164F7AD}"/>
              </a:ext>
            </a:extLst>
          </p:cNvPr>
          <p:cNvSpPr/>
          <p:nvPr/>
        </p:nvSpPr>
        <p:spPr>
          <a:xfrm>
            <a:off x="9526323" y="7453305"/>
            <a:ext cx="7461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 gian cho thu hoạch sản phẩm ngắn vì cây từ cành giâm và cành chiết sớm ra hoa.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591D6-70EB-40EF-8BFE-4C78CF2BEC36}"/>
              </a:ext>
            </a:extLst>
          </p:cNvPr>
          <p:cNvSpPr/>
          <p:nvPr/>
        </p:nvSpPr>
        <p:spPr>
          <a:xfrm>
            <a:off x="9526323" y="5599907"/>
            <a:ext cx="7461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 nhanh giống cây trồng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6121C0-3BDB-9466-3B71-BC77576F6602}"/>
              </a:ext>
            </a:extLst>
          </p:cNvPr>
          <p:cNvSpPr/>
          <p:nvPr/>
        </p:nvSpPr>
        <p:spPr>
          <a:xfrm>
            <a:off x="9526323" y="6314554"/>
            <a:ext cx="7461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Giữ nguyên được tính trạng tốt mong muốn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31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BAF03FF-CDDA-4930-A56D-4BE9E554211C}"/>
              </a:ext>
            </a:extLst>
          </p:cNvPr>
          <p:cNvSpPr/>
          <p:nvPr/>
        </p:nvSpPr>
        <p:spPr>
          <a:xfrm>
            <a:off x="1584718" y="5939841"/>
            <a:ext cx="6347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loại cây dễ nhân giống bằng phương pháp giâm cành có đặc điểm: có khả năng </a:t>
            </a:r>
            <a:r>
              <a:rPr lang="vi-VN" sz="3600" b="1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 rễ phụ nhanh</a:t>
            </a:r>
            <a:r>
              <a:rPr lang="vi-VN" sz="3600">
                <a:solidFill>
                  <a:srgbClr val="0066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>
              <a:solidFill>
                <a:srgbClr val="0066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C0989B-0348-4CBC-B306-05531829FBF9}"/>
              </a:ext>
            </a:extLst>
          </p:cNvPr>
          <p:cNvSpPr/>
          <p:nvPr/>
        </p:nvSpPr>
        <p:spPr>
          <a:xfrm>
            <a:off x="1507286" y="3441475"/>
            <a:ext cx="6436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vi-V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vi-V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loại cây dễ nhân giống bằng phương pháp giâm cành ở </a:t>
            </a: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ình 4.2 có những đặc điểm gì?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E76D4-E908-7B4A-CB5D-A20D70FD3252}"/>
              </a:ext>
            </a:extLst>
          </p:cNvPr>
          <p:cNvSpPr/>
          <p:nvPr/>
        </p:nvSpPr>
        <p:spPr>
          <a:xfrm>
            <a:off x="1310556" y="2977920"/>
            <a:ext cx="7077259" cy="5746980"/>
          </a:xfrm>
          <a:prstGeom prst="rect">
            <a:avLst/>
          </a:prstGeom>
          <a:noFill/>
          <a:ln w="28575">
            <a:solidFill>
              <a:srgbClr val="93BD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EB4480-02E2-F808-54E5-57B16A7A80E6}"/>
              </a:ext>
            </a:extLst>
          </p:cNvPr>
          <p:cNvSpPr/>
          <p:nvPr/>
        </p:nvSpPr>
        <p:spPr>
          <a:xfrm>
            <a:off x="1210220" y="3167962"/>
            <a:ext cx="7077259" cy="5408304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C22C91-3688-4F90-9993-85C5C8F9971E}"/>
              </a:ext>
            </a:extLst>
          </p:cNvPr>
          <p:cNvGrpSpPr/>
          <p:nvPr/>
        </p:nvGrpSpPr>
        <p:grpSpPr>
          <a:xfrm>
            <a:off x="874413" y="2675710"/>
            <a:ext cx="914400" cy="914400"/>
            <a:chOff x="2680730" y="1667564"/>
            <a:chExt cx="914400" cy="9144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FFE9BF0-B947-FD45-CC2B-3A35BF2581EF}"/>
                </a:ext>
              </a:extLst>
            </p:cNvPr>
            <p:cNvSpPr/>
            <p:nvPr/>
          </p:nvSpPr>
          <p:spPr>
            <a:xfrm>
              <a:off x="2680730" y="1667564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 descr="Magnifying glass">
              <a:extLst>
                <a:ext uri="{FF2B5EF4-FFF2-40B4-BE49-F238E27FC236}">
                  <a16:creationId xmlns:a16="http://schemas.microsoft.com/office/drawing/2014/main" id="{80E535CA-2239-F8F0-06B9-E25925479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533338">
              <a:off x="2759215" y="1746050"/>
              <a:ext cx="720607" cy="72060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A00839-C870-EDBC-8062-1AE86E5B78A3}"/>
              </a:ext>
            </a:extLst>
          </p:cNvPr>
          <p:cNvGrpSpPr/>
          <p:nvPr/>
        </p:nvGrpSpPr>
        <p:grpSpPr>
          <a:xfrm>
            <a:off x="9049212" y="1435839"/>
            <a:ext cx="7928232" cy="7415321"/>
            <a:chOff x="9100488" y="1988437"/>
            <a:chExt cx="7928232" cy="74153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9EE8FC-01FD-42C4-89A2-46168292F1C1}"/>
                </a:ext>
              </a:extLst>
            </p:cNvPr>
            <p:cNvGrpSpPr/>
            <p:nvPr/>
          </p:nvGrpSpPr>
          <p:grpSpPr>
            <a:xfrm>
              <a:off x="9100488" y="1988437"/>
              <a:ext cx="3896895" cy="3048829"/>
              <a:chOff x="9100488" y="1988437"/>
              <a:chExt cx="3896895" cy="304882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1F5B6B1-DB6B-4481-9D86-5B19A4137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0488" y="1988437"/>
                <a:ext cx="3896895" cy="250698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280CCD2-DB80-459F-9A0D-367366575C0B}"/>
                  </a:ext>
                </a:extLst>
              </p:cNvPr>
              <p:cNvSpPr/>
              <p:nvPr/>
            </p:nvSpPr>
            <p:spPr>
              <a:xfrm>
                <a:off x="9378239" y="4452491"/>
                <a:ext cx="3194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i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Sans"/>
                  </a:rPr>
                  <a:t>Cây nho</a:t>
                </a:r>
                <a:endPara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190667-0D29-4D61-9919-C3B0B7314D81}"/>
                </a:ext>
              </a:extLst>
            </p:cNvPr>
            <p:cNvGrpSpPr/>
            <p:nvPr/>
          </p:nvGrpSpPr>
          <p:grpSpPr>
            <a:xfrm>
              <a:off x="13188239" y="1988438"/>
              <a:ext cx="3840481" cy="3048828"/>
              <a:chOff x="13188239" y="1988438"/>
              <a:chExt cx="3840481" cy="304882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F6747B-98A3-45A1-8236-A25CC11995E9}"/>
                  </a:ext>
                </a:extLst>
              </p:cNvPr>
              <p:cNvSpPr/>
              <p:nvPr/>
            </p:nvSpPr>
            <p:spPr>
              <a:xfrm>
                <a:off x="13612621" y="4452491"/>
                <a:ext cx="3194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i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Sans"/>
                  </a:rPr>
                  <a:t>Cây bạc hà</a:t>
                </a:r>
                <a:endPara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545FC4A-4113-4079-B77C-AAB7DCB7A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598" r="5469"/>
              <a:stretch/>
            </p:blipFill>
            <p:spPr>
              <a:xfrm>
                <a:off x="13188239" y="1988438"/>
                <a:ext cx="3840481" cy="256519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D550BC-EE23-40E5-A322-FBA46220406A}"/>
                </a:ext>
              </a:extLst>
            </p:cNvPr>
            <p:cNvGrpSpPr/>
            <p:nvPr/>
          </p:nvGrpSpPr>
          <p:grpSpPr>
            <a:xfrm>
              <a:off x="9100489" y="5231178"/>
              <a:ext cx="3896896" cy="3005045"/>
              <a:chOff x="9100489" y="5231178"/>
              <a:chExt cx="3896896" cy="3005045"/>
            </a:xfrm>
          </p:grpSpPr>
          <p:pic>
            <p:nvPicPr>
              <p:cNvPr id="1028" name="Picture 4" descr="Tìm hiểu về cây mía trong ngành Công nghiệp sản xuất đường tinh luyện">
                <a:extLst>
                  <a:ext uri="{FF2B5EF4-FFF2-40B4-BE49-F238E27FC236}">
                    <a16:creationId xmlns:a16="http://schemas.microsoft.com/office/drawing/2014/main" id="{320B164E-180B-4A53-8774-F6090C6079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0489" y="5231178"/>
                <a:ext cx="3896896" cy="24424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EB7EF29-42FD-4DF6-B5A2-751E9B6F9649}"/>
                  </a:ext>
                </a:extLst>
              </p:cNvPr>
              <p:cNvSpPr/>
              <p:nvPr/>
            </p:nvSpPr>
            <p:spPr>
              <a:xfrm>
                <a:off x="9319260" y="7651448"/>
                <a:ext cx="3194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i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Sans"/>
                  </a:rPr>
                  <a:t>Cây mía</a:t>
                </a:r>
                <a:endPara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EB0A04-D218-4FC8-9024-07510C7B56DB}"/>
                </a:ext>
              </a:extLst>
            </p:cNvPr>
            <p:cNvGrpSpPr/>
            <p:nvPr/>
          </p:nvGrpSpPr>
          <p:grpSpPr>
            <a:xfrm>
              <a:off x="13188240" y="5252238"/>
              <a:ext cx="3840480" cy="3046324"/>
              <a:chOff x="13188240" y="5252238"/>
              <a:chExt cx="3840480" cy="3046324"/>
            </a:xfrm>
          </p:grpSpPr>
          <p:pic>
            <p:nvPicPr>
              <p:cNvPr id="1034" name="Picture 10" descr="Cắm cành 7 loại cây này xuống đất, cả năm có rau ăn thỏa thích">
                <a:extLst>
                  <a:ext uri="{FF2B5EF4-FFF2-40B4-BE49-F238E27FC236}">
                    <a16:creationId xmlns:a16="http://schemas.microsoft.com/office/drawing/2014/main" id="{1D996A2A-332E-40E0-9B0F-64B1108140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88240" y="5252238"/>
                <a:ext cx="3840480" cy="240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2B6D0FF-3F74-4BC2-AAEB-550C7BDE7FB2}"/>
                  </a:ext>
                </a:extLst>
              </p:cNvPr>
              <p:cNvSpPr/>
              <p:nvPr/>
            </p:nvSpPr>
            <p:spPr>
              <a:xfrm>
                <a:off x="13612621" y="7713787"/>
                <a:ext cx="31947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i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enSans"/>
                  </a:rPr>
                  <a:t>Cây lá lốt</a:t>
                </a:r>
                <a:endPara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7FA24D-4618-2FFA-8376-BB6D9F279900}"/>
                </a:ext>
              </a:extLst>
            </p:cNvPr>
            <p:cNvSpPr/>
            <p:nvPr/>
          </p:nvSpPr>
          <p:spPr>
            <a:xfrm>
              <a:off x="9999332" y="8326540"/>
              <a:ext cx="63778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Sans"/>
                </a:rPr>
                <a:t>Hình 4.2. </a:t>
              </a:r>
              <a:r>
                <a: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Sans"/>
                </a:rPr>
                <a:t>Một số loại cây dễ nhân giống bằng ph</a:t>
              </a:r>
              <a:r>
                <a:rPr lang="vi-VN" sz="3200" i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Sans"/>
                </a:rPr>
                <a:t>ư</a:t>
              </a:r>
              <a:r>
                <a:rPr lang="en-US" sz="3200" i="1">
                  <a:solidFill>
                    <a:schemeClr val="tx1">
                      <a:lumMod val="85000"/>
                      <a:lumOff val="15000"/>
                    </a:schemeClr>
                  </a:solidFill>
                  <a:latin typeface="OpenSans"/>
                </a:rPr>
                <a:t>ơng pháp giâm cành</a:t>
              </a:r>
              <a:endParaRPr lang="en-US" sz="3200" i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DE3BC9-F19C-E1D6-4D77-F32E61EA0E09}"/>
              </a:ext>
            </a:extLst>
          </p:cNvPr>
          <p:cNvGrpSpPr/>
          <p:nvPr/>
        </p:nvGrpSpPr>
        <p:grpSpPr>
          <a:xfrm>
            <a:off x="8835851" y="1228134"/>
            <a:ext cx="8534400" cy="7744757"/>
            <a:chOff x="6858000" y="2140957"/>
            <a:chExt cx="8534400" cy="774475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769CE3E-431A-6050-5BBA-421C8852F1DF}"/>
                </a:ext>
              </a:extLst>
            </p:cNvPr>
            <p:cNvSpPr/>
            <p:nvPr/>
          </p:nvSpPr>
          <p:spPr>
            <a:xfrm>
              <a:off x="6858000" y="2140957"/>
              <a:ext cx="8534400" cy="7744757"/>
            </a:xfrm>
            <a:prstGeom prst="rect">
              <a:avLst/>
            </a:prstGeom>
            <a:solidFill>
              <a:srgbClr val="7DB6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Mùa thu đến rồi, 4 loại hoa dễ bén rễ nên giâm cành ngay, 1 tháng sau gốc  trắng xoá">
              <a:extLst>
                <a:ext uri="{FF2B5EF4-FFF2-40B4-BE49-F238E27FC236}">
                  <a16:creationId xmlns:a16="http://schemas.microsoft.com/office/drawing/2014/main" id="{E4BC94EE-F053-4BDA-8BFA-D8CA83581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897" y="2263980"/>
              <a:ext cx="8222964" cy="7415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Freeform 2">
            <a:extLst>
              <a:ext uri="{FF2B5EF4-FFF2-40B4-BE49-F238E27FC236}">
                <a16:creationId xmlns:a16="http://schemas.microsoft.com/office/drawing/2014/main" id="{AB80B11E-AF72-41B3-7C27-23CDB415766A}"/>
              </a:ext>
            </a:extLst>
          </p:cNvPr>
          <p:cNvSpPr/>
          <p:nvPr/>
        </p:nvSpPr>
        <p:spPr>
          <a:xfrm>
            <a:off x="3581400" y="1460188"/>
            <a:ext cx="2565053" cy="1832653"/>
          </a:xfrm>
          <a:custGeom>
            <a:avLst/>
            <a:gdLst/>
            <a:ahLst/>
            <a:cxnLst/>
            <a:rect l="l" t="t" r="r" b="b"/>
            <a:pathLst>
              <a:path w="2133597" h="2064255">
                <a:moveTo>
                  <a:pt x="0" y="0"/>
                </a:moveTo>
                <a:lnTo>
                  <a:pt x="2133597" y="0"/>
                </a:lnTo>
                <a:lnTo>
                  <a:pt x="2133597" y="2064255"/>
                </a:lnTo>
                <a:lnTo>
                  <a:pt x="0" y="2064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7356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C3EDFC-ABD1-65A2-29AD-0EB27C64DEC7}"/>
              </a:ext>
            </a:extLst>
          </p:cNvPr>
          <p:cNvSpPr/>
          <p:nvPr/>
        </p:nvSpPr>
        <p:spPr>
          <a:xfrm>
            <a:off x="4483160" y="829455"/>
            <a:ext cx="13500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vi-VN" sz="5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 kể thêm những loại cây dễ nhân giống bằng phương pháp giâm cành.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1A61358-B1F1-F0DF-9719-9C5D346F2B3B}"/>
              </a:ext>
            </a:extLst>
          </p:cNvPr>
          <p:cNvSpPr/>
          <p:nvPr/>
        </p:nvSpPr>
        <p:spPr>
          <a:xfrm>
            <a:off x="1752600" y="360872"/>
            <a:ext cx="2565053" cy="1832653"/>
          </a:xfrm>
          <a:custGeom>
            <a:avLst/>
            <a:gdLst/>
            <a:ahLst/>
            <a:cxnLst/>
            <a:rect l="l" t="t" r="r" b="b"/>
            <a:pathLst>
              <a:path w="2133597" h="2064255">
                <a:moveTo>
                  <a:pt x="0" y="0"/>
                </a:moveTo>
                <a:lnTo>
                  <a:pt x="2133597" y="0"/>
                </a:lnTo>
                <a:lnTo>
                  <a:pt x="2133597" y="2064255"/>
                </a:lnTo>
                <a:lnTo>
                  <a:pt x="0" y="2064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9F957-DD7F-D3B2-0411-C2744BC4AC77}"/>
              </a:ext>
            </a:extLst>
          </p:cNvPr>
          <p:cNvSpPr/>
          <p:nvPr/>
        </p:nvSpPr>
        <p:spPr>
          <a:xfrm>
            <a:off x="457200" y="360872"/>
            <a:ext cx="17754599" cy="8580843"/>
          </a:xfrm>
          <a:prstGeom prst="rect">
            <a:avLst/>
          </a:prstGeom>
          <a:noFill/>
          <a:ln w="28575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4D5196-7166-7E2A-27A1-DF6997933514}"/>
              </a:ext>
            </a:extLst>
          </p:cNvPr>
          <p:cNvGrpSpPr/>
          <p:nvPr/>
        </p:nvGrpSpPr>
        <p:grpSpPr>
          <a:xfrm>
            <a:off x="672693" y="888085"/>
            <a:ext cx="914400" cy="914400"/>
            <a:chOff x="2680730" y="1667564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0B5C27-1E57-2496-2D9D-24EB11BA138A}"/>
                </a:ext>
              </a:extLst>
            </p:cNvPr>
            <p:cNvSpPr/>
            <p:nvPr/>
          </p:nvSpPr>
          <p:spPr>
            <a:xfrm>
              <a:off x="2680730" y="1667564"/>
              <a:ext cx="914400" cy="914400"/>
            </a:xfrm>
            <a:prstGeom prst="ellipse">
              <a:avLst/>
            </a:prstGeom>
            <a:solidFill>
              <a:srgbClr val="F4E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Magnifying glass">
              <a:extLst>
                <a:ext uri="{FF2B5EF4-FFF2-40B4-BE49-F238E27FC236}">
                  <a16:creationId xmlns:a16="http://schemas.microsoft.com/office/drawing/2014/main" id="{13A4CBF0-0EF4-DA77-0141-2FFE24107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33338">
              <a:off x="2759215" y="1746050"/>
              <a:ext cx="720607" cy="720607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90F92B-1088-F2B1-9BD5-AEEBD520D4D9}"/>
              </a:ext>
            </a:extLst>
          </p:cNvPr>
          <p:cNvSpPr/>
          <p:nvPr/>
        </p:nvSpPr>
        <p:spPr>
          <a:xfrm>
            <a:off x="1066799" y="2602651"/>
            <a:ext cx="16764001" cy="11948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Rau củ quả: khoai lang, khoai mì, khoai tây, hành, gừng, tỏi…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0596A83-9F7C-D83F-B5EE-31317FA73B4C}"/>
              </a:ext>
            </a:extLst>
          </p:cNvPr>
          <p:cNvSpPr/>
          <p:nvPr/>
        </p:nvSpPr>
        <p:spPr>
          <a:xfrm>
            <a:off x="1587093" y="4128230"/>
            <a:ext cx="16467046" cy="154933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Rau ăn lá: rau muống, rau lang, rau ngót, rau húng, hương thảo, bạc hà, húng quế, lá lốt, diếp cá, cần tây, lá é…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CEA85D-3C60-0F16-5073-2FEB8E18EEE3}"/>
              </a:ext>
            </a:extLst>
          </p:cNvPr>
          <p:cNvSpPr/>
          <p:nvPr/>
        </p:nvSpPr>
        <p:spPr>
          <a:xfrm>
            <a:off x="2045368" y="6135253"/>
            <a:ext cx="15773400" cy="119484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cảnh: lan, hoa hồng, hoa giấy, trầu bà, lan ý, vạn niên thanh, lưỡi hổ, thường xuân, phú quý, sen đá,…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63AAE6-6BDE-6B4F-9C1D-2DE48CAD2C97}"/>
              </a:ext>
            </a:extLst>
          </p:cNvPr>
          <p:cNvSpPr/>
          <p:nvPr/>
        </p:nvSpPr>
        <p:spPr>
          <a:xfrm>
            <a:off x="2819400" y="7564858"/>
            <a:ext cx="15773400" cy="11948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vi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Cây ăn trái: cây lê, cây táo, cây sung, cây nho, cây mận, cây ổi…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9143294"/>
            <a:ext cx="3332760" cy="1090721"/>
          </a:xfrm>
          <a:prstGeom prst="rect">
            <a:avLst/>
          </a:prstGeom>
        </p:spPr>
      </p:pic>
      <p:sp>
        <p:nvSpPr>
          <p:cNvPr id="3" name="AutoShape 2" descr="https://baivan.net/sites/default/files/styles/giua_bai/public/d/m/Y/4.3.png?itok=0DGNK2dP">
            <a:extLst>
              <a:ext uri="{FF2B5EF4-FFF2-40B4-BE49-F238E27FC236}">
                <a16:creationId xmlns:a16="http://schemas.microsoft.com/office/drawing/2014/main" id="{5E0B4AB3-5773-4B37-B341-3A2EE3B3D8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1243" y="58720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D440F-0E91-47DB-94D6-1F7C454525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38"/>
          <a:stretch/>
        </p:blipFill>
        <p:spPr>
          <a:xfrm>
            <a:off x="8320552" y="2326243"/>
            <a:ext cx="9092207" cy="563451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941A0-EFF7-4C52-8C6B-771CF3BBD075}"/>
              </a:ext>
            </a:extLst>
          </p:cNvPr>
          <p:cNvGrpSpPr/>
          <p:nvPr/>
        </p:nvGrpSpPr>
        <p:grpSpPr>
          <a:xfrm>
            <a:off x="782082" y="2628900"/>
            <a:ext cx="7522972" cy="3845444"/>
            <a:chOff x="875805" y="1988437"/>
            <a:chExt cx="7522972" cy="329679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E15E60-D30A-43FF-AF61-99FD1612F543}"/>
                </a:ext>
              </a:extLst>
            </p:cNvPr>
            <p:cNvSpPr/>
            <p:nvPr/>
          </p:nvSpPr>
          <p:spPr>
            <a:xfrm>
              <a:off x="934102" y="2397444"/>
              <a:ext cx="7464675" cy="2887786"/>
            </a:xfrm>
            <a:prstGeom prst="rect">
              <a:avLst/>
            </a:prstGeom>
            <a:solidFill>
              <a:srgbClr val="BF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D04561-4806-40CA-B909-57DDF6AE385B}"/>
                </a:ext>
              </a:extLst>
            </p:cNvPr>
            <p:cNvSpPr/>
            <p:nvPr/>
          </p:nvSpPr>
          <p:spPr>
            <a:xfrm>
              <a:off x="1515260" y="2746300"/>
              <a:ext cx="6414341" cy="2190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Hãy sắp xếp các công việc nhân giống cây trồng ở Hình 4.3 theo thứ tự phù hợp.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A2B2F1B-E4A0-478A-96D4-0410D930C666}"/>
                </a:ext>
              </a:extLst>
            </p:cNvPr>
            <p:cNvGrpSpPr/>
            <p:nvPr/>
          </p:nvGrpSpPr>
          <p:grpSpPr>
            <a:xfrm>
              <a:off x="875805" y="1988437"/>
              <a:ext cx="914400" cy="832839"/>
              <a:chOff x="2680730" y="1667564"/>
              <a:chExt cx="914400" cy="832839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F96A3B9-3507-4A7B-B19B-DF3CB2E5B7B7}"/>
                  </a:ext>
                </a:extLst>
              </p:cNvPr>
              <p:cNvSpPr/>
              <p:nvPr/>
            </p:nvSpPr>
            <p:spPr>
              <a:xfrm>
                <a:off x="2680730" y="1667564"/>
                <a:ext cx="914400" cy="832839"/>
              </a:xfrm>
              <a:prstGeom prst="ellipse">
                <a:avLst/>
              </a:prstGeom>
              <a:solidFill>
                <a:srgbClr val="F4EC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Magnifying glass">
                <a:extLst>
                  <a:ext uri="{FF2B5EF4-FFF2-40B4-BE49-F238E27FC236}">
                    <a16:creationId xmlns:a16="http://schemas.microsoft.com/office/drawing/2014/main" id="{16823ED4-8DD5-410C-A233-4CCD0FF02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4533338">
                <a:off x="2747263" y="1740190"/>
                <a:ext cx="704458" cy="704458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1B1A528-6386-0B3B-F1EE-DCDE973EE15C}"/>
              </a:ext>
            </a:extLst>
          </p:cNvPr>
          <p:cNvSpPr/>
          <p:nvPr/>
        </p:nvSpPr>
        <p:spPr>
          <a:xfrm>
            <a:off x="9831757" y="8099551"/>
            <a:ext cx="63778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Hình 4.3. 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Các công việc nhân giống bằng ph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ư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ơng pháp giâm cành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E2BA222-F195-7BE0-3869-83DD0A1EEBFF}"/>
              </a:ext>
            </a:extLst>
          </p:cNvPr>
          <p:cNvSpPr txBox="1"/>
          <p:nvPr/>
        </p:nvSpPr>
        <p:spPr>
          <a:xfrm>
            <a:off x="5257800" y="889751"/>
            <a:ext cx="7772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>
                    <a:lumMod val="85000"/>
                    <a:lumOff val="15000"/>
                  </a:prstClr>
                </a:solidFill>
                <a:latin typeface="Muli Black"/>
              </a:rPr>
              <a:t>AI NHANH AI 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uli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4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4 CN7-VY VY - TIẾT 1</Template>
  <TotalTime>317</TotalTime>
  <Words>1681</Words>
  <Application>Microsoft Office PowerPoint</Application>
  <PresentationFormat>Custom</PresentationFormat>
  <Paragraphs>157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OpenSans</vt:lpstr>
      <vt:lpstr>Wingdings</vt:lpstr>
      <vt:lpstr>Muli Black</vt:lpstr>
      <vt:lpstr>Open Sans</vt:lpstr>
      <vt:lpstr>Arial</vt:lpstr>
      <vt:lpstr>Montserrat Black</vt:lpstr>
      <vt:lpstr>UTM Avo</vt:lpstr>
      <vt:lpstr>Roboto Medium</vt:lpstr>
      <vt:lpstr>Calibri</vt:lpstr>
      <vt:lpstr>Roboto</vt:lpstr>
      <vt:lpstr>Times New Roman</vt:lpstr>
      <vt:lpstr>Sitka Small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Nga Trần</dc:creator>
  <cp:lastModifiedBy>Nga Trần</cp:lastModifiedBy>
  <cp:revision>19</cp:revision>
  <dcterms:created xsi:type="dcterms:W3CDTF">2024-10-04T15:14:33Z</dcterms:created>
  <dcterms:modified xsi:type="dcterms:W3CDTF">2024-10-09T16:53:12Z</dcterms:modified>
  <dc:identifier>DAFHIM0qVcI</dc:identifier>
</cp:coreProperties>
</file>