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97" r:id="rId2"/>
    <p:sldId id="256" r:id="rId3"/>
    <p:sldId id="257" r:id="rId4"/>
    <p:sldId id="258" r:id="rId5"/>
    <p:sldId id="259" r:id="rId6"/>
    <p:sldId id="261" r:id="rId7"/>
    <p:sldId id="260" r:id="rId8"/>
    <p:sldId id="264" r:id="rId9"/>
    <p:sldId id="262" r:id="rId10"/>
    <p:sldId id="266" r:id="rId11"/>
    <p:sldId id="267" r:id="rId12"/>
    <p:sldId id="265" r:id="rId13"/>
    <p:sldId id="268" r:id="rId14"/>
    <p:sldId id="272" r:id="rId15"/>
    <p:sldId id="273" r:id="rId16"/>
    <p:sldId id="274" r:id="rId17"/>
    <p:sldId id="275" r:id="rId18"/>
    <p:sldId id="276" r:id="rId19"/>
    <p:sldId id="279" r:id="rId20"/>
    <p:sldId id="280" r:id="rId21"/>
    <p:sldId id="281" r:id="rId22"/>
    <p:sldId id="271" r:id="rId23"/>
    <p:sldId id="277" r:id="rId24"/>
    <p:sldId id="283" r:id="rId25"/>
    <p:sldId id="284" r:id="rId26"/>
    <p:sldId id="285" r:id="rId27"/>
    <p:sldId id="286" r:id="rId28"/>
    <p:sldId id="291" r:id="rId29"/>
    <p:sldId id="287" r:id="rId30"/>
    <p:sldId id="288" r:id="rId31"/>
    <p:sldId id="293" r:id="rId32"/>
    <p:sldId id="289" r:id="rId33"/>
    <p:sldId id="290" r:id="rId34"/>
    <p:sldId id="292" r:id="rId35"/>
    <p:sldId id="294" r:id="rId36"/>
    <p:sldId id="278" r:id="rId37"/>
    <p:sldId id="295" r:id="rId38"/>
    <p:sldId id="296" r:id="rId39"/>
    <p:sldId id="263"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F20187-BB12-4AB7-A736-2B35986C522D}" type="datetimeFigureOut">
              <a:rPr lang="en-US" smtClean="0"/>
              <a:t>24/3/2023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DF9BD-037B-49AA-8B0D-50BC77DB155C}" type="slidenum">
              <a:rPr lang="en-US" smtClean="0"/>
              <a:t>‹#›</a:t>
            </a:fld>
            <a:endParaRPr lang="en-US"/>
          </a:p>
        </p:txBody>
      </p:sp>
    </p:spTree>
    <p:extLst>
      <p:ext uri="{BB962C8B-B14F-4D97-AF65-F5344CB8AC3E}">
        <p14:creationId xmlns:p14="http://schemas.microsoft.com/office/powerpoint/2010/main" val="2784736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dirty="0"/>
          </a:p>
        </p:txBody>
      </p:sp>
      <p:sp>
        <p:nvSpPr>
          <p:cNvPr id="4" name="Slide Number Placeholder 3"/>
          <p:cNvSpPr>
            <a:spLocks noGrp="1"/>
          </p:cNvSpPr>
          <p:nvPr>
            <p:ph type="sldNum" sz="quarter" idx="10"/>
          </p:nvPr>
        </p:nvSpPr>
        <p:spPr/>
        <p:txBody>
          <a:bodyPr/>
          <a:lstStyle/>
          <a:p>
            <a:fld id="{72BDF9BD-037B-49AA-8B0D-50BC77DB155C}" type="slidenum">
              <a:rPr lang="en-US" smtClean="0"/>
              <a:t>3</a:t>
            </a:fld>
            <a:endParaRPr lang="en-US"/>
          </a:p>
        </p:txBody>
      </p:sp>
    </p:spTree>
    <p:extLst>
      <p:ext uri="{BB962C8B-B14F-4D97-AF65-F5344CB8AC3E}">
        <p14:creationId xmlns:p14="http://schemas.microsoft.com/office/powerpoint/2010/main" val="494243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dirty="0"/>
          </a:p>
        </p:txBody>
      </p:sp>
      <p:sp>
        <p:nvSpPr>
          <p:cNvPr id="4" name="Slide Number Placeholder 3"/>
          <p:cNvSpPr>
            <a:spLocks noGrp="1"/>
          </p:cNvSpPr>
          <p:nvPr>
            <p:ph type="sldNum" sz="quarter" idx="10"/>
          </p:nvPr>
        </p:nvSpPr>
        <p:spPr/>
        <p:txBody>
          <a:bodyPr/>
          <a:lstStyle/>
          <a:p>
            <a:fld id="{72BDF9BD-037B-49AA-8B0D-50BC77DB155C}" type="slidenum">
              <a:rPr lang="en-US" smtClean="0"/>
              <a:t>39</a:t>
            </a:fld>
            <a:endParaRPr lang="en-US"/>
          </a:p>
        </p:txBody>
      </p:sp>
    </p:spTree>
    <p:extLst>
      <p:ext uri="{BB962C8B-B14F-4D97-AF65-F5344CB8AC3E}">
        <p14:creationId xmlns:p14="http://schemas.microsoft.com/office/powerpoint/2010/main" val="263302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dirty="0"/>
          </a:p>
        </p:txBody>
      </p:sp>
      <p:sp>
        <p:nvSpPr>
          <p:cNvPr id="4" name="Slide Number Placeholder 3"/>
          <p:cNvSpPr>
            <a:spLocks noGrp="1"/>
          </p:cNvSpPr>
          <p:nvPr>
            <p:ph type="sldNum" sz="quarter" idx="10"/>
          </p:nvPr>
        </p:nvSpPr>
        <p:spPr/>
        <p:txBody>
          <a:bodyPr/>
          <a:lstStyle/>
          <a:p>
            <a:fld id="{72BDF9BD-037B-49AA-8B0D-50BC77DB155C}" type="slidenum">
              <a:rPr lang="en-US" smtClean="0"/>
              <a:t>5</a:t>
            </a:fld>
            <a:endParaRPr lang="en-US"/>
          </a:p>
        </p:txBody>
      </p:sp>
    </p:spTree>
    <p:extLst>
      <p:ext uri="{BB962C8B-B14F-4D97-AF65-F5344CB8AC3E}">
        <p14:creationId xmlns:p14="http://schemas.microsoft.com/office/powerpoint/2010/main" val="1969173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dirty="0"/>
          </a:p>
        </p:txBody>
      </p:sp>
      <p:sp>
        <p:nvSpPr>
          <p:cNvPr id="4" name="Slide Number Placeholder 3"/>
          <p:cNvSpPr>
            <a:spLocks noGrp="1"/>
          </p:cNvSpPr>
          <p:nvPr>
            <p:ph type="sldNum" sz="quarter" idx="10"/>
          </p:nvPr>
        </p:nvSpPr>
        <p:spPr/>
        <p:txBody>
          <a:bodyPr/>
          <a:lstStyle/>
          <a:p>
            <a:fld id="{72BDF9BD-037B-49AA-8B0D-50BC77DB155C}" type="slidenum">
              <a:rPr lang="en-US" smtClean="0"/>
              <a:t>7</a:t>
            </a:fld>
            <a:endParaRPr lang="en-US"/>
          </a:p>
        </p:txBody>
      </p:sp>
    </p:spTree>
    <p:extLst>
      <p:ext uri="{BB962C8B-B14F-4D97-AF65-F5344CB8AC3E}">
        <p14:creationId xmlns:p14="http://schemas.microsoft.com/office/powerpoint/2010/main" val="4280552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dirty="0"/>
          </a:p>
        </p:txBody>
      </p:sp>
      <p:sp>
        <p:nvSpPr>
          <p:cNvPr id="4" name="Slide Number Placeholder 3"/>
          <p:cNvSpPr>
            <a:spLocks noGrp="1"/>
          </p:cNvSpPr>
          <p:nvPr>
            <p:ph type="sldNum" sz="quarter" idx="10"/>
          </p:nvPr>
        </p:nvSpPr>
        <p:spPr/>
        <p:txBody>
          <a:bodyPr/>
          <a:lstStyle/>
          <a:p>
            <a:fld id="{72BDF9BD-037B-49AA-8B0D-50BC77DB155C}" type="slidenum">
              <a:rPr lang="en-US" smtClean="0"/>
              <a:t>8</a:t>
            </a:fld>
            <a:endParaRPr lang="en-US"/>
          </a:p>
        </p:txBody>
      </p:sp>
    </p:spTree>
    <p:extLst>
      <p:ext uri="{BB962C8B-B14F-4D97-AF65-F5344CB8AC3E}">
        <p14:creationId xmlns:p14="http://schemas.microsoft.com/office/powerpoint/2010/main" val="428575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dirty="0"/>
          </a:p>
        </p:txBody>
      </p:sp>
      <p:sp>
        <p:nvSpPr>
          <p:cNvPr id="4" name="Slide Number Placeholder 3"/>
          <p:cNvSpPr>
            <a:spLocks noGrp="1"/>
          </p:cNvSpPr>
          <p:nvPr>
            <p:ph type="sldNum" sz="quarter" idx="10"/>
          </p:nvPr>
        </p:nvSpPr>
        <p:spPr/>
        <p:txBody>
          <a:bodyPr/>
          <a:lstStyle/>
          <a:p>
            <a:fld id="{72BDF9BD-037B-49AA-8B0D-50BC77DB155C}" type="slidenum">
              <a:rPr lang="en-US" smtClean="0"/>
              <a:t>15</a:t>
            </a:fld>
            <a:endParaRPr lang="en-US"/>
          </a:p>
        </p:txBody>
      </p:sp>
    </p:spTree>
    <p:extLst>
      <p:ext uri="{BB962C8B-B14F-4D97-AF65-F5344CB8AC3E}">
        <p14:creationId xmlns:p14="http://schemas.microsoft.com/office/powerpoint/2010/main" val="3799332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dirty="0"/>
          </a:p>
        </p:txBody>
      </p:sp>
      <p:sp>
        <p:nvSpPr>
          <p:cNvPr id="4" name="Slide Number Placeholder 3"/>
          <p:cNvSpPr>
            <a:spLocks noGrp="1"/>
          </p:cNvSpPr>
          <p:nvPr>
            <p:ph type="sldNum" sz="quarter" idx="10"/>
          </p:nvPr>
        </p:nvSpPr>
        <p:spPr/>
        <p:txBody>
          <a:bodyPr/>
          <a:lstStyle/>
          <a:p>
            <a:fld id="{72BDF9BD-037B-49AA-8B0D-50BC77DB155C}" type="slidenum">
              <a:rPr lang="en-US" smtClean="0"/>
              <a:t>23</a:t>
            </a:fld>
            <a:endParaRPr lang="en-US"/>
          </a:p>
        </p:txBody>
      </p:sp>
    </p:spTree>
    <p:extLst>
      <p:ext uri="{BB962C8B-B14F-4D97-AF65-F5344CB8AC3E}">
        <p14:creationId xmlns:p14="http://schemas.microsoft.com/office/powerpoint/2010/main" val="36317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CB4512-CB9F-4570-8605-DEEB3CC51E2C}" type="slidenum">
              <a:rPr lang="en-US" smtClean="0"/>
              <a:t>25</a:t>
            </a:fld>
            <a:endParaRPr lang="en-US"/>
          </a:p>
        </p:txBody>
      </p:sp>
    </p:spTree>
    <p:extLst>
      <p:ext uri="{BB962C8B-B14F-4D97-AF65-F5344CB8AC3E}">
        <p14:creationId xmlns:p14="http://schemas.microsoft.com/office/powerpoint/2010/main" val="24191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dirty="0"/>
          </a:p>
        </p:txBody>
      </p:sp>
      <p:sp>
        <p:nvSpPr>
          <p:cNvPr id="4" name="Slide Number Placeholder 3"/>
          <p:cNvSpPr>
            <a:spLocks noGrp="1"/>
          </p:cNvSpPr>
          <p:nvPr>
            <p:ph type="sldNum" sz="quarter" idx="10"/>
          </p:nvPr>
        </p:nvSpPr>
        <p:spPr/>
        <p:txBody>
          <a:bodyPr/>
          <a:lstStyle/>
          <a:p>
            <a:fld id="{72BDF9BD-037B-49AA-8B0D-50BC77DB155C}" type="slidenum">
              <a:rPr lang="en-US" smtClean="0"/>
              <a:t>30</a:t>
            </a:fld>
            <a:endParaRPr lang="en-US"/>
          </a:p>
        </p:txBody>
      </p:sp>
    </p:spTree>
    <p:extLst>
      <p:ext uri="{BB962C8B-B14F-4D97-AF65-F5344CB8AC3E}">
        <p14:creationId xmlns:p14="http://schemas.microsoft.com/office/powerpoint/2010/main" val="212972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dirty="0"/>
          </a:p>
        </p:txBody>
      </p:sp>
      <p:sp>
        <p:nvSpPr>
          <p:cNvPr id="4" name="Slide Number Placeholder 3"/>
          <p:cNvSpPr>
            <a:spLocks noGrp="1"/>
          </p:cNvSpPr>
          <p:nvPr>
            <p:ph type="sldNum" sz="quarter" idx="10"/>
          </p:nvPr>
        </p:nvSpPr>
        <p:spPr/>
        <p:txBody>
          <a:bodyPr/>
          <a:lstStyle/>
          <a:p>
            <a:fld id="{72BDF9BD-037B-49AA-8B0D-50BC77DB155C}" type="slidenum">
              <a:rPr lang="en-US" smtClean="0"/>
              <a:t>37</a:t>
            </a:fld>
            <a:endParaRPr lang="en-US"/>
          </a:p>
        </p:txBody>
      </p:sp>
    </p:spTree>
    <p:extLst>
      <p:ext uri="{BB962C8B-B14F-4D97-AF65-F5344CB8AC3E}">
        <p14:creationId xmlns:p14="http://schemas.microsoft.com/office/powerpoint/2010/main" val="3603152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D90EB4-4145-4136-AFCE-826D6730DA0F}" type="datetimeFigureOut">
              <a:rPr lang="en-US" smtClean="0"/>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F1A62-C6BB-4090-944E-75A17B848204}" type="slidenum">
              <a:rPr lang="en-US" smtClean="0"/>
              <a:t>‹#›</a:t>
            </a:fld>
            <a:endParaRPr lang="en-US"/>
          </a:p>
        </p:txBody>
      </p:sp>
    </p:spTree>
    <p:extLst>
      <p:ext uri="{BB962C8B-B14F-4D97-AF65-F5344CB8AC3E}">
        <p14:creationId xmlns:p14="http://schemas.microsoft.com/office/powerpoint/2010/main" val="3986129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D90EB4-4145-4136-AFCE-826D6730DA0F}" type="datetimeFigureOut">
              <a:rPr lang="en-US" smtClean="0"/>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F1A62-C6BB-4090-944E-75A17B848204}" type="slidenum">
              <a:rPr lang="en-US" smtClean="0"/>
              <a:t>‹#›</a:t>
            </a:fld>
            <a:endParaRPr lang="en-US"/>
          </a:p>
        </p:txBody>
      </p:sp>
    </p:spTree>
    <p:extLst>
      <p:ext uri="{BB962C8B-B14F-4D97-AF65-F5344CB8AC3E}">
        <p14:creationId xmlns:p14="http://schemas.microsoft.com/office/powerpoint/2010/main" val="1822343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D90EB4-4145-4136-AFCE-826D6730DA0F}" type="datetimeFigureOut">
              <a:rPr lang="en-US" smtClean="0"/>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F1A62-C6BB-4090-944E-75A17B848204}" type="slidenum">
              <a:rPr lang="en-US" smtClean="0"/>
              <a:t>‹#›</a:t>
            </a:fld>
            <a:endParaRPr lang="en-US"/>
          </a:p>
        </p:txBody>
      </p:sp>
    </p:spTree>
    <p:extLst>
      <p:ext uri="{BB962C8B-B14F-4D97-AF65-F5344CB8AC3E}">
        <p14:creationId xmlns:p14="http://schemas.microsoft.com/office/powerpoint/2010/main" val="3636703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D90EB4-4145-4136-AFCE-826D6730DA0F}" type="datetimeFigureOut">
              <a:rPr lang="en-US" smtClean="0"/>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F1A62-C6BB-4090-944E-75A17B848204}" type="slidenum">
              <a:rPr lang="en-US" smtClean="0"/>
              <a:t>‹#›</a:t>
            </a:fld>
            <a:endParaRPr lang="en-US"/>
          </a:p>
        </p:txBody>
      </p:sp>
    </p:spTree>
    <p:extLst>
      <p:ext uri="{BB962C8B-B14F-4D97-AF65-F5344CB8AC3E}">
        <p14:creationId xmlns:p14="http://schemas.microsoft.com/office/powerpoint/2010/main" val="674573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D90EB4-4145-4136-AFCE-826D6730DA0F}" type="datetimeFigureOut">
              <a:rPr lang="en-US" smtClean="0"/>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F1A62-C6BB-4090-944E-75A17B848204}" type="slidenum">
              <a:rPr lang="en-US" smtClean="0"/>
              <a:t>‹#›</a:t>
            </a:fld>
            <a:endParaRPr lang="en-US"/>
          </a:p>
        </p:txBody>
      </p:sp>
    </p:spTree>
    <p:extLst>
      <p:ext uri="{BB962C8B-B14F-4D97-AF65-F5344CB8AC3E}">
        <p14:creationId xmlns:p14="http://schemas.microsoft.com/office/powerpoint/2010/main" val="338617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D90EB4-4145-4136-AFCE-826D6730DA0F}" type="datetimeFigureOut">
              <a:rPr lang="en-US" smtClean="0"/>
              <a:t>24/3/2023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F1A62-C6BB-4090-944E-75A17B848204}" type="slidenum">
              <a:rPr lang="en-US" smtClean="0"/>
              <a:t>‹#›</a:t>
            </a:fld>
            <a:endParaRPr lang="en-US"/>
          </a:p>
        </p:txBody>
      </p:sp>
    </p:spTree>
    <p:extLst>
      <p:ext uri="{BB962C8B-B14F-4D97-AF65-F5344CB8AC3E}">
        <p14:creationId xmlns:p14="http://schemas.microsoft.com/office/powerpoint/2010/main" val="2282880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D90EB4-4145-4136-AFCE-826D6730DA0F}" type="datetimeFigureOut">
              <a:rPr lang="en-US" smtClean="0"/>
              <a:t>24/3/2023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3F1A62-C6BB-4090-944E-75A17B848204}" type="slidenum">
              <a:rPr lang="en-US" smtClean="0"/>
              <a:t>‹#›</a:t>
            </a:fld>
            <a:endParaRPr lang="en-US"/>
          </a:p>
        </p:txBody>
      </p:sp>
    </p:spTree>
    <p:extLst>
      <p:ext uri="{BB962C8B-B14F-4D97-AF65-F5344CB8AC3E}">
        <p14:creationId xmlns:p14="http://schemas.microsoft.com/office/powerpoint/2010/main" val="391306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D90EB4-4145-4136-AFCE-826D6730DA0F}" type="datetimeFigureOut">
              <a:rPr lang="en-US" smtClean="0"/>
              <a:t>24/3/2023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3F1A62-C6BB-4090-944E-75A17B848204}" type="slidenum">
              <a:rPr lang="en-US" smtClean="0"/>
              <a:t>‹#›</a:t>
            </a:fld>
            <a:endParaRPr lang="en-US"/>
          </a:p>
        </p:txBody>
      </p:sp>
    </p:spTree>
    <p:extLst>
      <p:ext uri="{BB962C8B-B14F-4D97-AF65-F5344CB8AC3E}">
        <p14:creationId xmlns:p14="http://schemas.microsoft.com/office/powerpoint/2010/main" val="629962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90EB4-4145-4136-AFCE-826D6730DA0F}" type="datetimeFigureOut">
              <a:rPr lang="en-US" smtClean="0"/>
              <a:t>24/3/2023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3F1A62-C6BB-4090-944E-75A17B848204}" type="slidenum">
              <a:rPr lang="en-US" smtClean="0"/>
              <a:t>‹#›</a:t>
            </a:fld>
            <a:endParaRPr lang="en-US"/>
          </a:p>
        </p:txBody>
      </p:sp>
    </p:spTree>
    <p:extLst>
      <p:ext uri="{BB962C8B-B14F-4D97-AF65-F5344CB8AC3E}">
        <p14:creationId xmlns:p14="http://schemas.microsoft.com/office/powerpoint/2010/main" val="1057054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90EB4-4145-4136-AFCE-826D6730DA0F}" type="datetimeFigureOut">
              <a:rPr lang="en-US" smtClean="0"/>
              <a:t>24/3/2023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F1A62-C6BB-4090-944E-75A17B848204}" type="slidenum">
              <a:rPr lang="en-US" smtClean="0"/>
              <a:t>‹#›</a:t>
            </a:fld>
            <a:endParaRPr lang="en-US"/>
          </a:p>
        </p:txBody>
      </p:sp>
    </p:spTree>
    <p:extLst>
      <p:ext uri="{BB962C8B-B14F-4D97-AF65-F5344CB8AC3E}">
        <p14:creationId xmlns:p14="http://schemas.microsoft.com/office/powerpoint/2010/main" val="2575848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90EB4-4145-4136-AFCE-826D6730DA0F}" type="datetimeFigureOut">
              <a:rPr lang="en-US" smtClean="0"/>
              <a:t>24/3/2023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F1A62-C6BB-4090-944E-75A17B848204}" type="slidenum">
              <a:rPr lang="en-US" smtClean="0"/>
              <a:t>‹#›</a:t>
            </a:fld>
            <a:endParaRPr lang="en-US"/>
          </a:p>
        </p:txBody>
      </p:sp>
    </p:spTree>
    <p:extLst>
      <p:ext uri="{BB962C8B-B14F-4D97-AF65-F5344CB8AC3E}">
        <p14:creationId xmlns:p14="http://schemas.microsoft.com/office/powerpoint/2010/main" val="3734201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7D90EB4-4145-4136-AFCE-826D6730DA0F}" type="datetimeFigureOut">
              <a:rPr lang="en-US" smtClean="0"/>
              <a:t>24/3/2023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E3F1A62-C6BB-4090-944E-75A17B848204}" type="slidenum">
              <a:rPr lang="en-US" smtClean="0"/>
              <a:t>‹#›</a:t>
            </a:fld>
            <a:endParaRPr lang="en-US"/>
          </a:p>
        </p:txBody>
      </p:sp>
    </p:spTree>
    <p:extLst>
      <p:ext uri="{BB962C8B-B14F-4D97-AF65-F5344CB8AC3E}">
        <p14:creationId xmlns:p14="http://schemas.microsoft.com/office/powerpoint/2010/main" val="3339379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8.png"/><Relationship Id="rId18" Type="http://schemas.openxmlformats.org/officeDocument/2006/relationships/image" Target="../media/image42.png"/><Relationship Id="rId3" Type="http://schemas.microsoft.com/office/2007/relationships/media" Target="../media/media3.mp3"/><Relationship Id="rId21" Type="http://schemas.openxmlformats.org/officeDocument/2006/relationships/image" Target="../media/image44.png"/><Relationship Id="rId7" Type="http://schemas.microsoft.com/office/2007/relationships/media" Target="../media/media5.mp3"/><Relationship Id="rId12" Type="http://schemas.openxmlformats.org/officeDocument/2006/relationships/image" Target="../media/image37.png"/><Relationship Id="rId1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41.png"/><Relationship Id="rId20" Type="http://schemas.openxmlformats.org/officeDocument/2006/relationships/image" Target="../media/image4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6.jpg"/><Relationship Id="rId5" Type="http://schemas.microsoft.com/office/2007/relationships/media" Target="../media/media4.mp3"/><Relationship Id="rId15" Type="http://schemas.openxmlformats.org/officeDocument/2006/relationships/image" Target="../media/image40.png"/><Relationship Id="rId10" Type="http://schemas.openxmlformats.org/officeDocument/2006/relationships/notesSlide" Target="../notesSlides/notesSlide7.xml"/><Relationship Id="rId19" Type="http://schemas.openxmlformats.org/officeDocument/2006/relationships/image" Target="../media/image35.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9.png"/><Relationship Id="rId18" Type="http://schemas.openxmlformats.org/officeDocument/2006/relationships/image" Target="../media/image3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audio" Target="../media/media2.mp3"/><Relationship Id="rId16" Type="http://schemas.microsoft.com/office/2007/relationships/hdphoto" Target="../media/hdphoto2.wdp"/><Relationship Id="rId20" Type="http://schemas.openxmlformats.org/officeDocument/2006/relationships/image" Target="../media/image4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7.png"/><Relationship Id="rId5" Type="http://schemas.microsoft.com/office/2007/relationships/media" Target="../media/media4.mp3"/><Relationship Id="rId15" Type="http://schemas.openxmlformats.org/officeDocument/2006/relationships/image" Target="../media/image46.png"/><Relationship Id="rId10" Type="http://schemas.openxmlformats.org/officeDocument/2006/relationships/image" Target="../media/image45.jpg"/><Relationship Id="rId19"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9.png"/><Relationship Id="rId18" Type="http://schemas.openxmlformats.org/officeDocument/2006/relationships/image" Target="../media/image3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audio" Target="../media/media2.mp3"/><Relationship Id="rId16" Type="http://schemas.microsoft.com/office/2007/relationships/hdphoto" Target="../media/hdphoto3.wdp"/><Relationship Id="rId20" Type="http://schemas.openxmlformats.org/officeDocument/2006/relationships/image" Target="../media/image4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7.png"/><Relationship Id="rId5" Type="http://schemas.microsoft.com/office/2007/relationships/media" Target="../media/media4.mp3"/><Relationship Id="rId15" Type="http://schemas.openxmlformats.org/officeDocument/2006/relationships/image" Target="../media/image48.png"/><Relationship Id="rId10" Type="http://schemas.openxmlformats.org/officeDocument/2006/relationships/image" Target="../media/image47.jpg"/><Relationship Id="rId19"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9.png"/><Relationship Id="rId18" Type="http://schemas.openxmlformats.org/officeDocument/2006/relationships/image" Target="../media/image3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audio" Target="../media/media2.mp3"/><Relationship Id="rId16" Type="http://schemas.microsoft.com/office/2007/relationships/hdphoto" Target="../media/hdphoto4.wdp"/><Relationship Id="rId20" Type="http://schemas.openxmlformats.org/officeDocument/2006/relationships/image" Target="../media/image4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7.png"/><Relationship Id="rId5" Type="http://schemas.microsoft.com/office/2007/relationships/media" Target="../media/media4.mp3"/><Relationship Id="rId15" Type="http://schemas.openxmlformats.org/officeDocument/2006/relationships/image" Target="../media/image50.png"/><Relationship Id="rId10" Type="http://schemas.openxmlformats.org/officeDocument/2006/relationships/image" Target="../media/image49.png"/><Relationship Id="rId19"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9.png"/><Relationship Id="rId18" Type="http://schemas.openxmlformats.org/officeDocument/2006/relationships/image" Target="../media/image3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audio" Target="../media/media2.mp3"/><Relationship Id="rId16" Type="http://schemas.microsoft.com/office/2007/relationships/hdphoto" Target="../media/hdphoto5.wdp"/><Relationship Id="rId20" Type="http://schemas.openxmlformats.org/officeDocument/2006/relationships/image" Target="../media/image4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7.png"/><Relationship Id="rId5" Type="http://schemas.microsoft.com/office/2007/relationships/media" Target="../media/media4.mp3"/><Relationship Id="rId15" Type="http://schemas.openxmlformats.org/officeDocument/2006/relationships/image" Target="../media/image52.png"/><Relationship Id="rId10" Type="http://schemas.openxmlformats.org/officeDocument/2006/relationships/image" Target="../media/image51.jpeg"/><Relationship Id="rId19"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8.png"/><Relationship Id="rId18" Type="http://schemas.openxmlformats.org/officeDocument/2006/relationships/image" Target="../media/image42.png"/><Relationship Id="rId3" Type="http://schemas.microsoft.com/office/2007/relationships/media" Target="../media/media3.mp3"/><Relationship Id="rId21" Type="http://schemas.openxmlformats.org/officeDocument/2006/relationships/image" Target="../media/image44.png"/><Relationship Id="rId7" Type="http://schemas.microsoft.com/office/2007/relationships/media" Target="../media/media5.mp3"/><Relationship Id="rId12" Type="http://schemas.openxmlformats.org/officeDocument/2006/relationships/image" Target="../media/image37.png"/><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53.png"/><Relationship Id="rId20" Type="http://schemas.openxmlformats.org/officeDocument/2006/relationships/image" Target="../media/image4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1.jpeg"/><Relationship Id="rId5" Type="http://schemas.microsoft.com/office/2007/relationships/media" Target="../media/media4.mp3"/><Relationship Id="rId15" Type="http://schemas.openxmlformats.org/officeDocument/2006/relationships/image" Target="../media/image40.png"/><Relationship Id="rId10" Type="http://schemas.openxmlformats.org/officeDocument/2006/relationships/notesSlide" Target="../notesSlides/notesSlide8.xml"/><Relationship Id="rId19" Type="http://schemas.openxmlformats.org/officeDocument/2006/relationships/image" Target="../media/image35.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7.png"/><Relationship Id="rId18" Type="http://schemas.microsoft.com/office/2007/relationships/hdphoto" Target="../media/hdphoto8.wdp"/><Relationship Id="rId3" Type="http://schemas.microsoft.com/office/2007/relationships/media" Target="../media/media3.mp3"/><Relationship Id="rId21" Type="http://schemas.openxmlformats.org/officeDocument/2006/relationships/image" Target="../media/image43.png"/><Relationship Id="rId7" Type="http://schemas.microsoft.com/office/2007/relationships/media" Target="../media/media5.mp3"/><Relationship Id="rId12" Type="http://schemas.microsoft.com/office/2007/relationships/hdphoto" Target="../media/hdphoto7.wdp"/><Relationship Id="rId17" Type="http://schemas.openxmlformats.org/officeDocument/2006/relationships/image" Target="../media/image56.png"/><Relationship Id="rId2" Type="http://schemas.openxmlformats.org/officeDocument/2006/relationships/audio" Target="../media/media2.mp3"/><Relationship Id="rId16" Type="http://schemas.openxmlformats.org/officeDocument/2006/relationships/image" Target="../media/image40.png"/><Relationship Id="rId20" Type="http://schemas.openxmlformats.org/officeDocument/2006/relationships/image" Target="../media/image3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5.png"/><Relationship Id="rId5" Type="http://schemas.microsoft.com/office/2007/relationships/media" Target="../media/media4.mp3"/><Relationship Id="rId15" Type="http://schemas.openxmlformats.org/officeDocument/2006/relationships/image" Target="../media/image39.png"/><Relationship Id="rId10" Type="http://schemas.openxmlformats.org/officeDocument/2006/relationships/image" Target="../media/image54.jpeg"/><Relationship Id="rId19" Type="http://schemas.openxmlformats.org/officeDocument/2006/relationships/image" Target="../media/image42.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38.png"/><Relationship Id="rId22"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7.png"/><Relationship Id="rId18" Type="http://schemas.microsoft.com/office/2007/relationships/hdphoto" Target="../media/hdphoto9.wdp"/><Relationship Id="rId3" Type="http://schemas.microsoft.com/office/2007/relationships/media" Target="../media/media3.mp3"/><Relationship Id="rId21" Type="http://schemas.openxmlformats.org/officeDocument/2006/relationships/image" Target="../media/image43.png"/><Relationship Id="rId7" Type="http://schemas.microsoft.com/office/2007/relationships/media" Target="../media/media5.mp3"/><Relationship Id="rId12" Type="http://schemas.microsoft.com/office/2007/relationships/hdphoto" Target="../media/hdphoto7.wdp"/><Relationship Id="rId17" Type="http://schemas.openxmlformats.org/officeDocument/2006/relationships/image" Target="../media/image57.png"/><Relationship Id="rId2" Type="http://schemas.openxmlformats.org/officeDocument/2006/relationships/audio" Target="../media/media2.mp3"/><Relationship Id="rId16" Type="http://schemas.openxmlformats.org/officeDocument/2006/relationships/image" Target="../media/image40.png"/><Relationship Id="rId20" Type="http://schemas.openxmlformats.org/officeDocument/2006/relationships/image" Target="../media/image3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5.png"/><Relationship Id="rId5" Type="http://schemas.microsoft.com/office/2007/relationships/media" Target="../media/media4.mp3"/><Relationship Id="rId15" Type="http://schemas.openxmlformats.org/officeDocument/2006/relationships/image" Target="../media/image39.png"/><Relationship Id="rId10" Type="http://schemas.openxmlformats.org/officeDocument/2006/relationships/image" Target="../media/image54.jpeg"/><Relationship Id="rId19" Type="http://schemas.openxmlformats.org/officeDocument/2006/relationships/image" Target="../media/image42.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38.png"/><Relationship Id="rId22"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9.png"/><Relationship Id="rId18" Type="http://schemas.openxmlformats.org/officeDocument/2006/relationships/image" Target="../media/image3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audio" Target="../media/media2.mp3"/><Relationship Id="rId16" Type="http://schemas.microsoft.com/office/2007/relationships/hdphoto" Target="../media/hdphoto10.wdp"/><Relationship Id="rId20" Type="http://schemas.openxmlformats.org/officeDocument/2006/relationships/image" Target="../media/image4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7.png"/><Relationship Id="rId5" Type="http://schemas.microsoft.com/office/2007/relationships/media" Target="../media/media4.mp3"/><Relationship Id="rId15" Type="http://schemas.openxmlformats.org/officeDocument/2006/relationships/image" Target="../media/image58.png"/><Relationship Id="rId10" Type="http://schemas.openxmlformats.org/officeDocument/2006/relationships/image" Target="../media/image45.jpg"/><Relationship Id="rId19"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9.png"/><Relationship Id="rId18" Type="http://schemas.openxmlformats.org/officeDocument/2006/relationships/image" Target="../media/image3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audio" Target="../media/media2.mp3"/><Relationship Id="rId16" Type="http://schemas.microsoft.com/office/2007/relationships/hdphoto" Target="../media/hdphoto11.wdp"/><Relationship Id="rId20" Type="http://schemas.openxmlformats.org/officeDocument/2006/relationships/image" Target="../media/image4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7.png"/><Relationship Id="rId5" Type="http://schemas.microsoft.com/office/2007/relationships/media" Target="../media/media4.mp3"/><Relationship Id="rId15" Type="http://schemas.openxmlformats.org/officeDocument/2006/relationships/image" Target="../media/image59.png"/><Relationship Id="rId10" Type="http://schemas.openxmlformats.org/officeDocument/2006/relationships/image" Target="../media/image47.jpg"/><Relationship Id="rId19"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9.png"/><Relationship Id="rId18" Type="http://schemas.openxmlformats.org/officeDocument/2006/relationships/image" Target="../media/image3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38.png"/><Relationship Id="rId17" Type="http://schemas.openxmlformats.org/officeDocument/2006/relationships/image" Target="../media/image42.png"/><Relationship Id="rId2" Type="http://schemas.openxmlformats.org/officeDocument/2006/relationships/audio" Target="../media/media2.mp3"/><Relationship Id="rId16" Type="http://schemas.microsoft.com/office/2007/relationships/hdphoto" Target="../media/hdphoto11.wdp"/><Relationship Id="rId20" Type="http://schemas.openxmlformats.org/officeDocument/2006/relationships/image" Target="../media/image44.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7.png"/><Relationship Id="rId5" Type="http://schemas.microsoft.com/office/2007/relationships/media" Target="../media/media4.mp3"/><Relationship Id="rId15" Type="http://schemas.openxmlformats.org/officeDocument/2006/relationships/image" Target="../media/image59.png"/><Relationship Id="rId10" Type="http://schemas.openxmlformats.org/officeDocument/2006/relationships/image" Target="../media/image47.jpg"/><Relationship Id="rId19"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388" y="258322"/>
            <a:ext cx="8486068" cy="4370427"/>
          </a:xfrm>
          <a:prstGeom prst="rect">
            <a:avLst/>
          </a:prstGeom>
        </p:spPr>
        <p:txBody>
          <a:bodyPr wrap="square">
            <a:spAutoFit/>
          </a:bodyPr>
          <a:lstStyle/>
          <a:p>
            <a:pPr algn="ctr"/>
            <a:r>
              <a:rPr lang="en-US" sz="1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gửi</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10 ( </a:t>
            </a:r>
            <a:r>
              <a:rPr lang="en-US" sz="1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CTST </a:t>
            </a:r>
            <a:r>
              <a:rPr lang="en-US" sz="1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 </a:t>
            </a:r>
            <a:endPar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1400" dirty="0">
                <a:solidFill>
                  <a:srgbClr val="002060"/>
                </a:solidFill>
                <a:latin typeface="Times New Roman" panose="02020603050405020304" pitchFamily="18" charset="0"/>
                <a:cs typeface="Times New Roman" panose="02020603050405020304" pitchFamily="18" charset="0"/>
              </a:rPr>
              <a:t>Bên Nhâm đã ẩn thông tin định danh trên mỗi file gửi,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cho</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dù</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những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năm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học</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về</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sau</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trong</a:t>
            </a:r>
            <a:r>
              <a:rPr lang="en-US" sz="1400" dirty="0">
                <a:solidFill>
                  <a:srgbClr val="002060"/>
                </a:solidFill>
                <a:latin typeface="Times New Roman" panose="02020603050405020304" pitchFamily="18" charset="0"/>
                <a:cs typeface="Times New Roman" panose="02020603050405020304" pitchFamily="18" charset="0"/>
              </a:rPr>
              <a:t> file </a:t>
            </a:r>
            <a:r>
              <a:rPr lang="en-US" sz="1400" dirty="0" err="1">
                <a:solidFill>
                  <a:srgbClr val="002060"/>
                </a:solidFill>
                <a:latin typeface="Times New Roman" panose="02020603050405020304" pitchFamily="18" charset="0"/>
                <a:cs typeface="Times New Roman" panose="02020603050405020304" pitchFamily="18" charset="0"/>
              </a:rPr>
              <a:t>này</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luôn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có</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mã</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định</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danh</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của</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thầy</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cô</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Vậy</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nên</a:t>
            </a:r>
            <a:r>
              <a:rPr lang="en-US" sz="1400" dirty="0">
                <a:solidFill>
                  <a:srgbClr val="002060"/>
                </a:solidFill>
                <a:latin typeface="Times New Roman" panose="02020603050405020304" pitchFamily="18" charset="0"/>
                <a:cs typeface="Times New Roman" panose="02020603050405020304" pitchFamily="18" charset="0"/>
              </a:rPr>
              <a:t> </a:t>
            </a:r>
            <a:r>
              <a:rPr lang="vi-VN" sz="1400" dirty="0">
                <a:solidFill>
                  <a:srgbClr val="002060"/>
                </a:solidFill>
                <a:latin typeface="Times New Roman" panose="02020603050405020304" pitchFamily="18" charset="0"/>
                <a:cs typeface="Times New Roman" panose="02020603050405020304" pitchFamily="18" charset="0"/>
              </a:rPr>
              <a:t> thầy cô dùng cá nhân, không tự ý chia sẻ lên các hội nhóm</a:t>
            </a:r>
            <a:r>
              <a:rPr lang="en-US" sz="1400" dirty="0">
                <a:solidFill>
                  <a:srgbClr val="002060"/>
                </a:solidFill>
                <a:latin typeface="Times New Roman" panose="02020603050405020304" pitchFamily="18" charset="0"/>
                <a:cs typeface="Times New Roman" panose="02020603050405020304" pitchFamily="18" charset="0"/>
              </a:rPr>
              <a:t> </a:t>
            </a:r>
            <a:r>
              <a:rPr lang="vi-VN" sz="1400" dirty="0">
                <a:solidFill>
                  <a:srgbClr val="002060"/>
                </a:solidFill>
                <a:latin typeface="Times New Roman" panose="02020603050405020304" pitchFamily="18" charset="0"/>
                <a:cs typeface="Times New Roman" panose="02020603050405020304" pitchFamily="18" charset="0"/>
              </a:rPr>
              <a:t>và cam kết thực hiện </a:t>
            </a:r>
            <a:r>
              <a:rPr lang="vi-VN" sz="1400" dirty="0">
                <a:solidFill>
                  <a:srgbClr val="FF0000"/>
                </a:solidFill>
                <a:latin typeface="Times New Roman" panose="02020603050405020304" pitchFamily="18" charset="0"/>
                <a:cs typeface="Times New Roman" panose="02020603050405020304" pitchFamily="18" charset="0"/>
              </a:rPr>
              <a:t>“TÔN TRỌNG SẢN PHẨM TRÍ TUỆ"</a:t>
            </a:r>
            <a:r>
              <a:rPr lang="vi-VN" sz="1400" dirty="0">
                <a:solidFill>
                  <a:srgbClr val="002060"/>
                </a:solidFill>
                <a:latin typeface="Times New Roman" panose="02020603050405020304" pitchFamily="18" charset="0"/>
                <a:cs typeface="Times New Roman" panose="02020603050405020304" pitchFamily="18" charset="0"/>
              </a:rPr>
              <a:t> của Nhâm</a:t>
            </a:r>
            <a:r>
              <a:rPr lang="en-US" sz="1400" dirty="0">
                <a:solidFill>
                  <a:srgbClr val="002060"/>
                </a:solidFill>
                <a:latin typeface="Times New Roman" panose="02020603050405020304" pitchFamily="18" charset="0"/>
                <a:cs typeface="Times New Roman" panose="02020603050405020304" pitchFamily="18" charset="0"/>
              </a:rPr>
              <a:t>.</a:t>
            </a:r>
          </a:p>
          <a:p>
            <a:endParaRPr lang="en-US" sz="1400" dirty="0">
              <a:solidFill>
                <a:srgbClr val="002060"/>
              </a:solidFill>
              <a:latin typeface="Times New Roman" panose="02020603050405020304" pitchFamily="18" charset="0"/>
              <a:cs typeface="Times New Roman" panose="02020603050405020304" pitchFamily="18" charset="0"/>
            </a:endParaRPr>
          </a:p>
          <a:p>
            <a:r>
              <a:rPr lang="en-US" sz="1400" b="1" dirty="0" err="1">
                <a:solidFill>
                  <a:srgbClr val="0070C0"/>
                </a:solidFill>
                <a:latin typeface="Times New Roman" panose="02020603050405020304" pitchFamily="18" charset="0"/>
                <a:cs typeface="Times New Roman" panose="02020603050405020304" pitchFamily="18" charset="0"/>
              </a:rPr>
              <a:t>Một</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lần</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nữa</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Nhâm</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cám</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ơn</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thầy</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cô</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đã</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đồng</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hành</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cùng</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Nhâm</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trong</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năm</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học</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vừa</a:t>
            </a:r>
            <a:r>
              <a:rPr lang="en-US" sz="1400" b="1" dirty="0">
                <a:solidFill>
                  <a:srgbClr val="0070C0"/>
                </a:solidFill>
                <a:latin typeface="Times New Roman" panose="02020603050405020304" pitchFamily="18" charset="0"/>
                <a:cs typeface="Times New Roman" panose="02020603050405020304" pitchFamily="18" charset="0"/>
              </a:rPr>
              <a:t> qua. Cho </a:t>
            </a:r>
            <a:r>
              <a:rPr lang="en-US" sz="1400" b="1" dirty="0" err="1">
                <a:solidFill>
                  <a:srgbClr val="0070C0"/>
                </a:solidFill>
                <a:latin typeface="Times New Roman" panose="02020603050405020304" pitchFamily="18" charset="0"/>
                <a:cs typeface="Times New Roman" panose="02020603050405020304" pitchFamily="18" charset="0"/>
              </a:rPr>
              <a:t>dù</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còn</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thiếu</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sót</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nhưng</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đó</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là</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những</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trang</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giáo</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án</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Nhâm</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làm</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bằng</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tình</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yêu</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với</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nghề</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bằng</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sự</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tử</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tế</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bằng</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tinh</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thần</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trách</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nhiệm</a:t>
            </a:r>
            <a:r>
              <a:rPr lang="en-US" sz="1400" b="1" dirty="0">
                <a:solidFill>
                  <a:srgbClr val="0070C0"/>
                </a:solidFill>
                <a:latin typeface="Times New Roman" panose="02020603050405020304" pitchFamily="18" charset="0"/>
                <a:cs typeface="Times New Roman" panose="02020603050405020304" pitchFamily="18" charset="0"/>
              </a:rPr>
              <a:t>. </a:t>
            </a:r>
          </a:p>
          <a:p>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Nhâm</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cám</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ơn</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thầy</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cô</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đã</a:t>
            </a:r>
            <a:r>
              <a:rPr lang="en-US" sz="1400" b="1" dirty="0">
                <a:solidFill>
                  <a:srgbClr val="0070C0"/>
                </a:solidFill>
                <a:latin typeface="Times New Roman" panose="02020603050405020304" pitchFamily="18" charset="0"/>
                <a:cs typeface="Times New Roman" panose="02020603050405020304" pitchFamily="18" charset="0"/>
              </a:rPr>
              <a:t> tin </a:t>
            </a:r>
            <a:r>
              <a:rPr lang="en-US" sz="1400" b="1" dirty="0" err="1">
                <a:solidFill>
                  <a:srgbClr val="0070C0"/>
                </a:solidFill>
                <a:latin typeface="Times New Roman" panose="02020603050405020304" pitchFamily="18" charset="0"/>
                <a:cs typeface="Times New Roman" panose="02020603050405020304" pitchFamily="18" charset="0"/>
              </a:rPr>
              <a:t>dùng</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và</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trân</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trọng</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sức</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lao</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động</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của</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Nhâm</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sử</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dụng</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tài</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liệu</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giáo</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án</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văn</a:t>
            </a:r>
            <a:r>
              <a:rPr lang="en-US" sz="1400" b="1" dirty="0">
                <a:solidFill>
                  <a:srgbClr val="0070C0"/>
                </a:solidFill>
                <a:latin typeface="Times New Roman" panose="02020603050405020304" pitchFamily="18" charset="0"/>
                <a:cs typeface="Times New Roman" panose="02020603050405020304" pitchFamily="18" charset="0"/>
              </a:rPr>
              <a:t> minh- </a:t>
            </a:r>
            <a:r>
              <a:rPr lang="en-US" sz="1400" b="1" dirty="0" err="1">
                <a:solidFill>
                  <a:srgbClr val="0070C0"/>
                </a:solidFill>
                <a:latin typeface="Times New Roman" panose="02020603050405020304" pitchFamily="18" charset="0"/>
                <a:cs typeface="Times New Roman" panose="02020603050405020304" pitchFamily="18" charset="0"/>
              </a:rPr>
              <a:t>có</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trả</a:t>
            </a:r>
            <a:r>
              <a:rPr lang="en-US" sz="1400" b="1"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0070C0"/>
                </a:solidFill>
                <a:latin typeface="Times New Roman" panose="02020603050405020304" pitchFamily="18" charset="0"/>
                <a:cs typeface="Times New Roman" panose="02020603050405020304" pitchFamily="18" charset="0"/>
              </a:rPr>
              <a:t>phí</a:t>
            </a:r>
            <a:r>
              <a:rPr lang="en-US" sz="1400" b="1" dirty="0">
                <a:solidFill>
                  <a:srgbClr val="0070C0"/>
                </a:solidFill>
                <a:latin typeface="Times New Roman" panose="02020603050405020304" pitchFamily="18" charset="0"/>
                <a:cs typeface="Times New Roman" panose="02020603050405020304" pitchFamily="18" charset="0"/>
              </a:rPr>
              <a:t>.</a:t>
            </a:r>
          </a:p>
          <a:p>
            <a:r>
              <a:rPr lang="en-US" sz="1400" dirty="0">
                <a:solidFill>
                  <a:srgbClr val="0070C0"/>
                </a:solidFill>
                <a:latin typeface="Times New Roman" panose="02020603050405020304" pitchFamily="18" charset="0"/>
                <a:cs typeface="Times New Roman" panose="02020603050405020304" pitchFamily="18" charset="0"/>
              </a:rPr>
              <a:t> </a:t>
            </a:r>
          </a:p>
          <a:p>
            <a:r>
              <a:rPr lang="en-US" sz="1400" dirty="0" err="1">
                <a:solidFill>
                  <a:srgbClr val="0070C0"/>
                </a:solidFill>
                <a:latin typeface="Times New Roman" panose="02020603050405020304" pitchFamily="18" charset="0"/>
                <a:cs typeface="Times New Roman" panose="02020603050405020304" pitchFamily="18" charset="0"/>
              </a:rPr>
              <a:t>Và</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tiếp</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theo</a:t>
            </a:r>
            <a:r>
              <a:rPr lang="en-US" sz="1400" dirty="0">
                <a:solidFill>
                  <a:srgbClr val="0070C0"/>
                </a:solidFill>
                <a:latin typeface="Times New Roman" panose="02020603050405020304" pitchFamily="18" charset="0"/>
                <a:cs typeface="Times New Roman" panose="02020603050405020304" pitchFamily="18" charset="0"/>
              </a:rPr>
              <a:t> qua </a:t>
            </a:r>
            <a:r>
              <a:rPr lang="en-US" sz="1400" dirty="0" err="1">
                <a:solidFill>
                  <a:srgbClr val="0070C0"/>
                </a:solidFill>
                <a:latin typeface="Times New Roman" panose="02020603050405020304" pitchFamily="18" charset="0"/>
                <a:cs typeface="Times New Roman" panose="02020603050405020304" pitchFamily="18" charset="0"/>
              </a:rPr>
              <a:t>năm</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học</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mới</a:t>
            </a:r>
            <a:r>
              <a:rPr lang="en-US" sz="1400" dirty="0">
                <a:solidFill>
                  <a:srgbClr val="0070C0"/>
                </a:solidFill>
                <a:latin typeface="Times New Roman" panose="02020603050405020304" pitchFamily="18" charset="0"/>
                <a:cs typeface="Times New Roman" panose="02020603050405020304" pitchFamily="18" charset="0"/>
              </a:rPr>
              <a:t> 2023-2024 </a:t>
            </a:r>
            <a:r>
              <a:rPr lang="en-US" sz="1400" dirty="0" err="1">
                <a:solidFill>
                  <a:srgbClr val="0070C0"/>
                </a:solidFill>
                <a:latin typeface="Times New Roman" panose="02020603050405020304" pitchFamily="18" charset="0"/>
                <a:cs typeface="Times New Roman" panose="02020603050405020304" pitchFamily="18" charset="0"/>
              </a:rPr>
              <a:t>Nhâm</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vẫn</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tiếp</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tục</a:t>
            </a:r>
            <a:r>
              <a:rPr lang="en-US" sz="1400" dirty="0">
                <a:solidFill>
                  <a:srgbClr val="0070C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soạn</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bộ</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lớp</a:t>
            </a:r>
            <a:r>
              <a:rPr lang="en-US" sz="1400" b="1" dirty="0">
                <a:solidFill>
                  <a:srgbClr val="FF0000"/>
                </a:solidFill>
                <a:latin typeface="Times New Roman" panose="02020603050405020304" pitchFamily="18" charset="0"/>
                <a:cs typeface="Times New Roman" panose="02020603050405020304" pitchFamily="18" charset="0"/>
              </a:rPr>
              <a:t> 8 </a:t>
            </a:r>
            <a:r>
              <a:rPr lang="en-US" sz="1400" b="1" dirty="0" err="1">
                <a:solidFill>
                  <a:srgbClr val="FF0000"/>
                </a:solidFill>
                <a:latin typeface="Times New Roman" panose="02020603050405020304" pitchFamily="18" charset="0"/>
                <a:cs typeface="Times New Roman" panose="02020603050405020304" pitchFamily="18" charset="0"/>
              </a:rPr>
              <a:t>và</a:t>
            </a:r>
            <a:r>
              <a:rPr lang="en-US" sz="1400" b="1" dirty="0">
                <a:solidFill>
                  <a:srgbClr val="FF0000"/>
                </a:solidFill>
                <a:latin typeface="Times New Roman" panose="02020603050405020304" pitchFamily="18" charset="0"/>
                <a:cs typeface="Times New Roman" panose="02020603050405020304" pitchFamily="18" charset="0"/>
              </a:rPr>
              <a:t> 11 </a:t>
            </a:r>
            <a:r>
              <a:rPr lang="en-US" sz="1400" b="1" dirty="0" err="1">
                <a:solidFill>
                  <a:srgbClr val="FF0000"/>
                </a:solidFill>
                <a:latin typeface="Times New Roman" panose="02020603050405020304" pitchFamily="18" charset="0"/>
                <a:cs typeface="Times New Roman" panose="02020603050405020304" pitchFamily="18" charset="0"/>
              </a:rPr>
              <a:t>theo</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chương</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trình</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mới</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bộ</a:t>
            </a:r>
            <a:r>
              <a:rPr lang="en-US" sz="1400" b="1" dirty="0">
                <a:solidFill>
                  <a:srgbClr val="FF0000"/>
                </a:solidFill>
                <a:latin typeface="Times New Roman" panose="02020603050405020304" pitchFamily="18" charset="0"/>
                <a:cs typeface="Times New Roman" panose="02020603050405020304" pitchFamily="18" charset="0"/>
              </a:rPr>
              <a:t> KNTT VÀ CTST) </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Thầy</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cô</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ib</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đặt</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trước</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Nhâm</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vẫn</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đang</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có</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ưu</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đãi</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cho</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thầy</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cô</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đã</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dùng</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giáo</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án</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bên</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Nhâm</a:t>
            </a:r>
            <a:r>
              <a:rPr lang="en-US" sz="1400" dirty="0">
                <a:solidFill>
                  <a:srgbClr val="0070C0"/>
                </a:solidFill>
                <a:latin typeface="Times New Roman" panose="02020603050405020304" pitchFamily="18" charset="0"/>
                <a:cs typeface="Times New Roman" panose="02020603050405020304" pitchFamily="18" charset="0"/>
              </a:rPr>
              <a:t>.</a:t>
            </a:r>
          </a:p>
          <a:p>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Nhâm</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chúc</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quý</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thầy</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cô</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luôn</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mạnh</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khoẻ</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và</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hạnh</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phúc</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và</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yêu</a:t>
            </a:r>
            <a:r>
              <a:rPr lang="en-US" sz="1400" dirty="0">
                <a:solidFill>
                  <a:srgbClr val="0070C0"/>
                </a:solidFill>
                <a:latin typeface="Times New Roman" panose="02020603050405020304" pitchFamily="18" charset="0"/>
                <a:cs typeface="Times New Roman" panose="02020603050405020304" pitchFamily="18" charset="0"/>
              </a:rPr>
              <a:t> </a:t>
            </a:r>
            <a:r>
              <a:rPr lang="en-US" sz="1400" dirty="0" err="1">
                <a:solidFill>
                  <a:srgbClr val="0070C0"/>
                </a:solidFill>
                <a:latin typeface="Times New Roman" panose="02020603050405020304" pitchFamily="18" charset="0"/>
                <a:cs typeface="Times New Roman" panose="02020603050405020304" pitchFamily="18" charset="0"/>
              </a:rPr>
              <a:t>nghề</a:t>
            </a:r>
            <a:r>
              <a:rPr lang="en-US" sz="1400" dirty="0">
                <a:solidFill>
                  <a:srgbClr val="0070C0"/>
                </a:solidFill>
                <a:latin typeface="Times New Roman" panose="02020603050405020304" pitchFamily="18" charset="0"/>
                <a:cs typeface="Times New Roman" panose="02020603050405020304" pitchFamily="18" charset="0"/>
              </a:rPr>
              <a:t> . </a:t>
            </a:r>
          </a:p>
          <a:p>
            <a:r>
              <a:rPr lang="vi-VN" sz="1400" dirty="0">
                <a:solidFill>
                  <a:srgbClr val="002060"/>
                </a:solidFill>
                <a:latin typeface="Times New Roman" panose="02020603050405020304" pitchFamily="18" charset="0"/>
                <a:cs typeface="Times New Roman" panose="02020603050405020304" pitchFamily="18" charset="0"/>
              </a:rPr>
              <a:t> Cám ơn thầy cô.</a:t>
            </a:r>
            <a:endParaRPr lang="en-US" sz="1400" dirty="0">
              <a:solidFill>
                <a:srgbClr val="002060"/>
              </a:solidFill>
              <a:latin typeface="Times New Roman" panose="02020603050405020304" pitchFamily="18" charset="0"/>
              <a:cs typeface="Times New Roman" panose="02020603050405020304" pitchFamily="18" charset="0"/>
            </a:endParaRPr>
          </a:p>
          <a:p>
            <a:pPr algn="ctr"/>
            <a:r>
              <a:rPr lang="en-US" sz="1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400" b="1"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2000" b="1" dirty="0">
              <a:latin typeface=".VnTime" panose="020B7200000000000000" pitchFamily="34" charset="0"/>
              <a:ea typeface="Times New Roman" panose="02020603050405020304" pitchFamily="18" charset="0"/>
              <a:cs typeface="Times New Roman" panose="02020603050405020304" pitchFamily="18" charset="0"/>
            </a:endParaRPr>
          </a:p>
          <a:p>
            <a:pPr algn="ctr"/>
            <a:endParaRPr lang="en-US" sz="2000" b="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988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34" y="0"/>
            <a:ext cx="9144000" cy="5143500"/>
          </a:xfrm>
        </p:spPr>
      </p:pic>
      <p:sp>
        <p:nvSpPr>
          <p:cNvPr id="5" name="Rounded Rectangle 4"/>
          <p:cNvSpPr/>
          <p:nvPr/>
        </p:nvSpPr>
        <p:spPr>
          <a:xfrm>
            <a:off x="2843808" y="123478"/>
            <a:ext cx="3600400" cy="72008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itchFamily="18" charset="0"/>
                <a:cs typeface="Times New Roman" pitchFamily="18" charset="0"/>
              </a:rPr>
              <a:t>2. Tìm hiểu chung</a:t>
            </a:r>
            <a:endParaRPr lang="en-US" sz="3200" b="1">
              <a:solidFill>
                <a:schemeClr val="tx1"/>
              </a:solidFill>
              <a:latin typeface="Times New Roman" pitchFamily="18" charset="0"/>
              <a:cs typeface="Times New Roman" pitchFamily="18" charset="0"/>
            </a:endParaRPr>
          </a:p>
        </p:txBody>
      </p:sp>
      <p:sp>
        <p:nvSpPr>
          <p:cNvPr id="6" name="Flowchart: Connector 5"/>
          <p:cNvSpPr/>
          <p:nvPr/>
        </p:nvSpPr>
        <p:spPr>
          <a:xfrm>
            <a:off x="-40493" y="1851668"/>
            <a:ext cx="1512168" cy="1475471"/>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smtClean="0">
                <a:latin typeface="Times New Roman" pitchFamily="18" charset="0"/>
                <a:cs typeface="Times New Roman" pitchFamily="18" charset="0"/>
              </a:rPr>
              <a:t>a. </a:t>
            </a:r>
            <a:br>
              <a:rPr lang="en-US" sz="2400" b="1" smtClean="0">
                <a:latin typeface="Times New Roman" pitchFamily="18" charset="0"/>
                <a:cs typeface="Times New Roman" pitchFamily="18" charset="0"/>
              </a:rPr>
            </a:br>
            <a:r>
              <a:rPr lang="en-US" sz="2400" b="1" smtClean="0">
                <a:latin typeface="Times New Roman" pitchFamily="18" charset="0"/>
                <a:cs typeface="Times New Roman" pitchFamily="18" charset="0"/>
              </a:rPr>
              <a:t>Tác giả</a:t>
            </a:r>
            <a:endParaRPr lang="en-US" sz="2400" b="1">
              <a:latin typeface="Times New Roman" pitchFamily="18" charset="0"/>
              <a:cs typeface="Times New Roman" pitchFamily="18" charset="0"/>
            </a:endParaRPr>
          </a:p>
        </p:txBody>
      </p:sp>
      <p:grpSp>
        <p:nvGrpSpPr>
          <p:cNvPr id="15" name="Group 14"/>
          <p:cNvGrpSpPr/>
          <p:nvPr/>
        </p:nvGrpSpPr>
        <p:grpSpPr>
          <a:xfrm>
            <a:off x="1503771" y="843558"/>
            <a:ext cx="843558" cy="976488"/>
            <a:chOff x="848122" y="872859"/>
            <a:chExt cx="843558" cy="976488"/>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122" y="872859"/>
              <a:ext cx="843558" cy="976488"/>
            </a:xfrm>
            <a:prstGeom prst="rect">
              <a:avLst/>
            </a:prstGeom>
          </p:spPr>
        </p:pic>
        <p:sp>
          <p:nvSpPr>
            <p:cNvPr id="11" name="TextBox 10"/>
            <p:cNvSpPr txBox="1"/>
            <p:nvPr/>
          </p:nvSpPr>
          <p:spPr>
            <a:xfrm>
              <a:off x="1132720" y="1130270"/>
              <a:ext cx="338554" cy="461665"/>
            </a:xfrm>
            <a:prstGeom prst="rect">
              <a:avLst/>
            </a:prstGeom>
            <a:noFill/>
          </p:spPr>
          <p:txBody>
            <a:bodyPr wrap="none" rtlCol="0">
              <a:spAutoFit/>
            </a:bodyPr>
            <a:lstStyle/>
            <a:p>
              <a:r>
                <a:rPr lang="en-US" sz="2400" b="1">
                  <a:solidFill>
                    <a:srgbClr val="0070C0"/>
                  </a:solidFill>
                  <a:latin typeface="Times New Roman" pitchFamily="18" charset="0"/>
                  <a:cs typeface="Times New Roman" pitchFamily="18" charset="0"/>
                </a:rPr>
                <a:t>3</a:t>
              </a:r>
            </a:p>
          </p:txBody>
        </p:sp>
      </p:grpSp>
      <p:grpSp>
        <p:nvGrpSpPr>
          <p:cNvPr id="14" name="Group 13"/>
          <p:cNvGrpSpPr/>
          <p:nvPr/>
        </p:nvGrpSpPr>
        <p:grpSpPr>
          <a:xfrm>
            <a:off x="1471675" y="1851668"/>
            <a:ext cx="843558" cy="976488"/>
            <a:chOff x="2144266" y="3411515"/>
            <a:chExt cx="843558" cy="976488"/>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4266" y="3411515"/>
              <a:ext cx="843558" cy="976488"/>
            </a:xfrm>
            <a:prstGeom prst="rect">
              <a:avLst/>
            </a:prstGeom>
          </p:spPr>
        </p:pic>
        <p:sp>
          <p:nvSpPr>
            <p:cNvPr id="13" name="TextBox 12"/>
            <p:cNvSpPr txBox="1"/>
            <p:nvPr/>
          </p:nvSpPr>
          <p:spPr>
            <a:xfrm>
              <a:off x="2428864" y="3668926"/>
              <a:ext cx="338554" cy="461665"/>
            </a:xfrm>
            <a:prstGeom prst="rect">
              <a:avLst/>
            </a:prstGeom>
            <a:noFill/>
          </p:spPr>
          <p:txBody>
            <a:bodyPr wrap="none" rtlCol="0">
              <a:spAutoFit/>
            </a:bodyPr>
            <a:lstStyle/>
            <a:p>
              <a:r>
                <a:rPr lang="en-US" sz="2400" b="1" smtClean="0">
                  <a:solidFill>
                    <a:srgbClr val="0070C0"/>
                  </a:solidFill>
                  <a:latin typeface="Times New Roman" pitchFamily="18" charset="0"/>
                  <a:cs typeface="Times New Roman" pitchFamily="18" charset="0"/>
                </a:rPr>
                <a:t>4</a:t>
              </a:r>
              <a:endParaRPr lang="en-US" sz="2400" b="1">
                <a:solidFill>
                  <a:srgbClr val="0070C0"/>
                </a:solidFill>
                <a:latin typeface="Times New Roman" pitchFamily="18" charset="0"/>
                <a:cs typeface="Times New Roman" pitchFamily="18" charset="0"/>
              </a:endParaRPr>
            </a:p>
          </p:txBody>
        </p:sp>
      </p:grpSp>
      <p:sp>
        <p:nvSpPr>
          <p:cNvPr id="16" name="Rectangle 15"/>
          <p:cNvSpPr/>
          <p:nvPr/>
        </p:nvSpPr>
        <p:spPr>
          <a:xfrm>
            <a:off x="2239647" y="1851667"/>
            <a:ext cx="5976664" cy="2462213"/>
          </a:xfrm>
          <a:prstGeom prst="rect">
            <a:avLst/>
          </a:prstGeom>
        </p:spPr>
        <p:txBody>
          <a:bodyPr wrap="square">
            <a:spAutoFit/>
          </a:bodyPr>
          <a:lstStyle/>
          <a:p>
            <a:r>
              <a:rPr lang="en-US" sz="2200" smtClean="0">
                <a:latin typeface="Times New Roman" pitchFamily="18" charset="0"/>
                <a:cs typeface="Times New Roman" pitchFamily="18" charset="0"/>
              </a:rPr>
              <a:t> </a:t>
            </a:r>
            <a:r>
              <a:rPr lang="en-US" sz="2200">
                <a:latin typeface="Times New Roman" pitchFamily="18" charset="0"/>
                <a:cs typeface="Times New Roman" pitchFamily="18" charset="0"/>
              </a:rPr>
              <a:t>Tác phẩm chính: </a:t>
            </a:r>
            <a:r>
              <a:rPr lang="en-US" sz="2200" i="1">
                <a:latin typeface="Times New Roman" pitchFamily="18" charset="0"/>
                <a:cs typeface="Times New Roman" pitchFamily="18" charset="0"/>
              </a:rPr>
              <a:t>Hương đặt màu cờ (thơ -1977), Ngàn dặm và một bước (thơ -1984), Ba cuộc đời một trái bóng (truyện ký – 1986), Sông Mê Công bốn mặt (trường ca – 1988), Điệp khúc vô danh (trường ca – 1993), Thơ tình rút từ nhật ký (thơ – 1993), Sông núi trên vai(trường ca – 1995), Một con mèo nằm ngủ trên ngực tôi (thơ – 1997), …</a:t>
            </a:r>
            <a:endParaRPr lang="en-US" sz="2200">
              <a:latin typeface="Times New Roman" pitchFamily="18" charset="0"/>
              <a:cs typeface="Times New Roman" pitchFamily="18" charset="0"/>
            </a:endParaRPr>
          </a:p>
        </p:txBody>
      </p:sp>
      <p:sp>
        <p:nvSpPr>
          <p:cNvPr id="17" name="Rectangle 16"/>
          <p:cNvSpPr/>
          <p:nvPr/>
        </p:nvSpPr>
        <p:spPr>
          <a:xfrm>
            <a:off x="2460959" y="1131747"/>
            <a:ext cx="5359159" cy="430887"/>
          </a:xfrm>
          <a:prstGeom prst="rect">
            <a:avLst/>
          </a:prstGeom>
        </p:spPr>
        <p:txBody>
          <a:bodyPr wrap="none">
            <a:spAutoFit/>
          </a:bodyPr>
          <a:lstStyle/>
          <a:p>
            <a:r>
              <a:rPr lang="en-US" sz="2200" smtClean="0">
                <a:latin typeface="Times New Roman" pitchFamily="18" charset="0"/>
                <a:cs typeface="Times New Roman" pitchFamily="18" charset="0"/>
              </a:rPr>
              <a:t>Thơ của ông hồn hậu, tinh tế, giàu chất suy tư</a:t>
            </a:r>
            <a:endParaRPr lang="en-US" sz="2200">
              <a:latin typeface="Times New Roman" pitchFamily="18" charset="0"/>
              <a:cs typeface="Times New Roman" pitchFamily="18" charset="0"/>
            </a:endParaRPr>
          </a:p>
        </p:txBody>
      </p:sp>
    </p:spTree>
    <p:extLst>
      <p:ext uri="{BB962C8B-B14F-4D97-AF65-F5344CB8AC3E}">
        <p14:creationId xmlns:p14="http://schemas.microsoft.com/office/powerpoint/2010/main" val="29292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34" y="0"/>
            <a:ext cx="9144000" cy="5143500"/>
          </a:xfrm>
        </p:spPr>
      </p:pic>
      <p:sp>
        <p:nvSpPr>
          <p:cNvPr id="5" name="Rounded Rectangle 4"/>
          <p:cNvSpPr/>
          <p:nvPr/>
        </p:nvSpPr>
        <p:spPr>
          <a:xfrm>
            <a:off x="2843808" y="123478"/>
            <a:ext cx="3600400" cy="72008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itchFamily="18" charset="0"/>
                <a:cs typeface="Times New Roman" pitchFamily="18" charset="0"/>
              </a:rPr>
              <a:t>2. Tìm hiểu chung</a:t>
            </a:r>
            <a:endParaRPr lang="en-US" sz="3200" b="1">
              <a:solidFill>
                <a:schemeClr val="tx1"/>
              </a:solidFill>
              <a:latin typeface="Times New Roman" pitchFamily="18" charset="0"/>
              <a:cs typeface="Times New Roman" pitchFamily="18" charset="0"/>
            </a:endParaRPr>
          </a:p>
        </p:txBody>
      </p:sp>
      <p:sp>
        <p:nvSpPr>
          <p:cNvPr id="6" name="Flowchart: Connector 5"/>
          <p:cNvSpPr/>
          <p:nvPr/>
        </p:nvSpPr>
        <p:spPr>
          <a:xfrm>
            <a:off x="-40494" y="1328953"/>
            <a:ext cx="2236230" cy="2483581"/>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200" b="1">
                <a:latin typeface="Times New Roman" pitchFamily="18" charset="0"/>
                <a:cs typeface="Times New Roman" pitchFamily="18" charset="0"/>
              </a:rPr>
              <a:t>b. Tìm hiểu tác phẩm Một con mèo nằm ngủ trên ngực tôi</a:t>
            </a:r>
            <a:endParaRPr lang="en-US" sz="2200">
              <a:latin typeface="Times New Roman" pitchFamily="18" charset="0"/>
              <a:cs typeface="Times New Roman" pitchFamily="18" charset="0"/>
            </a:endParaRPr>
          </a:p>
        </p:txBody>
      </p:sp>
      <p:grpSp>
        <p:nvGrpSpPr>
          <p:cNvPr id="15" name="Group 14"/>
          <p:cNvGrpSpPr/>
          <p:nvPr/>
        </p:nvGrpSpPr>
        <p:grpSpPr>
          <a:xfrm>
            <a:off x="1930722" y="707597"/>
            <a:ext cx="843558" cy="976488"/>
            <a:chOff x="848122" y="872859"/>
            <a:chExt cx="843558" cy="976488"/>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122" y="872859"/>
              <a:ext cx="843558" cy="976488"/>
            </a:xfrm>
            <a:prstGeom prst="rect">
              <a:avLst/>
            </a:prstGeom>
          </p:spPr>
        </p:pic>
        <p:sp>
          <p:nvSpPr>
            <p:cNvPr id="11" name="TextBox 10"/>
            <p:cNvSpPr txBox="1"/>
            <p:nvPr/>
          </p:nvSpPr>
          <p:spPr>
            <a:xfrm>
              <a:off x="1132720" y="1130270"/>
              <a:ext cx="338554" cy="461665"/>
            </a:xfrm>
            <a:prstGeom prst="rect">
              <a:avLst/>
            </a:prstGeom>
            <a:noFill/>
          </p:spPr>
          <p:txBody>
            <a:bodyPr wrap="none" rtlCol="0">
              <a:spAutoFit/>
            </a:bodyPr>
            <a:lstStyle/>
            <a:p>
              <a:r>
                <a:rPr lang="en-US" sz="2400" b="1" smtClean="0">
                  <a:solidFill>
                    <a:srgbClr val="0070C0"/>
                  </a:solidFill>
                  <a:latin typeface="Times New Roman" pitchFamily="18" charset="0"/>
                  <a:cs typeface="Times New Roman" pitchFamily="18" charset="0"/>
                </a:rPr>
                <a:t>1</a:t>
              </a:r>
              <a:endParaRPr lang="en-US" sz="2400" b="1">
                <a:solidFill>
                  <a:srgbClr val="0070C0"/>
                </a:solidFill>
                <a:latin typeface="Times New Roman" pitchFamily="18" charset="0"/>
                <a:cs typeface="Times New Roman" pitchFamily="18" charset="0"/>
              </a:endParaRPr>
            </a:p>
          </p:txBody>
        </p:sp>
      </p:grpSp>
      <p:grpSp>
        <p:nvGrpSpPr>
          <p:cNvPr id="14" name="Group 13"/>
          <p:cNvGrpSpPr/>
          <p:nvPr/>
        </p:nvGrpSpPr>
        <p:grpSpPr>
          <a:xfrm>
            <a:off x="2677587" y="1361479"/>
            <a:ext cx="843558" cy="976488"/>
            <a:chOff x="2144266" y="3411515"/>
            <a:chExt cx="843558" cy="976488"/>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4266" y="3411515"/>
              <a:ext cx="843558" cy="976488"/>
            </a:xfrm>
            <a:prstGeom prst="rect">
              <a:avLst/>
            </a:prstGeom>
          </p:spPr>
        </p:pic>
        <p:sp>
          <p:nvSpPr>
            <p:cNvPr id="13" name="TextBox 12"/>
            <p:cNvSpPr txBox="1"/>
            <p:nvPr/>
          </p:nvSpPr>
          <p:spPr>
            <a:xfrm>
              <a:off x="2428864" y="3668926"/>
              <a:ext cx="338554" cy="461665"/>
            </a:xfrm>
            <a:prstGeom prst="rect">
              <a:avLst/>
            </a:prstGeom>
            <a:noFill/>
          </p:spPr>
          <p:txBody>
            <a:bodyPr wrap="none" rtlCol="0">
              <a:spAutoFit/>
            </a:bodyPr>
            <a:lstStyle/>
            <a:p>
              <a:r>
                <a:rPr lang="en-US" sz="2400" b="1">
                  <a:solidFill>
                    <a:srgbClr val="0070C0"/>
                  </a:solidFill>
                  <a:latin typeface="Times New Roman" pitchFamily="18" charset="0"/>
                  <a:cs typeface="Times New Roman" pitchFamily="18" charset="0"/>
                </a:rPr>
                <a:t>2</a:t>
              </a:r>
            </a:p>
          </p:txBody>
        </p:sp>
      </p:grpSp>
      <p:sp>
        <p:nvSpPr>
          <p:cNvPr id="3" name="Rectangle 2"/>
          <p:cNvSpPr/>
          <p:nvPr/>
        </p:nvSpPr>
        <p:spPr>
          <a:xfrm>
            <a:off x="3043783" y="2856004"/>
            <a:ext cx="5045723" cy="1785104"/>
          </a:xfrm>
          <a:prstGeom prst="rect">
            <a:avLst/>
          </a:prstGeom>
        </p:spPr>
        <p:txBody>
          <a:bodyPr wrap="square">
            <a:spAutoFit/>
          </a:bodyPr>
          <a:lstStyle/>
          <a:p>
            <a:r>
              <a:rPr lang="en-US" sz="2200" smtClean="0">
                <a:latin typeface="Times New Roman" pitchFamily="18" charset="0"/>
                <a:cs typeface="Times New Roman" pitchFamily="18" charset="0"/>
              </a:rPr>
              <a:t>Bố </a:t>
            </a:r>
            <a:r>
              <a:rPr lang="en-US" sz="2200">
                <a:latin typeface="Times New Roman" pitchFamily="18" charset="0"/>
                <a:cs typeface="Times New Roman" pitchFamily="18" charset="0"/>
              </a:rPr>
              <a:t>cục</a:t>
            </a:r>
            <a:r>
              <a:rPr lang="vi-VN" sz="2200" smtClean="0">
                <a:latin typeface="Times New Roman" pitchFamily="18" charset="0"/>
                <a:cs typeface="Times New Roman" pitchFamily="18" charset="0"/>
              </a:rPr>
              <a:t>:</a:t>
            </a:r>
            <a:r>
              <a:rPr lang="en-US" sz="2200" smtClean="0">
                <a:latin typeface="Times New Roman" pitchFamily="18" charset="0"/>
                <a:cs typeface="Times New Roman" pitchFamily="18" charset="0"/>
              </a:rPr>
              <a:t> 2 phần</a:t>
            </a:r>
          </a:p>
          <a:p>
            <a:r>
              <a:rPr lang="vi-VN" sz="2200" smtClean="0">
                <a:latin typeface="Times New Roman" pitchFamily="18" charset="0"/>
                <a:cs typeface="Times New Roman" pitchFamily="18" charset="0"/>
              </a:rPr>
              <a:t> +</a:t>
            </a:r>
            <a:r>
              <a:rPr lang="en-US" sz="2200" smtClean="0">
                <a:latin typeface="Times New Roman" pitchFamily="18" charset="0"/>
                <a:cs typeface="Times New Roman" pitchFamily="18" charset="0"/>
              </a:rPr>
              <a:t> </a:t>
            </a:r>
            <a:r>
              <a:rPr lang="en-US" sz="2200">
                <a:latin typeface="Times New Roman" pitchFamily="18" charset="0"/>
                <a:cs typeface="Times New Roman" pitchFamily="18" charset="0"/>
              </a:rPr>
              <a:t>Phần 1: Ba khổ thơ đầu: Con mèo ngủ ngoan như một đứa trẻ</a:t>
            </a:r>
          </a:p>
          <a:p>
            <a:r>
              <a:rPr lang="vi-VN" sz="2200">
                <a:latin typeface="Times New Roman" pitchFamily="18" charset="0"/>
                <a:cs typeface="Times New Roman" pitchFamily="18" charset="0"/>
              </a:rPr>
              <a:t> +</a:t>
            </a:r>
            <a:r>
              <a:rPr lang="en-US" sz="2200">
                <a:latin typeface="Times New Roman" pitchFamily="18" charset="0"/>
                <a:cs typeface="Times New Roman" pitchFamily="18" charset="0"/>
              </a:rPr>
              <a:t> Phần 2: Còn lại: Tình cảm yêu mến của tác giả dành cho chú mèo</a:t>
            </a:r>
          </a:p>
        </p:txBody>
      </p:sp>
      <p:sp>
        <p:nvSpPr>
          <p:cNvPr id="7" name="Rectangle 6"/>
          <p:cNvSpPr/>
          <p:nvPr/>
        </p:nvSpPr>
        <p:spPr>
          <a:xfrm>
            <a:off x="3054669" y="995786"/>
            <a:ext cx="2289409" cy="430887"/>
          </a:xfrm>
          <a:prstGeom prst="rect">
            <a:avLst/>
          </a:prstGeom>
        </p:spPr>
        <p:txBody>
          <a:bodyPr wrap="none">
            <a:spAutoFit/>
          </a:bodyPr>
          <a:lstStyle/>
          <a:p>
            <a:r>
              <a:rPr lang="en-US" sz="2200" smtClean="0">
                <a:latin typeface="Times New Roman" pitchFamily="18" charset="0"/>
                <a:cs typeface="Times New Roman" pitchFamily="18" charset="0"/>
              </a:rPr>
              <a:t>Thể loại: thơ tự do</a:t>
            </a:r>
            <a:endParaRPr lang="en-US" sz="2200">
              <a:latin typeface="Times New Roman" pitchFamily="18" charset="0"/>
              <a:cs typeface="Times New Roman" pitchFamily="18" charset="0"/>
            </a:endParaRPr>
          </a:p>
        </p:txBody>
      </p:sp>
      <p:sp>
        <p:nvSpPr>
          <p:cNvPr id="8" name="Rectangle 7"/>
          <p:cNvSpPr/>
          <p:nvPr/>
        </p:nvSpPr>
        <p:spPr>
          <a:xfrm>
            <a:off x="3615184" y="1465003"/>
            <a:ext cx="4557216" cy="769441"/>
          </a:xfrm>
          <a:prstGeom prst="rect">
            <a:avLst/>
          </a:prstGeom>
        </p:spPr>
        <p:txBody>
          <a:bodyPr wrap="square">
            <a:spAutoFit/>
          </a:bodyPr>
          <a:lstStyle/>
          <a:p>
            <a:r>
              <a:rPr lang="en-US" sz="2200" smtClean="0">
                <a:latin typeface="Times New Roman" pitchFamily="18" charset="0"/>
                <a:cs typeface="Times New Roman" pitchFamily="18" charset="0"/>
              </a:rPr>
              <a:t>Xuất xứ</a:t>
            </a:r>
            <a:r>
              <a:rPr lang="vi-VN" sz="2200" smtClean="0">
                <a:latin typeface="Times New Roman" pitchFamily="18" charset="0"/>
                <a:cs typeface="Times New Roman" pitchFamily="18" charset="0"/>
              </a:rPr>
              <a:t>: đ</a:t>
            </a:r>
            <a:r>
              <a:rPr lang="en-US" sz="2200" smtClean="0">
                <a:latin typeface="Times New Roman" pitchFamily="18" charset="0"/>
                <a:cs typeface="Times New Roman" pitchFamily="18" charset="0"/>
              </a:rPr>
              <a:t>ược in trong </a:t>
            </a:r>
            <a:r>
              <a:rPr lang="en-US" sz="2200" i="1" smtClean="0">
                <a:latin typeface="Times New Roman" pitchFamily="18" charset="0"/>
                <a:cs typeface="Times New Roman" pitchFamily="18" charset="0"/>
              </a:rPr>
              <a:t>Thơ Anh Ngọc – Thơ với tuổi thơ</a:t>
            </a:r>
            <a:endParaRPr lang="en-US" sz="2200">
              <a:latin typeface="Times New Roman" pitchFamily="18" charset="0"/>
              <a:cs typeface="Times New Roman" pitchFamily="18" charset="0"/>
            </a:endParaRPr>
          </a:p>
        </p:txBody>
      </p:sp>
      <p:sp>
        <p:nvSpPr>
          <p:cNvPr id="9" name="Rectangle 8"/>
          <p:cNvSpPr/>
          <p:nvPr/>
        </p:nvSpPr>
        <p:spPr>
          <a:xfrm>
            <a:off x="4199373" y="2339829"/>
            <a:ext cx="3850734" cy="430887"/>
          </a:xfrm>
          <a:prstGeom prst="rect">
            <a:avLst/>
          </a:prstGeom>
        </p:spPr>
        <p:txBody>
          <a:bodyPr wrap="none">
            <a:spAutoFit/>
          </a:bodyPr>
          <a:lstStyle/>
          <a:p>
            <a:r>
              <a:rPr lang="en-US" sz="2200" smtClean="0">
                <a:latin typeface="Times New Roman" pitchFamily="18" charset="0"/>
                <a:cs typeface="Times New Roman" pitchFamily="18" charset="0"/>
              </a:rPr>
              <a:t>Phương thức biểu đạt: biểu cảm </a:t>
            </a:r>
            <a:endParaRPr lang="en-US" sz="2200">
              <a:latin typeface="Times New Roman" pitchFamily="18" charset="0"/>
              <a:cs typeface="Times New Roman" pitchFamily="18" charset="0"/>
            </a:endParaRPr>
          </a:p>
        </p:txBody>
      </p:sp>
      <p:grpSp>
        <p:nvGrpSpPr>
          <p:cNvPr id="18" name="Group 17"/>
          <p:cNvGrpSpPr/>
          <p:nvPr/>
        </p:nvGrpSpPr>
        <p:grpSpPr>
          <a:xfrm>
            <a:off x="3419872" y="2082499"/>
            <a:ext cx="843558" cy="976488"/>
            <a:chOff x="2144266" y="3411515"/>
            <a:chExt cx="843558" cy="976488"/>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4266" y="3411515"/>
              <a:ext cx="843558" cy="976488"/>
            </a:xfrm>
            <a:prstGeom prst="rect">
              <a:avLst/>
            </a:prstGeom>
          </p:spPr>
        </p:pic>
        <p:sp>
          <p:nvSpPr>
            <p:cNvPr id="20" name="TextBox 19"/>
            <p:cNvSpPr txBox="1"/>
            <p:nvPr/>
          </p:nvSpPr>
          <p:spPr>
            <a:xfrm>
              <a:off x="2428864" y="3668926"/>
              <a:ext cx="338554" cy="461665"/>
            </a:xfrm>
            <a:prstGeom prst="rect">
              <a:avLst/>
            </a:prstGeom>
            <a:noFill/>
          </p:spPr>
          <p:txBody>
            <a:bodyPr wrap="none" rtlCol="0">
              <a:spAutoFit/>
            </a:bodyPr>
            <a:lstStyle/>
            <a:p>
              <a:r>
                <a:rPr lang="en-US" sz="2400" b="1" smtClean="0">
                  <a:solidFill>
                    <a:srgbClr val="0070C0"/>
                  </a:solidFill>
                  <a:latin typeface="Times New Roman" pitchFamily="18" charset="0"/>
                  <a:cs typeface="Times New Roman" pitchFamily="18" charset="0"/>
                </a:rPr>
                <a:t>3</a:t>
              </a:r>
              <a:endParaRPr lang="en-US" sz="2400" b="1">
                <a:solidFill>
                  <a:srgbClr val="0070C0"/>
                </a:solidFill>
                <a:latin typeface="Times New Roman" pitchFamily="18" charset="0"/>
                <a:cs typeface="Times New Roman" pitchFamily="18" charset="0"/>
              </a:endParaRPr>
            </a:p>
          </p:txBody>
        </p:sp>
      </p:grpSp>
      <p:grpSp>
        <p:nvGrpSpPr>
          <p:cNvPr id="21" name="Group 20"/>
          <p:cNvGrpSpPr/>
          <p:nvPr/>
        </p:nvGrpSpPr>
        <p:grpSpPr>
          <a:xfrm>
            <a:off x="2132095" y="2698902"/>
            <a:ext cx="843558" cy="976488"/>
            <a:chOff x="2144266" y="3411515"/>
            <a:chExt cx="843558" cy="976488"/>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4266" y="3411515"/>
              <a:ext cx="843558" cy="976488"/>
            </a:xfrm>
            <a:prstGeom prst="rect">
              <a:avLst/>
            </a:prstGeom>
          </p:spPr>
        </p:pic>
        <p:sp>
          <p:nvSpPr>
            <p:cNvPr id="23" name="TextBox 22"/>
            <p:cNvSpPr txBox="1"/>
            <p:nvPr/>
          </p:nvSpPr>
          <p:spPr>
            <a:xfrm>
              <a:off x="2428864" y="3668926"/>
              <a:ext cx="338554" cy="461665"/>
            </a:xfrm>
            <a:prstGeom prst="rect">
              <a:avLst/>
            </a:prstGeom>
            <a:noFill/>
          </p:spPr>
          <p:txBody>
            <a:bodyPr wrap="none" rtlCol="0">
              <a:spAutoFit/>
            </a:bodyPr>
            <a:lstStyle/>
            <a:p>
              <a:r>
                <a:rPr lang="en-US" sz="2400" b="1" smtClean="0">
                  <a:solidFill>
                    <a:srgbClr val="0070C0"/>
                  </a:solidFill>
                  <a:latin typeface="Times New Roman" pitchFamily="18" charset="0"/>
                  <a:cs typeface="Times New Roman" pitchFamily="18" charset="0"/>
                </a:rPr>
                <a:t>4</a:t>
              </a:r>
              <a:endParaRPr lang="en-US" sz="2400" b="1">
                <a:solidFill>
                  <a:srgbClr val="0070C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9433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5143499"/>
          </a:xfrm>
        </p:spPr>
      </p:pic>
      <p:sp>
        <p:nvSpPr>
          <p:cNvPr id="5" name="TextBox 4"/>
          <p:cNvSpPr txBox="1"/>
          <p:nvPr/>
        </p:nvSpPr>
        <p:spPr>
          <a:xfrm>
            <a:off x="2483768" y="1995686"/>
            <a:ext cx="5718232" cy="707886"/>
          </a:xfrm>
          <a:prstGeom prst="rect">
            <a:avLst/>
          </a:prstGeom>
          <a:noFill/>
        </p:spPr>
        <p:txBody>
          <a:bodyPr wrap="none" rtlCol="0">
            <a:spAutoFit/>
          </a:bodyPr>
          <a:lstStyle/>
          <a:p>
            <a:r>
              <a:rPr lang="en-US" sz="4000" b="1" smtClean="0">
                <a:latin typeface="Times New Roman" pitchFamily="18" charset="0"/>
                <a:cs typeface="Times New Roman" pitchFamily="18" charset="0"/>
              </a:rPr>
              <a:t>II.</a:t>
            </a:r>
            <a:r>
              <a:rPr lang="nl-NL" sz="4000" b="1" smtClean="0">
                <a:latin typeface="Times New Roman" pitchFamily="18" charset="0"/>
                <a:cs typeface="Times New Roman" pitchFamily="18" charset="0"/>
              </a:rPr>
              <a:t> Suy ngẫm và phản hồi</a:t>
            </a:r>
            <a:endParaRPr lang="en-US" sz="4000" b="1">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200664"/>
            <a:ext cx="4680520" cy="2340366"/>
          </a:xfrm>
          <a:prstGeom prst="rect">
            <a:avLst/>
          </a:prstGeom>
        </p:spPr>
      </p:pic>
    </p:spTree>
    <p:extLst>
      <p:ext uri="{BB962C8B-B14F-4D97-AF65-F5344CB8AC3E}">
        <p14:creationId xmlns:p14="http://schemas.microsoft.com/office/powerpoint/2010/main" val="206787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528" y="555526"/>
            <a:ext cx="3240360" cy="4248472"/>
          </a:xfrm>
        </p:spPr>
      </p:pic>
      <p:sp>
        <p:nvSpPr>
          <p:cNvPr id="7" name="Rectangle 6"/>
          <p:cNvSpPr/>
          <p:nvPr/>
        </p:nvSpPr>
        <p:spPr>
          <a:xfrm>
            <a:off x="683568" y="2211710"/>
            <a:ext cx="1728192" cy="1938992"/>
          </a:xfrm>
          <a:prstGeom prst="rect">
            <a:avLst/>
          </a:prstGeom>
        </p:spPr>
        <p:txBody>
          <a:bodyPr wrap="square">
            <a:spAutoFit/>
          </a:bodyPr>
          <a:lstStyle/>
          <a:p>
            <a:pPr algn="ctr"/>
            <a:r>
              <a:rPr lang="en-US" sz="2400" b="1" i="1">
                <a:solidFill>
                  <a:schemeClr val="bg1"/>
                </a:solidFill>
                <a:latin typeface="Times New Roman" pitchFamily="18" charset="0"/>
                <a:cs typeface="Times New Roman" pitchFamily="18" charset="0"/>
              </a:rPr>
              <a:t>T</a:t>
            </a:r>
            <a:r>
              <a:rPr lang="vi-VN" sz="2400" b="1" i="1" smtClean="0">
                <a:solidFill>
                  <a:schemeClr val="bg1"/>
                </a:solidFill>
                <a:latin typeface="Times New Roman" pitchFamily="18" charset="0"/>
                <a:cs typeface="Times New Roman" pitchFamily="18" charset="0"/>
              </a:rPr>
              <a:t>hảo </a:t>
            </a:r>
            <a:r>
              <a:rPr lang="vi-VN" sz="2400" b="1" i="1">
                <a:solidFill>
                  <a:schemeClr val="bg1"/>
                </a:solidFill>
                <a:latin typeface="Times New Roman" pitchFamily="18" charset="0"/>
                <a:cs typeface="Times New Roman" pitchFamily="18" charset="0"/>
              </a:rPr>
              <a:t>luận nhóm đôi để hoàn thành PHT số 1</a:t>
            </a:r>
            <a:endParaRPr lang="en-US" sz="2400" b="1">
              <a:solidFill>
                <a:schemeClr val="bg1"/>
              </a:solidFill>
              <a:latin typeface="Times New Roman" pitchFamily="18" charset="0"/>
              <a:cs typeface="Times New Roman" pitchFamily="18" charset="0"/>
            </a:endParaRPr>
          </a:p>
        </p:txBody>
      </p:sp>
      <p:sp>
        <p:nvSpPr>
          <p:cNvPr id="8" name="Rounded Rectangle 7"/>
          <p:cNvSpPr/>
          <p:nvPr/>
        </p:nvSpPr>
        <p:spPr>
          <a:xfrm>
            <a:off x="3203848" y="123478"/>
            <a:ext cx="5783585" cy="4860032"/>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spcAft>
                <a:spcPts val="0"/>
              </a:spcAft>
            </a:pPr>
            <a:endParaRPr lang="en-US" sz="1100" b="1" smtClean="0">
              <a:effectLst/>
              <a:latin typeface="Times New Roman"/>
              <a:ea typeface="Times New Roman"/>
              <a:cs typeface="Times New Roman"/>
            </a:endParaRPr>
          </a:p>
          <a:p>
            <a:pPr algn="ctr">
              <a:spcAft>
                <a:spcPts val="0"/>
              </a:spcAft>
            </a:pPr>
            <a:endParaRPr lang="en-US" sz="1100" b="1">
              <a:latin typeface="Times New Roman"/>
              <a:ea typeface="Times New Roman"/>
              <a:cs typeface="Times New Roman"/>
            </a:endParaRPr>
          </a:p>
          <a:p>
            <a:pPr algn="ctr">
              <a:spcAft>
                <a:spcPts val="0"/>
              </a:spcAft>
            </a:pPr>
            <a:endParaRPr lang="en-US" sz="1100" b="1" smtClean="0">
              <a:effectLst/>
              <a:latin typeface="Times New Roman"/>
              <a:ea typeface="Times New Roman"/>
              <a:cs typeface="Times New Roman"/>
            </a:endParaRPr>
          </a:p>
          <a:p>
            <a:pPr algn="ctr">
              <a:spcAft>
                <a:spcPts val="0"/>
              </a:spcAft>
            </a:pPr>
            <a:endParaRPr lang="en-US" sz="1100" b="1">
              <a:latin typeface="Times New Roman"/>
              <a:ea typeface="Times New Roman"/>
              <a:cs typeface="Times New Roman"/>
            </a:endParaRPr>
          </a:p>
          <a:p>
            <a:pPr algn="ctr">
              <a:spcAft>
                <a:spcPts val="0"/>
              </a:spcAft>
            </a:pPr>
            <a:endParaRPr lang="en-US" sz="1100" b="1" smtClean="0">
              <a:effectLst/>
              <a:latin typeface="Times New Roman"/>
              <a:ea typeface="Times New Roman"/>
              <a:cs typeface="Times New Roman"/>
            </a:endParaRPr>
          </a:p>
          <a:p>
            <a:pPr algn="ctr">
              <a:spcAft>
                <a:spcPts val="0"/>
              </a:spcAft>
            </a:pPr>
            <a:endParaRPr lang="en-US" sz="1100" b="1">
              <a:latin typeface="Times New Roman"/>
              <a:ea typeface="Times New Roman"/>
              <a:cs typeface="Times New Roman"/>
            </a:endParaRPr>
          </a:p>
          <a:p>
            <a:pPr algn="ctr">
              <a:spcAft>
                <a:spcPts val="0"/>
              </a:spcAft>
            </a:pPr>
            <a:endParaRPr lang="en-US" sz="1100" b="1" smtClean="0">
              <a:effectLst/>
              <a:latin typeface="Times New Roman"/>
              <a:ea typeface="Times New Roman"/>
              <a:cs typeface="Times New Roman"/>
            </a:endParaRPr>
          </a:p>
          <a:p>
            <a:pPr algn="ctr">
              <a:spcAft>
                <a:spcPts val="0"/>
              </a:spcAft>
            </a:pPr>
            <a:endParaRPr lang="en-US" sz="1100" b="1" smtClean="0">
              <a:effectLst/>
              <a:latin typeface="Times New Roman" pitchFamily="18" charset="0"/>
              <a:ea typeface="Times New Roman"/>
              <a:cs typeface="Times New Roman" pitchFamily="18" charset="0"/>
            </a:endParaRPr>
          </a:p>
          <a:p>
            <a:pPr algn="ctr">
              <a:spcAft>
                <a:spcPts val="0"/>
              </a:spcAft>
            </a:pPr>
            <a:r>
              <a:rPr lang="vi-VN" sz="1200" b="1" smtClean="0">
                <a:effectLst/>
                <a:latin typeface="Times New Roman" pitchFamily="18" charset="0"/>
                <a:ea typeface="Times New Roman"/>
                <a:cs typeface="Times New Roman" pitchFamily="18" charset="0"/>
              </a:rPr>
              <a:t>PHIẾU </a:t>
            </a:r>
            <a:r>
              <a:rPr lang="vi-VN" sz="1200" b="1">
                <a:effectLst/>
                <a:latin typeface="Times New Roman" pitchFamily="18" charset="0"/>
                <a:ea typeface="Times New Roman"/>
                <a:cs typeface="Times New Roman" pitchFamily="18" charset="0"/>
              </a:rPr>
              <a:t>HỌC TẬP SỐ </a:t>
            </a:r>
            <a:r>
              <a:rPr lang="vi-VN" sz="1200" b="1">
                <a:solidFill>
                  <a:srgbClr val="081C36"/>
                </a:solidFill>
                <a:effectLst/>
                <a:latin typeface="Times New Roman" pitchFamily="18" charset="0"/>
                <a:ea typeface="Segoe UI"/>
                <a:cs typeface="Times New Roman" pitchFamily="18" charset="0"/>
              </a:rPr>
              <a:t>1</a:t>
            </a:r>
            <a:endParaRPr lang="en-US" sz="1200">
              <a:effectLst/>
              <a:latin typeface="Times New Roman" pitchFamily="18" charset="0"/>
              <a:ea typeface="Times New Roman"/>
              <a:cs typeface="Times New Roman" pitchFamily="18" charset="0"/>
            </a:endParaRPr>
          </a:p>
          <a:p>
            <a:pPr algn="ctr">
              <a:spcAft>
                <a:spcPts val="0"/>
              </a:spcAft>
            </a:pPr>
            <a:r>
              <a:rPr lang="vi-VN" sz="1200">
                <a:solidFill>
                  <a:srgbClr val="081C36"/>
                </a:solidFill>
                <a:effectLst/>
                <a:latin typeface="Times New Roman" pitchFamily="18" charset="0"/>
                <a:ea typeface="Segoe UI"/>
                <a:cs typeface="Times New Roman" pitchFamily="18" charset="0"/>
              </a:rPr>
              <a:t>Liệt kê những từ ngữ, hình ảnh miêu tả </a:t>
            </a:r>
            <a:r>
              <a:rPr lang="vi-VN" sz="1200" i="1">
                <a:solidFill>
                  <a:srgbClr val="081C36"/>
                </a:solidFill>
                <a:effectLst/>
                <a:latin typeface="Times New Roman" pitchFamily="18" charset="0"/>
                <a:ea typeface="Segoe UI"/>
                <a:cs typeface="Times New Roman" pitchFamily="18" charset="0"/>
              </a:rPr>
              <a:t>“con mèo nằm ngủ trên ngực tôi”</a:t>
            </a:r>
            <a:r>
              <a:rPr lang="vi-VN" sz="1200">
                <a:solidFill>
                  <a:srgbClr val="081C36"/>
                </a:solidFill>
                <a:effectLst/>
                <a:latin typeface="Times New Roman" pitchFamily="18" charset="0"/>
                <a:ea typeface="Segoe UI"/>
                <a:cs typeface="Times New Roman" pitchFamily="18" charset="0"/>
              </a:rPr>
              <a:t> trong khổ thơ thứ hai. Nêu cảm nhận về những hình ảnh đó.</a:t>
            </a:r>
            <a:endParaRPr lang="en-US" sz="1200">
              <a:effectLst/>
              <a:latin typeface="Times New Roman" pitchFamily="18" charset="0"/>
              <a:ea typeface="Times New Roman"/>
              <a:cs typeface="Times New Roman" pitchFamily="18" charset="0"/>
            </a:endParaRPr>
          </a:p>
          <a:p>
            <a:pPr>
              <a:spcAft>
                <a:spcPts val="0"/>
              </a:spcAft>
            </a:pPr>
            <a:r>
              <a:rPr lang="vi-VN" sz="1050">
                <a:solidFill>
                  <a:srgbClr val="081C36"/>
                </a:solidFill>
                <a:effectLst/>
                <a:latin typeface="Times New Roman"/>
                <a:ea typeface="Segoe UI"/>
                <a:cs typeface="Times New Roman"/>
              </a:rPr>
              <a:t> </a:t>
            </a:r>
            <a:endParaRPr lang="en-US" sz="1050" smtClean="0">
              <a:solidFill>
                <a:srgbClr val="081C36"/>
              </a:solidFill>
              <a:effectLst/>
              <a:latin typeface="Times New Roman"/>
              <a:ea typeface="Segoe UI"/>
              <a:cs typeface="Times New Roman"/>
            </a:endParaRPr>
          </a:p>
          <a:p>
            <a:pPr>
              <a:spcAft>
                <a:spcPts val="0"/>
              </a:spcAft>
            </a:pPr>
            <a:endParaRPr lang="en-US" sz="1200">
              <a:effectLst/>
              <a:latin typeface=".VnTime"/>
              <a:ea typeface="Times New Roman"/>
              <a:cs typeface="Times New Roman"/>
            </a:endParaRPr>
          </a:p>
          <a:p>
            <a:pPr>
              <a:spcAft>
                <a:spcPts val="0"/>
              </a:spcAft>
            </a:pPr>
            <a:endParaRPr lang="en-US" sz="1050" smtClean="0">
              <a:solidFill>
                <a:srgbClr val="081C36"/>
              </a:solidFill>
              <a:effectLst/>
              <a:latin typeface="Times New Roman"/>
              <a:ea typeface="Segoe UI"/>
              <a:cs typeface="Times New Roman"/>
            </a:endParaRPr>
          </a:p>
          <a:p>
            <a:pPr>
              <a:spcAft>
                <a:spcPts val="0"/>
              </a:spcAft>
            </a:pPr>
            <a:endParaRPr lang="en-US" sz="1200">
              <a:solidFill>
                <a:srgbClr val="081C36"/>
              </a:solidFill>
              <a:latin typeface="Times New Roman" pitchFamily="18" charset="0"/>
              <a:ea typeface="Segoe UI"/>
              <a:cs typeface="Times New Roman" pitchFamily="18" charset="0"/>
            </a:endParaRPr>
          </a:p>
          <a:p>
            <a:pPr>
              <a:spcAft>
                <a:spcPts val="0"/>
              </a:spcAft>
            </a:pPr>
            <a:endParaRPr lang="en-US" sz="1200" smtClean="0">
              <a:solidFill>
                <a:srgbClr val="081C36"/>
              </a:solidFill>
              <a:effectLst/>
              <a:latin typeface="Times New Roman" pitchFamily="18" charset="0"/>
              <a:ea typeface="Segoe UI"/>
              <a:cs typeface="Times New Roman" pitchFamily="18" charset="0"/>
            </a:endParaRPr>
          </a:p>
          <a:p>
            <a:pPr>
              <a:spcAft>
                <a:spcPts val="0"/>
              </a:spcAft>
            </a:pPr>
            <a:endParaRPr lang="en-US" sz="1200">
              <a:solidFill>
                <a:srgbClr val="081C36"/>
              </a:solidFill>
              <a:latin typeface="Times New Roman" pitchFamily="18" charset="0"/>
              <a:ea typeface="Segoe UI"/>
              <a:cs typeface="Times New Roman" pitchFamily="18" charset="0"/>
            </a:endParaRPr>
          </a:p>
          <a:p>
            <a:pPr>
              <a:spcAft>
                <a:spcPts val="0"/>
              </a:spcAft>
            </a:pPr>
            <a:endParaRPr lang="en-US" sz="1200" smtClean="0">
              <a:solidFill>
                <a:srgbClr val="081C36"/>
              </a:solidFill>
              <a:effectLst/>
              <a:latin typeface="Times New Roman" pitchFamily="18" charset="0"/>
              <a:ea typeface="Segoe UI"/>
              <a:cs typeface="Times New Roman" pitchFamily="18" charset="0"/>
            </a:endParaRPr>
          </a:p>
          <a:p>
            <a:pPr>
              <a:spcAft>
                <a:spcPts val="0"/>
              </a:spcAft>
            </a:pPr>
            <a:endParaRPr lang="en-US" sz="1200">
              <a:solidFill>
                <a:srgbClr val="081C36"/>
              </a:solidFill>
              <a:latin typeface="Times New Roman" pitchFamily="18" charset="0"/>
              <a:ea typeface="Segoe UI"/>
              <a:cs typeface="Times New Roman" pitchFamily="18" charset="0"/>
            </a:endParaRPr>
          </a:p>
          <a:p>
            <a:pPr>
              <a:spcAft>
                <a:spcPts val="0"/>
              </a:spcAft>
            </a:pPr>
            <a:r>
              <a:rPr lang="vi-VN" sz="1400" smtClean="0">
                <a:effectLst/>
                <a:latin typeface="Times New Roman" pitchFamily="18" charset="0"/>
                <a:ea typeface="Segoe UI"/>
                <a:cs typeface="Times New Roman" pitchFamily="18" charset="0"/>
              </a:rPr>
              <a:t>Cảm </a:t>
            </a:r>
            <a:r>
              <a:rPr lang="vi-VN" sz="1400">
                <a:effectLst/>
                <a:latin typeface="Times New Roman" pitchFamily="18" charset="0"/>
                <a:ea typeface="Segoe UI"/>
                <a:cs typeface="Times New Roman" pitchFamily="18" charset="0"/>
              </a:rPr>
              <a:t>nhận về hình ảnh</a:t>
            </a:r>
            <a:r>
              <a:rPr lang="vi-VN" sz="1400" i="1">
                <a:effectLst/>
                <a:latin typeface="Times New Roman" pitchFamily="18" charset="0"/>
                <a:ea typeface="Segoe UI"/>
                <a:cs typeface="Times New Roman" pitchFamily="18" charset="0"/>
              </a:rPr>
              <a:t> “con mèo nằm ngủ trên ngực tôi</a:t>
            </a:r>
            <a:r>
              <a:rPr lang="vi-VN" sz="1400" i="1" smtClean="0">
                <a:effectLst/>
                <a:latin typeface="Times New Roman" pitchFamily="18" charset="0"/>
                <a:ea typeface="Segoe UI"/>
                <a:cs typeface="Times New Roman" pitchFamily="18" charset="0"/>
              </a:rPr>
              <a:t>”</a:t>
            </a:r>
            <a:r>
              <a:rPr lang="vi-VN" sz="1400" smtClean="0">
                <a:effectLst/>
                <a:latin typeface="Times New Roman" pitchFamily="18" charset="0"/>
                <a:ea typeface="Segoe UI"/>
                <a:cs typeface="Times New Roman" pitchFamily="18" charset="0"/>
              </a:rPr>
              <a:t>:……………</a:t>
            </a:r>
            <a:endParaRPr lang="en-US" sz="1400">
              <a:effectLst/>
              <a:latin typeface="Times New Roman" pitchFamily="18" charset="0"/>
              <a:ea typeface="Times New Roman"/>
              <a:cs typeface="Times New Roman" pitchFamily="18" charset="0"/>
            </a:endParaRPr>
          </a:p>
          <a:p>
            <a:pPr algn="just">
              <a:spcAft>
                <a:spcPts val="0"/>
              </a:spcAft>
            </a:pPr>
            <a:r>
              <a:rPr lang="vi-VN" sz="1400">
                <a:effectLst/>
                <a:latin typeface="Times New Roman" pitchFamily="18" charset="0"/>
                <a:ea typeface="Segoe UI"/>
                <a:cs typeface="Times New Roman" pitchFamily="18" charset="0"/>
              </a:rPr>
              <a:t>Xác định các biện pháp tu từ, cách ngắt nhịp và tác dụng của chúng trong khổ thơ sau:</a:t>
            </a:r>
            <a:endParaRPr lang="en-US" sz="1400">
              <a:effectLst/>
              <a:latin typeface="Times New Roman" pitchFamily="18" charset="0"/>
              <a:ea typeface="Times New Roman"/>
              <a:cs typeface="Times New Roman" pitchFamily="18" charset="0"/>
            </a:endParaRPr>
          </a:p>
          <a:p>
            <a:pPr>
              <a:spcAft>
                <a:spcPts val="0"/>
              </a:spcAft>
            </a:pPr>
            <a:r>
              <a:rPr lang="vi-VN" sz="1400">
                <a:effectLst/>
                <a:latin typeface="Times New Roman" pitchFamily="18" charset="0"/>
                <a:ea typeface="Segoe UI"/>
                <a:cs typeface="Times New Roman" pitchFamily="18" charset="0"/>
              </a:rPr>
              <a:t>                                  </a:t>
            </a:r>
            <a:r>
              <a:rPr lang="vi-VN" sz="1400" i="1">
                <a:effectLst/>
                <a:latin typeface="Times New Roman" pitchFamily="18" charset="0"/>
                <a:ea typeface="Segoe UI"/>
                <a:cs typeface="Times New Roman" pitchFamily="18" charset="0"/>
              </a:rPr>
              <a:t>Ngủ đi, ngủ đi đôi tai vểnh ngây thơ</a:t>
            </a:r>
            <a:endParaRPr lang="en-US" sz="1400">
              <a:effectLst/>
              <a:latin typeface="Times New Roman" pitchFamily="18" charset="0"/>
              <a:ea typeface="Times New Roman"/>
              <a:cs typeface="Times New Roman" pitchFamily="18" charset="0"/>
            </a:endParaRPr>
          </a:p>
          <a:p>
            <a:pPr>
              <a:spcAft>
                <a:spcPts val="0"/>
              </a:spcAft>
            </a:pPr>
            <a:r>
              <a:rPr lang="vi-VN" sz="1400" i="1">
                <a:effectLst/>
                <a:latin typeface="Times New Roman" pitchFamily="18" charset="0"/>
                <a:ea typeface="Segoe UI"/>
                <a:cs typeface="Times New Roman" pitchFamily="18" charset="0"/>
              </a:rPr>
              <a:t>                                  Ngủ đi, ngủ đi cái đuôi dài bướng bỉnh</a:t>
            </a:r>
            <a:endParaRPr lang="en-US" sz="1400">
              <a:effectLst/>
              <a:latin typeface="Times New Roman" pitchFamily="18" charset="0"/>
              <a:ea typeface="Times New Roman"/>
              <a:cs typeface="Times New Roman" pitchFamily="18" charset="0"/>
            </a:endParaRPr>
          </a:p>
          <a:p>
            <a:pPr>
              <a:spcAft>
                <a:spcPts val="0"/>
              </a:spcAft>
            </a:pPr>
            <a:r>
              <a:rPr lang="vi-VN" sz="1400" i="1">
                <a:effectLst/>
                <a:latin typeface="Times New Roman" pitchFamily="18" charset="0"/>
                <a:ea typeface="Segoe UI"/>
                <a:cs typeface="Times New Roman" pitchFamily="18" charset="0"/>
              </a:rPr>
              <a:t>                                  Ngủ đi, ngủ đi con hổ con kiêu hãnh</a:t>
            </a:r>
            <a:endParaRPr lang="en-US" sz="1400">
              <a:effectLst/>
              <a:latin typeface="Times New Roman" pitchFamily="18" charset="0"/>
              <a:ea typeface="Times New Roman"/>
              <a:cs typeface="Times New Roman" pitchFamily="18" charset="0"/>
            </a:endParaRPr>
          </a:p>
          <a:p>
            <a:pPr>
              <a:spcAft>
                <a:spcPts val="0"/>
              </a:spcAft>
            </a:pPr>
            <a:r>
              <a:rPr lang="vi-VN" sz="1400" i="1">
                <a:effectLst/>
                <a:latin typeface="Times New Roman" pitchFamily="18" charset="0"/>
                <a:ea typeface="Segoe UI"/>
                <a:cs typeface="Times New Roman" pitchFamily="18" charset="0"/>
              </a:rPr>
              <a:t>                                  Hàng ria mép ngang tàng, đôi mắt biếc trong </a:t>
            </a:r>
            <a:r>
              <a:rPr lang="vi-VN" sz="1400" i="1" smtClean="0">
                <a:effectLst/>
                <a:latin typeface="Times New Roman" pitchFamily="18" charset="0"/>
                <a:ea typeface="Segoe UI"/>
                <a:cs typeface="Times New Roman" pitchFamily="18" charset="0"/>
              </a:rPr>
              <a:t>veo</a:t>
            </a:r>
            <a:r>
              <a:rPr lang="en-US" sz="1400" i="1" smtClean="0">
                <a:latin typeface="Times New Roman" pitchFamily="18" charset="0"/>
                <a:ea typeface="Segoe UI"/>
                <a:cs typeface="Times New Roman" pitchFamily="18" charset="0"/>
              </a:rPr>
              <a:t>..</a:t>
            </a:r>
            <a:endParaRPr lang="en-US" sz="1400">
              <a:effectLst/>
              <a:latin typeface="Times New Roman" pitchFamily="18" charset="0"/>
              <a:ea typeface="Times New Roman"/>
              <a:cs typeface="Times New Roman" pitchFamily="18" charset="0"/>
            </a:endParaRPr>
          </a:p>
          <a:p>
            <a:pPr algn="just">
              <a:spcAft>
                <a:spcPts val="0"/>
              </a:spcAft>
            </a:pPr>
            <a:r>
              <a:rPr lang="vi-VN" sz="1400">
                <a:effectLst/>
                <a:latin typeface="Times New Roman" pitchFamily="18" charset="0"/>
                <a:ea typeface="Segoe UI"/>
                <a:cs typeface="Times New Roman" pitchFamily="18" charset="0"/>
              </a:rPr>
              <a:t>Xác định những dòng thơ có sử dụng các từ ngữ</a:t>
            </a:r>
            <a:r>
              <a:rPr lang="vi-VN" sz="1400" i="1">
                <a:effectLst/>
                <a:latin typeface="Times New Roman" pitchFamily="18" charset="0"/>
                <a:ea typeface="Segoe UI"/>
                <a:cs typeface="Times New Roman" pitchFamily="18" charset="0"/>
              </a:rPr>
              <a:t> “trên ngực tôi”, “trái tim”</a:t>
            </a:r>
            <a:r>
              <a:rPr lang="vi-VN" sz="1400">
                <a:effectLst/>
                <a:latin typeface="Times New Roman" pitchFamily="18" charset="0"/>
                <a:ea typeface="Segoe UI"/>
                <a:cs typeface="Times New Roman" pitchFamily="18" charset="0"/>
              </a:rPr>
              <a:t> và nhận xét về cách tác giả sử dụng các từ ngữ ấy trong bài thơ</a:t>
            </a:r>
            <a:r>
              <a:rPr lang="vi-VN" sz="1400" smtClean="0">
                <a:effectLst/>
                <a:latin typeface="Times New Roman" pitchFamily="18" charset="0"/>
                <a:ea typeface="Segoe UI"/>
                <a:cs typeface="Times New Roman" pitchFamily="18" charset="0"/>
              </a:rPr>
              <a:t>.</a:t>
            </a:r>
            <a:endParaRPr lang="en-US" sz="1400">
              <a:effectLst/>
              <a:latin typeface="Times New Roman" pitchFamily="18" charset="0"/>
              <a:ea typeface="Times New Roman"/>
              <a:cs typeface="Times New Roman" pitchFamily="18" charset="0"/>
            </a:endParaRPr>
          </a:p>
          <a:p>
            <a:pPr>
              <a:spcAft>
                <a:spcPts val="0"/>
              </a:spcAft>
            </a:pPr>
            <a:r>
              <a:rPr lang="vi-VN" sz="1400" b="1">
                <a:effectLst/>
                <a:latin typeface="Times New Roman" pitchFamily="18" charset="0"/>
                <a:ea typeface="Segoe UI"/>
                <a:cs typeface="Times New Roman" pitchFamily="18" charset="0"/>
              </a:rPr>
              <a:t>   Những dòng thơ có sử dụng các từ ngữ </a:t>
            </a:r>
            <a:r>
              <a:rPr lang="vi-VN" sz="1400" b="1" i="1">
                <a:effectLst/>
                <a:latin typeface="Times New Roman" pitchFamily="18" charset="0"/>
                <a:ea typeface="Segoe UI"/>
                <a:cs typeface="Times New Roman" pitchFamily="18" charset="0"/>
              </a:rPr>
              <a:t>“trên ngực tôi”, “trái tim”</a:t>
            </a:r>
            <a:endParaRPr lang="en-US" sz="1400">
              <a:effectLst/>
              <a:latin typeface="Times New Roman" pitchFamily="18" charset="0"/>
              <a:ea typeface="Times New Roman"/>
              <a:cs typeface="Times New Roman" pitchFamily="18" charset="0"/>
            </a:endParaRPr>
          </a:p>
          <a:p>
            <a:pPr indent="200660">
              <a:spcAft>
                <a:spcPts val="0"/>
              </a:spcAft>
            </a:pPr>
            <a:r>
              <a:rPr lang="vi-VN" sz="1400" b="1">
                <a:effectLst/>
                <a:latin typeface="Times New Roman" pitchFamily="18" charset="0"/>
                <a:ea typeface="Segoe UI"/>
                <a:cs typeface="Times New Roman" pitchFamily="18" charset="0"/>
              </a:rPr>
              <a:t>Nhận xét cách tác giả sử dụng từ ngữ</a:t>
            </a:r>
            <a:endParaRPr lang="en-US" sz="1400">
              <a:effectLst/>
              <a:latin typeface="Times New Roman" pitchFamily="18" charset="0"/>
              <a:ea typeface="Times New Roman"/>
              <a:cs typeface="Times New Roman" pitchFamily="18" charset="0"/>
            </a:endParaRPr>
          </a:p>
          <a:p>
            <a:pPr>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spcAft>
                <a:spcPts val="0"/>
              </a:spcAft>
            </a:pPr>
            <a:r>
              <a:rPr lang="vi-VN" sz="1050">
                <a:solidFill>
                  <a:srgbClr val="081C36"/>
                </a:solidFill>
                <a:effectLst/>
                <a:latin typeface="Times New Roman"/>
                <a:ea typeface="Segoe UI"/>
                <a:cs typeface="Times New Roman"/>
              </a:rPr>
              <a:t> </a:t>
            </a:r>
            <a:endParaRPr lang="en-US" sz="1200">
              <a:effectLst/>
              <a:latin typeface=".VnTime"/>
              <a:ea typeface="Times New Roman"/>
              <a:cs typeface="Times New Roman"/>
            </a:endParaRPr>
          </a:p>
          <a:p>
            <a:pPr algn="just">
              <a:spcAft>
                <a:spcPts val="0"/>
              </a:spcAft>
            </a:pPr>
            <a:r>
              <a:rPr lang="vi-VN" sz="900">
                <a:solidFill>
                  <a:srgbClr val="081C36"/>
                </a:solidFill>
                <a:effectLst/>
                <a:latin typeface="Segoe UI"/>
                <a:ea typeface="Segoe UI"/>
                <a:cs typeface="Times New Roman"/>
              </a:rPr>
              <a:t> </a:t>
            </a:r>
            <a:endParaRPr lang="en-US" sz="1200">
              <a:effectLst/>
              <a:latin typeface=".VnTime"/>
              <a:ea typeface="Times New Roman"/>
              <a:cs typeface="Times New Roman"/>
            </a:endParaRPr>
          </a:p>
          <a:p>
            <a:pPr algn="just">
              <a:spcAft>
                <a:spcPts val="0"/>
              </a:spcAft>
            </a:pPr>
            <a:r>
              <a:rPr lang="vi-VN" sz="900">
                <a:solidFill>
                  <a:srgbClr val="081C36"/>
                </a:solidFill>
                <a:effectLst/>
                <a:latin typeface="Segoe UI"/>
                <a:ea typeface="Segoe UI"/>
                <a:cs typeface="Times New Roman"/>
              </a:rPr>
              <a:t> </a:t>
            </a:r>
            <a:endParaRPr lang="en-US" sz="1200">
              <a:effectLst/>
              <a:latin typeface=".VnTime"/>
              <a:ea typeface="Times New Roman"/>
              <a:cs typeface="Times New Roman"/>
            </a:endParaRPr>
          </a:p>
          <a:p>
            <a:pPr algn="just">
              <a:spcAft>
                <a:spcPts val="0"/>
              </a:spcAft>
            </a:pPr>
            <a:r>
              <a:rPr lang="vi-VN" sz="900">
                <a:solidFill>
                  <a:srgbClr val="081C36"/>
                </a:solidFill>
                <a:effectLst/>
                <a:latin typeface="Segoe UI"/>
                <a:ea typeface="Segoe UI"/>
                <a:cs typeface="Times New Roman"/>
              </a:rPr>
              <a:t> </a:t>
            </a:r>
            <a:endParaRPr lang="en-US" sz="1200">
              <a:effectLst/>
              <a:latin typeface=".VnTime"/>
              <a:ea typeface="Times New Roman"/>
              <a:cs typeface="Times New Roman"/>
            </a:endParaRPr>
          </a:p>
          <a:p>
            <a:pPr algn="just">
              <a:spcAft>
                <a:spcPts val="0"/>
              </a:spcAft>
            </a:pPr>
            <a:r>
              <a:rPr lang="vi-VN" sz="900">
                <a:solidFill>
                  <a:srgbClr val="081C36"/>
                </a:solidFill>
                <a:effectLst/>
                <a:latin typeface="Segoe UI"/>
                <a:ea typeface="Segoe UI"/>
                <a:cs typeface="Times New Roman"/>
              </a:rPr>
              <a:t> </a:t>
            </a:r>
            <a:endParaRPr lang="en-US" sz="1200">
              <a:effectLst/>
              <a:latin typeface=".VnTime"/>
              <a:ea typeface="Times New Roman"/>
              <a:cs typeface="Times New Roman"/>
            </a:endParaRPr>
          </a:p>
          <a:p>
            <a:pPr algn="just">
              <a:spcAft>
                <a:spcPts val="0"/>
              </a:spcAft>
            </a:pPr>
            <a:r>
              <a:rPr lang="vi-VN" sz="900">
                <a:solidFill>
                  <a:srgbClr val="081C36"/>
                </a:solidFill>
                <a:effectLst/>
                <a:latin typeface="Segoe UI"/>
                <a:ea typeface="Segoe UI"/>
                <a:cs typeface="Times New Roman"/>
              </a:rPr>
              <a:t> </a:t>
            </a:r>
            <a:endParaRPr lang="en-US" sz="1200">
              <a:effectLst/>
              <a:latin typeface=".VnTime"/>
              <a:ea typeface="Times New Roman"/>
              <a:cs typeface="Times New Roman"/>
            </a:endParaRPr>
          </a:p>
          <a:p>
            <a:pPr algn="just">
              <a:spcAft>
                <a:spcPts val="0"/>
              </a:spcAft>
            </a:pPr>
            <a:r>
              <a:rPr lang="vi-VN" sz="900">
                <a:solidFill>
                  <a:srgbClr val="081C36"/>
                </a:solidFill>
                <a:effectLst/>
                <a:latin typeface="Segoe UI"/>
                <a:ea typeface="Segoe UI"/>
                <a:cs typeface="Times New Roman"/>
              </a:rPr>
              <a:t> </a:t>
            </a:r>
            <a:endParaRPr lang="en-US" sz="1200">
              <a:effectLst/>
              <a:latin typeface=".VnTime"/>
              <a:ea typeface="Times New Roman"/>
              <a:cs typeface="Times New Roman"/>
            </a:endParaRPr>
          </a:p>
          <a:p>
            <a:pPr algn="just">
              <a:spcAft>
                <a:spcPts val="0"/>
              </a:spcAft>
            </a:pPr>
            <a:r>
              <a:rPr lang="vi-VN" sz="900">
                <a:solidFill>
                  <a:srgbClr val="081C36"/>
                </a:solidFill>
                <a:effectLst/>
                <a:latin typeface="Segoe UI"/>
                <a:ea typeface="Segoe UI"/>
                <a:cs typeface="Times New Roman"/>
              </a:rPr>
              <a:t> </a:t>
            </a:r>
            <a:endParaRPr lang="en-US" sz="1200">
              <a:effectLst/>
              <a:latin typeface=".VnTime"/>
              <a:ea typeface="Times New Roman"/>
              <a:cs typeface="Times New Roman"/>
            </a:endParaRPr>
          </a:p>
          <a:p>
            <a:pPr algn="just">
              <a:spcAft>
                <a:spcPts val="0"/>
              </a:spcAft>
            </a:pPr>
            <a:r>
              <a:rPr lang="vi-VN" sz="900">
                <a:solidFill>
                  <a:srgbClr val="081C36"/>
                </a:solidFill>
                <a:effectLst/>
                <a:latin typeface="Segoe UI"/>
                <a:ea typeface="Segoe UI"/>
                <a:cs typeface="Times New Roman"/>
              </a:rPr>
              <a:t> </a:t>
            </a:r>
            <a:endParaRPr lang="en-US" sz="1200">
              <a:effectLst/>
              <a:latin typeface=".VnTime"/>
              <a:ea typeface="Times New Roman"/>
              <a:cs typeface="Times New Roman"/>
            </a:endParaRPr>
          </a:p>
          <a:p>
            <a:pPr algn="just">
              <a:spcAft>
                <a:spcPts val="0"/>
              </a:spcAft>
            </a:pPr>
            <a:r>
              <a:rPr lang="vi-VN" sz="900">
                <a:solidFill>
                  <a:srgbClr val="081C36"/>
                </a:solidFill>
                <a:effectLst/>
                <a:latin typeface="Segoe UI"/>
                <a:ea typeface="Segoe UI"/>
                <a:cs typeface="Times New Roman"/>
              </a:rPr>
              <a:t> </a:t>
            </a:r>
            <a:endParaRPr lang="en-US" sz="1200">
              <a:effectLst/>
              <a:latin typeface=".VnTime"/>
              <a:ea typeface="Times New Roman"/>
              <a:cs typeface="Times New Roman"/>
            </a:endParaRPr>
          </a:p>
        </p:txBody>
      </p:sp>
      <p:graphicFrame>
        <p:nvGraphicFramePr>
          <p:cNvPr id="9" name="Table 8"/>
          <p:cNvGraphicFramePr>
            <a:graphicFrameLocks noGrp="1"/>
          </p:cNvGraphicFramePr>
          <p:nvPr>
            <p:extLst>
              <p:ext uri="{D42A27DB-BD31-4B8C-83A1-F6EECF244321}">
                <p14:modId xmlns:p14="http://schemas.microsoft.com/office/powerpoint/2010/main" val="2262744767"/>
              </p:ext>
            </p:extLst>
          </p:nvPr>
        </p:nvGraphicFramePr>
        <p:xfrm>
          <a:off x="3635896" y="1131590"/>
          <a:ext cx="4660265" cy="833120"/>
        </p:xfrm>
        <a:graphic>
          <a:graphicData uri="http://schemas.openxmlformats.org/drawingml/2006/table">
            <a:tbl>
              <a:tblPr firstRow="1" firstCol="1" bandRow="1">
                <a:tableStyleId>{5C22544A-7EE6-4342-B048-85BDC9FD1C3A}</a:tableStyleId>
              </a:tblPr>
              <a:tblGrid>
                <a:gridCol w="2329815">
                  <a:extLst>
                    <a:ext uri="{9D8B030D-6E8A-4147-A177-3AD203B41FA5}">
                      <a16:colId xmlns:a16="http://schemas.microsoft.com/office/drawing/2014/main" val="20000"/>
                    </a:ext>
                  </a:extLst>
                </a:gridCol>
                <a:gridCol w="2330450">
                  <a:extLst>
                    <a:ext uri="{9D8B030D-6E8A-4147-A177-3AD203B41FA5}">
                      <a16:colId xmlns:a16="http://schemas.microsoft.com/office/drawing/2014/main" val="20001"/>
                    </a:ext>
                  </a:extLst>
                </a:gridCol>
              </a:tblGrid>
              <a:tr h="229235">
                <a:tc>
                  <a:txBody>
                    <a:bodyPr/>
                    <a:lstStyle/>
                    <a:p>
                      <a:pPr>
                        <a:spcAft>
                          <a:spcPts val="0"/>
                        </a:spcAft>
                      </a:pPr>
                      <a:r>
                        <a:rPr lang="vi-VN" sz="1200">
                          <a:solidFill>
                            <a:schemeClr val="tx1"/>
                          </a:solidFill>
                          <a:effectLst/>
                          <a:latin typeface="Times New Roman" pitchFamily="18" charset="0"/>
                          <a:cs typeface="Times New Roman" pitchFamily="18" charset="0"/>
                        </a:rPr>
                        <a:t>              Từ ngữ</a:t>
                      </a:r>
                      <a:endParaRPr lang="en-US" sz="12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vi-VN" sz="1200">
                          <a:solidFill>
                            <a:schemeClr val="tx1"/>
                          </a:solidFill>
                          <a:effectLst/>
                          <a:latin typeface="Times New Roman" pitchFamily="18" charset="0"/>
                          <a:cs typeface="Times New Roman" pitchFamily="18" charset="0"/>
                        </a:rPr>
                        <a:t>             Hình ảnh</a:t>
                      </a:r>
                      <a:endParaRPr lang="en-US" sz="12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38125">
                <a:tc>
                  <a:txBody>
                    <a:bodyPr/>
                    <a:lstStyle/>
                    <a:p>
                      <a:pPr>
                        <a:spcAft>
                          <a:spcPts val="0"/>
                        </a:spcAft>
                      </a:pPr>
                      <a:r>
                        <a:rPr lang="vi-VN" sz="1200">
                          <a:solidFill>
                            <a:schemeClr val="tx1"/>
                          </a:solidFill>
                          <a:effectLst/>
                          <a:latin typeface="Times New Roman" pitchFamily="18" charset="0"/>
                          <a:cs typeface="Times New Roman" pitchFamily="18" charset="0"/>
                        </a:rPr>
                        <a:t> </a:t>
                      </a:r>
                      <a:endParaRPr lang="en-US" sz="12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vi-VN" sz="1200">
                          <a:solidFill>
                            <a:schemeClr val="tx1"/>
                          </a:solidFill>
                          <a:effectLst/>
                          <a:latin typeface="Times New Roman" pitchFamily="18" charset="0"/>
                          <a:cs typeface="Times New Roman" pitchFamily="18" charset="0"/>
                        </a:rPr>
                        <a:t> </a:t>
                      </a:r>
                      <a:endParaRPr lang="en-US" sz="12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8125">
                <a:tc gridSpan="2">
                  <a:txBody>
                    <a:bodyPr/>
                    <a:lstStyle/>
                    <a:p>
                      <a:pPr>
                        <a:spcAft>
                          <a:spcPts val="0"/>
                        </a:spcAft>
                      </a:pPr>
                      <a:r>
                        <a:rPr lang="vi-VN" sz="1200">
                          <a:solidFill>
                            <a:schemeClr val="tx1"/>
                          </a:solidFill>
                          <a:effectLst/>
                          <a:latin typeface="Times New Roman" pitchFamily="18" charset="0"/>
                          <a:cs typeface="Times New Roman" pitchFamily="18" charset="0"/>
                        </a:rPr>
                        <a:t>Cảm nhận về hình ảnh “con mèo nằm ngủ trên ngực tôi”:………………..</a:t>
                      </a:r>
                      <a:endParaRPr lang="en-US" sz="12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4646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95536" y="123478"/>
            <a:ext cx="8280920" cy="648072"/>
          </a:xfrm>
          <a:prstGeom prst="round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a:solidFill>
                  <a:schemeClr val="tx1"/>
                </a:solidFill>
                <a:latin typeface="Times New Roman" pitchFamily="18" charset="0"/>
                <a:cs typeface="Times New Roman" pitchFamily="18" charset="0"/>
              </a:rPr>
              <a:t>1. Tìm hiểu từ ngữ, hình ảnh, vần, nhịp và biện pháp tu từ</a:t>
            </a:r>
            <a:endParaRPr lang="en-US" sz="2400">
              <a:solidFill>
                <a:schemeClr val="tx1"/>
              </a:solidFill>
              <a:latin typeface="Times New Roman" pitchFamily="18" charset="0"/>
              <a:cs typeface="Times New Roman" pitchFamily="18" charset="0"/>
            </a:endParaRPr>
          </a:p>
        </p:txBody>
      </p:sp>
      <p:sp>
        <p:nvSpPr>
          <p:cNvPr id="7" name="Flowchart: Delay 6"/>
          <p:cNvSpPr/>
          <p:nvPr/>
        </p:nvSpPr>
        <p:spPr>
          <a:xfrm>
            <a:off x="0" y="1491630"/>
            <a:ext cx="2411760" cy="2952328"/>
          </a:xfrm>
          <a:prstGeom prst="flowChartDelay">
            <a:avLst/>
          </a:prstGeom>
          <a:ln w="57150">
            <a:noFill/>
          </a:ln>
          <a:effectLst/>
          <a:scene3d>
            <a:camera prst="orthographicFront">
              <a:rot lat="0" lon="0" rev="0"/>
            </a:camera>
            <a:lightRig rig="chilly" dir="t">
              <a:rot lat="0" lon="0" rev="18480000"/>
            </a:lightRig>
          </a:scene3d>
          <a:sp3d prstMaterial="clear">
            <a:bevelT h="63500"/>
          </a:sp3d>
        </p:spPr>
        <p:style>
          <a:lnRef idx="2">
            <a:schemeClr val="accent5"/>
          </a:lnRef>
          <a:fillRef idx="1">
            <a:schemeClr val="lt1"/>
          </a:fillRef>
          <a:effectRef idx="0">
            <a:schemeClr val="accent5"/>
          </a:effectRef>
          <a:fontRef idx="minor">
            <a:schemeClr val="dk1"/>
          </a:fontRef>
        </p:style>
        <p:txBody>
          <a:bodyPr rtlCol="0" anchor="ctr"/>
          <a:lstStyle/>
          <a:p>
            <a:r>
              <a:rPr lang="vi-VN" sz="2400" b="1">
                <a:solidFill>
                  <a:srgbClr val="FF0000"/>
                </a:solidFill>
                <a:latin typeface="Times New Roman" pitchFamily="18" charset="0"/>
                <a:cs typeface="Times New Roman" pitchFamily="18" charset="0"/>
              </a:rPr>
              <a:t>Một số từ ngữ, hình ảnh miêu tả “</a:t>
            </a:r>
            <a:r>
              <a:rPr lang="vi-VN" sz="2400" b="1" i="1">
                <a:solidFill>
                  <a:srgbClr val="FF0000"/>
                </a:solidFill>
                <a:latin typeface="Times New Roman" pitchFamily="18" charset="0"/>
                <a:cs typeface="Times New Roman" pitchFamily="18" charset="0"/>
              </a:rPr>
              <a:t>con mèo nằm ngủ trên ngực tôi</a:t>
            </a:r>
            <a:r>
              <a:rPr lang="vi-VN" sz="2400" b="1">
                <a:solidFill>
                  <a:srgbClr val="FF0000"/>
                </a:solidFill>
                <a:latin typeface="Times New Roman" pitchFamily="18" charset="0"/>
                <a:cs typeface="Times New Roman" pitchFamily="18" charset="0"/>
              </a:rPr>
              <a:t>” trong khổ thơ thứ hai: </a:t>
            </a:r>
            <a:endParaRPr lang="en-US" sz="2400" b="1">
              <a:solidFill>
                <a:srgbClr val="FF0000"/>
              </a:solidFill>
              <a:latin typeface="Times New Roman" pitchFamily="18" charset="0"/>
              <a:cs typeface="Times New Roman" pitchFamily="18" charset="0"/>
            </a:endParaRPr>
          </a:p>
        </p:txBody>
      </p:sp>
      <p:sp>
        <p:nvSpPr>
          <p:cNvPr id="8" name="Rounded Rectangle 7"/>
          <p:cNvSpPr/>
          <p:nvPr/>
        </p:nvSpPr>
        <p:spPr>
          <a:xfrm>
            <a:off x="2748710" y="973172"/>
            <a:ext cx="4536504" cy="10369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a:latin typeface="+mj-lt"/>
              </a:rPr>
              <a:t>Từ ngữ: </a:t>
            </a:r>
            <a:r>
              <a:rPr lang="vi-VN" sz="2200" i="1">
                <a:latin typeface="+mj-lt"/>
              </a:rPr>
              <a:t>trong veo, nhọn hoắt, nỗi kinh hoàng, móng vuốt.</a:t>
            </a:r>
            <a:endParaRPr lang="en-US" sz="2200">
              <a:latin typeface="+mj-lt"/>
            </a:endParaRPr>
          </a:p>
        </p:txBody>
      </p:sp>
      <p:sp>
        <p:nvSpPr>
          <p:cNvPr id="9" name="Rounded Rectangle 8"/>
          <p:cNvSpPr/>
          <p:nvPr/>
        </p:nvSpPr>
        <p:spPr>
          <a:xfrm>
            <a:off x="3635896" y="2211710"/>
            <a:ext cx="5328592" cy="15121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a:latin typeface="+mj-lt"/>
              </a:rPr>
              <a:t>Hình ảnh: </a:t>
            </a:r>
            <a:r>
              <a:rPr lang="vi-VN" sz="2200" i="1">
                <a:latin typeface="+mj-lt"/>
              </a:rPr>
              <a:t>con mèo nằm ngủ trên ngực tôi; đôi mắt biếc trong veo; hàm răng nhịn hoắt, móng vuốt khép lại; ngủ như đứa trẻ giữa vòng tay ấp ú</a:t>
            </a:r>
            <a:r>
              <a:rPr lang="vi-VN" sz="2200">
                <a:latin typeface="+mj-lt"/>
              </a:rPr>
              <a:t>,…</a:t>
            </a:r>
            <a:endParaRPr lang="en-US" sz="2200">
              <a:latin typeface="+mj-lt"/>
            </a:endParaRPr>
          </a:p>
        </p:txBody>
      </p:sp>
      <p:sp>
        <p:nvSpPr>
          <p:cNvPr id="10" name="Rounded Rectangle 9"/>
          <p:cNvSpPr/>
          <p:nvPr/>
        </p:nvSpPr>
        <p:spPr>
          <a:xfrm>
            <a:off x="2082335" y="4011909"/>
            <a:ext cx="5184576" cy="10369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a:latin typeface="+mj-lt"/>
              </a:rPr>
              <a:t>Cảm nhận về hình ảnh: gợi lên tình cảm yêu thương, muốn chở che, vỗ về chú mèo.</a:t>
            </a:r>
            <a:endParaRPr lang="en-US" sz="2200">
              <a:latin typeface="+mj-lt"/>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5" y="2324810"/>
            <a:ext cx="1512169" cy="139906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346" y="3774281"/>
            <a:ext cx="2402092" cy="151216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886719"/>
            <a:ext cx="1656184" cy="1324991"/>
          </a:xfrm>
          <a:prstGeom prst="rect">
            <a:avLst/>
          </a:prstGeom>
        </p:spPr>
      </p:pic>
    </p:spTree>
    <p:extLst>
      <p:ext uri="{BB962C8B-B14F-4D97-AF65-F5344CB8AC3E}">
        <p14:creationId xmlns:p14="http://schemas.microsoft.com/office/powerpoint/2010/main" val="45345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95536" y="123478"/>
            <a:ext cx="8280920" cy="648072"/>
          </a:xfrm>
          <a:prstGeom prst="round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a:solidFill>
                  <a:schemeClr val="tx1"/>
                </a:solidFill>
                <a:latin typeface="Times New Roman" pitchFamily="18" charset="0"/>
                <a:cs typeface="Times New Roman" pitchFamily="18" charset="0"/>
              </a:rPr>
              <a:t>1. Tìm hiểu từ ngữ, hình ảnh, vần, nhịp và biện pháp tu từ</a:t>
            </a:r>
            <a:endParaRPr lang="en-US" sz="2400">
              <a:solidFill>
                <a:schemeClr val="tx1"/>
              </a:solidFill>
              <a:latin typeface="Times New Roman" pitchFamily="18" charset="0"/>
              <a:cs typeface="Times New Roman" pitchFamily="18" charset="0"/>
            </a:endParaRPr>
          </a:p>
        </p:txBody>
      </p:sp>
      <p:sp>
        <p:nvSpPr>
          <p:cNvPr id="7" name="Flowchart: Delay 6"/>
          <p:cNvSpPr/>
          <p:nvPr/>
        </p:nvSpPr>
        <p:spPr>
          <a:xfrm>
            <a:off x="0" y="1491630"/>
            <a:ext cx="1907704" cy="2880320"/>
          </a:xfrm>
          <a:prstGeom prst="flowChartDelay">
            <a:avLst/>
          </a:prstGeom>
          <a:solidFill>
            <a:schemeClr val="accent2">
              <a:lumMod val="40000"/>
              <a:lumOff val="60000"/>
            </a:schemeClr>
          </a:solidFill>
          <a:ln w="57150">
            <a:noFill/>
          </a:ln>
          <a:effectLst/>
          <a:scene3d>
            <a:camera prst="orthographicFront">
              <a:rot lat="0" lon="0" rev="0"/>
            </a:camera>
            <a:lightRig rig="chilly" dir="t">
              <a:rot lat="0" lon="0" rev="18480000"/>
            </a:lightRig>
          </a:scene3d>
          <a:sp3d prstMaterial="clear">
            <a:bevelT h="63500"/>
          </a:sp3d>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b="1" dirty="0">
                <a:solidFill>
                  <a:srgbClr val="FF0000"/>
                </a:solidFill>
                <a:latin typeface="Times New Roman" pitchFamily="18" charset="0"/>
                <a:cs typeface="Times New Roman" pitchFamily="18" charset="0"/>
              </a:rPr>
              <a:t>Các biện pháp tu từ được sử dụng trong đoạn thơ và tác dụng</a:t>
            </a:r>
            <a:endParaRPr lang="en-US" sz="2400" b="1" dirty="0">
              <a:solidFill>
                <a:srgbClr val="FF0000"/>
              </a:solidFill>
              <a:latin typeface="Times New Roman" pitchFamily="18" charset="0"/>
              <a:cs typeface="Times New Roman" pitchFamily="18" charset="0"/>
            </a:endParaRPr>
          </a:p>
        </p:txBody>
      </p:sp>
      <p:sp>
        <p:nvSpPr>
          <p:cNvPr id="8" name="Rounded Rectangle 7"/>
          <p:cNvSpPr/>
          <p:nvPr/>
        </p:nvSpPr>
        <p:spPr>
          <a:xfrm>
            <a:off x="2339752" y="1275606"/>
            <a:ext cx="5089478" cy="1454562"/>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vi-VN" sz="2200" dirty="0">
                <a:latin typeface="+mj-lt"/>
              </a:rPr>
              <a:t>Biện pháp tu từ: (ẩn dụ, hoán dụ, điệp từ, điệp cấu trúc), cách ngắt nhịp (2/2/3/2 ở những dòng thơ vỗ về chú mèo con, nhịp 5/5 hoặc 3/2/3/2 trong dòng thơ cuối,…).</a:t>
            </a:r>
            <a:endParaRPr lang="en-US" sz="2200" dirty="0">
              <a:latin typeface="+mj-lt"/>
            </a:endParaRPr>
          </a:p>
        </p:txBody>
      </p:sp>
      <p:sp>
        <p:nvSpPr>
          <p:cNvPr id="9" name="Rounded Rectangle 8"/>
          <p:cNvSpPr/>
          <p:nvPr/>
        </p:nvSpPr>
        <p:spPr>
          <a:xfrm>
            <a:off x="3059832" y="3075806"/>
            <a:ext cx="5760640" cy="1656184"/>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dirty="0">
                <a:latin typeface="+mj-lt"/>
              </a:rPr>
              <a:t>Tác dụng: diễn tả sinh động vẻ đẹp hình thể và tính cách của con mèo, gợi liên tưởng thú vị và sâu sắc cho người đọc; cách ngắt nhịp chậm rãi khiến cho cảm xúc của nhân vật tôi trở nên nhẹ nhàng, sâu lắng.</a:t>
            </a:r>
            <a:endParaRPr lang="en-US" sz="2200" dirty="0">
              <a:latin typeface="+mj-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3372358"/>
            <a:ext cx="1512169" cy="139906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1429758"/>
            <a:ext cx="1656184" cy="1324991"/>
          </a:xfrm>
          <a:prstGeom prst="rect">
            <a:avLst/>
          </a:prstGeom>
        </p:spPr>
      </p:pic>
    </p:spTree>
    <p:extLst>
      <p:ext uri="{BB962C8B-B14F-4D97-AF65-F5344CB8AC3E}">
        <p14:creationId xmlns:p14="http://schemas.microsoft.com/office/powerpoint/2010/main" val="302049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95536" y="123478"/>
            <a:ext cx="8280920" cy="648072"/>
          </a:xfrm>
          <a:prstGeom prst="round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a:solidFill>
                  <a:schemeClr val="tx1"/>
                </a:solidFill>
                <a:latin typeface="Times New Roman" pitchFamily="18" charset="0"/>
                <a:cs typeface="Times New Roman" pitchFamily="18" charset="0"/>
              </a:rPr>
              <a:t>1. Tìm hiểu từ ngữ, hình ảnh, vần, nhịp và biện pháp tu từ</a:t>
            </a:r>
            <a:endParaRPr lang="en-US" sz="2400">
              <a:solidFill>
                <a:schemeClr val="tx1"/>
              </a:solidFill>
              <a:latin typeface="Times New Roman" pitchFamily="18" charset="0"/>
              <a:cs typeface="Times New Roman" pitchFamily="18" charset="0"/>
            </a:endParaRPr>
          </a:p>
        </p:txBody>
      </p:sp>
      <p:sp>
        <p:nvSpPr>
          <p:cNvPr id="7" name="Flowchart: Delay 6"/>
          <p:cNvSpPr/>
          <p:nvPr/>
        </p:nvSpPr>
        <p:spPr>
          <a:xfrm>
            <a:off x="0" y="1491630"/>
            <a:ext cx="1907704" cy="2880320"/>
          </a:xfrm>
          <a:prstGeom prst="flowChartDelay">
            <a:avLst/>
          </a:prstGeom>
          <a:ln w="57150">
            <a:noFill/>
          </a:ln>
          <a:effectLst/>
          <a:scene3d>
            <a:camera prst="orthographicFront">
              <a:rot lat="0" lon="0" rev="0"/>
            </a:camera>
            <a:lightRig rig="chilly" dir="t">
              <a:rot lat="0" lon="0" rev="18480000"/>
            </a:lightRig>
          </a:scene3d>
          <a:sp3d prstMaterial="clear">
            <a:bevelT h="63500"/>
          </a:sp3d>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b="1">
                <a:solidFill>
                  <a:srgbClr val="FF0000"/>
                </a:solidFill>
                <a:latin typeface="+mj-lt"/>
              </a:rPr>
              <a:t>Những dòng thơ có sử dụng các từ ngữ </a:t>
            </a:r>
            <a:r>
              <a:rPr lang="vi-VN" sz="2400" b="1" i="1">
                <a:solidFill>
                  <a:srgbClr val="FF0000"/>
                </a:solidFill>
                <a:latin typeface="+mj-lt"/>
              </a:rPr>
              <a:t>“trên ngực tôi” , “trái tim</a:t>
            </a:r>
            <a:r>
              <a:rPr lang="vi-VN" sz="2400" b="1" i="1" smtClean="0">
                <a:solidFill>
                  <a:srgbClr val="FF0000"/>
                </a:solidFill>
                <a:latin typeface="+mj-lt"/>
              </a:rPr>
              <a:t>”</a:t>
            </a:r>
            <a:endParaRPr lang="en-US" sz="2400" b="1">
              <a:solidFill>
                <a:srgbClr val="FF0000"/>
              </a:solidFill>
              <a:latin typeface="+mj-lt"/>
            </a:endParaRPr>
          </a:p>
        </p:txBody>
      </p:sp>
      <p:sp>
        <p:nvSpPr>
          <p:cNvPr id="2" name="Rectangle 1"/>
          <p:cNvSpPr/>
          <p:nvPr/>
        </p:nvSpPr>
        <p:spPr>
          <a:xfrm>
            <a:off x="1904357" y="1140589"/>
            <a:ext cx="6103033" cy="1446550"/>
          </a:xfrm>
          <a:prstGeom prst="rect">
            <a:avLst/>
          </a:prstGeom>
        </p:spPr>
        <p:txBody>
          <a:bodyPr wrap="square">
            <a:spAutoFit/>
          </a:bodyPr>
          <a:lstStyle/>
          <a:p>
            <a:pPr algn="ctr"/>
            <a:r>
              <a:rPr lang="vi-VN" sz="2200" i="1" smtClean="0">
                <a:latin typeface="Times New Roman" pitchFamily="18" charset="0"/>
                <a:cs typeface="Times New Roman" pitchFamily="18" charset="0"/>
              </a:rPr>
              <a:t>- </a:t>
            </a:r>
            <a:r>
              <a:rPr lang="vi-VN" sz="2200" i="1">
                <a:latin typeface="Times New Roman" pitchFamily="18" charset="0"/>
                <a:cs typeface="Times New Roman" pitchFamily="18" charset="0"/>
              </a:rPr>
              <a:t>Dưới con mèo trái tim tôi đang đập</a:t>
            </a:r>
            <a:endParaRPr lang="en-US" sz="2200">
              <a:latin typeface="Times New Roman" pitchFamily="18" charset="0"/>
              <a:cs typeface="Times New Roman" pitchFamily="18" charset="0"/>
            </a:endParaRPr>
          </a:p>
          <a:p>
            <a:pPr algn="ctr"/>
            <a:r>
              <a:rPr lang="vi-VN" sz="2200" i="1">
                <a:solidFill>
                  <a:srgbClr val="0070C0"/>
                </a:solidFill>
                <a:latin typeface="Times New Roman" pitchFamily="18" charset="0"/>
                <a:cs typeface="Times New Roman" pitchFamily="18" charset="0"/>
              </a:rPr>
              <a:t>- Trái tim tôi hòa nhịp với trái tim mèo</a:t>
            </a:r>
            <a:endParaRPr lang="en-US" sz="2200">
              <a:solidFill>
                <a:srgbClr val="0070C0"/>
              </a:solidFill>
              <a:latin typeface="Times New Roman" pitchFamily="18" charset="0"/>
              <a:cs typeface="Times New Roman" pitchFamily="18" charset="0"/>
            </a:endParaRPr>
          </a:p>
          <a:p>
            <a:pPr algn="ctr"/>
            <a:r>
              <a:rPr lang="vi-VN" sz="2200" i="1">
                <a:latin typeface="Times New Roman" pitchFamily="18" charset="0"/>
                <a:cs typeface="Times New Roman" pitchFamily="18" charset="0"/>
              </a:rPr>
              <a:t>- Trên ngực tôi một con mèo nằm ngủ</a:t>
            </a:r>
            <a:endParaRPr lang="en-US" sz="2200">
              <a:latin typeface="Times New Roman" pitchFamily="18" charset="0"/>
              <a:cs typeface="Times New Roman" pitchFamily="18" charset="0"/>
            </a:endParaRPr>
          </a:p>
          <a:p>
            <a:pPr algn="ctr"/>
            <a:r>
              <a:rPr lang="vi-VN" sz="2200" i="1">
                <a:solidFill>
                  <a:srgbClr val="0070C0"/>
                </a:solidFill>
                <a:latin typeface="Times New Roman" pitchFamily="18" charset="0"/>
                <a:cs typeface="Times New Roman" pitchFamily="18" charset="0"/>
              </a:rPr>
              <a:t>- Trái tim tôi trong một phút bỗng mềm </a:t>
            </a:r>
            <a:r>
              <a:rPr lang="vi-VN" sz="2200" i="1" smtClean="0">
                <a:solidFill>
                  <a:srgbClr val="0070C0"/>
                </a:solidFill>
                <a:latin typeface="Times New Roman" pitchFamily="18" charset="0"/>
                <a:cs typeface="Times New Roman" pitchFamily="18" charset="0"/>
              </a:rPr>
              <a:t>đi</a:t>
            </a:r>
            <a:endParaRPr lang="en-US" sz="2200">
              <a:solidFill>
                <a:srgbClr val="0070C0"/>
              </a:solidFill>
              <a:latin typeface="Times New Roman" pitchFamily="18" charset="0"/>
              <a:cs typeface="Times New Roman" pitchFamily="18" charset="0"/>
            </a:endParaRPr>
          </a:p>
        </p:txBody>
      </p:sp>
      <p:sp>
        <p:nvSpPr>
          <p:cNvPr id="10" name="Rounded Rectangle 9"/>
          <p:cNvSpPr/>
          <p:nvPr/>
        </p:nvSpPr>
        <p:spPr>
          <a:xfrm>
            <a:off x="3851920" y="3507854"/>
            <a:ext cx="4824536" cy="13681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200">
                <a:latin typeface="Times New Roman" pitchFamily="18" charset="0"/>
                <a:cs typeface="Times New Roman" pitchFamily="18" charset="0"/>
              </a:rPr>
              <a:t>Các từ ngữ</a:t>
            </a:r>
            <a:r>
              <a:rPr lang="vi-VN" sz="2200" i="1">
                <a:latin typeface="Times New Roman" pitchFamily="18" charset="0"/>
                <a:cs typeface="Times New Roman" pitchFamily="18" charset="0"/>
              </a:rPr>
              <a:t> “trên ngực tôi”, “trái tim” </a:t>
            </a:r>
            <a:r>
              <a:rPr lang="vi-VN" sz="2200">
                <a:latin typeface="Times New Roman" pitchFamily="18" charset="0"/>
                <a:cs typeface="Times New Roman" pitchFamily="18" charset="0"/>
              </a:rPr>
              <a:t>được tác giả sử dụng nhiều lần trong bài thơ nhằm biểu lộ tình cảm, cảm xúc yêu thương sâu sắc dành cho chú mèo.</a:t>
            </a:r>
            <a:endParaRPr lang="en-US" sz="2200">
              <a:latin typeface="Times New Roman" pitchFamily="18" charset="0"/>
              <a:cs typeface="Times New Roman" pitchFamily="18" charset="0"/>
            </a:endParaRPr>
          </a:p>
        </p:txBody>
      </p:sp>
      <p:sp>
        <p:nvSpPr>
          <p:cNvPr id="3" name="Down Arrow 2"/>
          <p:cNvSpPr/>
          <p:nvPr/>
        </p:nvSpPr>
        <p:spPr>
          <a:xfrm>
            <a:off x="5139240" y="2715766"/>
            <a:ext cx="504056" cy="632683"/>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3508784"/>
            <a:ext cx="2582111" cy="18620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651" y="1107340"/>
            <a:ext cx="2474099" cy="2150063"/>
          </a:xfrm>
          <a:prstGeom prst="rect">
            <a:avLst/>
          </a:prstGeom>
        </p:spPr>
      </p:pic>
    </p:spTree>
    <p:extLst>
      <p:ext uri="{BB962C8B-B14F-4D97-AF65-F5344CB8AC3E}">
        <p14:creationId xmlns:p14="http://schemas.microsoft.com/office/powerpoint/2010/main" val="207152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additive="base">
                                        <p:cTn id="2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 calcmode="lin" valueType="num">
                                      <p:cBhvr additive="base">
                                        <p:cTn id="2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 calcmode="lin" valueType="num">
                                      <p:cBhvr additive="base">
                                        <p:cTn id="3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 calcmode="lin" valueType="num">
                                      <p:cBhvr additive="base">
                                        <p:cTn id="3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528" y="555526"/>
            <a:ext cx="3240360" cy="4248472"/>
          </a:xfrm>
        </p:spPr>
      </p:pic>
      <p:sp>
        <p:nvSpPr>
          <p:cNvPr id="7" name="Rectangle 6"/>
          <p:cNvSpPr/>
          <p:nvPr/>
        </p:nvSpPr>
        <p:spPr>
          <a:xfrm>
            <a:off x="683568" y="2211710"/>
            <a:ext cx="1728192" cy="1938992"/>
          </a:xfrm>
          <a:prstGeom prst="rect">
            <a:avLst/>
          </a:prstGeom>
        </p:spPr>
        <p:txBody>
          <a:bodyPr wrap="square">
            <a:spAutoFit/>
          </a:bodyPr>
          <a:lstStyle/>
          <a:p>
            <a:pPr algn="ctr"/>
            <a:r>
              <a:rPr lang="en-US" sz="2400" b="1" i="1">
                <a:solidFill>
                  <a:schemeClr val="bg1"/>
                </a:solidFill>
                <a:latin typeface="Times New Roman" pitchFamily="18" charset="0"/>
                <a:cs typeface="Times New Roman" pitchFamily="18" charset="0"/>
              </a:rPr>
              <a:t>T</a:t>
            </a:r>
            <a:r>
              <a:rPr lang="vi-VN" sz="2400" b="1" i="1" smtClean="0">
                <a:solidFill>
                  <a:schemeClr val="bg1"/>
                </a:solidFill>
                <a:latin typeface="Times New Roman" pitchFamily="18" charset="0"/>
                <a:cs typeface="Times New Roman" pitchFamily="18" charset="0"/>
              </a:rPr>
              <a:t>hảo </a:t>
            </a:r>
            <a:r>
              <a:rPr lang="vi-VN" sz="2400" b="1" i="1">
                <a:solidFill>
                  <a:schemeClr val="bg1"/>
                </a:solidFill>
                <a:latin typeface="Times New Roman" pitchFamily="18" charset="0"/>
                <a:cs typeface="Times New Roman" pitchFamily="18" charset="0"/>
              </a:rPr>
              <a:t>luận nhóm đôi để hoàn thành PHT số </a:t>
            </a:r>
            <a:r>
              <a:rPr lang="en-US" sz="2400" b="1" i="1" smtClean="0">
                <a:solidFill>
                  <a:schemeClr val="bg1"/>
                </a:solidFill>
                <a:latin typeface="Times New Roman" pitchFamily="18" charset="0"/>
                <a:cs typeface="Times New Roman" pitchFamily="18" charset="0"/>
              </a:rPr>
              <a:t>2</a:t>
            </a:r>
            <a:endParaRPr lang="en-US" sz="2400" b="1">
              <a:solidFill>
                <a:schemeClr val="bg1"/>
              </a:solidFill>
              <a:latin typeface="Times New Roman" pitchFamily="18" charset="0"/>
              <a:cs typeface="Times New Roman" pitchFamily="18" charset="0"/>
            </a:endParaRPr>
          </a:p>
        </p:txBody>
      </p:sp>
      <p:sp>
        <p:nvSpPr>
          <p:cNvPr id="10" name="Rounded Rectangle 9"/>
          <p:cNvSpPr/>
          <p:nvPr/>
        </p:nvSpPr>
        <p:spPr>
          <a:xfrm>
            <a:off x="2915816" y="267494"/>
            <a:ext cx="6156960" cy="4752528"/>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spcAft>
                <a:spcPts val="0"/>
              </a:spcAft>
            </a:pPr>
            <a:endParaRPr lang="en-US" sz="1200" b="1" smtClean="0">
              <a:effectLst/>
              <a:latin typeface="Times New Roman" pitchFamily="18" charset="0"/>
              <a:ea typeface="Times New Roman"/>
              <a:cs typeface="Times New Roman" pitchFamily="18" charset="0"/>
            </a:endParaRPr>
          </a:p>
          <a:p>
            <a:pPr algn="ctr">
              <a:spcAft>
                <a:spcPts val="0"/>
              </a:spcAft>
            </a:pPr>
            <a:endParaRPr lang="en-US" sz="1200" b="1">
              <a:latin typeface="Times New Roman" pitchFamily="18" charset="0"/>
              <a:ea typeface="Times New Roman"/>
              <a:cs typeface="Times New Roman" pitchFamily="18" charset="0"/>
            </a:endParaRPr>
          </a:p>
          <a:p>
            <a:pPr algn="ctr">
              <a:spcAft>
                <a:spcPts val="0"/>
              </a:spcAft>
            </a:pPr>
            <a:endParaRPr lang="en-US" sz="1200" b="1" smtClean="0">
              <a:effectLst/>
              <a:latin typeface="Times New Roman" pitchFamily="18" charset="0"/>
              <a:ea typeface="Times New Roman"/>
              <a:cs typeface="Times New Roman" pitchFamily="18" charset="0"/>
            </a:endParaRPr>
          </a:p>
          <a:p>
            <a:pPr algn="ctr">
              <a:spcAft>
                <a:spcPts val="0"/>
              </a:spcAft>
            </a:pPr>
            <a:endParaRPr lang="en-US" sz="1200" b="1">
              <a:latin typeface="Times New Roman" pitchFamily="18" charset="0"/>
              <a:ea typeface="Times New Roman"/>
              <a:cs typeface="Times New Roman" pitchFamily="18" charset="0"/>
            </a:endParaRPr>
          </a:p>
          <a:p>
            <a:pPr algn="ctr">
              <a:spcAft>
                <a:spcPts val="0"/>
              </a:spcAft>
            </a:pPr>
            <a:endParaRPr lang="en-US" sz="1200" b="1" smtClean="0">
              <a:effectLst/>
              <a:latin typeface="Times New Roman" pitchFamily="18" charset="0"/>
              <a:ea typeface="Times New Roman"/>
              <a:cs typeface="Times New Roman" pitchFamily="18" charset="0"/>
            </a:endParaRPr>
          </a:p>
          <a:p>
            <a:pPr algn="ctr">
              <a:spcAft>
                <a:spcPts val="0"/>
              </a:spcAft>
            </a:pPr>
            <a:endParaRPr lang="en-US" sz="1200" b="1">
              <a:latin typeface="Times New Roman" pitchFamily="18" charset="0"/>
              <a:ea typeface="Times New Roman"/>
              <a:cs typeface="Times New Roman" pitchFamily="18" charset="0"/>
            </a:endParaRPr>
          </a:p>
          <a:p>
            <a:pPr algn="ctr">
              <a:spcAft>
                <a:spcPts val="0"/>
              </a:spcAft>
            </a:pPr>
            <a:endParaRPr lang="en-US" sz="1200" b="1" smtClean="0">
              <a:effectLst/>
              <a:latin typeface="Times New Roman" pitchFamily="18" charset="0"/>
              <a:ea typeface="Times New Roman"/>
              <a:cs typeface="Times New Roman" pitchFamily="18" charset="0"/>
            </a:endParaRPr>
          </a:p>
          <a:p>
            <a:pPr algn="ctr">
              <a:spcAft>
                <a:spcPts val="0"/>
              </a:spcAft>
            </a:pPr>
            <a:endParaRPr lang="en-US" sz="1200" b="1">
              <a:latin typeface="Times New Roman" pitchFamily="18" charset="0"/>
              <a:ea typeface="Times New Roman"/>
              <a:cs typeface="Times New Roman" pitchFamily="18" charset="0"/>
            </a:endParaRPr>
          </a:p>
          <a:p>
            <a:pPr algn="ctr">
              <a:spcAft>
                <a:spcPts val="0"/>
              </a:spcAft>
            </a:pPr>
            <a:endParaRPr lang="en-US" sz="1200" b="1" smtClean="0">
              <a:effectLst/>
              <a:latin typeface="Times New Roman" pitchFamily="18" charset="0"/>
              <a:ea typeface="Times New Roman"/>
              <a:cs typeface="Times New Roman" pitchFamily="18" charset="0"/>
            </a:endParaRPr>
          </a:p>
          <a:p>
            <a:pPr algn="ctr">
              <a:spcAft>
                <a:spcPts val="0"/>
              </a:spcAft>
            </a:pPr>
            <a:endParaRPr lang="en-US" sz="1200" b="1">
              <a:latin typeface="Times New Roman" pitchFamily="18" charset="0"/>
              <a:ea typeface="Times New Roman"/>
              <a:cs typeface="Times New Roman" pitchFamily="18" charset="0"/>
            </a:endParaRPr>
          </a:p>
          <a:p>
            <a:pPr algn="ctr">
              <a:spcAft>
                <a:spcPts val="0"/>
              </a:spcAft>
            </a:pPr>
            <a:endParaRPr lang="en-US" sz="1200" b="1" smtClean="0">
              <a:effectLst/>
              <a:latin typeface="Times New Roman" pitchFamily="18" charset="0"/>
              <a:ea typeface="Times New Roman"/>
              <a:cs typeface="Times New Roman" pitchFamily="18" charset="0"/>
            </a:endParaRPr>
          </a:p>
          <a:p>
            <a:pPr algn="ctr">
              <a:spcAft>
                <a:spcPts val="0"/>
              </a:spcAft>
            </a:pPr>
            <a:endParaRPr lang="en-US" sz="1200" b="1">
              <a:latin typeface="Times New Roman" pitchFamily="18" charset="0"/>
              <a:ea typeface="Times New Roman"/>
              <a:cs typeface="Times New Roman" pitchFamily="18" charset="0"/>
            </a:endParaRPr>
          </a:p>
          <a:p>
            <a:pPr algn="ctr">
              <a:spcAft>
                <a:spcPts val="0"/>
              </a:spcAft>
            </a:pPr>
            <a:endParaRPr lang="en-US" sz="1200" b="1" smtClean="0">
              <a:effectLst/>
              <a:latin typeface="Times New Roman" pitchFamily="18" charset="0"/>
              <a:ea typeface="Times New Roman"/>
              <a:cs typeface="Times New Roman" pitchFamily="18" charset="0"/>
            </a:endParaRPr>
          </a:p>
          <a:p>
            <a:pPr algn="ctr">
              <a:spcAft>
                <a:spcPts val="0"/>
              </a:spcAft>
            </a:pPr>
            <a:endParaRPr lang="en-US" sz="1200" b="1" smtClean="0">
              <a:effectLst/>
              <a:latin typeface="Times New Roman" pitchFamily="18" charset="0"/>
              <a:ea typeface="Times New Roman"/>
              <a:cs typeface="Times New Roman" pitchFamily="18" charset="0"/>
            </a:endParaRPr>
          </a:p>
          <a:p>
            <a:pPr algn="ctr">
              <a:spcAft>
                <a:spcPts val="0"/>
              </a:spcAft>
            </a:pPr>
            <a:endParaRPr lang="en-US" sz="1200" b="1" smtClean="0">
              <a:effectLst/>
              <a:latin typeface="Times New Roman" pitchFamily="18" charset="0"/>
              <a:ea typeface="Times New Roman"/>
              <a:cs typeface="Times New Roman" pitchFamily="18" charset="0"/>
            </a:endParaRPr>
          </a:p>
          <a:p>
            <a:pPr algn="ctr">
              <a:spcAft>
                <a:spcPts val="0"/>
              </a:spcAft>
            </a:pPr>
            <a:r>
              <a:rPr lang="vi-VN" sz="1200" b="1" smtClean="0">
                <a:effectLst/>
                <a:latin typeface="Times New Roman" pitchFamily="18" charset="0"/>
                <a:ea typeface="Times New Roman"/>
                <a:cs typeface="Times New Roman" pitchFamily="18" charset="0"/>
              </a:rPr>
              <a:t>PHIẾU </a:t>
            </a:r>
            <a:r>
              <a:rPr lang="vi-VN" sz="1200" b="1">
                <a:effectLst/>
                <a:latin typeface="Times New Roman" pitchFamily="18" charset="0"/>
                <a:ea typeface="Times New Roman"/>
                <a:cs typeface="Times New Roman" pitchFamily="18" charset="0"/>
              </a:rPr>
              <a:t>HỌC TẬP SỐ </a:t>
            </a:r>
            <a:r>
              <a:rPr lang="vi-VN" sz="1200" b="1">
                <a:solidFill>
                  <a:srgbClr val="081C36"/>
                </a:solidFill>
                <a:effectLst/>
                <a:latin typeface="Times New Roman" pitchFamily="18" charset="0"/>
                <a:ea typeface="Segoe UI"/>
                <a:cs typeface="Times New Roman" pitchFamily="18" charset="0"/>
              </a:rPr>
              <a:t>2 </a:t>
            </a:r>
            <a:endParaRPr lang="en-US" sz="1200">
              <a:effectLst/>
              <a:latin typeface="Times New Roman" pitchFamily="18" charset="0"/>
              <a:ea typeface="Times New Roman"/>
              <a:cs typeface="Times New Roman" pitchFamily="18" charset="0"/>
            </a:endParaRPr>
          </a:p>
          <a:p>
            <a:pPr marL="342900" lvl="0" indent="-342900">
              <a:spcAft>
                <a:spcPts val="0"/>
              </a:spcAft>
              <a:buFont typeface="+mj-lt"/>
              <a:buAutoNum type="arabicPeriod"/>
            </a:pPr>
            <a:r>
              <a:rPr lang="vi-VN" sz="1200">
                <a:solidFill>
                  <a:srgbClr val="081C36"/>
                </a:solidFill>
                <a:effectLst/>
                <a:latin typeface="Times New Roman" pitchFamily="18" charset="0"/>
                <a:ea typeface="Segoe UI"/>
                <a:cs typeface="Times New Roman" pitchFamily="18" charset="0"/>
              </a:rPr>
              <a:t>Nhân vật “tôi” đã có những cảm nhận thế nào khi để cho một chú mèo ngủ yên trên ngực mình? Chú ý đến khổ thơ thứ nhất, thứ tư và khổ thơ cuối</a:t>
            </a:r>
            <a:r>
              <a:rPr lang="vi-VN" sz="1200" smtClean="0">
                <a:solidFill>
                  <a:srgbClr val="081C36"/>
                </a:solidFill>
                <a:effectLst/>
                <a:latin typeface="Times New Roman" pitchFamily="18" charset="0"/>
                <a:ea typeface="Segoe UI"/>
                <a:cs typeface="Times New Roman" pitchFamily="18" charset="0"/>
              </a:rPr>
              <a:t>.</a:t>
            </a:r>
            <a:endParaRPr lang="en-US" sz="1200" smtClean="0">
              <a:solidFill>
                <a:srgbClr val="081C36"/>
              </a:solidFill>
              <a:effectLst/>
              <a:latin typeface="Times New Roman" pitchFamily="18" charset="0"/>
              <a:ea typeface="Segoe UI"/>
              <a:cs typeface="Times New Roman" pitchFamily="18" charset="0"/>
            </a:endParaRPr>
          </a:p>
          <a:p>
            <a:pPr marL="342900" lvl="0" indent="-342900">
              <a:spcAft>
                <a:spcPts val="0"/>
              </a:spcAft>
              <a:buFont typeface="+mj-lt"/>
              <a:buAutoNum type="arabicPeriod"/>
            </a:pPr>
            <a:endParaRPr lang="en-US" sz="1200">
              <a:solidFill>
                <a:srgbClr val="081C36"/>
              </a:solidFill>
              <a:latin typeface="Times New Roman" pitchFamily="18" charset="0"/>
              <a:ea typeface="Segoe UI"/>
              <a:cs typeface="Times New Roman" pitchFamily="18" charset="0"/>
            </a:endParaRPr>
          </a:p>
          <a:p>
            <a:pPr marL="342900" lvl="0" indent="-342900">
              <a:spcAft>
                <a:spcPts val="0"/>
              </a:spcAft>
              <a:buFont typeface="+mj-lt"/>
              <a:buAutoNum type="arabicPeriod"/>
            </a:pPr>
            <a:endParaRPr lang="en-US" sz="1200" smtClean="0">
              <a:solidFill>
                <a:srgbClr val="081C36"/>
              </a:solidFill>
              <a:latin typeface="Times New Roman" pitchFamily="18" charset="0"/>
              <a:ea typeface="Segoe UI"/>
              <a:cs typeface="Times New Roman" pitchFamily="18" charset="0"/>
            </a:endParaRPr>
          </a:p>
          <a:p>
            <a:pPr marL="342900" lvl="0" indent="-342900">
              <a:spcAft>
                <a:spcPts val="0"/>
              </a:spcAft>
              <a:buFont typeface="+mj-lt"/>
              <a:buAutoNum type="arabicPeriod"/>
            </a:pPr>
            <a:endParaRPr lang="en-US" sz="1200">
              <a:solidFill>
                <a:srgbClr val="081C36"/>
              </a:solidFill>
              <a:latin typeface="Times New Roman" pitchFamily="18" charset="0"/>
              <a:ea typeface="Segoe UI"/>
              <a:cs typeface="Times New Roman" pitchFamily="18" charset="0"/>
            </a:endParaRPr>
          </a:p>
          <a:p>
            <a:pPr marL="342900" lvl="0" indent="-342900">
              <a:spcAft>
                <a:spcPts val="0"/>
              </a:spcAft>
              <a:buFont typeface="+mj-lt"/>
              <a:buAutoNum type="arabicPeriod"/>
            </a:pPr>
            <a:endParaRPr lang="en-US" sz="1200">
              <a:effectLst/>
              <a:latin typeface="Times New Roman" pitchFamily="18" charset="0"/>
              <a:ea typeface="Times New Roman"/>
              <a:cs typeface="Times New Roman" pitchFamily="18" charset="0"/>
            </a:endParaRPr>
          </a:p>
          <a:p>
            <a:pPr>
              <a:spcAft>
                <a:spcPts val="0"/>
              </a:spcAft>
            </a:pPr>
            <a:r>
              <a:rPr lang="vi-VN" sz="1200" b="1">
                <a:solidFill>
                  <a:srgbClr val="081C36"/>
                </a:solidFill>
                <a:effectLst/>
                <a:latin typeface="Times New Roman" pitchFamily="18" charset="0"/>
                <a:ea typeface="Segoe UI"/>
                <a:cs typeface="Times New Roman" pitchFamily="18" charset="0"/>
              </a:rPr>
              <a:t>  Những câu thơ bộc lộ trực tiếp cảm nhận của nhân vật “tôi”</a:t>
            </a:r>
            <a:endParaRPr lang="en-US" sz="1200">
              <a:effectLst/>
              <a:latin typeface="Times New Roman" pitchFamily="18" charset="0"/>
              <a:ea typeface="Times New Roman"/>
              <a:cs typeface="Times New Roman" pitchFamily="18" charset="0"/>
            </a:endParaRPr>
          </a:p>
          <a:p>
            <a:pPr>
              <a:spcAft>
                <a:spcPts val="0"/>
              </a:spcAft>
            </a:pPr>
            <a:r>
              <a:rPr lang="vi-VN" sz="1200" b="1">
                <a:solidFill>
                  <a:srgbClr val="081C36"/>
                </a:solidFill>
                <a:effectLst/>
                <a:latin typeface="Times New Roman" pitchFamily="18" charset="0"/>
                <a:ea typeface="Segoe UI"/>
                <a:cs typeface="Times New Roman" pitchFamily="18" charset="0"/>
              </a:rPr>
              <a:t>      Cảm nhận của nhân vật “tôi”</a:t>
            </a:r>
            <a:endParaRPr lang="en-US" sz="1200">
              <a:effectLst/>
              <a:latin typeface="Times New Roman" pitchFamily="18" charset="0"/>
              <a:ea typeface="Times New Roman"/>
              <a:cs typeface="Times New Roman" pitchFamily="18" charset="0"/>
            </a:endParaRPr>
          </a:p>
          <a:p>
            <a:pPr>
              <a:spcAft>
                <a:spcPts val="0"/>
              </a:spcAft>
            </a:pPr>
            <a:r>
              <a:rPr lang="vi-VN" sz="1200">
                <a:solidFill>
                  <a:srgbClr val="081C36"/>
                </a:solidFill>
                <a:effectLst/>
                <a:latin typeface="Times New Roman" pitchFamily="18" charset="0"/>
                <a:ea typeface="Segoe UI"/>
                <a:cs typeface="Times New Roman" pitchFamily="18" charset="0"/>
              </a:rPr>
              <a:t>Khổ thơ thứ nhất:</a:t>
            </a:r>
            <a:endParaRPr lang="en-US" sz="1200">
              <a:effectLst/>
              <a:latin typeface="Times New Roman" pitchFamily="18" charset="0"/>
              <a:ea typeface="Times New Roman"/>
              <a:cs typeface="Times New Roman" pitchFamily="18" charset="0"/>
            </a:endParaRPr>
          </a:p>
          <a:p>
            <a:pPr>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spcAft>
                <a:spcPts val="0"/>
              </a:spcAft>
            </a:pPr>
            <a:r>
              <a:rPr lang="vi-VN" sz="1200">
                <a:solidFill>
                  <a:srgbClr val="081C36"/>
                </a:solidFill>
                <a:effectLst/>
                <a:latin typeface="Times New Roman" pitchFamily="18" charset="0"/>
                <a:ea typeface="Segoe UI"/>
                <a:cs typeface="Times New Roman" pitchFamily="18" charset="0"/>
              </a:rPr>
              <a:t>Khổ thơ thứ tư:</a:t>
            </a:r>
            <a:endParaRPr lang="en-US" sz="1200">
              <a:effectLst/>
              <a:latin typeface="Times New Roman" pitchFamily="18" charset="0"/>
              <a:ea typeface="Times New Roman"/>
              <a:cs typeface="Times New Roman" pitchFamily="18" charset="0"/>
            </a:endParaRPr>
          </a:p>
          <a:p>
            <a:pPr>
              <a:spcAft>
                <a:spcPts val="0"/>
              </a:spcAft>
            </a:pPr>
            <a:r>
              <a:rPr lang="vi-VN" sz="1200">
                <a:solidFill>
                  <a:srgbClr val="081C36"/>
                </a:solidFill>
                <a:effectLst/>
                <a:latin typeface="Times New Roman" pitchFamily="18" charset="0"/>
                <a:ea typeface="Segoe UI"/>
                <a:cs typeface="Times New Roman" pitchFamily="18" charset="0"/>
              </a:rPr>
              <a:t>Khổ thơ cuối</a:t>
            </a:r>
            <a:r>
              <a:rPr lang="vi-VN" sz="1200" smtClean="0">
                <a:solidFill>
                  <a:srgbClr val="081C36"/>
                </a:solidFill>
                <a:effectLst/>
                <a:latin typeface="Times New Roman" pitchFamily="18" charset="0"/>
                <a:ea typeface="Segoe UI"/>
                <a:cs typeface="Times New Roman" pitchFamily="18" charset="0"/>
              </a:rPr>
              <a:t>:</a:t>
            </a:r>
            <a:endParaRPr lang="en-US" sz="1200" smtClean="0">
              <a:solidFill>
                <a:srgbClr val="081C36"/>
              </a:solidFill>
              <a:effectLst/>
              <a:latin typeface="Times New Roman" pitchFamily="18" charset="0"/>
              <a:ea typeface="Segoe UI"/>
              <a:cs typeface="Times New Roman" pitchFamily="18" charset="0"/>
            </a:endParaRPr>
          </a:p>
          <a:p>
            <a:pPr>
              <a:spcAft>
                <a:spcPts val="0"/>
              </a:spcAft>
            </a:pPr>
            <a:endParaRPr lang="en-US" sz="1200">
              <a:solidFill>
                <a:srgbClr val="081C36"/>
              </a:solidFill>
              <a:latin typeface="Times New Roman" pitchFamily="18" charset="0"/>
              <a:ea typeface="Segoe UI"/>
              <a:cs typeface="Times New Roman" pitchFamily="18" charset="0"/>
            </a:endParaRPr>
          </a:p>
          <a:p>
            <a:pPr>
              <a:spcAft>
                <a:spcPts val="0"/>
              </a:spcAft>
            </a:pPr>
            <a:endParaRPr lang="en-US" sz="1200">
              <a:effectLst/>
              <a:latin typeface="Times New Roman" pitchFamily="18" charset="0"/>
              <a:ea typeface="Times New Roman"/>
              <a:cs typeface="Times New Roman" pitchFamily="18" charset="0"/>
            </a:endParaRPr>
          </a:p>
          <a:p>
            <a:pPr marL="342900" lvl="0" indent="-342900" algn="just">
              <a:spcAft>
                <a:spcPts val="0"/>
              </a:spcAft>
              <a:buFont typeface="+mj-lt"/>
              <a:buAutoNum type="arabicPeriod"/>
            </a:pPr>
            <a:r>
              <a:rPr lang="vi-VN" sz="1200">
                <a:solidFill>
                  <a:srgbClr val="081C36"/>
                </a:solidFill>
                <a:effectLst/>
                <a:latin typeface="Times New Roman" pitchFamily="18" charset="0"/>
                <a:ea typeface="Segoe UI"/>
                <a:cs typeface="Times New Roman" pitchFamily="18" charset="0"/>
              </a:rPr>
              <a:t>Qua văn bản trên, tác giả muốn gửi đến chúng ta thông điệp gì?</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a:t>
            </a:r>
            <a:endParaRPr lang="en-US" sz="1200">
              <a:effectLst/>
              <a:latin typeface="Times New Roman" pitchFamily="18" charset="0"/>
              <a:ea typeface="Times New Roman"/>
              <a:cs typeface="Times New Roman" pitchFamily="18" charset="0"/>
            </a:endParaRPr>
          </a:p>
          <a:p>
            <a:pPr marL="342900" lvl="0" indent="-342900" algn="just">
              <a:spcAft>
                <a:spcPts val="0"/>
              </a:spcAft>
              <a:buFont typeface="+mj-lt"/>
              <a:buAutoNum type="arabicPeriod"/>
            </a:pPr>
            <a:r>
              <a:rPr lang="vi-VN" sz="1200">
                <a:solidFill>
                  <a:srgbClr val="081C36"/>
                </a:solidFill>
                <a:effectLst/>
                <a:latin typeface="Times New Roman" pitchFamily="18" charset="0"/>
                <a:ea typeface="Segoe UI"/>
                <a:cs typeface="Times New Roman" pitchFamily="18" charset="0"/>
              </a:rPr>
              <a:t>Thông điệp của tác giả gợi cho em suy nghĩ gì?</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a:p>
            <a:pPr algn="just">
              <a:spcAft>
                <a:spcPts val="0"/>
              </a:spcAft>
            </a:pPr>
            <a:r>
              <a:rPr lang="vi-VN" sz="1200">
                <a:solidFill>
                  <a:srgbClr val="081C36"/>
                </a:solidFill>
                <a:effectLst/>
                <a:latin typeface="Times New Roman" pitchFamily="18" charset="0"/>
                <a:ea typeface="Segoe UI"/>
                <a:cs typeface="Times New Roman" pitchFamily="18" charset="0"/>
              </a:rPr>
              <a:t> </a:t>
            </a:r>
            <a:endParaRPr lang="en-US" sz="1200">
              <a:effectLst/>
              <a:latin typeface="Times New Roman" pitchFamily="18" charset="0"/>
              <a:ea typeface="Times New Roman"/>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45938024"/>
              </p:ext>
            </p:extLst>
          </p:nvPr>
        </p:nvGraphicFramePr>
        <p:xfrm>
          <a:off x="3131840" y="1203598"/>
          <a:ext cx="5526752" cy="1656185"/>
        </p:xfrm>
        <a:graphic>
          <a:graphicData uri="http://schemas.openxmlformats.org/drawingml/2006/table">
            <a:tbl>
              <a:tblPr firstRow="1" firstCol="1" bandRow="1">
                <a:tableStyleId>{5C22544A-7EE6-4342-B048-85BDC9FD1C3A}</a:tableStyleId>
              </a:tblPr>
              <a:tblGrid>
                <a:gridCol w="2763015">
                  <a:extLst>
                    <a:ext uri="{9D8B030D-6E8A-4147-A177-3AD203B41FA5}">
                      <a16:colId xmlns:a16="http://schemas.microsoft.com/office/drawing/2014/main" val="20000"/>
                    </a:ext>
                  </a:extLst>
                </a:gridCol>
                <a:gridCol w="2763737">
                  <a:extLst>
                    <a:ext uri="{9D8B030D-6E8A-4147-A177-3AD203B41FA5}">
                      <a16:colId xmlns:a16="http://schemas.microsoft.com/office/drawing/2014/main" val="20001"/>
                    </a:ext>
                  </a:extLst>
                </a:gridCol>
              </a:tblGrid>
              <a:tr h="483613">
                <a:tc>
                  <a:txBody>
                    <a:bodyPr/>
                    <a:lstStyle/>
                    <a:p>
                      <a:pPr>
                        <a:spcAft>
                          <a:spcPts val="0"/>
                        </a:spcAft>
                      </a:pPr>
                      <a:r>
                        <a:rPr lang="vi-VN" sz="1200">
                          <a:solidFill>
                            <a:schemeClr val="tx1"/>
                          </a:solidFill>
                          <a:effectLst/>
                          <a:latin typeface="Times New Roman" pitchFamily="18" charset="0"/>
                          <a:cs typeface="Times New Roman" pitchFamily="18" charset="0"/>
                        </a:rPr>
                        <a:t>  Những câu thơ bộc lộ trực tiếp cảm nhận của nhân vật “tôi”</a:t>
                      </a:r>
                      <a:endParaRPr lang="en-US" sz="12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vi-VN" sz="1200">
                          <a:solidFill>
                            <a:schemeClr val="tx1"/>
                          </a:solidFill>
                          <a:effectLst/>
                          <a:latin typeface="Times New Roman" pitchFamily="18" charset="0"/>
                          <a:cs typeface="Times New Roman" pitchFamily="18" charset="0"/>
                        </a:rPr>
                        <a:t>      Cảm nhận của nhân vật “tôi”</a:t>
                      </a:r>
                      <a:endParaRPr lang="en-US" sz="12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5740">
                <a:tc>
                  <a:txBody>
                    <a:bodyPr/>
                    <a:lstStyle/>
                    <a:p>
                      <a:pPr>
                        <a:spcAft>
                          <a:spcPts val="0"/>
                        </a:spcAft>
                      </a:pPr>
                      <a:r>
                        <a:rPr lang="vi-VN" sz="1200">
                          <a:solidFill>
                            <a:schemeClr val="tx1"/>
                          </a:solidFill>
                          <a:effectLst/>
                          <a:latin typeface="Times New Roman" pitchFamily="18" charset="0"/>
                          <a:cs typeface="Times New Roman" pitchFamily="18" charset="0"/>
                        </a:rPr>
                        <a:t>Khổ thơ thứ nhất:</a:t>
                      </a:r>
                      <a:endParaRPr lang="en-US" sz="12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spcAft>
                          <a:spcPts val="0"/>
                        </a:spcAft>
                      </a:pPr>
                      <a:r>
                        <a:rPr lang="vi-VN" sz="1200">
                          <a:solidFill>
                            <a:schemeClr val="tx1"/>
                          </a:solidFill>
                          <a:effectLst/>
                          <a:latin typeface="Times New Roman" pitchFamily="18" charset="0"/>
                          <a:cs typeface="Times New Roman" pitchFamily="18" charset="0"/>
                        </a:rPr>
                        <a:t> </a:t>
                      </a:r>
                      <a:endParaRPr lang="en-US" sz="12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5740">
                <a:tc>
                  <a:txBody>
                    <a:bodyPr/>
                    <a:lstStyle/>
                    <a:p>
                      <a:pPr>
                        <a:spcAft>
                          <a:spcPts val="0"/>
                        </a:spcAft>
                      </a:pPr>
                      <a:r>
                        <a:rPr lang="vi-VN" sz="1200">
                          <a:solidFill>
                            <a:schemeClr val="tx1"/>
                          </a:solidFill>
                          <a:effectLst/>
                          <a:latin typeface="Times New Roman" pitchFamily="18" charset="0"/>
                          <a:cs typeface="Times New Roman" pitchFamily="18" charset="0"/>
                        </a:rPr>
                        <a:t>Khổ thơ thứ tư:</a:t>
                      </a:r>
                      <a:endParaRPr lang="en-US" sz="12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002"/>
                  </a:ext>
                </a:extLst>
              </a:tr>
              <a:tr h="401092">
                <a:tc>
                  <a:txBody>
                    <a:bodyPr/>
                    <a:lstStyle/>
                    <a:p>
                      <a:pPr>
                        <a:spcAft>
                          <a:spcPts val="0"/>
                        </a:spcAft>
                      </a:pPr>
                      <a:r>
                        <a:rPr lang="vi-VN" sz="1200">
                          <a:solidFill>
                            <a:schemeClr val="tx1"/>
                          </a:solidFill>
                          <a:effectLst/>
                          <a:latin typeface="Times New Roman" pitchFamily="18" charset="0"/>
                          <a:cs typeface="Times New Roman" pitchFamily="18" charset="0"/>
                        </a:rPr>
                        <a:t>Khổ thơ cuối:</a:t>
                      </a:r>
                      <a:endParaRPr lang="en-US" sz="12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097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95536" y="123478"/>
            <a:ext cx="8280920" cy="648072"/>
          </a:xfrm>
          <a:prstGeom prst="round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a:latin typeface="Times New Roman" pitchFamily="18" charset="0"/>
                <a:cs typeface="Times New Roman" pitchFamily="18" charset="0"/>
              </a:rPr>
              <a:t>2. </a:t>
            </a:r>
            <a:r>
              <a:rPr lang="en-US" sz="2400" b="1">
                <a:latin typeface="Times New Roman" pitchFamily="18" charset="0"/>
                <a:cs typeface="Times New Roman" pitchFamily="18" charset="0"/>
              </a:rPr>
              <a:t>Tìm hiểu về chủ đề, thông điệp và tình cảm, cảm xúc của người viết</a:t>
            </a:r>
            <a:endParaRPr lang="en-US" sz="2400">
              <a:latin typeface="Times New Roman" pitchFamily="18" charset="0"/>
              <a:cs typeface="Times New Roman" pitchFamily="18"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1" y="1685588"/>
            <a:ext cx="4021684" cy="3024336"/>
          </a:xfrm>
          <a:prstGeom prst="rect">
            <a:avLst/>
          </a:prstGeom>
        </p:spPr>
      </p:pic>
      <p:sp>
        <p:nvSpPr>
          <p:cNvPr id="2" name="Rectangle 1"/>
          <p:cNvSpPr/>
          <p:nvPr/>
        </p:nvSpPr>
        <p:spPr>
          <a:xfrm>
            <a:off x="1619672" y="2499742"/>
            <a:ext cx="2347867" cy="1446550"/>
          </a:xfrm>
          <a:prstGeom prst="rect">
            <a:avLst/>
          </a:prstGeom>
        </p:spPr>
        <p:txBody>
          <a:bodyPr wrap="square">
            <a:spAutoFit/>
          </a:bodyPr>
          <a:lstStyle/>
          <a:p>
            <a:pPr algn="ctr"/>
            <a:r>
              <a:rPr lang="vi-VN" sz="2200" b="1">
                <a:latin typeface="+mj-lt"/>
              </a:rPr>
              <a:t>Những câu thơ bộc lộ trực tiếp cảm nhận của nhân vật tôi như: </a:t>
            </a:r>
            <a:endParaRPr lang="en-US" sz="2200" b="1">
              <a:latin typeface="+mj-lt"/>
            </a:endParaRPr>
          </a:p>
        </p:txBody>
      </p:sp>
      <p:sp>
        <p:nvSpPr>
          <p:cNvPr id="3" name="Rectangle 2"/>
          <p:cNvSpPr/>
          <p:nvPr/>
        </p:nvSpPr>
        <p:spPr>
          <a:xfrm>
            <a:off x="395536" y="1260663"/>
            <a:ext cx="8415424" cy="430887"/>
          </a:xfrm>
          <a:prstGeom prst="rect">
            <a:avLst/>
          </a:prstGeom>
        </p:spPr>
        <p:txBody>
          <a:bodyPr wrap="square">
            <a:spAutoFit/>
          </a:bodyPr>
          <a:lstStyle/>
          <a:p>
            <a:r>
              <a:rPr lang="vi-VN" sz="2200" i="1">
                <a:latin typeface="+mj-lt"/>
              </a:rPr>
              <a:t>Tôi nằm nghe nhịp nhàng thánh thót/ Trái tim tôi hòa nhịp trái tim mèo. </a:t>
            </a:r>
            <a:endParaRPr lang="en-US" sz="2200">
              <a:latin typeface="+mj-lt"/>
            </a:endParaRPr>
          </a:p>
        </p:txBody>
      </p:sp>
      <p:sp>
        <p:nvSpPr>
          <p:cNvPr id="4" name="Rectangle 3"/>
          <p:cNvSpPr/>
          <p:nvPr/>
        </p:nvSpPr>
        <p:spPr>
          <a:xfrm>
            <a:off x="4612308" y="2642287"/>
            <a:ext cx="4352180" cy="769441"/>
          </a:xfrm>
          <a:prstGeom prst="rect">
            <a:avLst/>
          </a:prstGeom>
        </p:spPr>
        <p:txBody>
          <a:bodyPr wrap="square">
            <a:spAutoFit/>
          </a:bodyPr>
          <a:lstStyle/>
          <a:p>
            <a:r>
              <a:rPr lang="vi-VN" sz="2200" i="1">
                <a:latin typeface="+mj-lt"/>
              </a:rPr>
              <a:t>Trái tim tôi một phút bỗng mềm đi/ Một nỗi gì lâng lâng như hạnh phúc. </a:t>
            </a:r>
            <a:endParaRPr lang="en-US" sz="2200">
              <a:latin typeface="+mj-lt"/>
            </a:endParaRPr>
          </a:p>
        </p:txBody>
      </p:sp>
      <p:sp>
        <p:nvSpPr>
          <p:cNvPr id="6" name="Rectangle 5"/>
          <p:cNvSpPr/>
          <p:nvPr/>
        </p:nvSpPr>
        <p:spPr>
          <a:xfrm>
            <a:off x="330435" y="4494480"/>
            <a:ext cx="8496944" cy="430887"/>
          </a:xfrm>
          <a:prstGeom prst="rect">
            <a:avLst/>
          </a:prstGeom>
        </p:spPr>
        <p:txBody>
          <a:bodyPr wrap="square">
            <a:spAutoFit/>
          </a:bodyPr>
          <a:lstStyle/>
          <a:p>
            <a:r>
              <a:rPr lang="vi-VN" sz="2200" i="1">
                <a:latin typeface="+mj-lt"/>
              </a:rPr>
              <a:t>Tôi nằm nghe trái tim mình ca hát/ Trên ngực tôi nằm ngủ một con mèo.</a:t>
            </a:r>
            <a:endParaRPr lang="en-US" sz="2200">
              <a:latin typeface="+mj-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563638"/>
            <a:ext cx="1447068" cy="125537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3449901"/>
            <a:ext cx="1296144" cy="992782"/>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267" y="3020365"/>
            <a:ext cx="1646007" cy="925927"/>
          </a:xfrm>
          <a:prstGeom prst="rect">
            <a:avLst/>
          </a:prstGeom>
        </p:spPr>
      </p:pic>
    </p:spTree>
    <p:extLst>
      <p:ext uri="{BB962C8B-B14F-4D97-AF65-F5344CB8AC3E}">
        <p14:creationId xmlns:p14="http://schemas.microsoft.com/office/powerpoint/2010/main" val="194728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7504" y="123478"/>
            <a:ext cx="4934915" cy="648072"/>
          </a:xfrm>
          <a:prstGeom prst="roundRect">
            <a:avLst/>
          </a:prstGeom>
          <a:ln/>
          <a:effectLst>
            <a:glow rad="101600">
              <a:schemeClr val="accent1">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a:latin typeface="Times New Roman" pitchFamily="18" charset="0"/>
                <a:cs typeface="Times New Roman" pitchFamily="18" charset="0"/>
              </a:rPr>
              <a:t>2. </a:t>
            </a:r>
            <a:r>
              <a:rPr lang="en-US" sz="2400" b="1">
                <a:latin typeface="Times New Roman" pitchFamily="18" charset="0"/>
                <a:cs typeface="Times New Roman" pitchFamily="18" charset="0"/>
              </a:rPr>
              <a:t>Tìm hiểu về chủ đề, thông điệp và tình cảm, cảm xúc của người viết</a:t>
            </a:r>
            <a:endParaRPr lang="en-US" sz="2400">
              <a:latin typeface="Times New Roman" pitchFamily="18" charset="0"/>
              <a:cs typeface="Times New Roman" pitchFamily="18" charset="0"/>
            </a:endParaRPr>
          </a:p>
        </p:txBody>
      </p:sp>
      <p:grpSp>
        <p:nvGrpSpPr>
          <p:cNvPr id="10" name="Group 9"/>
          <p:cNvGrpSpPr/>
          <p:nvPr/>
        </p:nvGrpSpPr>
        <p:grpSpPr>
          <a:xfrm>
            <a:off x="-54145" y="771550"/>
            <a:ext cx="4021684" cy="3240360"/>
            <a:chOff x="-54145" y="771550"/>
            <a:chExt cx="4021684" cy="324036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5" y="771550"/>
              <a:ext cx="4021684" cy="3240360"/>
            </a:xfrm>
            <a:prstGeom prst="rect">
              <a:avLst/>
            </a:prstGeom>
          </p:spPr>
        </p:pic>
        <p:sp>
          <p:nvSpPr>
            <p:cNvPr id="2" name="Rectangle 1"/>
            <p:cNvSpPr/>
            <p:nvPr/>
          </p:nvSpPr>
          <p:spPr>
            <a:xfrm>
              <a:off x="609193" y="1707654"/>
              <a:ext cx="2952328" cy="1631216"/>
            </a:xfrm>
            <a:prstGeom prst="rect">
              <a:avLst/>
            </a:prstGeom>
          </p:spPr>
          <p:txBody>
            <a:bodyPr wrap="square">
              <a:spAutoFit/>
            </a:bodyPr>
            <a:lstStyle/>
            <a:p>
              <a:pPr algn="ctr"/>
              <a:r>
                <a:rPr lang="vi-VN" sz="2000">
                  <a:latin typeface="+mj-lt"/>
                </a:rPr>
                <a:t>Cảm nhận của nhân vật “tôi”: Hạnh phúc, tràn ngập tình yêu thương, muốn đùm bọc, chở che cho chú mèo bé nhỏ.</a:t>
              </a:r>
              <a:endParaRPr lang="en-US" sz="2000">
                <a:latin typeface="+mj-lt"/>
              </a:endParaRPr>
            </a:p>
          </p:txBody>
        </p:sp>
      </p:grpSp>
      <p:grpSp>
        <p:nvGrpSpPr>
          <p:cNvPr id="9" name="Group 8"/>
          <p:cNvGrpSpPr/>
          <p:nvPr/>
        </p:nvGrpSpPr>
        <p:grpSpPr>
          <a:xfrm>
            <a:off x="3707904" y="-2080"/>
            <a:ext cx="6079535" cy="4042202"/>
            <a:chOff x="3707904" y="-2080"/>
            <a:chExt cx="6079535" cy="4042202"/>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2080"/>
              <a:ext cx="6079535" cy="4042202"/>
            </a:xfrm>
            <a:prstGeom prst="rect">
              <a:avLst/>
            </a:prstGeom>
          </p:spPr>
        </p:pic>
        <p:sp>
          <p:nvSpPr>
            <p:cNvPr id="12" name="Rectangle 11"/>
            <p:cNvSpPr/>
            <p:nvPr/>
          </p:nvSpPr>
          <p:spPr>
            <a:xfrm>
              <a:off x="4932040" y="1074042"/>
              <a:ext cx="4118520" cy="2246769"/>
            </a:xfrm>
            <a:prstGeom prst="rect">
              <a:avLst/>
            </a:prstGeom>
          </p:spPr>
          <p:txBody>
            <a:bodyPr wrap="square">
              <a:spAutoFit/>
            </a:bodyPr>
            <a:lstStyle/>
            <a:p>
              <a:pPr algn="ctr"/>
              <a:r>
                <a:rPr lang="vi-VN" sz="2000">
                  <a:latin typeface="+mj-lt"/>
                </a:rPr>
                <a:t>Thông điệp của tác giả: Hãy yêu thương, chăm sóc các loài vật; hạnh phúc đến từu việc yêu thương, che chở, đùm bọc người khác, kể cả loài vật bé nhỏ; hãy lắng nghe trái tim mình, để cho trái tim rung động trước những tình cảm nhân ái.</a:t>
              </a:r>
              <a:endParaRPr lang="en-US" sz="2000">
                <a:latin typeface="+mj-lt"/>
              </a:endParaRPr>
            </a:p>
          </p:txBody>
        </p:sp>
      </p:grpSp>
      <p:grpSp>
        <p:nvGrpSpPr>
          <p:cNvPr id="13" name="Group 12"/>
          <p:cNvGrpSpPr/>
          <p:nvPr/>
        </p:nvGrpSpPr>
        <p:grpSpPr>
          <a:xfrm>
            <a:off x="285156" y="3070400"/>
            <a:ext cx="8607324" cy="1931399"/>
            <a:chOff x="285156" y="3070400"/>
            <a:chExt cx="8607324" cy="1931399"/>
          </a:xfrm>
        </p:grpSpPr>
        <p:sp>
          <p:nvSpPr>
            <p:cNvPr id="7" name="Rounded Rectangle 6"/>
            <p:cNvSpPr/>
            <p:nvPr/>
          </p:nvSpPr>
          <p:spPr>
            <a:xfrm>
              <a:off x="285156" y="3939902"/>
              <a:ext cx="8607324" cy="1061897"/>
            </a:xfrm>
            <a:prstGeom prst="roundRect">
              <a:avLst/>
            </a:prstGeom>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a:solidFill>
                    <a:schemeClr val="tx1"/>
                  </a:solidFill>
                  <a:latin typeface="+mj-lt"/>
                </a:rPr>
                <a:t>Suy nghĩ về thông điệp của tác giả: Đây là câu hỏi mở, GV tôn trọng ý kiến HS và chia sẻ ý kiến của mình ví dụ: Tình yêu thương mang lại cho con người cảm xúc đẹp, con người trở nên “người” hơn khi biết chở che, đùm bọc cho loài vật.</a:t>
              </a:r>
              <a:endParaRPr lang="en-US" sz="2000">
                <a:solidFill>
                  <a:schemeClr val="tx1"/>
                </a:solidFill>
                <a:latin typeface="+mj-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3" y="3070400"/>
              <a:ext cx="1296144" cy="969722"/>
            </a:xfrm>
            <a:prstGeom prst="rect">
              <a:avLst/>
            </a:prstGeom>
          </p:spPr>
        </p:pic>
      </p:grpSp>
    </p:spTree>
    <p:extLst>
      <p:ext uri="{BB962C8B-B14F-4D97-AF65-F5344CB8AC3E}">
        <p14:creationId xmlns:p14="http://schemas.microsoft.com/office/powerpoint/2010/main" val="5352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5" name="Rectangle 4"/>
          <p:cNvSpPr/>
          <p:nvPr/>
        </p:nvSpPr>
        <p:spPr>
          <a:xfrm>
            <a:off x="1115616" y="1347614"/>
            <a:ext cx="6768752" cy="1815882"/>
          </a:xfrm>
          <a:prstGeom prst="rect">
            <a:avLst/>
          </a:prstGeom>
          <a:ln>
            <a:solidFill>
              <a:schemeClr val="accent6">
                <a:lumMod val="75000"/>
              </a:schemeClr>
            </a:solidFill>
          </a:ln>
        </p:spPr>
        <p:txBody>
          <a:bodyPr wrap="square">
            <a:spAutoFit/>
          </a:bodyPr>
          <a:lstStyle/>
          <a:p>
            <a:pPr algn="ctr"/>
            <a:r>
              <a:rPr lang="vi-VN" sz="4400" b="1" cap="all" smtClean="0">
                <a:ln w="9000" cmpd="sng">
                  <a:solidFill>
                    <a:schemeClr val="accent4">
                      <a:shade val="50000"/>
                      <a:satMod val="120000"/>
                    </a:schemeClr>
                  </a:solidFill>
                  <a:prstDash val="solid"/>
                </a:ln>
                <a:solidFill>
                  <a:schemeClr val="accent6">
                    <a:lumMod val="75000"/>
                  </a:schemeClr>
                </a:solidFill>
                <a:effectLst>
                  <a:reflection blurRad="12700" stA="28000" endPos="45000" dist="1000" dir="5400000" sy="-100000" algn="bl" rotWithShape="0"/>
                </a:effectLst>
                <a:latin typeface="+mj-lt"/>
              </a:rPr>
              <a:t>MỘT </a:t>
            </a:r>
            <a:r>
              <a:rPr lang="vi-VN" sz="4400" b="1" cap="all">
                <a:ln w="9000" cmpd="sng">
                  <a:solidFill>
                    <a:schemeClr val="accent4">
                      <a:shade val="50000"/>
                      <a:satMod val="120000"/>
                    </a:schemeClr>
                  </a:solidFill>
                  <a:prstDash val="solid"/>
                </a:ln>
                <a:solidFill>
                  <a:schemeClr val="accent6">
                    <a:lumMod val="75000"/>
                  </a:schemeClr>
                </a:solidFill>
                <a:effectLst>
                  <a:reflection blurRad="12700" stA="28000" endPos="45000" dist="1000" dir="5400000" sy="-100000" algn="bl" rotWithShape="0"/>
                </a:effectLst>
                <a:latin typeface="+mj-lt"/>
              </a:rPr>
              <a:t>CON MÈO NẰM NGỦ TRÊN NGỰC TÔI</a:t>
            </a:r>
            <a:endParaRPr lang="en-US" sz="4400" b="1" cap="all">
              <a:ln w="9000" cmpd="sng">
                <a:solidFill>
                  <a:schemeClr val="accent4">
                    <a:shade val="50000"/>
                    <a:satMod val="120000"/>
                  </a:schemeClr>
                </a:solidFill>
                <a:prstDash val="solid"/>
              </a:ln>
              <a:solidFill>
                <a:schemeClr val="accent6">
                  <a:lumMod val="75000"/>
                </a:schemeClr>
              </a:solidFill>
              <a:effectLst>
                <a:reflection blurRad="12700" stA="28000" endPos="45000" dist="1000" dir="5400000" sy="-100000" algn="bl" rotWithShape="0"/>
              </a:effectLst>
              <a:latin typeface="+mj-lt"/>
            </a:endParaRPr>
          </a:p>
          <a:p>
            <a:pPr algn="r"/>
            <a:r>
              <a:rPr lang="vi-VN" sz="2400" b="1">
                <a:solidFill>
                  <a:srgbClr val="FF0000"/>
                </a:solidFill>
                <a:latin typeface="+mj-lt"/>
              </a:rPr>
              <a:t>(Anh Ngọc) </a:t>
            </a:r>
            <a:endParaRPr lang="en-US" sz="2400">
              <a:solidFill>
                <a:srgbClr val="FF0000"/>
              </a:solidFill>
              <a:latin typeface="+mj-lt"/>
            </a:endParaRPr>
          </a:p>
        </p:txBody>
      </p:sp>
      <p:sp>
        <p:nvSpPr>
          <p:cNvPr id="6" name="Rectangle 5"/>
          <p:cNvSpPr/>
          <p:nvPr/>
        </p:nvSpPr>
        <p:spPr>
          <a:xfrm>
            <a:off x="4876162" y="771550"/>
            <a:ext cx="2357185" cy="461665"/>
          </a:xfrm>
          <a:prstGeom prst="rect">
            <a:avLst/>
          </a:prstGeom>
        </p:spPr>
        <p:txBody>
          <a:bodyPr wrap="none">
            <a:spAutoFit/>
          </a:bodyPr>
          <a:lstStyle/>
          <a:p>
            <a:pPr algn="ctr"/>
            <a:r>
              <a:rPr lang="vi-VN" sz="2400" b="1" dirty="0">
                <a:solidFill>
                  <a:schemeClr val="bg1"/>
                </a:solidFill>
                <a:latin typeface="+mj-lt"/>
              </a:rPr>
              <a:t>TIẾT PPCT: </a:t>
            </a:r>
            <a:r>
              <a:rPr lang="en-US" sz="2400" b="1" dirty="0" smtClean="0">
                <a:solidFill>
                  <a:schemeClr val="bg1"/>
                </a:solidFill>
                <a:latin typeface="+mj-lt"/>
              </a:rPr>
              <a:t>3-4</a:t>
            </a:r>
            <a:endParaRPr lang="en-US" sz="2400" dirty="0">
              <a:solidFill>
                <a:schemeClr val="bg1"/>
              </a:solidFill>
              <a:latin typeface="+mj-lt"/>
            </a:endParaRPr>
          </a:p>
        </p:txBody>
      </p:sp>
    </p:spTree>
    <p:extLst>
      <p:ext uri="{BB962C8B-B14F-4D97-AF65-F5344CB8AC3E}">
        <p14:creationId xmlns:p14="http://schemas.microsoft.com/office/powerpoint/2010/main" val="3480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5143499"/>
          </a:xfrm>
        </p:spPr>
      </p:pic>
      <p:sp>
        <p:nvSpPr>
          <p:cNvPr id="5" name="TextBox 4"/>
          <p:cNvSpPr txBox="1"/>
          <p:nvPr/>
        </p:nvSpPr>
        <p:spPr>
          <a:xfrm>
            <a:off x="2915816" y="2139702"/>
            <a:ext cx="2985433" cy="707886"/>
          </a:xfrm>
          <a:prstGeom prst="rect">
            <a:avLst/>
          </a:prstGeom>
          <a:noFill/>
        </p:spPr>
        <p:txBody>
          <a:bodyPr wrap="none" rtlCol="0">
            <a:spAutoFit/>
          </a:bodyPr>
          <a:lstStyle/>
          <a:p>
            <a:r>
              <a:rPr lang="en-US" sz="4000" b="1" smtClean="0">
                <a:latin typeface="Times New Roman" pitchFamily="18" charset="0"/>
                <a:cs typeface="Times New Roman" pitchFamily="18" charset="0"/>
              </a:rPr>
              <a:t>III.</a:t>
            </a:r>
            <a:r>
              <a:rPr lang="nl-NL" sz="4000" b="1" smtClean="0">
                <a:latin typeface="Times New Roman" pitchFamily="18" charset="0"/>
                <a:cs typeface="Times New Roman" pitchFamily="18" charset="0"/>
              </a:rPr>
              <a:t> Tổng kết</a:t>
            </a:r>
            <a:endParaRPr lang="en-US" sz="4000" b="1">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200664"/>
            <a:ext cx="4680520" cy="2340366"/>
          </a:xfrm>
          <a:prstGeom prst="rect">
            <a:avLst/>
          </a:prstGeom>
        </p:spPr>
      </p:pic>
    </p:spTree>
    <p:extLst>
      <p:ext uri="{BB962C8B-B14F-4D97-AF65-F5344CB8AC3E}">
        <p14:creationId xmlns:p14="http://schemas.microsoft.com/office/powerpoint/2010/main" val="26989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5143499"/>
          </a:xfrm>
        </p:spPr>
      </p:pic>
      <p:sp>
        <p:nvSpPr>
          <p:cNvPr id="6" name="Rectangle 5"/>
          <p:cNvSpPr/>
          <p:nvPr/>
        </p:nvSpPr>
        <p:spPr>
          <a:xfrm>
            <a:off x="3779912" y="339502"/>
            <a:ext cx="2021707" cy="523220"/>
          </a:xfrm>
          <a:prstGeom prst="rect">
            <a:avLst/>
          </a:prstGeom>
        </p:spPr>
        <p:txBody>
          <a:bodyPr wrap="none">
            <a:spAutoFit/>
          </a:bodyPr>
          <a:lstStyle/>
          <a:p>
            <a:r>
              <a:rPr lang="nl-NL" sz="2800" b="1" i="1">
                <a:solidFill>
                  <a:srgbClr val="C00000"/>
                </a:solidFill>
                <a:latin typeface="Times New Roman" pitchFamily="18" charset="0"/>
                <a:cs typeface="Times New Roman" pitchFamily="18" charset="0"/>
              </a:rPr>
              <a:t>1. Nội dung </a:t>
            </a:r>
            <a:endParaRPr lang="en-US" sz="2800">
              <a:solidFill>
                <a:srgbClr val="C00000"/>
              </a:solidFill>
              <a:latin typeface="Times New Roman" pitchFamily="18" charset="0"/>
              <a:cs typeface="Times New Roman" pitchFamily="18" charset="0"/>
            </a:endParaRPr>
          </a:p>
        </p:txBody>
      </p:sp>
      <p:sp>
        <p:nvSpPr>
          <p:cNvPr id="7" name="Rounded Rectangle 6"/>
          <p:cNvSpPr/>
          <p:nvPr/>
        </p:nvSpPr>
        <p:spPr>
          <a:xfrm>
            <a:off x="1982453" y="1068874"/>
            <a:ext cx="5616624" cy="1584176"/>
          </a:xfrm>
          <a:prstGeom prst="roundRect">
            <a:avLst/>
          </a:prstGeom>
          <a:solidFill>
            <a:schemeClr val="bg1"/>
          </a:solidFill>
          <a:ln w="76200"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Times New Roman" pitchFamily="18" charset="0"/>
                <a:cs typeface="Times New Roman" pitchFamily="18" charset="0"/>
              </a:rPr>
              <a:t>Văn bản “Một con mèo nằm ngủ trên ngực tôi” đã thể hiện tình cảm yêu mến của tác giả dành cho chú mèo cưng của mình</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601112"/>
            <a:ext cx="1800200" cy="123336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9727" y="1846558"/>
            <a:ext cx="2078700" cy="1430628"/>
          </a:xfrm>
          <a:prstGeom prst="rect">
            <a:avLst/>
          </a:prstGeom>
        </p:spPr>
      </p:pic>
    </p:spTree>
    <p:extLst>
      <p:ext uri="{BB962C8B-B14F-4D97-AF65-F5344CB8AC3E}">
        <p14:creationId xmlns:p14="http://schemas.microsoft.com/office/powerpoint/2010/main" val="258661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p:cNvSpPr/>
          <p:nvPr/>
        </p:nvSpPr>
        <p:spPr>
          <a:xfrm>
            <a:off x="1556507" y="3867894"/>
            <a:ext cx="2304256" cy="769441"/>
          </a:xfrm>
          <a:prstGeom prst="rect">
            <a:avLst/>
          </a:prstGeom>
        </p:spPr>
        <p:txBody>
          <a:bodyPr wrap="square">
            <a:spAutoFit/>
          </a:bodyPr>
          <a:lstStyle/>
          <a:p>
            <a:pPr algn="ctr"/>
            <a:r>
              <a:rPr lang="en-US" sz="2200" b="1" smtClean="0">
                <a:latin typeface="Times New Roman" pitchFamily="18" charset="0"/>
                <a:cs typeface="Times New Roman" pitchFamily="18" charset="0"/>
              </a:rPr>
              <a:t> </a:t>
            </a:r>
            <a:r>
              <a:rPr lang="en-US" sz="2200" b="1">
                <a:latin typeface="Times New Roman" pitchFamily="18" charset="0"/>
                <a:cs typeface="Times New Roman" pitchFamily="18" charset="0"/>
              </a:rPr>
              <a:t>Từ ngữ gợi hình, gợi </a:t>
            </a:r>
            <a:r>
              <a:rPr lang="en-US" sz="2200" b="1" smtClean="0">
                <a:latin typeface="Times New Roman" pitchFamily="18" charset="0"/>
                <a:cs typeface="Times New Roman" pitchFamily="18" charset="0"/>
              </a:rPr>
              <a:t>cảm</a:t>
            </a:r>
            <a:r>
              <a:rPr lang="en-US" sz="2200" b="1">
                <a:latin typeface="Times New Roman" pitchFamily="18" charset="0"/>
                <a:cs typeface="Times New Roman" pitchFamily="18" charset="0"/>
              </a:rPr>
              <a:t>	</a:t>
            </a:r>
          </a:p>
        </p:txBody>
      </p:sp>
      <p:sp>
        <p:nvSpPr>
          <p:cNvPr id="8" name="Rectangle 7"/>
          <p:cNvSpPr/>
          <p:nvPr/>
        </p:nvSpPr>
        <p:spPr>
          <a:xfrm>
            <a:off x="1556507" y="370272"/>
            <a:ext cx="2381731" cy="769441"/>
          </a:xfrm>
          <a:prstGeom prst="rect">
            <a:avLst/>
          </a:prstGeom>
        </p:spPr>
        <p:txBody>
          <a:bodyPr wrap="square">
            <a:spAutoFit/>
          </a:bodyPr>
          <a:lstStyle/>
          <a:p>
            <a:pPr algn="ctr"/>
            <a:r>
              <a:rPr lang="en-US" sz="2200" b="1">
                <a:latin typeface="Times New Roman" pitchFamily="18" charset="0"/>
                <a:cs typeface="Times New Roman" pitchFamily="18" charset="0"/>
              </a:rPr>
              <a:t>Lời thơ tha thiết, tràn đầy cảm xúc</a:t>
            </a:r>
          </a:p>
        </p:txBody>
      </p:sp>
      <p:sp>
        <p:nvSpPr>
          <p:cNvPr id="9" name="Rectangle 8"/>
          <p:cNvSpPr/>
          <p:nvPr/>
        </p:nvSpPr>
        <p:spPr>
          <a:xfrm>
            <a:off x="5004048" y="2187029"/>
            <a:ext cx="2160240" cy="769441"/>
          </a:xfrm>
          <a:prstGeom prst="rect">
            <a:avLst/>
          </a:prstGeom>
        </p:spPr>
        <p:txBody>
          <a:bodyPr wrap="square">
            <a:spAutoFit/>
          </a:bodyPr>
          <a:lstStyle/>
          <a:p>
            <a:pPr algn="ctr"/>
            <a:r>
              <a:rPr lang="en-US" sz="2200" b="1">
                <a:latin typeface="Times New Roman" pitchFamily="18" charset="0"/>
                <a:cs typeface="Times New Roman" pitchFamily="18" charset="0"/>
              </a:rPr>
              <a:t>Sử dụng nhiều biện pháp tu từ</a:t>
            </a:r>
          </a:p>
        </p:txBody>
      </p:sp>
      <p:sp>
        <p:nvSpPr>
          <p:cNvPr id="10" name="Rectangle 9"/>
          <p:cNvSpPr/>
          <p:nvPr/>
        </p:nvSpPr>
        <p:spPr>
          <a:xfrm>
            <a:off x="578514" y="2340917"/>
            <a:ext cx="2252540" cy="523220"/>
          </a:xfrm>
          <a:prstGeom prst="rect">
            <a:avLst/>
          </a:prstGeom>
        </p:spPr>
        <p:txBody>
          <a:bodyPr wrap="none">
            <a:spAutoFit/>
          </a:bodyPr>
          <a:lstStyle/>
          <a:p>
            <a:r>
              <a:rPr lang="en-US" sz="2800" b="1" i="1">
                <a:solidFill>
                  <a:srgbClr val="C00000"/>
                </a:solidFill>
                <a:latin typeface="Times New Roman" pitchFamily="18" charset="0"/>
                <a:cs typeface="Times New Roman" pitchFamily="18" charset="0"/>
              </a:rPr>
              <a:t>2</a:t>
            </a:r>
            <a:r>
              <a:rPr lang="vi-VN" sz="2800" b="1" i="1">
                <a:solidFill>
                  <a:srgbClr val="C00000"/>
                </a:solidFill>
                <a:latin typeface="Times New Roman" pitchFamily="18" charset="0"/>
                <a:cs typeface="Times New Roman" pitchFamily="18" charset="0"/>
              </a:rPr>
              <a:t>. N</a:t>
            </a:r>
            <a:r>
              <a:rPr lang="en-US" sz="2800" b="1" i="1">
                <a:solidFill>
                  <a:srgbClr val="C00000"/>
                </a:solidFill>
                <a:latin typeface="Times New Roman" pitchFamily="18" charset="0"/>
                <a:cs typeface="Times New Roman" pitchFamily="18" charset="0"/>
              </a:rPr>
              <a:t>ghệ thuật</a:t>
            </a:r>
            <a:endParaRPr lang="en-US" sz="2800" i="1">
              <a:solidFill>
                <a:srgbClr val="C00000"/>
              </a:solidFill>
              <a:latin typeface="Times New Roman" pitchFamily="18" charset="0"/>
              <a:cs typeface="Times New Roman"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9824" y="118354"/>
            <a:ext cx="1584176" cy="130441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142" y="3155323"/>
            <a:ext cx="2588095" cy="208403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3412" y="663648"/>
            <a:ext cx="1103491" cy="759116"/>
          </a:xfrm>
          <a:prstGeom prst="rect">
            <a:avLst/>
          </a:prstGeom>
        </p:spPr>
      </p:pic>
    </p:spTree>
    <p:extLst>
      <p:ext uri="{BB962C8B-B14F-4D97-AF65-F5344CB8AC3E}">
        <p14:creationId xmlns:p14="http://schemas.microsoft.com/office/powerpoint/2010/main" val="32765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0"/>
          </a:xfrm>
        </p:spPr>
      </p:pic>
      <p:sp>
        <p:nvSpPr>
          <p:cNvPr id="7" name="TextBox 6"/>
          <p:cNvSpPr txBox="1"/>
          <p:nvPr/>
        </p:nvSpPr>
        <p:spPr>
          <a:xfrm>
            <a:off x="2483768" y="1995686"/>
            <a:ext cx="3418949" cy="769441"/>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LUYỆN TẬP</a:t>
            </a:r>
            <a:endParaRPr lang="en-US" sz="4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232733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1811" y="57148"/>
            <a:ext cx="2971802" cy="297180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2163" y="142875"/>
            <a:ext cx="1249251" cy="1264998"/>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9444" y="3180651"/>
            <a:ext cx="949427" cy="5198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01070" y="3900945"/>
            <a:ext cx="8743740" cy="900247"/>
          </a:xfrm>
          <a:prstGeom prst="rect">
            <a:avLst/>
          </a:prstGeom>
          <a:noFill/>
        </p:spPr>
        <p:txBody>
          <a:bodyPr wrap="none" lIns="68580" tIns="34290" rIns="68580" bIns="34290" rtlCol="0">
            <a:spAutoFit/>
          </a:bodyPr>
          <a:lstStyle/>
          <a:p>
            <a:r>
              <a:rPr lang="en-US" sz="5400" b="1" dirty="0">
                <a:solidFill>
                  <a:srgbClr val="008000"/>
                </a:solidFill>
                <a:latin typeface="Arial" panose="020B0604020202020204" pitchFamily="34" charset="0"/>
                <a:cs typeface="Arial" panose="020B0604020202020204" pitchFamily="34" charset="0"/>
              </a:rPr>
              <a:t>LẤY KẸO CHO ẾCH XANH</a:t>
            </a:r>
          </a:p>
        </p:txBody>
      </p:sp>
      <p:pic>
        <p:nvPicPr>
          <p:cNvPr id="3" name="Cut The Rope Magic Soundtr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38275" y="3869048"/>
            <a:ext cx="457200" cy="457200"/>
          </a:xfrm>
          <a:prstGeom prst="rect">
            <a:avLst/>
          </a:prstGeom>
        </p:spPr>
      </p:pic>
    </p:spTree>
    <p:extLst>
      <p:ext uri="{BB962C8B-B14F-4D97-AF65-F5344CB8AC3E}">
        <p14:creationId xmlns:p14="http://schemas.microsoft.com/office/powerpoint/2010/main" val="316171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5142245"/>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02930" y="-460381"/>
            <a:ext cx="137372" cy="1495174"/>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79747" y="4056970"/>
            <a:ext cx="1086530" cy="1086530"/>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54330" y="748579"/>
            <a:ext cx="651371" cy="65958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49619" y="3859325"/>
            <a:ext cx="1373687" cy="1373687"/>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46406" y="3859325"/>
            <a:ext cx="1373687" cy="1373687"/>
          </a:xfrm>
          <a:prstGeom prst="rect">
            <a:avLst/>
          </a:prstGeom>
        </p:spPr>
      </p:pic>
      <p:pic>
        <p:nvPicPr>
          <p:cNvPr id="6146" name="Picture 2" descr="Kết quả hình ảnh cho stock.xch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17403" y="7374"/>
            <a:ext cx="6329003" cy="243348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76085" y="2488283"/>
            <a:ext cx="2773158" cy="1083782"/>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vi-VN" sz="2800">
                <a:solidFill>
                  <a:srgbClr val="00B050"/>
                </a:solidFill>
                <a:latin typeface="Times New Roman" pitchFamily="18" charset="0"/>
                <a:cs typeface="Times New Roman" pitchFamily="18" charset="0"/>
              </a:rPr>
              <a:t>A. Hoa dọc chiến hào</a:t>
            </a:r>
            <a:endParaRPr lang="en-US" sz="2800">
              <a:solidFill>
                <a:srgbClr val="00B050"/>
              </a:solidFill>
              <a:latin typeface="Times New Roman" pitchFamily="18" charset="0"/>
              <a:cs typeface="Times New Roman" pitchFamily="18" charset="0"/>
            </a:endParaRPr>
          </a:p>
        </p:txBody>
      </p:sp>
      <p:sp>
        <p:nvSpPr>
          <p:cNvPr id="10" name="Rounded Rectangle 9"/>
          <p:cNvSpPr/>
          <p:nvPr/>
        </p:nvSpPr>
        <p:spPr>
          <a:xfrm>
            <a:off x="3277830" y="2500190"/>
            <a:ext cx="3022362" cy="1083782"/>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smtClean="0">
                <a:solidFill>
                  <a:srgbClr val="00B050"/>
                </a:solidFill>
                <a:latin typeface="Times New Roman" pitchFamily="18" charset="0"/>
                <a:cs typeface="Times New Roman" pitchFamily="18" charset="0"/>
              </a:rPr>
              <a:t>C</a:t>
            </a:r>
            <a:r>
              <a:rPr lang="vi-VN" sz="2800" smtClean="0">
                <a:solidFill>
                  <a:srgbClr val="00B050"/>
                </a:solidFill>
                <a:latin typeface="Times New Roman" pitchFamily="18" charset="0"/>
                <a:cs typeface="Times New Roman" pitchFamily="18" charset="0"/>
              </a:rPr>
              <a:t>. </a:t>
            </a:r>
            <a:r>
              <a:rPr lang="vi-VN" sz="2800">
                <a:solidFill>
                  <a:srgbClr val="00B050"/>
                </a:solidFill>
                <a:latin typeface="Times New Roman" pitchFamily="18" charset="0"/>
                <a:cs typeface="Times New Roman" pitchFamily="18" charset="0"/>
              </a:rPr>
              <a:t>Thơ Anh Ngọc – Thơ với tuổi thơ</a:t>
            </a:r>
            <a:endParaRPr lang="en-US" sz="2800">
              <a:solidFill>
                <a:srgbClr val="00B050"/>
              </a:solidFill>
              <a:latin typeface="Times New Roman" pitchFamily="18" charset="0"/>
              <a:cs typeface="Times New Roman" pitchFamily="18" charset="0"/>
            </a:endParaRPr>
          </a:p>
        </p:txBody>
      </p:sp>
      <p:sp>
        <p:nvSpPr>
          <p:cNvPr id="12" name="Rounded Rectangle 11"/>
          <p:cNvSpPr/>
          <p:nvPr/>
        </p:nvSpPr>
        <p:spPr>
          <a:xfrm>
            <a:off x="376086" y="3819574"/>
            <a:ext cx="2773157" cy="1083782"/>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vi-VN" sz="2800">
                <a:solidFill>
                  <a:srgbClr val="00B050"/>
                </a:solidFill>
                <a:latin typeface="Times New Roman" pitchFamily="18" charset="0"/>
                <a:cs typeface="Times New Roman" pitchFamily="18" charset="0"/>
              </a:rPr>
              <a:t>B. Nhật kí trong tù</a:t>
            </a:r>
            <a:endParaRPr lang="en-US" sz="2800">
              <a:solidFill>
                <a:srgbClr val="00B050"/>
              </a:solidFill>
              <a:latin typeface="Times New Roman" pitchFamily="18" charset="0"/>
              <a:cs typeface="Times New Roman" pitchFamily="18" charset="0"/>
            </a:endParaRPr>
          </a:p>
        </p:txBody>
      </p:sp>
      <p:sp>
        <p:nvSpPr>
          <p:cNvPr id="13" name="Rounded Rectangle 12"/>
          <p:cNvSpPr/>
          <p:nvPr/>
        </p:nvSpPr>
        <p:spPr>
          <a:xfrm>
            <a:off x="3277830" y="3813367"/>
            <a:ext cx="3022362" cy="1083782"/>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smtClean="0">
                <a:solidFill>
                  <a:srgbClr val="00B050"/>
                </a:solidFill>
                <a:latin typeface="Times New Roman" pitchFamily="18" charset="0"/>
                <a:cs typeface="Times New Roman" pitchFamily="18" charset="0"/>
              </a:rPr>
              <a:t>D</a:t>
            </a:r>
            <a:r>
              <a:rPr lang="vi-VN" sz="2800" smtClean="0">
                <a:solidFill>
                  <a:srgbClr val="00B050"/>
                </a:solidFill>
                <a:latin typeface="Times New Roman" pitchFamily="18" charset="0"/>
                <a:cs typeface="Times New Roman" pitchFamily="18" charset="0"/>
              </a:rPr>
              <a:t>. </a:t>
            </a:r>
            <a:r>
              <a:rPr lang="vi-VN" sz="2800">
                <a:solidFill>
                  <a:srgbClr val="00B050"/>
                </a:solidFill>
                <a:latin typeface="Times New Roman" pitchFamily="18" charset="0"/>
                <a:cs typeface="Times New Roman" pitchFamily="18" charset="0"/>
              </a:rPr>
              <a:t>Đầu súng trăng treo</a:t>
            </a:r>
            <a:endParaRPr lang="en-US" sz="2800">
              <a:solidFill>
                <a:srgbClr val="00B050"/>
              </a:solidFill>
              <a:latin typeface="Times New Roman" pitchFamily="18" charset="0"/>
              <a:cs typeface="Times New Roman" pitchFamily="18" charset="0"/>
            </a:endParaRPr>
          </a:p>
        </p:txBody>
      </p:sp>
      <p:sp>
        <p:nvSpPr>
          <p:cNvPr id="3" name="TextBox 2"/>
          <p:cNvSpPr txBox="1"/>
          <p:nvPr/>
        </p:nvSpPr>
        <p:spPr>
          <a:xfrm>
            <a:off x="1020356" y="727827"/>
            <a:ext cx="4561158" cy="1054135"/>
          </a:xfrm>
          <a:prstGeom prst="rect">
            <a:avLst/>
          </a:prstGeom>
          <a:noFill/>
        </p:spPr>
        <p:txBody>
          <a:bodyPr wrap="square" lIns="68580" tIns="34290" rIns="68580" bIns="34290" rtlCol="0">
            <a:spAutoFit/>
          </a:bodyPr>
          <a:lstStyle/>
          <a:p>
            <a:pPr algn="ctr"/>
            <a:r>
              <a:rPr lang="vi-VN" sz="3200" b="1">
                <a:solidFill>
                  <a:srgbClr val="00B050"/>
                </a:solidFill>
                <a:latin typeface="Times New Roman" pitchFamily="18" charset="0"/>
                <a:cs typeface="Times New Roman" pitchFamily="18" charset="0"/>
              </a:rPr>
              <a:t>Câu 1: Bài thơ được xuất xứ từ đâu</a:t>
            </a:r>
            <a:r>
              <a:rPr lang="vi-VN" sz="3200" b="1" smtClean="0">
                <a:solidFill>
                  <a:srgbClr val="00B050"/>
                </a:solidFill>
                <a:latin typeface="Times New Roman" pitchFamily="18" charset="0"/>
                <a:cs typeface="Times New Roman" pitchFamily="18" charset="0"/>
              </a:rPr>
              <a:t>?</a:t>
            </a:r>
            <a:endParaRPr lang="en-US" sz="3200" b="1">
              <a:solidFill>
                <a:srgbClr val="00B050"/>
              </a:solidFill>
              <a:latin typeface="Times New Roman" pitchFamily="18" charset="0"/>
              <a:cs typeface="Times New Roman" pitchFamily="18" charset="0"/>
            </a:endParaRP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572625" y="2342522"/>
            <a:ext cx="457200" cy="4572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626671" y="3298594"/>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572625" y="3954174"/>
            <a:ext cx="457200" cy="4572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632519" y="4609754"/>
            <a:ext cx="457200" cy="457200"/>
          </a:xfrm>
          <a:prstGeom prst="rect">
            <a:avLst/>
          </a:prstGeom>
        </p:spPr>
      </p:pic>
      <p:pic>
        <p:nvPicPr>
          <p:cNvPr id="20"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977718" y="768190"/>
            <a:ext cx="589829" cy="65715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times up"/>
          <p:cNvGrpSpPr/>
          <p:nvPr/>
        </p:nvGrpSpPr>
        <p:grpSpPr>
          <a:xfrm>
            <a:off x="7979879" y="453796"/>
            <a:ext cx="567813" cy="281298"/>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a:latin typeface="Arial" panose="020B0604020202020204" pitchFamily="34" charset="0"/>
                  <a:cs typeface="Arial" panose="020B0604020202020204" pitchFamily="34" charset="0"/>
                </a:rPr>
                <a:t>Bắt</a:t>
              </a:r>
              <a:r>
                <a:rPr lang="en-GB" sz="800" dirty="0">
                  <a:latin typeface="Arial" panose="020B0604020202020204" pitchFamily="34" charset="0"/>
                  <a:cs typeface="Arial" panose="020B0604020202020204" pitchFamily="34" charset="0"/>
                </a:rPr>
                <a:t> </a:t>
              </a:r>
              <a:r>
                <a:rPr lang="en-GB" sz="800" dirty="0" err="1">
                  <a:latin typeface="Arial" panose="020B0604020202020204" pitchFamily="34" charset="0"/>
                  <a:cs typeface="Arial" panose="020B0604020202020204" pitchFamily="34" charset="0"/>
                </a:rPr>
                <a:t>đầu</a:t>
              </a:r>
              <a:r>
                <a:rPr lang="en-GB" sz="800" dirty="0">
                  <a:latin typeface="Arial" panose="020B0604020202020204" pitchFamily="34" charset="0"/>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033458" y="894143"/>
            <a:ext cx="479235" cy="479235"/>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8238782" y="885421"/>
            <a:ext cx="67683" cy="57246"/>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8239791" y="1299645"/>
            <a:ext cx="67683" cy="57246"/>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8462567" y="1105185"/>
            <a:ext cx="67683" cy="57246"/>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8035267" y="1123889"/>
            <a:ext cx="67683" cy="57246"/>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9" name="Oval 107"/>
          <p:cNvSpPr>
            <a:spLocks noChangeArrowheads="1"/>
          </p:cNvSpPr>
          <p:nvPr/>
        </p:nvSpPr>
        <p:spPr bwMode="auto">
          <a:xfrm>
            <a:off x="8247209" y="1103027"/>
            <a:ext cx="50846" cy="430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50" name="Explosion 2 49"/>
          <p:cNvSpPr/>
          <p:nvPr/>
        </p:nvSpPr>
        <p:spPr>
          <a:xfrm>
            <a:off x="7240301" y="1641277"/>
            <a:ext cx="1771650" cy="116664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rgbClr val="0000FF"/>
                </a:solidFill>
              </a:rPr>
              <a:t>HẾT GIỜ</a:t>
            </a:r>
          </a:p>
        </p:txBody>
      </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9551924" y="899624"/>
            <a:ext cx="457200" cy="4572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0629900" y="2350724"/>
            <a:ext cx="457200" cy="457200"/>
          </a:xfrm>
          <a:prstGeom prst="rect">
            <a:avLst/>
          </a:prstGeom>
        </p:spPr>
      </p:pic>
    </p:spTree>
    <p:extLst>
      <p:ext uri="{BB962C8B-B14F-4D97-AF65-F5344CB8AC3E}">
        <p14:creationId xmlns:p14="http://schemas.microsoft.com/office/powerpoint/2010/main" val="162921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526"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73">
                <p:cTn id="115" fill="hold" display="0">
                  <p:stCondLst>
                    <p:cond delay="indefinite"/>
                  </p:stCondLst>
                  <p:endCondLst>
                    <p:cond evt="onStopAudio" delay="0">
                      <p:tgtEl>
                        <p:sldTgt/>
                      </p:tgtEl>
                    </p:cond>
                  </p:endCondLst>
                </p:cTn>
                <p:tgtEl>
                  <p:spTgt spid="6"/>
                </p:tgtEl>
              </p:cMediaNode>
            </p:audio>
            <p:audio>
              <p:cMediaNode vol="33333">
                <p:cTn id="116" fill="hold" display="0">
                  <p:stCondLst>
                    <p:cond delay="indefinite"/>
                  </p:stCondLst>
                  <p:endCondLst>
                    <p:cond evt="onStopAudio" delay="0">
                      <p:tgtEl>
                        <p:sldTgt/>
                      </p:tgtEl>
                    </p:cond>
                  </p:endCondLst>
                </p:cTn>
                <p:tgtEl>
                  <p:spTgt spid="18"/>
                </p:tgtEl>
              </p:cMediaNode>
            </p:audio>
            <p:audio>
              <p:cMediaNode vol="43939">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24">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2930" y="-460381"/>
            <a:ext cx="137372" cy="1495174"/>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79747" y="4056970"/>
            <a:ext cx="1086530" cy="1086530"/>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54330" y="748579"/>
            <a:ext cx="651371" cy="65958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9619" y="3859325"/>
            <a:ext cx="1373687" cy="1373687"/>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6406" y="3859325"/>
            <a:ext cx="1373687" cy="1373687"/>
          </a:xfrm>
          <a:prstGeom prst="rect">
            <a:avLst/>
          </a:prstGeom>
        </p:spPr>
      </p:pic>
      <p:pic>
        <p:nvPicPr>
          <p:cNvPr id="8" name="Picture 2" descr="Kết quả hình ảnh cho stock.xch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32049" y="101709"/>
            <a:ext cx="6329003" cy="264733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00971" y="2728453"/>
            <a:ext cx="2586038" cy="100584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smtClean="0">
                <a:solidFill>
                  <a:srgbClr val="00B050"/>
                </a:solidFill>
                <a:latin typeface="Times New Roman" pitchFamily="18" charset="0"/>
                <a:cs typeface="Times New Roman" pitchFamily="18" charset="0"/>
              </a:rPr>
              <a:t>A</a:t>
            </a:r>
            <a:r>
              <a:rPr lang="vi-VN" sz="2800" smtClean="0">
                <a:solidFill>
                  <a:srgbClr val="00B050"/>
                </a:solidFill>
                <a:latin typeface="Times New Roman" pitchFamily="18" charset="0"/>
                <a:cs typeface="Times New Roman" pitchFamily="18" charset="0"/>
              </a:rPr>
              <a:t>. </a:t>
            </a:r>
            <a:r>
              <a:rPr lang="vi-VN" sz="2800">
                <a:solidFill>
                  <a:srgbClr val="00B050"/>
                </a:solidFill>
                <a:latin typeface="Times New Roman" pitchFamily="18" charset="0"/>
                <a:cs typeface="Times New Roman" pitchFamily="18" charset="0"/>
              </a:rPr>
              <a:t>Bốn chữ</a:t>
            </a:r>
            <a:endParaRPr lang="en-US" sz="2800">
              <a:solidFill>
                <a:srgbClr val="00B050"/>
              </a:solidFill>
              <a:latin typeface="Times New Roman" pitchFamily="18" charset="0"/>
              <a:cs typeface="Times New Roman" pitchFamily="18" charset="0"/>
            </a:endParaRPr>
          </a:p>
        </p:txBody>
      </p:sp>
      <p:sp>
        <p:nvSpPr>
          <p:cNvPr id="10" name="Rounded Rectangle 9"/>
          <p:cNvSpPr/>
          <p:nvPr/>
        </p:nvSpPr>
        <p:spPr>
          <a:xfrm>
            <a:off x="3115595" y="3862618"/>
            <a:ext cx="3071352" cy="100584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smtClean="0">
                <a:solidFill>
                  <a:srgbClr val="00B050"/>
                </a:solidFill>
                <a:latin typeface="Times New Roman" pitchFamily="18" charset="0"/>
                <a:cs typeface="Times New Roman" pitchFamily="18" charset="0"/>
              </a:rPr>
              <a:t>D</a:t>
            </a:r>
            <a:r>
              <a:rPr lang="vi-VN" sz="2800" smtClean="0">
                <a:solidFill>
                  <a:srgbClr val="00B050"/>
                </a:solidFill>
                <a:latin typeface="Times New Roman" pitchFamily="18" charset="0"/>
                <a:cs typeface="Times New Roman" pitchFamily="18" charset="0"/>
              </a:rPr>
              <a:t>. </a:t>
            </a:r>
            <a:r>
              <a:rPr lang="vi-VN" sz="2800">
                <a:solidFill>
                  <a:srgbClr val="00B050"/>
                </a:solidFill>
                <a:latin typeface="Times New Roman" pitchFamily="18" charset="0"/>
                <a:cs typeface="Times New Roman" pitchFamily="18" charset="0"/>
              </a:rPr>
              <a:t>Tự do</a:t>
            </a:r>
            <a:endParaRPr lang="en-US" sz="2800">
              <a:solidFill>
                <a:srgbClr val="00B050"/>
              </a:solidFill>
              <a:latin typeface="Times New Roman" pitchFamily="18" charset="0"/>
              <a:cs typeface="Times New Roman" pitchFamily="18" charset="0"/>
            </a:endParaRPr>
          </a:p>
        </p:txBody>
      </p:sp>
      <p:sp>
        <p:nvSpPr>
          <p:cNvPr id="11" name="Rounded Rectangle 10"/>
          <p:cNvSpPr/>
          <p:nvPr/>
        </p:nvSpPr>
        <p:spPr>
          <a:xfrm>
            <a:off x="400971" y="3868933"/>
            <a:ext cx="2586038" cy="100584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smtClean="0">
                <a:solidFill>
                  <a:srgbClr val="00B050"/>
                </a:solidFill>
                <a:latin typeface="Times New Roman" pitchFamily="18" charset="0"/>
                <a:cs typeface="Times New Roman" pitchFamily="18" charset="0"/>
              </a:rPr>
              <a:t>C</a:t>
            </a:r>
            <a:r>
              <a:rPr lang="vi-VN" sz="2800" smtClean="0">
                <a:solidFill>
                  <a:srgbClr val="00B050"/>
                </a:solidFill>
                <a:latin typeface="Times New Roman" pitchFamily="18" charset="0"/>
                <a:cs typeface="Times New Roman" pitchFamily="18" charset="0"/>
              </a:rPr>
              <a:t>. </a:t>
            </a:r>
            <a:r>
              <a:rPr lang="vi-VN" sz="2800">
                <a:solidFill>
                  <a:srgbClr val="00B050"/>
                </a:solidFill>
                <a:latin typeface="Times New Roman" pitchFamily="18" charset="0"/>
                <a:cs typeface="Times New Roman" pitchFamily="18" charset="0"/>
              </a:rPr>
              <a:t>Năm chữ</a:t>
            </a:r>
            <a:endParaRPr lang="en-US" sz="2800">
              <a:solidFill>
                <a:srgbClr val="00B050"/>
              </a:solidFill>
              <a:latin typeface="Times New Roman" pitchFamily="18" charset="0"/>
              <a:cs typeface="Times New Roman" pitchFamily="18" charset="0"/>
            </a:endParaRPr>
          </a:p>
        </p:txBody>
      </p:sp>
      <p:sp>
        <p:nvSpPr>
          <p:cNvPr id="12" name="Rounded Rectangle 11"/>
          <p:cNvSpPr/>
          <p:nvPr/>
        </p:nvSpPr>
        <p:spPr>
          <a:xfrm>
            <a:off x="3115595" y="2740468"/>
            <a:ext cx="3071352" cy="100584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smtClean="0">
                <a:solidFill>
                  <a:srgbClr val="00B050"/>
                </a:solidFill>
                <a:latin typeface="Times New Roman" pitchFamily="18" charset="0"/>
                <a:cs typeface="Times New Roman" pitchFamily="18" charset="0"/>
              </a:rPr>
              <a:t>B</a:t>
            </a:r>
            <a:r>
              <a:rPr lang="vi-VN" sz="2800" smtClean="0">
                <a:solidFill>
                  <a:srgbClr val="00B050"/>
                </a:solidFill>
                <a:latin typeface="Times New Roman" pitchFamily="18" charset="0"/>
                <a:cs typeface="Times New Roman" pitchFamily="18" charset="0"/>
              </a:rPr>
              <a:t>. </a:t>
            </a:r>
            <a:r>
              <a:rPr lang="vi-VN" sz="2800">
                <a:solidFill>
                  <a:srgbClr val="00B050"/>
                </a:solidFill>
                <a:latin typeface="Times New Roman" pitchFamily="18" charset="0"/>
                <a:cs typeface="Times New Roman" pitchFamily="18" charset="0"/>
              </a:rPr>
              <a:t>Lục bát</a:t>
            </a:r>
            <a:endParaRPr lang="en-US" sz="2800">
              <a:solidFill>
                <a:srgbClr val="00B050"/>
              </a:solidFill>
              <a:latin typeface="Times New Roman" pitchFamily="18" charset="0"/>
              <a:cs typeface="Times New Roman" pitchFamily="18" charset="0"/>
            </a:endParaRPr>
          </a:p>
        </p:txBody>
      </p:sp>
      <p:sp>
        <p:nvSpPr>
          <p:cNvPr id="13" name="TextBox 12"/>
          <p:cNvSpPr txBox="1"/>
          <p:nvPr/>
        </p:nvSpPr>
        <p:spPr>
          <a:xfrm>
            <a:off x="1060271" y="698224"/>
            <a:ext cx="4351791" cy="1361911"/>
          </a:xfrm>
          <a:prstGeom prst="rect">
            <a:avLst/>
          </a:prstGeom>
          <a:noFill/>
        </p:spPr>
        <p:txBody>
          <a:bodyPr wrap="square" lIns="68580" tIns="34290" rIns="68580" bIns="34290" rtlCol="0">
            <a:spAutoFit/>
          </a:bodyPr>
          <a:lstStyle/>
          <a:p>
            <a:pPr algn="ctr"/>
            <a:r>
              <a:rPr lang="vi-VN" sz="2800" b="1">
                <a:solidFill>
                  <a:srgbClr val="00B050"/>
                </a:solidFill>
                <a:latin typeface="Times New Roman" pitchFamily="18" charset="0"/>
                <a:cs typeface="Times New Roman" pitchFamily="18" charset="0"/>
              </a:rPr>
              <a:t>Câu 2: Bài thơ Một con mèo nằm ngủ trên ngực tôi thuộc thể thơ gì</a:t>
            </a:r>
            <a:r>
              <a:rPr lang="vi-VN" sz="2800" b="1" smtClean="0">
                <a:solidFill>
                  <a:srgbClr val="00B050"/>
                </a:solidFill>
                <a:latin typeface="Times New Roman" pitchFamily="18" charset="0"/>
                <a:cs typeface="Times New Roman" pitchFamily="18" charset="0"/>
              </a:rPr>
              <a:t>?</a:t>
            </a:r>
            <a:endParaRPr lang="en-US" sz="2800" b="1">
              <a:solidFill>
                <a:srgbClr val="00B050"/>
              </a:solidFill>
              <a:latin typeface="Times New Roman" pitchFamily="18" charset="0"/>
              <a:cs typeface="Times New Roman" pitchFamily="18" charset="0"/>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72625" y="2342522"/>
            <a:ext cx="457200" cy="4572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26671" y="3298594"/>
            <a:ext cx="457200" cy="4572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572625" y="3954174"/>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32519" y="4609754"/>
            <a:ext cx="457200" cy="4572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77718" y="768190"/>
            <a:ext cx="589829" cy="65715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7979879" y="453796"/>
            <a:ext cx="567813" cy="281298"/>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a:latin typeface="Arial" panose="020B0604020202020204" pitchFamily="34" charset="0"/>
                  <a:cs typeface="Arial" panose="020B0604020202020204" pitchFamily="34" charset="0"/>
                </a:rPr>
                <a:t>Bắt</a:t>
              </a:r>
              <a:r>
                <a:rPr lang="en-GB" sz="800" dirty="0">
                  <a:latin typeface="Arial" panose="020B0604020202020204" pitchFamily="34" charset="0"/>
                  <a:cs typeface="Arial" panose="020B0604020202020204" pitchFamily="34" charset="0"/>
                </a:rPr>
                <a:t> </a:t>
              </a:r>
              <a:r>
                <a:rPr lang="en-GB" sz="800" dirty="0" err="1">
                  <a:latin typeface="Arial" panose="020B0604020202020204" pitchFamily="34" charset="0"/>
                  <a:cs typeface="Arial" panose="020B0604020202020204" pitchFamily="34" charset="0"/>
                </a:rPr>
                <a:t>đầu</a:t>
              </a:r>
              <a:r>
                <a:rPr lang="en-GB" sz="800" dirty="0">
                  <a:latin typeface="Arial" panose="020B0604020202020204" pitchFamily="34" charset="0"/>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33458" y="894143"/>
            <a:ext cx="479235" cy="47923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8238782" y="885421"/>
            <a:ext cx="67683" cy="57246"/>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8239791" y="1299645"/>
            <a:ext cx="67683" cy="57246"/>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8462567" y="1105185"/>
            <a:ext cx="67683" cy="57246"/>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8035267" y="1123889"/>
            <a:ext cx="67683" cy="57246"/>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8" name="Oval 107"/>
          <p:cNvSpPr>
            <a:spLocks noChangeArrowheads="1"/>
          </p:cNvSpPr>
          <p:nvPr/>
        </p:nvSpPr>
        <p:spPr bwMode="auto">
          <a:xfrm>
            <a:off x="8247209" y="1103027"/>
            <a:ext cx="50846" cy="430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49" name="Explosion 2 48"/>
          <p:cNvSpPr/>
          <p:nvPr/>
        </p:nvSpPr>
        <p:spPr>
          <a:xfrm>
            <a:off x="7240301" y="1641277"/>
            <a:ext cx="1771650" cy="116664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rgbClr val="0000FF"/>
                </a:solidFill>
              </a:rPr>
              <a:t>HẾT GIỜ</a:t>
            </a: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551924" y="899624"/>
            <a:ext cx="457200" cy="4572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0629900" y="2350724"/>
            <a:ext cx="457200" cy="457200"/>
          </a:xfrm>
          <a:prstGeom prst="rect">
            <a:avLst/>
          </a:prstGeom>
        </p:spPr>
      </p:pic>
    </p:spTree>
    <p:extLst>
      <p:ext uri="{BB962C8B-B14F-4D97-AF65-F5344CB8AC3E}">
        <p14:creationId xmlns:p14="http://schemas.microsoft.com/office/powerpoint/2010/main" val="27667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526"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33">
                <p:cTn id="115" fill="hold" display="0">
                  <p:stCondLst>
                    <p:cond delay="indefinite"/>
                  </p:stCondLst>
                  <p:endCondLst>
                    <p:cond evt="onStopAudio" delay="0">
                      <p:tgtEl>
                        <p:sldTgt/>
                      </p:tgtEl>
                    </p:cond>
                  </p:endCondLst>
                </p:cTn>
                <p:tgtEl>
                  <p:spTgt spid="16"/>
                </p:tgtEl>
              </p:cMediaNode>
            </p:audio>
            <p:audio>
              <p:cMediaNode vol="40909">
                <p:cTn id="116" fill="hold" display="0">
                  <p:stCondLst>
                    <p:cond delay="indefinite"/>
                  </p:stCondLst>
                  <p:endCondLst>
                    <p:cond evt="onStopAudio" delay="0">
                      <p:tgtEl>
                        <p:sldTgt/>
                      </p:tgtEl>
                    </p:cond>
                  </p:endCondLst>
                </p:cTn>
                <p:tgtEl>
                  <p:spTgt spid="17"/>
                </p:tgtEl>
              </p:cMediaNode>
            </p:audio>
            <p:audio>
              <p:cMediaNode vol="34848">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5140960"/>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2930" y="-460381"/>
            <a:ext cx="137372" cy="1495174"/>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79747" y="4056970"/>
            <a:ext cx="1086530" cy="1086530"/>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54330" y="748579"/>
            <a:ext cx="651371" cy="659582"/>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9619" y="3859325"/>
            <a:ext cx="1373687" cy="1373687"/>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6406" y="3859325"/>
            <a:ext cx="1373687" cy="1373687"/>
          </a:xfrm>
          <a:prstGeom prst="rect">
            <a:avLst/>
          </a:prstGeom>
        </p:spPr>
      </p:pic>
      <p:pic>
        <p:nvPicPr>
          <p:cNvPr id="10" name="Picture 2" descr="Kết quả hình ảnh cho stock.xch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17403" y="0"/>
            <a:ext cx="6329003" cy="2721078"/>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3314700" y="3908078"/>
            <a:ext cx="2828004" cy="980991"/>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dirty="0">
                <a:solidFill>
                  <a:srgbClr val="00B050"/>
                </a:solidFill>
                <a:latin typeface="Times New Roman" panose="02020603050405020304" pitchFamily="18" charset="0"/>
                <a:cs typeface="Times New Roman" panose="02020603050405020304" pitchFamily="18" charset="0"/>
              </a:rPr>
              <a:t>D</a:t>
            </a:r>
            <a:r>
              <a:rPr lang="en-US" sz="2800">
                <a:solidFill>
                  <a:srgbClr val="00B050"/>
                </a:solidFill>
                <a:latin typeface="Times New Roman" panose="02020603050405020304" pitchFamily="18" charset="0"/>
                <a:cs typeface="Times New Roman" panose="02020603050405020304" pitchFamily="18" charset="0"/>
              </a:rPr>
              <a:t>. </a:t>
            </a:r>
            <a:r>
              <a:rPr lang="vi-VN" sz="2800">
                <a:solidFill>
                  <a:srgbClr val="00B050"/>
                </a:solidFill>
                <a:latin typeface="Times New Roman" pitchFamily="18" charset="0"/>
                <a:cs typeface="Times New Roman" pitchFamily="18" charset="0"/>
              </a:rPr>
              <a:t>Thuyết minh</a:t>
            </a:r>
            <a:endParaRPr lang="en-US" sz="2800">
              <a:solidFill>
                <a:srgbClr val="00B050"/>
              </a:solidFill>
              <a:latin typeface="Times New Roman" pitchFamily="18" charset="0"/>
              <a:cs typeface="Times New Roman" pitchFamily="18" charset="0"/>
            </a:endParaRPr>
          </a:p>
        </p:txBody>
      </p:sp>
      <p:sp>
        <p:nvSpPr>
          <p:cNvPr id="12" name="Rounded Rectangle 11"/>
          <p:cNvSpPr/>
          <p:nvPr/>
        </p:nvSpPr>
        <p:spPr>
          <a:xfrm>
            <a:off x="415722" y="2750417"/>
            <a:ext cx="2702643" cy="980991"/>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dirty="0">
                <a:solidFill>
                  <a:srgbClr val="00B050"/>
                </a:solidFill>
                <a:latin typeface="Times New Roman" panose="02020603050405020304" pitchFamily="18" charset="0"/>
                <a:cs typeface="Times New Roman" panose="02020603050405020304" pitchFamily="18" charset="0"/>
              </a:rPr>
              <a:t>A</a:t>
            </a:r>
            <a:r>
              <a:rPr lang="en-US" sz="2800">
                <a:solidFill>
                  <a:srgbClr val="00B050"/>
                </a:solidFill>
                <a:latin typeface="Times New Roman" panose="02020603050405020304" pitchFamily="18" charset="0"/>
                <a:cs typeface="Times New Roman" panose="02020603050405020304" pitchFamily="18" charset="0"/>
              </a:rPr>
              <a:t>. </a:t>
            </a:r>
            <a:r>
              <a:rPr lang="vi-VN" sz="2800">
                <a:solidFill>
                  <a:srgbClr val="00B050"/>
                </a:solidFill>
                <a:latin typeface="Times New Roman" pitchFamily="18" charset="0"/>
                <a:cs typeface="Times New Roman" pitchFamily="18" charset="0"/>
              </a:rPr>
              <a:t>Tự sự</a:t>
            </a:r>
            <a:endParaRPr lang="en-US" sz="2800">
              <a:solidFill>
                <a:srgbClr val="00B050"/>
              </a:solidFill>
              <a:latin typeface="Times New Roman" pitchFamily="18" charset="0"/>
              <a:cs typeface="Times New Roman" pitchFamily="18" charset="0"/>
            </a:endParaRPr>
          </a:p>
        </p:txBody>
      </p:sp>
      <p:sp>
        <p:nvSpPr>
          <p:cNvPr id="13" name="Rounded Rectangle 12"/>
          <p:cNvSpPr/>
          <p:nvPr/>
        </p:nvSpPr>
        <p:spPr>
          <a:xfrm>
            <a:off x="415723" y="3893790"/>
            <a:ext cx="2702642" cy="980991"/>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dirty="0">
                <a:solidFill>
                  <a:srgbClr val="00B050"/>
                </a:solidFill>
                <a:latin typeface="Times New Roman" panose="02020603050405020304" pitchFamily="18" charset="0"/>
                <a:cs typeface="Times New Roman" panose="02020603050405020304" pitchFamily="18" charset="0"/>
              </a:rPr>
              <a:t>C</a:t>
            </a:r>
            <a:r>
              <a:rPr lang="en-US" sz="2800">
                <a:solidFill>
                  <a:srgbClr val="00B050"/>
                </a:solidFill>
                <a:latin typeface="Times New Roman" panose="02020603050405020304" pitchFamily="18" charset="0"/>
                <a:cs typeface="Times New Roman" panose="02020603050405020304" pitchFamily="18" charset="0"/>
              </a:rPr>
              <a:t>. </a:t>
            </a:r>
            <a:r>
              <a:rPr lang="vi-VN" sz="2800">
                <a:solidFill>
                  <a:srgbClr val="00B050"/>
                </a:solidFill>
                <a:latin typeface="Times New Roman" pitchFamily="18" charset="0"/>
                <a:cs typeface="Times New Roman" pitchFamily="18" charset="0"/>
              </a:rPr>
              <a:t>Biểu cảm</a:t>
            </a:r>
            <a:endParaRPr lang="en-US" sz="2800">
              <a:solidFill>
                <a:srgbClr val="00B050"/>
              </a:solidFill>
              <a:latin typeface="Times New Roman" pitchFamily="18" charset="0"/>
              <a:cs typeface="Times New Roman" pitchFamily="18" charset="0"/>
            </a:endParaRPr>
          </a:p>
        </p:txBody>
      </p:sp>
      <p:sp>
        <p:nvSpPr>
          <p:cNvPr id="14" name="Rounded Rectangle 13"/>
          <p:cNvSpPr/>
          <p:nvPr/>
        </p:nvSpPr>
        <p:spPr>
          <a:xfrm>
            <a:off x="3314699" y="2765324"/>
            <a:ext cx="2828004" cy="980991"/>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dirty="0">
                <a:solidFill>
                  <a:srgbClr val="00B050"/>
                </a:solidFill>
                <a:latin typeface="Times New Roman" panose="02020603050405020304" pitchFamily="18" charset="0"/>
                <a:cs typeface="Times New Roman" panose="02020603050405020304" pitchFamily="18" charset="0"/>
              </a:rPr>
              <a:t>B</a:t>
            </a:r>
            <a:r>
              <a:rPr lang="en-US" sz="2800">
                <a:solidFill>
                  <a:srgbClr val="00B050"/>
                </a:solidFill>
                <a:latin typeface="Times New Roman" panose="02020603050405020304" pitchFamily="18" charset="0"/>
                <a:cs typeface="Times New Roman" panose="02020603050405020304" pitchFamily="18" charset="0"/>
              </a:rPr>
              <a:t>. </a:t>
            </a:r>
            <a:r>
              <a:rPr lang="vi-VN" sz="2800">
                <a:solidFill>
                  <a:srgbClr val="00B050"/>
                </a:solidFill>
                <a:latin typeface="Times New Roman" pitchFamily="18" charset="0"/>
                <a:cs typeface="Times New Roman" pitchFamily="18" charset="0"/>
              </a:rPr>
              <a:t>Nghị luận</a:t>
            </a:r>
            <a:endParaRPr lang="en-US" sz="2800">
              <a:solidFill>
                <a:srgbClr val="00B050"/>
              </a:solidFill>
              <a:latin typeface="Times New Roman" pitchFamily="18" charset="0"/>
              <a:cs typeface="Times New Roman" pitchFamily="18" charset="0"/>
            </a:endParaRPr>
          </a:p>
        </p:txBody>
      </p:sp>
      <p:sp>
        <p:nvSpPr>
          <p:cNvPr id="15" name="TextBox 14"/>
          <p:cNvSpPr txBox="1"/>
          <p:nvPr/>
        </p:nvSpPr>
        <p:spPr>
          <a:xfrm>
            <a:off x="1011275" y="719264"/>
            <a:ext cx="4561158" cy="931024"/>
          </a:xfrm>
          <a:prstGeom prst="rect">
            <a:avLst/>
          </a:prstGeom>
          <a:noFill/>
        </p:spPr>
        <p:txBody>
          <a:bodyPr wrap="square" lIns="68580" tIns="34290" rIns="68580" bIns="34290" rtlCol="0">
            <a:spAutoFit/>
          </a:bodyPr>
          <a:lstStyle/>
          <a:p>
            <a:pPr algn="ctr"/>
            <a:r>
              <a:rPr lang="vi-VN" sz="2800" b="1">
                <a:solidFill>
                  <a:srgbClr val="00B050"/>
                </a:solidFill>
                <a:latin typeface="Times New Roman" pitchFamily="18" charset="0"/>
                <a:cs typeface="Times New Roman" pitchFamily="18" charset="0"/>
              </a:rPr>
              <a:t>Câu 3: Phương thức biểu đạt chính của bài thơ là gì</a:t>
            </a:r>
            <a:r>
              <a:rPr lang="vi-VN" sz="2800" b="1" smtClean="0">
                <a:solidFill>
                  <a:srgbClr val="00B050"/>
                </a:solidFill>
                <a:latin typeface="Times New Roman" pitchFamily="18" charset="0"/>
                <a:cs typeface="Times New Roman" pitchFamily="18" charset="0"/>
              </a:rPr>
              <a:t>?</a:t>
            </a:r>
            <a:endParaRPr lang="en-US" sz="2800" b="1">
              <a:solidFill>
                <a:srgbClr val="00B050"/>
              </a:solidFill>
              <a:latin typeface="Times New Roman" pitchFamily="18" charset="0"/>
              <a:cs typeface="Times New Roman" pitchFamily="18" charset="0"/>
            </a:endParaRP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72625" y="2342522"/>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26671" y="3298594"/>
            <a:ext cx="457200" cy="4572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572625" y="3954174"/>
            <a:ext cx="457200" cy="4572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32519" y="4609754"/>
            <a:ext cx="457200" cy="457200"/>
          </a:xfrm>
          <a:prstGeom prst="rect">
            <a:avLst/>
          </a:prstGeom>
        </p:spPr>
      </p:pic>
      <p:pic>
        <p:nvPicPr>
          <p:cNvPr id="21"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77718" y="768190"/>
            <a:ext cx="589829" cy="65715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times up"/>
          <p:cNvGrpSpPr/>
          <p:nvPr/>
        </p:nvGrpSpPr>
        <p:grpSpPr>
          <a:xfrm>
            <a:off x="7979879" y="453796"/>
            <a:ext cx="567813" cy="281298"/>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a:latin typeface="Arial" panose="020B0604020202020204" pitchFamily="34" charset="0"/>
                  <a:cs typeface="Arial" panose="020B0604020202020204" pitchFamily="34" charset="0"/>
                </a:rPr>
                <a:t>Bắt</a:t>
              </a:r>
              <a:r>
                <a:rPr lang="en-GB" sz="800" dirty="0">
                  <a:latin typeface="Arial" panose="020B0604020202020204" pitchFamily="34" charset="0"/>
                  <a:cs typeface="Arial" panose="020B0604020202020204" pitchFamily="34" charset="0"/>
                </a:rPr>
                <a:t> </a:t>
              </a:r>
              <a:r>
                <a:rPr lang="en-GB" sz="800" dirty="0" err="1">
                  <a:latin typeface="Arial" panose="020B0604020202020204" pitchFamily="34" charset="0"/>
                  <a:cs typeface="Arial" panose="020B0604020202020204" pitchFamily="34" charset="0"/>
                </a:rPr>
                <a:t>đầu</a:t>
              </a:r>
              <a:r>
                <a:rPr lang="en-GB" sz="800" dirty="0">
                  <a:latin typeface="Arial" panose="020B0604020202020204" pitchFamily="34" charset="0"/>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33458" y="894143"/>
            <a:ext cx="479235" cy="47923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3772A17-BB74-4A75-BA55-D622FE4D0639}"/>
              </a:ext>
            </a:extLst>
          </p:cNvPr>
          <p:cNvGrpSpPr/>
          <p:nvPr/>
        </p:nvGrpSpPr>
        <p:grpSpPr>
          <a:xfrm>
            <a:off x="8238782" y="885421"/>
            <a:ext cx="67683" cy="57246"/>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8239791" y="1299645"/>
            <a:ext cx="67683" cy="57246"/>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8462567" y="1105185"/>
            <a:ext cx="67683" cy="57246"/>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8035267" y="1123889"/>
            <a:ext cx="67683" cy="57246"/>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Oval 107"/>
          <p:cNvSpPr>
            <a:spLocks noChangeArrowheads="1"/>
          </p:cNvSpPr>
          <p:nvPr/>
        </p:nvSpPr>
        <p:spPr bwMode="auto">
          <a:xfrm>
            <a:off x="8247209" y="1103027"/>
            <a:ext cx="50846" cy="430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51" name="Explosion 2 50"/>
          <p:cNvSpPr/>
          <p:nvPr/>
        </p:nvSpPr>
        <p:spPr>
          <a:xfrm>
            <a:off x="7240301" y="1641277"/>
            <a:ext cx="1771650" cy="116664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rgbClr val="0000FF"/>
                </a:solidFill>
              </a:rPr>
              <a:t>HẾT GIỜ</a:t>
            </a:r>
          </a:p>
        </p:txBody>
      </p:sp>
      <p:pic>
        <p:nvPicPr>
          <p:cNvPr id="5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551924" y="899624"/>
            <a:ext cx="457200" cy="4572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0629900" y="2350724"/>
            <a:ext cx="457200" cy="457200"/>
          </a:xfrm>
          <a:prstGeom prst="rect">
            <a:avLst/>
          </a:prstGeom>
        </p:spPr>
      </p:pic>
    </p:spTree>
    <p:extLst>
      <p:ext uri="{BB962C8B-B14F-4D97-AF65-F5344CB8AC3E}">
        <p14:creationId xmlns:p14="http://schemas.microsoft.com/office/powerpoint/2010/main" val="26750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526"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94">
                <p:cTn id="115" fill="hold" display="0">
                  <p:stCondLst>
                    <p:cond delay="indefinite"/>
                  </p:stCondLst>
                  <p:endCondLst>
                    <p:cond evt="onStopAudio" delay="0">
                      <p:tgtEl>
                        <p:sldTgt/>
                      </p:tgtEl>
                    </p:cond>
                  </p:endCondLst>
                </p:cTn>
                <p:tgtEl>
                  <p:spTgt spid="18"/>
                </p:tgtEl>
              </p:cMediaNode>
            </p:audio>
            <p:audio>
              <p:cMediaNode vol="36364">
                <p:cTn id="116" fill="hold" display="0">
                  <p:stCondLst>
                    <p:cond delay="indefinite"/>
                  </p:stCondLst>
                  <p:endCondLst>
                    <p:cond evt="onStopAudio" delay="0">
                      <p:tgtEl>
                        <p:sldTgt/>
                      </p:tgtEl>
                    </p:cond>
                  </p:endCondLst>
                </p:cTn>
                <p:tgtEl>
                  <p:spTgt spid="19"/>
                </p:tgtEl>
              </p:cMediaNode>
            </p:audio>
            <p:audio>
              <p:cMediaNode vol="33333">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24">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ết quả hình ảnh cho art design clipart background wa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09" y="-1730"/>
            <a:ext cx="9144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2930" y="-460381"/>
            <a:ext cx="137372" cy="1495174"/>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79747" y="4056970"/>
            <a:ext cx="1086530" cy="1086530"/>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54330" y="748579"/>
            <a:ext cx="651371" cy="659582"/>
          </a:xfrm>
          <a:prstGeom prst="rect">
            <a:avLst/>
          </a:prstGeom>
        </p:spPr>
      </p:pic>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9619" y="3859325"/>
            <a:ext cx="1373687" cy="137368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6406" y="3859325"/>
            <a:ext cx="1373687" cy="1373687"/>
          </a:xfrm>
          <a:prstGeom prst="rect">
            <a:avLst/>
          </a:prstGeom>
        </p:spPr>
      </p:pic>
      <p:pic>
        <p:nvPicPr>
          <p:cNvPr id="15" name="Picture 2" descr="Kết quả hình ảnh cho stock.xch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17403" y="228600"/>
            <a:ext cx="6329003" cy="2654710"/>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17403" y="3003799"/>
            <a:ext cx="3130972" cy="11789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dirty="0">
                <a:solidFill>
                  <a:srgbClr val="00B050"/>
                </a:solidFill>
                <a:latin typeface="Times New Roman" panose="02020603050405020304" pitchFamily="18" charset="0"/>
                <a:cs typeface="Times New Roman" panose="02020603050405020304" pitchFamily="18" charset="0"/>
              </a:rPr>
              <a:t>A</a:t>
            </a:r>
            <a:r>
              <a:rPr lang="en-US" sz="2000">
                <a:solidFill>
                  <a:srgbClr val="00B050"/>
                </a:solidFill>
                <a:latin typeface="Times New Roman" panose="02020603050405020304" pitchFamily="18" charset="0"/>
                <a:cs typeface="Times New Roman" panose="02020603050405020304" pitchFamily="18" charset="0"/>
              </a:rPr>
              <a:t>. </a:t>
            </a:r>
            <a:r>
              <a:rPr lang="vi-VN" sz="2000">
                <a:solidFill>
                  <a:srgbClr val="00B050"/>
                </a:solidFill>
                <a:latin typeface="Times New Roman" pitchFamily="18" charset="0"/>
                <a:cs typeface="Times New Roman" pitchFamily="18" charset="0"/>
              </a:rPr>
              <a:t>Hãy yêu thương các loài động vật bằng cả trái tim mình</a:t>
            </a:r>
            <a:endParaRPr lang="en-US" sz="2000">
              <a:solidFill>
                <a:srgbClr val="00B050"/>
              </a:solidFill>
              <a:latin typeface="Times New Roman" pitchFamily="18" charset="0"/>
              <a:cs typeface="Times New Roman" pitchFamily="18" charset="0"/>
            </a:endParaRPr>
          </a:p>
        </p:txBody>
      </p:sp>
      <p:sp>
        <p:nvSpPr>
          <p:cNvPr id="17" name="Rounded Rectangle 16"/>
          <p:cNvSpPr/>
          <p:nvPr/>
        </p:nvSpPr>
        <p:spPr>
          <a:xfrm>
            <a:off x="3412432" y="4411375"/>
            <a:ext cx="3100478" cy="1073296"/>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dirty="0">
                <a:solidFill>
                  <a:srgbClr val="00B050"/>
                </a:solidFill>
                <a:latin typeface="Times New Roman" panose="02020603050405020304" pitchFamily="18" charset="0"/>
                <a:cs typeface="Times New Roman" panose="02020603050405020304" pitchFamily="18" charset="0"/>
              </a:rPr>
              <a:t>D</a:t>
            </a:r>
            <a:r>
              <a:rPr lang="en-US" sz="2000">
                <a:solidFill>
                  <a:srgbClr val="00B050"/>
                </a:solidFill>
                <a:latin typeface="Times New Roman" panose="02020603050405020304" pitchFamily="18" charset="0"/>
                <a:cs typeface="Times New Roman" panose="02020603050405020304" pitchFamily="18" charset="0"/>
              </a:rPr>
              <a:t>. </a:t>
            </a:r>
            <a:r>
              <a:rPr lang="vi-VN" sz="2000">
                <a:solidFill>
                  <a:srgbClr val="00B050"/>
                </a:solidFill>
                <a:latin typeface="Times New Roman" pitchFamily="18" charset="0"/>
                <a:cs typeface="Times New Roman" pitchFamily="18" charset="0"/>
              </a:rPr>
              <a:t>Tất cả đáp án trên</a:t>
            </a:r>
            <a:endParaRPr lang="en-US" sz="2000">
              <a:solidFill>
                <a:srgbClr val="00B050"/>
              </a:solidFill>
              <a:latin typeface="Times New Roman" pitchFamily="18" charset="0"/>
              <a:cs typeface="Times New Roman" pitchFamily="18" charset="0"/>
            </a:endParaRPr>
          </a:p>
        </p:txBody>
      </p:sp>
      <p:sp>
        <p:nvSpPr>
          <p:cNvPr id="18" name="Rounded Rectangle 17"/>
          <p:cNvSpPr/>
          <p:nvPr/>
        </p:nvSpPr>
        <p:spPr>
          <a:xfrm>
            <a:off x="131961" y="4303703"/>
            <a:ext cx="3130972" cy="1180967"/>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dirty="0">
                <a:solidFill>
                  <a:srgbClr val="00B050"/>
                </a:solidFill>
                <a:latin typeface="Times New Roman" panose="02020603050405020304" pitchFamily="18" charset="0"/>
                <a:cs typeface="Times New Roman" panose="02020603050405020304" pitchFamily="18" charset="0"/>
              </a:rPr>
              <a:t>C</a:t>
            </a:r>
            <a:r>
              <a:rPr lang="en-US" sz="2000">
                <a:solidFill>
                  <a:srgbClr val="00B050"/>
                </a:solidFill>
                <a:latin typeface="Times New Roman" panose="02020603050405020304" pitchFamily="18" charset="0"/>
                <a:cs typeface="Times New Roman" panose="02020603050405020304" pitchFamily="18" charset="0"/>
              </a:rPr>
              <a:t>. </a:t>
            </a:r>
            <a:r>
              <a:rPr lang="vi-VN" sz="2000">
                <a:solidFill>
                  <a:srgbClr val="00B050"/>
                </a:solidFill>
                <a:latin typeface="Times New Roman" pitchFamily="18" charset="0"/>
                <a:cs typeface="Times New Roman" pitchFamily="18" charset="0"/>
              </a:rPr>
              <a:t>Hãy lắng nghe trái tim mình, để cho trái tim rung động trước những tình cảm nhân ái ấy</a:t>
            </a:r>
            <a:endParaRPr lang="en-US" sz="2000">
              <a:solidFill>
                <a:srgbClr val="00B050"/>
              </a:solidFill>
              <a:latin typeface="Times New Roman" pitchFamily="18" charset="0"/>
              <a:cs typeface="Times New Roman" pitchFamily="18" charset="0"/>
            </a:endParaRPr>
          </a:p>
        </p:txBody>
      </p:sp>
      <p:sp>
        <p:nvSpPr>
          <p:cNvPr id="19" name="Rounded Rectangle 18"/>
          <p:cNvSpPr/>
          <p:nvPr/>
        </p:nvSpPr>
        <p:spPr>
          <a:xfrm>
            <a:off x="3314700" y="2943333"/>
            <a:ext cx="3131706" cy="129990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dirty="0">
                <a:solidFill>
                  <a:srgbClr val="00B050"/>
                </a:solidFill>
                <a:latin typeface="Times New Roman" panose="02020603050405020304" pitchFamily="18" charset="0"/>
                <a:cs typeface="Times New Roman" panose="02020603050405020304" pitchFamily="18" charset="0"/>
              </a:rPr>
              <a:t>B</a:t>
            </a:r>
            <a:r>
              <a:rPr lang="en-US" sz="2000">
                <a:solidFill>
                  <a:srgbClr val="00B050"/>
                </a:solidFill>
                <a:latin typeface="Times New Roman" panose="02020603050405020304" pitchFamily="18" charset="0"/>
                <a:cs typeface="Times New Roman" panose="02020603050405020304" pitchFamily="18" charset="0"/>
              </a:rPr>
              <a:t>. </a:t>
            </a:r>
            <a:r>
              <a:rPr lang="vi-VN" sz="2000">
                <a:solidFill>
                  <a:srgbClr val="00B050"/>
                </a:solidFill>
                <a:latin typeface="Times New Roman" pitchFamily="18" charset="0"/>
                <a:cs typeface="Times New Roman" pitchFamily="18" charset="0"/>
              </a:rPr>
              <a:t>Hạnh phúc đến từ việc được yêu thương, che chở, đùm bọc người khác, kể cả loài vật bé nhỏ</a:t>
            </a:r>
            <a:endParaRPr lang="en-US" sz="2000">
              <a:solidFill>
                <a:srgbClr val="00B050"/>
              </a:solidFill>
              <a:latin typeface="Times New Roman" pitchFamily="18" charset="0"/>
              <a:cs typeface="Times New Roman" pitchFamily="18" charset="0"/>
            </a:endParaRPr>
          </a:p>
        </p:txBody>
      </p:sp>
      <p:sp>
        <p:nvSpPr>
          <p:cNvPr id="20" name="TextBox 19"/>
          <p:cNvSpPr txBox="1"/>
          <p:nvPr/>
        </p:nvSpPr>
        <p:spPr>
          <a:xfrm>
            <a:off x="1000541" y="862690"/>
            <a:ext cx="4823783" cy="931024"/>
          </a:xfrm>
          <a:prstGeom prst="rect">
            <a:avLst/>
          </a:prstGeom>
          <a:noFill/>
        </p:spPr>
        <p:txBody>
          <a:bodyPr wrap="square" lIns="68580" tIns="34290" rIns="68580" bIns="34290" rtlCol="0">
            <a:spAutoFit/>
          </a:bodyPr>
          <a:lstStyle/>
          <a:p>
            <a:r>
              <a:rPr lang="vi-VN" sz="2800" b="1">
                <a:solidFill>
                  <a:srgbClr val="00B050"/>
                </a:solidFill>
                <a:latin typeface="Times New Roman" pitchFamily="18" charset="0"/>
                <a:cs typeface="Times New Roman" pitchFamily="18" charset="0"/>
              </a:rPr>
              <a:t>Câu 4: Qua bài thơ, tác giả muốn gửi gắm thông điệp gì</a:t>
            </a:r>
            <a:r>
              <a:rPr lang="vi-VN" sz="2800" b="1" smtClean="0">
                <a:solidFill>
                  <a:srgbClr val="00B050"/>
                </a:solidFill>
                <a:latin typeface="Times New Roman" pitchFamily="18" charset="0"/>
                <a:cs typeface="Times New Roman" pitchFamily="18" charset="0"/>
              </a:rPr>
              <a:t>? </a:t>
            </a:r>
            <a:endParaRPr lang="en-US" sz="2800" b="1">
              <a:solidFill>
                <a:srgbClr val="00B050"/>
              </a:solidFill>
              <a:latin typeface="Times New Roman" pitchFamily="18" charset="0"/>
              <a:cs typeface="Times New Roman" pitchFamily="18" charset="0"/>
            </a:endParaRPr>
          </a:p>
        </p:txBody>
      </p:sp>
      <p:pic>
        <p:nvPicPr>
          <p:cNvPr id="21" name="Picture 20">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72625" y="2342522"/>
            <a:ext cx="457200" cy="4572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26671" y="3298594"/>
            <a:ext cx="457200" cy="457200"/>
          </a:xfrm>
          <a:prstGeom prst="rect">
            <a:avLst/>
          </a:prstGeom>
        </p:spPr>
      </p:pic>
      <p:pic>
        <p:nvPicPr>
          <p:cNvPr id="24"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572625" y="3954174"/>
            <a:ext cx="457200" cy="457200"/>
          </a:xfrm>
          <a:prstGeom prst="rect">
            <a:avLst/>
          </a:prstGeom>
        </p:spPr>
      </p:pic>
      <p:pic>
        <p:nvPicPr>
          <p:cNvPr id="25"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32519" y="4609754"/>
            <a:ext cx="457200" cy="457200"/>
          </a:xfrm>
          <a:prstGeom prst="rect">
            <a:avLst/>
          </a:prstGeom>
        </p:spPr>
      </p:pic>
      <p:pic>
        <p:nvPicPr>
          <p:cNvPr id="26"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77718" y="768190"/>
            <a:ext cx="589829" cy="65715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times up"/>
          <p:cNvGrpSpPr/>
          <p:nvPr/>
        </p:nvGrpSpPr>
        <p:grpSpPr>
          <a:xfrm>
            <a:off x="7979879" y="453796"/>
            <a:ext cx="567813" cy="281298"/>
            <a:chOff x="2989747" y="438150"/>
            <a:chExt cx="1572029" cy="683752"/>
          </a:xfrm>
        </p:grpSpPr>
        <p:sp>
          <p:nvSpPr>
            <p:cNvPr id="28" name="Rounded Rectangle 2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a:latin typeface="Arial" panose="020B0604020202020204" pitchFamily="34" charset="0"/>
                  <a:cs typeface="Arial" panose="020B0604020202020204" pitchFamily="34" charset="0"/>
                </a:rPr>
                <a:t>Bắt</a:t>
              </a:r>
              <a:r>
                <a:rPr lang="en-GB" sz="800" dirty="0">
                  <a:latin typeface="Arial" panose="020B0604020202020204" pitchFamily="34" charset="0"/>
                  <a:cs typeface="Arial" panose="020B0604020202020204" pitchFamily="34" charset="0"/>
                </a:rPr>
                <a:t> </a:t>
              </a:r>
              <a:r>
                <a:rPr lang="en-GB" sz="800" dirty="0" err="1">
                  <a:latin typeface="Arial" panose="020B0604020202020204" pitchFamily="34" charset="0"/>
                  <a:cs typeface="Arial" panose="020B0604020202020204" pitchFamily="34" charset="0"/>
                </a:rPr>
                <a:t>đầu</a:t>
              </a:r>
              <a:r>
                <a:rPr lang="en-GB" sz="800" dirty="0">
                  <a:latin typeface="Arial" panose="020B0604020202020204" pitchFamily="34" charset="0"/>
                  <a:cs typeface="Arial" panose="020B0604020202020204" pitchFamily="34" charset="0"/>
                </a:rPr>
                <a:t>!</a:t>
              </a:r>
            </a:p>
          </p:txBody>
        </p:sp>
      </p:grpSp>
      <p:pic>
        <p:nvPicPr>
          <p:cNvPr id="30"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33458" y="894143"/>
            <a:ext cx="479235" cy="47923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8238782" y="885421"/>
            <a:ext cx="67683" cy="57246"/>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8239791" y="1299645"/>
            <a:ext cx="67683" cy="57246"/>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8462567" y="1105185"/>
            <a:ext cx="67683" cy="57246"/>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8035267" y="1123889"/>
            <a:ext cx="67683" cy="57246"/>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Oval 107"/>
          <p:cNvSpPr>
            <a:spLocks noChangeArrowheads="1"/>
          </p:cNvSpPr>
          <p:nvPr/>
        </p:nvSpPr>
        <p:spPr bwMode="auto">
          <a:xfrm>
            <a:off x="8247209" y="1103027"/>
            <a:ext cx="50846" cy="430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56" name="Explosion 2 55"/>
          <p:cNvSpPr/>
          <p:nvPr/>
        </p:nvSpPr>
        <p:spPr>
          <a:xfrm>
            <a:off x="7240301" y="1641277"/>
            <a:ext cx="1771650" cy="116664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rgbClr val="0000FF"/>
                </a:solidFill>
              </a:rPr>
              <a:t>HẾT GIỜ</a:t>
            </a:r>
          </a:p>
        </p:txBody>
      </p:sp>
      <p:pic>
        <p:nvPicPr>
          <p:cNvPr id="57"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551924" y="899624"/>
            <a:ext cx="457200" cy="457200"/>
          </a:xfrm>
          <a:prstGeom prst="rect">
            <a:avLst/>
          </a:prstGeom>
        </p:spPr>
      </p:pic>
      <p:pic>
        <p:nvPicPr>
          <p:cNvPr id="58"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0629900" y="2350724"/>
            <a:ext cx="457200" cy="457200"/>
          </a:xfrm>
          <a:prstGeom prst="rect">
            <a:avLst/>
          </a:prstGeom>
        </p:spPr>
      </p:pic>
    </p:spTree>
    <p:extLst>
      <p:ext uri="{BB962C8B-B14F-4D97-AF65-F5344CB8AC3E}">
        <p14:creationId xmlns:p14="http://schemas.microsoft.com/office/powerpoint/2010/main" val="67090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3"/>
                                        </p:tgtEl>
                                        <p:attrNameLst>
                                          <p:attrName>r</p:attrName>
                                        </p:attrNameLst>
                                      </p:cBhvr>
                                    </p:animRot>
                                    <p:animRot by="-240000">
                                      <p:cBhvr>
                                        <p:cTn id="7" dur="600" fill="hold">
                                          <p:stCondLst>
                                            <p:cond delay="600"/>
                                          </p:stCondLst>
                                        </p:cTn>
                                        <p:tgtEl>
                                          <p:spTgt spid="13"/>
                                        </p:tgtEl>
                                        <p:attrNameLst>
                                          <p:attrName>r</p:attrName>
                                        </p:attrNameLst>
                                      </p:cBhvr>
                                    </p:animRot>
                                    <p:animRot by="240000">
                                      <p:cBhvr>
                                        <p:cTn id="8" dur="600" fill="hold">
                                          <p:stCondLst>
                                            <p:cond delay="1200"/>
                                          </p:stCondLst>
                                        </p:cTn>
                                        <p:tgtEl>
                                          <p:spTgt spid="13"/>
                                        </p:tgtEl>
                                        <p:attrNameLst>
                                          <p:attrName>r</p:attrName>
                                        </p:attrNameLst>
                                      </p:cBhvr>
                                    </p:animRot>
                                    <p:animRot by="-240000">
                                      <p:cBhvr>
                                        <p:cTn id="9" dur="600" fill="hold">
                                          <p:stCondLst>
                                            <p:cond delay="1800"/>
                                          </p:stCondLst>
                                        </p:cTn>
                                        <p:tgtEl>
                                          <p:spTgt spid="13"/>
                                        </p:tgtEl>
                                        <p:attrNameLst>
                                          <p:attrName>r</p:attrName>
                                        </p:attrNameLst>
                                      </p:cBhvr>
                                    </p:animRot>
                                    <p:animRot by="120000">
                                      <p:cBhvr>
                                        <p:cTn id="10" dur="600" fill="hold">
                                          <p:stCondLst>
                                            <p:cond delay="24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7"/>
                                        </p:tgtEl>
                                        <p:attrNameLst>
                                          <p:attrName>style.color</p:attrName>
                                        </p:attrNameLst>
                                      </p:cBhvr>
                                      <p:by>
                                        <p:hsl h="7200000" s="0" l="0"/>
                                      </p:by>
                                    </p:animClr>
                                    <p:animClr clrSpc="hsl" dir="cw">
                                      <p:cBhvr>
                                        <p:cTn id="58" dur="500" fill="hold"/>
                                        <p:tgtEl>
                                          <p:spTgt spid="17"/>
                                        </p:tgtEl>
                                        <p:attrNameLst>
                                          <p:attrName>fillcolor</p:attrName>
                                        </p:attrNameLst>
                                      </p:cBhvr>
                                      <p:by>
                                        <p:hsl h="7200000" s="0" l="0"/>
                                      </p:by>
                                    </p:animClr>
                                    <p:animClr clrSpc="hsl" dir="cw">
                                      <p:cBhvr>
                                        <p:cTn id="59" dur="500" fill="hold"/>
                                        <p:tgtEl>
                                          <p:spTgt spid="17"/>
                                        </p:tgtEl>
                                        <p:attrNameLst>
                                          <p:attrName>stroke.color</p:attrName>
                                        </p:attrNameLst>
                                      </p:cBhvr>
                                      <p:by>
                                        <p:hsl h="7200000" s="0" l="0"/>
                                      </p:by>
                                    </p:animClr>
                                    <p:set>
                                      <p:cBhvr>
                                        <p:cTn id="60" dur="500" fill="hold"/>
                                        <p:tgtEl>
                                          <p:spTgt spid="17"/>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526" fill="hold"/>
                                        <p:tgtEl>
                                          <p:spTgt spid="22"/>
                                        </p:tgtEl>
                                      </p:cBhvr>
                                    </p:cmd>
                                  </p:childTnLst>
                                </p:cTn>
                              </p:par>
                              <p:par>
                                <p:cTn id="63" presetID="1" presetClass="exit" presetSubtype="0" fill="hold" nodeType="withEffect">
                                  <p:stCondLst>
                                    <p:cond delay="0"/>
                                  </p:stCondLst>
                                  <p:childTnLst>
                                    <p:set>
                                      <p:cBhvr>
                                        <p:cTn id="64" dur="1" fill="hold">
                                          <p:stCondLst>
                                            <p:cond delay="0"/>
                                          </p:stCondLst>
                                        </p:cTn>
                                        <p:tgtEl>
                                          <p:spTgt spid="13"/>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2"/>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1"/>
                                        </p:tgtEl>
                                        <p:attrNameLst>
                                          <p:attrName>r</p:attrName>
                                        </p:attrNameLst>
                                      </p:cBhvr>
                                    </p:animRot>
                                    <p:animRot by="-240000">
                                      <p:cBhvr>
                                        <p:cTn id="74" dur="200" fill="hold">
                                          <p:stCondLst>
                                            <p:cond delay="200"/>
                                          </p:stCondLst>
                                        </p:cTn>
                                        <p:tgtEl>
                                          <p:spTgt spid="11"/>
                                        </p:tgtEl>
                                        <p:attrNameLst>
                                          <p:attrName>r</p:attrName>
                                        </p:attrNameLst>
                                      </p:cBhvr>
                                    </p:animRot>
                                    <p:animRot by="240000">
                                      <p:cBhvr>
                                        <p:cTn id="75" dur="200" fill="hold">
                                          <p:stCondLst>
                                            <p:cond delay="400"/>
                                          </p:stCondLst>
                                        </p:cTn>
                                        <p:tgtEl>
                                          <p:spTgt spid="11"/>
                                        </p:tgtEl>
                                        <p:attrNameLst>
                                          <p:attrName>r</p:attrName>
                                        </p:attrNameLst>
                                      </p:cBhvr>
                                    </p:animRot>
                                    <p:animRot by="-240000">
                                      <p:cBhvr>
                                        <p:cTn id="76" dur="200" fill="hold">
                                          <p:stCondLst>
                                            <p:cond delay="600"/>
                                          </p:stCondLst>
                                        </p:cTn>
                                        <p:tgtEl>
                                          <p:spTgt spid="11"/>
                                        </p:tgtEl>
                                        <p:attrNameLst>
                                          <p:attrName>r</p:attrName>
                                        </p:attrNameLst>
                                      </p:cBhvr>
                                    </p:animRot>
                                    <p:animRot by="120000">
                                      <p:cBhvr>
                                        <p:cTn id="77" dur="200" fill="hold">
                                          <p:stCondLst>
                                            <p:cond delay="800"/>
                                          </p:stCondLst>
                                        </p:cTn>
                                        <p:tgtEl>
                                          <p:spTgt spid="11"/>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1"/>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14"/>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14"/>
                                        </p:tgtEl>
                                        <p:attrNameLst>
                                          <p:attrName>r</p:attrName>
                                        </p:attrNameLst>
                                      </p:cBhvr>
                                    </p:animRot>
                                    <p:animRot by="-240000">
                                      <p:cBhvr>
                                        <p:cTn id="84" dur="400" fill="hold">
                                          <p:stCondLst>
                                            <p:cond delay="400"/>
                                          </p:stCondLst>
                                        </p:cTn>
                                        <p:tgtEl>
                                          <p:spTgt spid="14"/>
                                        </p:tgtEl>
                                        <p:attrNameLst>
                                          <p:attrName>r</p:attrName>
                                        </p:attrNameLst>
                                      </p:cBhvr>
                                    </p:animRot>
                                    <p:animRot by="240000">
                                      <p:cBhvr>
                                        <p:cTn id="85" dur="400" fill="hold">
                                          <p:stCondLst>
                                            <p:cond delay="800"/>
                                          </p:stCondLst>
                                        </p:cTn>
                                        <p:tgtEl>
                                          <p:spTgt spid="14"/>
                                        </p:tgtEl>
                                        <p:attrNameLst>
                                          <p:attrName>r</p:attrName>
                                        </p:attrNameLst>
                                      </p:cBhvr>
                                    </p:animRot>
                                    <p:animRot by="-240000">
                                      <p:cBhvr>
                                        <p:cTn id="86" dur="400" fill="hold">
                                          <p:stCondLst>
                                            <p:cond delay="1200"/>
                                          </p:stCondLst>
                                        </p:cTn>
                                        <p:tgtEl>
                                          <p:spTgt spid="14"/>
                                        </p:tgtEl>
                                        <p:attrNameLst>
                                          <p:attrName>r</p:attrName>
                                        </p:attrNameLst>
                                      </p:cBhvr>
                                    </p:animRot>
                                    <p:animRot by="120000">
                                      <p:cBhvr>
                                        <p:cTn id="87" dur="400" fill="hold">
                                          <p:stCondLst>
                                            <p:cond delay="1600"/>
                                          </p:stCondLst>
                                        </p:cTn>
                                        <p:tgtEl>
                                          <p:spTgt spid="14"/>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58"/>
                                        </p:tgtEl>
                                      </p:cBhvr>
                                    </p:cmd>
                                  </p:childTnLst>
                                </p:cTn>
                              </p:par>
                            </p:childTnLst>
                          </p:cTn>
                        </p:par>
                      </p:childTnLst>
                    </p:cTn>
                  </p:par>
                </p:childTnLst>
              </p:cTn>
              <p:nextCondLst>
                <p:cond evt="onClick" delay="0">
                  <p:tgtEl>
                    <p:spTgt spid="17"/>
                  </p:tgtEl>
                </p:cond>
              </p:nextCondLst>
            </p:seq>
            <p:seq concurrent="1" nextAc="seek">
              <p:cTn id="90" restart="whenNotActive" fill="hold" evtFilter="cancelBubble" nodeType="interactiveSeq">
                <p:stCondLst>
                  <p:cond evt="onClick" delay="0">
                    <p:tgtEl>
                      <p:spTgt spid="16"/>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23"/>
                                        </p:tgtEl>
                                      </p:cBhvr>
                                    </p:cmd>
                                  </p:childTnLst>
                                </p:cTn>
                              </p:par>
                            </p:childTnLst>
                          </p:cTn>
                        </p:par>
                      </p:childTnLst>
                    </p:cTn>
                  </p:par>
                </p:childTnLst>
              </p:cTn>
              <p:nextCondLst>
                <p:cond evt="onClick" delay="0">
                  <p:tgtEl>
                    <p:spTgt spid="16"/>
                  </p:tgtEl>
                </p:cond>
              </p:nextCondLst>
            </p:seq>
            <p:seq concurrent="1" nextAc="seek">
              <p:cTn id="98" restart="whenNotActive" fill="hold" evtFilter="cancelBubble" nodeType="interactiveSeq">
                <p:stCondLst>
                  <p:cond evt="onClick" delay="0">
                    <p:tgtEl>
                      <p:spTgt spid="1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25"/>
                                        </p:tgtEl>
                                      </p:cBhvr>
                                    </p:cmd>
                                  </p:childTnLst>
                                </p:cTn>
                              </p:par>
                            </p:childTnLst>
                          </p:cTn>
                        </p:par>
                      </p:childTnLst>
                    </p:cTn>
                  </p:par>
                </p:childTnLst>
              </p:cTn>
              <p:nextCondLst>
                <p:cond evt="onClick" delay="0">
                  <p:tgtEl>
                    <p:spTgt spid="19"/>
                  </p:tgtEl>
                </p:cond>
              </p:nextCondLst>
            </p:seq>
            <p:seq concurrent="1" nextAc="seek">
              <p:cTn id="106" restart="whenNotActive" fill="hold" evtFilter="cancelBubble" nodeType="interactiveSeq">
                <p:stCondLst>
                  <p:cond evt="onClick" delay="0">
                    <p:tgtEl>
                      <p:spTgt spid="18"/>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24"/>
                                        </p:tgtEl>
                                      </p:cBhvr>
                                    </p:cmd>
                                  </p:childTnLst>
                                </p:cTn>
                              </p:par>
                            </p:childTnLst>
                          </p:cTn>
                        </p:par>
                      </p:childTnLst>
                    </p:cTn>
                  </p:par>
                </p:childTnLst>
              </p:cTn>
              <p:nextCondLst>
                <p:cond evt="onClick" delay="0">
                  <p:tgtEl>
                    <p:spTgt spid="18"/>
                  </p:tgtEl>
                </p:cond>
              </p:nextCondLst>
            </p:seq>
            <p:audio>
              <p:cMediaNode vol="100000">
                <p:cTn id="114" fill="hold" display="0">
                  <p:stCondLst>
                    <p:cond delay="indefinite"/>
                  </p:stCondLst>
                  <p:endCondLst>
                    <p:cond evt="onStopAudio" delay="0">
                      <p:tgtEl>
                        <p:sldTgt/>
                      </p:tgtEl>
                    </p:cond>
                  </p:endCondLst>
                </p:cTn>
                <p:tgtEl>
                  <p:spTgt spid="22"/>
                </p:tgtEl>
              </p:cMediaNode>
            </p:audio>
            <p:audio>
              <p:cMediaNode vol="80000">
                <p:cTn id="115" fill="hold" display="0">
                  <p:stCondLst>
                    <p:cond delay="indefinite"/>
                  </p:stCondLst>
                  <p:endCondLst>
                    <p:cond evt="onStopAudio" delay="0">
                      <p:tgtEl>
                        <p:sldTgt/>
                      </p:tgtEl>
                    </p:cond>
                  </p:endCondLst>
                </p:cTn>
                <p:tgtEl>
                  <p:spTgt spid="23"/>
                </p:tgtEl>
              </p:cMediaNode>
            </p:audio>
            <p:audio>
              <p:cMediaNode vol="80000">
                <p:cTn id="116" fill="hold" display="0">
                  <p:stCondLst>
                    <p:cond delay="indefinite"/>
                  </p:stCondLst>
                  <p:endCondLst>
                    <p:cond evt="onStopAudio" delay="0">
                      <p:tgtEl>
                        <p:sldTgt/>
                      </p:tgtEl>
                    </p:cond>
                  </p:endCondLst>
                </p:cTn>
                <p:tgtEl>
                  <p:spTgt spid="24"/>
                </p:tgtEl>
              </p:cMediaNode>
            </p:audio>
            <p:audio>
              <p:cMediaNode vol="80000">
                <p:cTn id="117" fill="hold" display="0">
                  <p:stCondLst>
                    <p:cond delay="indefinite"/>
                  </p:stCondLst>
                  <p:endCondLst>
                    <p:cond evt="onStopAudio" delay="0">
                      <p:tgtEl>
                        <p:sldTgt/>
                      </p:tgtEl>
                    </p:cond>
                  </p:endCondLst>
                </p:cTn>
                <p:tgtEl>
                  <p:spTgt spid="25"/>
                </p:tgtEl>
              </p:cMediaNode>
            </p:audio>
            <p:seq concurrent="1" nextAc="seek">
              <p:cTn id="118" restart="whenNotActive" fill="hold" evtFilter="cancelBubble" nodeType="interactiveSeq">
                <p:stCondLst>
                  <p:cond evt="onClick" delay="0">
                    <p:tgtEl>
                      <p:spTgt spid="27"/>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30"/>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6"/>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57"/>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80000">
                <p:cTn id="130" fill="hold" display="0">
                  <p:stCondLst>
                    <p:cond delay="indefinite"/>
                  </p:stCondLst>
                  <p:endCondLst>
                    <p:cond evt="onStopAudio" delay="0">
                      <p:tgtEl>
                        <p:sldTgt/>
                      </p:tgtEl>
                    </p:cond>
                  </p:endCondLst>
                </p:cTn>
                <p:tgtEl>
                  <p:spTgt spid="57"/>
                </p:tgtEl>
              </p:cMediaNode>
            </p:audio>
            <p:audio>
              <p:cMediaNode vol="42424">
                <p:cTn id="131" fill="hold" display="0">
                  <p:stCondLst>
                    <p:cond delay="indefinite"/>
                  </p:stCondLst>
                  <p:endCondLst>
                    <p:cond evt="onStopAudio" delay="0">
                      <p:tgtEl>
                        <p:sldTgt/>
                      </p:tgtEl>
                    </p:cond>
                  </p:endCondLst>
                </p:cTn>
                <p:tgtEl>
                  <p:spTgt spid="58"/>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p:bldP spid="56" grpId="0" animBg="1"/>
      <p:bldP spid="5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71450"/>
            <a:ext cx="91440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2930" y="-460381"/>
            <a:ext cx="137372" cy="1495174"/>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79747" y="4056970"/>
            <a:ext cx="1086530" cy="108653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54330" y="748579"/>
            <a:ext cx="651371" cy="659582"/>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9619" y="3859325"/>
            <a:ext cx="1373687" cy="1373687"/>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6406" y="3859325"/>
            <a:ext cx="1373687" cy="1373687"/>
          </a:xfrm>
          <a:prstGeom prst="rect">
            <a:avLst/>
          </a:prstGeom>
        </p:spPr>
      </p:pic>
      <p:pic>
        <p:nvPicPr>
          <p:cNvPr id="37" name="Picture 2" descr="Kết quả hình ảnh cho stock.xch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17403" y="0"/>
            <a:ext cx="6329003" cy="3036203"/>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117404" y="3036203"/>
            <a:ext cx="3068710" cy="948819"/>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dirty="0">
                <a:solidFill>
                  <a:srgbClr val="00B050"/>
                </a:solidFill>
                <a:latin typeface="Times New Roman" panose="02020603050405020304" pitchFamily="18" charset="0"/>
                <a:cs typeface="Times New Roman" panose="02020603050405020304" pitchFamily="18" charset="0"/>
              </a:rPr>
              <a:t>A</a:t>
            </a:r>
            <a:r>
              <a:rPr lang="en-US" sz="2000">
                <a:solidFill>
                  <a:srgbClr val="00B050"/>
                </a:solidFill>
                <a:latin typeface="Times New Roman" panose="02020603050405020304" pitchFamily="18" charset="0"/>
                <a:cs typeface="Times New Roman" panose="02020603050405020304" pitchFamily="18" charset="0"/>
              </a:rPr>
              <a:t>. </a:t>
            </a:r>
            <a:r>
              <a:rPr lang="vi-VN" sz="2000">
                <a:solidFill>
                  <a:srgbClr val="00B050"/>
                </a:solidFill>
                <a:latin typeface="Times New Roman" pitchFamily="18" charset="0"/>
                <a:cs typeface="Times New Roman" pitchFamily="18" charset="0"/>
              </a:rPr>
              <a:t>Tôi nằm nghe nhịp nhàng thánh thót. Trái tim tôi hoà nhịp trái tim mèo.</a:t>
            </a:r>
            <a:endParaRPr lang="en-US" sz="2000">
              <a:solidFill>
                <a:srgbClr val="00B050"/>
              </a:solidFill>
              <a:latin typeface="Times New Roman" pitchFamily="18" charset="0"/>
              <a:cs typeface="Times New Roman" pitchFamily="18" charset="0"/>
            </a:endParaRPr>
          </a:p>
        </p:txBody>
      </p:sp>
      <p:sp>
        <p:nvSpPr>
          <p:cNvPr id="39" name="Rounded Rectangle 38"/>
          <p:cNvSpPr/>
          <p:nvPr/>
        </p:nvSpPr>
        <p:spPr>
          <a:xfrm>
            <a:off x="3314700" y="3036204"/>
            <a:ext cx="2985492" cy="960726"/>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dirty="0">
                <a:solidFill>
                  <a:srgbClr val="00B050"/>
                </a:solidFill>
                <a:latin typeface="Times New Roman" panose="02020603050405020304" pitchFamily="18" charset="0"/>
                <a:cs typeface="Times New Roman" panose="02020603050405020304" pitchFamily="18" charset="0"/>
              </a:rPr>
              <a:t>B</a:t>
            </a:r>
            <a:r>
              <a:rPr lang="en-US" sz="2000">
                <a:solidFill>
                  <a:srgbClr val="00B050"/>
                </a:solidFill>
                <a:latin typeface="Times New Roman" panose="02020603050405020304" pitchFamily="18" charset="0"/>
                <a:cs typeface="Times New Roman" panose="02020603050405020304" pitchFamily="18" charset="0"/>
              </a:rPr>
              <a:t>. </a:t>
            </a:r>
            <a:r>
              <a:rPr lang="vi-VN" sz="2000">
                <a:solidFill>
                  <a:srgbClr val="00B050"/>
                </a:solidFill>
                <a:latin typeface="Times New Roman" pitchFamily="18" charset="0"/>
                <a:cs typeface="Times New Roman" pitchFamily="18" charset="0"/>
              </a:rPr>
              <a:t>Giờ nằm đây trong giấc mơ bình yên. Như đứa trẻ giữa vòng tay ấp </a:t>
            </a:r>
            <a:r>
              <a:rPr lang="en-US" sz="2000" smtClean="0">
                <a:solidFill>
                  <a:srgbClr val="00B050"/>
                </a:solidFill>
                <a:latin typeface="Times New Roman" pitchFamily="18" charset="0"/>
                <a:cs typeface="Times New Roman" pitchFamily="18" charset="0"/>
              </a:rPr>
              <a:t>ủ.</a:t>
            </a:r>
            <a:endParaRPr lang="en-US" sz="2000" dirty="0">
              <a:solidFill>
                <a:srgbClr val="00B050"/>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7403" y="4188981"/>
            <a:ext cx="3068710" cy="877973"/>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dirty="0">
                <a:solidFill>
                  <a:srgbClr val="00B050"/>
                </a:solidFill>
                <a:latin typeface="Times New Roman" panose="02020603050405020304" pitchFamily="18" charset="0"/>
                <a:cs typeface="Times New Roman" panose="02020603050405020304" pitchFamily="18" charset="0"/>
              </a:rPr>
              <a:t>C</a:t>
            </a:r>
            <a:r>
              <a:rPr lang="en-US" sz="2000">
                <a:solidFill>
                  <a:srgbClr val="00B050"/>
                </a:solidFill>
                <a:latin typeface="Times New Roman" panose="02020603050405020304" pitchFamily="18" charset="0"/>
                <a:cs typeface="Times New Roman" panose="02020603050405020304" pitchFamily="18" charset="0"/>
              </a:rPr>
              <a:t>. </a:t>
            </a:r>
            <a:r>
              <a:rPr lang="vi-VN" sz="2000">
                <a:solidFill>
                  <a:srgbClr val="00B050"/>
                </a:solidFill>
                <a:latin typeface="Times New Roman" pitchFamily="18" charset="0"/>
                <a:cs typeface="Times New Roman" pitchFamily="18" charset="0"/>
              </a:rPr>
              <a:t>Trái tim tôi một phút bỗng mềm đi. Một nỗi gì lâng lâng như hạnh phúc.</a:t>
            </a:r>
            <a:endParaRPr lang="en-US" sz="2000" dirty="0">
              <a:solidFill>
                <a:srgbClr val="00B050"/>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3314700" y="4182774"/>
            <a:ext cx="2985492" cy="88418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dirty="0">
                <a:solidFill>
                  <a:srgbClr val="00B050"/>
                </a:solidFill>
                <a:latin typeface="Times New Roman" panose="02020603050405020304" pitchFamily="18" charset="0"/>
                <a:cs typeface="Times New Roman" panose="02020603050405020304" pitchFamily="18" charset="0"/>
              </a:rPr>
              <a:t>D</a:t>
            </a:r>
            <a:r>
              <a:rPr lang="en-US" sz="2000">
                <a:solidFill>
                  <a:srgbClr val="00B050"/>
                </a:solidFill>
                <a:latin typeface="Times New Roman" panose="02020603050405020304" pitchFamily="18" charset="0"/>
                <a:cs typeface="Times New Roman" panose="02020603050405020304" pitchFamily="18" charset="0"/>
              </a:rPr>
              <a:t>. </a:t>
            </a:r>
            <a:r>
              <a:rPr lang="vi-VN" sz="2000">
                <a:solidFill>
                  <a:srgbClr val="00B050"/>
                </a:solidFill>
                <a:latin typeface="Times New Roman" pitchFamily="18" charset="0"/>
                <a:cs typeface="Times New Roman" pitchFamily="18" charset="0"/>
              </a:rPr>
              <a:t>Tôi nằm nghe trái tim mình ca hát. Trên ngực tôi nằm ngủ một con mèo.</a:t>
            </a:r>
            <a:endParaRPr lang="en-US" sz="2000">
              <a:solidFill>
                <a:srgbClr val="00B050"/>
              </a:solidFill>
              <a:latin typeface="Times New Roman" pitchFamily="18" charset="0"/>
              <a:cs typeface="Times New Roman" pitchFamily="18" charset="0"/>
            </a:endParaRPr>
          </a:p>
        </p:txBody>
      </p:sp>
      <p:sp>
        <p:nvSpPr>
          <p:cNvPr id="42" name="TextBox 41"/>
          <p:cNvSpPr txBox="1"/>
          <p:nvPr/>
        </p:nvSpPr>
        <p:spPr>
          <a:xfrm>
            <a:off x="988256" y="712404"/>
            <a:ext cx="4587295" cy="1792798"/>
          </a:xfrm>
          <a:prstGeom prst="rect">
            <a:avLst/>
          </a:prstGeom>
          <a:noFill/>
        </p:spPr>
        <p:txBody>
          <a:bodyPr wrap="square" lIns="68580" tIns="34290" rIns="68580" bIns="34290" rtlCol="0">
            <a:spAutoFit/>
          </a:bodyPr>
          <a:lstStyle/>
          <a:p>
            <a:pPr algn="ctr"/>
            <a:r>
              <a:rPr lang="vi-VN" sz="2800" b="1">
                <a:solidFill>
                  <a:srgbClr val="00B050"/>
                </a:solidFill>
                <a:latin typeface="Times New Roman" pitchFamily="18" charset="0"/>
                <a:cs typeface="Times New Roman" pitchFamily="18" charset="0"/>
              </a:rPr>
              <a:t>Câu 5: Câu thơ nào sau đây không bộc lộ trực tiếp cảm nhận của nhân vật tôi?</a:t>
            </a:r>
            <a:endParaRPr lang="en-US" sz="2800" b="1">
              <a:solidFill>
                <a:srgbClr val="00B050"/>
              </a:solidFill>
              <a:latin typeface="Times New Roman" pitchFamily="18" charset="0"/>
              <a:cs typeface="Times New Roman" pitchFamily="18" charset="0"/>
            </a:endParaRPr>
          </a:p>
          <a:p>
            <a:pPr algn="ctr"/>
            <a:r>
              <a:rPr lang="vi-VN" sz="2800" b="1" smtClean="0">
                <a:solidFill>
                  <a:srgbClr val="00B050"/>
                </a:solidFill>
                <a:latin typeface="Times New Roman" pitchFamily="18" charset="0"/>
                <a:cs typeface="Times New Roman" pitchFamily="18" charset="0"/>
              </a:rPr>
              <a:t>.  </a:t>
            </a:r>
            <a:endParaRPr lang="en-US" sz="2800" b="1">
              <a:solidFill>
                <a:srgbClr val="00B050"/>
              </a:solidFill>
              <a:latin typeface="Times New Roman" pitchFamily="18" charset="0"/>
              <a:cs typeface="Times New Roman" pitchFamily="18" charset="0"/>
            </a:endParaRPr>
          </a:p>
        </p:txBody>
      </p:sp>
      <p:pic>
        <p:nvPicPr>
          <p:cNvPr id="43" name="Picture 42">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72625" y="2342522"/>
            <a:ext cx="457200" cy="4572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26671" y="3298594"/>
            <a:ext cx="457200" cy="4572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572625" y="3954174"/>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32519" y="4609754"/>
            <a:ext cx="457200" cy="4572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77718" y="768190"/>
            <a:ext cx="589829" cy="65715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7979879" y="453796"/>
            <a:ext cx="567813" cy="281298"/>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a:latin typeface="Arial" panose="020B0604020202020204" pitchFamily="34" charset="0"/>
                  <a:cs typeface="Arial" panose="020B0604020202020204" pitchFamily="34" charset="0"/>
                </a:rPr>
                <a:t>Bắt</a:t>
              </a:r>
              <a:r>
                <a:rPr lang="en-GB" sz="800" dirty="0">
                  <a:latin typeface="Arial" panose="020B0604020202020204" pitchFamily="34" charset="0"/>
                  <a:cs typeface="Arial" panose="020B0604020202020204" pitchFamily="34" charset="0"/>
                </a:rPr>
                <a:t> </a:t>
              </a:r>
              <a:r>
                <a:rPr lang="en-GB" sz="800" dirty="0" err="1">
                  <a:latin typeface="Arial" panose="020B0604020202020204" pitchFamily="34" charset="0"/>
                  <a:cs typeface="Arial" panose="020B0604020202020204" pitchFamily="34" charset="0"/>
                </a:rPr>
                <a:t>đầu</a:t>
              </a:r>
              <a:r>
                <a:rPr lang="en-GB" sz="800" dirty="0">
                  <a:latin typeface="Arial" panose="020B0604020202020204" pitchFamily="34" charset="0"/>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33458" y="894143"/>
            <a:ext cx="479235" cy="47923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8238782" y="885421"/>
            <a:ext cx="67683" cy="57246"/>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8239791" y="1299645"/>
            <a:ext cx="67683" cy="57246"/>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8" name="Group 47">
            <a:extLst>
              <a:ext uri="{FF2B5EF4-FFF2-40B4-BE49-F238E27FC236}">
                <a16:creationId xmlns:a16="http://schemas.microsoft.com/office/drawing/2014/main" id="{A3772A17-BB74-4A75-BA55-D622FE4D0639}"/>
              </a:ext>
            </a:extLst>
          </p:cNvPr>
          <p:cNvGrpSpPr/>
          <p:nvPr/>
        </p:nvGrpSpPr>
        <p:grpSpPr>
          <a:xfrm>
            <a:off x="8462567" y="1105185"/>
            <a:ext cx="67683" cy="57246"/>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4" name="Group 53">
            <a:extLst>
              <a:ext uri="{FF2B5EF4-FFF2-40B4-BE49-F238E27FC236}">
                <a16:creationId xmlns:a16="http://schemas.microsoft.com/office/drawing/2014/main" id="{A3772A17-BB74-4A75-BA55-D622FE4D0639}"/>
              </a:ext>
            </a:extLst>
          </p:cNvPr>
          <p:cNvGrpSpPr/>
          <p:nvPr/>
        </p:nvGrpSpPr>
        <p:grpSpPr>
          <a:xfrm>
            <a:off x="8035267" y="1123889"/>
            <a:ext cx="67683" cy="57246"/>
            <a:chOff x="2455863" y="2411803"/>
            <a:chExt cx="566738" cy="566738"/>
          </a:xfrm>
        </p:grpSpPr>
        <p:sp>
          <p:nvSpPr>
            <p:cNvPr id="5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0" name="Oval 107"/>
          <p:cNvSpPr>
            <a:spLocks noChangeArrowheads="1"/>
          </p:cNvSpPr>
          <p:nvPr/>
        </p:nvSpPr>
        <p:spPr bwMode="auto">
          <a:xfrm>
            <a:off x="8247209" y="1103027"/>
            <a:ext cx="50846" cy="430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61" name="Explosion 2 60"/>
          <p:cNvSpPr/>
          <p:nvPr/>
        </p:nvSpPr>
        <p:spPr>
          <a:xfrm>
            <a:off x="7240301" y="1641277"/>
            <a:ext cx="1771650" cy="116664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rgbClr val="0000FF"/>
                </a:solidFill>
              </a:rPr>
              <a:t>HẾT GIỜ</a:t>
            </a:r>
          </a:p>
        </p:txBody>
      </p:sp>
      <p:pic>
        <p:nvPicPr>
          <p:cNvPr id="6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551924" y="899624"/>
            <a:ext cx="457200" cy="457200"/>
          </a:xfrm>
          <a:prstGeom prst="rect">
            <a:avLst/>
          </a:prstGeom>
        </p:spPr>
      </p:pic>
      <p:pic>
        <p:nvPicPr>
          <p:cNvPr id="6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0629900" y="2350724"/>
            <a:ext cx="457200" cy="457200"/>
          </a:xfrm>
          <a:prstGeom prst="rect">
            <a:avLst/>
          </a:prstGeom>
        </p:spPr>
      </p:pic>
    </p:spTree>
    <p:extLst>
      <p:ext uri="{BB962C8B-B14F-4D97-AF65-F5344CB8AC3E}">
        <p14:creationId xmlns:p14="http://schemas.microsoft.com/office/powerpoint/2010/main" val="85905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5"/>
                                        </p:tgtEl>
                                        <p:attrNameLst>
                                          <p:attrName>r</p:attrName>
                                        </p:attrNameLst>
                                      </p:cBhvr>
                                    </p:animRot>
                                    <p:animRot by="-240000">
                                      <p:cBhvr>
                                        <p:cTn id="7" dur="600" fill="hold">
                                          <p:stCondLst>
                                            <p:cond delay="600"/>
                                          </p:stCondLst>
                                        </p:cTn>
                                        <p:tgtEl>
                                          <p:spTgt spid="35"/>
                                        </p:tgtEl>
                                        <p:attrNameLst>
                                          <p:attrName>r</p:attrName>
                                        </p:attrNameLst>
                                      </p:cBhvr>
                                    </p:animRot>
                                    <p:animRot by="240000">
                                      <p:cBhvr>
                                        <p:cTn id="8" dur="600" fill="hold">
                                          <p:stCondLst>
                                            <p:cond delay="1200"/>
                                          </p:stCondLst>
                                        </p:cTn>
                                        <p:tgtEl>
                                          <p:spTgt spid="35"/>
                                        </p:tgtEl>
                                        <p:attrNameLst>
                                          <p:attrName>r</p:attrName>
                                        </p:attrNameLst>
                                      </p:cBhvr>
                                    </p:animRot>
                                    <p:animRot by="-240000">
                                      <p:cBhvr>
                                        <p:cTn id="9" dur="600" fill="hold">
                                          <p:stCondLst>
                                            <p:cond delay="1800"/>
                                          </p:stCondLst>
                                        </p:cTn>
                                        <p:tgtEl>
                                          <p:spTgt spid="35"/>
                                        </p:tgtEl>
                                        <p:attrNameLst>
                                          <p:attrName>r</p:attrName>
                                        </p:attrNameLst>
                                      </p:cBhvr>
                                    </p:animRot>
                                    <p:animRot by="120000">
                                      <p:cBhvr>
                                        <p:cTn id="10" dur="600" fill="hold">
                                          <p:stCondLst>
                                            <p:cond delay="24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anim calcmode="lin" valueType="num">
                                      <p:cBhvr>
                                        <p:cTn id="27" dur="1000" fill="hold"/>
                                        <p:tgtEl>
                                          <p:spTgt spid="42"/>
                                        </p:tgtEl>
                                        <p:attrNameLst>
                                          <p:attrName>ppt_x</p:attrName>
                                        </p:attrNameLst>
                                      </p:cBhvr>
                                      <p:tavLst>
                                        <p:tav tm="0">
                                          <p:val>
                                            <p:strVal val="#ppt_x"/>
                                          </p:val>
                                        </p:tav>
                                        <p:tav tm="100000">
                                          <p:val>
                                            <p:strVal val="#ppt_x"/>
                                          </p:val>
                                        </p:tav>
                                      </p:tavLst>
                                    </p:anim>
                                    <p:anim calcmode="lin" valueType="num">
                                      <p:cBhvr>
                                        <p:cTn id="2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ppt_x"/>
                                          </p:val>
                                        </p:tav>
                                        <p:tav tm="100000">
                                          <p:val>
                                            <p:strVal val="#ppt_x"/>
                                          </p:val>
                                        </p:tav>
                                      </p:tavLst>
                                    </p:anim>
                                    <p:anim calcmode="lin" valueType="num">
                                      <p:cBhvr additive="base">
                                        <p:cTn id="3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ppt_x"/>
                                          </p:val>
                                        </p:tav>
                                        <p:tav tm="100000">
                                          <p:val>
                                            <p:strVal val="#ppt_x"/>
                                          </p:val>
                                        </p:tav>
                                      </p:tavLst>
                                    </p:anim>
                                    <p:anim calcmode="lin" valueType="num">
                                      <p:cBhvr additive="base">
                                        <p:cTn id="5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9"/>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35"/>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526" fill="hold"/>
                                        <p:tgtEl>
                                          <p:spTgt spid="15"/>
                                        </p:tgtEl>
                                      </p:cBhvr>
                                    </p:cmd>
                                  </p:childTnLst>
                                </p:cTn>
                              </p:par>
                              <p:par>
                                <p:cTn id="60" presetID="21" presetClass="emph" presetSubtype="0" fill="hold" grpId="1" nodeType="withEffect">
                                  <p:stCondLst>
                                    <p:cond delay="0"/>
                                  </p:stCondLst>
                                  <p:childTnLst>
                                    <p:animClr clrSpc="hsl" dir="cw">
                                      <p:cBhvr override="childStyle">
                                        <p:cTn id="61" dur="500" fill="hold"/>
                                        <p:tgtEl>
                                          <p:spTgt spid="39"/>
                                        </p:tgtEl>
                                        <p:attrNameLst>
                                          <p:attrName>style.color</p:attrName>
                                        </p:attrNameLst>
                                      </p:cBhvr>
                                      <p:by>
                                        <p:hsl h="7200000" s="0" l="0"/>
                                      </p:by>
                                    </p:animClr>
                                    <p:animClr clrSpc="hsl" dir="cw">
                                      <p:cBhvr>
                                        <p:cTn id="62" dur="500" fill="hold"/>
                                        <p:tgtEl>
                                          <p:spTgt spid="39"/>
                                        </p:tgtEl>
                                        <p:attrNameLst>
                                          <p:attrName>fillcolor</p:attrName>
                                        </p:attrNameLst>
                                      </p:cBhvr>
                                      <p:by>
                                        <p:hsl h="7200000" s="0" l="0"/>
                                      </p:by>
                                    </p:animClr>
                                    <p:animClr clrSpc="hsl" dir="cw">
                                      <p:cBhvr>
                                        <p:cTn id="63" dur="500" fill="hold"/>
                                        <p:tgtEl>
                                          <p:spTgt spid="39"/>
                                        </p:tgtEl>
                                        <p:attrNameLst>
                                          <p:attrName>stroke.color</p:attrName>
                                        </p:attrNameLst>
                                      </p:cBhvr>
                                      <p:by>
                                        <p:hsl h="7200000" s="0" l="0"/>
                                      </p:by>
                                    </p:animClr>
                                    <p:set>
                                      <p:cBhvr>
                                        <p:cTn id="64" dur="500" fill="hold"/>
                                        <p:tgtEl>
                                          <p:spTgt spid="39"/>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34"/>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34"/>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33"/>
                                        </p:tgtEl>
                                        <p:attrNameLst>
                                          <p:attrName>r</p:attrName>
                                        </p:attrNameLst>
                                      </p:cBhvr>
                                    </p:animRot>
                                    <p:animRot by="-240000">
                                      <p:cBhvr>
                                        <p:cTn id="74" dur="200" fill="hold">
                                          <p:stCondLst>
                                            <p:cond delay="200"/>
                                          </p:stCondLst>
                                        </p:cTn>
                                        <p:tgtEl>
                                          <p:spTgt spid="33"/>
                                        </p:tgtEl>
                                        <p:attrNameLst>
                                          <p:attrName>r</p:attrName>
                                        </p:attrNameLst>
                                      </p:cBhvr>
                                    </p:animRot>
                                    <p:animRot by="240000">
                                      <p:cBhvr>
                                        <p:cTn id="75" dur="200" fill="hold">
                                          <p:stCondLst>
                                            <p:cond delay="400"/>
                                          </p:stCondLst>
                                        </p:cTn>
                                        <p:tgtEl>
                                          <p:spTgt spid="33"/>
                                        </p:tgtEl>
                                        <p:attrNameLst>
                                          <p:attrName>r</p:attrName>
                                        </p:attrNameLst>
                                      </p:cBhvr>
                                    </p:animRot>
                                    <p:animRot by="-240000">
                                      <p:cBhvr>
                                        <p:cTn id="76" dur="200" fill="hold">
                                          <p:stCondLst>
                                            <p:cond delay="600"/>
                                          </p:stCondLst>
                                        </p:cTn>
                                        <p:tgtEl>
                                          <p:spTgt spid="33"/>
                                        </p:tgtEl>
                                        <p:attrNameLst>
                                          <p:attrName>r</p:attrName>
                                        </p:attrNameLst>
                                      </p:cBhvr>
                                    </p:animRot>
                                    <p:animRot by="120000">
                                      <p:cBhvr>
                                        <p:cTn id="77" dur="200" fill="hold">
                                          <p:stCondLst>
                                            <p:cond delay="800"/>
                                          </p:stCondLst>
                                        </p:cTn>
                                        <p:tgtEl>
                                          <p:spTgt spid="33"/>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33"/>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36"/>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36"/>
                                        </p:tgtEl>
                                        <p:attrNameLst>
                                          <p:attrName>r</p:attrName>
                                        </p:attrNameLst>
                                      </p:cBhvr>
                                    </p:animRot>
                                    <p:animRot by="-240000">
                                      <p:cBhvr>
                                        <p:cTn id="84" dur="400" fill="hold">
                                          <p:stCondLst>
                                            <p:cond delay="400"/>
                                          </p:stCondLst>
                                        </p:cTn>
                                        <p:tgtEl>
                                          <p:spTgt spid="36"/>
                                        </p:tgtEl>
                                        <p:attrNameLst>
                                          <p:attrName>r</p:attrName>
                                        </p:attrNameLst>
                                      </p:cBhvr>
                                    </p:animRot>
                                    <p:animRot by="240000">
                                      <p:cBhvr>
                                        <p:cTn id="85" dur="400" fill="hold">
                                          <p:stCondLst>
                                            <p:cond delay="800"/>
                                          </p:stCondLst>
                                        </p:cTn>
                                        <p:tgtEl>
                                          <p:spTgt spid="36"/>
                                        </p:tgtEl>
                                        <p:attrNameLst>
                                          <p:attrName>r</p:attrName>
                                        </p:attrNameLst>
                                      </p:cBhvr>
                                    </p:animRot>
                                    <p:animRot by="-240000">
                                      <p:cBhvr>
                                        <p:cTn id="86" dur="400" fill="hold">
                                          <p:stCondLst>
                                            <p:cond delay="1200"/>
                                          </p:stCondLst>
                                        </p:cTn>
                                        <p:tgtEl>
                                          <p:spTgt spid="36"/>
                                        </p:tgtEl>
                                        <p:attrNameLst>
                                          <p:attrName>r</p:attrName>
                                        </p:attrNameLst>
                                      </p:cBhvr>
                                    </p:animRot>
                                    <p:animRot by="120000">
                                      <p:cBhvr>
                                        <p:cTn id="87" dur="400" fill="hold">
                                          <p:stCondLst>
                                            <p:cond delay="1600"/>
                                          </p:stCondLst>
                                        </p:cTn>
                                        <p:tgtEl>
                                          <p:spTgt spid="36"/>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63"/>
                                        </p:tgtEl>
                                      </p:cBhvr>
                                    </p:cmd>
                                  </p:childTnLst>
                                </p:cTn>
                              </p:par>
                            </p:childTnLst>
                          </p:cTn>
                        </p:par>
                      </p:childTnLst>
                    </p:cTn>
                  </p:par>
                </p:childTnLst>
              </p:cTn>
              <p:nextCondLst>
                <p:cond evt="onClick" delay="0">
                  <p:tgtEl>
                    <p:spTgt spid="39"/>
                  </p:tgtEl>
                </p:cond>
              </p:nextCondLst>
            </p:seq>
            <p:seq concurrent="1" nextAc="seek">
              <p:cTn id="90" restart="whenNotActive" fill="hold" evtFilter="cancelBubble" nodeType="interactiveSeq">
                <p:stCondLst>
                  <p:cond evt="onClick" delay="0">
                    <p:tgtEl>
                      <p:spTgt spid="38"/>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16"/>
                                        </p:tgtEl>
                                      </p:cBhvr>
                                    </p:cmd>
                                  </p:childTnLst>
                                </p:cTn>
                              </p:par>
                            </p:childTnLst>
                          </p:cTn>
                        </p:par>
                      </p:childTnLst>
                    </p:cTn>
                  </p:par>
                </p:childTnLst>
              </p:cTn>
              <p:nextCondLst>
                <p:cond evt="onClick" delay="0">
                  <p:tgtEl>
                    <p:spTgt spid="38"/>
                  </p:tgtEl>
                </p:cond>
              </p:nextCondLst>
            </p:seq>
            <p:seq concurrent="1" nextAc="seek">
              <p:cTn id="98" restart="whenNotActive" fill="hold" evtFilter="cancelBubble" nodeType="interactiveSeq">
                <p:stCondLst>
                  <p:cond evt="onClick" delay="0">
                    <p:tgtEl>
                      <p:spTgt spid="4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18"/>
                                        </p:tgtEl>
                                      </p:cBhvr>
                                    </p:cmd>
                                  </p:childTnLst>
                                </p:cTn>
                              </p:par>
                            </p:childTnLst>
                          </p:cTn>
                        </p:par>
                      </p:childTnLst>
                    </p:cTn>
                  </p:par>
                </p:childTnLst>
              </p:cTn>
              <p:nextCondLst>
                <p:cond evt="onClick" delay="0">
                  <p:tgtEl>
                    <p:spTgt spid="40"/>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41"/>
                                        </p:tgtEl>
                                      </p:cBhvr>
                                    </p:animEffect>
                                    <p:set>
                                      <p:cBhvr>
                                        <p:cTn id="111" dur="1" fill="hold">
                                          <p:stCondLst>
                                            <p:cond delay="499"/>
                                          </p:stCondLst>
                                        </p:cTn>
                                        <p:tgtEl>
                                          <p:spTgt spid="4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17"/>
                                        </p:tgtEl>
                                      </p:cBhvr>
                                    </p:cmd>
                                  </p:childTnLst>
                                </p:cTn>
                              </p:par>
                            </p:childTnLst>
                          </p:cTn>
                        </p:par>
                      </p:childTnLst>
                    </p:cTn>
                  </p:par>
                </p:childTnLst>
              </p:cTn>
              <p:nextCondLst>
                <p:cond evt="onClick" delay="0">
                  <p:tgtEl>
                    <p:spTgt spid="4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80000">
                <p:cTn id="115" fill="hold" display="0">
                  <p:stCondLst>
                    <p:cond delay="indefinite"/>
                  </p:stCondLst>
                  <p:endCondLst>
                    <p:cond evt="onStopAudio" delay="0">
                      <p:tgtEl>
                        <p:sldTgt/>
                      </p:tgtEl>
                    </p:cond>
                  </p:endCondLst>
                </p:cTn>
                <p:tgtEl>
                  <p:spTgt spid="16"/>
                </p:tgtEl>
              </p:cMediaNode>
            </p:audio>
            <p:audio>
              <p:cMediaNode vol="80000">
                <p:cTn id="116" fill="hold" display="0">
                  <p:stCondLst>
                    <p:cond delay="indefinite"/>
                  </p:stCondLst>
                  <p:endCondLst>
                    <p:cond evt="onStopAudio" delay="0">
                      <p:tgtEl>
                        <p:sldTgt/>
                      </p:tgtEl>
                    </p:cond>
                  </p:endCondLst>
                </p:cTn>
                <p:tgtEl>
                  <p:spTgt spid="17"/>
                </p:tgtEl>
              </p:cMediaNode>
            </p:audio>
            <p:audio>
              <p:cMediaNode vol="80000">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6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6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62"/>
                </p:tgtEl>
              </p:cMediaNode>
            </p:audio>
            <p:audio>
              <p:cMediaNode vol="42424">
                <p:cTn id="131" fill="hold" display="0">
                  <p:stCondLst>
                    <p:cond delay="indefinite"/>
                  </p:stCondLst>
                  <p:endCondLst>
                    <p:cond evt="onStopAudio" delay="0">
                      <p:tgtEl>
                        <p:sldTgt/>
                      </p:tgtEl>
                    </p:cond>
                  </p:endCondLst>
                </p:cTn>
                <p:tgtEl>
                  <p:spTgt spid="63"/>
                </p:tgtEl>
              </p:cMediaNode>
            </p:audio>
          </p:childTnLst>
        </p:cTn>
      </p:par>
    </p:tnLst>
    <p:bldLst>
      <p:bldP spid="38" grpId="0" animBg="1"/>
      <p:bldP spid="38" grpId="1" animBg="1"/>
      <p:bldP spid="39" grpId="0" animBg="1"/>
      <p:bldP spid="39" grpId="1" animBg="1"/>
      <p:bldP spid="40" grpId="0" animBg="1"/>
      <p:bldP spid="40" grpId="1" animBg="1"/>
      <p:bldP spid="41" grpId="0" animBg="1"/>
      <p:bldP spid="41" grpId="1" animBg="1"/>
      <p:bldP spid="42" grpId="0"/>
      <p:bldP spid="61" grpId="0" animBg="1"/>
      <p:bldP spid="6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0"/>
          </a:xfrm>
        </p:spPr>
      </p:pic>
      <p:sp>
        <p:nvSpPr>
          <p:cNvPr id="7" name="TextBox 6"/>
          <p:cNvSpPr txBox="1"/>
          <p:nvPr/>
        </p:nvSpPr>
        <p:spPr>
          <a:xfrm>
            <a:off x="2771800" y="2067694"/>
            <a:ext cx="3555782" cy="769441"/>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KHỞI ĐỘNG</a:t>
            </a:r>
            <a:endParaRPr lang="en-US" sz="4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860292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31505" y="-703268"/>
            <a:ext cx="137372" cy="1495174"/>
          </a:xfrm>
          <a:prstGeom prst="rect">
            <a:avLst/>
          </a:prstGeom>
        </p:spPr>
      </p:pic>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08322" y="3814083"/>
            <a:ext cx="1086530" cy="1086530"/>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82905" y="505692"/>
            <a:ext cx="651371" cy="659582"/>
          </a:xfrm>
          <a:prstGeom prst="rect">
            <a:avLst/>
          </a:prstGeom>
        </p:spPr>
      </p:pic>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78194" y="3616438"/>
            <a:ext cx="1373687" cy="1373687"/>
          </a:xfrm>
          <a:prstGeom prst="rect">
            <a:avLst/>
          </a:prstGeom>
        </p:spPr>
      </p:pic>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74981" y="3616438"/>
            <a:ext cx="1373687" cy="1373687"/>
          </a:xfrm>
          <a:prstGeom prst="rect">
            <a:avLst/>
          </a:prstGeom>
        </p:spPr>
      </p:pic>
      <p:pic>
        <p:nvPicPr>
          <p:cNvPr id="8" name="Picture 2" descr="Kết quả hình ảnh cho stock.xch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17403" y="-1"/>
            <a:ext cx="6329003" cy="339634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3308602" y="4174694"/>
            <a:ext cx="2871750"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a:solidFill>
                  <a:srgbClr val="00B050"/>
                </a:solidFill>
                <a:latin typeface="Times New Roman" panose="02020603050405020304" pitchFamily="18" charset="0"/>
                <a:cs typeface="Times New Roman" panose="02020603050405020304" pitchFamily="18" charset="0"/>
              </a:rPr>
              <a:t>D</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Chập chờn, lúc ngủ lúc thức</a:t>
            </a:r>
            <a:endParaRPr lang="en-US" sz="2400">
              <a:solidFill>
                <a:srgbClr val="00B050"/>
              </a:solidFill>
              <a:latin typeface="Times New Roman" pitchFamily="18" charset="0"/>
              <a:cs typeface="Times New Roman" pitchFamily="18" charset="0"/>
            </a:endParaRPr>
          </a:p>
        </p:txBody>
      </p:sp>
      <p:sp>
        <p:nvSpPr>
          <p:cNvPr id="10" name="Rounded Rectangle 9"/>
          <p:cNvSpPr/>
          <p:nvPr/>
        </p:nvSpPr>
        <p:spPr>
          <a:xfrm>
            <a:off x="251520" y="4210344"/>
            <a:ext cx="2808312"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a:solidFill>
                  <a:srgbClr val="00B050"/>
                </a:solidFill>
                <a:latin typeface="Times New Roman" panose="02020603050405020304" pitchFamily="18" charset="0"/>
                <a:cs typeface="Times New Roman" panose="02020603050405020304" pitchFamily="18" charset="0"/>
              </a:rPr>
              <a:t>C</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Ngủ trong giấc mơ bình yên</a:t>
            </a:r>
            <a:endParaRPr lang="en-US" sz="2400">
              <a:solidFill>
                <a:srgbClr val="00B050"/>
              </a:solidFill>
              <a:latin typeface="Times New Roman" pitchFamily="18" charset="0"/>
              <a:cs typeface="Times New Roman" pitchFamily="18" charset="0"/>
            </a:endParaRPr>
          </a:p>
        </p:txBody>
      </p:sp>
      <p:sp>
        <p:nvSpPr>
          <p:cNvPr id="11" name="Rounded Rectangle 10"/>
          <p:cNvSpPr/>
          <p:nvPr/>
        </p:nvSpPr>
        <p:spPr>
          <a:xfrm>
            <a:off x="251520" y="3261500"/>
            <a:ext cx="2808312"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a:solidFill>
                  <a:srgbClr val="00B050"/>
                </a:solidFill>
                <a:latin typeface="Times New Roman" panose="02020603050405020304" pitchFamily="18" charset="0"/>
                <a:cs typeface="Times New Roman" panose="02020603050405020304" pitchFamily="18" charset="0"/>
              </a:rPr>
              <a:t>A</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Say như chết</a:t>
            </a:r>
            <a:endParaRPr lang="en-US" sz="2400">
              <a:solidFill>
                <a:srgbClr val="00B050"/>
              </a:solidFill>
              <a:latin typeface="Times New Roman" pitchFamily="18" charset="0"/>
              <a:cs typeface="Times New Roman" pitchFamily="18" charset="0"/>
            </a:endParaRPr>
          </a:p>
        </p:txBody>
      </p:sp>
      <p:sp>
        <p:nvSpPr>
          <p:cNvPr id="12" name="Rounded Rectangle 11"/>
          <p:cNvSpPr/>
          <p:nvPr/>
        </p:nvSpPr>
        <p:spPr>
          <a:xfrm>
            <a:off x="3308602" y="3282662"/>
            <a:ext cx="2871749"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a:solidFill>
                  <a:srgbClr val="00B050"/>
                </a:solidFill>
                <a:latin typeface="Times New Roman" panose="02020603050405020304" pitchFamily="18" charset="0"/>
                <a:cs typeface="Times New Roman" panose="02020603050405020304" pitchFamily="18" charset="0"/>
              </a:rPr>
              <a:t>B</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Ngủ mãi với ngàn thu</a:t>
            </a:r>
            <a:endParaRPr lang="en-US" sz="2400">
              <a:solidFill>
                <a:srgbClr val="00B050"/>
              </a:solidFill>
              <a:latin typeface="Times New Roman" pitchFamily="18" charset="0"/>
              <a:cs typeface="Times New Roman" pitchFamily="18" charset="0"/>
            </a:endParaRPr>
          </a:p>
        </p:txBody>
      </p:sp>
      <p:sp>
        <p:nvSpPr>
          <p:cNvPr id="13" name="TextBox 12"/>
          <p:cNvSpPr txBox="1"/>
          <p:nvPr/>
        </p:nvSpPr>
        <p:spPr>
          <a:xfrm>
            <a:off x="971600" y="1232658"/>
            <a:ext cx="4674004" cy="931024"/>
          </a:xfrm>
          <a:prstGeom prst="rect">
            <a:avLst/>
          </a:prstGeom>
          <a:noFill/>
        </p:spPr>
        <p:txBody>
          <a:bodyPr wrap="square" lIns="68580" tIns="34290" rIns="68580" bIns="34290" rtlCol="0">
            <a:spAutoFit/>
          </a:bodyPr>
          <a:lstStyle/>
          <a:p>
            <a:pPr algn="ctr"/>
            <a:r>
              <a:rPr lang="vi-VN" sz="2800" b="1">
                <a:solidFill>
                  <a:srgbClr val="00B050"/>
                </a:solidFill>
                <a:latin typeface="Times New Roman" pitchFamily="18" charset="0"/>
                <a:cs typeface="Times New Roman" pitchFamily="18" charset="0"/>
              </a:rPr>
              <a:t>Câu 6: Con mèo đang ngủ như thế nào</a:t>
            </a:r>
            <a:r>
              <a:rPr lang="vi-VN" sz="2800" b="1" smtClean="0">
                <a:solidFill>
                  <a:srgbClr val="00B050"/>
                </a:solidFill>
                <a:latin typeface="Times New Roman" pitchFamily="18" charset="0"/>
                <a:cs typeface="Times New Roman" pitchFamily="18" charset="0"/>
              </a:rPr>
              <a:t>?</a:t>
            </a:r>
            <a:endParaRPr lang="en-US" sz="2800" b="1">
              <a:solidFill>
                <a:srgbClr val="00B050"/>
              </a:solidFill>
              <a:latin typeface="Times New Roman" pitchFamily="18" charset="0"/>
              <a:cs typeface="Times New Roman" pitchFamily="18" charset="0"/>
            </a:endParaRPr>
          </a:p>
        </p:txBody>
      </p:sp>
      <p:pic>
        <p:nvPicPr>
          <p:cNvPr id="14" name="Picture 1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572625" y="2342522"/>
            <a:ext cx="457200" cy="4572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626671" y="3298594"/>
            <a:ext cx="457200" cy="4572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572625" y="3954174"/>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632519" y="4609754"/>
            <a:ext cx="457200" cy="457200"/>
          </a:xfrm>
          <a:prstGeom prst="rect">
            <a:avLst/>
          </a:prstGeom>
        </p:spPr>
      </p:pic>
      <p:pic>
        <p:nvPicPr>
          <p:cNvPr id="19"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977718" y="768190"/>
            <a:ext cx="589829" cy="65715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7979879" y="453796"/>
            <a:ext cx="567813" cy="281298"/>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a:latin typeface="Arial" panose="020B0604020202020204" pitchFamily="34" charset="0"/>
                  <a:cs typeface="Arial" panose="020B0604020202020204" pitchFamily="34" charset="0"/>
                </a:rPr>
                <a:t>Bắt</a:t>
              </a:r>
              <a:r>
                <a:rPr lang="en-GB" sz="800" dirty="0">
                  <a:latin typeface="Arial" panose="020B0604020202020204" pitchFamily="34" charset="0"/>
                  <a:cs typeface="Arial" panose="020B0604020202020204" pitchFamily="34" charset="0"/>
                </a:rPr>
                <a:t> </a:t>
              </a:r>
              <a:r>
                <a:rPr lang="en-GB" sz="800" dirty="0" err="1">
                  <a:latin typeface="Arial" panose="020B0604020202020204" pitchFamily="34" charset="0"/>
                  <a:cs typeface="Arial" panose="020B0604020202020204" pitchFamily="34" charset="0"/>
                </a:rPr>
                <a:t>đầu</a:t>
              </a:r>
              <a:r>
                <a:rPr lang="en-GB" sz="800" dirty="0">
                  <a:latin typeface="Arial" panose="020B0604020202020204" pitchFamily="34" charset="0"/>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033458" y="894143"/>
            <a:ext cx="479235" cy="47923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8238782" y="885421"/>
            <a:ext cx="67683" cy="57246"/>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8239791" y="1299645"/>
            <a:ext cx="67683" cy="57246"/>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8462567" y="1105185"/>
            <a:ext cx="67683" cy="57246"/>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8035267" y="1123889"/>
            <a:ext cx="67683" cy="57246"/>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8" name="Oval 107"/>
          <p:cNvSpPr>
            <a:spLocks noChangeArrowheads="1"/>
          </p:cNvSpPr>
          <p:nvPr/>
        </p:nvSpPr>
        <p:spPr bwMode="auto">
          <a:xfrm>
            <a:off x="8247209" y="1103027"/>
            <a:ext cx="50846" cy="430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49" name="Explosion 2 48"/>
          <p:cNvSpPr/>
          <p:nvPr/>
        </p:nvSpPr>
        <p:spPr>
          <a:xfrm>
            <a:off x="7240301" y="1641277"/>
            <a:ext cx="1771650" cy="116664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rgbClr val="0000FF"/>
                </a:solidFill>
              </a:rPr>
              <a:t>HẾT GIỜ</a:t>
            </a: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9551924" y="899624"/>
            <a:ext cx="457200" cy="4572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0629900" y="2350724"/>
            <a:ext cx="457200" cy="457200"/>
          </a:xfrm>
          <a:prstGeom prst="rect">
            <a:avLst/>
          </a:prstGeom>
        </p:spPr>
      </p:pic>
    </p:spTree>
    <p:extLst>
      <p:ext uri="{BB962C8B-B14F-4D97-AF65-F5344CB8AC3E}">
        <p14:creationId xmlns:p14="http://schemas.microsoft.com/office/powerpoint/2010/main" val="154131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526"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16"/>
                                        </p:tgtEl>
                                      </p:cBhvr>
                                    </p:cmd>
                                  </p:childTnLst>
                                </p:cTn>
                              </p:par>
                            </p:childTnLst>
                          </p:cTn>
                        </p:par>
                      </p:childTnLst>
                    </p:cTn>
                  </p:par>
                </p:childTnLst>
              </p:cTn>
              <p:nextCondLst>
                <p:cond evt="onClick" delay="0">
                  <p:tgtEl>
                    <p:spTgt spid="11"/>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9"/>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9"/>
                                        </p:tgtEl>
                                      </p:cBhvr>
                                    </p:animEffect>
                                    <p:set>
                                      <p:cBhvr>
                                        <p:cTn id="111" dur="1" fill="hold">
                                          <p:stCondLst>
                                            <p:cond delay="499"/>
                                          </p:stCondLst>
                                        </p:cTn>
                                        <p:tgtEl>
                                          <p:spTgt spid="9"/>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18"/>
                                        </p:tgtEl>
                                      </p:cBhvr>
                                    </p:cmd>
                                  </p:childTnLst>
                                </p:cTn>
                              </p:par>
                            </p:childTnLst>
                          </p:cTn>
                        </p:par>
                      </p:childTnLst>
                    </p:cTn>
                  </p:par>
                </p:childTnLst>
              </p:cTn>
              <p:nextCondLst>
                <p:cond evt="onClick" delay="0">
                  <p:tgtEl>
                    <p:spTgt spid="9"/>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80000">
                <p:cTn id="115" fill="hold" display="0">
                  <p:stCondLst>
                    <p:cond delay="indefinite"/>
                  </p:stCondLst>
                  <p:endCondLst>
                    <p:cond evt="onStopAudio" delay="0">
                      <p:tgtEl>
                        <p:sldTgt/>
                      </p:tgtEl>
                    </p:cond>
                  </p:endCondLst>
                </p:cTn>
                <p:tgtEl>
                  <p:spTgt spid="16"/>
                </p:tgtEl>
              </p:cMediaNode>
            </p:audio>
            <p:audio>
              <p:cMediaNode vol="80000">
                <p:cTn id="116" fill="hold" display="0">
                  <p:stCondLst>
                    <p:cond delay="indefinite"/>
                  </p:stCondLst>
                  <p:endCondLst>
                    <p:cond evt="onStopAudio" delay="0">
                      <p:tgtEl>
                        <p:sldTgt/>
                      </p:tgtEl>
                    </p:cond>
                  </p:endCondLst>
                </p:cTn>
                <p:tgtEl>
                  <p:spTgt spid="17"/>
                </p:tgtEl>
              </p:cMediaNode>
            </p:audio>
            <p:audio>
              <p:cMediaNode vol="80000">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ết quả hình ảnh cho art design clipart background wa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14312"/>
            <a:ext cx="9144000" cy="55078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art design clipart background wall"/>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6333" b="100000" l="0" r="100000"/>
                    </a14:imgEffect>
                  </a14:imgLayer>
                </a14:imgProps>
              </a:ext>
              <a:ext uri="{28A0092B-C50C-407E-A947-70E740481C1C}">
                <a14:useLocalDpi xmlns:a14="http://schemas.microsoft.com/office/drawing/2010/main" val="0"/>
              </a:ext>
            </a:extLst>
          </a:blip>
          <a:srcRect/>
          <a:stretch>
            <a:fillRect/>
          </a:stretch>
        </p:blipFill>
        <p:spPr bwMode="auto">
          <a:xfrm>
            <a:off x="0" y="2346722"/>
            <a:ext cx="9258300" cy="35540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02930" y="-617543"/>
            <a:ext cx="137372" cy="1495174"/>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79747" y="3899808"/>
            <a:ext cx="1086530" cy="1086530"/>
          </a:xfrm>
          <a:prstGeom prst="rect">
            <a:avLst/>
          </a:prstGeom>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54330" y="591417"/>
            <a:ext cx="651371" cy="659582"/>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49619" y="3702163"/>
            <a:ext cx="1373687" cy="1373687"/>
          </a:xfrm>
          <a:prstGeom prst="rect">
            <a:avLst/>
          </a:prstGeom>
        </p:spPr>
      </p:pic>
      <p:pic>
        <p:nvPicPr>
          <p:cNvPr id="25" name="Picture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46406" y="3702163"/>
            <a:ext cx="1373687" cy="1373687"/>
          </a:xfrm>
          <a:prstGeom prst="rect">
            <a:avLst/>
          </a:prstGeom>
        </p:spPr>
      </p:pic>
      <p:pic>
        <p:nvPicPr>
          <p:cNvPr id="26" name="Picture 2" descr="Kết quả hình ảnh cho stock.xch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17403" y="275034"/>
            <a:ext cx="6329003" cy="2296716"/>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600075" y="2813107"/>
            <a:ext cx="2400301" cy="93594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dirty="0">
                <a:solidFill>
                  <a:srgbClr val="00B050"/>
                </a:solidFill>
                <a:latin typeface="Times New Roman" panose="02020603050405020304" pitchFamily="18" charset="0"/>
                <a:cs typeface="Times New Roman" panose="02020603050405020304" pitchFamily="18" charset="0"/>
              </a:rPr>
              <a:t>A</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Sự ngây thơ</a:t>
            </a:r>
            <a:endParaRPr lang="en-US" sz="2400">
              <a:solidFill>
                <a:srgbClr val="00B050"/>
              </a:solidFill>
              <a:latin typeface="Times New Roman" pitchFamily="18" charset="0"/>
              <a:cs typeface="Times New Roman" pitchFamily="18" charset="0"/>
            </a:endParaRPr>
          </a:p>
        </p:txBody>
      </p:sp>
      <p:sp>
        <p:nvSpPr>
          <p:cNvPr id="28" name="Rounded Rectangle 27"/>
          <p:cNvSpPr/>
          <p:nvPr/>
        </p:nvSpPr>
        <p:spPr>
          <a:xfrm>
            <a:off x="3215149" y="3932526"/>
            <a:ext cx="2574734" cy="93594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dirty="0">
                <a:solidFill>
                  <a:srgbClr val="00B050"/>
                </a:solidFill>
                <a:latin typeface="Times New Roman" panose="02020603050405020304" pitchFamily="18" charset="0"/>
                <a:cs typeface="Times New Roman" panose="02020603050405020304" pitchFamily="18" charset="0"/>
              </a:rPr>
              <a:t>D</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Cả A,B,C</a:t>
            </a:r>
            <a:endParaRPr lang="en-US" sz="2400">
              <a:solidFill>
                <a:srgbClr val="00B050"/>
              </a:solidFill>
              <a:latin typeface="Times New Roman" pitchFamily="18" charset="0"/>
              <a:cs typeface="Times New Roman" pitchFamily="18" charset="0"/>
            </a:endParaRPr>
          </a:p>
        </p:txBody>
      </p:sp>
      <p:sp>
        <p:nvSpPr>
          <p:cNvPr id="29" name="Rounded Rectangle 28"/>
          <p:cNvSpPr/>
          <p:nvPr/>
        </p:nvSpPr>
        <p:spPr>
          <a:xfrm>
            <a:off x="600075" y="3938841"/>
            <a:ext cx="2400300" cy="93594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dirty="0">
                <a:solidFill>
                  <a:srgbClr val="00B050"/>
                </a:solidFill>
                <a:latin typeface="Times New Roman" panose="02020603050405020304" pitchFamily="18" charset="0"/>
                <a:cs typeface="Times New Roman" panose="02020603050405020304" pitchFamily="18" charset="0"/>
              </a:rPr>
              <a:t>C</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Sự bướng bỉnh</a:t>
            </a:r>
            <a:endParaRPr lang="en-US" sz="2400">
              <a:solidFill>
                <a:srgbClr val="00B050"/>
              </a:solidFill>
              <a:latin typeface="Times New Roman" pitchFamily="18" charset="0"/>
              <a:cs typeface="Times New Roman" pitchFamily="18" charset="0"/>
            </a:endParaRPr>
          </a:p>
        </p:txBody>
      </p:sp>
      <p:sp>
        <p:nvSpPr>
          <p:cNvPr id="30" name="Rounded Rectangle 29"/>
          <p:cNvSpPr/>
          <p:nvPr/>
        </p:nvSpPr>
        <p:spPr>
          <a:xfrm>
            <a:off x="3215149" y="2825122"/>
            <a:ext cx="2574734" cy="93594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dirty="0">
                <a:solidFill>
                  <a:srgbClr val="00B050"/>
                </a:solidFill>
                <a:latin typeface="Times New Roman" panose="02020603050405020304" pitchFamily="18" charset="0"/>
                <a:cs typeface="Times New Roman" panose="02020603050405020304" pitchFamily="18" charset="0"/>
              </a:rPr>
              <a:t>B</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Sự kiêu hãnh</a:t>
            </a:r>
            <a:endParaRPr lang="en-US" sz="2400">
              <a:solidFill>
                <a:srgbClr val="00B050"/>
              </a:solidFill>
              <a:latin typeface="Times New Roman" pitchFamily="18" charset="0"/>
              <a:cs typeface="Times New Roman" pitchFamily="18" charset="0"/>
            </a:endParaRPr>
          </a:p>
        </p:txBody>
      </p:sp>
      <p:sp>
        <p:nvSpPr>
          <p:cNvPr id="31" name="TextBox 30"/>
          <p:cNvSpPr txBox="1"/>
          <p:nvPr/>
        </p:nvSpPr>
        <p:spPr>
          <a:xfrm>
            <a:off x="934570" y="768190"/>
            <a:ext cx="4561158" cy="1361911"/>
          </a:xfrm>
          <a:prstGeom prst="rect">
            <a:avLst/>
          </a:prstGeom>
          <a:noFill/>
        </p:spPr>
        <p:txBody>
          <a:bodyPr wrap="square" lIns="68580" tIns="34290" rIns="68580" bIns="34290" rtlCol="0">
            <a:spAutoFit/>
          </a:bodyPr>
          <a:lstStyle/>
          <a:p>
            <a:pPr algn="ctr"/>
            <a:r>
              <a:rPr lang="vi-VN" sz="2800" b="1">
                <a:solidFill>
                  <a:srgbClr val="00B050"/>
                </a:solidFill>
                <a:latin typeface="Times New Roman" pitchFamily="18" charset="0"/>
                <a:cs typeface="Times New Roman" pitchFamily="18" charset="0"/>
              </a:rPr>
              <a:t>Câu 7: Đâu là một thứ mà tác giả cảm nhận được ở con mèo</a:t>
            </a:r>
            <a:r>
              <a:rPr lang="vi-VN" sz="2800" b="1" smtClean="0">
                <a:solidFill>
                  <a:srgbClr val="00B050"/>
                </a:solidFill>
                <a:latin typeface="Times New Roman" pitchFamily="18" charset="0"/>
                <a:cs typeface="Times New Roman" pitchFamily="18" charset="0"/>
              </a:rPr>
              <a:t>?</a:t>
            </a:r>
            <a:endParaRPr lang="en-US" sz="2800" b="1">
              <a:solidFill>
                <a:srgbClr val="00B050"/>
              </a:solidFill>
              <a:latin typeface="Times New Roman" pitchFamily="18" charset="0"/>
              <a:cs typeface="Times New Roman" pitchFamily="18" charset="0"/>
            </a:endParaRPr>
          </a:p>
        </p:txBody>
      </p:sp>
      <p:pic>
        <p:nvPicPr>
          <p:cNvPr id="32" name="Picture 31">
            <a:hlinkClick r:id="" action="ppaction://hlinkshowjump?jump=nextslide"/>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16"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572625" y="2342522"/>
            <a:ext cx="457200" cy="4572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626671" y="3298594"/>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572625" y="3954174"/>
            <a:ext cx="457200" cy="4572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632519" y="4609754"/>
            <a:ext cx="457200" cy="457200"/>
          </a:xfrm>
          <a:prstGeom prst="rect">
            <a:avLst/>
          </a:prstGeom>
        </p:spPr>
      </p:pic>
      <p:pic>
        <p:nvPicPr>
          <p:cNvPr id="20" name="Picture 2" descr="C:\Users\ADMIN\Desktop\Doremon cau ca ( trac nghiem )\Picture1 (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977718" y="768190"/>
            <a:ext cx="589829" cy="657156"/>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times up"/>
          <p:cNvGrpSpPr/>
          <p:nvPr/>
        </p:nvGrpSpPr>
        <p:grpSpPr>
          <a:xfrm>
            <a:off x="7979879" y="453796"/>
            <a:ext cx="567813" cy="281298"/>
            <a:chOff x="2989747" y="438150"/>
            <a:chExt cx="1572029" cy="683752"/>
          </a:xfrm>
        </p:grpSpPr>
        <p:sp>
          <p:nvSpPr>
            <p:cNvPr id="34" name="Rounded Rectangle 3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35" name="Rounded Rectangle 3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a:latin typeface="Arial" panose="020B0604020202020204" pitchFamily="34" charset="0"/>
                  <a:cs typeface="Arial" panose="020B0604020202020204" pitchFamily="34" charset="0"/>
                </a:rPr>
                <a:t>Bắt</a:t>
              </a:r>
              <a:r>
                <a:rPr lang="en-GB" sz="800" dirty="0">
                  <a:latin typeface="Arial" panose="020B0604020202020204" pitchFamily="34" charset="0"/>
                  <a:cs typeface="Arial" panose="020B0604020202020204" pitchFamily="34" charset="0"/>
                </a:rPr>
                <a:t> </a:t>
              </a:r>
              <a:r>
                <a:rPr lang="en-GB" sz="800" dirty="0" err="1">
                  <a:latin typeface="Arial" panose="020B0604020202020204" pitchFamily="34" charset="0"/>
                  <a:cs typeface="Arial" panose="020B0604020202020204" pitchFamily="34" charset="0"/>
                </a:rPr>
                <a:t>đầu</a:t>
              </a:r>
              <a:r>
                <a:rPr lang="en-GB" sz="800" dirty="0">
                  <a:latin typeface="Arial" panose="020B0604020202020204" pitchFamily="34" charset="0"/>
                  <a:cs typeface="Arial" panose="020B0604020202020204" pitchFamily="34" charset="0"/>
                </a:rPr>
                <a:t>!</a:t>
              </a:r>
            </a:p>
          </p:txBody>
        </p:sp>
      </p:grpSp>
      <p:pic>
        <p:nvPicPr>
          <p:cNvPr id="36" name="Picture 3" descr="C:\Users\ADMIN\Desktop\Picture2.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033458" y="894143"/>
            <a:ext cx="479235" cy="47923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A3772A17-BB74-4A75-BA55-D622FE4D0639}"/>
              </a:ext>
            </a:extLst>
          </p:cNvPr>
          <p:cNvGrpSpPr/>
          <p:nvPr/>
        </p:nvGrpSpPr>
        <p:grpSpPr>
          <a:xfrm>
            <a:off x="8238782" y="885421"/>
            <a:ext cx="67683" cy="57246"/>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8239791" y="1299645"/>
            <a:ext cx="67683" cy="57246"/>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8462567" y="1105185"/>
            <a:ext cx="67683" cy="57246"/>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8035267" y="1123889"/>
            <a:ext cx="67683" cy="57246"/>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1" name="Oval 107"/>
          <p:cNvSpPr>
            <a:spLocks noChangeArrowheads="1"/>
          </p:cNvSpPr>
          <p:nvPr/>
        </p:nvSpPr>
        <p:spPr bwMode="auto">
          <a:xfrm>
            <a:off x="8247209" y="1103027"/>
            <a:ext cx="50846" cy="430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62" name="Explosion 2 61"/>
          <p:cNvSpPr/>
          <p:nvPr/>
        </p:nvSpPr>
        <p:spPr>
          <a:xfrm>
            <a:off x="7240301" y="1641277"/>
            <a:ext cx="1771650" cy="116664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rgbClr val="0000FF"/>
                </a:solidFill>
              </a:rPr>
              <a:t>HẾT GIỜ</a:t>
            </a:r>
          </a:p>
        </p:txBody>
      </p:sp>
      <p:pic>
        <p:nvPicPr>
          <p:cNvPr id="63"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9551924" y="899624"/>
            <a:ext cx="457200" cy="457200"/>
          </a:xfrm>
          <a:prstGeom prst="rect">
            <a:avLst/>
          </a:prstGeom>
        </p:spPr>
      </p:pic>
      <p:pic>
        <p:nvPicPr>
          <p:cNvPr id="6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0629900" y="2350724"/>
            <a:ext cx="457200" cy="457200"/>
          </a:xfrm>
          <a:prstGeom prst="rect">
            <a:avLst/>
          </a:prstGeom>
        </p:spPr>
      </p:pic>
    </p:spTree>
    <p:extLst>
      <p:ext uri="{BB962C8B-B14F-4D97-AF65-F5344CB8AC3E}">
        <p14:creationId xmlns:p14="http://schemas.microsoft.com/office/powerpoint/2010/main" val="241537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4"/>
                                        </p:tgtEl>
                                        <p:attrNameLst>
                                          <p:attrName>r</p:attrName>
                                        </p:attrNameLst>
                                      </p:cBhvr>
                                    </p:animRot>
                                    <p:animRot by="-240000">
                                      <p:cBhvr>
                                        <p:cTn id="7" dur="600" fill="hold">
                                          <p:stCondLst>
                                            <p:cond delay="600"/>
                                          </p:stCondLst>
                                        </p:cTn>
                                        <p:tgtEl>
                                          <p:spTgt spid="24"/>
                                        </p:tgtEl>
                                        <p:attrNameLst>
                                          <p:attrName>r</p:attrName>
                                        </p:attrNameLst>
                                      </p:cBhvr>
                                    </p:animRot>
                                    <p:animRot by="240000">
                                      <p:cBhvr>
                                        <p:cTn id="8" dur="600" fill="hold">
                                          <p:stCondLst>
                                            <p:cond delay="1200"/>
                                          </p:stCondLst>
                                        </p:cTn>
                                        <p:tgtEl>
                                          <p:spTgt spid="24"/>
                                        </p:tgtEl>
                                        <p:attrNameLst>
                                          <p:attrName>r</p:attrName>
                                        </p:attrNameLst>
                                      </p:cBhvr>
                                    </p:animRot>
                                    <p:animRot by="-240000">
                                      <p:cBhvr>
                                        <p:cTn id="9" dur="600" fill="hold">
                                          <p:stCondLst>
                                            <p:cond delay="1800"/>
                                          </p:stCondLst>
                                        </p:cTn>
                                        <p:tgtEl>
                                          <p:spTgt spid="24"/>
                                        </p:tgtEl>
                                        <p:attrNameLst>
                                          <p:attrName>r</p:attrName>
                                        </p:attrNameLst>
                                      </p:cBhvr>
                                    </p:animRot>
                                    <p:animRot by="120000">
                                      <p:cBhvr>
                                        <p:cTn id="10" dur="600" fill="hold">
                                          <p:stCondLst>
                                            <p:cond delay="2400"/>
                                          </p:stCondLst>
                                        </p:cTn>
                                        <p:tgtEl>
                                          <p:spTgt spid="2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28"/>
                                        </p:tgtEl>
                                        <p:attrNameLst>
                                          <p:attrName>style.color</p:attrName>
                                        </p:attrNameLst>
                                      </p:cBhvr>
                                      <p:by>
                                        <p:hsl h="7200000" s="0" l="0"/>
                                      </p:by>
                                    </p:animClr>
                                    <p:animClr clrSpc="hsl" dir="cw">
                                      <p:cBhvr>
                                        <p:cTn id="58" dur="500" fill="hold"/>
                                        <p:tgtEl>
                                          <p:spTgt spid="28"/>
                                        </p:tgtEl>
                                        <p:attrNameLst>
                                          <p:attrName>fillcolor</p:attrName>
                                        </p:attrNameLst>
                                      </p:cBhvr>
                                      <p:by>
                                        <p:hsl h="7200000" s="0" l="0"/>
                                      </p:by>
                                    </p:animClr>
                                    <p:animClr clrSpc="hsl" dir="cw">
                                      <p:cBhvr>
                                        <p:cTn id="59" dur="500" fill="hold"/>
                                        <p:tgtEl>
                                          <p:spTgt spid="28"/>
                                        </p:tgtEl>
                                        <p:attrNameLst>
                                          <p:attrName>stroke.color</p:attrName>
                                        </p:attrNameLst>
                                      </p:cBhvr>
                                      <p:by>
                                        <p:hsl h="7200000" s="0" l="0"/>
                                      </p:by>
                                    </p:animClr>
                                    <p:set>
                                      <p:cBhvr>
                                        <p:cTn id="60" dur="500" fill="hold"/>
                                        <p:tgtEl>
                                          <p:spTgt spid="28"/>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526" fill="hold"/>
                                        <p:tgtEl>
                                          <p:spTgt spid="16"/>
                                        </p:tgtEl>
                                      </p:cBhvr>
                                    </p:cmd>
                                  </p:childTnLst>
                                </p:cTn>
                              </p:par>
                              <p:par>
                                <p:cTn id="63" presetID="1" presetClass="exit" presetSubtype="0" fill="hold"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3.75E-6 3.33333E-6 L 0.00156 0.625 " pathEditMode="relative" rAng="0" ptsTypes="AA">
                                      <p:cBhvr>
                                        <p:cTn id="68" dur="1000" fill="hold"/>
                                        <p:tgtEl>
                                          <p:spTgt spid="23"/>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23"/>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22"/>
                                        </p:tgtEl>
                                        <p:attrNameLst>
                                          <p:attrName>r</p:attrName>
                                        </p:attrNameLst>
                                      </p:cBhvr>
                                    </p:animRot>
                                    <p:animRot by="-240000">
                                      <p:cBhvr>
                                        <p:cTn id="74" dur="200" fill="hold">
                                          <p:stCondLst>
                                            <p:cond delay="200"/>
                                          </p:stCondLst>
                                        </p:cTn>
                                        <p:tgtEl>
                                          <p:spTgt spid="22"/>
                                        </p:tgtEl>
                                        <p:attrNameLst>
                                          <p:attrName>r</p:attrName>
                                        </p:attrNameLst>
                                      </p:cBhvr>
                                    </p:animRot>
                                    <p:animRot by="240000">
                                      <p:cBhvr>
                                        <p:cTn id="75" dur="200" fill="hold">
                                          <p:stCondLst>
                                            <p:cond delay="400"/>
                                          </p:stCondLst>
                                        </p:cTn>
                                        <p:tgtEl>
                                          <p:spTgt spid="22"/>
                                        </p:tgtEl>
                                        <p:attrNameLst>
                                          <p:attrName>r</p:attrName>
                                        </p:attrNameLst>
                                      </p:cBhvr>
                                    </p:animRot>
                                    <p:animRot by="-240000">
                                      <p:cBhvr>
                                        <p:cTn id="76" dur="200" fill="hold">
                                          <p:stCondLst>
                                            <p:cond delay="600"/>
                                          </p:stCondLst>
                                        </p:cTn>
                                        <p:tgtEl>
                                          <p:spTgt spid="22"/>
                                        </p:tgtEl>
                                        <p:attrNameLst>
                                          <p:attrName>r</p:attrName>
                                        </p:attrNameLst>
                                      </p:cBhvr>
                                    </p:animRot>
                                    <p:animRot by="120000">
                                      <p:cBhvr>
                                        <p:cTn id="77" dur="200" fill="hold">
                                          <p:stCondLst>
                                            <p:cond delay="800"/>
                                          </p:stCondLst>
                                        </p:cTn>
                                        <p:tgtEl>
                                          <p:spTgt spid="22"/>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22"/>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25"/>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25"/>
                                        </p:tgtEl>
                                        <p:attrNameLst>
                                          <p:attrName>r</p:attrName>
                                        </p:attrNameLst>
                                      </p:cBhvr>
                                    </p:animRot>
                                    <p:animRot by="-240000">
                                      <p:cBhvr>
                                        <p:cTn id="84" dur="400" fill="hold">
                                          <p:stCondLst>
                                            <p:cond delay="400"/>
                                          </p:stCondLst>
                                        </p:cTn>
                                        <p:tgtEl>
                                          <p:spTgt spid="25"/>
                                        </p:tgtEl>
                                        <p:attrNameLst>
                                          <p:attrName>r</p:attrName>
                                        </p:attrNameLst>
                                      </p:cBhvr>
                                    </p:animRot>
                                    <p:animRot by="240000">
                                      <p:cBhvr>
                                        <p:cTn id="85" dur="400" fill="hold">
                                          <p:stCondLst>
                                            <p:cond delay="800"/>
                                          </p:stCondLst>
                                        </p:cTn>
                                        <p:tgtEl>
                                          <p:spTgt spid="25"/>
                                        </p:tgtEl>
                                        <p:attrNameLst>
                                          <p:attrName>r</p:attrName>
                                        </p:attrNameLst>
                                      </p:cBhvr>
                                    </p:animRot>
                                    <p:animRot by="-240000">
                                      <p:cBhvr>
                                        <p:cTn id="86" dur="400" fill="hold">
                                          <p:stCondLst>
                                            <p:cond delay="1200"/>
                                          </p:stCondLst>
                                        </p:cTn>
                                        <p:tgtEl>
                                          <p:spTgt spid="25"/>
                                        </p:tgtEl>
                                        <p:attrNameLst>
                                          <p:attrName>r</p:attrName>
                                        </p:attrNameLst>
                                      </p:cBhvr>
                                    </p:animRot>
                                    <p:animRot by="120000">
                                      <p:cBhvr>
                                        <p:cTn id="87" dur="400" fill="hold">
                                          <p:stCondLst>
                                            <p:cond delay="1600"/>
                                          </p:stCondLst>
                                        </p:cTn>
                                        <p:tgtEl>
                                          <p:spTgt spid="25"/>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64"/>
                                        </p:tgtEl>
                                      </p:cBhvr>
                                    </p:cmd>
                                  </p:childTnLst>
                                </p:cTn>
                              </p:par>
                            </p:childTnLst>
                          </p:cTn>
                        </p:par>
                      </p:childTnLst>
                    </p:cTn>
                  </p:par>
                </p:childTnLst>
              </p:cTn>
              <p:nextCondLst>
                <p:cond evt="onClick" delay="0">
                  <p:tgtEl>
                    <p:spTgt spid="28"/>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7"/>
                                        </p:tgtEl>
                                      </p:cBhvr>
                                    </p:animEffect>
                                    <p:set>
                                      <p:cBhvr>
                                        <p:cTn id="95" dur="1" fill="hold">
                                          <p:stCondLst>
                                            <p:cond delay="499"/>
                                          </p:stCondLst>
                                        </p:cTn>
                                        <p:tgtEl>
                                          <p:spTgt spid="27"/>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17"/>
                                        </p:tgtEl>
                                      </p:cBhvr>
                                    </p:cmd>
                                  </p:childTnLst>
                                </p:cTn>
                              </p:par>
                            </p:childTnLst>
                          </p:cTn>
                        </p:par>
                      </p:childTnLst>
                    </p:cTn>
                  </p:par>
                </p:childTnLst>
              </p:cTn>
              <p:nextCondLst>
                <p:cond evt="onClick" delay="0">
                  <p:tgtEl>
                    <p:spTgt spid="27"/>
                  </p:tgtEl>
                </p:cond>
              </p:nextCondLst>
            </p:seq>
            <p:seq concurrent="1" nextAc="seek">
              <p:cTn id="98" restart="whenNotActive" fill="hold" evtFilter="cancelBubble" nodeType="interactiveSeq">
                <p:stCondLst>
                  <p:cond evt="onClick" delay="0">
                    <p:tgtEl>
                      <p:spTgt spid="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18"/>
                                        </p:tgtEl>
                                      </p:cBhvr>
                                    </p:cmd>
                                  </p:childTnLst>
                                </p:cTn>
                              </p:par>
                            </p:childTnLst>
                          </p:cTn>
                        </p:par>
                      </p:childTnLst>
                    </p:cTn>
                  </p:par>
                </p:childTnLst>
              </p:cTn>
              <p:nextCondLst>
                <p:cond evt="onClick" delay="0">
                  <p:tgtEl>
                    <p:spTgt spid="30"/>
                  </p:tgtEl>
                </p:cond>
              </p:nextCondLst>
            </p:seq>
            <p:seq concurrent="1" nextAc="seek">
              <p:cTn id="106" restart="whenNotActive" fill="hold" evtFilter="cancelBubble" nodeType="interactiveSeq">
                <p:stCondLst>
                  <p:cond evt="onClick" delay="0">
                    <p:tgtEl>
                      <p:spTgt spid="29"/>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29"/>
                                        </p:tgtEl>
                                      </p:cBhvr>
                                    </p:animEffect>
                                    <p:set>
                                      <p:cBhvr>
                                        <p:cTn id="111" dur="1" fill="hold">
                                          <p:stCondLst>
                                            <p:cond delay="499"/>
                                          </p:stCondLst>
                                        </p:cTn>
                                        <p:tgtEl>
                                          <p:spTgt spid="29"/>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19"/>
                                        </p:tgtEl>
                                      </p:cBhvr>
                                    </p:cmd>
                                  </p:childTnLst>
                                </p:cTn>
                              </p:par>
                            </p:childTnLst>
                          </p:cTn>
                        </p:par>
                      </p:childTnLst>
                    </p:cTn>
                  </p:par>
                </p:childTnLst>
              </p:cTn>
              <p:nextCondLst>
                <p:cond evt="onClick" delay="0">
                  <p:tgtEl>
                    <p:spTgt spid="29"/>
                  </p:tgtEl>
                </p:cond>
              </p:nextCondLst>
            </p:seq>
            <p:audio>
              <p:cMediaNode vol="100000">
                <p:cTn id="114" fill="hold" display="0">
                  <p:stCondLst>
                    <p:cond delay="indefinite"/>
                  </p:stCondLst>
                  <p:endCondLst>
                    <p:cond evt="onStopAudio" delay="0">
                      <p:tgtEl>
                        <p:sldTgt/>
                      </p:tgtEl>
                    </p:cond>
                  </p:endCondLst>
                </p:cTn>
                <p:tgtEl>
                  <p:spTgt spid="16"/>
                </p:tgtEl>
              </p:cMediaNode>
            </p:audio>
            <p:audio>
              <p:cMediaNode vol="80000">
                <p:cTn id="115" fill="hold" display="0">
                  <p:stCondLst>
                    <p:cond delay="indefinite"/>
                  </p:stCondLst>
                  <p:endCondLst>
                    <p:cond evt="onStopAudio" delay="0">
                      <p:tgtEl>
                        <p:sldTgt/>
                      </p:tgtEl>
                    </p:cond>
                  </p:endCondLst>
                </p:cTn>
                <p:tgtEl>
                  <p:spTgt spid="17"/>
                </p:tgtEl>
              </p:cMediaNode>
            </p:audio>
            <p:audio>
              <p:cMediaNode vol="80000">
                <p:cTn id="116" fill="hold" display="0">
                  <p:stCondLst>
                    <p:cond delay="indefinite"/>
                  </p:stCondLst>
                  <p:endCondLst>
                    <p:cond evt="onStopAudio" delay="0">
                      <p:tgtEl>
                        <p:sldTgt/>
                      </p:tgtEl>
                    </p:cond>
                  </p:endCondLst>
                </p:cTn>
                <p:tgtEl>
                  <p:spTgt spid="18"/>
                </p:tgtEl>
              </p:cMediaNode>
            </p:audio>
            <p:audio>
              <p:cMediaNode vol="80000">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33"/>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36"/>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62"/>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63"/>
                                        </p:tgtEl>
                                      </p:cBhvr>
                                    </p:cmd>
                                  </p:childTnLst>
                                </p:cTn>
                              </p:par>
                              <p:par>
                                <p:cTn id="128" presetID="1" presetClass="exit" presetSubtype="0" fill="hold" grpId="1" nodeType="withEffect">
                                  <p:stCondLst>
                                    <p:cond delay="2000"/>
                                  </p:stCondLst>
                                  <p:childTnLst>
                                    <p:set>
                                      <p:cBhvr>
                                        <p:cTn id="129"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audio>
              <p:cMediaNode vol="80000">
                <p:cTn id="130" fill="hold" display="0">
                  <p:stCondLst>
                    <p:cond delay="indefinite"/>
                  </p:stCondLst>
                  <p:endCondLst>
                    <p:cond evt="onStopAudio" delay="0">
                      <p:tgtEl>
                        <p:sldTgt/>
                      </p:tgtEl>
                    </p:cond>
                  </p:endCondLst>
                </p:cTn>
                <p:tgtEl>
                  <p:spTgt spid="63"/>
                </p:tgtEl>
              </p:cMediaNode>
            </p:audio>
            <p:audio>
              <p:cMediaNode vol="42424">
                <p:cTn id="131" fill="hold" display="0">
                  <p:stCondLst>
                    <p:cond delay="indefinite"/>
                  </p:stCondLst>
                  <p:endCondLst>
                    <p:cond evt="onStopAudio" delay="0">
                      <p:tgtEl>
                        <p:sldTgt/>
                      </p:tgtEl>
                    </p:cond>
                  </p:endCondLst>
                </p:cTn>
                <p:tgtEl>
                  <p:spTgt spid="64"/>
                </p:tgtEl>
              </p:cMediaNode>
            </p:audio>
          </p:childTnLst>
        </p:cTn>
      </p:par>
    </p:tnLst>
    <p:bldLst>
      <p:bldP spid="27" grpId="0" animBg="1"/>
      <p:bldP spid="27" grpId="1" animBg="1"/>
      <p:bldP spid="28" grpId="0" animBg="1"/>
      <p:bldP spid="28" grpId="1" animBg="1"/>
      <p:bldP spid="29" grpId="0" animBg="1"/>
      <p:bldP spid="29" grpId="1" animBg="1"/>
      <p:bldP spid="30" grpId="0" animBg="1"/>
      <p:bldP spid="30" grpId="1" animBg="1"/>
      <p:bldP spid="31" grpId="0"/>
      <p:bldP spid="62" grpId="0" animBg="1"/>
      <p:bldP spid="6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ết quả hình ảnh cho art design clipart background wa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14312"/>
            <a:ext cx="9144000" cy="55078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art design clipart background wall"/>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6333" b="100000" l="0" r="100000"/>
                    </a14:imgEffect>
                  </a14:imgLayer>
                </a14:imgProps>
              </a:ext>
              <a:ext uri="{28A0092B-C50C-407E-A947-70E740481C1C}">
                <a14:useLocalDpi xmlns:a14="http://schemas.microsoft.com/office/drawing/2010/main" val="0"/>
              </a:ext>
            </a:extLst>
          </a:blip>
          <a:srcRect/>
          <a:stretch>
            <a:fillRect/>
          </a:stretch>
        </p:blipFill>
        <p:spPr bwMode="auto">
          <a:xfrm>
            <a:off x="0" y="2346722"/>
            <a:ext cx="9258300" cy="35540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02930" y="-460381"/>
            <a:ext cx="137372" cy="1495174"/>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79747" y="4056970"/>
            <a:ext cx="1086530" cy="1086530"/>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54330" y="748579"/>
            <a:ext cx="651371" cy="659582"/>
          </a:xfrm>
          <a:prstGeom prst="rect">
            <a:avLst/>
          </a:prstGeom>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49619" y="3859325"/>
            <a:ext cx="1373687" cy="1373687"/>
          </a:xfrm>
          <a:prstGeom prst="rect">
            <a:avLst/>
          </a:prstGeom>
        </p:spPr>
      </p:pic>
      <p:pic>
        <p:nvPicPr>
          <p:cNvPr id="14" name="Pictur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46406" y="3859325"/>
            <a:ext cx="1373687" cy="1373687"/>
          </a:xfrm>
          <a:prstGeom prst="rect">
            <a:avLst/>
          </a:prstGeom>
        </p:spPr>
      </p:pic>
      <p:pic>
        <p:nvPicPr>
          <p:cNvPr id="15" name="Picture 2" descr="Kết quả hình ảnh cho stock.xch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17403" y="0"/>
            <a:ext cx="6329003" cy="257932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3314700" y="4088530"/>
            <a:ext cx="2586038" cy="1131066"/>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dirty="0">
                <a:solidFill>
                  <a:srgbClr val="00B050"/>
                </a:solidFill>
                <a:latin typeface="Times New Roman" panose="02020603050405020304" pitchFamily="18" charset="0"/>
                <a:cs typeface="Times New Roman" panose="02020603050405020304" pitchFamily="18" charset="0"/>
              </a:rPr>
              <a:t>D</a:t>
            </a:r>
            <a:r>
              <a:rPr lang="en-US" sz="21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Sung sướng</a:t>
            </a:r>
            <a:endParaRPr lang="en-US" sz="2400">
              <a:solidFill>
                <a:srgbClr val="00B050"/>
              </a:solidFill>
              <a:latin typeface="Times New Roman" pitchFamily="18" charset="0"/>
              <a:cs typeface="Times New Roman" pitchFamily="18" charset="0"/>
            </a:endParaRPr>
          </a:p>
        </p:txBody>
      </p:sp>
      <p:sp>
        <p:nvSpPr>
          <p:cNvPr id="17" name="Rounded Rectangle 16"/>
          <p:cNvSpPr/>
          <p:nvPr/>
        </p:nvSpPr>
        <p:spPr>
          <a:xfrm>
            <a:off x="600073" y="2768637"/>
            <a:ext cx="2586038" cy="1131066"/>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dirty="0">
                <a:solidFill>
                  <a:srgbClr val="00B050"/>
                </a:solidFill>
                <a:latin typeface="Times New Roman" panose="02020603050405020304" pitchFamily="18" charset="0"/>
                <a:cs typeface="Times New Roman" panose="02020603050405020304" pitchFamily="18" charset="0"/>
              </a:rPr>
              <a:t>A</a:t>
            </a:r>
            <a:r>
              <a:rPr lang="en-US" sz="21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Hạnh phúc</a:t>
            </a:r>
            <a:endParaRPr lang="en-US" sz="2400">
              <a:solidFill>
                <a:srgbClr val="00B050"/>
              </a:solidFill>
              <a:latin typeface="Times New Roman" pitchFamily="18" charset="0"/>
              <a:cs typeface="Times New Roman" pitchFamily="18" charset="0"/>
            </a:endParaRPr>
          </a:p>
        </p:txBody>
      </p:sp>
      <p:sp>
        <p:nvSpPr>
          <p:cNvPr id="18" name="Rounded Rectangle 17"/>
          <p:cNvSpPr/>
          <p:nvPr/>
        </p:nvSpPr>
        <p:spPr>
          <a:xfrm>
            <a:off x="600074" y="4074243"/>
            <a:ext cx="2586038" cy="1131066"/>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dirty="0">
                <a:solidFill>
                  <a:srgbClr val="00B050"/>
                </a:solidFill>
                <a:latin typeface="Times New Roman" panose="02020603050405020304" pitchFamily="18" charset="0"/>
                <a:cs typeface="Times New Roman" panose="02020603050405020304" pitchFamily="18" charset="0"/>
              </a:rPr>
              <a:t>C</a:t>
            </a:r>
            <a:r>
              <a:rPr lang="en-US" sz="21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Sợ hãi</a:t>
            </a:r>
            <a:endParaRPr lang="en-US" sz="2400">
              <a:solidFill>
                <a:srgbClr val="00B050"/>
              </a:solidFill>
              <a:latin typeface="Times New Roman" pitchFamily="18" charset="0"/>
              <a:cs typeface="Times New Roman" pitchFamily="18" charset="0"/>
            </a:endParaRPr>
          </a:p>
        </p:txBody>
      </p:sp>
      <p:sp>
        <p:nvSpPr>
          <p:cNvPr id="19" name="Rounded Rectangle 18"/>
          <p:cNvSpPr/>
          <p:nvPr/>
        </p:nvSpPr>
        <p:spPr>
          <a:xfrm>
            <a:off x="3314699" y="2783543"/>
            <a:ext cx="2586038" cy="1131066"/>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dirty="0">
                <a:solidFill>
                  <a:srgbClr val="00B050"/>
                </a:solidFill>
                <a:latin typeface="Times New Roman" panose="02020603050405020304" pitchFamily="18" charset="0"/>
                <a:cs typeface="Times New Roman" panose="02020603050405020304" pitchFamily="18" charset="0"/>
              </a:rPr>
              <a:t>B</a:t>
            </a:r>
            <a:r>
              <a:rPr lang="en-US" sz="21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Ác cảm</a:t>
            </a:r>
            <a:endParaRPr lang="en-US" sz="2400">
              <a:solidFill>
                <a:srgbClr val="00B050"/>
              </a:solidFill>
              <a:latin typeface="Times New Roman" pitchFamily="18" charset="0"/>
              <a:cs typeface="Times New Roman" pitchFamily="18" charset="0"/>
            </a:endParaRPr>
          </a:p>
        </p:txBody>
      </p:sp>
      <p:sp>
        <p:nvSpPr>
          <p:cNvPr id="20" name="TextBox 19"/>
          <p:cNvSpPr txBox="1"/>
          <p:nvPr/>
        </p:nvSpPr>
        <p:spPr>
          <a:xfrm>
            <a:off x="1152924" y="652523"/>
            <a:ext cx="4257960" cy="1361911"/>
          </a:xfrm>
          <a:prstGeom prst="rect">
            <a:avLst/>
          </a:prstGeom>
          <a:noFill/>
        </p:spPr>
        <p:txBody>
          <a:bodyPr wrap="square" lIns="68580" tIns="34290" rIns="68580" bIns="34290" rtlCol="0">
            <a:spAutoFit/>
          </a:bodyPr>
          <a:lstStyle/>
          <a:p>
            <a:pPr algn="ctr"/>
            <a:r>
              <a:rPr lang="vi-VN" sz="2800" b="1">
                <a:solidFill>
                  <a:srgbClr val="00B050"/>
                </a:solidFill>
                <a:latin typeface="Times New Roman" pitchFamily="18" charset="0"/>
                <a:cs typeface="Times New Roman" pitchFamily="18" charset="0"/>
              </a:rPr>
              <a:t>Câu 8: Tác giả cảm thấy gì khi con mèo nằm trên ngực mình</a:t>
            </a:r>
            <a:r>
              <a:rPr lang="vi-VN" sz="2800" b="1" smtClean="0">
                <a:solidFill>
                  <a:srgbClr val="00B050"/>
                </a:solidFill>
                <a:latin typeface="Times New Roman" pitchFamily="18" charset="0"/>
                <a:cs typeface="Times New Roman" pitchFamily="18" charset="0"/>
              </a:rPr>
              <a:t>?</a:t>
            </a:r>
            <a:endParaRPr lang="en-US" sz="2800" b="1">
              <a:solidFill>
                <a:srgbClr val="00B050"/>
              </a:solidFill>
              <a:latin typeface="Times New Roman" pitchFamily="18" charset="0"/>
              <a:cs typeface="Times New Roman" pitchFamily="18" charset="0"/>
            </a:endParaRPr>
          </a:p>
        </p:txBody>
      </p:sp>
      <p:pic>
        <p:nvPicPr>
          <p:cNvPr id="21" name="Picture 20">
            <a:hlinkClick r:id="" action="ppaction://hlinkshowjump?jump=nextslide"/>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572625" y="2342522"/>
            <a:ext cx="457200" cy="4572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626671" y="3298594"/>
            <a:ext cx="457200" cy="457200"/>
          </a:xfrm>
          <a:prstGeom prst="rect">
            <a:avLst/>
          </a:prstGeom>
        </p:spPr>
      </p:pic>
      <p:pic>
        <p:nvPicPr>
          <p:cNvPr id="24"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572625" y="3954174"/>
            <a:ext cx="457200" cy="457200"/>
          </a:xfrm>
          <a:prstGeom prst="rect">
            <a:avLst/>
          </a:prstGeom>
        </p:spPr>
      </p:pic>
      <p:pic>
        <p:nvPicPr>
          <p:cNvPr id="25"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632519" y="4609754"/>
            <a:ext cx="457200" cy="457200"/>
          </a:xfrm>
          <a:prstGeom prst="rect">
            <a:avLst/>
          </a:prstGeom>
        </p:spPr>
      </p:pic>
      <p:pic>
        <p:nvPicPr>
          <p:cNvPr id="26" name="Picture 2" descr="C:\Users\ADMIN\Desktop\Doremon cau ca ( trac nghiem )\Picture1 (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977718" y="768190"/>
            <a:ext cx="589829" cy="65715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times up"/>
          <p:cNvGrpSpPr/>
          <p:nvPr/>
        </p:nvGrpSpPr>
        <p:grpSpPr>
          <a:xfrm>
            <a:off x="7979879" y="453796"/>
            <a:ext cx="567813" cy="281298"/>
            <a:chOff x="2989747" y="438150"/>
            <a:chExt cx="1572029" cy="683752"/>
          </a:xfrm>
        </p:grpSpPr>
        <p:sp>
          <p:nvSpPr>
            <p:cNvPr id="28" name="Rounded Rectangle 2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a:latin typeface="Arial" panose="020B0604020202020204" pitchFamily="34" charset="0"/>
                  <a:cs typeface="Arial" panose="020B0604020202020204" pitchFamily="34" charset="0"/>
                </a:rPr>
                <a:t>Bắt</a:t>
              </a:r>
              <a:r>
                <a:rPr lang="en-GB" sz="800" dirty="0">
                  <a:latin typeface="Arial" panose="020B0604020202020204" pitchFamily="34" charset="0"/>
                  <a:cs typeface="Arial" panose="020B0604020202020204" pitchFamily="34" charset="0"/>
                </a:rPr>
                <a:t> </a:t>
              </a:r>
              <a:r>
                <a:rPr lang="en-GB" sz="800" dirty="0" err="1">
                  <a:latin typeface="Arial" panose="020B0604020202020204" pitchFamily="34" charset="0"/>
                  <a:cs typeface="Arial" panose="020B0604020202020204" pitchFamily="34" charset="0"/>
                </a:rPr>
                <a:t>đầu</a:t>
              </a:r>
              <a:r>
                <a:rPr lang="en-GB" sz="800" dirty="0">
                  <a:latin typeface="Arial" panose="020B0604020202020204" pitchFamily="34" charset="0"/>
                  <a:cs typeface="Arial" panose="020B0604020202020204" pitchFamily="34" charset="0"/>
                </a:rPr>
                <a:t>!</a:t>
              </a:r>
            </a:p>
          </p:txBody>
        </p:sp>
      </p:grpSp>
      <p:pic>
        <p:nvPicPr>
          <p:cNvPr id="30" name="Picture 3" descr="C:\Users\ADMIN\Desktop\Picture2.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033458" y="894143"/>
            <a:ext cx="479235" cy="47923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8238782" y="885421"/>
            <a:ext cx="67683" cy="57246"/>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8239791" y="1299645"/>
            <a:ext cx="67683" cy="57246"/>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8462567" y="1105185"/>
            <a:ext cx="67683" cy="57246"/>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8035267" y="1123889"/>
            <a:ext cx="67683" cy="57246"/>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Oval 107"/>
          <p:cNvSpPr>
            <a:spLocks noChangeArrowheads="1"/>
          </p:cNvSpPr>
          <p:nvPr/>
        </p:nvSpPr>
        <p:spPr bwMode="auto">
          <a:xfrm>
            <a:off x="8247209" y="1103027"/>
            <a:ext cx="50846" cy="430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56" name="Explosion 2 55"/>
          <p:cNvSpPr/>
          <p:nvPr/>
        </p:nvSpPr>
        <p:spPr>
          <a:xfrm>
            <a:off x="7240301" y="1641277"/>
            <a:ext cx="1771650" cy="116664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rgbClr val="0000FF"/>
                </a:solidFill>
              </a:rPr>
              <a:t>HẾT GIỜ</a:t>
            </a:r>
          </a:p>
        </p:txBody>
      </p:sp>
      <p:pic>
        <p:nvPicPr>
          <p:cNvPr id="57"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9551924" y="899624"/>
            <a:ext cx="457200" cy="457200"/>
          </a:xfrm>
          <a:prstGeom prst="rect">
            <a:avLst/>
          </a:prstGeom>
        </p:spPr>
      </p:pic>
      <p:pic>
        <p:nvPicPr>
          <p:cNvPr id="58"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0629900" y="2350724"/>
            <a:ext cx="457200" cy="457200"/>
          </a:xfrm>
          <a:prstGeom prst="rect">
            <a:avLst/>
          </a:prstGeom>
        </p:spPr>
      </p:pic>
    </p:spTree>
    <p:extLst>
      <p:ext uri="{BB962C8B-B14F-4D97-AF65-F5344CB8AC3E}">
        <p14:creationId xmlns:p14="http://schemas.microsoft.com/office/powerpoint/2010/main" val="82741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3"/>
                                        </p:tgtEl>
                                        <p:attrNameLst>
                                          <p:attrName>r</p:attrName>
                                        </p:attrNameLst>
                                      </p:cBhvr>
                                    </p:animRot>
                                    <p:animRot by="-240000">
                                      <p:cBhvr>
                                        <p:cTn id="7" dur="600" fill="hold">
                                          <p:stCondLst>
                                            <p:cond delay="600"/>
                                          </p:stCondLst>
                                        </p:cTn>
                                        <p:tgtEl>
                                          <p:spTgt spid="13"/>
                                        </p:tgtEl>
                                        <p:attrNameLst>
                                          <p:attrName>r</p:attrName>
                                        </p:attrNameLst>
                                      </p:cBhvr>
                                    </p:animRot>
                                    <p:animRot by="240000">
                                      <p:cBhvr>
                                        <p:cTn id="8" dur="600" fill="hold">
                                          <p:stCondLst>
                                            <p:cond delay="1200"/>
                                          </p:stCondLst>
                                        </p:cTn>
                                        <p:tgtEl>
                                          <p:spTgt spid="13"/>
                                        </p:tgtEl>
                                        <p:attrNameLst>
                                          <p:attrName>r</p:attrName>
                                        </p:attrNameLst>
                                      </p:cBhvr>
                                    </p:animRot>
                                    <p:animRot by="-240000">
                                      <p:cBhvr>
                                        <p:cTn id="9" dur="600" fill="hold">
                                          <p:stCondLst>
                                            <p:cond delay="1800"/>
                                          </p:stCondLst>
                                        </p:cTn>
                                        <p:tgtEl>
                                          <p:spTgt spid="13"/>
                                        </p:tgtEl>
                                        <p:attrNameLst>
                                          <p:attrName>r</p:attrName>
                                        </p:attrNameLst>
                                      </p:cBhvr>
                                    </p:animRot>
                                    <p:animRot by="120000">
                                      <p:cBhvr>
                                        <p:cTn id="10" dur="600" fill="hold">
                                          <p:stCondLst>
                                            <p:cond delay="24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7"/>
                                        </p:tgtEl>
                                        <p:attrNameLst>
                                          <p:attrName>style.color</p:attrName>
                                        </p:attrNameLst>
                                      </p:cBhvr>
                                      <p:by>
                                        <p:hsl h="7200000" s="0" l="0"/>
                                      </p:by>
                                    </p:animClr>
                                    <p:animClr clrSpc="hsl" dir="cw">
                                      <p:cBhvr>
                                        <p:cTn id="58" dur="500" fill="hold"/>
                                        <p:tgtEl>
                                          <p:spTgt spid="17"/>
                                        </p:tgtEl>
                                        <p:attrNameLst>
                                          <p:attrName>fillcolor</p:attrName>
                                        </p:attrNameLst>
                                      </p:cBhvr>
                                      <p:by>
                                        <p:hsl h="7200000" s="0" l="0"/>
                                      </p:by>
                                    </p:animClr>
                                    <p:animClr clrSpc="hsl" dir="cw">
                                      <p:cBhvr>
                                        <p:cTn id="59" dur="500" fill="hold"/>
                                        <p:tgtEl>
                                          <p:spTgt spid="17"/>
                                        </p:tgtEl>
                                        <p:attrNameLst>
                                          <p:attrName>stroke.color</p:attrName>
                                        </p:attrNameLst>
                                      </p:cBhvr>
                                      <p:by>
                                        <p:hsl h="7200000" s="0" l="0"/>
                                      </p:by>
                                    </p:animClr>
                                    <p:set>
                                      <p:cBhvr>
                                        <p:cTn id="60" dur="500" fill="hold"/>
                                        <p:tgtEl>
                                          <p:spTgt spid="17"/>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526" fill="hold"/>
                                        <p:tgtEl>
                                          <p:spTgt spid="22"/>
                                        </p:tgtEl>
                                      </p:cBhvr>
                                    </p:cmd>
                                  </p:childTnLst>
                                </p:cTn>
                              </p:par>
                              <p:par>
                                <p:cTn id="63" presetID="1" presetClass="exit" presetSubtype="0" fill="hold" nodeType="withEffect">
                                  <p:stCondLst>
                                    <p:cond delay="0"/>
                                  </p:stCondLst>
                                  <p:childTnLst>
                                    <p:set>
                                      <p:cBhvr>
                                        <p:cTn id="64" dur="1" fill="hold">
                                          <p:stCondLst>
                                            <p:cond delay="0"/>
                                          </p:stCondLst>
                                        </p:cTn>
                                        <p:tgtEl>
                                          <p:spTgt spid="13"/>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2"/>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1"/>
                                        </p:tgtEl>
                                        <p:attrNameLst>
                                          <p:attrName>r</p:attrName>
                                        </p:attrNameLst>
                                      </p:cBhvr>
                                    </p:animRot>
                                    <p:animRot by="-240000">
                                      <p:cBhvr>
                                        <p:cTn id="74" dur="200" fill="hold">
                                          <p:stCondLst>
                                            <p:cond delay="200"/>
                                          </p:stCondLst>
                                        </p:cTn>
                                        <p:tgtEl>
                                          <p:spTgt spid="11"/>
                                        </p:tgtEl>
                                        <p:attrNameLst>
                                          <p:attrName>r</p:attrName>
                                        </p:attrNameLst>
                                      </p:cBhvr>
                                    </p:animRot>
                                    <p:animRot by="240000">
                                      <p:cBhvr>
                                        <p:cTn id="75" dur="200" fill="hold">
                                          <p:stCondLst>
                                            <p:cond delay="400"/>
                                          </p:stCondLst>
                                        </p:cTn>
                                        <p:tgtEl>
                                          <p:spTgt spid="11"/>
                                        </p:tgtEl>
                                        <p:attrNameLst>
                                          <p:attrName>r</p:attrName>
                                        </p:attrNameLst>
                                      </p:cBhvr>
                                    </p:animRot>
                                    <p:animRot by="-240000">
                                      <p:cBhvr>
                                        <p:cTn id="76" dur="200" fill="hold">
                                          <p:stCondLst>
                                            <p:cond delay="600"/>
                                          </p:stCondLst>
                                        </p:cTn>
                                        <p:tgtEl>
                                          <p:spTgt spid="11"/>
                                        </p:tgtEl>
                                        <p:attrNameLst>
                                          <p:attrName>r</p:attrName>
                                        </p:attrNameLst>
                                      </p:cBhvr>
                                    </p:animRot>
                                    <p:animRot by="120000">
                                      <p:cBhvr>
                                        <p:cTn id="77" dur="200" fill="hold">
                                          <p:stCondLst>
                                            <p:cond delay="800"/>
                                          </p:stCondLst>
                                        </p:cTn>
                                        <p:tgtEl>
                                          <p:spTgt spid="11"/>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1"/>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14"/>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14"/>
                                        </p:tgtEl>
                                        <p:attrNameLst>
                                          <p:attrName>r</p:attrName>
                                        </p:attrNameLst>
                                      </p:cBhvr>
                                    </p:animRot>
                                    <p:animRot by="-240000">
                                      <p:cBhvr>
                                        <p:cTn id="84" dur="400" fill="hold">
                                          <p:stCondLst>
                                            <p:cond delay="400"/>
                                          </p:stCondLst>
                                        </p:cTn>
                                        <p:tgtEl>
                                          <p:spTgt spid="14"/>
                                        </p:tgtEl>
                                        <p:attrNameLst>
                                          <p:attrName>r</p:attrName>
                                        </p:attrNameLst>
                                      </p:cBhvr>
                                    </p:animRot>
                                    <p:animRot by="240000">
                                      <p:cBhvr>
                                        <p:cTn id="85" dur="400" fill="hold">
                                          <p:stCondLst>
                                            <p:cond delay="800"/>
                                          </p:stCondLst>
                                        </p:cTn>
                                        <p:tgtEl>
                                          <p:spTgt spid="14"/>
                                        </p:tgtEl>
                                        <p:attrNameLst>
                                          <p:attrName>r</p:attrName>
                                        </p:attrNameLst>
                                      </p:cBhvr>
                                    </p:animRot>
                                    <p:animRot by="-240000">
                                      <p:cBhvr>
                                        <p:cTn id="86" dur="400" fill="hold">
                                          <p:stCondLst>
                                            <p:cond delay="1200"/>
                                          </p:stCondLst>
                                        </p:cTn>
                                        <p:tgtEl>
                                          <p:spTgt spid="14"/>
                                        </p:tgtEl>
                                        <p:attrNameLst>
                                          <p:attrName>r</p:attrName>
                                        </p:attrNameLst>
                                      </p:cBhvr>
                                    </p:animRot>
                                    <p:animRot by="120000">
                                      <p:cBhvr>
                                        <p:cTn id="87" dur="400" fill="hold">
                                          <p:stCondLst>
                                            <p:cond delay="1600"/>
                                          </p:stCondLst>
                                        </p:cTn>
                                        <p:tgtEl>
                                          <p:spTgt spid="14"/>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58"/>
                                        </p:tgtEl>
                                      </p:cBhvr>
                                    </p:cmd>
                                  </p:childTnLst>
                                </p:cTn>
                              </p:par>
                            </p:childTnLst>
                          </p:cTn>
                        </p:par>
                      </p:childTnLst>
                    </p:cTn>
                  </p:par>
                </p:childTnLst>
              </p:cTn>
              <p:nextCondLst>
                <p:cond evt="onClick" delay="0">
                  <p:tgtEl>
                    <p:spTgt spid="17"/>
                  </p:tgtEl>
                </p:cond>
              </p:nextCondLst>
            </p:seq>
            <p:seq concurrent="1" nextAc="seek">
              <p:cTn id="90" restart="whenNotActive" fill="hold" evtFilter="cancelBubble" nodeType="interactiveSeq">
                <p:stCondLst>
                  <p:cond evt="onClick" delay="0">
                    <p:tgtEl>
                      <p:spTgt spid="1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9"/>
                                        </p:tgtEl>
                                      </p:cBhvr>
                                    </p:animEffect>
                                    <p:set>
                                      <p:cBhvr>
                                        <p:cTn id="95" dur="1" fill="hold">
                                          <p:stCondLst>
                                            <p:cond delay="499"/>
                                          </p:stCondLst>
                                        </p:cTn>
                                        <p:tgtEl>
                                          <p:spTgt spid="1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23"/>
                                        </p:tgtEl>
                                      </p:cBhvr>
                                    </p:cmd>
                                  </p:child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8"/>
                                        </p:tgtEl>
                                      </p:cBhvr>
                                    </p:animEffect>
                                    <p:set>
                                      <p:cBhvr>
                                        <p:cTn id="103" dur="1" fill="hold">
                                          <p:stCondLst>
                                            <p:cond delay="499"/>
                                          </p:stCondLst>
                                        </p:cTn>
                                        <p:tgtEl>
                                          <p:spTgt spid="18"/>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25"/>
                                        </p:tgtEl>
                                      </p:cBhvr>
                                    </p:cmd>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16"/>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24"/>
                                        </p:tgtEl>
                                      </p:cBhvr>
                                    </p:cmd>
                                  </p:childTnLst>
                                </p:cTn>
                              </p:par>
                            </p:childTnLst>
                          </p:cTn>
                        </p:par>
                      </p:childTnLst>
                    </p:cTn>
                  </p:par>
                </p:childTnLst>
              </p:cTn>
              <p:nextCondLst>
                <p:cond evt="onClick" delay="0">
                  <p:tgtEl>
                    <p:spTgt spid="16"/>
                  </p:tgtEl>
                </p:cond>
              </p:nextCondLst>
            </p:seq>
            <p:audio>
              <p:cMediaNode vol="100000">
                <p:cTn id="114" fill="hold" display="0">
                  <p:stCondLst>
                    <p:cond delay="indefinite"/>
                  </p:stCondLst>
                  <p:endCondLst>
                    <p:cond evt="onStopAudio" delay="0">
                      <p:tgtEl>
                        <p:sldTgt/>
                      </p:tgtEl>
                    </p:cond>
                  </p:endCondLst>
                </p:cTn>
                <p:tgtEl>
                  <p:spTgt spid="22"/>
                </p:tgtEl>
              </p:cMediaNode>
            </p:audio>
            <p:audio>
              <p:cMediaNode vol="80000">
                <p:cTn id="115" fill="hold" display="0">
                  <p:stCondLst>
                    <p:cond delay="indefinite"/>
                  </p:stCondLst>
                  <p:endCondLst>
                    <p:cond evt="onStopAudio" delay="0">
                      <p:tgtEl>
                        <p:sldTgt/>
                      </p:tgtEl>
                    </p:cond>
                  </p:endCondLst>
                </p:cTn>
                <p:tgtEl>
                  <p:spTgt spid="23"/>
                </p:tgtEl>
              </p:cMediaNode>
            </p:audio>
            <p:audio>
              <p:cMediaNode vol="80000">
                <p:cTn id="116" fill="hold" display="0">
                  <p:stCondLst>
                    <p:cond delay="indefinite"/>
                  </p:stCondLst>
                  <p:endCondLst>
                    <p:cond evt="onStopAudio" delay="0">
                      <p:tgtEl>
                        <p:sldTgt/>
                      </p:tgtEl>
                    </p:cond>
                  </p:endCondLst>
                </p:cTn>
                <p:tgtEl>
                  <p:spTgt spid="24"/>
                </p:tgtEl>
              </p:cMediaNode>
            </p:audio>
            <p:audio>
              <p:cMediaNode vol="80000">
                <p:cTn id="117" fill="hold" display="0">
                  <p:stCondLst>
                    <p:cond delay="indefinite"/>
                  </p:stCondLst>
                  <p:endCondLst>
                    <p:cond evt="onStopAudio" delay="0">
                      <p:tgtEl>
                        <p:sldTgt/>
                      </p:tgtEl>
                    </p:cond>
                  </p:endCondLst>
                </p:cTn>
                <p:tgtEl>
                  <p:spTgt spid="25"/>
                </p:tgtEl>
              </p:cMediaNode>
            </p:audio>
            <p:seq concurrent="1" nextAc="seek">
              <p:cTn id="118" restart="whenNotActive" fill="hold" evtFilter="cancelBubble" nodeType="interactiveSeq">
                <p:stCondLst>
                  <p:cond evt="onClick" delay="0">
                    <p:tgtEl>
                      <p:spTgt spid="27"/>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30"/>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6"/>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57"/>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80000">
                <p:cTn id="130" fill="hold" display="0">
                  <p:stCondLst>
                    <p:cond delay="indefinite"/>
                  </p:stCondLst>
                  <p:endCondLst>
                    <p:cond evt="onStopAudio" delay="0">
                      <p:tgtEl>
                        <p:sldTgt/>
                      </p:tgtEl>
                    </p:cond>
                  </p:endCondLst>
                </p:cTn>
                <p:tgtEl>
                  <p:spTgt spid="57"/>
                </p:tgtEl>
              </p:cMediaNode>
            </p:audio>
            <p:audio>
              <p:cMediaNode vol="42424">
                <p:cTn id="131" fill="hold" display="0">
                  <p:stCondLst>
                    <p:cond delay="indefinite"/>
                  </p:stCondLst>
                  <p:endCondLst>
                    <p:cond evt="onStopAudio" delay="0">
                      <p:tgtEl>
                        <p:sldTgt/>
                      </p:tgtEl>
                    </p:cond>
                  </p:endCondLst>
                </p:cTn>
                <p:tgtEl>
                  <p:spTgt spid="58"/>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p:bldP spid="56" grpId="0" animBg="1"/>
      <p:bldP spid="5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2930" y="-460381"/>
            <a:ext cx="137372" cy="1495174"/>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79747" y="4056970"/>
            <a:ext cx="1086530" cy="1086530"/>
          </a:xfrm>
          <a:prstGeom prst="rect">
            <a:avLst/>
          </a:prstGeom>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54330" y="748579"/>
            <a:ext cx="651371" cy="659582"/>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9619" y="3859325"/>
            <a:ext cx="1373687" cy="1373687"/>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6406" y="3859325"/>
            <a:ext cx="1373687" cy="1373687"/>
          </a:xfrm>
          <a:prstGeom prst="rect">
            <a:avLst/>
          </a:prstGeom>
        </p:spPr>
      </p:pic>
      <p:pic>
        <p:nvPicPr>
          <p:cNvPr id="13" name="Picture 2" descr="Kết quả hình ảnh cho stock.xch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257514" y="464575"/>
            <a:ext cx="6062171" cy="1942562"/>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257514" y="2407137"/>
            <a:ext cx="2928599" cy="110593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a:solidFill>
                  <a:srgbClr val="00B050"/>
                </a:solidFill>
                <a:latin typeface="Times New Roman" panose="02020603050405020304" pitchFamily="18" charset="0"/>
                <a:cs typeface="Times New Roman" panose="02020603050405020304" pitchFamily="18" charset="0"/>
              </a:rPr>
              <a:t>A</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Con mèo nằm ngủ trên ngực tôi</a:t>
            </a:r>
            <a:endParaRPr lang="en-US" sz="2400">
              <a:solidFill>
                <a:srgbClr val="00B050"/>
              </a:solidFill>
              <a:latin typeface="Times New Roman" pitchFamily="18" charset="0"/>
              <a:cs typeface="Times New Roman" pitchFamily="18" charset="0"/>
            </a:endParaRPr>
          </a:p>
        </p:txBody>
      </p:sp>
      <p:sp>
        <p:nvSpPr>
          <p:cNvPr id="15" name="Rounded Rectangle 14"/>
          <p:cNvSpPr/>
          <p:nvPr/>
        </p:nvSpPr>
        <p:spPr>
          <a:xfrm>
            <a:off x="3314700" y="2407138"/>
            <a:ext cx="3365047" cy="1117842"/>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a:solidFill>
                  <a:srgbClr val="00B050"/>
                </a:solidFill>
                <a:latin typeface="Times New Roman" panose="02020603050405020304" pitchFamily="18" charset="0"/>
                <a:cs typeface="Times New Roman" panose="02020603050405020304" pitchFamily="18" charset="0"/>
              </a:rPr>
              <a:t>B</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Đôi mắt biếc trong veo, hàm răng nhọn hoắt, móng vuốt khép lại</a:t>
            </a:r>
            <a:endParaRPr lang="en-US" sz="2400">
              <a:solidFill>
                <a:srgbClr val="00B050"/>
              </a:solidFill>
              <a:latin typeface="Times New Roman" pitchFamily="18" charset="0"/>
              <a:cs typeface="Times New Roman" pitchFamily="18" charset="0"/>
            </a:endParaRPr>
          </a:p>
        </p:txBody>
      </p:sp>
      <p:sp>
        <p:nvSpPr>
          <p:cNvPr id="16" name="Rounded Rectangle 15"/>
          <p:cNvSpPr/>
          <p:nvPr/>
        </p:nvSpPr>
        <p:spPr>
          <a:xfrm>
            <a:off x="107504" y="3717031"/>
            <a:ext cx="3078609" cy="883204"/>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a:solidFill>
                  <a:srgbClr val="00B050"/>
                </a:solidFill>
                <a:latin typeface="Times New Roman" panose="02020603050405020304" pitchFamily="18" charset="0"/>
                <a:cs typeface="Times New Roman" panose="02020603050405020304" pitchFamily="18" charset="0"/>
              </a:rPr>
              <a:t>C</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Ngủ như đứa trẻ giữa vòng tay ấp ủ</a:t>
            </a:r>
            <a:endParaRPr lang="en-US" sz="2400" dirty="0">
              <a:solidFill>
                <a:srgbClr val="00B05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3314700" y="3710825"/>
            <a:ext cx="3273524" cy="898929"/>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a:solidFill>
                  <a:srgbClr val="00B050"/>
                </a:solidFill>
                <a:latin typeface="Times New Roman" panose="02020603050405020304" pitchFamily="18" charset="0"/>
                <a:cs typeface="Times New Roman" panose="02020603050405020304" pitchFamily="18" charset="0"/>
              </a:rPr>
              <a:t>D</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Được âu yếm, được vuốt ve, đùm bọc</a:t>
            </a:r>
            <a:endParaRPr lang="en-US" sz="2400" dirty="0">
              <a:solidFill>
                <a:srgbClr val="00B05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069290" y="784755"/>
            <a:ext cx="4720593" cy="1177245"/>
          </a:xfrm>
          <a:prstGeom prst="rect">
            <a:avLst/>
          </a:prstGeom>
          <a:noFill/>
        </p:spPr>
        <p:txBody>
          <a:bodyPr wrap="square" lIns="68580" tIns="34290" rIns="68580" bIns="34290" rtlCol="0">
            <a:spAutoFit/>
          </a:bodyPr>
          <a:lstStyle/>
          <a:p>
            <a:pPr algn="ctr"/>
            <a:r>
              <a:rPr lang="vi-VN" sz="2400" b="1">
                <a:solidFill>
                  <a:srgbClr val="00B050"/>
                </a:solidFill>
                <a:latin typeface="Times New Roman" pitchFamily="18" charset="0"/>
                <a:cs typeface="Times New Roman" pitchFamily="18" charset="0"/>
              </a:rPr>
              <a:t>Câu 9: Đâu là hình ảnh miêu tả “con mèo nằm ngủ trên ngực tôi” trong khổ thơ thứ hai</a:t>
            </a:r>
            <a:r>
              <a:rPr lang="vi-VN" sz="2400" b="1" smtClean="0">
                <a:solidFill>
                  <a:srgbClr val="00B050"/>
                </a:solidFill>
                <a:latin typeface="Times New Roman" pitchFamily="18" charset="0"/>
                <a:cs typeface="Times New Roman" pitchFamily="18" charset="0"/>
              </a:rPr>
              <a:t>?</a:t>
            </a:r>
            <a:endParaRPr lang="en-US" sz="2400" b="1">
              <a:solidFill>
                <a:srgbClr val="00B050"/>
              </a:solidFill>
              <a:latin typeface="Times New Roman" pitchFamily="18" charset="0"/>
              <a:cs typeface="Times New Roman" pitchFamily="18" charset="0"/>
            </a:endParaRPr>
          </a:p>
        </p:txBody>
      </p:sp>
      <p:pic>
        <p:nvPicPr>
          <p:cNvPr id="19" name="Picture 18">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20"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72625" y="2342522"/>
            <a:ext cx="457200" cy="457200"/>
          </a:xfrm>
          <a:prstGeom prst="rect">
            <a:avLst/>
          </a:prstGeom>
        </p:spPr>
      </p:pic>
      <p:pic>
        <p:nvPicPr>
          <p:cNvPr id="21"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26671" y="3298594"/>
            <a:ext cx="457200" cy="457200"/>
          </a:xfrm>
          <a:prstGeom prst="rect">
            <a:avLst/>
          </a:prstGeom>
        </p:spPr>
      </p:pic>
      <p:pic>
        <p:nvPicPr>
          <p:cNvPr id="22"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572625" y="3954174"/>
            <a:ext cx="457200" cy="4572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32519" y="4609754"/>
            <a:ext cx="457200" cy="457200"/>
          </a:xfrm>
          <a:prstGeom prst="rect">
            <a:avLst/>
          </a:prstGeom>
        </p:spPr>
      </p:pic>
      <p:pic>
        <p:nvPicPr>
          <p:cNvPr id="24"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77718" y="768190"/>
            <a:ext cx="589829" cy="65715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times up"/>
          <p:cNvGrpSpPr/>
          <p:nvPr/>
        </p:nvGrpSpPr>
        <p:grpSpPr>
          <a:xfrm>
            <a:off x="7979879" y="453796"/>
            <a:ext cx="567813" cy="281298"/>
            <a:chOff x="2989747" y="438150"/>
            <a:chExt cx="1572029" cy="683752"/>
          </a:xfrm>
        </p:grpSpPr>
        <p:sp>
          <p:nvSpPr>
            <p:cNvPr id="26" name="Rounded Rectangle 2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7" name="Rounded Rectangle 2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a:latin typeface="Arial" panose="020B0604020202020204" pitchFamily="34" charset="0"/>
                  <a:cs typeface="Arial" panose="020B0604020202020204" pitchFamily="34" charset="0"/>
                </a:rPr>
                <a:t>Bắt</a:t>
              </a:r>
              <a:r>
                <a:rPr lang="en-GB" sz="800" dirty="0">
                  <a:latin typeface="Arial" panose="020B0604020202020204" pitchFamily="34" charset="0"/>
                  <a:cs typeface="Arial" panose="020B0604020202020204" pitchFamily="34" charset="0"/>
                </a:rPr>
                <a:t> </a:t>
              </a:r>
              <a:r>
                <a:rPr lang="en-GB" sz="800" dirty="0" err="1">
                  <a:latin typeface="Arial" panose="020B0604020202020204" pitchFamily="34" charset="0"/>
                  <a:cs typeface="Arial" panose="020B0604020202020204" pitchFamily="34" charset="0"/>
                </a:rPr>
                <a:t>đầu</a:t>
              </a:r>
              <a:r>
                <a:rPr lang="en-GB" sz="800" dirty="0">
                  <a:latin typeface="Arial" panose="020B0604020202020204" pitchFamily="34" charset="0"/>
                  <a:cs typeface="Arial" panose="020B0604020202020204" pitchFamily="34" charset="0"/>
                </a:rPr>
                <a:t>!</a:t>
              </a:r>
            </a:p>
          </p:txBody>
        </p:sp>
      </p:grpSp>
      <p:pic>
        <p:nvPicPr>
          <p:cNvPr id="28"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33458" y="894143"/>
            <a:ext cx="479235" cy="479235"/>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772A17-BB74-4A75-BA55-D622FE4D0639}"/>
              </a:ext>
            </a:extLst>
          </p:cNvPr>
          <p:cNvGrpSpPr/>
          <p:nvPr/>
        </p:nvGrpSpPr>
        <p:grpSpPr>
          <a:xfrm>
            <a:off x="8238782" y="885421"/>
            <a:ext cx="67683" cy="57246"/>
            <a:chOff x="2455863" y="2411803"/>
            <a:chExt cx="566738" cy="566738"/>
          </a:xfrm>
        </p:grpSpPr>
        <p:sp>
          <p:nvSpPr>
            <p:cNvPr id="3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5" name="Group 34">
            <a:extLst>
              <a:ext uri="{FF2B5EF4-FFF2-40B4-BE49-F238E27FC236}">
                <a16:creationId xmlns:a16="http://schemas.microsoft.com/office/drawing/2014/main" id="{A3772A17-BB74-4A75-BA55-D622FE4D0639}"/>
              </a:ext>
            </a:extLst>
          </p:cNvPr>
          <p:cNvGrpSpPr/>
          <p:nvPr/>
        </p:nvGrpSpPr>
        <p:grpSpPr>
          <a:xfrm>
            <a:off x="8239791" y="1299645"/>
            <a:ext cx="67683" cy="57246"/>
            <a:chOff x="2455863" y="2411803"/>
            <a:chExt cx="566738" cy="566738"/>
          </a:xfrm>
        </p:grpSpPr>
        <p:sp>
          <p:nvSpPr>
            <p:cNvPr id="3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1" name="Group 40">
            <a:extLst>
              <a:ext uri="{FF2B5EF4-FFF2-40B4-BE49-F238E27FC236}">
                <a16:creationId xmlns:a16="http://schemas.microsoft.com/office/drawing/2014/main" id="{A3772A17-BB74-4A75-BA55-D622FE4D0639}"/>
              </a:ext>
            </a:extLst>
          </p:cNvPr>
          <p:cNvGrpSpPr/>
          <p:nvPr/>
        </p:nvGrpSpPr>
        <p:grpSpPr>
          <a:xfrm>
            <a:off x="8462567" y="1105185"/>
            <a:ext cx="67683" cy="57246"/>
            <a:chOff x="2455863" y="2411803"/>
            <a:chExt cx="566738" cy="566738"/>
          </a:xfrm>
        </p:grpSpPr>
        <p:sp>
          <p:nvSpPr>
            <p:cNvPr id="4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7" name="Group 46">
            <a:extLst>
              <a:ext uri="{FF2B5EF4-FFF2-40B4-BE49-F238E27FC236}">
                <a16:creationId xmlns:a16="http://schemas.microsoft.com/office/drawing/2014/main" id="{A3772A17-BB74-4A75-BA55-D622FE4D0639}"/>
              </a:ext>
            </a:extLst>
          </p:cNvPr>
          <p:cNvGrpSpPr/>
          <p:nvPr/>
        </p:nvGrpSpPr>
        <p:grpSpPr>
          <a:xfrm>
            <a:off x="8035267" y="1123889"/>
            <a:ext cx="67683" cy="57246"/>
            <a:chOff x="2455863" y="2411803"/>
            <a:chExt cx="566738" cy="566738"/>
          </a:xfrm>
        </p:grpSpPr>
        <p:sp>
          <p:nvSpPr>
            <p:cNvPr id="4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3" name="Oval 107"/>
          <p:cNvSpPr>
            <a:spLocks noChangeArrowheads="1"/>
          </p:cNvSpPr>
          <p:nvPr/>
        </p:nvSpPr>
        <p:spPr bwMode="auto">
          <a:xfrm>
            <a:off x="8247209" y="1103027"/>
            <a:ext cx="50846" cy="430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54" name="Explosion 2 53"/>
          <p:cNvSpPr/>
          <p:nvPr/>
        </p:nvSpPr>
        <p:spPr>
          <a:xfrm>
            <a:off x="7240301" y="1641277"/>
            <a:ext cx="1771650" cy="116664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rgbClr val="0000FF"/>
                </a:solidFill>
              </a:rPr>
              <a:t>HẾT GIỜ</a:t>
            </a:r>
          </a:p>
        </p:txBody>
      </p:sp>
      <p:pic>
        <p:nvPicPr>
          <p:cNvPr id="55"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551924" y="899624"/>
            <a:ext cx="457200" cy="457200"/>
          </a:xfrm>
          <a:prstGeom prst="rect">
            <a:avLst/>
          </a:prstGeom>
        </p:spPr>
      </p:pic>
      <p:pic>
        <p:nvPicPr>
          <p:cNvPr id="56"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0629900" y="2350724"/>
            <a:ext cx="457200" cy="457200"/>
          </a:xfrm>
          <a:prstGeom prst="rect">
            <a:avLst/>
          </a:prstGeom>
        </p:spPr>
      </p:pic>
    </p:spTree>
    <p:extLst>
      <p:ext uri="{BB962C8B-B14F-4D97-AF65-F5344CB8AC3E}">
        <p14:creationId xmlns:p14="http://schemas.microsoft.com/office/powerpoint/2010/main" val="105359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1"/>
                                        </p:tgtEl>
                                        <p:attrNameLst>
                                          <p:attrName>r</p:attrName>
                                        </p:attrNameLst>
                                      </p:cBhvr>
                                    </p:animRot>
                                    <p:animRot by="-240000">
                                      <p:cBhvr>
                                        <p:cTn id="7" dur="600" fill="hold">
                                          <p:stCondLst>
                                            <p:cond delay="600"/>
                                          </p:stCondLst>
                                        </p:cTn>
                                        <p:tgtEl>
                                          <p:spTgt spid="11"/>
                                        </p:tgtEl>
                                        <p:attrNameLst>
                                          <p:attrName>r</p:attrName>
                                        </p:attrNameLst>
                                      </p:cBhvr>
                                    </p:animRot>
                                    <p:animRot by="240000">
                                      <p:cBhvr>
                                        <p:cTn id="8" dur="600" fill="hold">
                                          <p:stCondLst>
                                            <p:cond delay="1200"/>
                                          </p:stCondLst>
                                        </p:cTn>
                                        <p:tgtEl>
                                          <p:spTgt spid="11"/>
                                        </p:tgtEl>
                                        <p:attrNameLst>
                                          <p:attrName>r</p:attrName>
                                        </p:attrNameLst>
                                      </p:cBhvr>
                                    </p:animRot>
                                    <p:animRot by="-240000">
                                      <p:cBhvr>
                                        <p:cTn id="9" dur="600" fill="hold">
                                          <p:stCondLst>
                                            <p:cond delay="1800"/>
                                          </p:stCondLst>
                                        </p:cTn>
                                        <p:tgtEl>
                                          <p:spTgt spid="11"/>
                                        </p:tgtEl>
                                        <p:attrNameLst>
                                          <p:attrName>r</p:attrName>
                                        </p:attrNameLst>
                                      </p:cBhvr>
                                    </p:animRot>
                                    <p:animRot by="120000">
                                      <p:cBhvr>
                                        <p:cTn id="10" dur="600" fill="hold">
                                          <p:stCondLst>
                                            <p:cond delay="24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1"/>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526" fill="hold"/>
                                        <p:tgtEl>
                                          <p:spTgt spid="20"/>
                                        </p:tgtEl>
                                      </p:cBhvr>
                                    </p:cmd>
                                  </p:childTnLst>
                                </p:cTn>
                              </p:par>
                              <p:par>
                                <p:cTn id="60" presetID="21" presetClass="emph" presetSubtype="0" fill="hold" grpId="1" nodeType="withEffect">
                                  <p:stCondLst>
                                    <p:cond delay="0"/>
                                  </p:stCondLst>
                                  <p:childTnLst>
                                    <p:animClr clrSpc="hsl" dir="cw">
                                      <p:cBhvr override="childStyle">
                                        <p:cTn id="61" dur="500" fill="hold"/>
                                        <p:tgtEl>
                                          <p:spTgt spid="15"/>
                                        </p:tgtEl>
                                        <p:attrNameLst>
                                          <p:attrName>style.color</p:attrName>
                                        </p:attrNameLst>
                                      </p:cBhvr>
                                      <p:by>
                                        <p:hsl h="7200000" s="0" l="0"/>
                                      </p:by>
                                    </p:animClr>
                                    <p:animClr clrSpc="hsl" dir="cw">
                                      <p:cBhvr>
                                        <p:cTn id="62" dur="500" fill="hold"/>
                                        <p:tgtEl>
                                          <p:spTgt spid="15"/>
                                        </p:tgtEl>
                                        <p:attrNameLst>
                                          <p:attrName>fillcolor</p:attrName>
                                        </p:attrNameLst>
                                      </p:cBhvr>
                                      <p:by>
                                        <p:hsl h="7200000" s="0" l="0"/>
                                      </p:by>
                                    </p:animClr>
                                    <p:animClr clrSpc="hsl" dir="cw">
                                      <p:cBhvr>
                                        <p:cTn id="63" dur="500" fill="hold"/>
                                        <p:tgtEl>
                                          <p:spTgt spid="15"/>
                                        </p:tgtEl>
                                        <p:attrNameLst>
                                          <p:attrName>stroke.color</p:attrName>
                                        </p:attrNameLst>
                                      </p:cBhvr>
                                      <p:by>
                                        <p:hsl h="7200000" s="0" l="0"/>
                                      </p:by>
                                    </p:animClr>
                                    <p:set>
                                      <p:cBhvr>
                                        <p:cTn id="64" dur="500" fill="hold"/>
                                        <p:tgtEl>
                                          <p:spTgt spid="15"/>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0"/>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10"/>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9"/>
                                        </p:tgtEl>
                                        <p:attrNameLst>
                                          <p:attrName>r</p:attrName>
                                        </p:attrNameLst>
                                      </p:cBhvr>
                                    </p:animRot>
                                    <p:animRot by="-240000">
                                      <p:cBhvr>
                                        <p:cTn id="74" dur="200" fill="hold">
                                          <p:stCondLst>
                                            <p:cond delay="200"/>
                                          </p:stCondLst>
                                        </p:cTn>
                                        <p:tgtEl>
                                          <p:spTgt spid="9"/>
                                        </p:tgtEl>
                                        <p:attrNameLst>
                                          <p:attrName>r</p:attrName>
                                        </p:attrNameLst>
                                      </p:cBhvr>
                                    </p:animRot>
                                    <p:animRot by="240000">
                                      <p:cBhvr>
                                        <p:cTn id="75" dur="200" fill="hold">
                                          <p:stCondLst>
                                            <p:cond delay="400"/>
                                          </p:stCondLst>
                                        </p:cTn>
                                        <p:tgtEl>
                                          <p:spTgt spid="9"/>
                                        </p:tgtEl>
                                        <p:attrNameLst>
                                          <p:attrName>r</p:attrName>
                                        </p:attrNameLst>
                                      </p:cBhvr>
                                    </p:animRot>
                                    <p:animRot by="-240000">
                                      <p:cBhvr>
                                        <p:cTn id="76" dur="200" fill="hold">
                                          <p:stCondLst>
                                            <p:cond delay="600"/>
                                          </p:stCondLst>
                                        </p:cTn>
                                        <p:tgtEl>
                                          <p:spTgt spid="9"/>
                                        </p:tgtEl>
                                        <p:attrNameLst>
                                          <p:attrName>r</p:attrName>
                                        </p:attrNameLst>
                                      </p:cBhvr>
                                    </p:animRot>
                                    <p:animRot by="120000">
                                      <p:cBhvr>
                                        <p:cTn id="77" dur="200" fill="hold">
                                          <p:stCondLst>
                                            <p:cond delay="800"/>
                                          </p:stCondLst>
                                        </p:cTn>
                                        <p:tgtEl>
                                          <p:spTgt spid="9"/>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9"/>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12"/>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12"/>
                                        </p:tgtEl>
                                        <p:attrNameLst>
                                          <p:attrName>r</p:attrName>
                                        </p:attrNameLst>
                                      </p:cBhvr>
                                    </p:animRot>
                                    <p:animRot by="-240000">
                                      <p:cBhvr>
                                        <p:cTn id="84" dur="400" fill="hold">
                                          <p:stCondLst>
                                            <p:cond delay="400"/>
                                          </p:stCondLst>
                                        </p:cTn>
                                        <p:tgtEl>
                                          <p:spTgt spid="12"/>
                                        </p:tgtEl>
                                        <p:attrNameLst>
                                          <p:attrName>r</p:attrName>
                                        </p:attrNameLst>
                                      </p:cBhvr>
                                    </p:animRot>
                                    <p:animRot by="240000">
                                      <p:cBhvr>
                                        <p:cTn id="85" dur="400" fill="hold">
                                          <p:stCondLst>
                                            <p:cond delay="800"/>
                                          </p:stCondLst>
                                        </p:cTn>
                                        <p:tgtEl>
                                          <p:spTgt spid="12"/>
                                        </p:tgtEl>
                                        <p:attrNameLst>
                                          <p:attrName>r</p:attrName>
                                        </p:attrNameLst>
                                      </p:cBhvr>
                                    </p:animRot>
                                    <p:animRot by="-240000">
                                      <p:cBhvr>
                                        <p:cTn id="86" dur="400" fill="hold">
                                          <p:stCondLst>
                                            <p:cond delay="1200"/>
                                          </p:stCondLst>
                                        </p:cTn>
                                        <p:tgtEl>
                                          <p:spTgt spid="12"/>
                                        </p:tgtEl>
                                        <p:attrNameLst>
                                          <p:attrName>r</p:attrName>
                                        </p:attrNameLst>
                                      </p:cBhvr>
                                    </p:animRot>
                                    <p:animRot by="120000">
                                      <p:cBhvr>
                                        <p:cTn id="87" dur="400" fill="hold">
                                          <p:stCondLst>
                                            <p:cond delay="1600"/>
                                          </p:stCondLst>
                                        </p:cTn>
                                        <p:tgtEl>
                                          <p:spTgt spid="12"/>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56"/>
                                        </p:tgtEl>
                                      </p:cBhvr>
                                    </p:cmd>
                                  </p:childTnLst>
                                </p:cTn>
                              </p:par>
                            </p:childTnLst>
                          </p:cTn>
                        </p:par>
                      </p:childTnLst>
                    </p:cTn>
                  </p:par>
                </p:childTnLst>
              </p:cTn>
              <p:nextCondLst>
                <p:cond evt="onClick" delay="0">
                  <p:tgtEl>
                    <p:spTgt spid="15"/>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21"/>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6"/>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6"/>
                                        </p:tgtEl>
                                      </p:cBhvr>
                                    </p:animEffect>
                                    <p:set>
                                      <p:cBhvr>
                                        <p:cTn id="103" dur="1" fill="hold">
                                          <p:stCondLst>
                                            <p:cond delay="499"/>
                                          </p:stCondLst>
                                        </p:cTn>
                                        <p:tgtEl>
                                          <p:spTgt spid="16"/>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22"/>
                                        </p:tgtEl>
                                      </p:cBhvr>
                                    </p:cmd>
                                  </p:childTnLst>
                                </p:cTn>
                              </p:par>
                            </p:childTnLst>
                          </p:cTn>
                        </p:par>
                      </p:childTnLst>
                    </p:cTn>
                  </p:par>
                </p:childTnLst>
              </p:cTn>
              <p:nextCondLst>
                <p:cond evt="onClick" delay="0">
                  <p:tgtEl>
                    <p:spTgt spid="16"/>
                  </p:tgtEl>
                </p:cond>
              </p:nextCondLst>
            </p:seq>
            <p:seq concurrent="1" nextAc="seek">
              <p:cTn id="106" restart="whenNotActive" fill="hold" evtFilter="cancelBubble" nodeType="interactiveSeq">
                <p:stCondLst>
                  <p:cond evt="onClick" delay="0">
                    <p:tgtEl>
                      <p:spTgt spid="17"/>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7"/>
                                        </p:tgtEl>
                                      </p:cBhvr>
                                    </p:animEffect>
                                    <p:set>
                                      <p:cBhvr>
                                        <p:cTn id="111" dur="1" fill="hold">
                                          <p:stCondLst>
                                            <p:cond delay="499"/>
                                          </p:stCondLst>
                                        </p:cTn>
                                        <p:tgtEl>
                                          <p:spTgt spid="17"/>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23"/>
                                        </p:tgtEl>
                                      </p:cBhvr>
                                    </p:cmd>
                                  </p:childTnLst>
                                </p:cTn>
                              </p:par>
                            </p:childTnLst>
                          </p:cTn>
                        </p:par>
                      </p:childTnLst>
                    </p:cTn>
                  </p:par>
                </p:childTnLst>
              </p:cTn>
              <p:nextCondLst>
                <p:cond evt="onClick" delay="0">
                  <p:tgtEl>
                    <p:spTgt spid="17"/>
                  </p:tgtEl>
                </p:cond>
              </p:nextCondLst>
            </p:seq>
            <p:audio>
              <p:cMediaNode vol="100000">
                <p:cTn id="114" fill="hold" display="0">
                  <p:stCondLst>
                    <p:cond delay="indefinite"/>
                  </p:stCondLst>
                  <p:endCondLst>
                    <p:cond evt="onStopAudio" delay="0">
                      <p:tgtEl>
                        <p:sldTgt/>
                      </p:tgtEl>
                    </p:cond>
                  </p:endCondLst>
                </p:cTn>
                <p:tgtEl>
                  <p:spTgt spid="20"/>
                </p:tgtEl>
              </p:cMediaNode>
            </p:audio>
            <p:audio>
              <p:cMediaNode vol="80000">
                <p:cTn id="115" fill="hold" display="0">
                  <p:stCondLst>
                    <p:cond delay="indefinite"/>
                  </p:stCondLst>
                  <p:endCondLst>
                    <p:cond evt="onStopAudio" delay="0">
                      <p:tgtEl>
                        <p:sldTgt/>
                      </p:tgtEl>
                    </p:cond>
                  </p:endCondLst>
                </p:cTn>
                <p:tgtEl>
                  <p:spTgt spid="21"/>
                </p:tgtEl>
              </p:cMediaNode>
            </p:audio>
            <p:audio>
              <p:cMediaNode vol="80000">
                <p:cTn id="116" fill="hold" display="0">
                  <p:stCondLst>
                    <p:cond delay="indefinite"/>
                  </p:stCondLst>
                  <p:endCondLst>
                    <p:cond evt="onStopAudio" delay="0">
                      <p:tgtEl>
                        <p:sldTgt/>
                      </p:tgtEl>
                    </p:cond>
                  </p:endCondLst>
                </p:cTn>
                <p:tgtEl>
                  <p:spTgt spid="22"/>
                </p:tgtEl>
              </p:cMediaNode>
            </p:audio>
            <p:audio>
              <p:cMediaNode vol="80000">
                <p:cTn id="117" fill="hold" display="0">
                  <p:stCondLst>
                    <p:cond delay="indefinite"/>
                  </p:stCondLst>
                  <p:endCondLst>
                    <p:cond evt="onStopAudio" delay="0">
                      <p:tgtEl>
                        <p:sldTgt/>
                      </p:tgtEl>
                    </p:cond>
                  </p:endCondLst>
                </p:cTn>
                <p:tgtEl>
                  <p:spTgt spid="23"/>
                </p:tgtEl>
              </p:cMediaNode>
            </p:audio>
            <p:seq concurrent="1" nextAc="seek">
              <p:cTn id="118" restart="whenNotActive" fill="hold" evtFilter="cancelBubble" nodeType="interactiveSeq">
                <p:stCondLst>
                  <p:cond evt="onClick" delay="0">
                    <p:tgtEl>
                      <p:spTgt spid="25"/>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8"/>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4"/>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55"/>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30" fill="hold" display="0">
                  <p:stCondLst>
                    <p:cond delay="indefinite"/>
                  </p:stCondLst>
                  <p:endCondLst>
                    <p:cond evt="onStopAudio" delay="0">
                      <p:tgtEl>
                        <p:sldTgt/>
                      </p:tgtEl>
                    </p:cond>
                  </p:endCondLst>
                </p:cTn>
                <p:tgtEl>
                  <p:spTgt spid="55"/>
                </p:tgtEl>
              </p:cMediaNode>
            </p:audio>
            <p:audio>
              <p:cMediaNode vol="42424">
                <p:cTn id="131" fill="hold" display="0">
                  <p:stCondLst>
                    <p:cond delay="indefinite"/>
                  </p:stCondLst>
                  <p:endCondLst>
                    <p:cond evt="onStopAudio" delay="0">
                      <p:tgtEl>
                        <p:sldTgt/>
                      </p:tgtEl>
                    </p:cond>
                  </p:endCondLst>
                </p:cTn>
                <p:tgtEl>
                  <p:spTgt spid="56"/>
                </p:tgtEl>
              </p:cMediaNode>
            </p:audio>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p:bldP spid="54" grpId="0" animBg="1"/>
      <p:bldP spid="5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514096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31505" y="-503243"/>
            <a:ext cx="137372" cy="1495174"/>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08322" y="4014108"/>
            <a:ext cx="1086530" cy="1086530"/>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82905" y="705717"/>
            <a:ext cx="651371" cy="659582"/>
          </a:xfrm>
          <a:prstGeom prst="rect">
            <a:avLst/>
          </a:prstGeom>
        </p:spPr>
      </p:pic>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8194" y="3816463"/>
            <a:ext cx="1373687" cy="137368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4981" y="3816463"/>
            <a:ext cx="1373687" cy="1373687"/>
          </a:xfrm>
          <a:prstGeom prst="rect">
            <a:avLst/>
          </a:prstGeom>
        </p:spPr>
      </p:pic>
      <p:pic>
        <p:nvPicPr>
          <p:cNvPr id="15"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0" y="0"/>
            <a:ext cx="7380312" cy="375579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3401493" y="4434383"/>
            <a:ext cx="2586038"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a:solidFill>
                  <a:srgbClr val="00B050"/>
                </a:solidFill>
                <a:latin typeface="Times New Roman" panose="02020603050405020304" pitchFamily="18" charset="0"/>
                <a:cs typeface="Times New Roman" panose="02020603050405020304" pitchFamily="18" charset="0"/>
              </a:rPr>
              <a:t>D</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Câu hỏi tu từ</a:t>
            </a:r>
            <a:endParaRPr lang="en-US" sz="2400">
              <a:solidFill>
                <a:srgbClr val="00B050"/>
              </a:solidFill>
              <a:latin typeface="Times New Roman" pitchFamily="18" charset="0"/>
              <a:cs typeface="Times New Roman" pitchFamily="18" charset="0"/>
            </a:endParaRPr>
          </a:p>
        </p:txBody>
      </p:sp>
      <p:sp>
        <p:nvSpPr>
          <p:cNvPr id="17" name="Rounded Rectangle 16"/>
          <p:cNvSpPr/>
          <p:nvPr/>
        </p:nvSpPr>
        <p:spPr>
          <a:xfrm>
            <a:off x="686866" y="4427557"/>
            <a:ext cx="2586038"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a:solidFill>
                  <a:srgbClr val="00B050"/>
                </a:solidFill>
                <a:latin typeface="Times New Roman" panose="02020603050405020304" pitchFamily="18" charset="0"/>
                <a:cs typeface="Times New Roman" panose="02020603050405020304" pitchFamily="18" charset="0"/>
              </a:rPr>
              <a:t>C</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Điệp ngữ</a:t>
            </a:r>
            <a:endParaRPr lang="en-US" sz="2400">
              <a:solidFill>
                <a:srgbClr val="00B050"/>
              </a:solidFill>
              <a:latin typeface="Times New Roman" pitchFamily="18" charset="0"/>
              <a:cs typeface="Times New Roman" pitchFamily="18" charset="0"/>
            </a:endParaRPr>
          </a:p>
        </p:txBody>
      </p:sp>
      <p:sp>
        <p:nvSpPr>
          <p:cNvPr id="18" name="Rounded Rectangle 17"/>
          <p:cNvSpPr/>
          <p:nvPr/>
        </p:nvSpPr>
        <p:spPr>
          <a:xfrm>
            <a:off x="686866" y="3521189"/>
            <a:ext cx="2586038"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a:solidFill>
                  <a:srgbClr val="00B050"/>
                </a:solidFill>
                <a:latin typeface="Times New Roman" panose="02020603050405020304" pitchFamily="18" charset="0"/>
                <a:cs typeface="Times New Roman" panose="02020603050405020304" pitchFamily="18" charset="0"/>
              </a:rPr>
              <a:t>A</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Đối lập</a:t>
            </a:r>
            <a:endParaRPr lang="en-US" sz="2400">
              <a:solidFill>
                <a:srgbClr val="00B050"/>
              </a:solidFill>
              <a:latin typeface="Times New Roman" pitchFamily="18" charset="0"/>
              <a:cs typeface="Times New Roman" pitchFamily="18" charset="0"/>
            </a:endParaRPr>
          </a:p>
          <a:p>
            <a:pPr algn="ctr"/>
            <a:endParaRPr lang="en-US" sz="2400" dirty="0">
              <a:solidFill>
                <a:srgbClr val="00B05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3401492" y="3542351"/>
            <a:ext cx="2586038"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dirty="0">
                <a:solidFill>
                  <a:srgbClr val="00B050"/>
                </a:solidFill>
                <a:latin typeface="Times New Roman" panose="02020603050405020304" pitchFamily="18" charset="0"/>
                <a:cs typeface="Times New Roman" panose="02020603050405020304" pitchFamily="18" charset="0"/>
              </a:rPr>
              <a:t>B</a:t>
            </a:r>
            <a:r>
              <a:rPr lang="en-US" sz="2400">
                <a:solidFill>
                  <a:srgbClr val="00B050"/>
                </a:solidFill>
                <a:latin typeface="Times New Roman" panose="02020603050405020304" pitchFamily="18" charset="0"/>
                <a:cs typeface="Times New Roman" panose="02020603050405020304" pitchFamily="18" charset="0"/>
              </a:rPr>
              <a:t>. </a:t>
            </a:r>
            <a:r>
              <a:rPr lang="vi-VN" sz="2400">
                <a:solidFill>
                  <a:srgbClr val="00B050"/>
                </a:solidFill>
                <a:latin typeface="Times New Roman" pitchFamily="18" charset="0"/>
                <a:cs typeface="Times New Roman" pitchFamily="18" charset="0"/>
              </a:rPr>
              <a:t>Phóng đại</a:t>
            </a:r>
            <a:endParaRPr lang="en-US" sz="2400">
              <a:solidFill>
                <a:srgbClr val="00B050"/>
              </a:solidFill>
              <a:latin typeface="Times New Roman" pitchFamily="18" charset="0"/>
              <a:cs typeface="Times New Roman" pitchFamily="18" charset="0"/>
            </a:endParaRPr>
          </a:p>
        </p:txBody>
      </p:sp>
      <p:sp>
        <p:nvSpPr>
          <p:cNvPr id="20" name="TextBox 19"/>
          <p:cNvSpPr txBox="1"/>
          <p:nvPr/>
        </p:nvSpPr>
        <p:spPr>
          <a:xfrm>
            <a:off x="812907" y="744355"/>
            <a:ext cx="6069998" cy="2100575"/>
          </a:xfrm>
          <a:prstGeom prst="rect">
            <a:avLst/>
          </a:prstGeom>
          <a:noFill/>
        </p:spPr>
        <p:txBody>
          <a:bodyPr wrap="square" lIns="68580" tIns="34290" rIns="68580" bIns="34290" rtlCol="0">
            <a:spAutoFit/>
          </a:bodyPr>
          <a:lstStyle/>
          <a:p>
            <a:r>
              <a:rPr lang="vi-VN" sz="2200" b="1">
                <a:solidFill>
                  <a:srgbClr val="00B050"/>
                </a:solidFill>
                <a:latin typeface="Times New Roman" pitchFamily="18" charset="0"/>
                <a:cs typeface="Times New Roman" pitchFamily="18" charset="0"/>
              </a:rPr>
              <a:t>Câu 10: Cho đoạn thơ sau:</a:t>
            </a:r>
            <a:endParaRPr lang="en-US" sz="2200" b="1">
              <a:solidFill>
                <a:srgbClr val="00B050"/>
              </a:solidFill>
              <a:latin typeface="Times New Roman" pitchFamily="18" charset="0"/>
              <a:cs typeface="Times New Roman" pitchFamily="18" charset="0"/>
            </a:endParaRPr>
          </a:p>
          <a:p>
            <a:r>
              <a:rPr lang="vi-VN" sz="2200">
                <a:solidFill>
                  <a:srgbClr val="00B050"/>
                </a:solidFill>
                <a:latin typeface="Times New Roman" pitchFamily="18" charset="0"/>
                <a:cs typeface="Times New Roman" pitchFamily="18" charset="0"/>
              </a:rPr>
              <a:t>“Ngủ đi, ngủ đi đôi tai vểnh ngây thơ</a:t>
            </a:r>
            <a:endParaRPr lang="en-US" sz="2200">
              <a:solidFill>
                <a:srgbClr val="00B050"/>
              </a:solidFill>
              <a:latin typeface="Times New Roman" pitchFamily="18" charset="0"/>
              <a:cs typeface="Times New Roman" pitchFamily="18" charset="0"/>
            </a:endParaRPr>
          </a:p>
          <a:p>
            <a:r>
              <a:rPr lang="vi-VN" sz="2200">
                <a:solidFill>
                  <a:srgbClr val="00B050"/>
                </a:solidFill>
                <a:latin typeface="Times New Roman" pitchFamily="18" charset="0"/>
                <a:cs typeface="Times New Roman" pitchFamily="18" charset="0"/>
              </a:rPr>
              <a:t>Ngủ đi, ngủ đi cái đuôi dài bướng bỉnh</a:t>
            </a:r>
            <a:endParaRPr lang="en-US" sz="2200">
              <a:solidFill>
                <a:srgbClr val="00B050"/>
              </a:solidFill>
              <a:latin typeface="Times New Roman" pitchFamily="18" charset="0"/>
              <a:cs typeface="Times New Roman" pitchFamily="18" charset="0"/>
            </a:endParaRPr>
          </a:p>
          <a:p>
            <a:r>
              <a:rPr lang="vi-VN" sz="2200">
                <a:solidFill>
                  <a:srgbClr val="00B050"/>
                </a:solidFill>
                <a:latin typeface="Times New Roman" pitchFamily="18" charset="0"/>
                <a:cs typeface="Times New Roman" pitchFamily="18" charset="0"/>
              </a:rPr>
              <a:t>Ngủ đi, ngủ đi con hổ con kiêu hãnh</a:t>
            </a:r>
            <a:endParaRPr lang="en-US" sz="2200">
              <a:solidFill>
                <a:srgbClr val="00B050"/>
              </a:solidFill>
              <a:latin typeface="Times New Roman" pitchFamily="18" charset="0"/>
              <a:cs typeface="Times New Roman" pitchFamily="18" charset="0"/>
            </a:endParaRPr>
          </a:p>
          <a:p>
            <a:r>
              <a:rPr lang="vi-VN" sz="2200">
                <a:solidFill>
                  <a:srgbClr val="00B050"/>
                </a:solidFill>
                <a:latin typeface="Times New Roman" pitchFamily="18" charset="0"/>
                <a:cs typeface="Times New Roman" pitchFamily="18" charset="0"/>
              </a:rPr>
              <a:t>Hàng ria mép ngang tàng, đôi mắt biếc trong veo…”</a:t>
            </a:r>
            <a:endParaRPr lang="en-US" sz="2200">
              <a:solidFill>
                <a:srgbClr val="00B050"/>
              </a:solidFill>
              <a:latin typeface="Times New Roman" pitchFamily="18" charset="0"/>
              <a:cs typeface="Times New Roman" pitchFamily="18" charset="0"/>
            </a:endParaRPr>
          </a:p>
          <a:p>
            <a:r>
              <a:rPr lang="vi-VN" sz="2200" b="1">
                <a:solidFill>
                  <a:srgbClr val="00B050"/>
                </a:solidFill>
                <a:latin typeface="Times New Roman" pitchFamily="18" charset="0"/>
                <a:cs typeface="Times New Roman" pitchFamily="18" charset="0"/>
              </a:rPr>
              <a:t>Hãy chỉ ra biện pháp tu từ trong đoạn thơ trên</a:t>
            </a:r>
            <a:r>
              <a:rPr lang="vi-VN" sz="2200" b="1" smtClean="0">
                <a:solidFill>
                  <a:srgbClr val="00B050"/>
                </a:solidFill>
                <a:latin typeface="Times New Roman" pitchFamily="18" charset="0"/>
                <a:cs typeface="Times New Roman" pitchFamily="18" charset="0"/>
              </a:rPr>
              <a:t>?</a:t>
            </a:r>
            <a:endParaRPr lang="en-US" sz="2200" b="1">
              <a:solidFill>
                <a:srgbClr val="00B050"/>
              </a:solidFill>
              <a:latin typeface="Times New Roman" pitchFamily="18" charset="0"/>
              <a:cs typeface="Times New Roman" pitchFamily="18" charset="0"/>
            </a:endParaRPr>
          </a:p>
        </p:txBody>
      </p:sp>
      <p:pic>
        <p:nvPicPr>
          <p:cNvPr id="21" name="Picture 20">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72625" y="2342522"/>
            <a:ext cx="457200" cy="4572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26671" y="3298594"/>
            <a:ext cx="457200" cy="457200"/>
          </a:xfrm>
          <a:prstGeom prst="rect">
            <a:avLst/>
          </a:prstGeom>
        </p:spPr>
      </p:pic>
      <p:pic>
        <p:nvPicPr>
          <p:cNvPr id="24"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572625" y="3954174"/>
            <a:ext cx="457200" cy="457200"/>
          </a:xfrm>
          <a:prstGeom prst="rect">
            <a:avLst/>
          </a:prstGeom>
        </p:spPr>
      </p:pic>
      <p:pic>
        <p:nvPicPr>
          <p:cNvPr id="25"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32519" y="4609754"/>
            <a:ext cx="457200" cy="457200"/>
          </a:xfrm>
          <a:prstGeom prst="rect">
            <a:avLst/>
          </a:prstGeom>
        </p:spPr>
      </p:pic>
      <p:pic>
        <p:nvPicPr>
          <p:cNvPr id="26"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77718" y="768190"/>
            <a:ext cx="589829" cy="65715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times up"/>
          <p:cNvGrpSpPr/>
          <p:nvPr/>
        </p:nvGrpSpPr>
        <p:grpSpPr>
          <a:xfrm>
            <a:off x="7979879" y="453796"/>
            <a:ext cx="567813" cy="281298"/>
            <a:chOff x="2989747" y="438150"/>
            <a:chExt cx="1572029" cy="683752"/>
          </a:xfrm>
        </p:grpSpPr>
        <p:sp>
          <p:nvSpPr>
            <p:cNvPr id="28" name="Rounded Rectangle 2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a:latin typeface="Arial" panose="020B0604020202020204" pitchFamily="34" charset="0"/>
                  <a:cs typeface="Arial" panose="020B0604020202020204" pitchFamily="34" charset="0"/>
                </a:rPr>
                <a:t>Bắt</a:t>
              </a:r>
              <a:r>
                <a:rPr lang="en-GB" sz="800" dirty="0">
                  <a:latin typeface="Arial" panose="020B0604020202020204" pitchFamily="34" charset="0"/>
                  <a:cs typeface="Arial" panose="020B0604020202020204" pitchFamily="34" charset="0"/>
                </a:rPr>
                <a:t> </a:t>
              </a:r>
              <a:r>
                <a:rPr lang="en-GB" sz="800" dirty="0" err="1">
                  <a:latin typeface="Arial" panose="020B0604020202020204" pitchFamily="34" charset="0"/>
                  <a:cs typeface="Arial" panose="020B0604020202020204" pitchFamily="34" charset="0"/>
                </a:rPr>
                <a:t>đầu</a:t>
              </a:r>
              <a:r>
                <a:rPr lang="en-GB" sz="800" dirty="0">
                  <a:latin typeface="Arial" panose="020B0604020202020204" pitchFamily="34" charset="0"/>
                  <a:cs typeface="Arial" panose="020B0604020202020204" pitchFamily="34" charset="0"/>
                </a:rPr>
                <a:t>!</a:t>
              </a:r>
            </a:p>
          </p:txBody>
        </p:sp>
      </p:grpSp>
      <p:pic>
        <p:nvPicPr>
          <p:cNvPr id="30"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33458" y="894143"/>
            <a:ext cx="479235" cy="47923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8238782" y="885421"/>
            <a:ext cx="67683" cy="57246"/>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8239791" y="1299645"/>
            <a:ext cx="67683" cy="57246"/>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8462567" y="1105185"/>
            <a:ext cx="67683" cy="57246"/>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8035267" y="1123889"/>
            <a:ext cx="67683" cy="57246"/>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Oval 107"/>
          <p:cNvSpPr>
            <a:spLocks noChangeArrowheads="1"/>
          </p:cNvSpPr>
          <p:nvPr/>
        </p:nvSpPr>
        <p:spPr bwMode="auto">
          <a:xfrm>
            <a:off x="8247209" y="1103027"/>
            <a:ext cx="50846" cy="430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56" name="Explosion 2 55"/>
          <p:cNvSpPr/>
          <p:nvPr/>
        </p:nvSpPr>
        <p:spPr>
          <a:xfrm>
            <a:off x="7240301" y="1641277"/>
            <a:ext cx="1771650" cy="116664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rgbClr val="0000FF"/>
                </a:solidFill>
              </a:rPr>
              <a:t>HẾT GIỜ</a:t>
            </a:r>
          </a:p>
        </p:txBody>
      </p:sp>
      <p:pic>
        <p:nvPicPr>
          <p:cNvPr id="57"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551924" y="899624"/>
            <a:ext cx="457200" cy="457200"/>
          </a:xfrm>
          <a:prstGeom prst="rect">
            <a:avLst/>
          </a:prstGeom>
        </p:spPr>
      </p:pic>
      <p:pic>
        <p:nvPicPr>
          <p:cNvPr id="58"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0629900" y="2350724"/>
            <a:ext cx="457200" cy="457200"/>
          </a:xfrm>
          <a:prstGeom prst="rect">
            <a:avLst/>
          </a:prstGeom>
        </p:spPr>
      </p:pic>
    </p:spTree>
    <p:extLst>
      <p:ext uri="{BB962C8B-B14F-4D97-AF65-F5344CB8AC3E}">
        <p14:creationId xmlns:p14="http://schemas.microsoft.com/office/powerpoint/2010/main" val="317536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3"/>
                                        </p:tgtEl>
                                        <p:attrNameLst>
                                          <p:attrName>r</p:attrName>
                                        </p:attrNameLst>
                                      </p:cBhvr>
                                    </p:animRot>
                                    <p:animRot by="-240000">
                                      <p:cBhvr>
                                        <p:cTn id="7" dur="600" fill="hold">
                                          <p:stCondLst>
                                            <p:cond delay="600"/>
                                          </p:stCondLst>
                                        </p:cTn>
                                        <p:tgtEl>
                                          <p:spTgt spid="13"/>
                                        </p:tgtEl>
                                        <p:attrNameLst>
                                          <p:attrName>r</p:attrName>
                                        </p:attrNameLst>
                                      </p:cBhvr>
                                    </p:animRot>
                                    <p:animRot by="240000">
                                      <p:cBhvr>
                                        <p:cTn id="8" dur="600" fill="hold">
                                          <p:stCondLst>
                                            <p:cond delay="1200"/>
                                          </p:stCondLst>
                                        </p:cTn>
                                        <p:tgtEl>
                                          <p:spTgt spid="13"/>
                                        </p:tgtEl>
                                        <p:attrNameLst>
                                          <p:attrName>r</p:attrName>
                                        </p:attrNameLst>
                                      </p:cBhvr>
                                    </p:animRot>
                                    <p:animRot by="-240000">
                                      <p:cBhvr>
                                        <p:cTn id="9" dur="600" fill="hold">
                                          <p:stCondLst>
                                            <p:cond delay="1800"/>
                                          </p:stCondLst>
                                        </p:cTn>
                                        <p:tgtEl>
                                          <p:spTgt spid="13"/>
                                        </p:tgtEl>
                                        <p:attrNameLst>
                                          <p:attrName>r</p:attrName>
                                        </p:attrNameLst>
                                      </p:cBhvr>
                                    </p:animRot>
                                    <p:animRot by="120000">
                                      <p:cBhvr>
                                        <p:cTn id="10" dur="600" fill="hold">
                                          <p:stCondLst>
                                            <p:cond delay="24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7"/>
                                        </p:tgtEl>
                                        <p:attrNameLst>
                                          <p:attrName>style.color</p:attrName>
                                        </p:attrNameLst>
                                      </p:cBhvr>
                                      <p:by>
                                        <p:hsl h="7200000" s="0" l="0"/>
                                      </p:by>
                                    </p:animClr>
                                    <p:animClr clrSpc="hsl" dir="cw">
                                      <p:cBhvr>
                                        <p:cTn id="58" dur="500" fill="hold"/>
                                        <p:tgtEl>
                                          <p:spTgt spid="17"/>
                                        </p:tgtEl>
                                        <p:attrNameLst>
                                          <p:attrName>fillcolor</p:attrName>
                                        </p:attrNameLst>
                                      </p:cBhvr>
                                      <p:by>
                                        <p:hsl h="7200000" s="0" l="0"/>
                                      </p:by>
                                    </p:animClr>
                                    <p:animClr clrSpc="hsl" dir="cw">
                                      <p:cBhvr>
                                        <p:cTn id="59" dur="500" fill="hold"/>
                                        <p:tgtEl>
                                          <p:spTgt spid="17"/>
                                        </p:tgtEl>
                                        <p:attrNameLst>
                                          <p:attrName>stroke.color</p:attrName>
                                        </p:attrNameLst>
                                      </p:cBhvr>
                                      <p:by>
                                        <p:hsl h="7200000" s="0" l="0"/>
                                      </p:by>
                                    </p:animClr>
                                    <p:set>
                                      <p:cBhvr>
                                        <p:cTn id="60" dur="500" fill="hold"/>
                                        <p:tgtEl>
                                          <p:spTgt spid="17"/>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526" fill="hold"/>
                                        <p:tgtEl>
                                          <p:spTgt spid="22"/>
                                        </p:tgtEl>
                                      </p:cBhvr>
                                    </p:cmd>
                                  </p:childTnLst>
                                </p:cTn>
                              </p:par>
                              <p:par>
                                <p:cTn id="63" presetID="1" presetClass="exit" presetSubtype="0" fill="hold" nodeType="withEffect">
                                  <p:stCondLst>
                                    <p:cond delay="0"/>
                                  </p:stCondLst>
                                  <p:childTnLst>
                                    <p:set>
                                      <p:cBhvr>
                                        <p:cTn id="64" dur="1" fill="hold">
                                          <p:stCondLst>
                                            <p:cond delay="0"/>
                                          </p:stCondLst>
                                        </p:cTn>
                                        <p:tgtEl>
                                          <p:spTgt spid="13"/>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3.33333E-6 L 0.00156 0.625 " pathEditMode="relative" rAng="0" ptsTypes="AA">
                                      <p:cBhvr>
                                        <p:cTn id="68" dur="1000" fill="hold"/>
                                        <p:tgtEl>
                                          <p:spTgt spid="12"/>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1"/>
                                        </p:tgtEl>
                                        <p:attrNameLst>
                                          <p:attrName>r</p:attrName>
                                        </p:attrNameLst>
                                      </p:cBhvr>
                                    </p:animRot>
                                    <p:animRot by="-240000">
                                      <p:cBhvr>
                                        <p:cTn id="74" dur="200" fill="hold">
                                          <p:stCondLst>
                                            <p:cond delay="200"/>
                                          </p:stCondLst>
                                        </p:cTn>
                                        <p:tgtEl>
                                          <p:spTgt spid="11"/>
                                        </p:tgtEl>
                                        <p:attrNameLst>
                                          <p:attrName>r</p:attrName>
                                        </p:attrNameLst>
                                      </p:cBhvr>
                                    </p:animRot>
                                    <p:animRot by="240000">
                                      <p:cBhvr>
                                        <p:cTn id="75" dur="200" fill="hold">
                                          <p:stCondLst>
                                            <p:cond delay="400"/>
                                          </p:stCondLst>
                                        </p:cTn>
                                        <p:tgtEl>
                                          <p:spTgt spid="11"/>
                                        </p:tgtEl>
                                        <p:attrNameLst>
                                          <p:attrName>r</p:attrName>
                                        </p:attrNameLst>
                                      </p:cBhvr>
                                    </p:animRot>
                                    <p:animRot by="-240000">
                                      <p:cBhvr>
                                        <p:cTn id="76" dur="200" fill="hold">
                                          <p:stCondLst>
                                            <p:cond delay="600"/>
                                          </p:stCondLst>
                                        </p:cTn>
                                        <p:tgtEl>
                                          <p:spTgt spid="11"/>
                                        </p:tgtEl>
                                        <p:attrNameLst>
                                          <p:attrName>r</p:attrName>
                                        </p:attrNameLst>
                                      </p:cBhvr>
                                    </p:animRot>
                                    <p:animRot by="120000">
                                      <p:cBhvr>
                                        <p:cTn id="77" dur="200" fill="hold">
                                          <p:stCondLst>
                                            <p:cond delay="800"/>
                                          </p:stCondLst>
                                        </p:cTn>
                                        <p:tgtEl>
                                          <p:spTgt spid="11"/>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1"/>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14"/>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14"/>
                                        </p:tgtEl>
                                        <p:attrNameLst>
                                          <p:attrName>r</p:attrName>
                                        </p:attrNameLst>
                                      </p:cBhvr>
                                    </p:animRot>
                                    <p:animRot by="-240000">
                                      <p:cBhvr>
                                        <p:cTn id="84" dur="400" fill="hold">
                                          <p:stCondLst>
                                            <p:cond delay="400"/>
                                          </p:stCondLst>
                                        </p:cTn>
                                        <p:tgtEl>
                                          <p:spTgt spid="14"/>
                                        </p:tgtEl>
                                        <p:attrNameLst>
                                          <p:attrName>r</p:attrName>
                                        </p:attrNameLst>
                                      </p:cBhvr>
                                    </p:animRot>
                                    <p:animRot by="240000">
                                      <p:cBhvr>
                                        <p:cTn id="85" dur="400" fill="hold">
                                          <p:stCondLst>
                                            <p:cond delay="800"/>
                                          </p:stCondLst>
                                        </p:cTn>
                                        <p:tgtEl>
                                          <p:spTgt spid="14"/>
                                        </p:tgtEl>
                                        <p:attrNameLst>
                                          <p:attrName>r</p:attrName>
                                        </p:attrNameLst>
                                      </p:cBhvr>
                                    </p:animRot>
                                    <p:animRot by="-240000">
                                      <p:cBhvr>
                                        <p:cTn id="86" dur="400" fill="hold">
                                          <p:stCondLst>
                                            <p:cond delay="1200"/>
                                          </p:stCondLst>
                                        </p:cTn>
                                        <p:tgtEl>
                                          <p:spTgt spid="14"/>
                                        </p:tgtEl>
                                        <p:attrNameLst>
                                          <p:attrName>r</p:attrName>
                                        </p:attrNameLst>
                                      </p:cBhvr>
                                    </p:animRot>
                                    <p:animRot by="120000">
                                      <p:cBhvr>
                                        <p:cTn id="87" dur="400" fill="hold">
                                          <p:stCondLst>
                                            <p:cond delay="1600"/>
                                          </p:stCondLst>
                                        </p:cTn>
                                        <p:tgtEl>
                                          <p:spTgt spid="14"/>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58"/>
                                        </p:tgtEl>
                                      </p:cBhvr>
                                    </p:cmd>
                                  </p:childTnLst>
                                </p:cTn>
                              </p:par>
                            </p:childTnLst>
                          </p:cTn>
                        </p:par>
                      </p:childTnLst>
                    </p:cTn>
                  </p:par>
                </p:childTnLst>
              </p:cTn>
              <p:nextCondLst>
                <p:cond evt="onClick" delay="0">
                  <p:tgtEl>
                    <p:spTgt spid="17"/>
                  </p:tgtEl>
                </p:cond>
              </p:nextCondLst>
            </p:seq>
            <p:seq concurrent="1" nextAc="seek">
              <p:cTn id="90" restart="whenNotActive" fill="hold" evtFilter="cancelBubble" nodeType="interactiveSeq">
                <p:stCondLst>
                  <p:cond evt="onClick" delay="0">
                    <p:tgtEl>
                      <p:spTgt spid="18"/>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23"/>
                                        </p:tgtEl>
                                      </p:cBhvr>
                                    </p:cmd>
                                  </p:childTnLst>
                                </p:cTn>
                              </p:par>
                            </p:childTnLst>
                          </p:cTn>
                        </p:par>
                      </p:childTnLst>
                    </p:cTn>
                  </p:par>
                </p:childTnLst>
              </p:cTn>
              <p:nextCondLst>
                <p:cond evt="onClick" delay="0">
                  <p:tgtEl>
                    <p:spTgt spid="18"/>
                  </p:tgtEl>
                </p:cond>
              </p:nextCondLst>
            </p:seq>
            <p:seq concurrent="1" nextAc="seek">
              <p:cTn id="98" restart="whenNotActive" fill="hold" evtFilter="cancelBubble" nodeType="interactiveSeq">
                <p:stCondLst>
                  <p:cond evt="onClick" delay="0">
                    <p:tgtEl>
                      <p:spTgt spid="1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25"/>
                                        </p:tgtEl>
                                      </p:cBhvr>
                                    </p:cmd>
                                  </p:childTnLst>
                                </p:cTn>
                              </p:par>
                            </p:childTnLst>
                          </p:cTn>
                        </p:par>
                      </p:childTnLst>
                    </p:cTn>
                  </p:par>
                </p:childTnLst>
              </p:cTn>
              <p:nextCondLst>
                <p:cond evt="onClick" delay="0">
                  <p:tgtEl>
                    <p:spTgt spid="19"/>
                  </p:tgtEl>
                </p:cond>
              </p:nextCondLst>
            </p:seq>
            <p:seq concurrent="1" nextAc="seek">
              <p:cTn id="106" restart="whenNotActive" fill="hold" evtFilter="cancelBubble" nodeType="interactiveSeq">
                <p:stCondLst>
                  <p:cond evt="onClick" delay="0">
                    <p:tgtEl>
                      <p:spTgt spid="16"/>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24"/>
                                        </p:tgtEl>
                                      </p:cBhvr>
                                    </p:cmd>
                                  </p:childTnLst>
                                </p:cTn>
                              </p:par>
                            </p:childTnLst>
                          </p:cTn>
                        </p:par>
                      </p:childTnLst>
                    </p:cTn>
                  </p:par>
                </p:childTnLst>
              </p:cTn>
              <p:nextCondLst>
                <p:cond evt="onClick" delay="0">
                  <p:tgtEl>
                    <p:spTgt spid="16"/>
                  </p:tgtEl>
                </p:cond>
              </p:nextCondLst>
            </p:seq>
            <p:audio>
              <p:cMediaNode vol="100000">
                <p:cTn id="114" fill="hold" display="0">
                  <p:stCondLst>
                    <p:cond delay="indefinite"/>
                  </p:stCondLst>
                  <p:endCondLst>
                    <p:cond evt="onStopAudio" delay="0">
                      <p:tgtEl>
                        <p:sldTgt/>
                      </p:tgtEl>
                    </p:cond>
                  </p:endCondLst>
                </p:cTn>
                <p:tgtEl>
                  <p:spTgt spid="22"/>
                </p:tgtEl>
              </p:cMediaNode>
            </p:audio>
            <p:audio>
              <p:cMediaNode vol="80000">
                <p:cTn id="115" fill="hold" display="0">
                  <p:stCondLst>
                    <p:cond delay="indefinite"/>
                  </p:stCondLst>
                  <p:endCondLst>
                    <p:cond evt="onStopAudio" delay="0">
                      <p:tgtEl>
                        <p:sldTgt/>
                      </p:tgtEl>
                    </p:cond>
                  </p:endCondLst>
                </p:cTn>
                <p:tgtEl>
                  <p:spTgt spid="23"/>
                </p:tgtEl>
              </p:cMediaNode>
            </p:audio>
            <p:audio>
              <p:cMediaNode vol="80000">
                <p:cTn id="116" fill="hold" display="0">
                  <p:stCondLst>
                    <p:cond delay="indefinite"/>
                  </p:stCondLst>
                  <p:endCondLst>
                    <p:cond evt="onStopAudio" delay="0">
                      <p:tgtEl>
                        <p:sldTgt/>
                      </p:tgtEl>
                    </p:cond>
                  </p:endCondLst>
                </p:cTn>
                <p:tgtEl>
                  <p:spTgt spid="24"/>
                </p:tgtEl>
              </p:cMediaNode>
            </p:audio>
            <p:audio>
              <p:cMediaNode vol="80000">
                <p:cTn id="117" fill="hold" display="0">
                  <p:stCondLst>
                    <p:cond delay="indefinite"/>
                  </p:stCondLst>
                  <p:endCondLst>
                    <p:cond evt="onStopAudio" delay="0">
                      <p:tgtEl>
                        <p:sldTgt/>
                      </p:tgtEl>
                    </p:cond>
                  </p:endCondLst>
                </p:cTn>
                <p:tgtEl>
                  <p:spTgt spid="25"/>
                </p:tgtEl>
              </p:cMediaNode>
            </p:audio>
            <p:seq concurrent="1" nextAc="seek">
              <p:cTn id="118" restart="whenNotActive" fill="hold" evtFilter="cancelBubble" nodeType="interactiveSeq">
                <p:stCondLst>
                  <p:cond evt="onClick" delay="0">
                    <p:tgtEl>
                      <p:spTgt spid="27"/>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30"/>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6"/>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57"/>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80000">
                <p:cTn id="130" fill="hold" display="0">
                  <p:stCondLst>
                    <p:cond delay="indefinite"/>
                  </p:stCondLst>
                  <p:endCondLst>
                    <p:cond evt="onStopAudio" delay="0">
                      <p:tgtEl>
                        <p:sldTgt/>
                      </p:tgtEl>
                    </p:cond>
                  </p:endCondLst>
                </p:cTn>
                <p:tgtEl>
                  <p:spTgt spid="57"/>
                </p:tgtEl>
              </p:cMediaNode>
            </p:audio>
            <p:audio>
              <p:cMediaNode vol="42424">
                <p:cTn id="131" fill="hold" display="0">
                  <p:stCondLst>
                    <p:cond delay="indefinite"/>
                  </p:stCondLst>
                  <p:endCondLst>
                    <p:cond evt="onStopAudio" delay="0">
                      <p:tgtEl>
                        <p:sldTgt/>
                      </p:tgtEl>
                    </p:cond>
                  </p:endCondLst>
                </p:cTn>
                <p:tgtEl>
                  <p:spTgt spid="58"/>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p:bldP spid="56" grpId="0" animBg="1"/>
      <p:bldP spid="5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514096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31505" y="-503243"/>
            <a:ext cx="137372" cy="1495174"/>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08322" y="4014108"/>
            <a:ext cx="1086530" cy="1086530"/>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82905" y="705717"/>
            <a:ext cx="651371" cy="659582"/>
          </a:xfrm>
          <a:prstGeom prst="rect">
            <a:avLst/>
          </a:prstGeom>
        </p:spPr>
      </p:pic>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8194" y="3816463"/>
            <a:ext cx="1373687" cy="137368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4981" y="3816463"/>
            <a:ext cx="1373687" cy="1373687"/>
          </a:xfrm>
          <a:prstGeom prst="rect">
            <a:avLst/>
          </a:prstGeom>
        </p:spPr>
      </p:pic>
      <p:pic>
        <p:nvPicPr>
          <p:cNvPr id="15"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0" y="0"/>
            <a:ext cx="7380312" cy="375579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3401492" y="4434383"/>
            <a:ext cx="3076701"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200" dirty="0">
                <a:solidFill>
                  <a:srgbClr val="00B050"/>
                </a:solidFill>
                <a:latin typeface="Times New Roman" panose="02020603050405020304" pitchFamily="18" charset="0"/>
                <a:cs typeface="Times New Roman" panose="02020603050405020304" pitchFamily="18" charset="0"/>
              </a:rPr>
              <a:t>D</a:t>
            </a:r>
            <a:r>
              <a:rPr lang="en-US" sz="2200">
                <a:solidFill>
                  <a:srgbClr val="00B050"/>
                </a:solidFill>
                <a:latin typeface="Times New Roman" panose="02020603050405020304" pitchFamily="18" charset="0"/>
                <a:cs typeface="Times New Roman" panose="02020603050405020304" pitchFamily="18" charset="0"/>
              </a:rPr>
              <a:t>. </a:t>
            </a:r>
            <a:r>
              <a:rPr lang="vi-VN" sz="2200">
                <a:solidFill>
                  <a:srgbClr val="00B050"/>
                </a:solidFill>
                <a:latin typeface="Times New Roman" pitchFamily="18" charset="0"/>
                <a:cs typeface="Times New Roman" pitchFamily="18" charset="0"/>
              </a:rPr>
              <a:t>3 câu đầu là 4/5, hai câu cuối là 3/2/3/2</a:t>
            </a:r>
            <a:endParaRPr lang="en-US" sz="2200">
              <a:solidFill>
                <a:srgbClr val="00B050"/>
              </a:solidFill>
              <a:latin typeface="Times New Roman" pitchFamily="18" charset="0"/>
              <a:cs typeface="Times New Roman" pitchFamily="18" charset="0"/>
            </a:endParaRPr>
          </a:p>
        </p:txBody>
      </p:sp>
      <p:sp>
        <p:nvSpPr>
          <p:cNvPr id="17" name="Rounded Rectangle 16"/>
          <p:cNvSpPr/>
          <p:nvPr/>
        </p:nvSpPr>
        <p:spPr>
          <a:xfrm>
            <a:off x="251520" y="4427557"/>
            <a:ext cx="3021384"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200" dirty="0">
                <a:solidFill>
                  <a:srgbClr val="00B050"/>
                </a:solidFill>
                <a:latin typeface="Times New Roman" panose="02020603050405020304" pitchFamily="18" charset="0"/>
                <a:cs typeface="Times New Roman" panose="02020603050405020304" pitchFamily="18" charset="0"/>
              </a:rPr>
              <a:t>C</a:t>
            </a:r>
            <a:r>
              <a:rPr lang="en-US" sz="2200">
                <a:solidFill>
                  <a:srgbClr val="00B050"/>
                </a:solidFill>
                <a:latin typeface="Times New Roman" panose="02020603050405020304" pitchFamily="18" charset="0"/>
                <a:cs typeface="Times New Roman" panose="02020603050405020304" pitchFamily="18" charset="0"/>
              </a:rPr>
              <a:t>. </a:t>
            </a:r>
            <a:r>
              <a:rPr lang="vi-VN" sz="2200">
                <a:solidFill>
                  <a:srgbClr val="00B050"/>
                </a:solidFill>
                <a:latin typeface="Times New Roman" pitchFamily="18" charset="0"/>
                <a:cs typeface="Times New Roman" pitchFamily="18" charset="0"/>
              </a:rPr>
              <a:t>3 câu đầu là 2/2/3/2, hai câu cuối là 5/5</a:t>
            </a:r>
            <a:endParaRPr lang="en-US" sz="2200">
              <a:solidFill>
                <a:srgbClr val="00B050"/>
              </a:solidFill>
              <a:latin typeface="Times New Roman" pitchFamily="18" charset="0"/>
              <a:cs typeface="Times New Roman" pitchFamily="18" charset="0"/>
            </a:endParaRPr>
          </a:p>
        </p:txBody>
      </p:sp>
      <p:sp>
        <p:nvSpPr>
          <p:cNvPr id="18" name="Rounded Rectangle 17"/>
          <p:cNvSpPr/>
          <p:nvPr/>
        </p:nvSpPr>
        <p:spPr>
          <a:xfrm>
            <a:off x="251520" y="3521189"/>
            <a:ext cx="3021384"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en-US" sz="2200" smtClean="0">
              <a:solidFill>
                <a:srgbClr val="00B050"/>
              </a:solidFill>
              <a:latin typeface="Times New Roman" panose="02020603050405020304" pitchFamily="18" charset="0"/>
              <a:cs typeface="Times New Roman" panose="02020603050405020304" pitchFamily="18" charset="0"/>
            </a:endParaRPr>
          </a:p>
          <a:p>
            <a:r>
              <a:rPr lang="en-US" sz="2200" smtClean="0">
                <a:solidFill>
                  <a:srgbClr val="00B050"/>
                </a:solidFill>
                <a:latin typeface="Times New Roman" panose="02020603050405020304" pitchFamily="18" charset="0"/>
                <a:cs typeface="Times New Roman" panose="02020603050405020304" pitchFamily="18" charset="0"/>
              </a:rPr>
              <a:t>A</a:t>
            </a:r>
            <a:r>
              <a:rPr lang="en-US" sz="2200">
                <a:solidFill>
                  <a:srgbClr val="00B050"/>
                </a:solidFill>
                <a:latin typeface="Times New Roman" panose="02020603050405020304" pitchFamily="18" charset="0"/>
                <a:cs typeface="Times New Roman" panose="02020603050405020304" pitchFamily="18" charset="0"/>
              </a:rPr>
              <a:t>. </a:t>
            </a:r>
            <a:r>
              <a:rPr lang="vi-VN" sz="2200">
                <a:solidFill>
                  <a:srgbClr val="00B050"/>
                </a:solidFill>
                <a:latin typeface="Times New Roman" pitchFamily="18" charset="0"/>
                <a:cs typeface="Times New Roman" pitchFamily="18" charset="0"/>
              </a:rPr>
              <a:t>3 câu đầu là 4/5, hai câu cuối là 5/5</a:t>
            </a:r>
            <a:endParaRPr lang="en-US" sz="2200">
              <a:solidFill>
                <a:srgbClr val="00B050"/>
              </a:solidFill>
              <a:latin typeface="Times New Roman" pitchFamily="18" charset="0"/>
              <a:cs typeface="Times New Roman" pitchFamily="18" charset="0"/>
            </a:endParaRPr>
          </a:p>
          <a:p>
            <a:pPr algn="ctr"/>
            <a:endParaRPr lang="en-US" sz="2200" dirty="0">
              <a:solidFill>
                <a:srgbClr val="00B05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3401492" y="3542351"/>
            <a:ext cx="3076702" cy="71437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200" dirty="0">
                <a:solidFill>
                  <a:srgbClr val="00B050"/>
                </a:solidFill>
                <a:latin typeface="Times New Roman" panose="02020603050405020304" pitchFamily="18" charset="0"/>
                <a:cs typeface="Times New Roman" panose="02020603050405020304" pitchFamily="18" charset="0"/>
              </a:rPr>
              <a:t>B</a:t>
            </a:r>
            <a:r>
              <a:rPr lang="en-US" sz="2200">
                <a:solidFill>
                  <a:srgbClr val="00B050"/>
                </a:solidFill>
                <a:latin typeface="Times New Roman" panose="02020603050405020304" pitchFamily="18" charset="0"/>
                <a:cs typeface="Times New Roman" panose="02020603050405020304" pitchFamily="18" charset="0"/>
              </a:rPr>
              <a:t>. </a:t>
            </a:r>
            <a:r>
              <a:rPr lang="vi-VN" sz="2200">
                <a:solidFill>
                  <a:srgbClr val="00B050"/>
                </a:solidFill>
                <a:latin typeface="Times New Roman" pitchFamily="18" charset="0"/>
                <a:cs typeface="Times New Roman" pitchFamily="18" charset="0"/>
              </a:rPr>
              <a:t>Thể thơ này không áp dụng ngắt nhịp thơ.</a:t>
            </a:r>
            <a:endParaRPr lang="en-US" sz="2200">
              <a:solidFill>
                <a:srgbClr val="00B050"/>
              </a:solidFill>
              <a:latin typeface="Times New Roman" pitchFamily="18" charset="0"/>
              <a:cs typeface="Times New Roman" pitchFamily="18" charset="0"/>
            </a:endParaRPr>
          </a:p>
        </p:txBody>
      </p:sp>
      <p:sp>
        <p:nvSpPr>
          <p:cNvPr id="20" name="TextBox 19"/>
          <p:cNvSpPr txBox="1"/>
          <p:nvPr/>
        </p:nvSpPr>
        <p:spPr>
          <a:xfrm>
            <a:off x="834611" y="768190"/>
            <a:ext cx="6069998" cy="2100575"/>
          </a:xfrm>
          <a:prstGeom prst="rect">
            <a:avLst/>
          </a:prstGeom>
          <a:noFill/>
        </p:spPr>
        <p:txBody>
          <a:bodyPr wrap="square" lIns="68580" tIns="34290" rIns="68580" bIns="34290" rtlCol="0">
            <a:spAutoFit/>
          </a:bodyPr>
          <a:lstStyle/>
          <a:p>
            <a:r>
              <a:rPr lang="vi-VN" sz="2200" b="1">
                <a:solidFill>
                  <a:srgbClr val="00B050"/>
                </a:solidFill>
                <a:latin typeface="Times New Roman" pitchFamily="18" charset="0"/>
                <a:cs typeface="Times New Roman" pitchFamily="18" charset="0"/>
              </a:rPr>
              <a:t>Câu </a:t>
            </a:r>
            <a:r>
              <a:rPr lang="vi-VN" sz="2200" b="1" smtClean="0">
                <a:solidFill>
                  <a:srgbClr val="00B050"/>
                </a:solidFill>
                <a:latin typeface="Times New Roman" pitchFamily="18" charset="0"/>
                <a:cs typeface="Times New Roman" pitchFamily="18" charset="0"/>
              </a:rPr>
              <a:t>1</a:t>
            </a:r>
            <a:r>
              <a:rPr lang="en-US" sz="2200" b="1" smtClean="0">
                <a:solidFill>
                  <a:srgbClr val="00B050"/>
                </a:solidFill>
                <a:latin typeface="Times New Roman" pitchFamily="18" charset="0"/>
                <a:cs typeface="Times New Roman" pitchFamily="18" charset="0"/>
              </a:rPr>
              <a:t>1</a:t>
            </a:r>
            <a:r>
              <a:rPr lang="vi-VN" sz="2200" b="1" smtClean="0">
                <a:solidFill>
                  <a:srgbClr val="00B050"/>
                </a:solidFill>
                <a:latin typeface="Times New Roman" pitchFamily="18" charset="0"/>
                <a:cs typeface="Times New Roman" pitchFamily="18" charset="0"/>
              </a:rPr>
              <a:t>:</a:t>
            </a:r>
            <a:r>
              <a:rPr lang="vi-VN" sz="2200" b="1">
                <a:solidFill>
                  <a:srgbClr val="00B050"/>
                </a:solidFill>
                <a:latin typeface="Times New Roman" pitchFamily="18" charset="0"/>
                <a:cs typeface="Times New Roman" pitchFamily="18" charset="0"/>
              </a:rPr>
              <a:t> Cho đoạn thơ sau:</a:t>
            </a:r>
            <a:endParaRPr lang="en-US" sz="2200" b="1">
              <a:solidFill>
                <a:srgbClr val="00B050"/>
              </a:solidFill>
              <a:latin typeface="Times New Roman" pitchFamily="18" charset="0"/>
              <a:cs typeface="Times New Roman" pitchFamily="18" charset="0"/>
            </a:endParaRPr>
          </a:p>
          <a:p>
            <a:r>
              <a:rPr lang="vi-VN" sz="2200">
                <a:solidFill>
                  <a:srgbClr val="00B050"/>
                </a:solidFill>
                <a:latin typeface="Times New Roman" pitchFamily="18" charset="0"/>
                <a:cs typeface="Times New Roman" pitchFamily="18" charset="0"/>
              </a:rPr>
              <a:t>“Ngủ đi, ngủ đi đôi tai vểnh ngây thơ</a:t>
            </a:r>
            <a:endParaRPr lang="en-US" sz="2200">
              <a:solidFill>
                <a:srgbClr val="00B050"/>
              </a:solidFill>
              <a:latin typeface="Times New Roman" pitchFamily="18" charset="0"/>
              <a:cs typeface="Times New Roman" pitchFamily="18" charset="0"/>
            </a:endParaRPr>
          </a:p>
          <a:p>
            <a:r>
              <a:rPr lang="vi-VN" sz="2200">
                <a:solidFill>
                  <a:srgbClr val="00B050"/>
                </a:solidFill>
                <a:latin typeface="Times New Roman" pitchFamily="18" charset="0"/>
                <a:cs typeface="Times New Roman" pitchFamily="18" charset="0"/>
              </a:rPr>
              <a:t>Ngủ đi, ngủ đi cái đuôi dài bướng bỉnh</a:t>
            </a:r>
            <a:endParaRPr lang="en-US" sz="2200">
              <a:solidFill>
                <a:srgbClr val="00B050"/>
              </a:solidFill>
              <a:latin typeface="Times New Roman" pitchFamily="18" charset="0"/>
              <a:cs typeface="Times New Roman" pitchFamily="18" charset="0"/>
            </a:endParaRPr>
          </a:p>
          <a:p>
            <a:r>
              <a:rPr lang="vi-VN" sz="2200">
                <a:solidFill>
                  <a:srgbClr val="00B050"/>
                </a:solidFill>
                <a:latin typeface="Times New Roman" pitchFamily="18" charset="0"/>
                <a:cs typeface="Times New Roman" pitchFamily="18" charset="0"/>
              </a:rPr>
              <a:t>Ngủ đi, ngủ đi con hổ con kiêu hãnh</a:t>
            </a:r>
            <a:endParaRPr lang="en-US" sz="2200">
              <a:solidFill>
                <a:srgbClr val="00B050"/>
              </a:solidFill>
              <a:latin typeface="Times New Roman" pitchFamily="18" charset="0"/>
              <a:cs typeface="Times New Roman" pitchFamily="18" charset="0"/>
            </a:endParaRPr>
          </a:p>
          <a:p>
            <a:r>
              <a:rPr lang="vi-VN" sz="2200">
                <a:solidFill>
                  <a:srgbClr val="00B050"/>
                </a:solidFill>
                <a:latin typeface="Times New Roman" pitchFamily="18" charset="0"/>
                <a:cs typeface="Times New Roman" pitchFamily="18" charset="0"/>
              </a:rPr>
              <a:t>Hàng ria mép ngang tàng, đôi mắt biếc trong veo…”</a:t>
            </a:r>
            <a:endParaRPr lang="en-US" sz="2200">
              <a:solidFill>
                <a:srgbClr val="00B050"/>
              </a:solidFill>
              <a:latin typeface="Times New Roman" pitchFamily="18" charset="0"/>
              <a:cs typeface="Times New Roman" pitchFamily="18" charset="0"/>
            </a:endParaRPr>
          </a:p>
          <a:p>
            <a:r>
              <a:rPr lang="vi-VN" sz="2200">
                <a:solidFill>
                  <a:srgbClr val="00B050"/>
                </a:solidFill>
                <a:latin typeface="Times New Roman" pitchFamily="18" charset="0"/>
                <a:cs typeface="Times New Roman" pitchFamily="18" charset="0"/>
              </a:rPr>
              <a:t>Chỉ ra cách ngắt nhịp trong đoạn thơ trên?</a:t>
            </a:r>
            <a:endParaRPr lang="en-US" sz="2200">
              <a:solidFill>
                <a:srgbClr val="00B050"/>
              </a:solidFill>
              <a:latin typeface="Times New Roman" pitchFamily="18" charset="0"/>
              <a:cs typeface="Times New Roman" pitchFamily="18" charset="0"/>
            </a:endParaRPr>
          </a:p>
        </p:txBody>
      </p:sp>
      <p:pic>
        <p:nvPicPr>
          <p:cNvPr id="21" name="Picture 20">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72625" y="2342522"/>
            <a:ext cx="457200" cy="4572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26671" y="3298594"/>
            <a:ext cx="457200" cy="457200"/>
          </a:xfrm>
          <a:prstGeom prst="rect">
            <a:avLst/>
          </a:prstGeom>
        </p:spPr>
      </p:pic>
      <p:pic>
        <p:nvPicPr>
          <p:cNvPr id="24"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572625" y="3954174"/>
            <a:ext cx="457200" cy="457200"/>
          </a:xfrm>
          <a:prstGeom prst="rect">
            <a:avLst/>
          </a:prstGeom>
        </p:spPr>
      </p:pic>
      <p:pic>
        <p:nvPicPr>
          <p:cNvPr id="25"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32519" y="4609754"/>
            <a:ext cx="457200" cy="457200"/>
          </a:xfrm>
          <a:prstGeom prst="rect">
            <a:avLst/>
          </a:prstGeom>
        </p:spPr>
      </p:pic>
      <p:pic>
        <p:nvPicPr>
          <p:cNvPr id="26"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77718" y="768190"/>
            <a:ext cx="589829" cy="65715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times up"/>
          <p:cNvGrpSpPr/>
          <p:nvPr/>
        </p:nvGrpSpPr>
        <p:grpSpPr>
          <a:xfrm>
            <a:off x="7979879" y="453796"/>
            <a:ext cx="567813" cy="281298"/>
            <a:chOff x="2989747" y="438150"/>
            <a:chExt cx="1572029" cy="683752"/>
          </a:xfrm>
        </p:grpSpPr>
        <p:sp>
          <p:nvSpPr>
            <p:cNvPr id="28" name="Rounded Rectangle 2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a:latin typeface="Arial" panose="020B0604020202020204" pitchFamily="34" charset="0"/>
                  <a:cs typeface="Arial" panose="020B0604020202020204" pitchFamily="34" charset="0"/>
                </a:rPr>
                <a:t>Bắt</a:t>
              </a:r>
              <a:r>
                <a:rPr lang="en-GB" sz="800" dirty="0">
                  <a:latin typeface="Arial" panose="020B0604020202020204" pitchFamily="34" charset="0"/>
                  <a:cs typeface="Arial" panose="020B0604020202020204" pitchFamily="34" charset="0"/>
                </a:rPr>
                <a:t> </a:t>
              </a:r>
              <a:r>
                <a:rPr lang="en-GB" sz="800" dirty="0" err="1">
                  <a:latin typeface="Arial" panose="020B0604020202020204" pitchFamily="34" charset="0"/>
                  <a:cs typeface="Arial" panose="020B0604020202020204" pitchFamily="34" charset="0"/>
                </a:rPr>
                <a:t>đầu</a:t>
              </a:r>
              <a:r>
                <a:rPr lang="en-GB" sz="800" dirty="0">
                  <a:latin typeface="Arial" panose="020B0604020202020204" pitchFamily="34" charset="0"/>
                  <a:cs typeface="Arial" panose="020B0604020202020204" pitchFamily="34" charset="0"/>
                </a:rPr>
                <a:t>!</a:t>
              </a:r>
            </a:p>
          </p:txBody>
        </p:sp>
      </p:grpSp>
      <p:pic>
        <p:nvPicPr>
          <p:cNvPr id="30"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33458" y="894143"/>
            <a:ext cx="479235" cy="47923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8238782" y="885421"/>
            <a:ext cx="67683" cy="57246"/>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8239791" y="1299645"/>
            <a:ext cx="67683" cy="57246"/>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8462567" y="1105185"/>
            <a:ext cx="67683" cy="57246"/>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8035267" y="1123889"/>
            <a:ext cx="67683" cy="57246"/>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Oval 107"/>
          <p:cNvSpPr>
            <a:spLocks noChangeArrowheads="1"/>
          </p:cNvSpPr>
          <p:nvPr/>
        </p:nvSpPr>
        <p:spPr bwMode="auto">
          <a:xfrm>
            <a:off x="8247209" y="1103027"/>
            <a:ext cx="50846" cy="430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56" name="Explosion 2 55"/>
          <p:cNvSpPr/>
          <p:nvPr/>
        </p:nvSpPr>
        <p:spPr>
          <a:xfrm>
            <a:off x="7240301" y="1641277"/>
            <a:ext cx="1771650" cy="116664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a:solidFill>
                  <a:srgbClr val="0000FF"/>
                </a:solidFill>
              </a:rPr>
              <a:t>HẾT GIỜ</a:t>
            </a:r>
          </a:p>
        </p:txBody>
      </p:sp>
      <p:pic>
        <p:nvPicPr>
          <p:cNvPr id="57"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551924" y="899624"/>
            <a:ext cx="457200" cy="457200"/>
          </a:xfrm>
          <a:prstGeom prst="rect">
            <a:avLst/>
          </a:prstGeom>
        </p:spPr>
      </p:pic>
      <p:pic>
        <p:nvPicPr>
          <p:cNvPr id="58"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0629900" y="2350724"/>
            <a:ext cx="457200" cy="457200"/>
          </a:xfrm>
          <a:prstGeom prst="rect">
            <a:avLst/>
          </a:prstGeom>
        </p:spPr>
      </p:pic>
    </p:spTree>
    <p:extLst>
      <p:ext uri="{BB962C8B-B14F-4D97-AF65-F5344CB8AC3E}">
        <p14:creationId xmlns:p14="http://schemas.microsoft.com/office/powerpoint/2010/main" val="55839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3"/>
                                        </p:tgtEl>
                                        <p:attrNameLst>
                                          <p:attrName>r</p:attrName>
                                        </p:attrNameLst>
                                      </p:cBhvr>
                                    </p:animRot>
                                    <p:animRot by="-240000">
                                      <p:cBhvr>
                                        <p:cTn id="7" dur="600" fill="hold">
                                          <p:stCondLst>
                                            <p:cond delay="600"/>
                                          </p:stCondLst>
                                        </p:cTn>
                                        <p:tgtEl>
                                          <p:spTgt spid="13"/>
                                        </p:tgtEl>
                                        <p:attrNameLst>
                                          <p:attrName>r</p:attrName>
                                        </p:attrNameLst>
                                      </p:cBhvr>
                                    </p:animRot>
                                    <p:animRot by="240000">
                                      <p:cBhvr>
                                        <p:cTn id="8" dur="600" fill="hold">
                                          <p:stCondLst>
                                            <p:cond delay="1200"/>
                                          </p:stCondLst>
                                        </p:cTn>
                                        <p:tgtEl>
                                          <p:spTgt spid="13"/>
                                        </p:tgtEl>
                                        <p:attrNameLst>
                                          <p:attrName>r</p:attrName>
                                        </p:attrNameLst>
                                      </p:cBhvr>
                                    </p:animRot>
                                    <p:animRot by="-240000">
                                      <p:cBhvr>
                                        <p:cTn id="9" dur="600" fill="hold">
                                          <p:stCondLst>
                                            <p:cond delay="1800"/>
                                          </p:stCondLst>
                                        </p:cTn>
                                        <p:tgtEl>
                                          <p:spTgt spid="13"/>
                                        </p:tgtEl>
                                        <p:attrNameLst>
                                          <p:attrName>r</p:attrName>
                                        </p:attrNameLst>
                                      </p:cBhvr>
                                    </p:animRot>
                                    <p:animRot by="120000">
                                      <p:cBhvr>
                                        <p:cTn id="10" dur="600" fill="hold">
                                          <p:stCondLst>
                                            <p:cond delay="24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7"/>
                                        </p:tgtEl>
                                        <p:attrNameLst>
                                          <p:attrName>style.color</p:attrName>
                                        </p:attrNameLst>
                                      </p:cBhvr>
                                      <p:by>
                                        <p:hsl h="7200000" s="0" l="0"/>
                                      </p:by>
                                    </p:animClr>
                                    <p:animClr clrSpc="hsl" dir="cw">
                                      <p:cBhvr>
                                        <p:cTn id="58" dur="500" fill="hold"/>
                                        <p:tgtEl>
                                          <p:spTgt spid="17"/>
                                        </p:tgtEl>
                                        <p:attrNameLst>
                                          <p:attrName>fillcolor</p:attrName>
                                        </p:attrNameLst>
                                      </p:cBhvr>
                                      <p:by>
                                        <p:hsl h="7200000" s="0" l="0"/>
                                      </p:by>
                                    </p:animClr>
                                    <p:animClr clrSpc="hsl" dir="cw">
                                      <p:cBhvr>
                                        <p:cTn id="59" dur="500" fill="hold"/>
                                        <p:tgtEl>
                                          <p:spTgt spid="17"/>
                                        </p:tgtEl>
                                        <p:attrNameLst>
                                          <p:attrName>stroke.color</p:attrName>
                                        </p:attrNameLst>
                                      </p:cBhvr>
                                      <p:by>
                                        <p:hsl h="7200000" s="0" l="0"/>
                                      </p:by>
                                    </p:animClr>
                                    <p:set>
                                      <p:cBhvr>
                                        <p:cTn id="60" dur="500" fill="hold"/>
                                        <p:tgtEl>
                                          <p:spTgt spid="17"/>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526" fill="hold"/>
                                        <p:tgtEl>
                                          <p:spTgt spid="22"/>
                                        </p:tgtEl>
                                      </p:cBhvr>
                                    </p:cmd>
                                  </p:childTnLst>
                                </p:cTn>
                              </p:par>
                              <p:par>
                                <p:cTn id="63" presetID="1" presetClass="exit" presetSubtype="0" fill="hold" nodeType="withEffect">
                                  <p:stCondLst>
                                    <p:cond delay="0"/>
                                  </p:stCondLst>
                                  <p:childTnLst>
                                    <p:set>
                                      <p:cBhvr>
                                        <p:cTn id="64" dur="1" fill="hold">
                                          <p:stCondLst>
                                            <p:cond delay="0"/>
                                          </p:stCondLst>
                                        </p:cTn>
                                        <p:tgtEl>
                                          <p:spTgt spid="13"/>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3.33333E-6 L 0.00156 0.625 " pathEditMode="relative" rAng="0" ptsTypes="AA">
                                      <p:cBhvr>
                                        <p:cTn id="68" dur="1000" fill="hold"/>
                                        <p:tgtEl>
                                          <p:spTgt spid="12"/>
                                        </p:tgtEl>
                                        <p:attrNameLst>
                                          <p:attrName>ppt_x</p:attrName>
                                          <p:attrName>ppt_y</p:attrName>
                                        </p:attrNameLst>
                                      </p:cBhvr>
                                      <p:rCtr x="78" y="31250"/>
                                    </p:animMotion>
                                  </p:childTnLst>
                                </p:cTn>
                              </p:par>
                            </p:childTnLst>
                          </p:cTn>
                        </p:par>
                        <p:par>
                          <p:cTn id="69" fill="hold">
                            <p:stCondLst>
                              <p:cond delay="1526"/>
                            </p:stCondLst>
                            <p:childTnLst>
                              <p:par>
                                <p:cTn id="70" presetID="1" presetClass="exit" presetSubtype="0" fill="hold" nodeType="after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1"/>
                                        </p:tgtEl>
                                        <p:attrNameLst>
                                          <p:attrName>r</p:attrName>
                                        </p:attrNameLst>
                                      </p:cBhvr>
                                    </p:animRot>
                                    <p:animRot by="-240000">
                                      <p:cBhvr>
                                        <p:cTn id="74" dur="200" fill="hold">
                                          <p:stCondLst>
                                            <p:cond delay="200"/>
                                          </p:stCondLst>
                                        </p:cTn>
                                        <p:tgtEl>
                                          <p:spTgt spid="11"/>
                                        </p:tgtEl>
                                        <p:attrNameLst>
                                          <p:attrName>r</p:attrName>
                                        </p:attrNameLst>
                                      </p:cBhvr>
                                    </p:animRot>
                                    <p:animRot by="240000">
                                      <p:cBhvr>
                                        <p:cTn id="75" dur="200" fill="hold">
                                          <p:stCondLst>
                                            <p:cond delay="400"/>
                                          </p:stCondLst>
                                        </p:cTn>
                                        <p:tgtEl>
                                          <p:spTgt spid="11"/>
                                        </p:tgtEl>
                                        <p:attrNameLst>
                                          <p:attrName>r</p:attrName>
                                        </p:attrNameLst>
                                      </p:cBhvr>
                                    </p:animRot>
                                    <p:animRot by="-240000">
                                      <p:cBhvr>
                                        <p:cTn id="76" dur="200" fill="hold">
                                          <p:stCondLst>
                                            <p:cond delay="600"/>
                                          </p:stCondLst>
                                        </p:cTn>
                                        <p:tgtEl>
                                          <p:spTgt spid="11"/>
                                        </p:tgtEl>
                                        <p:attrNameLst>
                                          <p:attrName>r</p:attrName>
                                        </p:attrNameLst>
                                      </p:cBhvr>
                                    </p:animRot>
                                    <p:animRot by="120000">
                                      <p:cBhvr>
                                        <p:cTn id="77" dur="200" fill="hold">
                                          <p:stCondLst>
                                            <p:cond delay="800"/>
                                          </p:stCondLst>
                                        </p:cTn>
                                        <p:tgtEl>
                                          <p:spTgt spid="11"/>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1"/>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14"/>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14"/>
                                        </p:tgtEl>
                                        <p:attrNameLst>
                                          <p:attrName>r</p:attrName>
                                        </p:attrNameLst>
                                      </p:cBhvr>
                                    </p:animRot>
                                    <p:animRot by="-240000">
                                      <p:cBhvr>
                                        <p:cTn id="84" dur="400" fill="hold">
                                          <p:stCondLst>
                                            <p:cond delay="400"/>
                                          </p:stCondLst>
                                        </p:cTn>
                                        <p:tgtEl>
                                          <p:spTgt spid="14"/>
                                        </p:tgtEl>
                                        <p:attrNameLst>
                                          <p:attrName>r</p:attrName>
                                        </p:attrNameLst>
                                      </p:cBhvr>
                                    </p:animRot>
                                    <p:animRot by="240000">
                                      <p:cBhvr>
                                        <p:cTn id="85" dur="400" fill="hold">
                                          <p:stCondLst>
                                            <p:cond delay="800"/>
                                          </p:stCondLst>
                                        </p:cTn>
                                        <p:tgtEl>
                                          <p:spTgt spid="14"/>
                                        </p:tgtEl>
                                        <p:attrNameLst>
                                          <p:attrName>r</p:attrName>
                                        </p:attrNameLst>
                                      </p:cBhvr>
                                    </p:animRot>
                                    <p:animRot by="-240000">
                                      <p:cBhvr>
                                        <p:cTn id="86" dur="400" fill="hold">
                                          <p:stCondLst>
                                            <p:cond delay="1200"/>
                                          </p:stCondLst>
                                        </p:cTn>
                                        <p:tgtEl>
                                          <p:spTgt spid="14"/>
                                        </p:tgtEl>
                                        <p:attrNameLst>
                                          <p:attrName>r</p:attrName>
                                        </p:attrNameLst>
                                      </p:cBhvr>
                                    </p:animRot>
                                    <p:animRot by="120000">
                                      <p:cBhvr>
                                        <p:cTn id="87" dur="400" fill="hold">
                                          <p:stCondLst>
                                            <p:cond delay="1600"/>
                                          </p:stCondLst>
                                        </p:cTn>
                                        <p:tgtEl>
                                          <p:spTgt spid="14"/>
                                        </p:tgtEl>
                                        <p:attrNameLst>
                                          <p:attrName>r</p:attrName>
                                        </p:attrNameLst>
                                      </p:cBhvr>
                                    </p:animRot>
                                  </p:childTnLst>
                                </p:cTn>
                              </p:par>
                              <p:par>
                                <p:cTn id="88" presetID="1" presetClass="mediacall" presetSubtype="0" fill="hold" nodeType="withEffect">
                                  <p:stCondLst>
                                    <p:cond delay="500"/>
                                  </p:stCondLst>
                                  <p:childTnLst>
                                    <p:cmd type="call" cmd="playFrom(0.0)">
                                      <p:cBhvr>
                                        <p:cTn id="89" dur="5595" fill="hold"/>
                                        <p:tgtEl>
                                          <p:spTgt spid="58"/>
                                        </p:tgtEl>
                                      </p:cBhvr>
                                    </p:cmd>
                                  </p:childTnLst>
                                </p:cTn>
                              </p:par>
                            </p:childTnLst>
                          </p:cTn>
                        </p:par>
                      </p:childTnLst>
                    </p:cTn>
                  </p:par>
                </p:childTnLst>
              </p:cTn>
              <p:nextCondLst>
                <p:cond evt="onClick" delay="0">
                  <p:tgtEl>
                    <p:spTgt spid="17"/>
                  </p:tgtEl>
                </p:cond>
              </p:nextCondLst>
            </p:seq>
            <p:seq concurrent="1" nextAc="seek">
              <p:cTn id="90" restart="whenNotActive" fill="hold" evtFilter="cancelBubble" nodeType="interactiveSeq">
                <p:stCondLst>
                  <p:cond evt="onClick" delay="0">
                    <p:tgtEl>
                      <p:spTgt spid="18"/>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473" fill="hold"/>
                                        <p:tgtEl>
                                          <p:spTgt spid="23"/>
                                        </p:tgtEl>
                                      </p:cBhvr>
                                    </p:cmd>
                                  </p:childTnLst>
                                </p:cTn>
                              </p:par>
                            </p:childTnLst>
                          </p:cTn>
                        </p:par>
                      </p:childTnLst>
                    </p:cTn>
                  </p:par>
                </p:childTnLst>
              </p:cTn>
              <p:nextCondLst>
                <p:cond evt="onClick" delay="0">
                  <p:tgtEl>
                    <p:spTgt spid="18"/>
                  </p:tgtEl>
                </p:cond>
              </p:nextCondLst>
            </p:seq>
            <p:seq concurrent="1" nextAc="seek">
              <p:cTn id="98" restart="whenNotActive" fill="hold" evtFilter="cancelBubble" nodeType="interactiveSeq">
                <p:stCondLst>
                  <p:cond evt="onClick" delay="0">
                    <p:tgtEl>
                      <p:spTgt spid="1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25"/>
                                        </p:tgtEl>
                                      </p:cBhvr>
                                    </p:cmd>
                                  </p:childTnLst>
                                </p:cTn>
                              </p:par>
                            </p:childTnLst>
                          </p:cTn>
                        </p:par>
                      </p:childTnLst>
                    </p:cTn>
                  </p:par>
                </p:childTnLst>
              </p:cTn>
              <p:nextCondLst>
                <p:cond evt="onClick" delay="0">
                  <p:tgtEl>
                    <p:spTgt spid="19"/>
                  </p:tgtEl>
                </p:cond>
              </p:nextCondLst>
            </p:seq>
            <p:seq concurrent="1" nextAc="seek">
              <p:cTn id="106" restart="whenNotActive" fill="hold" evtFilter="cancelBubble" nodeType="interactiveSeq">
                <p:stCondLst>
                  <p:cond evt="onClick" delay="0">
                    <p:tgtEl>
                      <p:spTgt spid="16"/>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24"/>
                                        </p:tgtEl>
                                      </p:cBhvr>
                                    </p:cmd>
                                  </p:childTnLst>
                                </p:cTn>
                              </p:par>
                            </p:childTnLst>
                          </p:cTn>
                        </p:par>
                      </p:childTnLst>
                    </p:cTn>
                  </p:par>
                </p:childTnLst>
              </p:cTn>
              <p:nextCondLst>
                <p:cond evt="onClick" delay="0">
                  <p:tgtEl>
                    <p:spTgt spid="16"/>
                  </p:tgtEl>
                </p:cond>
              </p:nextCondLst>
            </p:seq>
            <p:audio>
              <p:cMediaNode vol="100000">
                <p:cTn id="114" fill="hold" display="0">
                  <p:stCondLst>
                    <p:cond delay="indefinite"/>
                  </p:stCondLst>
                  <p:endCondLst>
                    <p:cond evt="onStopAudio" delay="0">
                      <p:tgtEl>
                        <p:sldTgt/>
                      </p:tgtEl>
                    </p:cond>
                  </p:endCondLst>
                </p:cTn>
                <p:tgtEl>
                  <p:spTgt spid="22"/>
                </p:tgtEl>
              </p:cMediaNode>
            </p:audio>
            <p:audio>
              <p:cMediaNode vol="80000">
                <p:cTn id="115" fill="hold" display="0">
                  <p:stCondLst>
                    <p:cond delay="indefinite"/>
                  </p:stCondLst>
                  <p:endCondLst>
                    <p:cond evt="onStopAudio" delay="0">
                      <p:tgtEl>
                        <p:sldTgt/>
                      </p:tgtEl>
                    </p:cond>
                  </p:endCondLst>
                </p:cTn>
                <p:tgtEl>
                  <p:spTgt spid="23"/>
                </p:tgtEl>
              </p:cMediaNode>
            </p:audio>
            <p:audio>
              <p:cMediaNode vol="80000">
                <p:cTn id="116" fill="hold" display="0">
                  <p:stCondLst>
                    <p:cond delay="indefinite"/>
                  </p:stCondLst>
                  <p:endCondLst>
                    <p:cond evt="onStopAudio" delay="0">
                      <p:tgtEl>
                        <p:sldTgt/>
                      </p:tgtEl>
                    </p:cond>
                  </p:endCondLst>
                </p:cTn>
                <p:tgtEl>
                  <p:spTgt spid="24"/>
                </p:tgtEl>
              </p:cMediaNode>
            </p:audio>
            <p:audio>
              <p:cMediaNode vol="80000">
                <p:cTn id="117" fill="hold" display="0">
                  <p:stCondLst>
                    <p:cond delay="indefinite"/>
                  </p:stCondLst>
                  <p:endCondLst>
                    <p:cond evt="onStopAudio" delay="0">
                      <p:tgtEl>
                        <p:sldTgt/>
                      </p:tgtEl>
                    </p:cond>
                  </p:endCondLst>
                </p:cTn>
                <p:tgtEl>
                  <p:spTgt spid="25"/>
                </p:tgtEl>
              </p:cMediaNode>
            </p:audio>
            <p:seq concurrent="1" nextAc="seek">
              <p:cTn id="118" restart="whenNotActive" fill="hold" evtFilter="cancelBubble" nodeType="interactiveSeq">
                <p:stCondLst>
                  <p:cond evt="onClick" delay="0">
                    <p:tgtEl>
                      <p:spTgt spid="27"/>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30"/>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6"/>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2126" fill="hold"/>
                                        <p:tgtEl>
                                          <p:spTgt spid="57"/>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80000">
                <p:cTn id="130" fill="hold" display="0">
                  <p:stCondLst>
                    <p:cond delay="indefinite"/>
                  </p:stCondLst>
                  <p:endCondLst>
                    <p:cond evt="onStopAudio" delay="0">
                      <p:tgtEl>
                        <p:sldTgt/>
                      </p:tgtEl>
                    </p:cond>
                  </p:endCondLst>
                </p:cTn>
                <p:tgtEl>
                  <p:spTgt spid="57"/>
                </p:tgtEl>
              </p:cMediaNode>
            </p:audio>
            <p:audio>
              <p:cMediaNode vol="42424">
                <p:cTn id="131" fill="hold" display="0">
                  <p:stCondLst>
                    <p:cond delay="indefinite"/>
                  </p:stCondLst>
                  <p:endCondLst>
                    <p:cond evt="onStopAudio" delay="0">
                      <p:tgtEl>
                        <p:sldTgt/>
                      </p:tgtEl>
                    </p:cond>
                  </p:endCondLst>
                </p:cTn>
                <p:tgtEl>
                  <p:spTgt spid="58"/>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p:bldP spid="56" grpId="0" animBg="1"/>
      <p:bldP spid="5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
        <p:nvSpPr>
          <p:cNvPr id="7" name="TextBox 6"/>
          <p:cNvSpPr txBox="1"/>
          <p:nvPr/>
        </p:nvSpPr>
        <p:spPr>
          <a:xfrm>
            <a:off x="2483768" y="1995686"/>
            <a:ext cx="3207929" cy="769441"/>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VẬN DỤNG</a:t>
            </a:r>
            <a:endParaRPr lang="en-US" sz="4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24964714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28" y="0"/>
            <a:ext cx="9865096" cy="58841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396536" cy="5380062"/>
          </a:xfrm>
          <a:prstGeom prst="rect">
            <a:avLst/>
          </a:prstGeom>
        </p:spPr>
      </p:pic>
      <p:sp>
        <p:nvSpPr>
          <p:cNvPr id="6" name="TextBox 5"/>
          <p:cNvSpPr txBox="1"/>
          <p:nvPr/>
        </p:nvSpPr>
        <p:spPr>
          <a:xfrm>
            <a:off x="1907704" y="2283718"/>
            <a:ext cx="6318448" cy="1569660"/>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Hãy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thấy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sưu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tầm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bức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ảnh</a:t>
            </a:r>
            <a:r>
              <a:rPr lang="en-US" sz="2400" dirty="0" smtClean="0">
                <a:latin typeface="Times New Roman" pitchFamily="18" charset="0"/>
                <a:cs typeface="Times New Roman" pitchFamily="18" charset="0"/>
              </a:rPr>
              <a:t>, video, </a:t>
            </a:r>
            <a:r>
              <a:rPr lang="en-US" sz="2400" dirty="0" err="1" smtClean="0">
                <a:latin typeface="Times New Roman" pitchFamily="18" charset="0"/>
                <a:cs typeface="Times New Roman" pitchFamily="18" charset="0"/>
              </a:rPr>
              <a:t>bản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97157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22360"/>
            <a:ext cx="10225136" cy="5884118"/>
          </a:xfrm>
          <a:prstGeom prst="rect">
            <a:avLst/>
          </a:prstGeom>
        </p:spPr>
      </p:pic>
      <p:sp>
        <p:nvSpPr>
          <p:cNvPr id="2" name="Rectangle 1"/>
          <p:cNvSpPr/>
          <p:nvPr/>
        </p:nvSpPr>
        <p:spPr>
          <a:xfrm>
            <a:off x="611560" y="195486"/>
            <a:ext cx="8424936" cy="4093428"/>
          </a:xfrm>
          <a:prstGeom prst="rect">
            <a:avLst/>
          </a:prstGeom>
        </p:spPr>
        <p:txBody>
          <a:bodyPr wrap="square">
            <a:spAutoFit/>
          </a:bodyPr>
          <a:lstStyle/>
          <a:p>
            <a:r>
              <a:rPr lang="vi-VN" sz="2000" b="1">
                <a:latin typeface="Times New Roman" pitchFamily="18" charset="0"/>
                <a:cs typeface="Times New Roman" pitchFamily="18" charset="0"/>
              </a:rPr>
              <a:t>Gợi ý: </a:t>
            </a:r>
            <a:endParaRPr lang="en-US" sz="2000" b="1">
              <a:latin typeface="Times New Roman" pitchFamily="18" charset="0"/>
              <a:cs typeface="Times New Roman" pitchFamily="18" charset="0"/>
            </a:endParaRPr>
          </a:p>
          <a:p>
            <a:r>
              <a:rPr lang="vi-VN" sz="2000">
                <a:latin typeface="Times New Roman" pitchFamily="18" charset="0"/>
                <a:cs typeface="Times New Roman" pitchFamily="18" charset="0"/>
              </a:rPr>
              <a:t>     Em rất thích con mèo mướp nhà em. Nó to bằng cái phích nhỡ. Lông màu tro có những vằn đen, trông chẳng khác gì một chú ngựa vằn thu nhỏ cả. Cái mũi ngắn nhưng lúc nào cũng ươn ướt. Em rất thích ôm nó vào lòng để cái mũi nhỏ đó lại rụi rụi vào lòng bàn tay em. Trông mướp lúc đó chẳng khác gì một đứa em đang làm nũng cả. Mướp có cái đầu tròn, nhỏ và đôi tai như hai chiếc lá quất non luôn vểnh lên nghe ngóng. Mắt nó xanh và tròn xoe như hai hòn bi ve. Dáng đi uyển chuyển, nhẹ nhàng vì dưới chân có một lớp đệm thịt dày. Sáng sáng, chú mèo mướp nhà em lại chạy tung tăng trên sân gạch. Có lúc nó quay tròn, đùa với cái bóng của mình. Đùa chán, nó nhảy tót lên bức tường đầu nhà nằm duỗi dài sưởi nắng. Mướp rất giỏi bắt chuột. Có nhiều hôm nó bắt được tới hai, ba con chuột, ăn no kềnh, bỏ cả cơm. Mướp đã trở thành người bạn thân thiết nhất của em. Em sẽ cố gắng chăm sóc mướp thật tốt để nó luôn khỏe mạnh. </a:t>
            </a:r>
            <a:endParaRPr lang="en-US" sz="2000">
              <a:latin typeface="Times New Roman" pitchFamily="18" charset="0"/>
              <a:cs typeface="Times New Roman" pitchFamily="18" charset="0"/>
            </a:endParaRPr>
          </a:p>
        </p:txBody>
      </p:sp>
    </p:spTree>
    <p:extLst>
      <p:ext uri="{BB962C8B-B14F-4D97-AF65-F5344CB8AC3E}">
        <p14:creationId xmlns:p14="http://schemas.microsoft.com/office/powerpoint/2010/main" val="238315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p:spPr>
      </p:pic>
      <p:sp>
        <p:nvSpPr>
          <p:cNvPr id="3" name="TextBox 2"/>
          <p:cNvSpPr txBox="1"/>
          <p:nvPr/>
        </p:nvSpPr>
        <p:spPr>
          <a:xfrm>
            <a:off x="1763688" y="1923678"/>
            <a:ext cx="5256584" cy="1446550"/>
          </a:xfrm>
          <a:prstGeom prst="rect">
            <a:avLst/>
          </a:prstGeom>
          <a:noFill/>
        </p:spPr>
        <p:txBody>
          <a:bodyPr wrap="square" rtlCol="0">
            <a:spAutoFit/>
          </a:bodyPr>
          <a:lstStyle/>
          <a:p>
            <a:pPr algn="ctr"/>
            <a:r>
              <a:rPr lang="en-US" sz="4400" b="1" smtClean="0">
                <a:solidFill>
                  <a:srgbClr val="FF0000"/>
                </a:solidFill>
                <a:latin typeface="Times New Roman" pitchFamily="18" charset="0"/>
                <a:cs typeface="Times New Roman" pitchFamily="18" charset="0"/>
              </a:rPr>
              <a:t>CHÚC CÁC BẠN HỌC TỐT!</a:t>
            </a:r>
            <a:endParaRPr lang="en-US" sz="44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2929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771550"/>
            <a:ext cx="7488832" cy="5287516"/>
          </a:xfrm>
          <a:prstGeom prst="rect">
            <a:avLst/>
          </a:prstGeom>
        </p:spPr>
      </p:pic>
      <p:sp>
        <p:nvSpPr>
          <p:cNvPr id="6" name="Rectangle 5"/>
          <p:cNvSpPr/>
          <p:nvPr/>
        </p:nvSpPr>
        <p:spPr>
          <a:xfrm>
            <a:off x="2843808" y="2834850"/>
            <a:ext cx="4821155" cy="1569660"/>
          </a:xfrm>
          <a:prstGeom prst="rect">
            <a:avLst/>
          </a:prstGeom>
        </p:spPr>
        <p:txBody>
          <a:bodyPr wrap="square">
            <a:spAutoFit/>
          </a:bodyPr>
          <a:lstStyle/>
          <a:p>
            <a:r>
              <a:rPr lang="vi-VN" sz="2400" i="1">
                <a:latin typeface="Times New Roman" pitchFamily="18" charset="0"/>
                <a:cs typeface="Times New Roman" pitchFamily="18" charset="0"/>
              </a:rPr>
              <a:t>Hãy chia sẻ với các bạn trong lớp tình cảm của em đối với một con thú cưng hoặc một con vật nào đó (trong, sách, phim) mà em yêu quý. </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252866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0"/>
          </a:xfrm>
        </p:spPr>
      </p:pic>
      <p:sp>
        <p:nvSpPr>
          <p:cNvPr id="7" name="TextBox 6"/>
          <p:cNvSpPr txBox="1"/>
          <p:nvPr/>
        </p:nvSpPr>
        <p:spPr>
          <a:xfrm>
            <a:off x="2483768" y="1995686"/>
            <a:ext cx="3890232" cy="1446550"/>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HÌNH THÀNH</a:t>
            </a:r>
          </a:p>
          <a:p>
            <a:r>
              <a:rPr lang="en-US" sz="4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KIẾN THỨC</a:t>
            </a:r>
            <a:endParaRPr lang="en-US" sz="4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308548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5143499"/>
          </a:xfrm>
        </p:spPr>
      </p:pic>
      <p:sp>
        <p:nvSpPr>
          <p:cNvPr id="5" name="TextBox 4"/>
          <p:cNvSpPr txBox="1"/>
          <p:nvPr/>
        </p:nvSpPr>
        <p:spPr>
          <a:xfrm>
            <a:off x="1625487" y="2139702"/>
            <a:ext cx="6380978" cy="707886"/>
          </a:xfrm>
          <a:prstGeom prst="rect">
            <a:avLst/>
          </a:prstGeom>
          <a:noFill/>
        </p:spPr>
        <p:txBody>
          <a:bodyPr wrap="none" rtlCol="0">
            <a:spAutoFit/>
          </a:bodyPr>
          <a:lstStyle/>
          <a:p>
            <a:r>
              <a:rPr lang="en-US" sz="4000" b="1" smtClean="0">
                <a:latin typeface="Times New Roman" pitchFamily="18" charset="0"/>
                <a:cs typeface="Times New Roman" pitchFamily="18" charset="0"/>
              </a:rPr>
              <a:t>I.</a:t>
            </a:r>
            <a:r>
              <a:rPr lang="nl-NL" sz="4000" b="1">
                <a:latin typeface="Times New Roman" pitchFamily="18" charset="0"/>
                <a:cs typeface="Times New Roman" pitchFamily="18" charset="0"/>
              </a:rPr>
              <a:t> Trải nghiệm cùng văn </a:t>
            </a:r>
            <a:r>
              <a:rPr lang="nl-NL" sz="4000" b="1" smtClean="0">
                <a:latin typeface="Times New Roman" pitchFamily="18" charset="0"/>
                <a:cs typeface="Times New Roman" pitchFamily="18" charset="0"/>
              </a:rPr>
              <a:t>bản</a:t>
            </a:r>
            <a:endParaRPr lang="en-US" sz="4000" b="1">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200664"/>
            <a:ext cx="4680520" cy="2340366"/>
          </a:xfrm>
          <a:prstGeom prst="rect">
            <a:avLst/>
          </a:prstGeom>
        </p:spPr>
      </p:pic>
    </p:spTree>
    <p:extLst>
      <p:ext uri="{BB962C8B-B14F-4D97-AF65-F5344CB8AC3E}">
        <p14:creationId xmlns:p14="http://schemas.microsoft.com/office/powerpoint/2010/main" val="319318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275856" y="267494"/>
            <a:ext cx="2142689"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07" y="0"/>
            <a:ext cx="9144000" cy="5143500"/>
          </a:xfrm>
        </p:spPr>
      </p:pic>
      <p:sp>
        <p:nvSpPr>
          <p:cNvPr id="7" name="Rectangle 6"/>
          <p:cNvSpPr/>
          <p:nvPr/>
        </p:nvSpPr>
        <p:spPr>
          <a:xfrm>
            <a:off x="3563888" y="267494"/>
            <a:ext cx="2142689" cy="584775"/>
          </a:xfrm>
          <a:prstGeom prst="rect">
            <a:avLst/>
          </a:prstGeom>
          <a:effectLst>
            <a:outerShdw blurRad="50800" dist="38100" dir="8100000" algn="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nl-NL" sz="3200" b="1">
                <a:latin typeface="Times New Roman" pitchFamily="18" charset="0"/>
                <a:cs typeface="Times New Roman" pitchFamily="18" charset="0"/>
              </a:rPr>
              <a:t>1</a:t>
            </a:r>
            <a:r>
              <a:rPr lang="vi-VN" sz="3200" b="1">
                <a:latin typeface="Times New Roman" pitchFamily="18" charset="0"/>
                <a:cs typeface="Times New Roman" pitchFamily="18" charset="0"/>
              </a:rPr>
              <a:t>. Đọc</a:t>
            </a:r>
            <a:endParaRPr lang="en-US" sz="3200">
              <a:latin typeface="Times New Roman" pitchFamily="18" charset="0"/>
              <a:cs typeface="Times New Roman" pitchFamily="18" charset="0"/>
            </a:endParaRPr>
          </a:p>
        </p:txBody>
      </p:sp>
      <p:sp>
        <p:nvSpPr>
          <p:cNvPr id="9" name="Rectangle 8"/>
          <p:cNvSpPr/>
          <p:nvPr/>
        </p:nvSpPr>
        <p:spPr>
          <a:xfrm>
            <a:off x="4419208" y="1867903"/>
            <a:ext cx="4382806" cy="1200329"/>
          </a:xfrm>
          <a:prstGeom prst="rect">
            <a:avLst/>
          </a:prstGeom>
        </p:spPr>
        <p:txBody>
          <a:bodyPr wrap="square">
            <a:spAutoFit/>
          </a:bodyPr>
          <a:lstStyle/>
          <a:p>
            <a:r>
              <a:rPr lang="vi-VN" sz="2400" b="1" i="1">
                <a:latin typeface="+mj-lt"/>
              </a:rPr>
              <a:t>1. Tưởng tượng : Em hình dung thế nào về hình ảnh “một con mèo nằm ngủ trên ngực tôi</a:t>
            </a:r>
            <a:r>
              <a:rPr lang="vi-VN" sz="2400" b="1" i="1" smtClean="0">
                <a:latin typeface="+mj-lt"/>
              </a:rPr>
              <a:t>”?</a:t>
            </a:r>
            <a:endParaRPr lang="en-US" sz="2400" b="1">
              <a:latin typeface="+mj-lt"/>
            </a:endParaRPr>
          </a:p>
        </p:txBody>
      </p:sp>
      <p:sp>
        <p:nvSpPr>
          <p:cNvPr id="10" name="Rectangle 9"/>
          <p:cNvSpPr/>
          <p:nvPr/>
        </p:nvSpPr>
        <p:spPr>
          <a:xfrm>
            <a:off x="4589148" y="3211146"/>
            <a:ext cx="3652205" cy="1200329"/>
          </a:xfrm>
          <a:prstGeom prst="rect">
            <a:avLst/>
          </a:prstGeom>
        </p:spPr>
        <p:txBody>
          <a:bodyPr wrap="square">
            <a:spAutoFit/>
          </a:bodyPr>
          <a:lstStyle/>
          <a:p>
            <a:r>
              <a:rPr lang="vi-VN" sz="2400" b="1" i="1" smtClean="0">
                <a:latin typeface="+mj-lt"/>
              </a:rPr>
              <a:t>2. Suy luận : Theo em, trái tim của nhân vật “tôi” ca hát về điều gì?</a:t>
            </a:r>
            <a:endParaRPr lang="en-US" sz="2400" b="1">
              <a:latin typeface="+mj-lt"/>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4395" y="1716677"/>
            <a:ext cx="1071344" cy="132750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9306" y="3320283"/>
            <a:ext cx="1008112" cy="1070588"/>
          </a:xfrm>
          <a:prstGeom prst="rect">
            <a:avLst/>
          </a:prstGeom>
        </p:spPr>
      </p:pic>
    </p:spTree>
    <p:extLst>
      <p:ext uri="{BB962C8B-B14F-4D97-AF65-F5344CB8AC3E}">
        <p14:creationId xmlns:p14="http://schemas.microsoft.com/office/powerpoint/2010/main" val="389731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275856" y="267494"/>
            <a:ext cx="2142689"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544" y="0"/>
            <a:ext cx="9649072" cy="5143500"/>
          </a:xfrm>
        </p:spPr>
      </p:pic>
      <p:sp>
        <p:nvSpPr>
          <p:cNvPr id="7" name="Rectangle 6"/>
          <p:cNvSpPr/>
          <p:nvPr/>
        </p:nvSpPr>
        <p:spPr>
          <a:xfrm>
            <a:off x="3563888" y="267494"/>
            <a:ext cx="2142689" cy="584775"/>
          </a:xfrm>
          <a:prstGeom prst="rect">
            <a:avLst/>
          </a:prstGeom>
          <a:effectLst>
            <a:outerShdw blurRad="50800" dist="38100" dir="8100000" algn="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nl-NL" sz="3200" b="1">
                <a:latin typeface="Times New Roman" pitchFamily="18" charset="0"/>
                <a:cs typeface="Times New Roman" pitchFamily="18" charset="0"/>
              </a:rPr>
              <a:t>1</a:t>
            </a:r>
            <a:r>
              <a:rPr lang="vi-VN" sz="3200" b="1">
                <a:latin typeface="Times New Roman" pitchFamily="18" charset="0"/>
                <a:cs typeface="Times New Roman" pitchFamily="18" charset="0"/>
              </a:rPr>
              <a:t>. Đọc</a:t>
            </a:r>
            <a:endParaRPr lang="en-US" sz="3200">
              <a:latin typeface="Times New Roman" pitchFamily="18" charset="0"/>
              <a:cs typeface="Times New Roman" pitchFamily="18" charset="0"/>
            </a:endParaRPr>
          </a:p>
        </p:txBody>
      </p:sp>
      <p:sp>
        <p:nvSpPr>
          <p:cNvPr id="3" name="Rectangle 2"/>
          <p:cNvSpPr/>
          <p:nvPr/>
        </p:nvSpPr>
        <p:spPr>
          <a:xfrm>
            <a:off x="3289672" y="1563638"/>
            <a:ext cx="4522688" cy="1446550"/>
          </a:xfrm>
          <a:prstGeom prst="rect">
            <a:avLst/>
          </a:prstGeom>
        </p:spPr>
        <p:txBody>
          <a:bodyPr wrap="square">
            <a:spAutoFit/>
          </a:bodyPr>
          <a:lstStyle/>
          <a:p>
            <a:r>
              <a:rPr lang="vi-VN" sz="2200" b="1">
                <a:latin typeface="+mj-lt"/>
              </a:rPr>
              <a:t>1. Tưởng tượng : Đó là một hình ảnh ấm áp và đầy yêu thương. Chú mèo nhỏ nằm trên ngực nhẹ nhàng mơ giấc mơ bình yên. </a:t>
            </a:r>
            <a:endParaRPr lang="en-US" sz="2200" b="1">
              <a:latin typeface="+mj-lt"/>
            </a:endParaRPr>
          </a:p>
        </p:txBody>
      </p:sp>
      <p:sp>
        <p:nvSpPr>
          <p:cNvPr id="4" name="Rectangle 3"/>
          <p:cNvSpPr/>
          <p:nvPr/>
        </p:nvSpPr>
        <p:spPr>
          <a:xfrm>
            <a:off x="3275856" y="3667741"/>
            <a:ext cx="4104456" cy="769441"/>
          </a:xfrm>
          <a:prstGeom prst="rect">
            <a:avLst/>
          </a:prstGeom>
        </p:spPr>
        <p:txBody>
          <a:bodyPr wrap="square">
            <a:spAutoFit/>
          </a:bodyPr>
          <a:lstStyle/>
          <a:p>
            <a:r>
              <a:rPr lang="vi-VN" sz="2200" b="1" smtClean="0">
                <a:latin typeface="+mj-lt"/>
              </a:rPr>
              <a:t>2. Suy luận : Trái tim nhân vật “tôi” ca hát về tình yêu thương. </a:t>
            </a:r>
            <a:endParaRPr lang="en-US" sz="2200" b="1">
              <a:latin typeface="+mj-lt"/>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02" y="3010188"/>
            <a:ext cx="1008112" cy="720080"/>
          </a:xfrm>
          <a:prstGeom prst="rect">
            <a:avLst/>
          </a:prstGeom>
        </p:spPr>
      </p:pic>
    </p:spTree>
    <p:extLst>
      <p:ext uri="{BB962C8B-B14F-4D97-AF65-F5344CB8AC3E}">
        <p14:creationId xmlns:p14="http://schemas.microsoft.com/office/powerpoint/2010/main" val="191953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7" y="0"/>
            <a:ext cx="9144000" cy="5143500"/>
          </a:xfrm>
        </p:spPr>
      </p:pic>
      <p:sp>
        <p:nvSpPr>
          <p:cNvPr id="5" name="Rounded Rectangle 4"/>
          <p:cNvSpPr/>
          <p:nvPr/>
        </p:nvSpPr>
        <p:spPr>
          <a:xfrm>
            <a:off x="2843808" y="123478"/>
            <a:ext cx="3600400" cy="72008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itchFamily="18" charset="0"/>
                <a:cs typeface="Times New Roman" pitchFamily="18" charset="0"/>
              </a:rPr>
              <a:t>2. Tìm hiểu chung</a:t>
            </a:r>
            <a:endParaRPr lang="en-US" sz="3200" b="1">
              <a:solidFill>
                <a:schemeClr val="tx1"/>
              </a:solidFill>
              <a:latin typeface="Times New Roman" pitchFamily="18" charset="0"/>
              <a:cs typeface="Times New Roman" pitchFamily="18" charset="0"/>
            </a:endParaRPr>
          </a:p>
        </p:txBody>
      </p:sp>
      <p:sp>
        <p:nvSpPr>
          <p:cNvPr id="6" name="Flowchart: Connector 5"/>
          <p:cNvSpPr/>
          <p:nvPr/>
        </p:nvSpPr>
        <p:spPr>
          <a:xfrm>
            <a:off x="107504" y="1851668"/>
            <a:ext cx="1512168" cy="1475471"/>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smtClean="0">
                <a:latin typeface="Times New Roman" pitchFamily="18" charset="0"/>
                <a:cs typeface="Times New Roman" pitchFamily="18" charset="0"/>
              </a:rPr>
              <a:t>a. </a:t>
            </a:r>
            <a:br>
              <a:rPr lang="en-US" sz="2400" b="1" smtClean="0">
                <a:latin typeface="Times New Roman" pitchFamily="18" charset="0"/>
                <a:cs typeface="Times New Roman" pitchFamily="18" charset="0"/>
              </a:rPr>
            </a:br>
            <a:r>
              <a:rPr lang="en-US" sz="2400" b="1" smtClean="0">
                <a:latin typeface="Times New Roman" pitchFamily="18" charset="0"/>
                <a:cs typeface="Times New Roman" pitchFamily="18" charset="0"/>
              </a:rPr>
              <a:t>Tác giả</a:t>
            </a:r>
            <a:endParaRPr lang="en-US" sz="2400" b="1">
              <a:latin typeface="Times New Roman" pitchFamily="18" charset="0"/>
              <a:cs typeface="Times New Roman" pitchFamily="18" charset="0"/>
            </a:endParaRPr>
          </a:p>
        </p:txBody>
      </p:sp>
      <p:sp>
        <p:nvSpPr>
          <p:cNvPr id="7" name="Rectangle 6"/>
          <p:cNvSpPr/>
          <p:nvPr/>
        </p:nvSpPr>
        <p:spPr>
          <a:xfrm>
            <a:off x="2987823" y="4011868"/>
            <a:ext cx="4873299" cy="430887"/>
          </a:xfrm>
          <a:prstGeom prst="rect">
            <a:avLst/>
          </a:prstGeom>
        </p:spPr>
        <p:txBody>
          <a:bodyPr wrap="square">
            <a:spAutoFit/>
          </a:bodyPr>
          <a:lstStyle/>
          <a:p>
            <a:r>
              <a:rPr lang="en-US" sz="2200" smtClean="0">
                <a:latin typeface="Times New Roman" pitchFamily="18" charset="0"/>
                <a:cs typeface="Times New Roman" pitchFamily="18" charset="0"/>
              </a:rPr>
              <a:t> </a:t>
            </a:r>
            <a:r>
              <a:rPr lang="en-US" sz="2200">
                <a:latin typeface="Times New Roman" pitchFamily="18" charset="0"/>
                <a:cs typeface="Times New Roman" pitchFamily="18" charset="0"/>
              </a:rPr>
              <a:t>Quê quán: huyện Nghi Lộc, Nghệ An</a:t>
            </a:r>
          </a:p>
        </p:txBody>
      </p:sp>
      <p:sp>
        <p:nvSpPr>
          <p:cNvPr id="8" name="Rectangle 7"/>
          <p:cNvSpPr/>
          <p:nvPr/>
        </p:nvSpPr>
        <p:spPr>
          <a:xfrm>
            <a:off x="1685730" y="971915"/>
            <a:ext cx="6768752" cy="430887"/>
          </a:xfrm>
          <a:prstGeom prst="rect">
            <a:avLst/>
          </a:prstGeom>
        </p:spPr>
        <p:txBody>
          <a:bodyPr wrap="square">
            <a:spAutoFit/>
          </a:bodyPr>
          <a:lstStyle/>
          <a:p>
            <a:r>
              <a:rPr lang="en-US" sz="2200" smtClean="0">
                <a:latin typeface="Times New Roman" pitchFamily="18" charset="0"/>
                <a:cs typeface="Times New Roman" pitchFamily="18" charset="0"/>
              </a:rPr>
              <a:t> Anh Ngọc tên thật là Nguyễn Đức Ngọc, sinh năm 1943</a:t>
            </a:r>
            <a:endParaRPr lang="en-US" sz="2200">
              <a:latin typeface="Times New Roman" pitchFamily="18" charset="0"/>
              <a:cs typeface="Times New Roman"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1402801"/>
            <a:ext cx="3168352" cy="2583197"/>
          </a:xfrm>
          <a:prstGeom prst="rect">
            <a:avLst/>
          </a:prstGeom>
          <a:ln>
            <a:noFill/>
          </a:ln>
          <a:effectLst>
            <a:softEdge rad="112500"/>
          </a:effectLst>
        </p:spPr>
      </p:pic>
      <p:grpSp>
        <p:nvGrpSpPr>
          <p:cNvPr id="15" name="Group 14"/>
          <p:cNvGrpSpPr/>
          <p:nvPr/>
        </p:nvGrpSpPr>
        <p:grpSpPr>
          <a:xfrm>
            <a:off x="912314" y="642025"/>
            <a:ext cx="843558" cy="976488"/>
            <a:chOff x="848122" y="872859"/>
            <a:chExt cx="843558" cy="976488"/>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22" y="872859"/>
              <a:ext cx="843558" cy="976488"/>
            </a:xfrm>
            <a:prstGeom prst="rect">
              <a:avLst/>
            </a:prstGeom>
          </p:spPr>
        </p:pic>
        <p:sp>
          <p:nvSpPr>
            <p:cNvPr id="11" name="TextBox 10"/>
            <p:cNvSpPr txBox="1"/>
            <p:nvPr/>
          </p:nvSpPr>
          <p:spPr>
            <a:xfrm>
              <a:off x="1132720" y="1130270"/>
              <a:ext cx="338554" cy="461665"/>
            </a:xfrm>
            <a:prstGeom prst="rect">
              <a:avLst/>
            </a:prstGeom>
            <a:noFill/>
          </p:spPr>
          <p:txBody>
            <a:bodyPr wrap="none" rtlCol="0">
              <a:spAutoFit/>
            </a:bodyPr>
            <a:lstStyle/>
            <a:p>
              <a:r>
                <a:rPr lang="en-US" sz="2400" b="1" smtClean="0">
                  <a:solidFill>
                    <a:srgbClr val="0070C0"/>
                  </a:solidFill>
                  <a:latin typeface="Times New Roman" pitchFamily="18" charset="0"/>
                  <a:cs typeface="Times New Roman" pitchFamily="18" charset="0"/>
                </a:rPr>
                <a:t>1</a:t>
              </a:r>
              <a:endParaRPr lang="en-US" sz="2400" b="1">
                <a:solidFill>
                  <a:srgbClr val="0070C0"/>
                </a:solidFill>
                <a:latin typeface="Times New Roman" pitchFamily="18" charset="0"/>
                <a:cs typeface="Times New Roman" pitchFamily="18" charset="0"/>
              </a:endParaRPr>
            </a:p>
          </p:txBody>
        </p:sp>
      </p:grpSp>
      <p:grpSp>
        <p:nvGrpSpPr>
          <p:cNvPr id="14" name="Group 13"/>
          <p:cNvGrpSpPr/>
          <p:nvPr/>
        </p:nvGrpSpPr>
        <p:grpSpPr>
          <a:xfrm>
            <a:off x="2176362" y="3631308"/>
            <a:ext cx="843558" cy="976488"/>
            <a:chOff x="2144266" y="3411515"/>
            <a:chExt cx="843558" cy="976488"/>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4266" y="3411515"/>
              <a:ext cx="843558" cy="976488"/>
            </a:xfrm>
            <a:prstGeom prst="rect">
              <a:avLst/>
            </a:prstGeom>
          </p:spPr>
        </p:pic>
        <p:sp>
          <p:nvSpPr>
            <p:cNvPr id="13" name="TextBox 12"/>
            <p:cNvSpPr txBox="1"/>
            <p:nvPr/>
          </p:nvSpPr>
          <p:spPr>
            <a:xfrm>
              <a:off x="2428864" y="3668926"/>
              <a:ext cx="338554" cy="461665"/>
            </a:xfrm>
            <a:prstGeom prst="rect">
              <a:avLst/>
            </a:prstGeom>
            <a:noFill/>
          </p:spPr>
          <p:txBody>
            <a:bodyPr wrap="none" rtlCol="0">
              <a:spAutoFit/>
            </a:bodyPr>
            <a:lstStyle/>
            <a:p>
              <a:r>
                <a:rPr lang="en-US" sz="2400" b="1">
                  <a:solidFill>
                    <a:srgbClr val="0070C0"/>
                  </a:solidFill>
                  <a:latin typeface="Times New Roman" pitchFamily="18" charset="0"/>
                  <a:cs typeface="Times New Roman" pitchFamily="18" charset="0"/>
                </a:rPr>
                <a:t>2</a:t>
              </a:r>
            </a:p>
          </p:txBody>
        </p:sp>
      </p:grpSp>
    </p:spTree>
    <p:extLst>
      <p:ext uri="{BB962C8B-B14F-4D97-AF65-F5344CB8AC3E}">
        <p14:creationId xmlns:p14="http://schemas.microsoft.com/office/powerpoint/2010/main" val="249776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1950</Words>
  <Application>Microsoft Office PowerPoint</Application>
  <PresentationFormat>On-screen Show (16:9)</PresentationFormat>
  <Paragraphs>296</Paragraphs>
  <Slides>39</Slides>
  <Notes>10</Notes>
  <HiddenSlides>0</HiddenSlides>
  <MMClips>67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.VnTime</vt:lpstr>
      <vt:lpstr>Arial</vt:lpstr>
      <vt:lpstr>Calibri</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26</cp:revision>
  <dcterms:created xsi:type="dcterms:W3CDTF">2023-03-23T04:02:59Z</dcterms:created>
  <dcterms:modified xsi:type="dcterms:W3CDTF">2023-03-24T14:16:39Z</dcterms:modified>
</cp:coreProperties>
</file>