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9"/>
  </p:notesMasterIdLst>
  <p:sldIdLst>
    <p:sldId id="333" r:id="rId2"/>
    <p:sldId id="335" r:id="rId3"/>
    <p:sldId id="359" r:id="rId4"/>
    <p:sldId id="334" r:id="rId5"/>
    <p:sldId id="440" r:id="rId6"/>
    <p:sldId id="455" r:id="rId7"/>
    <p:sldId id="456" r:id="rId8"/>
    <p:sldId id="457" r:id="rId9"/>
    <p:sldId id="458" r:id="rId10"/>
    <p:sldId id="459" r:id="rId11"/>
    <p:sldId id="460" r:id="rId12"/>
    <p:sldId id="461" r:id="rId13"/>
    <p:sldId id="462" r:id="rId14"/>
    <p:sldId id="463" r:id="rId15"/>
    <p:sldId id="464" r:id="rId16"/>
    <p:sldId id="465" r:id="rId17"/>
    <p:sldId id="466" r:id="rId18"/>
    <p:sldId id="467" r:id="rId19"/>
    <p:sldId id="468" r:id="rId20"/>
    <p:sldId id="469" r:id="rId21"/>
    <p:sldId id="470" r:id="rId22"/>
    <p:sldId id="471" r:id="rId23"/>
    <p:sldId id="472" r:id="rId24"/>
    <p:sldId id="454" r:id="rId25"/>
    <p:sldId id="473" r:id="rId26"/>
    <p:sldId id="474" r:id="rId27"/>
    <p:sldId id="475" r:id="rId2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browse/>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FF"/>
    <a:srgbClr val="FF0000"/>
    <a:srgbClr val="0000FF"/>
    <a:srgbClr val="00FFFF"/>
    <a:srgbClr val="006600"/>
    <a:srgbClr val="FF6600"/>
    <a:srgbClr val="9C0C24"/>
    <a:srgbClr val="A80000"/>
    <a:srgbClr val="0000C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327F97BB-C833-4FB7-BDE5-3F7075034690}" styleName="Themed Style 2 - Accent 5">
    <a:tblBg>
      <a:fillRef idx="3">
        <a:schemeClr val="accent5"/>
      </a:fillRef>
      <a:effectRef idx="3">
        <a:schemeClr val="accent5"/>
      </a:effectRef>
    </a:tblBg>
    <a:wholeTbl>
      <a:tcTxStyle>
        <a:fontRef idx="minor">
          <a:scrgbClr r="0" g="0" b="0"/>
        </a:fontRef>
        <a:schemeClr val="lt1"/>
      </a:tcTxStyle>
      <a:tcStyle>
        <a:tcBdr>
          <a:left>
            <a:lnRef idx="1">
              <a:schemeClr val="accent5">
                <a:tint val="50000"/>
              </a:schemeClr>
            </a:lnRef>
          </a:left>
          <a:right>
            <a:lnRef idx="1">
              <a:schemeClr val="accent5">
                <a:tint val="50000"/>
              </a:schemeClr>
            </a:lnRef>
          </a:right>
          <a:top>
            <a:lnRef idx="1">
              <a:schemeClr val="accent5">
                <a:tint val="50000"/>
              </a:schemeClr>
            </a:lnRef>
          </a:top>
          <a:bottom>
            <a:lnRef idx="1">
              <a:schemeClr val="accent5">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BDBED569-4797-4DF1-A0F4-6AAB3CD982D8}" styleName="Light Style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298" autoAdjust="0"/>
    <p:restoredTop sz="98566" autoAdjust="0"/>
  </p:normalViewPr>
  <p:slideViewPr>
    <p:cSldViewPr snapToGrid="0">
      <p:cViewPr varScale="1">
        <p:scale>
          <a:sx n="113" d="100"/>
          <a:sy n="113" d="100"/>
        </p:scale>
        <p:origin x="-264" y="-102"/>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47BCDB4-68F1-4CF5-B86E-7ECC8F61CF4F}" type="datetimeFigureOut">
              <a:rPr lang="en-US" smtClean="0"/>
              <a:pPr/>
              <a:t>4/1/2025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519BF97-CCE8-4556-AECF-D3B0ACA3D1B9}" type="slidenum">
              <a:rPr lang="en-US" smtClean="0"/>
              <a:pPr/>
              <a:t>‹#›</a:t>
            </a:fld>
            <a:endParaRPr lang="en-US"/>
          </a:p>
        </p:txBody>
      </p:sp>
    </p:spTree>
    <p:extLst>
      <p:ext uri="{BB962C8B-B14F-4D97-AF65-F5344CB8AC3E}">
        <p14:creationId xmlns:p14="http://schemas.microsoft.com/office/powerpoint/2010/main" val="240927426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3503423-AC26-81A6-D911-CC9E4035B72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xmlns="" id="{C429A722-DED6-E4C0-713C-06AAA68E7C8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xmlns="" id="{85A308FB-1498-7B9A-946F-62E1B0251D58}"/>
              </a:ext>
            </a:extLst>
          </p:cNvPr>
          <p:cNvSpPr>
            <a:spLocks noGrp="1"/>
          </p:cNvSpPr>
          <p:nvPr>
            <p:ph type="dt" sz="half" idx="10"/>
          </p:nvPr>
        </p:nvSpPr>
        <p:spPr/>
        <p:txBody>
          <a:bodyPr/>
          <a:lstStyle/>
          <a:p>
            <a:fld id="{5C547B41-D574-4D99-8733-CDF2B4333776}" type="datetimeFigureOut">
              <a:rPr lang="en-US" smtClean="0"/>
              <a:pPr/>
              <a:t>4/1/2025</a:t>
            </a:fld>
            <a:endParaRPr lang="en-US"/>
          </a:p>
        </p:txBody>
      </p:sp>
      <p:sp>
        <p:nvSpPr>
          <p:cNvPr id="5" name="Footer Placeholder 4">
            <a:extLst>
              <a:ext uri="{FF2B5EF4-FFF2-40B4-BE49-F238E27FC236}">
                <a16:creationId xmlns:a16="http://schemas.microsoft.com/office/drawing/2014/main" xmlns="" id="{AE3CFA85-9F4C-191C-F201-193CD17CA90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EAAB831E-DA43-063D-18A1-DB90E8D6AD93}"/>
              </a:ext>
            </a:extLst>
          </p:cNvPr>
          <p:cNvSpPr>
            <a:spLocks noGrp="1"/>
          </p:cNvSpPr>
          <p:nvPr>
            <p:ph type="sldNum" sz="quarter" idx="12"/>
          </p:nvPr>
        </p:nvSpPr>
        <p:spPr/>
        <p:txBody>
          <a:bodyPr/>
          <a:lstStyle/>
          <a:p>
            <a:fld id="{1595BB2F-C9CB-4F18-9077-FBA6E68299B4}" type="slidenum">
              <a:rPr lang="en-US" smtClean="0"/>
              <a:pPr/>
              <a:t>‹#›</a:t>
            </a:fld>
            <a:endParaRPr lang="en-US"/>
          </a:p>
        </p:txBody>
      </p:sp>
    </p:spTree>
    <p:extLst>
      <p:ext uri="{BB962C8B-B14F-4D97-AF65-F5344CB8AC3E}">
        <p14:creationId xmlns:p14="http://schemas.microsoft.com/office/powerpoint/2010/main" val="42909177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536AB99-42D0-CE95-4922-976A7F2DF90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xmlns="" id="{81F6EB7F-1B14-FDAC-D9F6-7677633F1B9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77129353-18A1-E62E-F0E7-0D1DB37C746D}"/>
              </a:ext>
            </a:extLst>
          </p:cNvPr>
          <p:cNvSpPr>
            <a:spLocks noGrp="1"/>
          </p:cNvSpPr>
          <p:nvPr>
            <p:ph type="dt" sz="half" idx="10"/>
          </p:nvPr>
        </p:nvSpPr>
        <p:spPr/>
        <p:txBody>
          <a:bodyPr/>
          <a:lstStyle/>
          <a:p>
            <a:fld id="{5C547B41-D574-4D99-8733-CDF2B4333776}" type="datetimeFigureOut">
              <a:rPr lang="en-US" smtClean="0"/>
              <a:pPr/>
              <a:t>4/1/2025</a:t>
            </a:fld>
            <a:endParaRPr lang="en-US"/>
          </a:p>
        </p:txBody>
      </p:sp>
      <p:sp>
        <p:nvSpPr>
          <p:cNvPr id="5" name="Footer Placeholder 4">
            <a:extLst>
              <a:ext uri="{FF2B5EF4-FFF2-40B4-BE49-F238E27FC236}">
                <a16:creationId xmlns:a16="http://schemas.microsoft.com/office/drawing/2014/main" xmlns="" id="{ECCFBAF1-8F12-554D-5626-6E222607EE3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37A51114-B29E-9DB5-1161-02C36CE1D3EA}"/>
              </a:ext>
            </a:extLst>
          </p:cNvPr>
          <p:cNvSpPr>
            <a:spLocks noGrp="1"/>
          </p:cNvSpPr>
          <p:nvPr>
            <p:ph type="sldNum" sz="quarter" idx="12"/>
          </p:nvPr>
        </p:nvSpPr>
        <p:spPr/>
        <p:txBody>
          <a:bodyPr/>
          <a:lstStyle/>
          <a:p>
            <a:fld id="{1595BB2F-C9CB-4F18-9077-FBA6E68299B4}" type="slidenum">
              <a:rPr lang="en-US" smtClean="0"/>
              <a:pPr/>
              <a:t>‹#›</a:t>
            </a:fld>
            <a:endParaRPr lang="en-US"/>
          </a:p>
        </p:txBody>
      </p:sp>
    </p:spTree>
    <p:extLst>
      <p:ext uri="{BB962C8B-B14F-4D97-AF65-F5344CB8AC3E}">
        <p14:creationId xmlns:p14="http://schemas.microsoft.com/office/powerpoint/2010/main" val="22421984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xmlns="" id="{884FAE5C-66BA-BDC3-EED8-AB2E7FDBE5DE}"/>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xmlns="" id="{19B6C9E6-16C6-6AEE-AEA6-FD466789C72E}"/>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1A68DFEF-F563-6ADA-AE7D-EA7B9CBD9BA3}"/>
              </a:ext>
            </a:extLst>
          </p:cNvPr>
          <p:cNvSpPr>
            <a:spLocks noGrp="1"/>
          </p:cNvSpPr>
          <p:nvPr>
            <p:ph type="dt" sz="half" idx="10"/>
          </p:nvPr>
        </p:nvSpPr>
        <p:spPr/>
        <p:txBody>
          <a:bodyPr/>
          <a:lstStyle/>
          <a:p>
            <a:fld id="{5C547B41-D574-4D99-8733-CDF2B4333776}" type="datetimeFigureOut">
              <a:rPr lang="en-US" smtClean="0"/>
              <a:pPr/>
              <a:t>4/1/2025</a:t>
            </a:fld>
            <a:endParaRPr lang="en-US"/>
          </a:p>
        </p:txBody>
      </p:sp>
      <p:sp>
        <p:nvSpPr>
          <p:cNvPr id="5" name="Footer Placeholder 4">
            <a:extLst>
              <a:ext uri="{FF2B5EF4-FFF2-40B4-BE49-F238E27FC236}">
                <a16:creationId xmlns:a16="http://schemas.microsoft.com/office/drawing/2014/main" xmlns="" id="{A1B8784B-C865-9894-5752-1B48F7CB774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0F68AD1F-F136-ABB3-FCE9-BBCDA401D4DA}"/>
              </a:ext>
            </a:extLst>
          </p:cNvPr>
          <p:cNvSpPr>
            <a:spLocks noGrp="1"/>
          </p:cNvSpPr>
          <p:nvPr>
            <p:ph type="sldNum" sz="quarter" idx="12"/>
          </p:nvPr>
        </p:nvSpPr>
        <p:spPr/>
        <p:txBody>
          <a:bodyPr/>
          <a:lstStyle/>
          <a:p>
            <a:fld id="{1595BB2F-C9CB-4F18-9077-FBA6E68299B4}" type="slidenum">
              <a:rPr lang="en-US" smtClean="0"/>
              <a:pPr/>
              <a:t>‹#›</a:t>
            </a:fld>
            <a:endParaRPr lang="en-US"/>
          </a:p>
        </p:txBody>
      </p:sp>
    </p:spTree>
    <p:extLst>
      <p:ext uri="{BB962C8B-B14F-4D97-AF65-F5344CB8AC3E}">
        <p14:creationId xmlns:p14="http://schemas.microsoft.com/office/powerpoint/2010/main" val="10733690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8E6424F-6FF3-581E-D9F7-CC3699FF313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xmlns="" id="{A920A5D7-9373-D28C-F89A-73761696903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55FFF51C-A686-C9EF-6705-2D21B90A814C}"/>
              </a:ext>
            </a:extLst>
          </p:cNvPr>
          <p:cNvSpPr>
            <a:spLocks noGrp="1"/>
          </p:cNvSpPr>
          <p:nvPr>
            <p:ph type="dt" sz="half" idx="10"/>
          </p:nvPr>
        </p:nvSpPr>
        <p:spPr/>
        <p:txBody>
          <a:bodyPr/>
          <a:lstStyle/>
          <a:p>
            <a:fld id="{5C547B41-D574-4D99-8733-CDF2B4333776}" type="datetimeFigureOut">
              <a:rPr lang="en-US" smtClean="0"/>
              <a:pPr/>
              <a:t>4/1/2025</a:t>
            </a:fld>
            <a:endParaRPr lang="en-US"/>
          </a:p>
        </p:txBody>
      </p:sp>
      <p:sp>
        <p:nvSpPr>
          <p:cNvPr id="5" name="Footer Placeholder 4">
            <a:extLst>
              <a:ext uri="{FF2B5EF4-FFF2-40B4-BE49-F238E27FC236}">
                <a16:creationId xmlns:a16="http://schemas.microsoft.com/office/drawing/2014/main" xmlns="" id="{D40D90C3-869F-C288-4F55-A252885B32C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4573D1F9-89D8-9F64-B07C-D123DEE88145}"/>
              </a:ext>
            </a:extLst>
          </p:cNvPr>
          <p:cNvSpPr>
            <a:spLocks noGrp="1"/>
          </p:cNvSpPr>
          <p:nvPr>
            <p:ph type="sldNum" sz="quarter" idx="12"/>
          </p:nvPr>
        </p:nvSpPr>
        <p:spPr/>
        <p:txBody>
          <a:bodyPr/>
          <a:lstStyle/>
          <a:p>
            <a:fld id="{1595BB2F-C9CB-4F18-9077-FBA6E68299B4}" type="slidenum">
              <a:rPr lang="en-US" smtClean="0"/>
              <a:pPr/>
              <a:t>‹#›</a:t>
            </a:fld>
            <a:endParaRPr lang="en-US"/>
          </a:p>
        </p:txBody>
      </p:sp>
    </p:spTree>
    <p:extLst>
      <p:ext uri="{BB962C8B-B14F-4D97-AF65-F5344CB8AC3E}">
        <p14:creationId xmlns:p14="http://schemas.microsoft.com/office/powerpoint/2010/main" val="20269620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8CD1C4D-97AE-9836-D351-8BB2475332A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xmlns="" id="{20DF857A-248B-AA0A-6ECD-ED130A5EC1C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xmlns="" id="{ACA1E298-89A3-8D15-25E9-03DFDEE533DC}"/>
              </a:ext>
            </a:extLst>
          </p:cNvPr>
          <p:cNvSpPr>
            <a:spLocks noGrp="1"/>
          </p:cNvSpPr>
          <p:nvPr>
            <p:ph type="dt" sz="half" idx="10"/>
          </p:nvPr>
        </p:nvSpPr>
        <p:spPr/>
        <p:txBody>
          <a:bodyPr/>
          <a:lstStyle/>
          <a:p>
            <a:fld id="{5C547B41-D574-4D99-8733-CDF2B4333776}" type="datetimeFigureOut">
              <a:rPr lang="en-US" smtClean="0"/>
              <a:pPr/>
              <a:t>4/1/2025</a:t>
            </a:fld>
            <a:endParaRPr lang="en-US"/>
          </a:p>
        </p:txBody>
      </p:sp>
      <p:sp>
        <p:nvSpPr>
          <p:cNvPr id="5" name="Footer Placeholder 4">
            <a:extLst>
              <a:ext uri="{FF2B5EF4-FFF2-40B4-BE49-F238E27FC236}">
                <a16:creationId xmlns:a16="http://schemas.microsoft.com/office/drawing/2014/main" xmlns="" id="{0BDA0F6F-0B75-E846-009B-1690213FC2F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5458A3CF-BCE3-2EA9-2FDD-D98673788DB2}"/>
              </a:ext>
            </a:extLst>
          </p:cNvPr>
          <p:cNvSpPr>
            <a:spLocks noGrp="1"/>
          </p:cNvSpPr>
          <p:nvPr>
            <p:ph type="sldNum" sz="quarter" idx="12"/>
          </p:nvPr>
        </p:nvSpPr>
        <p:spPr/>
        <p:txBody>
          <a:bodyPr/>
          <a:lstStyle/>
          <a:p>
            <a:fld id="{1595BB2F-C9CB-4F18-9077-FBA6E68299B4}" type="slidenum">
              <a:rPr lang="en-US" smtClean="0"/>
              <a:pPr/>
              <a:t>‹#›</a:t>
            </a:fld>
            <a:endParaRPr lang="en-US"/>
          </a:p>
        </p:txBody>
      </p:sp>
    </p:spTree>
    <p:extLst>
      <p:ext uri="{BB962C8B-B14F-4D97-AF65-F5344CB8AC3E}">
        <p14:creationId xmlns:p14="http://schemas.microsoft.com/office/powerpoint/2010/main" val="29295116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51DFA6C-AB45-DD85-3521-91DF4480D1E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xmlns="" id="{EC93F6DC-66D1-6A8D-28C7-C530456E1E91}"/>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xmlns="" id="{EEA55E59-565D-A0D6-B7A4-34CCB370EDE7}"/>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xmlns="" id="{2806D9F4-C35F-E5D4-C980-AF9C8B965E7C}"/>
              </a:ext>
            </a:extLst>
          </p:cNvPr>
          <p:cNvSpPr>
            <a:spLocks noGrp="1"/>
          </p:cNvSpPr>
          <p:nvPr>
            <p:ph type="dt" sz="half" idx="10"/>
          </p:nvPr>
        </p:nvSpPr>
        <p:spPr/>
        <p:txBody>
          <a:bodyPr/>
          <a:lstStyle/>
          <a:p>
            <a:fld id="{5C547B41-D574-4D99-8733-CDF2B4333776}" type="datetimeFigureOut">
              <a:rPr lang="en-US" smtClean="0"/>
              <a:pPr/>
              <a:t>4/1/2025</a:t>
            </a:fld>
            <a:endParaRPr lang="en-US"/>
          </a:p>
        </p:txBody>
      </p:sp>
      <p:sp>
        <p:nvSpPr>
          <p:cNvPr id="6" name="Footer Placeholder 5">
            <a:extLst>
              <a:ext uri="{FF2B5EF4-FFF2-40B4-BE49-F238E27FC236}">
                <a16:creationId xmlns:a16="http://schemas.microsoft.com/office/drawing/2014/main" xmlns="" id="{212C7EAD-7C89-6EC3-C7A8-B66DDE2B452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7029EFD7-C7BF-5164-3CF1-8FB389B52F23}"/>
              </a:ext>
            </a:extLst>
          </p:cNvPr>
          <p:cNvSpPr>
            <a:spLocks noGrp="1"/>
          </p:cNvSpPr>
          <p:nvPr>
            <p:ph type="sldNum" sz="quarter" idx="12"/>
          </p:nvPr>
        </p:nvSpPr>
        <p:spPr/>
        <p:txBody>
          <a:bodyPr/>
          <a:lstStyle/>
          <a:p>
            <a:fld id="{1595BB2F-C9CB-4F18-9077-FBA6E68299B4}" type="slidenum">
              <a:rPr lang="en-US" smtClean="0"/>
              <a:pPr/>
              <a:t>‹#›</a:t>
            </a:fld>
            <a:endParaRPr lang="en-US"/>
          </a:p>
        </p:txBody>
      </p:sp>
    </p:spTree>
    <p:extLst>
      <p:ext uri="{BB962C8B-B14F-4D97-AF65-F5344CB8AC3E}">
        <p14:creationId xmlns:p14="http://schemas.microsoft.com/office/powerpoint/2010/main" val="8810249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A678A87-FB49-3DEE-3661-0A34760C7337}"/>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xmlns="" id="{EA0BB807-E386-B2CB-7253-C78C9FA983E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xmlns="" id="{07D7D980-B07A-E27C-2A45-68A39F972A25}"/>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xmlns="" id="{B449F2E8-928C-854C-F944-59D364FCF4D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xmlns="" id="{7E264C32-CCC0-5C55-C11E-C5BFD0D835B4}"/>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xmlns="" id="{C87046D3-876D-4C5B-45C3-7A78EAF1461A}"/>
              </a:ext>
            </a:extLst>
          </p:cNvPr>
          <p:cNvSpPr>
            <a:spLocks noGrp="1"/>
          </p:cNvSpPr>
          <p:nvPr>
            <p:ph type="dt" sz="half" idx="10"/>
          </p:nvPr>
        </p:nvSpPr>
        <p:spPr/>
        <p:txBody>
          <a:bodyPr/>
          <a:lstStyle/>
          <a:p>
            <a:fld id="{5C547B41-D574-4D99-8733-CDF2B4333776}" type="datetimeFigureOut">
              <a:rPr lang="en-US" smtClean="0"/>
              <a:pPr/>
              <a:t>4/1/2025</a:t>
            </a:fld>
            <a:endParaRPr lang="en-US"/>
          </a:p>
        </p:txBody>
      </p:sp>
      <p:sp>
        <p:nvSpPr>
          <p:cNvPr id="8" name="Footer Placeholder 7">
            <a:extLst>
              <a:ext uri="{FF2B5EF4-FFF2-40B4-BE49-F238E27FC236}">
                <a16:creationId xmlns:a16="http://schemas.microsoft.com/office/drawing/2014/main" xmlns="" id="{508E8B65-41C0-F8DC-75B1-B3B3144050FD}"/>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xmlns="" id="{EEF5E86F-4264-6A88-EF6C-EF2EE1D61724}"/>
              </a:ext>
            </a:extLst>
          </p:cNvPr>
          <p:cNvSpPr>
            <a:spLocks noGrp="1"/>
          </p:cNvSpPr>
          <p:nvPr>
            <p:ph type="sldNum" sz="quarter" idx="12"/>
          </p:nvPr>
        </p:nvSpPr>
        <p:spPr/>
        <p:txBody>
          <a:bodyPr/>
          <a:lstStyle/>
          <a:p>
            <a:fld id="{1595BB2F-C9CB-4F18-9077-FBA6E68299B4}" type="slidenum">
              <a:rPr lang="en-US" smtClean="0"/>
              <a:pPr/>
              <a:t>‹#›</a:t>
            </a:fld>
            <a:endParaRPr lang="en-US"/>
          </a:p>
        </p:txBody>
      </p:sp>
    </p:spTree>
    <p:extLst>
      <p:ext uri="{BB962C8B-B14F-4D97-AF65-F5344CB8AC3E}">
        <p14:creationId xmlns:p14="http://schemas.microsoft.com/office/powerpoint/2010/main" val="4230430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0D6D308-D658-43EC-8619-1829004A6398}"/>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xmlns="" id="{927C2031-2CC5-7BA1-98FD-2403904DC528}"/>
              </a:ext>
            </a:extLst>
          </p:cNvPr>
          <p:cNvSpPr>
            <a:spLocks noGrp="1"/>
          </p:cNvSpPr>
          <p:nvPr>
            <p:ph type="dt" sz="half" idx="10"/>
          </p:nvPr>
        </p:nvSpPr>
        <p:spPr/>
        <p:txBody>
          <a:bodyPr/>
          <a:lstStyle/>
          <a:p>
            <a:fld id="{5C547B41-D574-4D99-8733-CDF2B4333776}" type="datetimeFigureOut">
              <a:rPr lang="en-US" smtClean="0"/>
              <a:pPr/>
              <a:t>4/1/2025</a:t>
            </a:fld>
            <a:endParaRPr lang="en-US"/>
          </a:p>
        </p:txBody>
      </p:sp>
      <p:sp>
        <p:nvSpPr>
          <p:cNvPr id="4" name="Footer Placeholder 3">
            <a:extLst>
              <a:ext uri="{FF2B5EF4-FFF2-40B4-BE49-F238E27FC236}">
                <a16:creationId xmlns:a16="http://schemas.microsoft.com/office/drawing/2014/main" xmlns="" id="{179A14F2-E749-902A-31C6-F874B212B9F8}"/>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xmlns="" id="{34D2D4EB-9FBC-B70F-8618-4A37A97BF3B7}"/>
              </a:ext>
            </a:extLst>
          </p:cNvPr>
          <p:cNvSpPr>
            <a:spLocks noGrp="1"/>
          </p:cNvSpPr>
          <p:nvPr>
            <p:ph type="sldNum" sz="quarter" idx="12"/>
          </p:nvPr>
        </p:nvSpPr>
        <p:spPr/>
        <p:txBody>
          <a:bodyPr/>
          <a:lstStyle/>
          <a:p>
            <a:fld id="{1595BB2F-C9CB-4F18-9077-FBA6E68299B4}" type="slidenum">
              <a:rPr lang="en-US" smtClean="0"/>
              <a:pPr/>
              <a:t>‹#›</a:t>
            </a:fld>
            <a:endParaRPr lang="en-US"/>
          </a:p>
        </p:txBody>
      </p:sp>
    </p:spTree>
    <p:extLst>
      <p:ext uri="{BB962C8B-B14F-4D97-AF65-F5344CB8AC3E}">
        <p14:creationId xmlns:p14="http://schemas.microsoft.com/office/powerpoint/2010/main" val="3740639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xmlns="" id="{99F85CE8-8581-2F50-4DAF-FC03F1FDF7FE}"/>
              </a:ext>
            </a:extLst>
          </p:cNvPr>
          <p:cNvSpPr>
            <a:spLocks noGrp="1"/>
          </p:cNvSpPr>
          <p:nvPr>
            <p:ph type="dt" sz="half" idx="10"/>
          </p:nvPr>
        </p:nvSpPr>
        <p:spPr/>
        <p:txBody>
          <a:bodyPr/>
          <a:lstStyle/>
          <a:p>
            <a:fld id="{5C547B41-D574-4D99-8733-CDF2B4333776}" type="datetimeFigureOut">
              <a:rPr lang="en-US" smtClean="0"/>
              <a:pPr/>
              <a:t>4/1/2025</a:t>
            </a:fld>
            <a:endParaRPr lang="en-US"/>
          </a:p>
        </p:txBody>
      </p:sp>
      <p:sp>
        <p:nvSpPr>
          <p:cNvPr id="3" name="Footer Placeholder 2">
            <a:extLst>
              <a:ext uri="{FF2B5EF4-FFF2-40B4-BE49-F238E27FC236}">
                <a16:creationId xmlns:a16="http://schemas.microsoft.com/office/drawing/2014/main" xmlns="" id="{667E7FA6-B5DF-8560-6067-2C59387AA66F}"/>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xmlns="" id="{A57ED599-BE0F-70D7-28EE-1D8ED4885CFA}"/>
              </a:ext>
            </a:extLst>
          </p:cNvPr>
          <p:cNvSpPr>
            <a:spLocks noGrp="1"/>
          </p:cNvSpPr>
          <p:nvPr>
            <p:ph type="sldNum" sz="quarter" idx="12"/>
          </p:nvPr>
        </p:nvSpPr>
        <p:spPr/>
        <p:txBody>
          <a:bodyPr/>
          <a:lstStyle/>
          <a:p>
            <a:fld id="{1595BB2F-C9CB-4F18-9077-FBA6E68299B4}" type="slidenum">
              <a:rPr lang="en-US" smtClean="0"/>
              <a:pPr/>
              <a:t>‹#›</a:t>
            </a:fld>
            <a:endParaRPr lang="en-US"/>
          </a:p>
        </p:txBody>
      </p:sp>
    </p:spTree>
    <p:extLst>
      <p:ext uri="{BB962C8B-B14F-4D97-AF65-F5344CB8AC3E}">
        <p14:creationId xmlns:p14="http://schemas.microsoft.com/office/powerpoint/2010/main" val="18644360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1182498-553D-A2DB-F771-00B5A2B9953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xmlns="" id="{DF321FBF-EDCB-43AA-0632-84400D0C6EA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xmlns="" id="{611847BC-9E53-30FA-0FD6-6BE424C7454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E7C2C796-6882-D4E3-AA7F-532004367F89}"/>
              </a:ext>
            </a:extLst>
          </p:cNvPr>
          <p:cNvSpPr>
            <a:spLocks noGrp="1"/>
          </p:cNvSpPr>
          <p:nvPr>
            <p:ph type="dt" sz="half" idx="10"/>
          </p:nvPr>
        </p:nvSpPr>
        <p:spPr/>
        <p:txBody>
          <a:bodyPr/>
          <a:lstStyle/>
          <a:p>
            <a:fld id="{5C547B41-D574-4D99-8733-CDF2B4333776}" type="datetimeFigureOut">
              <a:rPr lang="en-US" smtClean="0"/>
              <a:pPr/>
              <a:t>4/1/2025</a:t>
            </a:fld>
            <a:endParaRPr lang="en-US"/>
          </a:p>
        </p:txBody>
      </p:sp>
      <p:sp>
        <p:nvSpPr>
          <p:cNvPr id="6" name="Footer Placeholder 5">
            <a:extLst>
              <a:ext uri="{FF2B5EF4-FFF2-40B4-BE49-F238E27FC236}">
                <a16:creationId xmlns:a16="http://schemas.microsoft.com/office/drawing/2014/main" xmlns="" id="{85B08152-6956-F4C5-3A69-7CC7C7E2FB2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12DD2FE6-4227-FD82-4937-8D59EA69BE13}"/>
              </a:ext>
            </a:extLst>
          </p:cNvPr>
          <p:cNvSpPr>
            <a:spLocks noGrp="1"/>
          </p:cNvSpPr>
          <p:nvPr>
            <p:ph type="sldNum" sz="quarter" idx="12"/>
          </p:nvPr>
        </p:nvSpPr>
        <p:spPr/>
        <p:txBody>
          <a:bodyPr/>
          <a:lstStyle/>
          <a:p>
            <a:fld id="{1595BB2F-C9CB-4F18-9077-FBA6E68299B4}" type="slidenum">
              <a:rPr lang="en-US" smtClean="0"/>
              <a:pPr/>
              <a:t>‹#›</a:t>
            </a:fld>
            <a:endParaRPr lang="en-US"/>
          </a:p>
        </p:txBody>
      </p:sp>
    </p:spTree>
    <p:extLst>
      <p:ext uri="{BB962C8B-B14F-4D97-AF65-F5344CB8AC3E}">
        <p14:creationId xmlns:p14="http://schemas.microsoft.com/office/powerpoint/2010/main" val="26002349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C0C873F-E510-719F-98AC-3E70D87AE37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xmlns="" id="{8FC9E2E2-2AE6-3EBD-A9E4-7ED224ABC87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xmlns="" id="{31D2EBDC-61E3-44F2-ABB4-2EB17499277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50F2E887-1386-15D9-5ECB-2E2384DFF0F1}"/>
              </a:ext>
            </a:extLst>
          </p:cNvPr>
          <p:cNvSpPr>
            <a:spLocks noGrp="1"/>
          </p:cNvSpPr>
          <p:nvPr>
            <p:ph type="dt" sz="half" idx="10"/>
          </p:nvPr>
        </p:nvSpPr>
        <p:spPr/>
        <p:txBody>
          <a:bodyPr/>
          <a:lstStyle/>
          <a:p>
            <a:fld id="{5C547B41-D574-4D99-8733-CDF2B4333776}" type="datetimeFigureOut">
              <a:rPr lang="en-US" smtClean="0"/>
              <a:pPr/>
              <a:t>4/1/2025</a:t>
            </a:fld>
            <a:endParaRPr lang="en-US"/>
          </a:p>
        </p:txBody>
      </p:sp>
      <p:sp>
        <p:nvSpPr>
          <p:cNvPr id="6" name="Footer Placeholder 5">
            <a:extLst>
              <a:ext uri="{FF2B5EF4-FFF2-40B4-BE49-F238E27FC236}">
                <a16:creationId xmlns:a16="http://schemas.microsoft.com/office/drawing/2014/main" xmlns="" id="{F8D42CEC-AEEF-DFC4-E282-D593A0296C4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05F40693-F29B-CF3B-65FE-11FC48F97020}"/>
              </a:ext>
            </a:extLst>
          </p:cNvPr>
          <p:cNvSpPr>
            <a:spLocks noGrp="1"/>
          </p:cNvSpPr>
          <p:nvPr>
            <p:ph type="sldNum" sz="quarter" idx="12"/>
          </p:nvPr>
        </p:nvSpPr>
        <p:spPr/>
        <p:txBody>
          <a:bodyPr/>
          <a:lstStyle/>
          <a:p>
            <a:fld id="{1595BB2F-C9CB-4F18-9077-FBA6E68299B4}" type="slidenum">
              <a:rPr lang="en-US" smtClean="0"/>
              <a:pPr/>
              <a:t>‹#›</a:t>
            </a:fld>
            <a:endParaRPr lang="en-US"/>
          </a:p>
        </p:txBody>
      </p:sp>
    </p:spTree>
    <p:extLst>
      <p:ext uri="{BB962C8B-B14F-4D97-AF65-F5344CB8AC3E}">
        <p14:creationId xmlns:p14="http://schemas.microsoft.com/office/powerpoint/2010/main" val="40003167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xmlns="" id="{9DA1EDD5-0880-E869-4D10-C85553C03F1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xmlns="" id="{EB80795F-1B41-82CD-C290-311DBA831FB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7CC86E56-0772-62DB-E800-76290712492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C547B41-D574-4D99-8733-CDF2B4333776}" type="datetimeFigureOut">
              <a:rPr lang="en-US" smtClean="0"/>
              <a:pPr/>
              <a:t>4/1/2025</a:t>
            </a:fld>
            <a:endParaRPr lang="en-US"/>
          </a:p>
        </p:txBody>
      </p:sp>
      <p:sp>
        <p:nvSpPr>
          <p:cNvPr id="5" name="Footer Placeholder 4">
            <a:extLst>
              <a:ext uri="{FF2B5EF4-FFF2-40B4-BE49-F238E27FC236}">
                <a16:creationId xmlns:a16="http://schemas.microsoft.com/office/drawing/2014/main" xmlns="" id="{7BB15C0E-FBAF-B2D2-251A-970E2D4CC2D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xmlns="" id="{61E648B1-B142-9FCA-13B3-C5042150F35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595BB2F-C9CB-4F18-9077-FBA6E68299B4}" type="slidenum">
              <a:rPr lang="en-US" smtClean="0"/>
              <a:pPr/>
              <a:t>‹#›</a:t>
            </a:fld>
            <a:endParaRPr lang="en-US"/>
          </a:p>
        </p:txBody>
      </p:sp>
    </p:spTree>
    <p:extLst>
      <p:ext uri="{BB962C8B-B14F-4D97-AF65-F5344CB8AC3E}">
        <p14:creationId xmlns:p14="http://schemas.microsoft.com/office/powerpoint/2010/main" val="171029060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file:///H:\THT_Chuyen%20de%20Thuc%20hien%20giao%20an%20dien%20tu\GDCD\Yeu%20thuong%20con%20nguoi.ppt" TargetMode="External"/><Relationship Id="rId1" Type="http://schemas.openxmlformats.org/officeDocument/2006/relationships/slideLayout" Target="../slideLayouts/slideLayout7.xml"/><Relationship Id="rId5" Type="http://schemas.openxmlformats.org/officeDocument/2006/relationships/image" Target="../media/image3.gif"/><Relationship Id="rId4" Type="http://schemas.openxmlformats.org/officeDocument/2006/relationships/image" Target="../media/image2.gif"/></Relationships>
</file>

<file path=ppt/slides/_rels/slide1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2.xml"/><Relationship Id="rId4" Type="http://schemas.openxmlformats.org/officeDocument/2006/relationships/image" Target="../media/image14.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ext Box 2"/>
          <p:cNvSpPr txBox="1">
            <a:spLocks noChangeArrowheads="1"/>
          </p:cNvSpPr>
          <p:nvPr/>
        </p:nvSpPr>
        <p:spPr bwMode="auto">
          <a:xfrm>
            <a:off x="2390658" y="4413719"/>
            <a:ext cx="2958952" cy="369332"/>
          </a:xfrm>
          <a:prstGeom prst="rect">
            <a:avLst/>
          </a:prstGeom>
          <a:noFill/>
          <a:ln w="9525">
            <a:noFill/>
            <a:miter lim="800000"/>
            <a:headEnd/>
            <a:tailEnd/>
          </a:ln>
        </p:spPr>
        <p:txBody>
          <a:bodyPr wrap="none">
            <a:spAutoFit/>
          </a:bodyPr>
          <a:lstStyle/>
          <a:p>
            <a:r>
              <a:rPr lang="en-US" b="1" dirty="0">
                <a:solidFill>
                  <a:srgbClr val="FF00FF"/>
                </a:solidFill>
                <a:cs typeface="Times New Roman" pitchFamily="18" charset="0"/>
              </a:rPr>
              <a:t>GIÁO VIÊN</a:t>
            </a:r>
            <a:r>
              <a:rPr lang="en-US" b="1">
                <a:solidFill>
                  <a:srgbClr val="FF00FF"/>
                </a:solidFill>
                <a:cs typeface="Times New Roman" pitchFamily="18" charset="0"/>
              </a:rPr>
              <a:t>: </a:t>
            </a:r>
            <a:r>
              <a:rPr lang="en-US" b="1" smtClean="0">
                <a:solidFill>
                  <a:srgbClr val="FF00FF"/>
                </a:solidFill>
                <a:cs typeface="Times New Roman" pitchFamily="18" charset="0"/>
              </a:rPr>
              <a:t>ĐẶNG ĐÌNH NHU</a:t>
            </a:r>
            <a:endParaRPr lang="vi-VN" b="1" dirty="0">
              <a:solidFill>
                <a:srgbClr val="FF00FF"/>
              </a:solidFill>
              <a:cs typeface="Times New Roman" pitchFamily="18" charset="0"/>
            </a:endParaRPr>
          </a:p>
        </p:txBody>
      </p:sp>
      <p:pic>
        <p:nvPicPr>
          <p:cNvPr id="2051" name="Picture 14" descr="Asian lily">
            <a:hlinkClick r:id="rId2" action="ppaction://hlinkpres?slideindex=1&amp;slidetitle=Slide 1"/>
          </p:cNvPr>
          <p:cNvPicPr>
            <a:picLocks noChangeAspect="1" noChangeArrowheads="1"/>
          </p:cNvPicPr>
          <p:nvPr/>
        </p:nvPicPr>
        <p:blipFill>
          <a:blip r:embed="rId3"/>
          <a:srcRect/>
          <a:stretch>
            <a:fillRect/>
          </a:stretch>
        </p:blipFill>
        <p:spPr bwMode="auto">
          <a:xfrm>
            <a:off x="6191251" y="3860427"/>
            <a:ext cx="6400800" cy="2662798"/>
          </a:xfrm>
          <a:prstGeom prst="rect">
            <a:avLst/>
          </a:prstGeom>
          <a:noFill/>
          <a:ln w="9525">
            <a:noFill/>
            <a:miter lim="800000"/>
            <a:headEnd/>
            <a:tailEnd/>
          </a:ln>
        </p:spPr>
      </p:pic>
      <p:pic>
        <p:nvPicPr>
          <p:cNvPr id="2052" name="Picture 6" descr="Buombay"/>
          <p:cNvPicPr>
            <a:picLocks noChangeAspect="1" noChangeArrowheads="1" noCrop="1"/>
          </p:cNvPicPr>
          <p:nvPr/>
        </p:nvPicPr>
        <p:blipFill>
          <a:blip r:embed="rId4"/>
          <a:srcRect/>
          <a:stretch>
            <a:fillRect/>
          </a:stretch>
        </p:blipFill>
        <p:spPr bwMode="auto">
          <a:xfrm>
            <a:off x="0" y="-295556"/>
            <a:ext cx="12192000" cy="798420"/>
          </a:xfrm>
          <a:prstGeom prst="rect">
            <a:avLst/>
          </a:prstGeom>
          <a:noFill/>
          <a:ln w="9525">
            <a:noFill/>
            <a:miter lim="800000"/>
            <a:headEnd/>
            <a:tailEnd/>
          </a:ln>
        </p:spPr>
      </p:pic>
      <p:pic>
        <p:nvPicPr>
          <p:cNvPr id="2053" name="Picture 7" descr="Buombay"/>
          <p:cNvPicPr>
            <a:picLocks noChangeAspect="1" noChangeArrowheads="1" noCrop="1"/>
          </p:cNvPicPr>
          <p:nvPr/>
        </p:nvPicPr>
        <p:blipFill>
          <a:blip r:embed="rId4"/>
          <a:srcRect/>
          <a:stretch>
            <a:fillRect/>
          </a:stretch>
        </p:blipFill>
        <p:spPr bwMode="auto">
          <a:xfrm>
            <a:off x="0" y="5944723"/>
            <a:ext cx="12192000" cy="798419"/>
          </a:xfrm>
          <a:prstGeom prst="rect">
            <a:avLst/>
          </a:prstGeom>
          <a:noFill/>
          <a:ln w="9525">
            <a:noFill/>
            <a:miter lim="800000"/>
            <a:headEnd/>
            <a:tailEnd/>
          </a:ln>
        </p:spPr>
      </p:pic>
      <p:sp>
        <p:nvSpPr>
          <p:cNvPr id="2054" name="WordArt 8"/>
          <p:cNvSpPr>
            <a:spLocks noChangeArrowheads="1" noChangeShapeType="1" noTextEdit="1"/>
          </p:cNvSpPr>
          <p:nvPr/>
        </p:nvSpPr>
        <p:spPr bwMode="auto">
          <a:xfrm>
            <a:off x="406400" y="672354"/>
            <a:ext cx="11785600" cy="1657070"/>
          </a:xfrm>
          <a:prstGeom prst="rect">
            <a:avLst/>
          </a:prstGeom>
        </p:spPr>
        <p:txBody>
          <a:bodyPr wrap="none" fromWordArt="1">
            <a:prstTxWarp prst="textWave2">
              <a:avLst>
                <a:gd name="adj1" fmla="val 13005"/>
                <a:gd name="adj2" fmla="val 0"/>
              </a:avLst>
            </a:prstTxWarp>
          </a:bodyPr>
          <a:lstStyle/>
          <a:p>
            <a:pPr algn="ctr"/>
            <a:r>
              <a:rPr lang="en-US" kern="10" dirty="0" err="1">
                <a:ln w="9525">
                  <a:solidFill>
                    <a:srgbClr val="CC99FF"/>
                  </a:solidFill>
                  <a:round/>
                  <a:headEnd/>
                  <a:tailEnd/>
                </a:ln>
                <a:gradFill rotWithShape="1">
                  <a:gsLst>
                    <a:gs pos="0">
                      <a:srgbClr val="6600CC"/>
                    </a:gs>
                    <a:gs pos="100000">
                      <a:srgbClr val="CC00CC"/>
                    </a:gs>
                  </a:gsLst>
                  <a:lin ang="5400000" scaled="1"/>
                </a:gradFill>
                <a:effectLst>
                  <a:outerShdw dist="53882" dir="2700000" algn="ctr" rotWithShape="0">
                    <a:srgbClr val="9999FF">
                      <a:alpha val="79999"/>
                    </a:srgbClr>
                  </a:outerShdw>
                </a:effectLst>
                <a:latin typeface="Times New Roman"/>
                <a:cs typeface="Times New Roman"/>
              </a:rPr>
              <a:t>CHÀO</a:t>
            </a:r>
            <a:r>
              <a:rPr lang="en-US" kern="10" dirty="0">
                <a:ln w="9525">
                  <a:solidFill>
                    <a:srgbClr val="CC99FF"/>
                  </a:solidFill>
                  <a:round/>
                  <a:headEnd/>
                  <a:tailEnd/>
                </a:ln>
                <a:gradFill rotWithShape="1">
                  <a:gsLst>
                    <a:gs pos="0">
                      <a:srgbClr val="6600CC"/>
                    </a:gs>
                    <a:gs pos="100000">
                      <a:srgbClr val="CC00CC"/>
                    </a:gs>
                  </a:gsLst>
                  <a:lin ang="5400000" scaled="1"/>
                </a:gradFill>
                <a:effectLst>
                  <a:outerShdw dist="53882" dir="2700000" algn="ctr" rotWithShape="0">
                    <a:srgbClr val="9999FF">
                      <a:alpha val="79999"/>
                    </a:srgbClr>
                  </a:outerShdw>
                </a:effectLst>
                <a:latin typeface="Times New Roman"/>
                <a:cs typeface="Times New Roman"/>
              </a:rPr>
              <a:t> </a:t>
            </a:r>
            <a:r>
              <a:rPr lang="en-US" kern="10" dirty="0" err="1">
                <a:ln w="9525">
                  <a:solidFill>
                    <a:srgbClr val="CC99FF"/>
                  </a:solidFill>
                  <a:round/>
                  <a:headEnd/>
                  <a:tailEnd/>
                </a:ln>
                <a:gradFill rotWithShape="1">
                  <a:gsLst>
                    <a:gs pos="0">
                      <a:srgbClr val="6600CC"/>
                    </a:gs>
                    <a:gs pos="100000">
                      <a:srgbClr val="CC00CC"/>
                    </a:gs>
                  </a:gsLst>
                  <a:lin ang="5400000" scaled="1"/>
                </a:gradFill>
                <a:effectLst>
                  <a:outerShdw dist="53882" dir="2700000" algn="ctr" rotWithShape="0">
                    <a:srgbClr val="9999FF">
                      <a:alpha val="79999"/>
                    </a:srgbClr>
                  </a:outerShdw>
                </a:effectLst>
                <a:latin typeface="Times New Roman"/>
                <a:cs typeface="Times New Roman"/>
              </a:rPr>
              <a:t>MỪNG</a:t>
            </a:r>
            <a:r>
              <a:rPr lang="en-US" kern="10" dirty="0">
                <a:ln w="9525">
                  <a:solidFill>
                    <a:srgbClr val="CC99FF"/>
                  </a:solidFill>
                  <a:round/>
                  <a:headEnd/>
                  <a:tailEnd/>
                </a:ln>
                <a:gradFill rotWithShape="1">
                  <a:gsLst>
                    <a:gs pos="0">
                      <a:srgbClr val="6600CC"/>
                    </a:gs>
                    <a:gs pos="100000">
                      <a:srgbClr val="CC00CC"/>
                    </a:gs>
                  </a:gsLst>
                  <a:lin ang="5400000" scaled="1"/>
                </a:gradFill>
                <a:effectLst>
                  <a:outerShdw dist="53882" dir="2700000" algn="ctr" rotWithShape="0">
                    <a:srgbClr val="9999FF">
                      <a:alpha val="79999"/>
                    </a:srgbClr>
                  </a:outerShdw>
                </a:effectLst>
                <a:latin typeface="Times New Roman"/>
                <a:cs typeface="Times New Roman"/>
              </a:rPr>
              <a:t> </a:t>
            </a:r>
            <a:r>
              <a:rPr lang="en-US" kern="10" dirty="0" err="1">
                <a:ln w="9525">
                  <a:solidFill>
                    <a:srgbClr val="CC99FF"/>
                  </a:solidFill>
                  <a:round/>
                  <a:headEnd/>
                  <a:tailEnd/>
                </a:ln>
                <a:gradFill rotWithShape="1">
                  <a:gsLst>
                    <a:gs pos="0">
                      <a:srgbClr val="6600CC"/>
                    </a:gs>
                    <a:gs pos="100000">
                      <a:srgbClr val="CC00CC"/>
                    </a:gs>
                  </a:gsLst>
                  <a:lin ang="5400000" scaled="1"/>
                </a:gradFill>
                <a:effectLst>
                  <a:outerShdw dist="53882" dir="2700000" algn="ctr" rotWithShape="0">
                    <a:srgbClr val="9999FF">
                      <a:alpha val="79999"/>
                    </a:srgbClr>
                  </a:outerShdw>
                </a:effectLst>
                <a:latin typeface="Times New Roman"/>
                <a:cs typeface="Times New Roman"/>
              </a:rPr>
              <a:t>CÁC</a:t>
            </a:r>
            <a:r>
              <a:rPr lang="en-US" kern="10" dirty="0">
                <a:ln w="9525">
                  <a:solidFill>
                    <a:srgbClr val="CC99FF"/>
                  </a:solidFill>
                  <a:round/>
                  <a:headEnd/>
                  <a:tailEnd/>
                </a:ln>
                <a:gradFill rotWithShape="1">
                  <a:gsLst>
                    <a:gs pos="0">
                      <a:srgbClr val="6600CC"/>
                    </a:gs>
                    <a:gs pos="100000">
                      <a:srgbClr val="CC00CC"/>
                    </a:gs>
                  </a:gsLst>
                  <a:lin ang="5400000" scaled="1"/>
                </a:gradFill>
                <a:effectLst>
                  <a:outerShdw dist="53882" dir="2700000" algn="ctr" rotWithShape="0">
                    <a:srgbClr val="9999FF">
                      <a:alpha val="79999"/>
                    </a:srgbClr>
                  </a:outerShdw>
                </a:effectLst>
                <a:latin typeface="Times New Roman"/>
                <a:cs typeface="Times New Roman"/>
              </a:rPr>
              <a:t> </a:t>
            </a:r>
            <a:r>
              <a:rPr lang="en-US" kern="10" dirty="0" err="1">
                <a:ln w="9525">
                  <a:solidFill>
                    <a:srgbClr val="CC99FF"/>
                  </a:solidFill>
                  <a:round/>
                  <a:headEnd/>
                  <a:tailEnd/>
                </a:ln>
                <a:gradFill rotWithShape="1">
                  <a:gsLst>
                    <a:gs pos="0">
                      <a:srgbClr val="6600CC"/>
                    </a:gs>
                    <a:gs pos="100000">
                      <a:srgbClr val="CC00CC"/>
                    </a:gs>
                  </a:gsLst>
                  <a:lin ang="5400000" scaled="1"/>
                </a:gradFill>
                <a:effectLst>
                  <a:outerShdw dist="53882" dir="2700000" algn="ctr" rotWithShape="0">
                    <a:srgbClr val="9999FF">
                      <a:alpha val="79999"/>
                    </a:srgbClr>
                  </a:outerShdw>
                </a:effectLst>
                <a:latin typeface="Times New Roman"/>
                <a:cs typeface="Times New Roman"/>
              </a:rPr>
              <a:t>EM</a:t>
            </a:r>
            <a:r>
              <a:rPr lang="en-US" kern="10" dirty="0">
                <a:ln w="9525">
                  <a:solidFill>
                    <a:srgbClr val="CC99FF"/>
                  </a:solidFill>
                  <a:round/>
                  <a:headEnd/>
                  <a:tailEnd/>
                </a:ln>
                <a:gradFill rotWithShape="1">
                  <a:gsLst>
                    <a:gs pos="0">
                      <a:srgbClr val="6600CC"/>
                    </a:gs>
                    <a:gs pos="100000">
                      <a:srgbClr val="CC00CC"/>
                    </a:gs>
                  </a:gsLst>
                  <a:lin ang="5400000" scaled="1"/>
                </a:gradFill>
                <a:effectLst>
                  <a:outerShdw dist="53882" dir="2700000" algn="ctr" rotWithShape="0">
                    <a:srgbClr val="9999FF">
                      <a:alpha val="79999"/>
                    </a:srgbClr>
                  </a:outerShdw>
                </a:effectLst>
                <a:latin typeface="Times New Roman"/>
                <a:cs typeface="Times New Roman"/>
              </a:rPr>
              <a:t> </a:t>
            </a:r>
            <a:r>
              <a:rPr lang="en-US" kern="10" dirty="0" err="1">
                <a:ln w="9525">
                  <a:solidFill>
                    <a:srgbClr val="CC99FF"/>
                  </a:solidFill>
                  <a:round/>
                  <a:headEnd/>
                  <a:tailEnd/>
                </a:ln>
                <a:gradFill rotWithShape="1">
                  <a:gsLst>
                    <a:gs pos="0">
                      <a:srgbClr val="6600CC"/>
                    </a:gs>
                    <a:gs pos="100000">
                      <a:srgbClr val="CC00CC"/>
                    </a:gs>
                  </a:gsLst>
                  <a:lin ang="5400000" scaled="1"/>
                </a:gradFill>
                <a:effectLst>
                  <a:outerShdw dist="53882" dir="2700000" algn="ctr" rotWithShape="0">
                    <a:srgbClr val="9999FF">
                      <a:alpha val="79999"/>
                    </a:srgbClr>
                  </a:outerShdw>
                </a:effectLst>
                <a:latin typeface="Times New Roman"/>
                <a:cs typeface="Times New Roman"/>
              </a:rPr>
              <a:t>HỌC</a:t>
            </a:r>
            <a:r>
              <a:rPr lang="en-US" kern="10" dirty="0">
                <a:ln w="9525">
                  <a:solidFill>
                    <a:srgbClr val="CC99FF"/>
                  </a:solidFill>
                  <a:round/>
                  <a:headEnd/>
                  <a:tailEnd/>
                </a:ln>
                <a:gradFill rotWithShape="1">
                  <a:gsLst>
                    <a:gs pos="0">
                      <a:srgbClr val="6600CC"/>
                    </a:gs>
                    <a:gs pos="100000">
                      <a:srgbClr val="CC00CC"/>
                    </a:gs>
                  </a:gsLst>
                  <a:lin ang="5400000" scaled="1"/>
                </a:gradFill>
                <a:effectLst>
                  <a:outerShdw dist="53882" dir="2700000" algn="ctr" rotWithShape="0">
                    <a:srgbClr val="9999FF">
                      <a:alpha val="79999"/>
                    </a:srgbClr>
                  </a:outerShdw>
                </a:effectLst>
                <a:latin typeface="Times New Roman"/>
                <a:cs typeface="Times New Roman"/>
              </a:rPr>
              <a:t> </a:t>
            </a:r>
            <a:r>
              <a:rPr lang="en-US" kern="10" dirty="0" err="1">
                <a:ln w="9525">
                  <a:solidFill>
                    <a:srgbClr val="CC99FF"/>
                  </a:solidFill>
                  <a:round/>
                  <a:headEnd/>
                  <a:tailEnd/>
                </a:ln>
                <a:gradFill rotWithShape="1">
                  <a:gsLst>
                    <a:gs pos="0">
                      <a:srgbClr val="6600CC"/>
                    </a:gs>
                    <a:gs pos="100000">
                      <a:srgbClr val="CC00CC"/>
                    </a:gs>
                  </a:gsLst>
                  <a:lin ang="5400000" scaled="1"/>
                </a:gradFill>
                <a:effectLst>
                  <a:outerShdw dist="53882" dir="2700000" algn="ctr" rotWithShape="0">
                    <a:srgbClr val="9999FF">
                      <a:alpha val="79999"/>
                    </a:srgbClr>
                  </a:outerShdw>
                </a:effectLst>
                <a:latin typeface="Times New Roman"/>
                <a:cs typeface="Times New Roman"/>
              </a:rPr>
              <a:t>SINH</a:t>
            </a:r>
            <a:r>
              <a:rPr lang="en-US" kern="10" dirty="0">
                <a:ln w="9525">
                  <a:solidFill>
                    <a:srgbClr val="CC99FF"/>
                  </a:solidFill>
                  <a:round/>
                  <a:headEnd/>
                  <a:tailEnd/>
                </a:ln>
                <a:gradFill rotWithShape="1">
                  <a:gsLst>
                    <a:gs pos="0">
                      <a:srgbClr val="6600CC"/>
                    </a:gs>
                    <a:gs pos="100000">
                      <a:srgbClr val="CC00CC"/>
                    </a:gs>
                  </a:gsLst>
                  <a:lin ang="5400000" scaled="1"/>
                </a:gradFill>
                <a:effectLst>
                  <a:outerShdw dist="53882" dir="2700000" algn="ctr" rotWithShape="0">
                    <a:srgbClr val="9999FF">
                      <a:alpha val="79999"/>
                    </a:srgbClr>
                  </a:outerShdw>
                </a:effectLst>
                <a:latin typeface="Times New Roman"/>
                <a:cs typeface="Times New Roman"/>
              </a:rPr>
              <a:t> </a:t>
            </a:r>
          </a:p>
          <a:p>
            <a:pPr algn="ctr"/>
            <a:r>
              <a:rPr lang="en-US" kern="10" dirty="0" err="1">
                <a:ln w="9525">
                  <a:solidFill>
                    <a:srgbClr val="CC99FF"/>
                  </a:solidFill>
                  <a:round/>
                  <a:headEnd/>
                  <a:tailEnd/>
                </a:ln>
                <a:gradFill rotWithShape="1">
                  <a:gsLst>
                    <a:gs pos="0">
                      <a:srgbClr val="6600CC"/>
                    </a:gs>
                    <a:gs pos="100000">
                      <a:srgbClr val="CC00CC"/>
                    </a:gs>
                  </a:gsLst>
                  <a:lin ang="5400000" scaled="1"/>
                </a:gradFill>
                <a:effectLst>
                  <a:outerShdw dist="53882" dir="2700000" algn="ctr" rotWithShape="0">
                    <a:srgbClr val="9999FF">
                      <a:alpha val="79999"/>
                    </a:srgbClr>
                  </a:outerShdw>
                </a:effectLst>
                <a:latin typeface="Times New Roman"/>
                <a:cs typeface="Times New Roman"/>
              </a:rPr>
              <a:t>ĐẾN</a:t>
            </a:r>
            <a:r>
              <a:rPr lang="en-US" kern="10" dirty="0">
                <a:ln w="9525">
                  <a:solidFill>
                    <a:srgbClr val="CC99FF"/>
                  </a:solidFill>
                  <a:round/>
                  <a:headEnd/>
                  <a:tailEnd/>
                </a:ln>
                <a:gradFill rotWithShape="1">
                  <a:gsLst>
                    <a:gs pos="0">
                      <a:srgbClr val="6600CC"/>
                    </a:gs>
                    <a:gs pos="100000">
                      <a:srgbClr val="CC00CC"/>
                    </a:gs>
                  </a:gsLst>
                  <a:lin ang="5400000" scaled="1"/>
                </a:gradFill>
                <a:effectLst>
                  <a:outerShdw dist="53882" dir="2700000" algn="ctr" rotWithShape="0">
                    <a:srgbClr val="9999FF">
                      <a:alpha val="79999"/>
                    </a:srgbClr>
                  </a:outerShdw>
                </a:effectLst>
                <a:latin typeface="Times New Roman"/>
                <a:cs typeface="Times New Roman"/>
              </a:rPr>
              <a:t> </a:t>
            </a:r>
            <a:r>
              <a:rPr lang="en-US" kern="10" dirty="0" err="1">
                <a:ln w="9525">
                  <a:solidFill>
                    <a:srgbClr val="CC99FF"/>
                  </a:solidFill>
                  <a:round/>
                  <a:headEnd/>
                  <a:tailEnd/>
                </a:ln>
                <a:gradFill rotWithShape="1">
                  <a:gsLst>
                    <a:gs pos="0">
                      <a:srgbClr val="6600CC"/>
                    </a:gs>
                    <a:gs pos="100000">
                      <a:srgbClr val="CC00CC"/>
                    </a:gs>
                  </a:gsLst>
                  <a:lin ang="5400000" scaled="1"/>
                </a:gradFill>
                <a:effectLst>
                  <a:outerShdw dist="53882" dir="2700000" algn="ctr" rotWithShape="0">
                    <a:srgbClr val="9999FF">
                      <a:alpha val="79999"/>
                    </a:srgbClr>
                  </a:outerShdw>
                </a:effectLst>
                <a:latin typeface="Times New Roman"/>
                <a:cs typeface="Times New Roman"/>
              </a:rPr>
              <a:t>VỚI</a:t>
            </a:r>
            <a:r>
              <a:rPr lang="en-US" kern="10" dirty="0">
                <a:ln w="9525">
                  <a:solidFill>
                    <a:srgbClr val="CC99FF"/>
                  </a:solidFill>
                  <a:round/>
                  <a:headEnd/>
                  <a:tailEnd/>
                </a:ln>
                <a:gradFill rotWithShape="1">
                  <a:gsLst>
                    <a:gs pos="0">
                      <a:srgbClr val="6600CC"/>
                    </a:gs>
                    <a:gs pos="100000">
                      <a:srgbClr val="CC00CC"/>
                    </a:gs>
                  </a:gsLst>
                  <a:lin ang="5400000" scaled="1"/>
                </a:gradFill>
                <a:effectLst>
                  <a:outerShdw dist="53882" dir="2700000" algn="ctr" rotWithShape="0">
                    <a:srgbClr val="9999FF">
                      <a:alpha val="79999"/>
                    </a:srgbClr>
                  </a:outerShdw>
                </a:effectLst>
                <a:latin typeface="Times New Roman"/>
                <a:cs typeface="Times New Roman"/>
              </a:rPr>
              <a:t> </a:t>
            </a:r>
            <a:r>
              <a:rPr lang="en-US" kern="10" dirty="0" err="1" smtClean="0">
                <a:ln w="9525">
                  <a:solidFill>
                    <a:srgbClr val="CC99FF"/>
                  </a:solidFill>
                  <a:round/>
                  <a:headEnd/>
                  <a:tailEnd/>
                </a:ln>
                <a:gradFill rotWithShape="1">
                  <a:gsLst>
                    <a:gs pos="0">
                      <a:srgbClr val="6600CC"/>
                    </a:gs>
                    <a:gs pos="100000">
                      <a:srgbClr val="CC00CC"/>
                    </a:gs>
                  </a:gsLst>
                  <a:lin ang="5400000" scaled="1"/>
                </a:gradFill>
                <a:effectLst>
                  <a:outerShdw dist="53882" dir="2700000" algn="ctr" rotWithShape="0">
                    <a:srgbClr val="9999FF">
                      <a:alpha val="79999"/>
                    </a:srgbClr>
                  </a:outerShdw>
                </a:effectLst>
                <a:latin typeface="Times New Roman"/>
                <a:cs typeface="Times New Roman"/>
              </a:rPr>
              <a:t>BÀI</a:t>
            </a:r>
            <a:r>
              <a:rPr lang="en-US" kern="10" dirty="0" smtClean="0">
                <a:ln w="9525">
                  <a:solidFill>
                    <a:srgbClr val="CC99FF"/>
                  </a:solidFill>
                  <a:round/>
                  <a:headEnd/>
                  <a:tailEnd/>
                </a:ln>
                <a:gradFill rotWithShape="1">
                  <a:gsLst>
                    <a:gs pos="0">
                      <a:srgbClr val="6600CC"/>
                    </a:gs>
                    <a:gs pos="100000">
                      <a:srgbClr val="CC00CC"/>
                    </a:gs>
                  </a:gsLst>
                  <a:lin ang="5400000" scaled="1"/>
                </a:gradFill>
                <a:effectLst>
                  <a:outerShdw dist="53882" dir="2700000" algn="ctr" rotWithShape="0">
                    <a:srgbClr val="9999FF">
                      <a:alpha val="79999"/>
                    </a:srgbClr>
                  </a:outerShdw>
                </a:effectLst>
                <a:latin typeface="Times New Roman"/>
                <a:cs typeface="Times New Roman"/>
              </a:rPr>
              <a:t> </a:t>
            </a:r>
            <a:r>
              <a:rPr lang="en-US" kern="10" dirty="0" err="1" smtClean="0">
                <a:ln w="9525">
                  <a:solidFill>
                    <a:srgbClr val="CC99FF"/>
                  </a:solidFill>
                  <a:round/>
                  <a:headEnd/>
                  <a:tailEnd/>
                </a:ln>
                <a:gradFill rotWithShape="1">
                  <a:gsLst>
                    <a:gs pos="0">
                      <a:srgbClr val="6600CC"/>
                    </a:gs>
                    <a:gs pos="100000">
                      <a:srgbClr val="CC00CC"/>
                    </a:gs>
                  </a:gsLst>
                  <a:lin ang="5400000" scaled="1"/>
                </a:gradFill>
                <a:effectLst>
                  <a:outerShdw dist="53882" dir="2700000" algn="ctr" rotWithShape="0">
                    <a:srgbClr val="9999FF">
                      <a:alpha val="79999"/>
                    </a:srgbClr>
                  </a:outerShdw>
                </a:effectLst>
                <a:latin typeface="Times New Roman"/>
                <a:cs typeface="Times New Roman"/>
              </a:rPr>
              <a:t>GIẢNG</a:t>
            </a:r>
            <a:r>
              <a:rPr lang="en-US" kern="10" dirty="0" smtClean="0">
                <a:ln w="9525">
                  <a:solidFill>
                    <a:srgbClr val="CC99FF"/>
                  </a:solidFill>
                  <a:round/>
                  <a:headEnd/>
                  <a:tailEnd/>
                </a:ln>
                <a:gradFill rotWithShape="1">
                  <a:gsLst>
                    <a:gs pos="0">
                      <a:srgbClr val="6600CC"/>
                    </a:gs>
                    <a:gs pos="100000">
                      <a:srgbClr val="CC00CC"/>
                    </a:gs>
                  </a:gsLst>
                  <a:lin ang="5400000" scaled="1"/>
                </a:gradFill>
                <a:effectLst>
                  <a:outerShdw dist="53882" dir="2700000" algn="ctr" rotWithShape="0">
                    <a:srgbClr val="9999FF">
                      <a:alpha val="79999"/>
                    </a:srgbClr>
                  </a:outerShdw>
                </a:effectLst>
                <a:latin typeface="Times New Roman"/>
                <a:cs typeface="Times New Roman"/>
              </a:rPr>
              <a:t> </a:t>
            </a:r>
            <a:r>
              <a:rPr lang="en-US" kern="10" dirty="0" err="1" smtClean="0">
                <a:ln w="9525">
                  <a:solidFill>
                    <a:srgbClr val="CC99FF"/>
                  </a:solidFill>
                  <a:round/>
                  <a:headEnd/>
                  <a:tailEnd/>
                </a:ln>
                <a:gradFill rotWithShape="1">
                  <a:gsLst>
                    <a:gs pos="0">
                      <a:srgbClr val="6600CC"/>
                    </a:gs>
                    <a:gs pos="100000">
                      <a:srgbClr val="CC00CC"/>
                    </a:gs>
                  </a:gsLst>
                  <a:lin ang="5400000" scaled="1"/>
                </a:gradFill>
                <a:effectLst>
                  <a:outerShdw dist="53882" dir="2700000" algn="ctr" rotWithShape="0">
                    <a:srgbClr val="9999FF">
                      <a:alpha val="79999"/>
                    </a:srgbClr>
                  </a:outerShdw>
                </a:effectLst>
                <a:latin typeface="Times New Roman"/>
                <a:cs typeface="Times New Roman"/>
              </a:rPr>
              <a:t>ĐIỆN</a:t>
            </a:r>
            <a:r>
              <a:rPr lang="en-US" kern="10" dirty="0" smtClean="0">
                <a:ln w="9525">
                  <a:solidFill>
                    <a:srgbClr val="CC99FF"/>
                  </a:solidFill>
                  <a:round/>
                  <a:headEnd/>
                  <a:tailEnd/>
                </a:ln>
                <a:gradFill rotWithShape="1">
                  <a:gsLst>
                    <a:gs pos="0">
                      <a:srgbClr val="6600CC"/>
                    </a:gs>
                    <a:gs pos="100000">
                      <a:srgbClr val="CC00CC"/>
                    </a:gs>
                  </a:gsLst>
                  <a:lin ang="5400000" scaled="1"/>
                </a:gradFill>
                <a:effectLst>
                  <a:outerShdw dist="53882" dir="2700000" algn="ctr" rotWithShape="0">
                    <a:srgbClr val="9999FF">
                      <a:alpha val="79999"/>
                    </a:srgbClr>
                  </a:outerShdw>
                </a:effectLst>
                <a:latin typeface="Times New Roman"/>
                <a:cs typeface="Times New Roman"/>
              </a:rPr>
              <a:t> </a:t>
            </a:r>
            <a:r>
              <a:rPr lang="en-US" kern="10" dirty="0" err="1" smtClean="0">
                <a:ln w="9525">
                  <a:solidFill>
                    <a:srgbClr val="CC99FF"/>
                  </a:solidFill>
                  <a:round/>
                  <a:headEnd/>
                  <a:tailEnd/>
                </a:ln>
                <a:gradFill rotWithShape="1">
                  <a:gsLst>
                    <a:gs pos="0">
                      <a:srgbClr val="6600CC"/>
                    </a:gs>
                    <a:gs pos="100000">
                      <a:srgbClr val="CC00CC"/>
                    </a:gs>
                  </a:gsLst>
                  <a:lin ang="5400000" scaled="1"/>
                </a:gradFill>
                <a:effectLst>
                  <a:outerShdw dist="53882" dir="2700000" algn="ctr" rotWithShape="0">
                    <a:srgbClr val="9999FF">
                      <a:alpha val="79999"/>
                    </a:srgbClr>
                  </a:outerShdw>
                </a:effectLst>
                <a:latin typeface="Times New Roman"/>
                <a:cs typeface="Times New Roman"/>
              </a:rPr>
              <a:t>TỬ</a:t>
            </a:r>
            <a:r>
              <a:rPr lang="en-US" kern="10" dirty="0" smtClean="0">
                <a:ln w="9525">
                  <a:solidFill>
                    <a:srgbClr val="CC99FF"/>
                  </a:solidFill>
                  <a:round/>
                  <a:headEnd/>
                  <a:tailEnd/>
                </a:ln>
                <a:gradFill rotWithShape="1">
                  <a:gsLst>
                    <a:gs pos="0">
                      <a:srgbClr val="6600CC"/>
                    </a:gs>
                    <a:gs pos="100000">
                      <a:srgbClr val="CC00CC"/>
                    </a:gs>
                  </a:gsLst>
                  <a:lin ang="5400000" scaled="1"/>
                </a:gradFill>
                <a:effectLst>
                  <a:outerShdw dist="53882" dir="2700000" algn="ctr" rotWithShape="0">
                    <a:srgbClr val="9999FF">
                      <a:alpha val="79999"/>
                    </a:srgbClr>
                  </a:outerShdw>
                </a:effectLst>
                <a:latin typeface="Times New Roman"/>
                <a:cs typeface="Times New Roman"/>
              </a:rPr>
              <a:t>!</a:t>
            </a:r>
            <a:endParaRPr lang="en-US" kern="10" dirty="0">
              <a:ln w="9525">
                <a:solidFill>
                  <a:srgbClr val="CC99FF"/>
                </a:solidFill>
                <a:round/>
                <a:headEnd/>
                <a:tailEnd/>
              </a:ln>
              <a:gradFill rotWithShape="1">
                <a:gsLst>
                  <a:gs pos="0">
                    <a:srgbClr val="6600CC"/>
                  </a:gs>
                  <a:gs pos="100000">
                    <a:srgbClr val="CC00CC"/>
                  </a:gs>
                </a:gsLst>
                <a:lin ang="5400000" scaled="1"/>
              </a:gradFill>
              <a:effectLst>
                <a:outerShdw dist="53882" dir="2700000" algn="ctr" rotWithShape="0">
                  <a:srgbClr val="9999FF">
                    <a:alpha val="79999"/>
                  </a:srgbClr>
                </a:outerShdw>
              </a:effectLst>
              <a:latin typeface="Times New Roman"/>
              <a:cs typeface="Times New Roman"/>
            </a:endParaRPr>
          </a:p>
        </p:txBody>
      </p:sp>
      <p:pic>
        <p:nvPicPr>
          <p:cNvPr id="2055" name="Picture 8" descr="hoahong">
            <a:hlinkClick r:id="" action="ppaction://noaction"/>
          </p:cNvPr>
          <p:cNvPicPr>
            <a:picLocks noChangeAspect="1" noChangeArrowheads="1" noCrop="1"/>
          </p:cNvPicPr>
          <p:nvPr/>
        </p:nvPicPr>
        <p:blipFill>
          <a:blip r:embed="rId5"/>
          <a:srcRect/>
          <a:stretch>
            <a:fillRect/>
          </a:stretch>
        </p:blipFill>
        <p:spPr bwMode="auto">
          <a:xfrm rot="2289621">
            <a:off x="730252" y="4332477"/>
            <a:ext cx="1835149" cy="1983441"/>
          </a:xfrm>
          <a:prstGeom prst="rect">
            <a:avLst/>
          </a:prstGeom>
          <a:noFill/>
          <a:ln w="9525">
            <a:noFill/>
            <a:miter lim="800000"/>
            <a:headEnd/>
            <a:tailEnd/>
          </a:ln>
        </p:spPr>
      </p:pic>
      <p:sp>
        <p:nvSpPr>
          <p:cNvPr id="2056" name="WordArt 14"/>
          <p:cNvSpPr>
            <a:spLocks noChangeArrowheads="1" noChangeShapeType="1" noTextEdit="1"/>
          </p:cNvSpPr>
          <p:nvPr/>
        </p:nvSpPr>
        <p:spPr bwMode="auto">
          <a:xfrm>
            <a:off x="3860800" y="2506847"/>
            <a:ext cx="6197600" cy="806824"/>
          </a:xfrm>
          <a:prstGeom prst="rect">
            <a:avLst/>
          </a:prstGeom>
        </p:spPr>
        <p:txBody>
          <a:bodyPr wrap="none" fromWordArt="1">
            <a:prstTxWarp prst="textPlain">
              <a:avLst>
                <a:gd name="adj" fmla="val 50000"/>
              </a:avLst>
            </a:prstTxWarp>
          </a:bodyPr>
          <a:lstStyle/>
          <a:p>
            <a:pPr algn="ctr"/>
            <a:r>
              <a:rPr lang="en-US" sz="3600" b="1" kern="10" dirty="0">
                <a:ln w="12700">
                  <a:solidFill>
                    <a:schemeClr val="tx2">
                      <a:lumMod val="75000"/>
                    </a:schemeClr>
                  </a:solidFill>
                  <a:prstDash val="solid"/>
                </a:ln>
                <a:pattFill prst="dkUpDiag">
                  <a:fgClr>
                    <a:schemeClr val="tx2"/>
                  </a:fgClr>
                  <a:bgClr>
                    <a:schemeClr val="tx2">
                      <a:lumMod val="20000"/>
                      <a:lumOff val="80000"/>
                    </a:schemeClr>
                  </a:bgClr>
                </a:pattFill>
                <a:effectLst>
                  <a:outerShdw dist="38100" dir="2640000" algn="bl" rotWithShape="0">
                    <a:schemeClr val="tx2">
                      <a:lumMod val="75000"/>
                    </a:schemeClr>
                  </a:outerShdw>
                </a:effectLst>
                <a:latin typeface="Times New Roman"/>
                <a:cs typeface="Times New Roman"/>
              </a:rPr>
              <a:t>MÔN: </a:t>
            </a:r>
            <a:r>
              <a:rPr lang="en-US" sz="3600" b="1" kern="10" dirty="0" smtClean="0">
                <a:ln w="12700">
                  <a:solidFill>
                    <a:schemeClr val="tx2">
                      <a:lumMod val="75000"/>
                    </a:schemeClr>
                  </a:solidFill>
                  <a:prstDash val="solid"/>
                </a:ln>
                <a:pattFill prst="dkUpDiag">
                  <a:fgClr>
                    <a:schemeClr val="tx2"/>
                  </a:fgClr>
                  <a:bgClr>
                    <a:schemeClr val="tx2">
                      <a:lumMod val="20000"/>
                      <a:lumOff val="80000"/>
                    </a:schemeClr>
                  </a:bgClr>
                </a:pattFill>
                <a:effectLst>
                  <a:outerShdw dist="38100" dir="2640000" algn="bl" rotWithShape="0">
                    <a:schemeClr val="tx2">
                      <a:lumMod val="75000"/>
                    </a:schemeClr>
                  </a:outerShdw>
                </a:effectLst>
                <a:latin typeface="Times New Roman"/>
                <a:cs typeface="Times New Roman"/>
              </a:rPr>
              <a:t>KHOA HỌC TỰ </a:t>
            </a:r>
            <a:r>
              <a:rPr lang="en-US" sz="3600" b="1" kern="10" dirty="0" err="1" smtClean="0">
                <a:ln w="12700">
                  <a:solidFill>
                    <a:schemeClr val="tx2">
                      <a:lumMod val="75000"/>
                    </a:schemeClr>
                  </a:solidFill>
                  <a:prstDash val="solid"/>
                </a:ln>
                <a:pattFill prst="dkUpDiag">
                  <a:fgClr>
                    <a:schemeClr val="tx2"/>
                  </a:fgClr>
                  <a:bgClr>
                    <a:schemeClr val="tx2">
                      <a:lumMod val="20000"/>
                      <a:lumOff val="80000"/>
                    </a:schemeClr>
                  </a:bgClr>
                </a:pattFill>
                <a:effectLst>
                  <a:outerShdw dist="38100" dir="2640000" algn="bl" rotWithShape="0">
                    <a:schemeClr val="tx2">
                      <a:lumMod val="75000"/>
                    </a:schemeClr>
                  </a:outerShdw>
                </a:effectLst>
                <a:latin typeface="Times New Roman"/>
                <a:cs typeface="Times New Roman"/>
              </a:rPr>
              <a:t>NHIÊN</a:t>
            </a:r>
            <a:r>
              <a:rPr lang="en-US" sz="3600" b="1" kern="10" dirty="0" smtClean="0">
                <a:ln w="12700">
                  <a:solidFill>
                    <a:schemeClr val="tx2">
                      <a:lumMod val="75000"/>
                    </a:schemeClr>
                  </a:solidFill>
                  <a:prstDash val="solid"/>
                </a:ln>
                <a:pattFill prst="dkUpDiag">
                  <a:fgClr>
                    <a:schemeClr val="tx2"/>
                  </a:fgClr>
                  <a:bgClr>
                    <a:schemeClr val="tx2">
                      <a:lumMod val="20000"/>
                      <a:lumOff val="80000"/>
                    </a:schemeClr>
                  </a:bgClr>
                </a:pattFill>
                <a:effectLst>
                  <a:outerShdw dist="38100" dir="2640000" algn="bl" rotWithShape="0">
                    <a:schemeClr val="tx2">
                      <a:lumMod val="75000"/>
                    </a:schemeClr>
                  </a:outerShdw>
                </a:effectLst>
                <a:latin typeface="Times New Roman"/>
                <a:cs typeface="Times New Roman"/>
              </a:rPr>
              <a:t> 8</a:t>
            </a:r>
            <a:endParaRPr lang="en-US" sz="3600" b="1" kern="10" dirty="0">
              <a:ln w="12700">
                <a:solidFill>
                  <a:schemeClr val="tx2">
                    <a:lumMod val="75000"/>
                  </a:schemeClr>
                </a:solidFill>
                <a:prstDash val="solid"/>
              </a:ln>
              <a:pattFill prst="dkUpDiag">
                <a:fgClr>
                  <a:schemeClr val="tx2"/>
                </a:fgClr>
                <a:bgClr>
                  <a:schemeClr val="tx2">
                    <a:lumMod val="20000"/>
                    <a:lumOff val="80000"/>
                  </a:schemeClr>
                </a:bgClr>
              </a:pattFill>
              <a:effectLst>
                <a:outerShdw dist="38100" dir="2640000" algn="bl" rotWithShape="0">
                  <a:schemeClr val="tx2">
                    <a:lumMod val="75000"/>
                  </a:schemeClr>
                </a:outerShdw>
              </a:effectLst>
              <a:latin typeface="Times New Roman"/>
              <a:cs typeface="Times New Roman"/>
            </a:endParaRPr>
          </a:p>
        </p:txBody>
      </p:sp>
      <p:sp>
        <p:nvSpPr>
          <p:cNvPr id="13" name="Title 1"/>
          <p:cNvSpPr txBox="1">
            <a:spLocks/>
          </p:cNvSpPr>
          <p:nvPr/>
        </p:nvSpPr>
        <p:spPr>
          <a:xfrm>
            <a:off x="406400" y="3591486"/>
            <a:ext cx="10363200" cy="537882"/>
          </a:xfrm>
          <a:prstGeom prst="rect">
            <a:avLst/>
          </a:prstGeom>
        </p:spPr>
        <p:txBody>
          <a:bodyPr>
            <a:normAutofit fontScale="82500" lnSpcReduction="20000"/>
          </a:bodyPr>
          <a:lstStyle/>
          <a:p>
            <a:pPr algn="ctr" eaLnBrk="0" hangingPunct="0">
              <a:defRPr/>
            </a:pPr>
            <a:r>
              <a:rPr lang="en-US" sz="4400" b="1" kern="0" dirty="0" smtClean="0">
                <a:solidFill>
                  <a:srgbClr val="0000FF"/>
                </a:solidFill>
                <a:ea typeface="+mj-ea"/>
                <a:cs typeface="Times New Roman" pitchFamily="18" charset="0"/>
              </a:rPr>
              <a:t>BỘ SÁCH CÁNH DIỀU</a:t>
            </a:r>
            <a:endParaRPr lang="en-US" sz="4400" kern="0" dirty="0">
              <a:solidFill>
                <a:srgbClr val="0000FF"/>
              </a:solidFill>
              <a:ea typeface="+mj-ea"/>
              <a:cs typeface="Times New Roman" pitchFamily="18" charset="0"/>
            </a:endParaRP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2"/>
          <a:srcRect/>
          <a:stretch>
            <a:fillRect/>
          </a:stretch>
        </p:blipFill>
        <p:spPr bwMode="auto">
          <a:xfrm>
            <a:off x="3788675" y="0"/>
            <a:ext cx="3729725" cy="3043273"/>
          </a:xfrm>
          <a:prstGeom prst="rect">
            <a:avLst/>
          </a:prstGeom>
          <a:noFill/>
          <a:ln w="9525">
            <a:noFill/>
            <a:miter lim="800000"/>
            <a:headEnd/>
            <a:tailEnd/>
          </a:ln>
          <a:effectLst/>
        </p:spPr>
      </p:pic>
      <p:sp>
        <p:nvSpPr>
          <p:cNvPr id="4" name="Rectangle 3"/>
          <p:cNvSpPr/>
          <p:nvPr/>
        </p:nvSpPr>
        <p:spPr>
          <a:xfrm>
            <a:off x="0" y="2887682"/>
            <a:ext cx="12192001" cy="3970318"/>
          </a:xfrm>
          <a:prstGeom prst="rect">
            <a:avLst/>
          </a:prstGeom>
        </p:spPr>
        <p:txBody>
          <a:bodyPr wrap="square">
            <a:spAutoFit/>
          </a:bodyPr>
          <a:lstStyle/>
          <a:p>
            <a:pPr algn="just"/>
            <a:r>
              <a:rPr lang="vi-VN" sz="2800" dirty="0" smtClean="0">
                <a:solidFill>
                  <a:srgbClr val="FF00FF"/>
                </a:solidFill>
                <a:latin typeface="+mj-lt"/>
              </a:rPr>
              <a:t>- Nuôi trồng các loài với mật độ vừa phải để giúp các cá thể có thể khai thác tối đa nguồn sống (thức ăn, nơi ở,…) mà không dẫn đến tình trạng cạnh tranh cùng loài, nhờ đó, thu được giá trị kinh tế cao nhất.</a:t>
            </a:r>
          </a:p>
          <a:p>
            <a:pPr algn="just"/>
            <a:r>
              <a:rPr lang="vi-VN" sz="2800" dirty="0" smtClean="0">
                <a:solidFill>
                  <a:srgbClr val="FF00FF"/>
                </a:solidFill>
                <a:latin typeface="+mj-lt"/>
              </a:rPr>
              <a:t>- Sử dụng mật độ cá thể của quần thể để điều khiển sự sinh trưởng và phát triển ở từng giai đoạn của cây trồng, vật nuôi. Ví dụ: Trong việc điều tiết sinh trưởng của cây gỗ trong rừng, khi cây còn non thì để mật độ dày để thúc đẩy cây mọc vống lên nhanh nhờ ánh sáng yếu dưới tán rừng; khi cây đã đạt đến chiều cao cần thiết thì chặt tỉa bớt nhằm tăng lượng ánh sáng, làm chậm sinh trưởng theo chiều cao, tăng sinh trưởng đường kính, tạo được cây gỗ to, khỏe đáp ứng đòi hỏi của thị trường.</a:t>
            </a:r>
            <a:endParaRPr lang="vi-VN" sz="2800" dirty="0">
              <a:solidFill>
                <a:srgbClr val="FF00FF"/>
              </a:solidFill>
              <a:latin typeface="+mj-l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heel(4)">
                                      <p:cBhvr>
                                        <p:cTn id="7" dur="2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53" presetClass="entr" presetSubtype="0" fill="hold" nodeType="clickEffect">
                                  <p:stCondLst>
                                    <p:cond delay="0"/>
                                  </p:stCondLst>
                                  <p:childTnLst>
                                    <p:set>
                                      <p:cBhvr>
                                        <p:cTn id="11" dur="1" fill="hold">
                                          <p:stCondLst>
                                            <p:cond delay="0"/>
                                          </p:stCondLst>
                                        </p:cTn>
                                        <p:tgtEl>
                                          <p:spTgt spid="3074"/>
                                        </p:tgtEl>
                                        <p:attrNameLst>
                                          <p:attrName>style.visibility</p:attrName>
                                        </p:attrNameLst>
                                      </p:cBhvr>
                                      <p:to>
                                        <p:strVal val="visible"/>
                                      </p:to>
                                    </p:set>
                                    <p:anim calcmode="lin" valueType="num">
                                      <p:cBhvr>
                                        <p:cTn id="12" dur="500" fill="hold"/>
                                        <p:tgtEl>
                                          <p:spTgt spid="3074"/>
                                        </p:tgtEl>
                                        <p:attrNameLst>
                                          <p:attrName>ppt_w</p:attrName>
                                        </p:attrNameLst>
                                      </p:cBhvr>
                                      <p:tavLst>
                                        <p:tav tm="0">
                                          <p:val>
                                            <p:fltVal val="0"/>
                                          </p:val>
                                        </p:tav>
                                        <p:tav tm="100000">
                                          <p:val>
                                            <p:strVal val="#ppt_w"/>
                                          </p:val>
                                        </p:tav>
                                      </p:tavLst>
                                    </p:anim>
                                    <p:anim calcmode="lin" valueType="num">
                                      <p:cBhvr>
                                        <p:cTn id="13" dur="500" fill="hold"/>
                                        <p:tgtEl>
                                          <p:spTgt spid="3074"/>
                                        </p:tgtEl>
                                        <p:attrNameLst>
                                          <p:attrName>ppt_h</p:attrName>
                                        </p:attrNameLst>
                                      </p:cBhvr>
                                      <p:tavLst>
                                        <p:tav tm="0">
                                          <p:val>
                                            <p:fltVal val="0"/>
                                          </p:val>
                                        </p:tav>
                                        <p:tav tm="100000">
                                          <p:val>
                                            <p:strVal val="#ppt_h"/>
                                          </p:val>
                                        </p:tav>
                                      </p:tavLst>
                                    </p:anim>
                                    <p:animEffect transition="in" filter="fade">
                                      <p:cBhvr>
                                        <p:cTn id="14" dur="500"/>
                                        <p:tgtEl>
                                          <p:spTgt spid="30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0" y="0"/>
            <a:ext cx="12192000" cy="492443"/>
          </a:xfrm>
          <a:prstGeom prst="rect">
            <a:avLst/>
          </a:prstGeom>
          <a:noFill/>
        </p:spPr>
        <p:txBody>
          <a:bodyPr wrap="square" rtlCol="0">
            <a:spAutoFit/>
          </a:bodyPr>
          <a:lstStyle/>
          <a:p>
            <a:pPr algn="ctr"/>
            <a:r>
              <a:rPr lang="en-US" sz="2600" b="1" dirty="0" err="1" smtClean="0">
                <a:solidFill>
                  <a:srgbClr val="FF00FF"/>
                </a:solidFill>
                <a:latin typeface="Times New Roman" pitchFamily="18" charset="0"/>
                <a:cs typeface="Times New Roman" pitchFamily="18" charset="0"/>
              </a:rPr>
              <a:t>BÀI</a:t>
            </a:r>
            <a:r>
              <a:rPr lang="en-US" sz="2600" b="1" dirty="0" smtClean="0">
                <a:solidFill>
                  <a:srgbClr val="FF00FF"/>
                </a:solidFill>
                <a:latin typeface="Times New Roman" pitchFamily="18" charset="0"/>
                <a:cs typeface="Times New Roman" pitchFamily="18" charset="0"/>
              </a:rPr>
              <a:t> 39:  </a:t>
            </a:r>
            <a:r>
              <a:rPr lang="en-US" sz="2600" b="1" dirty="0" err="1" smtClean="0">
                <a:solidFill>
                  <a:srgbClr val="FF00FF"/>
                </a:solidFill>
                <a:latin typeface="Times New Roman" pitchFamily="18" charset="0"/>
                <a:cs typeface="Times New Roman" pitchFamily="18" charset="0"/>
              </a:rPr>
              <a:t>QUẦN</a:t>
            </a:r>
            <a:r>
              <a:rPr lang="en-US" sz="2600" b="1" dirty="0" smtClean="0">
                <a:solidFill>
                  <a:srgbClr val="FF00FF"/>
                </a:solidFill>
                <a:latin typeface="Times New Roman" pitchFamily="18" charset="0"/>
                <a:cs typeface="Times New Roman" pitchFamily="18" charset="0"/>
              </a:rPr>
              <a:t> </a:t>
            </a:r>
            <a:r>
              <a:rPr lang="en-US" sz="2600" b="1" dirty="0" err="1" smtClean="0">
                <a:solidFill>
                  <a:srgbClr val="FF00FF"/>
                </a:solidFill>
                <a:latin typeface="Times New Roman" pitchFamily="18" charset="0"/>
                <a:cs typeface="Times New Roman" pitchFamily="18" charset="0"/>
              </a:rPr>
              <a:t>THỂ</a:t>
            </a:r>
            <a:r>
              <a:rPr lang="en-US" sz="2600" b="1" dirty="0" smtClean="0">
                <a:solidFill>
                  <a:srgbClr val="FF00FF"/>
                </a:solidFill>
                <a:latin typeface="Times New Roman" pitchFamily="18" charset="0"/>
                <a:cs typeface="Times New Roman" pitchFamily="18" charset="0"/>
              </a:rPr>
              <a:t> </a:t>
            </a:r>
            <a:r>
              <a:rPr lang="en-US" sz="2600" b="1" dirty="0" err="1" smtClean="0">
                <a:solidFill>
                  <a:srgbClr val="FF00FF"/>
                </a:solidFill>
                <a:latin typeface="Times New Roman" pitchFamily="18" charset="0"/>
                <a:cs typeface="Times New Roman" pitchFamily="18" charset="0"/>
              </a:rPr>
              <a:t>SINH</a:t>
            </a:r>
            <a:r>
              <a:rPr lang="en-US" sz="2600" b="1" dirty="0" smtClean="0">
                <a:solidFill>
                  <a:srgbClr val="FF00FF"/>
                </a:solidFill>
                <a:latin typeface="Times New Roman" pitchFamily="18" charset="0"/>
                <a:cs typeface="Times New Roman" pitchFamily="18" charset="0"/>
              </a:rPr>
              <a:t> </a:t>
            </a:r>
            <a:r>
              <a:rPr lang="en-US" sz="2600" b="1" dirty="0" err="1" smtClean="0">
                <a:solidFill>
                  <a:srgbClr val="FF00FF"/>
                </a:solidFill>
                <a:latin typeface="Times New Roman" pitchFamily="18" charset="0"/>
                <a:cs typeface="Times New Roman" pitchFamily="18" charset="0"/>
              </a:rPr>
              <a:t>VẬT</a:t>
            </a:r>
            <a:r>
              <a:rPr lang="en-US" sz="2600" b="1" dirty="0" smtClean="0">
                <a:solidFill>
                  <a:srgbClr val="FF00FF"/>
                </a:solidFill>
                <a:latin typeface="Times New Roman" pitchFamily="18" charset="0"/>
                <a:cs typeface="Times New Roman" pitchFamily="18" charset="0"/>
              </a:rPr>
              <a:t>.</a:t>
            </a:r>
            <a:endParaRPr lang="en-US" sz="2600" b="1" dirty="0">
              <a:solidFill>
                <a:srgbClr val="FF00FF"/>
              </a:solidFill>
              <a:latin typeface="Times New Roman" pitchFamily="18" charset="0"/>
              <a:cs typeface="Times New Roman" pitchFamily="18" charset="0"/>
            </a:endParaRPr>
          </a:p>
        </p:txBody>
      </p:sp>
      <p:sp>
        <p:nvSpPr>
          <p:cNvPr id="6" name="TextBox 5"/>
          <p:cNvSpPr txBox="1"/>
          <p:nvPr/>
        </p:nvSpPr>
        <p:spPr>
          <a:xfrm>
            <a:off x="0" y="397812"/>
            <a:ext cx="12192000" cy="523220"/>
          </a:xfrm>
          <a:prstGeom prst="rect">
            <a:avLst/>
          </a:prstGeom>
          <a:noFill/>
        </p:spPr>
        <p:txBody>
          <a:bodyPr wrap="square" rtlCol="0">
            <a:spAutoFit/>
          </a:bodyPr>
          <a:lstStyle/>
          <a:p>
            <a:r>
              <a:rPr lang="en-US" sz="2800" b="1" dirty="0" smtClean="0">
                <a:solidFill>
                  <a:srgbClr val="0000FF"/>
                </a:solidFill>
                <a:latin typeface="Times New Roman" pitchFamily="18" charset="0"/>
                <a:cs typeface="Times New Roman" pitchFamily="18" charset="0"/>
              </a:rPr>
              <a:t>I. </a:t>
            </a:r>
            <a:r>
              <a:rPr lang="en-US" sz="2800" b="1" dirty="0" err="1" smtClean="0">
                <a:solidFill>
                  <a:srgbClr val="0000FF"/>
                </a:solidFill>
                <a:latin typeface="Times New Roman" pitchFamily="18" charset="0"/>
                <a:cs typeface="Times New Roman" pitchFamily="18" charset="0"/>
              </a:rPr>
              <a:t>KHÁI</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NIỆM</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QUẦN</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THỂ</a:t>
            </a:r>
            <a:endParaRPr lang="en-US" sz="2800" b="1" dirty="0" smtClean="0">
              <a:solidFill>
                <a:srgbClr val="0000FF"/>
              </a:solidFill>
              <a:latin typeface="Times New Roman" pitchFamily="18" charset="0"/>
              <a:cs typeface="Times New Roman" pitchFamily="18" charset="0"/>
            </a:endParaRPr>
          </a:p>
        </p:txBody>
      </p:sp>
      <p:sp>
        <p:nvSpPr>
          <p:cNvPr id="27650" name="Rectangle 2"/>
          <p:cNvSpPr>
            <a:spLocks noChangeArrowheads="1"/>
          </p:cNvSpPr>
          <p:nvPr/>
        </p:nvSpPr>
        <p:spPr bwMode="auto">
          <a:xfrm>
            <a:off x="0" y="0"/>
            <a:ext cx="12192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27651" name="Rectangle 3"/>
          <p:cNvSpPr>
            <a:spLocks noChangeArrowheads="1"/>
          </p:cNvSpPr>
          <p:nvPr/>
        </p:nvSpPr>
        <p:spPr bwMode="auto">
          <a:xfrm>
            <a:off x="0" y="857250"/>
            <a:ext cx="12192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1747" name="Rectangle 3"/>
          <p:cNvSpPr>
            <a:spLocks noChangeArrowheads="1"/>
          </p:cNvSpPr>
          <p:nvPr/>
        </p:nvSpPr>
        <p:spPr bwMode="auto">
          <a:xfrm>
            <a:off x="0" y="866775"/>
            <a:ext cx="12192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1751" name="Rectangle 7"/>
          <p:cNvSpPr>
            <a:spLocks noChangeArrowheads="1"/>
          </p:cNvSpPr>
          <p:nvPr/>
        </p:nvSpPr>
        <p:spPr bwMode="auto">
          <a:xfrm>
            <a:off x="0" y="866775"/>
            <a:ext cx="12192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Calibri" pitchFamily="34" charset="0"/>
                <a:ea typeface="Times New Roman" pitchFamily="18" charset="0"/>
                <a:cs typeface="Times New Roman" pitchFamily="18" charset="0"/>
              </a:rPr>
              <a:t>  </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1752" name="Rectangle 8"/>
          <p:cNvSpPr>
            <a:spLocks noChangeArrowheads="1"/>
          </p:cNvSpPr>
          <p:nvPr/>
        </p:nvSpPr>
        <p:spPr bwMode="auto">
          <a:xfrm>
            <a:off x="0" y="1143000"/>
            <a:ext cx="12192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1755" name="Rectangle 11"/>
          <p:cNvSpPr>
            <a:spLocks noChangeArrowheads="1"/>
          </p:cNvSpPr>
          <p:nvPr/>
        </p:nvSpPr>
        <p:spPr bwMode="auto">
          <a:xfrm>
            <a:off x="0" y="733425"/>
            <a:ext cx="12192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1757" name="Rectangle 13"/>
          <p:cNvSpPr>
            <a:spLocks noChangeArrowheads="1"/>
          </p:cNvSpPr>
          <p:nvPr/>
        </p:nvSpPr>
        <p:spPr bwMode="auto">
          <a:xfrm>
            <a:off x="0" y="0"/>
            <a:ext cx="12192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31758" name="Rectangle 14"/>
          <p:cNvSpPr>
            <a:spLocks noChangeArrowheads="1"/>
          </p:cNvSpPr>
          <p:nvPr/>
        </p:nvSpPr>
        <p:spPr bwMode="auto">
          <a:xfrm>
            <a:off x="0" y="990600"/>
            <a:ext cx="12192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1760" name="Rectangle 16"/>
          <p:cNvSpPr>
            <a:spLocks noChangeArrowheads="1"/>
          </p:cNvSpPr>
          <p:nvPr/>
        </p:nvSpPr>
        <p:spPr bwMode="auto">
          <a:xfrm>
            <a:off x="0" y="0"/>
            <a:ext cx="12192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31761" name="Rectangle 17"/>
          <p:cNvSpPr>
            <a:spLocks noChangeArrowheads="1"/>
          </p:cNvSpPr>
          <p:nvPr/>
        </p:nvSpPr>
        <p:spPr bwMode="auto">
          <a:xfrm>
            <a:off x="0" y="952500"/>
            <a:ext cx="12192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1763" name="Rectangle 19"/>
          <p:cNvSpPr>
            <a:spLocks noChangeArrowheads="1"/>
          </p:cNvSpPr>
          <p:nvPr/>
        </p:nvSpPr>
        <p:spPr bwMode="auto">
          <a:xfrm>
            <a:off x="0" y="0"/>
            <a:ext cx="12192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31764" name="Rectangle 20"/>
          <p:cNvSpPr>
            <a:spLocks noChangeArrowheads="1"/>
          </p:cNvSpPr>
          <p:nvPr/>
        </p:nvSpPr>
        <p:spPr bwMode="auto">
          <a:xfrm>
            <a:off x="0" y="762000"/>
            <a:ext cx="12192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 name="Rectangle 4"/>
          <p:cNvSpPr>
            <a:spLocks noChangeArrowheads="1"/>
          </p:cNvSpPr>
          <p:nvPr/>
        </p:nvSpPr>
        <p:spPr bwMode="auto">
          <a:xfrm>
            <a:off x="0" y="0"/>
            <a:ext cx="12192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19" name="TextBox 18"/>
          <p:cNvSpPr txBox="1"/>
          <p:nvPr/>
        </p:nvSpPr>
        <p:spPr>
          <a:xfrm>
            <a:off x="0" y="825984"/>
            <a:ext cx="12192000" cy="523220"/>
          </a:xfrm>
          <a:prstGeom prst="rect">
            <a:avLst/>
          </a:prstGeom>
          <a:noFill/>
        </p:spPr>
        <p:txBody>
          <a:bodyPr wrap="square" rtlCol="0">
            <a:spAutoFit/>
          </a:bodyPr>
          <a:lstStyle/>
          <a:p>
            <a:r>
              <a:rPr lang="en-US" sz="2800" b="1" dirty="0" smtClean="0">
                <a:solidFill>
                  <a:srgbClr val="0000FF"/>
                </a:solidFill>
                <a:latin typeface="Times New Roman" pitchFamily="18" charset="0"/>
                <a:cs typeface="Times New Roman" pitchFamily="18" charset="0"/>
              </a:rPr>
              <a:t>II. </a:t>
            </a:r>
            <a:r>
              <a:rPr lang="en-US" sz="2800" b="1" dirty="0" err="1" smtClean="0">
                <a:solidFill>
                  <a:srgbClr val="0000FF"/>
                </a:solidFill>
                <a:latin typeface="Times New Roman" pitchFamily="18" charset="0"/>
                <a:cs typeface="Times New Roman" pitchFamily="18" charset="0"/>
              </a:rPr>
              <a:t>CÁC</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ĐẶC</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TRƯNG</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CƠ</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BẢN</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CỦA</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QUẦN</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THỂ</a:t>
            </a:r>
            <a:endParaRPr lang="en-US" sz="2800" b="1" dirty="0" smtClean="0">
              <a:solidFill>
                <a:srgbClr val="0000FF"/>
              </a:solidFill>
              <a:latin typeface="Times New Roman" pitchFamily="18" charset="0"/>
              <a:cs typeface="Times New Roman" pitchFamily="18" charset="0"/>
            </a:endParaRPr>
          </a:p>
        </p:txBody>
      </p:sp>
      <p:sp>
        <p:nvSpPr>
          <p:cNvPr id="20" name="TextBox 19"/>
          <p:cNvSpPr txBox="1"/>
          <p:nvPr/>
        </p:nvSpPr>
        <p:spPr>
          <a:xfrm>
            <a:off x="0" y="1254157"/>
            <a:ext cx="12192000" cy="523220"/>
          </a:xfrm>
          <a:prstGeom prst="rect">
            <a:avLst/>
          </a:prstGeom>
          <a:noFill/>
        </p:spPr>
        <p:txBody>
          <a:bodyPr wrap="square" rtlCol="0">
            <a:spAutoFit/>
          </a:bodyPr>
          <a:lstStyle/>
          <a:p>
            <a:pPr algn="just"/>
            <a:r>
              <a:rPr lang="en-US" sz="2800" b="1" dirty="0" smtClean="0">
                <a:solidFill>
                  <a:srgbClr val="0000FF"/>
                </a:solidFill>
                <a:latin typeface="Times New Roman" pitchFamily="18" charset="0"/>
                <a:cs typeface="Times New Roman" pitchFamily="18" charset="0"/>
              </a:rPr>
              <a:t>1. </a:t>
            </a:r>
            <a:r>
              <a:rPr lang="en-US" sz="2800" b="1" dirty="0" err="1" smtClean="0">
                <a:solidFill>
                  <a:srgbClr val="0000FF"/>
                </a:solidFill>
                <a:latin typeface="Times New Roman" pitchFamily="18" charset="0"/>
                <a:cs typeface="Times New Roman" pitchFamily="18" charset="0"/>
              </a:rPr>
              <a:t>Kích</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thước</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của</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quần</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thể</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sinh</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vật</a:t>
            </a:r>
            <a:endParaRPr lang="en-US" sz="2800" b="1" dirty="0" smtClean="0">
              <a:solidFill>
                <a:srgbClr val="0000FF"/>
              </a:solidFill>
              <a:latin typeface="Times New Roman" pitchFamily="18" charset="0"/>
              <a:cs typeface="Times New Roman" pitchFamily="18" charset="0"/>
            </a:endParaRPr>
          </a:p>
        </p:txBody>
      </p:sp>
      <p:sp>
        <p:nvSpPr>
          <p:cNvPr id="21" name="TextBox 20"/>
          <p:cNvSpPr txBox="1"/>
          <p:nvPr/>
        </p:nvSpPr>
        <p:spPr>
          <a:xfrm>
            <a:off x="0" y="1646042"/>
            <a:ext cx="12192000" cy="1384995"/>
          </a:xfrm>
          <a:prstGeom prst="rect">
            <a:avLst/>
          </a:prstGeom>
          <a:noFill/>
        </p:spPr>
        <p:txBody>
          <a:bodyPr wrap="square" rtlCol="0">
            <a:spAutoFit/>
          </a:bodyPr>
          <a:lstStyle/>
          <a:p>
            <a:pPr algn="just"/>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Kích</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thước</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của</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quần</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thể</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sinh</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vật</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là</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số</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lượng</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các</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cá</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thể</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hoặc</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khối</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lượng</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hoặc</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năng</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lượng</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tích</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lũy</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trong</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các</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cá</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thể</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phân</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bố</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trong</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khoảng</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không</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gian</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nhất</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định</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của</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quần</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thể</a:t>
            </a:r>
            <a:r>
              <a:rPr lang="en-US" sz="2800" dirty="0" smtClean="0">
                <a:solidFill>
                  <a:srgbClr val="0000FF"/>
                </a:solidFill>
                <a:latin typeface="Times New Roman" pitchFamily="18" charset="0"/>
                <a:cs typeface="Times New Roman" pitchFamily="18" charset="0"/>
              </a:rPr>
              <a:t>.</a:t>
            </a:r>
          </a:p>
        </p:txBody>
      </p:sp>
      <p:sp>
        <p:nvSpPr>
          <p:cNvPr id="22" name="TextBox 21"/>
          <p:cNvSpPr txBox="1"/>
          <p:nvPr/>
        </p:nvSpPr>
        <p:spPr>
          <a:xfrm>
            <a:off x="0" y="2908783"/>
            <a:ext cx="12192000" cy="523220"/>
          </a:xfrm>
          <a:prstGeom prst="rect">
            <a:avLst/>
          </a:prstGeom>
          <a:noFill/>
        </p:spPr>
        <p:txBody>
          <a:bodyPr wrap="square" rtlCol="0">
            <a:spAutoFit/>
          </a:bodyPr>
          <a:lstStyle/>
          <a:p>
            <a:r>
              <a:rPr lang="en-US" sz="2800" b="1" dirty="0" smtClean="0">
                <a:solidFill>
                  <a:srgbClr val="0000FF"/>
                </a:solidFill>
                <a:latin typeface="Times New Roman" pitchFamily="18" charset="0"/>
                <a:cs typeface="Times New Roman" pitchFamily="18" charset="0"/>
              </a:rPr>
              <a:t>2. </a:t>
            </a:r>
            <a:r>
              <a:rPr lang="en-US" sz="2800" b="1" dirty="0" err="1" smtClean="0">
                <a:solidFill>
                  <a:srgbClr val="0000FF"/>
                </a:solidFill>
                <a:latin typeface="Times New Roman" pitchFamily="18" charset="0"/>
                <a:cs typeface="Times New Roman" pitchFamily="18" charset="0"/>
              </a:rPr>
              <a:t>Mật</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độ</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cá</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thể</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của</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quần</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thể</a:t>
            </a:r>
            <a:endParaRPr lang="en-US" sz="2800" b="1" dirty="0" smtClean="0">
              <a:solidFill>
                <a:srgbClr val="0000FF"/>
              </a:solidFill>
              <a:latin typeface="Times New Roman" pitchFamily="18" charset="0"/>
              <a:cs typeface="Times New Roman" pitchFamily="18" charset="0"/>
            </a:endParaRPr>
          </a:p>
        </p:txBody>
      </p:sp>
      <p:sp>
        <p:nvSpPr>
          <p:cNvPr id="23" name="TextBox 22"/>
          <p:cNvSpPr txBox="1"/>
          <p:nvPr/>
        </p:nvSpPr>
        <p:spPr>
          <a:xfrm>
            <a:off x="0" y="3307928"/>
            <a:ext cx="12192000" cy="954107"/>
          </a:xfrm>
          <a:prstGeom prst="rect">
            <a:avLst/>
          </a:prstGeom>
          <a:noFill/>
        </p:spPr>
        <p:txBody>
          <a:bodyPr wrap="square" rtlCol="0">
            <a:spAutoFit/>
          </a:bodyPr>
          <a:lstStyle/>
          <a:p>
            <a:pPr algn="just"/>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Mật</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độ</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cá</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thể</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của</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quần</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thể</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sinh</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vật</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là</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số</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lượng</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cá</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thể</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trên</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một</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đơn</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vị</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diện</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tích</a:t>
            </a:r>
            <a:r>
              <a:rPr lang="en-US" sz="2800" dirty="0" smtClean="0">
                <a:solidFill>
                  <a:srgbClr val="0000FF"/>
                </a:solidFill>
                <a:latin typeface="Times New Roman" pitchFamily="18" charset="0"/>
                <a:cs typeface="Times New Roman" pitchFamily="18" charset="0"/>
              </a:rPr>
              <a:t> hay </a:t>
            </a:r>
            <a:r>
              <a:rPr lang="en-US" sz="2800" dirty="0" err="1" smtClean="0">
                <a:solidFill>
                  <a:srgbClr val="0000FF"/>
                </a:solidFill>
                <a:latin typeface="Times New Roman" pitchFamily="18" charset="0"/>
                <a:cs typeface="Times New Roman" pitchFamily="18" charset="0"/>
              </a:rPr>
              <a:t>thể</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tích</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của</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quần</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thể</a:t>
            </a:r>
            <a:r>
              <a:rPr lang="en-US" sz="2800" dirty="0" smtClean="0">
                <a:solidFill>
                  <a:srgbClr val="0000FF"/>
                </a:solidFill>
                <a:latin typeface="Times New Roman" pitchFamily="18" charset="0"/>
                <a:cs typeface="Times New Roman" pitchFamily="18" charset="0"/>
              </a:rPr>
              <a:t>.</a:t>
            </a:r>
          </a:p>
        </p:txBody>
      </p:sp>
      <p:sp>
        <p:nvSpPr>
          <p:cNvPr id="24" name="TextBox 23"/>
          <p:cNvSpPr txBox="1"/>
          <p:nvPr/>
        </p:nvSpPr>
        <p:spPr>
          <a:xfrm>
            <a:off x="0" y="4149754"/>
            <a:ext cx="12192000" cy="523220"/>
          </a:xfrm>
          <a:prstGeom prst="rect">
            <a:avLst/>
          </a:prstGeom>
          <a:noFill/>
        </p:spPr>
        <p:txBody>
          <a:bodyPr wrap="square" rtlCol="0">
            <a:spAutoFit/>
          </a:bodyPr>
          <a:lstStyle/>
          <a:p>
            <a:r>
              <a:rPr lang="en-US" sz="2800" b="1" dirty="0" smtClean="0">
                <a:solidFill>
                  <a:srgbClr val="0000FF"/>
                </a:solidFill>
                <a:latin typeface="Times New Roman" pitchFamily="18" charset="0"/>
                <a:cs typeface="Times New Roman" pitchFamily="18" charset="0"/>
              </a:rPr>
              <a:t>3. </a:t>
            </a:r>
            <a:r>
              <a:rPr lang="en-US" sz="2800" b="1" dirty="0" err="1" smtClean="0">
                <a:solidFill>
                  <a:srgbClr val="0000FF"/>
                </a:solidFill>
                <a:latin typeface="Times New Roman" pitchFamily="18" charset="0"/>
                <a:cs typeface="Times New Roman" pitchFamily="18" charset="0"/>
              </a:rPr>
              <a:t>Tỉ</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tệ</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giới</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tính</a:t>
            </a:r>
            <a:endParaRPr lang="en-US" sz="2800" b="1" dirty="0" smtClean="0">
              <a:solidFill>
                <a:srgbClr val="0000FF"/>
              </a:solidFill>
              <a:latin typeface="Times New Roman" pitchFamily="18" charset="0"/>
              <a:cs typeface="Times New Roman" pitchFamily="18" charset="0"/>
            </a:endParaRPr>
          </a:p>
        </p:txBody>
      </p:sp>
      <p:sp>
        <p:nvSpPr>
          <p:cNvPr id="25" name="TextBox 24"/>
          <p:cNvSpPr txBox="1"/>
          <p:nvPr/>
        </p:nvSpPr>
        <p:spPr>
          <a:xfrm>
            <a:off x="0" y="4563414"/>
            <a:ext cx="12192000" cy="954107"/>
          </a:xfrm>
          <a:prstGeom prst="rect">
            <a:avLst/>
          </a:prstGeom>
          <a:noFill/>
        </p:spPr>
        <p:txBody>
          <a:bodyPr wrap="square" rtlCol="0">
            <a:spAutoFit/>
          </a:bodyPr>
          <a:lstStyle/>
          <a:p>
            <a:pPr algn="just"/>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Tỉ</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lệ</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giới</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tính</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là</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tỉ</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lệ</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giữa</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số</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lượng</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cá</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thể</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đực</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và</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số</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lượng</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cá</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thể</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cái</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trong</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quần</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thể</a:t>
            </a:r>
            <a:r>
              <a:rPr lang="en-US" sz="2800" dirty="0" smtClean="0">
                <a:solidFill>
                  <a:srgbClr val="0000FF"/>
                </a:solidFill>
                <a:latin typeface="Times New Roman" pitchFamily="18" charset="0"/>
                <a:cs typeface="Times New Roman" pitchFamily="18" charset="0"/>
              </a:rPr>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ntr" presetSubtype="3" fill="hold" grpId="0" nodeType="withEffect">
                                  <p:stCondLst>
                                    <p:cond delay="0"/>
                                  </p:stCondLst>
                                  <p:childTnLst>
                                    <p:set>
                                      <p:cBhvr>
                                        <p:cTn id="6" dur="1" fill="hold">
                                          <p:stCondLst>
                                            <p:cond delay="0"/>
                                          </p:stCondLst>
                                        </p:cTn>
                                        <p:tgtEl>
                                          <p:spTgt spid="24"/>
                                        </p:tgtEl>
                                        <p:attrNameLst>
                                          <p:attrName>style.visibility</p:attrName>
                                        </p:attrNameLst>
                                      </p:cBhvr>
                                      <p:to>
                                        <p:strVal val="visible"/>
                                      </p:to>
                                    </p:set>
                                    <p:animEffect transition="in" filter="strips(upRight)">
                                      <p:cBhvr>
                                        <p:cTn id="7" dur="1000"/>
                                        <p:tgtEl>
                                          <p:spTgt spid="24"/>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3" fill="hold" grpId="0" nodeType="clickEffect">
                                  <p:stCondLst>
                                    <p:cond delay="0"/>
                                  </p:stCondLst>
                                  <p:childTnLst>
                                    <p:set>
                                      <p:cBhvr>
                                        <p:cTn id="11" dur="1" fill="hold">
                                          <p:stCondLst>
                                            <p:cond delay="0"/>
                                          </p:stCondLst>
                                        </p:cTn>
                                        <p:tgtEl>
                                          <p:spTgt spid="25"/>
                                        </p:tgtEl>
                                        <p:attrNameLst>
                                          <p:attrName>style.visibility</p:attrName>
                                        </p:attrNameLst>
                                      </p:cBhvr>
                                      <p:to>
                                        <p:strVal val="visible"/>
                                      </p:to>
                                    </p:set>
                                    <p:animEffect transition="in" filter="strips(upRight)">
                                      <p:cBhvr>
                                        <p:cTn id="12" dur="10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p:bldP spid="25"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p:cNvPicPr>
            <a:picLocks noChangeAspect="1" noChangeArrowheads="1"/>
          </p:cNvPicPr>
          <p:nvPr/>
        </p:nvPicPr>
        <p:blipFill>
          <a:blip r:embed="rId2"/>
          <a:srcRect/>
          <a:stretch>
            <a:fillRect/>
          </a:stretch>
        </p:blipFill>
        <p:spPr bwMode="auto">
          <a:xfrm>
            <a:off x="4001166" y="0"/>
            <a:ext cx="4141334" cy="3057620"/>
          </a:xfrm>
          <a:prstGeom prst="rect">
            <a:avLst/>
          </a:prstGeom>
          <a:noFill/>
          <a:ln w="9525">
            <a:noFill/>
            <a:miter lim="800000"/>
            <a:headEnd/>
            <a:tailEnd/>
          </a:ln>
          <a:effectLst/>
        </p:spPr>
      </p:pic>
      <p:sp>
        <p:nvSpPr>
          <p:cNvPr id="4" name="Rectangle 3"/>
          <p:cNvSpPr/>
          <p:nvPr/>
        </p:nvSpPr>
        <p:spPr>
          <a:xfrm>
            <a:off x="0" y="2887682"/>
            <a:ext cx="12192001" cy="1384995"/>
          </a:xfrm>
          <a:prstGeom prst="rect">
            <a:avLst/>
          </a:prstGeom>
        </p:spPr>
        <p:txBody>
          <a:bodyPr wrap="square">
            <a:spAutoFit/>
          </a:bodyPr>
          <a:lstStyle/>
          <a:p>
            <a:pPr algn="just"/>
            <a:r>
              <a:rPr lang="en-US" sz="2800" dirty="0" smtClean="0">
                <a:solidFill>
                  <a:srgbClr val="FF00FF"/>
                </a:solidFill>
                <a:latin typeface="+mj-lt"/>
              </a:rPr>
              <a:t>	</a:t>
            </a:r>
            <a:r>
              <a:rPr lang="vi-VN" sz="2800" dirty="0" smtClean="0">
                <a:solidFill>
                  <a:srgbClr val="FF00FF"/>
                </a:solidFill>
                <a:latin typeface="+mj-lt"/>
              </a:rPr>
              <a:t>Ảnh hưởng của tỉ lệ giới tính đến sự sinh trưởng, phát triển của quần thể: Tỉ lệ giới tính của quần thể là đặc trưng quan trọng đảm bảo hiệu quả sinh sản của quần thể. Tỉ lệ giới tính phù hợp giúp quần thể sinh trưởng, phát triển tốt hơn.</a:t>
            </a:r>
            <a:endParaRPr lang="vi-VN" sz="2800" dirty="0">
              <a:solidFill>
                <a:srgbClr val="FF00FF"/>
              </a:solidFill>
              <a:latin typeface="+mj-l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nodeType="withEffect">
                                  <p:stCondLst>
                                    <p:cond delay="0"/>
                                  </p:stCondLst>
                                  <p:childTnLst>
                                    <p:set>
                                      <p:cBhvr>
                                        <p:cTn id="6" dur="1" fill="hold">
                                          <p:stCondLst>
                                            <p:cond delay="0"/>
                                          </p:stCondLst>
                                        </p:cTn>
                                        <p:tgtEl>
                                          <p:spTgt spid="4098"/>
                                        </p:tgtEl>
                                        <p:attrNameLst>
                                          <p:attrName>style.visibility</p:attrName>
                                        </p:attrNameLst>
                                      </p:cBhvr>
                                      <p:to>
                                        <p:strVal val="visible"/>
                                      </p:to>
                                    </p:set>
                                    <p:anim calcmode="lin" valueType="num">
                                      <p:cBhvr>
                                        <p:cTn id="7" dur="1000" fill="hold"/>
                                        <p:tgtEl>
                                          <p:spTgt spid="4098"/>
                                        </p:tgtEl>
                                        <p:attrNameLst>
                                          <p:attrName>ppt_w</p:attrName>
                                        </p:attrNameLst>
                                      </p:cBhvr>
                                      <p:tavLst>
                                        <p:tav tm="0">
                                          <p:val>
                                            <p:fltVal val="0"/>
                                          </p:val>
                                        </p:tav>
                                        <p:tav tm="100000">
                                          <p:val>
                                            <p:strVal val="#ppt_w"/>
                                          </p:val>
                                        </p:tav>
                                      </p:tavLst>
                                    </p:anim>
                                    <p:anim calcmode="lin" valueType="num">
                                      <p:cBhvr>
                                        <p:cTn id="8" dur="1000" fill="hold"/>
                                        <p:tgtEl>
                                          <p:spTgt spid="4098"/>
                                        </p:tgtEl>
                                        <p:attrNameLst>
                                          <p:attrName>ppt_h</p:attrName>
                                        </p:attrNameLst>
                                      </p:cBhvr>
                                      <p:tavLst>
                                        <p:tav tm="0">
                                          <p:val>
                                            <p:fltVal val="0"/>
                                          </p:val>
                                        </p:tav>
                                        <p:tav tm="100000">
                                          <p:val>
                                            <p:strVal val="#ppt_h"/>
                                          </p:val>
                                        </p:tav>
                                      </p:tavLst>
                                    </p:anim>
                                    <p:animEffect transition="in" filter="fade">
                                      <p:cBhvr>
                                        <p:cTn id="9" dur="1000"/>
                                        <p:tgtEl>
                                          <p:spTgt spid="4098"/>
                                        </p:tgtEl>
                                      </p:cBhvr>
                                    </p:animEffect>
                                  </p:childTnLst>
                                </p:cTn>
                              </p:par>
                            </p:childTnLst>
                          </p:cTn>
                        </p:par>
                      </p:childTnLst>
                    </p:cTn>
                  </p:par>
                  <p:par>
                    <p:cTn id="10" fill="hold">
                      <p:stCondLst>
                        <p:cond delay="indefinite"/>
                      </p:stCondLst>
                      <p:childTnLst>
                        <p:par>
                          <p:cTn id="11" fill="hold">
                            <p:stCondLst>
                              <p:cond delay="0"/>
                            </p:stCondLst>
                            <p:childTnLst>
                              <p:par>
                                <p:cTn id="12" presetID="21" presetClass="entr" presetSubtype="4" fill="hold" grpId="0" nodeType="click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wheel(4)">
                                      <p:cBhvr>
                                        <p:cTn id="14"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3540824"/>
            <a:ext cx="12192001" cy="2246769"/>
          </a:xfrm>
          <a:prstGeom prst="rect">
            <a:avLst/>
          </a:prstGeom>
        </p:spPr>
        <p:txBody>
          <a:bodyPr wrap="square">
            <a:spAutoFit/>
          </a:bodyPr>
          <a:lstStyle/>
          <a:p>
            <a:pPr algn="just">
              <a:buFontTx/>
              <a:buChar char="-"/>
            </a:pP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Ví</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dụ</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tỉ</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lệ</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giới</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tính</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của</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quần</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thể</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người</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thay</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đổi</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theo</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thời</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gian</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khi</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mới</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sinh</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tỉ</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lệ</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trẻ</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em</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nam</a:t>
            </a:r>
            <a:r>
              <a:rPr lang="en-US" sz="2800" dirty="0" smtClean="0">
                <a:solidFill>
                  <a:srgbClr val="FF00FF"/>
                </a:solidFill>
                <a:latin typeface="Times New Roman" pitchFamily="18" charset="0"/>
                <a:cs typeface="Times New Roman" pitchFamily="18" charset="0"/>
              </a:rPr>
              <a:t> : </a:t>
            </a:r>
            <a:r>
              <a:rPr lang="en-US" sz="2800" dirty="0" err="1" smtClean="0">
                <a:solidFill>
                  <a:srgbClr val="FF00FF"/>
                </a:solidFill>
                <a:latin typeface="Times New Roman" pitchFamily="18" charset="0"/>
                <a:cs typeface="Times New Roman" pitchFamily="18" charset="0"/>
              </a:rPr>
              <a:t>trẻ</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em</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nữ</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là</a:t>
            </a:r>
            <a:r>
              <a:rPr lang="en-US" sz="2800" dirty="0" smtClean="0">
                <a:solidFill>
                  <a:srgbClr val="FF00FF"/>
                </a:solidFill>
                <a:latin typeface="Times New Roman" pitchFamily="18" charset="0"/>
                <a:cs typeface="Times New Roman" pitchFamily="18" charset="0"/>
              </a:rPr>
              <a:t> 105:100; </a:t>
            </a:r>
            <a:r>
              <a:rPr lang="en-US" sz="2800" dirty="0" err="1" smtClean="0">
                <a:solidFill>
                  <a:srgbClr val="FF00FF"/>
                </a:solidFill>
                <a:latin typeface="Times New Roman" pitchFamily="18" charset="0"/>
                <a:cs typeface="Times New Roman" pitchFamily="18" charset="0"/>
              </a:rPr>
              <a:t>lúc</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trưởng</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thành</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là</a:t>
            </a:r>
            <a:r>
              <a:rPr lang="en-US" sz="2800" dirty="0" smtClean="0">
                <a:solidFill>
                  <a:srgbClr val="FF00FF"/>
                </a:solidFill>
                <a:latin typeface="Times New Roman" pitchFamily="18" charset="0"/>
                <a:cs typeface="Times New Roman" pitchFamily="18" charset="0"/>
              </a:rPr>
              <a:t> 100:100; </a:t>
            </a:r>
            <a:r>
              <a:rPr lang="en-US" sz="2800" dirty="0" err="1" smtClean="0">
                <a:solidFill>
                  <a:srgbClr val="FF00FF"/>
                </a:solidFill>
                <a:latin typeface="Times New Roman" pitchFamily="18" charset="0"/>
                <a:cs typeface="Times New Roman" pitchFamily="18" charset="0"/>
              </a:rPr>
              <a:t>khi</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về</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già</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số</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cụ</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bà</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nhiều</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hơn</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số</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cụ</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ông</a:t>
            </a:r>
            <a:r>
              <a:rPr lang="en-US" sz="2800" dirty="0" smtClean="0">
                <a:solidFill>
                  <a:srgbClr val="FF00FF"/>
                </a:solidFill>
                <a:latin typeface="Times New Roman" pitchFamily="18" charset="0"/>
                <a:cs typeface="Times New Roman" pitchFamily="18" charset="0"/>
              </a:rPr>
              <a:t>.</a:t>
            </a:r>
          </a:p>
          <a:p>
            <a:pPr algn="just">
              <a:buFontTx/>
              <a:buChar char="-"/>
            </a:pP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Ví</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dụ</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tỉ</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lệ</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giới</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tính</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của</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quần</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thể</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người</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thay</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đổi</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theo</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điều</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kiện</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sống</a:t>
            </a:r>
            <a:r>
              <a:rPr lang="en-US" sz="2800" dirty="0" smtClean="0">
                <a:solidFill>
                  <a:srgbClr val="FF00FF"/>
                </a:solidFill>
                <a:latin typeface="Times New Roman" pitchFamily="18" charset="0"/>
                <a:cs typeface="Times New Roman" pitchFamily="18" charset="0"/>
              </a:rPr>
              <a:t>: ở </a:t>
            </a:r>
            <a:r>
              <a:rPr lang="en-US" sz="2800" dirty="0" err="1" smtClean="0">
                <a:solidFill>
                  <a:srgbClr val="FF00FF"/>
                </a:solidFill>
                <a:latin typeface="Times New Roman" pitchFamily="18" charset="0"/>
                <a:cs typeface="Times New Roman" pitchFamily="18" charset="0"/>
              </a:rPr>
              <a:t>những</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nước</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có</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chiến</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tranh</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tỉ</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lệ</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nữ</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cao</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hơn</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nam</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rất</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nhiều</a:t>
            </a:r>
            <a:r>
              <a:rPr lang="en-US" sz="2800" dirty="0" smtClean="0">
                <a:solidFill>
                  <a:srgbClr val="FF00FF"/>
                </a:solidFill>
                <a:latin typeface="Times New Roman" pitchFamily="18" charset="0"/>
                <a:cs typeface="Times New Roman" pitchFamily="18" charset="0"/>
              </a:rPr>
              <a:t>.</a:t>
            </a:r>
            <a:endParaRPr lang="vi-VN" sz="2800" dirty="0">
              <a:solidFill>
                <a:srgbClr val="FF00FF"/>
              </a:solidFill>
              <a:latin typeface="Times New Roman" pitchFamily="18" charset="0"/>
              <a:cs typeface="Times New Roman" pitchFamily="18" charset="0"/>
            </a:endParaRPr>
          </a:p>
        </p:txBody>
      </p:sp>
      <p:pic>
        <p:nvPicPr>
          <p:cNvPr id="5122" name="Picture 2"/>
          <p:cNvPicPr>
            <a:picLocks noChangeAspect="1" noChangeArrowheads="1"/>
          </p:cNvPicPr>
          <p:nvPr/>
        </p:nvPicPr>
        <p:blipFill>
          <a:blip r:embed="rId2"/>
          <a:srcRect/>
          <a:stretch>
            <a:fillRect/>
          </a:stretch>
        </p:blipFill>
        <p:spPr bwMode="auto">
          <a:xfrm>
            <a:off x="3854895" y="0"/>
            <a:ext cx="4447268" cy="3257323"/>
          </a:xfrm>
          <a:prstGeom prst="rect">
            <a:avLst/>
          </a:prstGeom>
          <a:noFill/>
          <a:ln w="9525">
            <a:noFill/>
            <a:miter lim="800000"/>
            <a:headEnd/>
            <a:tailEnd/>
          </a:ln>
          <a:effec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ntr" presetSubtype="0" fill="hold" nodeType="withEffect">
                                  <p:stCondLst>
                                    <p:cond delay="0"/>
                                  </p:stCondLst>
                                  <p:iterate type="lt">
                                    <p:tmPct val="5000"/>
                                  </p:iterate>
                                  <p:childTnLst>
                                    <p:set>
                                      <p:cBhvr>
                                        <p:cTn id="6" dur="1" fill="hold">
                                          <p:stCondLst>
                                            <p:cond delay="0"/>
                                          </p:stCondLst>
                                        </p:cTn>
                                        <p:tgtEl>
                                          <p:spTgt spid="5122"/>
                                        </p:tgtEl>
                                        <p:attrNameLst>
                                          <p:attrName>style.visibility</p:attrName>
                                        </p:attrNameLst>
                                      </p:cBhvr>
                                      <p:to>
                                        <p:strVal val="visible"/>
                                      </p:to>
                                    </p:set>
                                    <p:anim calcmode="lin" valueType="num">
                                      <p:cBhvr>
                                        <p:cTn id="7" dur="1000" fill="hold"/>
                                        <p:tgtEl>
                                          <p:spTgt spid="5122"/>
                                        </p:tgtEl>
                                        <p:attrNameLst>
                                          <p:attrName>ppt_w</p:attrName>
                                        </p:attrNameLst>
                                      </p:cBhvr>
                                      <p:tavLst>
                                        <p:tav tm="0">
                                          <p:val>
                                            <p:fltVal val="0"/>
                                          </p:val>
                                        </p:tav>
                                        <p:tav tm="100000">
                                          <p:val>
                                            <p:strVal val="#ppt_w"/>
                                          </p:val>
                                        </p:tav>
                                      </p:tavLst>
                                    </p:anim>
                                    <p:anim calcmode="lin" valueType="num">
                                      <p:cBhvr>
                                        <p:cTn id="8" dur="1000" fill="hold"/>
                                        <p:tgtEl>
                                          <p:spTgt spid="5122"/>
                                        </p:tgtEl>
                                        <p:attrNameLst>
                                          <p:attrName>ppt_h</p:attrName>
                                        </p:attrNameLst>
                                      </p:cBhvr>
                                      <p:tavLst>
                                        <p:tav tm="0">
                                          <p:val>
                                            <p:fltVal val="0"/>
                                          </p:val>
                                        </p:tav>
                                        <p:tav tm="100000">
                                          <p:val>
                                            <p:strVal val="#ppt_h"/>
                                          </p:val>
                                        </p:tav>
                                      </p:tavLst>
                                    </p:anim>
                                    <p:anim calcmode="lin" valueType="num">
                                      <p:cBhvr>
                                        <p:cTn id="9" dur="1000" fill="hold"/>
                                        <p:tgtEl>
                                          <p:spTgt spid="5122"/>
                                        </p:tgtEl>
                                        <p:attrNameLst>
                                          <p:attrName>style.rotation</p:attrName>
                                        </p:attrNameLst>
                                      </p:cBhvr>
                                      <p:tavLst>
                                        <p:tav tm="0">
                                          <p:val>
                                            <p:fltVal val="90"/>
                                          </p:val>
                                        </p:tav>
                                        <p:tav tm="100000">
                                          <p:val>
                                            <p:fltVal val="0"/>
                                          </p:val>
                                        </p:tav>
                                      </p:tavLst>
                                    </p:anim>
                                    <p:animEffect transition="in" filter="fade">
                                      <p:cBhvr>
                                        <p:cTn id="10" dur="1000"/>
                                        <p:tgtEl>
                                          <p:spTgt spid="5122"/>
                                        </p:tgtEl>
                                      </p:cBhvr>
                                    </p:animEffect>
                                  </p:childTnLst>
                                </p:cTn>
                              </p:par>
                            </p:childTnLst>
                          </p:cTn>
                        </p:par>
                      </p:childTnLst>
                    </p:cTn>
                  </p:par>
                  <p:par>
                    <p:cTn id="11" fill="hold">
                      <p:stCondLst>
                        <p:cond delay="indefinite"/>
                      </p:stCondLst>
                      <p:childTnLst>
                        <p:par>
                          <p:cTn id="12" fill="hold">
                            <p:stCondLst>
                              <p:cond delay="0"/>
                            </p:stCondLst>
                            <p:childTnLst>
                              <p:par>
                                <p:cTn id="13" presetID="21" presetClass="entr" presetSubtype="4"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animEffect transition="in" filter="wheel(4)">
                                      <p:cBhvr>
                                        <p:cTn id="15"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0" y="0"/>
            <a:ext cx="12192000" cy="492443"/>
          </a:xfrm>
          <a:prstGeom prst="rect">
            <a:avLst/>
          </a:prstGeom>
          <a:noFill/>
        </p:spPr>
        <p:txBody>
          <a:bodyPr wrap="square" rtlCol="0">
            <a:spAutoFit/>
          </a:bodyPr>
          <a:lstStyle/>
          <a:p>
            <a:pPr algn="ctr"/>
            <a:r>
              <a:rPr lang="en-US" sz="2600" b="1" dirty="0" err="1" smtClean="0">
                <a:solidFill>
                  <a:srgbClr val="FF00FF"/>
                </a:solidFill>
                <a:latin typeface="Times New Roman" pitchFamily="18" charset="0"/>
                <a:cs typeface="Times New Roman" pitchFamily="18" charset="0"/>
              </a:rPr>
              <a:t>BÀI</a:t>
            </a:r>
            <a:r>
              <a:rPr lang="en-US" sz="2600" b="1" dirty="0" smtClean="0">
                <a:solidFill>
                  <a:srgbClr val="FF00FF"/>
                </a:solidFill>
                <a:latin typeface="Times New Roman" pitchFamily="18" charset="0"/>
                <a:cs typeface="Times New Roman" pitchFamily="18" charset="0"/>
              </a:rPr>
              <a:t> 39:  </a:t>
            </a:r>
            <a:r>
              <a:rPr lang="en-US" sz="2600" b="1" dirty="0" err="1" smtClean="0">
                <a:solidFill>
                  <a:srgbClr val="FF00FF"/>
                </a:solidFill>
                <a:latin typeface="Times New Roman" pitchFamily="18" charset="0"/>
                <a:cs typeface="Times New Roman" pitchFamily="18" charset="0"/>
              </a:rPr>
              <a:t>QUẦN</a:t>
            </a:r>
            <a:r>
              <a:rPr lang="en-US" sz="2600" b="1" dirty="0" smtClean="0">
                <a:solidFill>
                  <a:srgbClr val="FF00FF"/>
                </a:solidFill>
                <a:latin typeface="Times New Roman" pitchFamily="18" charset="0"/>
                <a:cs typeface="Times New Roman" pitchFamily="18" charset="0"/>
              </a:rPr>
              <a:t> </a:t>
            </a:r>
            <a:r>
              <a:rPr lang="en-US" sz="2600" b="1" dirty="0" err="1" smtClean="0">
                <a:solidFill>
                  <a:srgbClr val="FF00FF"/>
                </a:solidFill>
                <a:latin typeface="Times New Roman" pitchFamily="18" charset="0"/>
                <a:cs typeface="Times New Roman" pitchFamily="18" charset="0"/>
              </a:rPr>
              <a:t>THỂ</a:t>
            </a:r>
            <a:r>
              <a:rPr lang="en-US" sz="2600" b="1" dirty="0" smtClean="0">
                <a:solidFill>
                  <a:srgbClr val="FF00FF"/>
                </a:solidFill>
                <a:latin typeface="Times New Roman" pitchFamily="18" charset="0"/>
                <a:cs typeface="Times New Roman" pitchFamily="18" charset="0"/>
              </a:rPr>
              <a:t> </a:t>
            </a:r>
            <a:r>
              <a:rPr lang="en-US" sz="2600" b="1" dirty="0" err="1" smtClean="0">
                <a:solidFill>
                  <a:srgbClr val="FF00FF"/>
                </a:solidFill>
                <a:latin typeface="Times New Roman" pitchFamily="18" charset="0"/>
                <a:cs typeface="Times New Roman" pitchFamily="18" charset="0"/>
              </a:rPr>
              <a:t>SINH</a:t>
            </a:r>
            <a:r>
              <a:rPr lang="en-US" sz="2600" b="1" dirty="0" smtClean="0">
                <a:solidFill>
                  <a:srgbClr val="FF00FF"/>
                </a:solidFill>
                <a:latin typeface="Times New Roman" pitchFamily="18" charset="0"/>
                <a:cs typeface="Times New Roman" pitchFamily="18" charset="0"/>
              </a:rPr>
              <a:t> </a:t>
            </a:r>
            <a:r>
              <a:rPr lang="en-US" sz="2600" b="1" dirty="0" err="1" smtClean="0">
                <a:solidFill>
                  <a:srgbClr val="FF00FF"/>
                </a:solidFill>
                <a:latin typeface="Times New Roman" pitchFamily="18" charset="0"/>
                <a:cs typeface="Times New Roman" pitchFamily="18" charset="0"/>
              </a:rPr>
              <a:t>VẬT</a:t>
            </a:r>
            <a:r>
              <a:rPr lang="en-US" sz="2600" b="1" dirty="0" smtClean="0">
                <a:solidFill>
                  <a:srgbClr val="FF00FF"/>
                </a:solidFill>
                <a:latin typeface="Times New Roman" pitchFamily="18" charset="0"/>
                <a:cs typeface="Times New Roman" pitchFamily="18" charset="0"/>
              </a:rPr>
              <a:t>.</a:t>
            </a:r>
            <a:endParaRPr lang="en-US" sz="2600" b="1" dirty="0">
              <a:solidFill>
                <a:srgbClr val="FF00FF"/>
              </a:solidFill>
              <a:latin typeface="Times New Roman" pitchFamily="18" charset="0"/>
              <a:cs typeface="Times New Roman" pitchFamily="18" charset="0"/>
            </a:endParaRPr>
          </a:p>
        </p:txBody>
      </p:sp>
      <p:sp>
        <p:nvSpPr>
          <p:cNvPr id="6" name="TextBox 5"/>
          <p:cNvSpPr txBox="1"/>
          <p:nvPr/>
        </p:nvSpPr>
        <p:spPr>
          <a:xfrm>
            <a:off x="0" y="397812"/>
            <a:ext cx="12192000" cy="523220"/>
          </a:xfrm>
          <a:prstGeom prst="rect">
            <a:avLst/>
          </a:prstGeom>
          <a:noFill/>
        </p:spPr>
        <p:txBody>
          <a:bodyPr wrap="square" rtlCol="0">
            <a:spAutoFit/>
          </a:bodyPr>
          <a:lstStyle/>
          <a:p>
            <a:r>
              <a:rPr lang="en-US" sz="2800" b="1" dirty="0" smtClean="0">
                <a:solidFill>
                  <a:srgbClr val="0000FF"/>
                </a:solidFill>
                <a:latin typeface="Times New Roman" pitchFamily="18" charset="0"/>
                <a:cs typeface="Times New Roman" pitchFamily="18" charset="0"/>
              </a:rPr>
              <a:t>I. </a:t>
            </a:r>
            <a:r>
              <a:rPr lang="en-US" sz="2800" b="1" dirty="0" err="1" smtClean="0">
                <a:solidFill>
                  <a:srgbClr val="0000FF"/>
                </a:solidFill>
                <a:latin typeface="Times New Roman" pitchFamily="18" charset="0"/>
                <a:cs typeface="Times New Roman" pitchFamily="18" charset="0"/>
              </a:rPr>
              <a:t>KHÁI</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NIỆM</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QUẦN</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THỂ</a:t>
            </a:r>
            <a:endParaRPr lang="en-US" sz="2800" b="1" dirty="0" smtClean="0">
              <a:solidFill>
                <a:srgbClr val="0000FF"/>
              </a:solidFill>
              <a:latin typeface="Times New Roman" pitchFamily="18" charset="0"/>
              <a:cs typeface="Times New Roman" pitchFamily="18" charset="0"/>
            </a:endParaRPr>
          </a:p>
        </p:txBody>
      </p:sp>
      <p:sp>
        <p:nvSpPr>
          <p:cNvPr id="27650" name="Rectangle 2"/>
          <p:cNvSpPr>
            <a:spLocks noChangeArrowheads="1"/>
          </p:cNvSpPr>
          <p:nvPr/>
        </p:nvSpPr>
        <p:spPr bwMode="auto">
          <a:xfrm>
            <a:off x="0" y="0"/>
            <a:ext cx="12192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27651" name="Rectangle 3"/>
          <p:cNvSpPr>
            <a:spLocks noChangeArrowheads="1"/>
          </p:cNvSpPr>
          <p:nvPr/>
        </p:nvSpPr>
        <p:spPr bwMode="auto">
          <a:xfrm>
            <a:off x="0" y="857250"/>
            <a:ext cx="12192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1747" name="Rectangle 3"/>
          <p:cNvSpPr>
            <a:spLocks noChangeArrowheads="1"/>
          </p:cNvSpPr>
          <p:nvPr/>
        </p:nvSpPr>
        <p:spPr bwMode="auto">
          <a:xfrm>
            <a:off x="0" y="866775"/>
            <a:ext cx="12192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1751" name="Rectangle 7"/>
          <p:cNvSpPr>
            <a:spLocks noChangeArrowheads="1"/>
          </p:cNvSpPr>
          <p:nvPr/>
        </p:nvSpPr>
        <p:spPr bwMode="auto">
          <a:xfrm>
            <a:off x="0" y="866775"/>
            <a:ext cx="12192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Calibri" pitchFamily="34" charset="0"/>
                <a:ea typeface="Times New Roman" pitchFamily="18" charset="0"/>
                <a:cs typeface="Times New Roman" pitchFamily="18" charset="0"/>
              </a:rPr>
              <a:t>  </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1752" name="Rectangle 8"/>
          <p:cNvSpPr>
            <a:spLocks noChangeArrowheads="1"/>
          </p:cNvSpPr>
          <p:nvPr/>
        </p:nvSpPr>
        <p:spPr bwMode="auto">
          <a:xfrm>
            <a:off x="0" y="1143000"/>
            <a:ext cx="12192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1755" name="Rectangle 11"/>
          <p:cNvSpPr>
            <a:spLocks noChangeArrowheads="1"/>
          </p:cNvSpPr>
          <p:nvPr/>
        </p:nvSpPr>
        <p:spPr bwMode="auto">
          <a:xfrm>
            <a:off x="0" y="733425"/>
            <a:ext cx="12192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1757" name="Rectangle 13"/>
          <p:cNvSpPr>
            <a:spLocks noChangeArrowheads="1"/>
          </p:cNvSpPr>
          <p:nvPr/>
        </p:nvSpPr>
        <p:spPr bwMode="auto">
          <a:xfrm>
            <a:off x="0" y="0"/>
            <a:ext cx="12192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31758" name="Rectangle 14"/>
          <p:cNvSpPr>
            <a:spLocks noChangeArrowheads="1"/>
          </p:cNvSpPr>
          <p:nvPr/>
        </p:nvSpPr>
        <p:spPr bwMode="auto">
          <a:xfrm>
            <a:off x="0" y="990600"/>
            <a:ext cx="12192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1760" name="Rectangle 16"/>
          <p:cNvSpPr>
            <a:spLocks noChangeArrowheads="1"/>
          </p:cNvSpPr>
          <p:nvPr/>
        </p:nvSpPr>
        <p:spPr bwMode="auto">
          <a:xfrm>
            <a:off x="0" y="0"/>
            <a:ext cx="12192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31761" name="Rectangle 17"/>
          <p:cNvSpPr>
            <a:spLocks noChangeArrowheads="1"/>
          </p:cNvSpPr>
          <p:nvPr/>
        </p:nvSpPr>
        <p:spPr bwMode="auto">
          <a:xfrm>
            <a:off x="0" y="952500"/>
            <a:ext cx="12192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1763" name="Rectangle 19"/>
          <p:cNvSpPr>
            <a:spLocks noChangeArrowheads="1"/>
          </p:cNvSpPr>
          <p:nvPr/>
        </p:nvSpPr>
        <p:spPr bwMode="auto">
          <a:xfrm>
            <a:off x="0" y="0"/>
            <a:ext cx="12192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31764" name="Rectangle 20"/>
          <p:cNvSpPr>
            <a:spLocks noChangeArrowheads="1"/>
          </p:cNvSpPr>
          <p:nvPr/>
        </p:nvSpPr>
        <p:spPr bwMode="auto">
          <a:xfrm>
            <a:off x="0" y="762000"/>
            <a:ext cx="12192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 name="Rectangle 4"/>
          <p:cNvSpPr>
            <a:spLocks noChangeArrowheads="1"/>
          </p:cNvSpPr>
          <p:nvPr/>
        </p:nvSpPr>
        <p:spPr bwMode="auto">
          <a:xfrm>
            <a:off x="0" y="0"/>
            <a:ext cx="12192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19" name="TextBox 18"/>
          <p:cNvSpPr txBox="1"/>
          <p:nvPr/>
        </p:nvSpPr>
        <p:spPr>
          <a:xfrm>
            <a:off x="0" y="825984"/>
            <a:ext cx="12192000" cy="523220"/>
          </a:xfrm>
          <a:prstGeom prst="rect">
            <a:avLst/>
          </a:prstGeom>
          <a:noFill/>
        </p:spPr>
        <p:txBody>
          <a:bodyPr wrap="square" rtlCol="0">
            <a:spAutoFit/>
          </a:bodyPr>
          <a:lstStyle/>
          <a:p>
            <a:r>
              <a:rPr lang="en-US" sz="2800" b="1" dirty="0" smtClean="0">
                <a:solidFill>
                  <a:srgbClr val="0000FF"/>
                </a:solidFill>
                <a:latin typeface="Times New Roman" pitchFamily="18" charset="0"/>
                <a:cs typeface="Times New Roman" pitchFamily="18" charset="0"/>
              </a:rPr>
              <a:t>II. </a:t>
            </a:r>
            <a:r>
              <a:rPr lang="en-US" sz="2800" b="1" dirty="0" err="1" smtClean="0">
                <a:solidFill>
                  <a:srgbClr val="0000FF"/>
                </a:solidFill>
                <a:latin typeface="Times New Roman" pitchFamily="18" charset="0"/>
                <a:cs typeface="Times New Roman" pitchFamily="18" charset="0"/>
              </a:rPr>
              <a:t>CÁC</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ĐẶC</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TRƯNG</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CƠ</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BẢN</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CỦA</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QUẦN</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THỂ</a:t>
            </a:r>
            <a:endParaRPr lang="en-US" sz="2800" b="1" dirty="0" smtClean="0">
              <a:solidFill>
                <a:srgbClr val="0000FF"/>
              </a:solidFill>
              <a:latin typeface="Times New Roman" pitchFamily="18" charset="0"/>
              <a:cs typeface="Times New Roman" pitchFamily="18" charset="0"/>
            </a:endParaRPr>
          </a:p>
        </p:txBody>
      </p:sp>
      <p:sp>
        <p:nvSpPr>
          <p:cNvPr id="20" name="TextBox 19"/>
          <p:cNvSpPr txBox="1"/>
          <p:nvPr/>
        </p:nvSpPr>
        <p:spPr>
          <a:xfrm>
            <a:off x="0" y="1254157"/>
            <a:ext cx="12192000" cy="523220"/>
          </a:xfrm>
          <a:prstGeom prst="rect">
            <a:avLst/>
          </a:prstGeom>
          <a:noFill/>
        </p:spPr>
        <p:txBody>
          <a:bodyPr wrap="square" rtlCol="0">
            <a:spAutoFit/>
          </a:bodyPr>
          <a:lstStyle/>
          <a:p>
            <a:pPr algn="just"/>
            <a:r>
              <a:rPr lang="en-US" sz="2800" b="1" dirty="0" smtClean="0">
                <a:solidFill>
                  <a:srgbClr val="0000FF"/>
                </a:solidFill>
                <a:latin typeface="Times New Roman" pitchFamily="18" charset="0"/>
                <a:cs typeface="Times New Roman" pitchFamily="18" charset="0"/>
              </a:rPr>
              <a:t>1. </a:t>
            </a:r>
            <a:r>
              <a:rPr lang="en-US" sz="2800" b="1" dirty="0" err="1" smtClean="0">
                <a:solidFill>
                  <a:srgbClr val="0000FF"/>
                </a:solidFill>
                <a:latin typeface="Times New Roman" pitchFamily="18" charset="0"/>
                <a:cs typeface="Times New Roman" pitchFamily="18" charset="0"/>
              </a:rPr>
              <a:t>Kích</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thước</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của</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quần</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thể</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sinh</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vật</a:t>
            </a:r>
            <a:endParaRPr lang="en-US" sz="2800" b="1" dirty="0" smtClean="0">
              <a:solidFill>
                <a:srgbClr val="0000FF"/>
              </a:solidFill>
              <a:latin typeface="Times New Roman" pitchFamily="18" charset="0"/>
              <a:cs typeface="Times New Roman" pitchFamily="18" charset="0"/>
            </a:endParaRPr>
          </a:p>
        </p:txBody>
      </p:sp>
      <p:sp>
        <p:nvSpPr>
          <p:cNvPr id="22" name="TextBox 21"/>
          <p:cNvSpPr txBox="1"/>
          <p:nvPr/>
        </p:nvSpPr>
        <p:spPr>
          <a:xfrm>
            <a:off x="7254" y="1689583"/>
            <a:ext cx="12192000" cy="523220"/>
          </a:xfrm>
          <a:prstGeom prst="rect">
            <a:avLst/>
          </a:prstGeom>
          <a:noFill/>
        </p:spPr>
        <p:txBody>
          <a:bodyPr wrap="square" rtlCol="0">
            <a:spAutoFit/>
          </a:bodyPr>
          <a:lstStyle/>
          <a:p>
            <a:r>
              <a:rPr lang="en-US" sz="2800" b="1" dirty="0" smtClean="0">
                <a:solidFill>
                  <a:srgbClr val="0000FF"/>
                </a:solidFill>
                <a:latin typeface="Times New Roman" pitchFamily="18" charset="0"/>
                <a:cs typeface="Times New Roman" pitchFamily="18" charset="0"/>
              </a:rPr>
              <a:t>2. </a:t>
            </a:r>
            <a:r>
              <a:rPr lang="en-US" sz="2800" b="1" dirty="0" err="1" smtClean="0">
                <a:solidFill>
                  <a:srgbClr val="0000FF"/>
                </a:solidFill>
                <a:latin typeface="Times New Roman" pitchFamily="18" charset="0"/>
                <a:cs typeface="Times New Roman" pitchFamily="18" charset="0"/>
              </a:rPr>
              <a:t>Mật</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độ</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cá</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thể</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của</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quần</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thể</a:t>
            </a:r>
            <a:endParaRPr lang="en-US" sz="2800" b="1" dirty="0" smtClean="0">
              <a:solidFill>
                <a:srgbClr val="0000FF"/>
              </a:solidFill>
              <a:latin typeface="Times New Roman" pitchFamily="18" charset="0"/>
              <a:cs typeface="Times New Roman" pitchFamily="18" charset="0"/>
            </a:endParaRPr>
          </a:p>
        </p:txBody>
      </p:sp>
      <p:sp>
        <p:nvSpPr>
          <p:cNvPr id="23" name="TextBox 22"/>
          <p:cNvSpPr txBox="1"/>
          <p:nvPr/>
        </p:nvSpPr>
        <p:spPr>
          <a:xfrm>
            <a:off x="7254" y="2088728"/>
            <a:ext cx="12192000" cy="954107"/>
          </a:xfrm>
          <a:prstGeom prst="rect">
            <a:avLst/>
          </a:prstGeom>
          <a:noFill/>
        </p:spPr>
        <p:txBody>
          <a:bodyPr wrap="square" rtlCol="0">
            <a:spAutoFit/>
          </a:bodyPr>
          <a:lstStyle/>
          <a:p>
            <a:pPr algn="just"/>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Mật</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độ</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cá</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thể</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của</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quần</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thể</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sinh</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vật</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là</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số</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lượng</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cá</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thể</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trên</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một</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đơn</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vị</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diện</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tích</a:t>
            </a:r>
            <a:r>
              <a:rPr lang="en-US" sz="2800" dirty="0" smtClean="0">
                <a:solidFill>
                  <a:srgbClr val="0000FF"/>
                </a:solidFill>
                <a:latin typeface="Times New Roman" pitchFamily="18" charset="0"/>
                <a:cs typeface="Times New Roman" pitchFamily="18" charset="0"/>
              </a:rPr>
              <a:t> hay </a:t>
            </a:r>
            <a:r>
              <a:rPr lang="en-US" sz="2800" dirty="0" err="1" smtClean="0">
                <a:solidFill>
                  <a:srgbClr val="0000FF"/>
                </a:solidFill>
                <a:latin typeface="Times New Roman" pitchFamily="18" charset="0"/>
                <a:cs typeface="Times New Roman" pitchFamily="18" charset="0"/>
              </a:rPr>
              <a:t>thể</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tích</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của</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quần</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thể</a:t>
            </a:r>
            <a:r>
              <a:rPr lang="en-US" sz="2800" dirty="0" smtClean="0">
                <a:solidFill>
                  <a:srgbClr val="0000FF"/>
                </a:solidFill>
                <a:latin typeface="Times New Roman" pitchFamily="18" charset="0"/>
                <a:cs typeface="Times New Roman" pitchFamily="18" charset="0"/>
              </a:rPr>
              <a:t>.</a:t>
            </a:r>
          </a:p>
        </p:txBody>
      </p:sp>
      <p:sp>
        <p:nvSpPr>
          <p:cNvPr id="24" name="TextBox 23"/>
          <p:cNvSpPr txBox="1"/>
          <p:nvPr/>
        </p:nvSpPr>
        <p:spPr>
          <a:xfrm>
            <a:off x="7254" y="2930554"/>
            <a:ext cx="12192000" cy="523220"/>
          </a:xfrm>
          <a:prstGeom prst="rect">
            <a:avLst/>
          </a:prstGeom>
          <a:noFill/>
        </p:spPr>
        <p:txBody>
          <a:bodyPr wrap="square" rtlCol="0">
            <a:spAutoFit/>
          </a:bodyPr>
          <a:lstStyle/>
          <a:p>
            <a:r>
              <a:rPr lang="en-US" sz="2800" b="1" dirty="0" smtClean="0">
                <a:solidFill>
                  <a:srgbClr val="0000FF"/>
                </a:solidFill>
                <a:latin typeface="Times New Roman" pitchFamily="18" charset="0"/>
                <a:cs typeface="Times New Roman" pitchFamily="18" charset="0"/>
              </a:rPr>
              <a:t>3. </a:t>
            </a:r>
            <a:r>
              <a:rPr lang="en-US" sz="2800" b="1" dirty="0" err="1" smtClean="0">
                <a:solidFill>
                  <a:srgbClr val="0000FF"/>
                </a:solidFill>
                <a:latin typeface="Times New Roman" pitchFamily="18" charset="0"/>
                <a:cs typeface="Times New Roman" pitchFamily="18" charset="0"/>
              </a:rPr>
              <a:t>Tỉ</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tệ</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giới</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tính</a:t>
            </a:r>
            <a:endParaRPr lang="en-US" sz="2800" b="1" dirty="0" smtClean="0">
              <a:solidFill>
                <a:srgbClr val="0000FF"/>
              </a:solidFill>
              <a:latin typeface="Times New Roman" pitchFamily="18" charset="0"/>
              <a:cs typeface="Times New Roman" pitchFamily="18" charset="0"/>
            </a:endParaRPr>
          </a:p>
        </p:txBody>
      </p:sp>
      <p:sp>
        <p:nvSpPr>
          <p:cNvPr id="25" name="TextBox 24"/>
          <p:cNvSpPr txBox="1"/>
          <p:nvPr/>
        </p:nvSpPr>
        <p:spPr>
          <a:xfrm>
            <a:off x="7254" y="3344214"/>
            <a:ext cx="12192000" cy="954107"/>
          </a:xfrm>
          <a:prstGeom prst="rect">
            <a:avLst/>
          </a:prstGeom>
          <a:noFill/>
        </p:spPr>
        <p:txBody>
          <a:bodyPr wrap="square" rtlCol="0">
            <a:spAutoFit/>
          </a:bodyPr>
          <a:lstStyle/>
          <a:p>
            <a:pPr algn="just"/>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Tỉ</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lệ</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giới</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tính</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là</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tỉ</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lệ</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giữa</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số</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lượng</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cá</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thể</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đực</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và</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số</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lượng</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cá</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thể</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cái</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trong</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quần</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thể</a:t>
            </a:r>
            <a:r>
              <a:rPr lang="en-US" sz="2800" dirty="0" smtClean="0">
                <a:solidFill>
                  <a:srgbClr val="0000FF"/>
                </a:solidFill>
                <a:latin typeface="Times New Roman" pitchFamily="18" charset="0"/>
                <a:cs typeface="Times New Roman" pitchFamily="18" charset="0"/>
              </a:rPr>
              <a:t>.</a:t>
            </a:r>
          </a:p>
        </p:txBody>
      </p:sp>
      <p:sp>
        <p:nvSpPr>
          <p:cNvPr id="26" name="TextBox 25"/>
          <p:cNvSpPr txBox="1"/>
          <p:nvPr/>
        </p:nvSpPr>
        <p:spPr>
          <a:xfrm>
            <a:off x="0" y="4186018"/>
            <a:ext cx="12192000" cy="523220"/>
          </a:xfrm>
          <a:prstGeom prst="rect">
            <a:avLst/>
          </a:prstGeom>
          <a:noFill/>
        </p:spPr>
        <p:txBody>
          <a:bodyPr wrap="square" rtlCol="0">
            <a:spAutoFit/>
          </a:bodyPr>
          <a:lstStyle/>
          <a:p>
            <a:r>
              <a:rPr lang="en-US" sz="2800" b="1" dirty="0" smtClean="0">
                <a:solidFill>
                  <a:srgbClr val="0000FF"/>
                </a:solidFill>
                <a:latin typeface="Times New Roman" pitchFamily="18" charset="0"/>
                <a:cs typeface="Times New Roman" pitchFamily="18" charset="0"/>
              </a:rPr>
              <a:t>4. </a:t>
            </a:r>
            <a:r>
              <a:rPr lang="en-US" sz="2800" b="1" dirty="0" err="1" smtClean="0">
                <a:solidFill>
                  <a:srgbClr val="0000FF"/>
                </a:solidFill>
                <a:latin typeface="Times New Roman" pitchFamily="18" charset="0"/>
                <a:cs typeface="Times New Roman" pitchFamily="18" charset="0"/>
              </a:rPr>
              <a:t>Thành</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phần</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nhóm</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tuổi</a:t>
            </a:r>
            <a:endParaRPr lang="en-US" sz="2800" b="1" dirty="0" smtClean="0">
              <a:solidFill>
                <a:srgbClr val="0000FF"/>
              </a:solidFill>
              <a:latin typeface="Times New Roman" pitchFamily="18" charset="0"/>
              <a:cs typeface="Times New Roman" pitchFamily="18" charset="0"/>
            </a:endParaRPr>
          </a:p>
        </p:txBody>
      </p:sp>
      <p:sp>
        <p:nvSpPr>
          <p:cNvPr id="27" name="TextBox 26"/>
          <p:cNvSpPr txBox="1"/>
          <p:nvPr/>
        </p:nvSpPr>
        <p:spPr>
          <a:xfrm>
            <a:off x="0" y="4599678"/>
            <a:ext cx="12192000" cy="954107"/>
          </a:xfrm>
          <a:prstGeom prst="rect">
            <a:avLst/>
          </a:prstGeom>
          <a:noFill/>
        </p:spPr>
        <p:txBody>
          <a:bodyPr wrap="square" rtlCol="0">
            <a:spAutoFit/>
          </a:bodyPr>
          <a:lstStyle/>
          <a:p>
            <a:pPr algn="just"/>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Quần</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thể</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sinh</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vật</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gồm</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nhiều</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nhóm</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tuổi</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nhóm</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tuổi</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trước</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sinh</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sản</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nhóm</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tuổi</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sinh</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sản</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và</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nhóm</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tuổi</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sau</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sinh</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sản</a:t>
            </a:r>
            <a:r>
              <a:rPr lang="en-US" sz="2800" dirty="0" smtClean="0">
                <a:solidFill>
                  <a:srgbClr val="0000FF"/>
                </a:solidFill>
                <a:latin typeface="Times New Roman" pitchFamily="18" charset="0"/>
                <a:cs typeface="Times New Roman" pitchFamily="18" charset="0"/>
              </a:rPr>
              <a:t>. </a:t>
            </a:r>
          </a:p>
        </p:txBody>
      </p:sp>
      <p:sp>
        <p:nvSpPr>
          <p:cNvPr id="28" name="TextBox 27"/>
          <p:cNvSpPr txBox="1"/>
          <p:nvPr/>
        </p:nvSpPr>
        <p:spPr>
          <a:xfrm>
            <a:off x="0" y="5448763"/>
            <a:ext cx="12192000" cy="954107"/>
          </a:xfrm>
          <a:prstGeom prst="rect">
            <a:avLst/>
          </a:prstGeom>
          <a:noFill/>
        </p:spPr>
        <p:txBody>
          <a:bodyPr wrap="square" rtlCol="0">
            <a:spAutoFit/>
          </a:bodyPr>
          <a:lstStyle/>
          <a:p>
            <a:pPr algn="just"/>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Thành</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phần</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nhóm</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tuổi</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của</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quần</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thể</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được</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biểu</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diễn</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bằng</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biểu</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đồ</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tháp</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tuổi</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Có</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ba</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dạng</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tháp</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tuổi</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dạng</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phát</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triển</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dạng</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ổn</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định</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và</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dạng</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giảm</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sút</a:t>
            </a:r>
            <a:r>
              <a:rPr lang="en-US" sz="2800" dirty="0" smtClean="0">
                <a:solidFill>
                  <a:srgbClr val="0000FF"/>
                </a:solidFill>
                <a:latin typeface="Times New Roman" pitchFamily="18" charset="0"/>
                <a:cs typeface="Times New Roman" pitchFamily="18" charset="0"/>
              </a:rPr>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ntr" presetSubtype="3" fill="hold" grpId="0" nodeType="withEffect">
                                  <p:stCondLst>
                                    <p:cond delay="0"/>
                                  </p:stCondLst>
                                  <p:childTnLst>
                                    <p:set>
                                      <p:cBhvr>
                                        <p:cTn id="6" dur="1" fill="hold">
                                          <p:stCondLst>
                                            <p:cond delay="0"/>
                                          </p:stCondLst>
                                        </p:cTn>
                                        <p:tgtEl>
                                          <p:spTgt spid="26"/>
                                        </p:tgtEl>
                                        <p:attrNameLst>
                                          <p:attrName>style.visibility</p:attrName>
                                        </p:attrNameLst>
                                      </p:cBhvr>
                                      <p:to>
                                        <p:strVal val="visible"/>
                                      </p:to>
                                    </p:set>
                                    <p:animEffect transition="in" filter="strips(upRight)">
                                      <p:cBhvr>
                                        <p:cTn id="7" dur="1000"/>
                                        <p:tgtEl>
                                          <p:spTgt spid="26"/>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3" fill="hold" grpId="0" nodeType="clickEffect">
                                  <p:stCondLst>
                                    <p:cond delay="0"/>
                                  </p:stCondLst>
                                  <p:childTnLst>
                                    <p:set>
                                      <p:cBhvr>
                                        <p:cTn id="11" dur="1" fill="hold">
                                          <p:stCondLst>
                                            <p:cond delay="0"/>
                                          </p:stCondLst>
                                        </p:cTn>
                                        <p:tgtEl>
                                          <p:spTgt spid="27"/>
                                        </p:tgtEl>
                                        <p:attrNameLst>
                                          <p:attrName>style.visibility</p:attrName>
                                        </p:attrNameLst>
                                      </p:cBhvr>
                                      <p:to>
                                        <p:strVal val="visible"/>
                                      </p:to>
                                    </p:set>
                                    <p:animEffect transition="in" filter="strips(upRight)">
                                      <p:cBhvr>
                                        <p:cTn id="12" dur="1000"/>
                                        <p:tgtEl>
                                          <p:spTgt spid="27"/>
                                        </p:tgtEl>
                                      </p:cBhvr>
                                    </p:animEffect>
                                  </p:childTnLst>
                                </p:cTn>
                              </p:par>
                            </p:childTnLst>
                          </p:cTn>
                        </p:par>
                      </p:childTnLst>
                    </p:cTn>
                  </p:par>
                  <p:par>
                    <p:cTn id="13" fill="hold">
                      <p:stCondLst>
                        <p:cond delay="indefinite"/>
                      </p:stCondLst>
                      <p:childTnLst>
                        <p:par>
                          <p:cTn id="14" fill="hold">
                            <p:stCondLst>
                              <p:cond delay="0"/>
                            </p:stCondLst>
                            <p:childTnLst>
                              <p:par>
                                <p:cTn id="15" presetID="18" presetClass="entr" presetSubtype="3" fill="hold" grpId="0" nodeType="clickEffect">
                                  <p:stCondLst>
                                    <p:cond delay="0"/>
                                  </p:stCondLst>
                                  <p:childTnLst>
                                    <p:set>
                                      <p:cBhvr>
                                        <p:cTn id="16" dur="1" fill="hold">
                                          <p:stCondLst>
                                            <p:cond delay="0"/>
                                          </p:stCondLst>
                                        </p:cTn>
                                        <p:tgtEl>
                                          <p:spTgt spid="28"/>
                                        </p:tgtEl>
                                        <p:attrNameLst>
                                          <p:attrName>style.visibility</p:attrName>
                                        </p:attrNameLst>
                                      </p:cBhvr>
                                      <p:to>
                                        <p:strVal val="visible"/>
                                      </p:to>
                                    </p:set>
                                    <p:animEffect transition="in" filter="strips(upRight)">
                                      <p:cBhvr>
                                        <p:cTn id="17" dur="1000"/>
                                        <p:tgtEl>
                                          <p:spTgt spid="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p:bldP spid="27" grpId="0"/>
      <p:bldP spid="28"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3540824"/>
            <a:ext cx="12192001" cy="2677656"/>
          </a:xfrm>
          <a:prstGeom prst="rect">
            <a:avLst/>
          </a:prstGeom>
        </p:spPr>
        <p:txBody>
          <a:bodyPr wrap="square">
            <a:spAutoFit/>
          </a:bodyPr>
          <a:lstStyle/>
          <a:p>
            <a:pPr algn="just"/>
            <a:r>
              <a:rPr lang="vi-VN" sz="2800" dirty="0" smtClean="0">
                <a:solidFill>
                  <a:srgbClr val="FF00FF"/>
                </a:solidFill>
                <a:latin typeface="Times New Roman" pitchFamily="18" charset="0"/>
                <a:cs typeface="Times New Roman" pitchFamily="18" charset="0"/>
              </a:rPr>
              <a:t>- A là dạng tháp phát triển do có số lượng cá thể ở nhóm tuổi trước sinh sản cao → quần thể có xu hướng tăng trưởng kích thước quần thể.</a:t>
            </a:r>
          </a:p>
          <a:p>
            <a:pPr algn="just"/>
            <a:r>
              <a:rPr lang="vi-VN" sz="2800" dirty="0" smtClean="0">
                <a:solidFill>
                  <a:srgbClr val="FF00FF"/>
                </a:solidFill>
                <a:latin typeface="Times New Roman" pitchFamily="18" charset="0"/>
                <a:cs typeface="Times New Roman" pitchFamily="18" charset="0"/>
              </a:rPr>
              <a:t>- B là dạng tháp ổn định do có số lượng cá thể ở nhóm tuổi trước sinh sản và sinh sản bằng nhau → quần thể có xu hướng giữ ổn định kích thước quần thể.</a:t>
            </a:r>
          </a:p>
          <a:p>
            <a:pPr algn="just"/>
            <a:r>
              <a:rPr lang="vi-VN" sz="2800" dirty="0" smtClean="0">
                <a:solidFill>
                  <a:srgbClr val="FF00FF"/>
                </a:solidFill>
                <a:latin typeface="Times New Roman" pitchFamily="18" charset="0"/>
                <a:cs typeface="Times New Roman" pitchFamily="18" charset="0"/>
              </a:rPr>
              <a:t>- C là dạng tháp giảm sút do có số lượng cá thể ở nhóm tuổi trước sinh sản ít hơn nhóm tuổi sinh sản → quần thể có xu hướng giảm kích thước quần thể.  </a:t>
            </a:r>
            <a:endParaRPr lang="vi-VN" sz="2800" dirty="0">
              <a:solidFill>
                <a:srgbClr val="FF00FF"/>
              </a:solidFill>
              <a:latin typeface="Times New Roman" pitchFamily="18" charset="0"/>
              <a:cs typeface="Times New Roman" pitchFamily="18" charset="0"/>
            </a:endParaRPr>
          </a:p>
        </p:txBody>
      </p:sp>
      <p:pic>
        <p:nvPicPr>
          <p:cNvPr id="6146" name="Picture 2"/>
          <p:cNvPicPr>
            <a:picLocks noChangeAspect="1" noChangeArrowheads="1"/>
          </p:cNvPicPr>
          <p:nvPr/>
        </p:nvPicPr>
        <p:blipFill>
          <a:blip r:embed="rId2"/>
          <a:srcRect/>
          <a:stretch>
            <a:fillRect/>
          </a:stretch>
        </p:blipFill>
        <p:spPr bwMode="auto">
          <a:xfrm>
            <a:off x="-1" y="-1"/>
            <a:ext cx="12192001" cy="3325091"/>
          </a:xfrm>
          <a:prstGeom prst="rect">
            <a:avLst/>
          </a:prstGeom>
          <a:noFill/>
          <a:ln w="9525">
            <a:noFill/>
            <a:miter lim="800000"/>
            <a:headEnd/>
            <a:tailEnd/>
          </a:ln>
          <a:effec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ntr" presetSubtype="0" fill="hold" nodeType="withEffect">
                                  <p:stCondLst>
                                    <p:cond delay="0"/>
                                  </p:stCondLst>
                                  <p:iterate type="lt">
                                    <p:tmPct val="5000"/>
                                  </p:iterate>
                                  <p:childTnLst>
                                    <p:set>
                                      <p:cBhvr>
                                        <p:cTn id="6" dur="1" fill="hold">
                                          <p:stCondLst>
                                            <p:cond delay="0"/>
                                          </p:stCondLst>
                                        </p:cTn>
                                        <p:tgtEl>
                                          <p:spTgt spid="6146"/>
                                        </p:tgtEl>
                                        <p:attrNameLst>
                                          <p:attrName>style.visibility</p:attrName>
                                        </p:attrNameLst>
                                      </p:cBhvr>
                                      <p:to>
                                        <p:strVal val="visible"/>
                                      </p:to>
                                    </p:set>
                                    <p:anim calcmode="lin" valueType="num">
                                      <p:cBhvr>
                                        <p:cTn id="7" dur="1000" fill="hold"/>
                                        <p:tgtEl>
                                          <p:spTgt spid="6146"/>
                                        </p:tgtEl>
                                        <p:attrNameLst>
                                          <p:attrName>ppt_w</p:attrName>
                                        </p:attrNameLst>
                                      </p:cBhvr>
                                      <p:tavLst>
                                        <p:tav tm="0">
                                          <p:val>
                                            <p:fltVal val="0"/>
                                          </p:val>
                                        </p:tav>
                                        <p:tav tm="100000">
                                          <p:val>
                                            <p:strVal val="#ppt_w"/>
                                          </p:val>
                                        </p:tav>
                                      </p:tavLst>
                                    </p:anim>
                                    <p:anim calcmode="lin" valueType="num">
                                      <p:cBhvr>
                                        <p:cTn id="8" dur="1000" fill="hold"/>
                                        <p:tgtEl>
                                          <p:spTgt spid="6146"/>
                                        </p:tgtEl>
                                        <p:attrNameLst>
                                          <p:attrName>ppt_h</p:attrName>
                                        </p:attrNameLst>
                                      </p:cBhvr>
                                      <p:tavLst>
                                        <p:tav tm="0">
                                          <p:val>
                                            <p:fltVal val="0"/>
                                          </p:val>
                                        </p:tav>
                                        <p:tav tm="100000">
                                          <p:val>
                                            <p:strVal val="#ppt_h"/>
                                          </p:val>
                                        </p:tav>
                                      </p:tavLst>
                                    </p:anim>
                                    <p:anim calcmode="lin" valueType="num">
                                      <p:cBhvr>
                                        <p:cTn id="9" dur="1000" fill="hold"/>
                                        <p:tgtEl>
                                          <p:spTgt spid="6146"/>
                                        </p:tgtEl>
                                        <p:attrNameLst>
                                          <p:attrName>style.rotation</p:attrName>
                                        </p:attrNameLst>
                                      </p:cBhvr>
                                      <p:tavLst>
                                        <p:tav tm="0">
                                          <p:val>
                                            <p:fltVal val="90"/>
                                          </p:val>
                                        </p:tav>
                                        <p:tav tm="100000">
                                          <p:val>
                                            <p:fltVal val="0"/>
                                          </p:val>
                                        </p:tav>
                                      </p:tavLst>
                                    </p:anim>
                                    <p:animEffect transition="in" filter="fade">
                                      <p:cBhvr>
                                        <p:cTn id="10" dur="1000"/>
                                        <p:tgtEl>
                                          <p:spTgt spid="6146"/>
                                        </p:tgtEl>
                                      </p:cBhvr>
                                    </p:animEffect>
                                  </p:childTnLst>
                                </p:cTn>
                              </p:par>
                            </p:childTnLst>
                          </p:cTn>
                        </p:par>
                      </p:childTnLst>
                    </p:cTn>
                  </p:par>
                  <p:par>
                    <p:cTn id="11" fill="hold">
                      <p:stCondLst>
                        <p:cond delay="indefinite"/>
                      </p:stCondLst>
                      <p:childTnLst>
                        <p:par>
                          <p:cTn id="12" fill="hold">
                            <p:stCondLst>
                              <p:cond delay="0"/>
                            </p:stCondLst>
                            <p:childTnLst>
                              <p:par>
                                <p:cTn id="13" presetID="21" presetClass="entr" presetSubtype="4"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animEffect transition="in" filter="wheel(4)">
                                      <p:cBhvr>
                                        <p:cTn id="15"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5138057" y="3540824"/>
            <a:ext cx="7053944" cy="954107"/>
          </a:xfrm>
          <a:prstGeom prst="rect">
            <a:avLst/>
          </a:prstGeom>
        </p:spPr>
        <p:txBody>
          <a:bodyPr wrap="square">
            <a:spAutoFit/>
          </a:bodyPr>
          <a:lstStyle/>
          <a:p>
            <a:pPr algn="just"/>
            <a:r>
              <a:rPr lang="en-US" sz="2800" dirty="0" err="1" smtClean="0">
                <a:solidFill>
                  <a:srgbClr val="FF00FF"/>
                </a:solidFill>
                <a:latin typeface="Times New Roman" pitchFamily="18" charset="0"/>
                <a:cs typeface="Times New Roman" pitchFamily="18" charset="0"/>
              </a:rPr>
              <a:t>Dạng</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tháp</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tuổi</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của</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quần</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thể</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chim</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trĩ</a:t>
            </a:r>
            <a:r>
              <a:rPr lang="en-US" sz="2800" dirty="0" smtClean="0">
                <a:solidFill>
                  <a:srgbClr val="FF00FF"/>
                </a:solidFill>
                <a:latin typeface="Times New Roman" pitchFamily="18" charset="0"/>
                <a:cs typeface="Times New Roman" pitchFamily="18" charset="0"/>
              </a:rPr>
              <a:t> </a:t>
            </a:r>
            <a:r>
              <a:rPr lang="vi-VN" sz="2800" dirty="0" smtClean="0">
                <a:solidFill>
                  <a:srgbClr val="FF00FF"/>
                </a:solidFill>
                <a:latin typeface="Times New Roman" pitchFamily="18" charset="0"/>
                <a:cs typeface="Times New Roman" pitchFamily="18" charset="0"/>
              </a:rPr>
              <a:t>là dạng tháp phát triển</a:t>
            </a:r>
            <a:endParaRPr lang="vi-VN" sz="2800" dirty="0">
              <a:solidFill>
                <a:srgbClr val="FF00FF"/>
              </a:solidFill>
              <a:latin typeface="Times New Roman" pitchFamily="18" charset="0"/>
              <a:cs typeface="Times New Roman" pitchFamily="18" charset="0"/>
            </a:endParaRPr>
          </a:p>
        </p:txBody>
      </p:sp>
      <p:pic>
        <p:nvPicPr>
          <p:cNvPr id="7170" name="Picture 2"/>
          <p:cNvPicPr>
            <a:picLocks noChangeAspect="1" noChangeArrowheads="1"/>
          </p:cNvPicPr>
          <p:nvPr/>
        </p:nvPicPr>
        <p:blipFill>
          <a:blip r:embed="rId2"/>
          <a:srcRect/>
          <a:stretch>
            <a:fillRect/>
          </a:stretch>
        </p:blipFill>
        <p:spPr bwMode="auto">
          <a:xfrm>
            <a:off x="0" y="-1"/>
            <a:ext cx="12192000" cy="2965195"/>
          </a:xfrm>
          <a:prstGeom prst="rect">
            <a:avLst/>
          </a:prstGeom>
          <a:noFill/>
          <a:ln w="9525">
            <a:noFill/>
            <a:miter lim="800000"/>
            <a:headEnd/>
            <a:tailEnd/>
          </a:ln>
          <a:effectLst/>
        </p:spPr>
      </p:pic>
      <p:pic>
        <p:nvPicPr>
          <p:cNvPr id="7171" name="Picture 3"/>
          <p:cNvPicPr>
            <a:picLocks noChangeAspect="1" noChangeArrowheads="1"/>
          </p:cNvPicPr>
          <p:nvPr/>
        </p:nvPicPr>
        <p:blipFill>
          <a:blip r:embed="rId3"/>
          <a:srcRect/>
          <a:stretch>
            <a:fillRect/>
          </a:stretch>
        </p:blipFill>
        <p:spPr bwMode="auto">
          <a:xfrm>
            <a:off x="555625" y="2759303"/>
            <a:ext cx="3232604" cy="4067397"/>
          </a:xfrm>
          <a:prstGeom prst="rect">
            <a:avLst/>
          </a:prstGeom>
          <a:noFill/>
          <a:ln w="9525">
            <a:noFill/>
            <a:miter lim="800000"/>
            <a:headEnd/>
            <a:tailEnd/>
          </a:ln>
          <a:effectLst/>
        </p:spPr>
      </p:pic>
      <p:pic>
        <p:nvPicPr>
          <p:cNvPr id="7172" name="Picture 4"/>
          <p:cNvPicPr>
            <a:picLocks noChangeAspect="1" noChangeArrowheads="1"/>
          </p:cNvPicPr>
          <p:nvPr/>
        </p:nvPicPr>
        <p:blipFill>
          <a:blip r:embed="rId4"/>
          <a:srcRect/>
          <a:stretch>
            <a:fillRect/>
          </a:stretch>
        </p:blipFill>
        <p:spPr bwMode="auto">
          <a:xfrm>
            <a:off x="3946978" y="5428343"/>
            <a:ext cx="8080063" cy="864053"/>
          </a:xfrm>
          <a:prstGeom prst="rect">
            <a:avLst/>
          </a:prstGeom>
          <a:noFill/>
          <a:ln w="9525">
            <a:noFill/>
            <a:miter lim="800000"/>
            <a:headEnd/>
            <a:tailEnd/>
          </a:ln>
          <a:effec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ntr" presetSubtype="0" fill="hold" nodeType="withEffect">
                                  <p:stCondLst>
                                    <p:cond delay="0"/>
                                  </p:stCondLst>
                                  <p:iterate type="lt">
                                    <p:tmPct val="5000"/>
                                  </p:iterate>
                                  <p:childTnLst>
                                    <p:set>
                                      <p:cBhvr>
                                        <p:cTn id="6" dur="1" fill="hold">
                                          <p:stCondLst>
                                            <p:cond delay="0"/>
                                          </p:stCondLst>
                                        </p:cTn>
                                        <p:tgtEl>
                                          <p:spTgt spid="7170"/>
                                        </p:tgtEl>
                                        <p:attrNameLst>
                                          <p:attrName>style.visibility</p:attrName>
                                        </p:attrNameLst>
                                      </p:cBhvr>
                                      <p:to>
                                        <p:strVal val="visible"/>
                                      </p:to>
                                    </p:set>
                                    <p:anim calcmode="lin" valueType="num">
                                      <p:cBhvr>
                                        <p:cTn id="7" dur="1000" fill="hold"/>
                                        <p:tgtEl>
                                          <p:spTgt spid="7170"/>
                                        </p:tgtEl>
                                        <p:attrNameLst>
                                          <p:attrName>ppt_w</p:attrName>
                                        </p:attrNameLst>
                                      </p:cBhvr>
                                      <p:tavLst>
                                        <p:tav tm="0">
                                          <p:val>
                                            <p:fltVal val="0"/>
                                          </p:val>
                                        </p:tav>
                                        <p:tav tm="100000">
                                          <p:val>
                                            <p:strVal val="#ppt_w"/>
                                          </p:val>
                                        </p:tav>
                                      </p:tavLst>
                                    </p:anim>
                                    <p:anim calcmode="lin" valueType="num">
                                      <p:cBhvr>
                                        <p:cTn id="8" dur="1000" fill="hold"/>
                                        <p:tgtEl>
                                          <p:spTgt spid="7170"/>
                                        </p:tgtEl>
                                        <p:attrNameLst>
                                          <p:attrName>ppt_h</p:attrName>
                                        </p:attrNameLst>
                                      </p:cBhvr>
                                      <p:tavLst>
                                        <p:tav tm="0">
                                          <p:val>
                                            <p:fltVal val="0"/>
                                          </p:val>
                                        </p:tav>
                                        <p:tav tm="100000">
                                          <p:val>
                                            <p:strVal val="#ppt_h"/>
                                          </p:val>
                                        </p:tav>
                                      </p:tavLst>
                                    </p:anim>
                                    <p:anim calcmode="lin" valueType="num">
                                      <p:cBhvr>
                                        <p:cTn id="9" dur="1000" fill="hold"/>
                                        <p:tgtEl>
                                          <p:spTgt spid="7170"/>
                                        </p:tgtEl>
                                        <p:attrNameLst>
                                          <p:attrName>style.rotation</p:attrName>
                                        </p:attrNameLst>
                                      </p:cBhvr>
                                      <p:tavLst>
                                        <p:tav tm="0">
                                          <p:val>
                                            <p:fltVal val="90"/>
                                          </p:val>
                                        </p:tav>
                                        <p:tav tm="100000">
                                          <p:val>
                                            <p:fltVal val="0"/>
                                          </p:val>
                                        </p:tav>
                                      </p:tavLst>
                                    </p:anim>
                                    <p:animEffect transition="in" filter="fade">
                                      <p:cBhvr>
                                        <p:cTn id="10" dur="1000"/>
                                        <p:tgtEl>
                                          <p:spTgt spid="7170"/>
                                        </p:tgtEl>
                                      </p:cBhvr>
                                    </p:animEffect>
                                  </p:childTnLst>
                                </p:cTn>
                              </p:par>
                            </p:childTnLst>
                          </p:cTn>
                        </p:par>
                      </p:childTnLst>
                    </p:cTn>
                  </p:par>
                  <p:par>
                    <p:cTn id="11" fill="hold">
                      <p:stCondLst>
                        <p:cond delay="indefinite"/>
                      </p:stCondLst>
                      <p:childTnLst>
                        <p:par>
                          <p:cTn id="12" fill="hold">
                            <p:stCondLst>
                              <p:cond delay="0"/>
                            </p:stCondLst>
                            <p:childTnLst>
                              <p:par>
                                <p:cTn id="13" presetID="6" presetClass="entr" presetSubtype="16" fill="hold" nodeType="clickEffect">
                                  <p:stCondLst>
                                    <p:cond delay="0"/>
                                  </p:stCondLst>
                                  <p:childTnLst>
                                    <p:set>
                                      <p:cBhvr>
                                        <p:cTn id="14" dur="1" fill="hold">
                                          <p:stCondLst>
                                            <p:cond delay="0"/>
                                          </p:stCondLst>
                                        </p:cTn>
                                        <p:tgtEl>
                                          <p:spTgt spid="7171"/>
                                        </p:tgtEl>
                                        <p:attrNameLst>
                                          <p:attrName>style.visibility</p:attrName>
                                        </p:attrNameLst>
                                      </p:cBhvr>
                                      <p:to>
                                        <p:strVal val="visible"/>
                                      </p:to>
                                    </p:set>
                                    <p:animEffect transition="in" filter="circle(in)">
                                      <p:cBhvr>
                                        <p:cTn id="15" dur="1000"/>
                                        <p:tgtEl>
                                          <p:spTgt spid="7171"/>
                                        </p:tgtEl>
                                      </p:cBhvr>
                                    </p:animEffect>
                                  </p:childTnLst>
                                </p:cTn>
                              </p:par>
                            </p:childTnLst>
                          </p:cTn>
                        </p:par>
                        <p:par>
                          <p:cTn id="16" fill="hold">
                            <p:stCondLst>
                              <p:cond delay="1000"/>
                            </p:stCondLst>
                            <p:childTnLst>
                              <p:par>
                                <p:cTn id="17" presetID="53" presetClass="entr" presetSubtype="0" fill="hold" nodeType="afterEffect">
                                  <p:stCondLst>
                                    <p:cond delay="0"/>
                                  </p:stCondLst>
                                  <p:childTnLst>
                                    <p:set>
                                      <p:cBhvr>
                                        <p:cTn id="18" dur="1" fill="hold">
                                          <p:stCondLst>
                                            <p:cond delay="0"/>
                                          </p:stCondLst>
                                        </p:cTn>
                                        <p:tgtEl>
                                          <p:spTgt spid="7172"/>
                                        </p:tgtEl>
                                        <p:attrNameLst>
                                          <p:attrName>style.visibility</p:attrName>
                                        </p:attrNameLst>
                                      </p:cBhvr>
                                      <p:to>
                                        <p:strVal val="visible"/>
                                      </p:to>
                                    </p:set>
                                    <p:anim calcmode="lin" valueType="num">
                                      <p:cBhvr>
                                        <p:cTn id="19" dur="1000" fill="hold"/>
                                        <p:tgtEl>
                                          <p:spTgt spid="7172"/>
                                        </p:tgtEl>
                                        <p:attrNameLst>
                                          <p:attrName>ppt_w</p:attrName>
                                        </p:attrNameLst>
                                      </p:cBhvr>
                                      <p:tavLst>
                                        <p:tav tm="0">
                                          <p:val>
                                            <p:fltVal val="0"/>
                                          </p:val>
                                        </p:tav>
                                        <p:tav tm="100000">
                                          <p:val>
                                            <p:strVal val="#ppt_w"/>
                                          </p:val>
                                        </p:tav>
                                      </p:tavLst>
                                    </p:anim>
                                    <p:anim calcmode="lin" valueType="num">
                                      <p:cBhvr>
                                        <p:cTn id="20" dur="1000" fill="hold"/>
                                        <p:tgtEl>
                                          <p:spTgt spid="7172"/>
                                        </p:tgtEl>
                                        <p:attrNameLst>
                                          <p:attrName>ppt_h</p:attrName>
                                        </p:attrNameLst>
                                      </p:cBhvr>
                                      <p:tavLst>
                                        <p:tav tm="0">
                                          <p:val>
                                            <p:fltVal val="0"/>
                                          </p:val>
                                        </p:tav>
                                        <p:tav tm="100000">
                                          <p:val>
                                            <p:strVal val="#ppt_h"/>
                                          </p:val>
                                        </p:tav>
                                      </p:tavLst>
                                    </p:anim>
                                    <p:animEffect transition="in" filter="fade">
                                      <p:cBhvr>
                                        <p:cTn id="21" dur="1000"/>
                                        <p:tgtEl>
                                          <p:spTgt spid="7172"/>
                                        </p:tgtEl>
                                      </p:cBhvr>
                                    </p:animEffect>
                                  </p:childTnLst>
                                </p:cTn>
                              </p:par>
                            </p:childTnLst>
                          </p:cTn>
                        </p:par>
                      </p:childTnLst>
                    </p:cTn>
                  </p:par>
                  <p:par>
                    <p:cTn id="22" fill="hold">
                      <p:stCondLst>
                        <p:cond delay="indefinite"/>
                      </p:stCondLst>
                      <p:childTnLst>
                        <p:par>
                          <p:cTn id="23" fill="hold">
                            <p:stCondLst>
                              <p:cond delay="0"/>
                            </p:stCondLst>
                            <p:childTnLst>
                              <p:par>
                                <p:cTn id="24" presetID="21" presetClass="entr" presetSubtype="4" fill="hold" grpId="0" nodeType="clickEffect">
                                  <p:stCondLst>
                                    <p:cond delay="0"/>
                                  </p:stCondLst>
                                  <p:childTnLst>
                                    <p:set>
                                      <p:cBhvr>
                                        <p:cTn id="25" dur="1" fill="hold">
                                          <p:stCondLst>
                                            <p:cond delay="0"/>
                                          </p:stCondLst>
                                        </p:cTn>
                                        <p:tgtEl>
                                          <p:spTgt spid="4"/>
                                        </p:tgtEl>
                                        <p:attrNameLst>
                                          <p:attrName>style.visibility</p:attrName>
                                        </p:attrNameLst>
                                      </p:cBhvr>
                                      <p:to>
                                        <p:strVal val="visible"/>
                                      </p:to>
                                    </p:set>
                                    <p:animEffect transition="in" filter="wheel(4)">
                                      <p:cBhvr>
                                        <p:cTn id="26"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0" y="0"/>
            <a:ext cx="12192000" cy="492443"/>
          </a:xfrm>
          <a:prstGeom prst="rect">
            <a:avLst/>
          </a:prstGeom>
          <a:noFill/>
        </p:spPr>
        <p:txBody>
          <a:bodyPr wrap="square" rtlCol="0">
            <a:spAutoFit/>
          </a:bodyPr>
          <a:lstStyle/>
          <a:p>
            <a:pPr algn="ctr"/>
            <a:r>
              <a:rPr lang="en-US" sz="2600" b="1" dirty="0" err="1" smtClean="0">
                <a:solidFill>
                  <a:srgbClr val="FF00FF"/>
                </a:solidFill>
                <a:latin typeface="Times New Roman" pitchFamily="18" charset="0"/>
                <a:cs typeface="Times New Roman" pitchFamily="18" charset="0"/>
              </a:rPr>
              <a:t>BÀI</a:t>
            </a:r>
            <a:r>
              <a:rPr lang="en-US" sz="2600" b="1" dirty="0" smtClean="0">
                <a:solidFill>
                  <a:srgbClr val="FF00FF"/>
                </a:solidFill>
                <a:latin typeface="Times New Roman" pitchFamily="18" charset="0"/>
                <a:cs typeface="Times New Roman" pitchFamily="18" charset="0"/>
              </a:rPr>
              <a:t> 39:  </a:t>
            </a:r>
            <a:r>
              <a:rPr lang="en-US" sz="2600" b="1" dirty="0" err="1" smtClean="0">
                <a:solidFill>
                  <a:srgbClr val="FF00FF"/>
                </a:solidFill>
                <a:latin typeface="Times New Roman" pitchFamily="18" charset="0"/>
                <a:cs typeface="Times New Roman" pitchFamily="18" charset="0"/>
              </a:rPr>
              <a:t>QUẦN</a:t>
            </a:r>
            <a:r>
              <a:rPr lang="en-US" sz="2600" b="1" dirty="0" smtClean="0">
                <a:solidFill>
                  <a:srgbClr val="FF00FF"/>
                </a:solidFill>
                <a:latin typeface="Times New Roman" pitchFamily="18" charset="0"/>
                <a:cs typeface="Times New Roman" pitchFamily="18" charset="0"/>
              </a:rPr>
              <a:t> </a:t>
            </a:r>
            <a:r>
              <a:rPr lang="en-US" sz="2600" b="1" dirty="0" err="1" smtClean="0">
                <a:solidFill>
                  <a:srgbClr val="FF00FF"/>
                </a:solidFill>
                <a:latin typeface="Times New Roman" pitchFamily="18" charset="0"/>
                <a:cs typeface="Times New Roman" pitchFamily="18" charset="0"/>
              </a:rPr>
              <a:t>THỂ</a:t>
            </a:r>
            <a:r>
              <a:rPr lang="en-US" sz="2600" b="1" dirty="0" smtClean="0">
                <a:solidFill>
                  <a:srgbClr val="FF00FF"/>
                </a:solidFill>
                <a:latin typeface="Times New Roman" pitchFamily="18" charset="0"/>
                <a:cs typeface="Times New Roman" pitchFamily="18" charset="0"/>
              </a:rPr>
              <a:t> </a:t>
            </a:r>
            <a:r>
              <a:rPr lang="en-US" sz="2600" b="1" dirty="0" err="1" smtClean="0">
                <a:solidFill>
                  <a:srgbClr val="FF00FF"/>
                </a:solidFill>
                <a:latin typeface="Times New Roman" pitchFamily="18" charset="0"/>
                <a:cs typeface="Times New Roman" pitchFamily="18" charset="0"/>
              </a:rPr>
              <a:t>SINH</a:t>
            </a:r>
            <a:r>
              <a:rPr lang="en-US" sz="2600" b="1" dirty="0" smtClean="0">
                <a:solidFill>
                  <a:srgbClr val="FF00FF"/>
                </a:solidFill>
                <a:latin typeface="Times New Roman" pitchFamily="18" charset="0"/>
                <a:cs typeface="Times New Roman" pitchFamily="18" charset="0"/>
              </a:rPr>
              <a:t> </a:t>
            </a:r>
            <a:r>
              <a:rPr lang="en-US" sz="2600" b="1" dirty="0" err="1" smtClean="0">
                <a:solidFill>
                  <a:srgbClr val="FF00FF"/>
                </a:solidFill>
                <a:latin typeface="Times New Roman" pitchFamily="18" charset="0"/>
                <a:cs typeface="Times New Roman" pitchFamily="18" charset="0"/>
              </a:rPr>
              <a:t>VẬT</a:t>
            </a:r>
            <a:r>
              <a:rPr lang="en-US" sz="2600" b="1" dirty="0" smtClean="0">
                <a:solidFill>
                  <a:srgbClr val="FF00FF"/>
                </a:solidFill>
                <a:latin typeface="Times New Roman" pitchFamily="18" charset="0"/>
                <a:cs typeface="Times New Roman" pitchFamily="18" charset="0"/>
              </a:rPr>
              <a:t>.</a:t>
            </a:r>
            <a:endParaRPr lang="en-US" sz="2600" b="1" dirty="0">
              <a:solidFill>
                <a:srgbClr val="FF00FF"/>
              </a:solidFill>
              <a:latin typeface="Times New Roman" pitchFamily="18" charset="0"/>
              <a:cs typeface="Times New Roman" pitchFamily="18" charset="0"/>
            </a:endParaRPr>
          </a:p>
        </p:txBody>
      </p:sp>
      <p:sp>
        <p:nvSpPr>
          <p:cNvPr id="6" name="TextBox 5"/>
          <p:cNvSpPr txBox="1"/>
          <p:nvPr/>
        </p:nvSpPr>
        <p:spPr>
          <a:xfrm>
            <a:off x="0" y="397812"/>
            <a:ext cx="12192000" cy="523220"/>
          </a:xfrm>
          <a:prstGeom prst="rect">
            <a:avLst/>
          </a:prstGeom>
          <a:noFill/>
        </p:spPr>
        <p:txBody>
          <a:bodyPr wrap="square" rtlCol="0">
            <a:spAutoFit/>
          </a:bodyPr>
          <a:lstStyle/>
          <a:p>
            <a:r>
              <a:rPr lang="en-US" sz="2800" b="1" dirty="0" smtClean="0">
                <a:solidFill>
                  <a:srgbClr val="0000FF"/>
                </a:solidFill>
                <a:latin typeface="Times New Roman" pitchFamily="18" charset="0"/>
                <a:cs typeface="Times New Roman" pitchFamily="18" charset="0"/>
              </a:rPr>
              <a:t>I. </a:t>
            </a:r>
            <a:r>
              <a:rPr lang="en-US" sz="2800" b="1" dirty="0" err="1" smtClean="0">
                <a:solidFill>
                  <a:srgbClr val="0000FF"/>
                </a:solidFill>
                <a:latin typeface="Times New Roman" pitchFamily="18" charset="0"/>
                <a:cs typeface="Times New Roman" pitchFamily="18" charset="0"/>
              </a:rPr>
              <a:t>KHÁI</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NIỆM</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QUẦN</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THỂ</a:t>
            </a:r>
            <a:endParaRPr lang="en-US" sz="2800" b="1" dirty="0" smtClean="0">
              <a:solidFill>
                <a:srgbClr val="0000FF"/>
              </a:solidFill>
              <a:latin typeface="Times New Roman" pitchFamily="18" charset="0"/>
              <a:cs typeface="Times New Roman" pitchFamily="18" charset="0"/>
            </a:endParaRPr>
          </a:p>
        </p:txBody>
      </p:sp>
      <p:sp>
        <p:nvSpPr>
          <p:cNvPr id="27650" name="Rectangle 2"/>
          <p:cNvSpPr>
            <a:spLocks noChangeArrowheads="1"/>
          </p:cNvSpPr>
          <p:nvPr/>
        </p:nvSpPr>
        <p:spPr bwMode="auto">
          <a:xfrm>
            <a:off x="0" y="0"/>
            <a:ext cx="12192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27651" name="Rectangle 3"/>
          <p:cNvSpPr>
            <a:spLocks noChangeArrowheads="1"/>
          </p:cNvSpPr>
          <p:nvPr/>
        </p:nvSpPr>
        <p:spPr bwMode="auto">
          <a:xfrm>
            <a:off x="0" y="857250"/>
            <a:ext cx="12192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1747" name="Rectangle 3"/>
          <p:cNvSpPr>
            <a:spLocks noChangeArrowheads="1"/>
          </p:cNvSpPr>
          <p:nvPr/>
        </p:nvSpPr>
        <p:spPr bwMode="auto">
          <a:xfrm>
            <a:off x="0" y="866775"/>
            <a:ext cx="12192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1751" name="Rectangle 7"/>
          <p:cNvSpPr>
            <a:spLocks noChangeArrowheads="1"/>
          </p:cNvSpPr>
          <p:nvPr/>
        </p:nvSpPr>
        <p:spPr bwMode="auto">
          <a:xfrm>
            <a:off x="0" y="866775"/>
            <a:ext cx="12192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Calibri" pitchFamily="34" charset="0"/>
                <a:ea typeface="Times New Roman" pitchFamily="18" charset="0"/>
                <a:cs typeface="Times New Roman" pitchFamily="18" charset="0"/>
              </a:rPr>
              <a:t>  </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1752" name="Rectangle 8"/>
          <p:cNvSpPr>
            <a:spLocks noChangeArrowheads="1"/>
          </p:cNvSpPr>
          <p:nvPr/>
        </p:nvSpPr>
        <p:spPr bwMode="auto">
          <a:xfrm>
            <a:off x="0" y="1143000"/>
            <a:ext cx="12192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1755" name="Rectangle 11"/>
          <p:cNvSpPr>
            <a:spLocks noChangeArrowheads="1"/>
          </p:cNvSpPr>
          <p:nvPr/>
        </p:nvSpPr>
        <p:spPr bwMode="auto">
          <a:xfrm>
            <a:off x="0" y="733425"/>
            <a:ext cx="12192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1757" name="Rectangle 13"/>
          <p:cNvSpPr>
            <a:spLocks noChangeArrowheads="1"/>
          </p:cNvSpPr>
          <p:nvPr/>
        </p:nvSpPr>
        <p:spPr bwMode="auto">
          <a:xfrm>
            <a:off x="0" y="0"/>
            <a:ext cx="12192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31758" name="Rectangle 14"/>
          <p:cNvSpPr>
            <a:spLocks noChangeArrowheads="1"/>
          </p:cNvSpPr>
          <p:nvPr/>
        </p:nvSpPr>
        <p:spPr bwMode="auto">
          <a:xfrm>
            <a:off x="0" y="990600"/>
            <a:ext cx="12192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1760" name="Rectangle 16"/>
          <p:cNvSpPr>
            <a:spLocks noChangeArrowheads="1"/>
          </p:cNvSpPr>
          <p:nvPr/>
        </p:nvSpPr>
        <p:spPr bwMode="auto">
          <a:xfrm>
            <a:off x="0" y="0"/>
            <a:ext cx="12192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31761" name="Rectangle 17"/>
          <p:cNvSpPr>
            <a:spLocks noChangeArrowheads="1"/>
          </p:cNvSpPr>
          <p:nvPr/>
        </p:nvSpPr>
        <p:spPr bwMode="auto">
          <a:xfrm>
            <a:off x="0" y="952500"/>
            <a:ext cx="12192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1763" name="Rectangle 19"/>
          <p:cNvSpPr>
            <a:spLocks noChangeArrowheads="1"/>
          </p:cNvSpPr>
          <p:nvPr/>
        </p:nvSpPr>
        <p:spPr bwMode="auto">
          <a:xfrm>
            <a:off x="0" y="0"/>
            <a:ext cx="12192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31764" name="Rectangle 20"/>
          <p:cNvSpPr>
            <a:spLocks noChangeArrowheads="1"/>
          </p:cNvSpPr>
          <p:nvPr/>
        </p:nvSpPr>
        <p:spPr bwMode="auto">
          <a:xfrm>
            <a:off x="0" y="762000"/>
            <a:ext cx="12192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 name="Rectangle 4"/>
          <p:cNvSpPr>
            <a:spLocks noChangeArrowheads="1"/>
          </p:cNvSpPr>
          <p:nvPr/>
        </p:nvSpPr>
        <p:spPr bwMode="auto">
          <a:xfrm>
            <a:off x="0" y="0"/>
            <a:ext cx="12192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19" name="TextBox 18"/>
          <p:cNvSpPr txBox="1"/>
          <p:nvPr/>
        </p:nvSpPr>
        <p:spPr>
          <a:xfrm>
            <a:off x="0" y="825984"/>
            <a:ext cx="12192000" cy="523220"/>
          </a:xfrm>
          <a:prstGeom prst="rect">
            <a:avLst/>
          </a:prstGeom>
          <a:noFill/>
        </p:spPr>
        <p:txBody>
          <a:bodyPr wrap="square" rtlCol="0">
            <a:spAutoFit/>
          </a:bodyPr>
          <a:lstStyle/>
          <a:p>
            <a:r>
              <a:rPr lang="en-US" sz="2800" b="1" dirty="0" smtClean="0">
                <a:solidFill>
                  <a:srgbClr val="0000FF"/>
                </a:solidFill>
                <a:latin typeface="Times New Roman" pitchFamily="18" charset="0"/>
                <a:cs typeface="Times New Roman" pitchFamily="18" charset="0"/>
              </a:rPr>
              <a:t>II. </a:t>
            </a:r>
            <a:r>
              <a:rPr lang="en-US" sz="2800" b="1" dirty="0" err="1" smtClean="0">
                <a:solidFill>
                  <a:srgbClr val="0000FF"/>
                </a:solidFill>
                <a:latin typeface="Times New Roman" pitchFamily="18" charset="0"/>
                <a:cs typeface="Times New Roman" pitchFamily="18" charset="0"/>
              </a:rPr>
              <a:t>CÁC</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ĐẶC</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TRƯNG</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CƠ</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BẢN</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CỦA</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QUẦN</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THỂ</a:t>
            </a:r>
            <a:endParaRPr lang="en-US" sz="2800" b="1" dirty="0" smtClean="0">
              <a:solidFill>
                <a:srgbClr val="0000FF"/>
              </a:solidFill>
              <a:latin typeface="Times New Roman" pitchFamily="18" charset="0"/>
              <a:cs typeface="Times New Roman" pitchFamily="18" charset="0"/>
            </a:endParaRPr>
          </a:p>
        </p:txBody>
      </p:sp>
      <p:sp>
        <p:nvSpPr>
          <p:cNvPr id="20" name="TextBox 19"/>
          <p:cNvSpPr txBox="1"/>
          <p:nvPr/>
        </p:nvSpPr>
        <p:spPr>
          <a:xfrm>
            <a:off x="0" y="1254157"/>
            <a:ext cx="12192000" cy="523220"/>
          </a:xfrm>
          <a:prstGeom prst="rect">
            <a:avLst/>
          </a:prstGeom>
          <a:noFill/>
        </p:spPr>
        <p:txBody>
          <a:bodyPr wrap="square" rtlCol="0">
            <a:spAutoFit/>
          </a:bodyPr>
          <a:lstStyle/>
          <a:p>
            <a:pPr algn="just"/>
            <a:r>
              <a:rPr lang="en-US" sz="2800" b="1" dirty="0" smtClean="0">
                <a:solidFill>
                  <a:srgbClr val="0000FF"/>
                </a:solidFill>
                <a:latin typeface="Times New Roman" pitchFamily="18" charset="0"/>
                <a:cs typeface="Times New Roman" pitchFamily="18" charset="0"/>
              </a:rPr>
              <a:t>1. </a:t>
            </a:r>
            <a:r>
              <a:rPr lang="en-US" sz="2800" b="1" dirty="0" err="1" smtClean="0">
                <a:solidFill>
                  <a:srgbClr val="0000FF"/>
                </a:solidFill>
                <a:latin typeface="Times New Roman" pitchFamily="18" charset="0"/>
                <a:cs typeface="Times New Roman" pitchFamily="18" charset="0"/>
              </a:rPr>
              <a:t>Kích</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thước</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của</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quần</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thể</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sinh</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vật</a:t>
            </a:r>
            <a:endParaRPr lang="en-US" sz="2800" b="1" dirty="0" smtClean="0">
              <a:solidFill>
                <a:srgbClr val="0000FF"/>
              </a:solidFill>
              <a:latin typeface="Times New Roman" pitchFamily="18" charset="0"/>
              <a:cs typeface="Times New Roman" pitchFamily="18" charset="0"/>
            </a:endParaRPr>
          </a:p>
        </p:txBody>
      </p:sp>
      <p:sp>
        <p:nvSpPr>
          <p:cNvPr id="22" name="TextBox 21"/>
          <p:cNvSpPr txBox="1"/>
          <p:nvPr/>
        </p:nvSpPr>
        <p:spPr>
          <a:xfrm>
            <a:off x="7254" y="1689583"/>
            <a:ext cx="12192000" cy="523220"/>
          </a:xfrm>
          <a:prstGeom prst="rect">
            <a:avLst/>
          </a:prstGeom>
          <a:noFill/>
        </p:spPr>
        <p:txBody>
          <a:bodyPr wrap="square" rtlCol="0">
            <a:spAutoFit/>
          </a:bodyPr>
          <a:lstStyle/>
          <a:p>
            <a:r>
              <a:rPr lang="en-US" sz="2800" b="1" dirty="0" smtClean="0">
                <a:solidFill>
                  <a:srgbClr val="0000FF"/>
                </a:solidFill>
                <a:latin typeface="Times New Roman" pitchFamily="18" charset="0"/>
                <a:cs typeface="Times New Roman" pitchFamily="18" charset="0"/>
              </a:rPr>
              <a:t>2. </a:t>
            </a:r>
            <a:r>
              <a:rPr lang="en-US" sz="2800" b="1" dirty="0" err="1" smtClean="0">
                <a:solidFill>
                  <a:srgbClr val="0000FF"/>
                </a:solidFill>
                <a:latin typeface="Times New Roman" pitchFamily="18" charset="0"/>
                <a:cs typeface="Times New Roman" pitchFamily="18" charset="0"/>
              </a:rPr>
              <a:t>Mật</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độ</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cá</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thể</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của</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quần</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thể</a:t>
            </a:r>
            <a:endParaRPr lang="en-US" sz="2800" b="1" dirty="0" smtClean="0">
              <a:solidFill>
                <a:srgbClr val="0000FF"/>
              </a:solidFill>
              <a:latin typeface="Times New Roman" pitchFamily="18" charset="0"/>
              <a:cs typeface="Times New Roman" pitchFamily="18" charset="0"/>
            </a:endParaRPr>
          </a:p>
        </p:txBody>
      </p:sp>
      <p:sp>
        <p:nvSpPr>
          <p:cNvPr id="24" name="TextBox 23"/>
          <p:cNvSpPr txBox="1"/>
          <p:nvPr/>
        </p:nvSpPr>
        <p:spPr>
          <a:xfrm>
            <a:off x="0" y="2117754"/>
            <a:ext cx="12192000" cy="523220"/>
          </a:xfrm>
          <a:prstGeom prst="rect">
            <a:avLst/>
          </a:prstGeom>
          <a:noFill/>
        </p:spPr>
        <p:txBody>
          <a:bodyPr wrap="square" rtlCol="0">
            <a:spAutoFit/>
          </a:bodyPr>
          <a:lstStyle/>
          <a:p>
            <a:r>
              <a:rPr lang="en-US" sz="2800" b="1" dirty="0" smtClean="0">
                <a:solidFill>
                  <a:srgbClr val="0000FF"/>
                </a:solidFill>
                <a:latin typeface="Times New Roman" pitchFamily="18" charset="0"/>
                <a:cs typeface="Times New Roman" pitchFamily="18" charset="0"/>
              </a:rPr>
              <a:t>3. </a:t>
            </a:r>
            <a:r>
              <a:rPr lang="en-US" sz="2800" b="1" dirty="0" err="1" smtClean="0">
                <a:solidFill>
                  <a:srgbClr val="0000FF"/>
                </a:solidFill>
                <a:latin typeface="Times New Roman" pitchFamily="18" charset="0"/>
                <a:cs typeface="Times New Roman" pitchFamily="18" charset="0"/>
              </a:rPr>
              <a:t>Tỉ</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tệ</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giới</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tính</a:t>
            </a:r>
            <a:endParaRPr lang="en-US" sz="2800" b="1" dirty="0" smtClean="0">
              <a:solidFill>
                <a:srgbClr val="0000FF"/>
              </a:solidFill>
              <a:latin typeface="Times New Roman" pitchFamily="18" charset="0"/>
              <a:cs typeface="Times New Roman" pitchFamily="18" charset="0"/>
            </a:endParaRPr>
          </a:p>
        </p:txBody>
      </p:sp>
      <p:sp>
        <p:nvSpPr>
          <p:cNvPr id="26" name="TextBox 25"/>
          <p:cNvSpPr txBox="1"/>
          <p:nvPr/>
        </p:nvSpPr>
        <p:spPr>
          <a:xfrm>
            <a:off x="0" y="2560418"/>
            <a:ext cx="12192000" cy="523220"/>
          </a:xfrm>
          <a:prstGeom prst="rect">
            <a:avLst/>
          </a:prstGeom>
          <a:noFill/>
        </p:spPr>
        <p:txBody>
          <a:bodyPr wrap="square" rtlCol="0">
            <a:spAutoFit/>
          </a:bodyPr>
          <a:lstStyle/>
          <a:p>
            <a:r>
              <a:rPr lang="en-US" sz="2800" b="1" dirty="0" smtClean="0">
                <a:solidFill>
                  <a:srgbClr val="0000FF"/>
                </a:solidFill>
                <a:latin typeface="Times New Roman" pitchFamily="18" charset="0"/>
                <a:cs typeface="Times New Roman" pitchFamily="18" charset="0"/>
              </a:rPr>
              <a:t>4. </a:t>
            </a:r>
            <a:r>
              <a:rPr lang="en-US" sz="2800" b="1" dirty="0" err="1" smtClean="0">
                <a:solidFill>
                  <a:srgbClr val="0000FF"/>
                </a:solidFill>
                <a:latin typeface="Times New Roman" pitchFamily="18" charset="0"/>
                <a:cs typeface="Times New Roman" pitchFamily="18" charset="0"/>
              </a:rPr>
              <a:t>Thành</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phần</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nhóm</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tuổi</a:t>
            </a:r>
            <a:endParaRPr lang="en-US" sz="2800" b="1" dirty="0" smtClean="0">
              <a:solidFill>
                <a:srgbClr val="0000FF"/>
              </a:solidFill>
              <a:latin typeface="Times New Roman" pitchFamily="18" charset="0"/>
              <a:cs typeface="Times New Roman" pitchFamily="18" charset="0"/>
            </a:endParaRPr>
          </a:p>
        </p:txBody>
      </p:sp>
      <p:sp>
        <p:nvSpPr>
          <p:cNvPr id="27" name="TextBox 26"/>
          <p:cNvSpPr txBox="1"/>
          <p:nvPr/>
        </p:nvSpPr>
        <p:spPr>
          <a:xfrm>
            <a:off x="0" y="2974078"/>
            <a:ext cx="12192000" cy="954107"/>
          </a:xfrm>
          <a:prstGeom prst="rect">
            <a:avLst/>
          </a:prstGeom>
          <a:noFill/>
        </p:spPr>
        <p:txBody>
          <a:bodyPr wrap="square" rtlCol="0">
            <a:spAutoFit/>
          </a:bodyPr>
          <a:lstStyle/>
          <a:p>
            <a:pPr algn="just"/>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Quần</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thể</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sinh</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vật</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gồm</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nhiều</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nhóm</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tuổi</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nhóm</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tuổi</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trước</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sinh</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sản</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nhóm</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tuổi</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sinh</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sản</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và</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nhóm</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tuổi</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sau</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sinh</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sản</a:t>
            </a:r>
            <a:r>
              <a:rPr lang="en-US" sz="2800" dirty="0" smtClean="0">
                <a:solidFill>
                  <a:srgbClr val="0000FF"/>
                </a:solidFill>
                <a:latin typeface="Times New Roman" pitchFamily="18" charset="0"/>
                <a:cs typeface="Times New Roman" pitchFamily="18" charset="0"/>
              </a:rPr>
              <a:t>. </a:t>
            </a:r>
          </a:p>
        </p:txBody>
      </p:sp>
      <p:sp>
        <p:nvSpPr>
          <p:cNvPr id="28" name="TextBox 27"/>
          <p:cNvSpPr txBox="1"/>
          <p:nvPr/>
        </p:nvSpPr>
        <p:spPr>
          <a:xfrm>
            <a:off x="0" y="3823163"/>
            <a:ext cx="12192000" cy="954107"/>
          </a:xfrm>
          <a:prstGeom prst="rect">
            <a:avLst/>
          </a:prstGeom>
          <a:noFill/>
        </p:spPr>
        <p:txBody>
          <a:bodyPr wrap="square" rtlCol="0">
            <a:spAutoFit/>
          </a:bodyPr>
          <a:lstStyle/>
          <a:p>
            <a:pPr algn="just"/>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Thành</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phần</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nhóm</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tuổi</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của</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quần</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thể</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được</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biểu</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diễn</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bằng</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biểu</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đồ</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tháp</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tuổi</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Có</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ba</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dạng</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tháp</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tuổi</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dạng</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phát</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triển</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dạng</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ổn</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định</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và</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dạng</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giảm</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sút</a:t>
            </a:r>
            <a:r>
              <a:rPr lang="en-US" sz="2800" dirty="0" smtClean="0">
                <a:solidFill>
                  <a:srgbClr val="0000FF"/>
                </a:solidFill>
                <a:latin typeface="Times New Roman" pitchFamily="18" charset="0"/>
                <a:cs typeface="Times New Roman" pitchFamily="18" charset="0"/>
              </a:rPr>
              <a:t>. </a:t>
            </a:r>
          </a:p>
        </p:txBody>
      </p:sp>
      <p:sp>
        <p:nvSpPr>
          <p:cNvPr id="29" name="TextBox 28"/>
          <p:cNvSpPr txBox="1"/>
          <p:nvPr/>
        </p:nvSpPr>
        <p:spPr>
          <a:xfrm>
            <a:off x="0" y="4657732"/>
            <a:ext cx="12192000" cy="523220"/>
          </a:xfrm>
          <a:prstGeom prst="rect">
            <a:avLst/>
          </a:prstGeom>
          <a:noFill/>
        </p:spPr>
        <p:txBody>
          <a:bodyPr wrap="square" rtlCol="0">
            <a:spAutoFit/>
          </a:bodyPr>
          <a:lstStyle/>
          <a:p>
            <a:r>
              <a:rPr lang="en-US" sz="2800" b="1" dirty="0" smtClean="0">
                <a:solidFill>
                  <a:srgbClr val="0000FF"/>
                </a:solidFill>
                <a:latin typeface="Times New Roman" pitchFamily="18" charset="0"/>
                <a:cs typeface="Times New Roman" pitchFamily="18" charset="0"/>
              </a:rPr>
              <a:t>5. </a:t>
            </a:r>
            <a:r>
              <a:rPr lang="en-US" sz="2800" b="1" dirty="0" err="1" smtClean="0">
                <a:solidFill>
                  <a:srgbClr val="0000FF"/>
                </a:solidFill>
                <a:latin typeface="Times New Roman" pitchFamily="18" charset="0"/>
                <a:cs typeface="Times New Roman" pitchFamily="18" charset="0"/>
              </a:rPr>
              <a:t>Sự</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phân</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bố</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cá</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thể</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của</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quần</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thể</a:t>
            </a:r>
            <a:endParaRPr lang="en-US" sz="2800" b="1" dirty="0" smtClean="0">
              <a:solidFill>
                <a:srgbClr val="0000FF"/>
              </a:solidFill>
              <a:latin typeface="Times New Roman" pitchFamily="18" charset="0"/>
              <a:cs typeface="Times New Roman" pitchFamily="18" charset="0"/>
            </a:endParaRPr>
          </a:p>
        </p:txBody>
      </p:sp>
      <p:sp>
        <p:nvSpPr>
          <p:cNvPr id="30" name="TextBox 29"/>
          <p:cNvSpPr txBox="1"/>
          <p:nvPr/>
        </p:nvSpPr>
        <p:spPr>
          <a:xfrm>
            <a:off x="0" y="5085906"/>
            <a:ext cx="12192000" cy="523220"/>
          </a:xfrm>
          <a:prstGeom prst="rect">
            <a:avLst/>
          </a:prstGeom>
          <a:noFill/>
        </p:spPr>
        <p:txBody>
          <a:bodyPr wrap="square" rtlCol="0">
            <a:spAutoFit/>
          </a:bodyPr>
          <a:lstStyle/>
          <a:p>
            <a:pPr algn="just"/>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Phân</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bố</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theo</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nhóm</a:t>
            </a:r>
            <a:r>
              <a:rPr lang="en-US" sz="2800" dirty="0" smtClean="0">
                <a:solidFill>
                  <a:srgbClr val="0000FF"/>
                </a:solidFill>
                <a:latin typeface="Times New Roman" pitchFamily="18" charset="0"/>
                <a:cs typeface="Times New Roman" pitchFamily="18" charset="0"/>
              </a:rPr>
              <a:t>.</a:t>
            </a:r>
          </a:p>
        </p:txBody>
      </p:sp>
      <p:sp>
        <p:nvSpPr>
          <p:cNvPr id="31" name="TextBox 30"/>
          <p:cNvSpPr txBox="1"/>
          <p:nvPr/>
        </p:nvSpPr>
        <p:spPr>
          <a:xfrm>
            <a:off x="0" y="5514077"/>
            <a:ext cx="12192000" cy="523220"/>
          </a:xfrm>
          <a:prstGeom prst="rect">
            <a:avLst/>
          </a:prstGeom>
          <a:noFill/>
        </p:spPr>
        <p:txBody>
          <a:bodyPr wrap="square" rtlCol="0">
            <a:spAutoFit/>
          </a:bodyPr>
          <a:lstStyle/>
          <a:p>
            <a:pPr algn="just"/>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Phân</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bố</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đồng</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đều</a:t>
            </a:r>
            <a:r>
              <a:rPr lang="en-US" sz="2800" dirty="0" smtClean="0">
                <a:solidFill>
                  <a:srgbClr val="0000FF"/>
                </a:solidFill>
                <a:latin typeface="Times New Roman" pitchFamily="18" charset="0"/>
                <a:cs typeface="Times New Roman" pitchFamily="18" charset="0"/>
              </a:rPr>
              <a:t>.</a:t>
            </a:r>
          </a:p>
        </p:txBody>
      </p:sp>
      <p:sp>
        <p:nvSpPr>
          <p:cNvPr id="32" name="TextBox 31"/>
          <p:cNvSpPr txBox="1"/>
          <p:nvPr/>
        </p:nvSpPr>
        <p:spPr>
          <a:xfrm>
            <a:off x="0" y="5934991"/>
            <a:ext cx="12192000" cy="523220"/>
          </a:xfrm>
          <a:prstGeom prst="rect">
            <a:avLst/>
          </a:prstGeom>
          <a:noFill/>
        </p:spPr>
        <p:txBody>
          <a:bodyPr wrap="square" rtlCol="0">
            <a:spAutoFit/>
          </a:bodyPr>
          <a:lstStyle/>
          <a:p>
            <a:pPr algn="just"/>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Phân</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bố</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ngẫu</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nhiên</a:t>
            </a:r>
            <a:r>
              <a:rPr lang="en-US" sz="2800" dirty="0" smtClean="0">
                <a:solidFill>
                  <a:srgbClr val="0000FF"/>
                </a:solidFill>
                <a:latin typeface="Times New Roman" pitchFamily="18" charset="0"/>
                <a:cs typeface="Times New Roman" pitchFamily="18" charset="0"/>
              </a:rPr>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ntr" presetSubtype="3" fill="hold" grpId="0" nodeType="withEffect">
                                  <p:stCondLst>
                                    <p:cond delay="0"/>
                                  </p:stCondLst>
                                  <p:childTnLst>
                                    <p:set>
                                      <p:cBhvr>
                                        <p:cTn id="6" dur="1" fill="hold">
                                          <p:stCondLst>
                                            <p:cond delay="0"/>
                                          </p:stCondLst>
                                        </p:cTn>
                                        <p:tgtEl>
                                          <p:spTgt spid="29"/>
                                        </p:tgtEl>
                                        <p:attrNameLst>
                                          <p:attrName>style.visibility</p:attrName>
                                        </p:attrNameLst>
                                      </p:cBhvr>
                                      <p:to>
                                        <p:strVal val="visible"/>
                                      </p:to>
                                    </p:set>
                                    <p:animEffect transition="in" filter="strips(upRight)">
                                      <p:cBhvr>
                                        <p:cTn id="7" dur="1000"/>
                                        <p:tgtEl>
                                          <p:spTgt spid="29"/>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3" fill="hold" grpId="0" nodeType="clickEffect">
                                  <p:stCondLst>
                                    <p:cond delay="0"/>
                                  </p:stCondLst>
                                  <p:childTnLst>
                                    <p:set>
                                      <p:cBhvr>
                                        <p:cTn id="11" dur="1" fill="hold">
                                          <p:stCondLst>
                                            <p:cond delay="0"/>
                                          </p:stCondLst>
                                        </p:cTn>
                                        <p:tgtEl>
                                          <p:spTgt spid="30"/>
                                        </p:tgtEl>
                                        <p:attrNameLst>
                                          <p:attrName>style.visibility</p:attrName>
                                        </p:attrNameLst>
                                      </p:cBhvr>
                                      <p:to>
                                        <p:strVal val="visible"/>
                                      </p:to>
                                    </p:set>
                                    <p:animEffect transition="in" filter="strips(upRight)">
                                      <p:cBhvr>
                                        <p:cTn id="12" dur="1000"/>
                                        <p:tgtEl>
                                          <p:spTgt spid="30"/>
                                        </p:tgtEl>
                                      </p:cBhvr>
                                    </p:animEffect>
                                  </p:childTnLst>
                                </p:cTn>
                              </p:par>
                            </p:childTnLst>
                          </p:cTn>
                        </p:par>
                      </p:childTnLst>
                    </p:cTn>
                  </p:par>
                  <p:par>
                    <p:cTn id="13" fill="hold">
                      <p:stCondLst>
                        <p:cond delay="indefinite"/>
                      </p:stCondLst>
                      <p:childTnLst>
                        <p:par>
                          <p:cTn id="14" fill="hold">
                            <p:stCondLst>
                              <p:cond delay="0"/>
                            </p:stCondLst>
                            <p:childTnLst>
                              <p:par>
                                <p:cTn id="15" presetID="18" presetClass="entr" presetSubtype="3" fill="hold" grpId="0" nodeType="clickEffect">
                                  <p:stCondLst>
                                    <p:cond delay="0"/>
                                  </p:stCondLst>
                                  <p:childTnLst>
                                    <p:set>
                                      <p:cBhvr>
                                        <p:cTn id="16" dur="1" fill="hold">
                                          <p:stCondLst>
                                            <p:cond delay="0"/>
                                          </p:stCondLst>
                                        </p:cTn>
                                        <p:tgtEl>
                                          <p:spTgt spid="31"/>
                                        </p:tgtEl>
                                        <p:attrNameLst>
                                          <p:attrName>style.visibility</p:attrName>
                                        </p:attrNameLst>
                                      </p:cBhvr>
                                      <p:to>
                                        <p:strVal val="visible"/>
                                      </p:to>
                                    </p:set>
                                    <p:animEffect transition="in" filter="strips(upRight)">
                                      <p:cBhvr>
                                        <p:cTn id="17" dur="1000"/>
                                        <p:tgtEl>
                                          <p:spTgt spid="31"/>
                                        </p:tgtEl>
                                      </p:cBhvr>
                                    </p:animEffect>
                                  </p:childTnLst>
                                </p:cTn>
                              </p:par>
                            </p:childTnLst>
                          </p:cTn>
                        </p:par>
                      </p:childTnLst>
                    </p:cTn>
                  </p:par>
                  <p:par>
                    <p:cTn id="18" fill="hold">
                      <p:stCondLst>
                        <p:cond delay="indefinite"/>
                      </p:stCondLst>
                      <p:childTnLst>
                        <p:par>
                          <p:cTn id="19" fill="hold">
                            <p:stCondLst>
                              <p:cond delay="0"/>
                            </p:stCondLst>
                            <p:childTnLst>
                              <p:par>
                                <p:cTn id="20" presetID="18" presetClass="entr" presetSubtype="3" fill="hold" grpId="0" nodeType="clickEffect">
                                  <p:stCondLst>
                                    <p:cond delay="0"/>
                                  </p:stCondLst>
                                  <p:childTnLst>
                                    <p:set>
                                      <p:cBhvr>
                                        <p:cTn id="21" dur="1" fill="hold">
                                          <p:stCondLst>
                                            <p:cond delay="0"/>
                                          </p:stCondLst>
                                        </p:cTn>
                                        <p:tgtEl>
                                          <p:spTgt spid="32"/>
                                        </p:tgtEl>
                                        <p:attrNameLst>
                                          <p:attrName>style.visibility</p:attrName>
                                        </p:attrNameLst>
                                      </p:cBhvr>
                                      <p:to>
                                        <p:strVal val="visible"/>
                                      </p:to>
                                    </p:set>
                                    <p:animEffect transition="in" filter="strips(upRight)">
                                      <p:cBhvr>
                                        <p:cTn id="22" dur="1000"/>
                                        <p:tgtEl>
                                          <p:spTgt spid="3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 grpId="0"/>
      <p:bldP spid="30" grpId="0"/>
      <p:bldP spid="31" grpId="0"/>
      <p:bldP spid="32"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 y="3119910"/>
            <a:ext cx="12192001" cy="3108543"/>
          </a:xfrm>
          <a:prstGeom prst="rect">
            <a:avLst/>
          </a:prstGeom>
        </p:spPr>
        <p:txBody>
          <a:bodyPr wrap="square">
            <a:spAutoFit/>
          </a:bodyPr>
          <a:lstStyle/>
          <a:p>
            <a:pPr algn="just"/>
            <a:r>
              <a:rPr lang="vi-VN" sz="2800" dirty="0" smtClean="0">
                <a:solidFill>
                  <a:srgbClr val="FF00FF"/>
                </a:solidFill>
                <a:latin typeface="Times New Roman" pitchFamily="18" charset="0"/>
                <a:cs typeface="Times New Roman" pitchFamily="18" charset="0"/>
              </a:rPr>
              <a:t>- </a:t>
            </a:r>
            <a:r>
              <a:rPr lang="vi-VN" sz="2800" b="1" i="1" dirty="0" smtClean="0">
                <a:solidFill>
                  <a:srgbClr val="FF00FF"/>
                </a:solidFill>
                <a:latin typeface="Times New Roman" pitchFamily="18" charset="0"/>
                <a:cs typeface="Times New Roman" pitchFamily="18" charset="0"/>
              </a:rPr>
              <a:t>Kiểu phân bố theo nhóm</a:t>
            </a:r>
            <a:r>
              <a:rPr lang="vi-VN" sz="2800" dirty="0" smtClean="0">
                <a:solidFill>
                  <a:srgbClr val="FF00FF"/>
                </a:solidFill>
                <a:latin typeface="Times New Roman" pitchFamily="18" charset="0"/>
                <a:cs typeface="Times New Roman" pitchFamily="18" charset="0"/>
              </a:rPr>
              <a:t>: thường xuất hiện khi điều kiện sống phân bố không đồng đều trong môi trường.</a:t>
            </a:r>
          </a:p>
          <a:p>
            <a:pPr algn="just"/>
            <a:r>
              <a:rPr lang="vi-VN" sz="2800" dirty="0" smtClean="0">
                <a:solidFill>
                  <a:srgbClr val="FF00FF"/>
                </a:solidFill>
                <a:latin typeface="Times New Roman" pitchFamily="18" charset="0"/>
                <a:cs typeface="Times New Roman" pitchFamily="18" charset="0"/>
              </a:rPr>
              <a:t>- </a:t>
            </a:r>
            <a:r>
              <a:rPr lang="vi-VN" sz="2800" b="1" i="1" dirty="0" smtClean="0">
                <a:solidFill>
                  <a:srgbClr val="FF00FF"/>
                </a:solidFill>
                <a:latin typeface="Times New Roman" pitchFamily="18" charset="0"/>
                <a:cs typeface="Times New Roman" pitchFamily="18" charset="0"/>
              </a:rPr>
              <a:t>Kiểu phân bố đồng đều</a:t>
            </a:r>
            <a:r>
              <a:rPr lang="vi-VN" sz="2800" dirty="0" smtClean="0">
                <a:solidFill>
                  <a:srgbClr val="FF00FF"/>
                </a:solidFill>
                <a:latin typeface="Times New Roman" pitchFamily="18" charset="0"/>
                <a:cs typeface="Times New Roman" pitchFamily="18" charset="0"/>
              </a:rPr>
              <a:t>: thường xuất hiện khi điều kiện sống phân bố đồng đều trong môi trường và có sự cạnh tranh gay gắt giữa các cá thể trong quần thể.</a:t>
            </a:r>
          </a:p>
          <a:p>
            <a:pPr algn="just"/>
            <a:r>
              <a:rPr lang="vi-VN" sz="2800" dirty="0" smtClean="0">
                <a:solidFill>
                  <a:srgbClr val="FF00FF"/>
                </a:solidFill>
                <a:latin typeface="Times New Roman" pitchFamily="18" charset="0"/>
                <a:cs typeface="Times New Roman" pitchFamily="18" charset="0"/>
              </a:rPr>
              <a:t>- </a:t>
            </a:r>
            <a:r>
              <a:rPr lang="vi-VN" sz="2800" b="1" i="1" dirty="0" smtClean="0">
                <a:solidFill>
                  <a:srgbClr val="FF00FF"/>
                </a:solidFill>
                <a:latin typeface="Times New Roman" pitchFamily="18" charset="0"/>
                <a:cs typeface="Times New Roman" pitchFamily="18" charset="0"/>
              </a:rPr>
              <a:t>Kiểu phân bố ngẫu nhiên</a:t>
            </a:r>
            <a:r>
              <a:rPr lang="vi-VN" sz="2800" dirty="0" smtClean="0">
                <a:solidFill>
                  <a:srgbClr val="FF00FF"/>
                </a:solidFill>
                <a:latin typeface="Times New Roman" pitchFamily="18" charset="0"/>
                <a:cs typeface="Times New Roman" pitchFamily="18" charset="0"/>
              </a:rPr>
              <a:t>: thường xuất hiện khi điều kiện sống phân bố đồng đều trong môi trường nhưng không có sự cạnh tranh gay gắt giữa các cá thể trong quần thể.</a:t>
            </a:r>
            <a:endParaRPr lang="vi-VN" sz="2800" dirty="0">
              <a:solidFill>
                <a:srgbClr val="FF00FF"/>
              </a:solidFill>
              <a:latin typeface="Times New Roman" pitchFamily="18" charset="0"/>
              <a:cs typeface="Times New Roman" pitchFamily="18" charset="0"/>
            </a:endParaRPr>
          </a:p>
        </p:txBody>
      </p:sp>
      <p:pic>
        <p:nvPicPr>
          <p:cNvPr id="7173" name="Picture 5"/>
          <p:cNvPicPr>
            <a:picLocks noChangeAspect="1" noChangeArrowheads="1"/>
          </p:cNvPicPr>
          <p:nvPr/>
        </p:nvPicPr>
        <p:blipFill>
          <a:blip r:embed="rId2"/>
          <a:srcRect/>
          <a:stretch>
            <a:fillRect/>
          </a:stretch>
        </p:blipFill>
        <p:spPr bwMode="auto">
          <a:xfrm>
            <a:off x="3729607" y="0"/>
            <a:ext cx="8462393" cy="3193143"/>
          </a:xfrm>
          <a:prstGeom prst="rect">
            <a:avLst/>
          </a:prstGeom>
          <a:noFill/>
          <a:ln w="9525">
            <a:noFill/>
            <a:miter lim="800000"/>
            <a:headEnd/>
            <a:tailEnd/>
          </a:ln>
          <a:effectLst/>
        </p:spPr>
      </p:pic>
      <p:pic>
        <p:nvPicPr>
          <p:cNvPr id="8194" name="Picture 2"/>
          <p:cNvPicPr>
            <a:picLocks noChangeAspect="1" noChangeArrowheads="1"/>
          </p:cNvPicPr>
          <p:nvPr/>
        </p:nvPicPr>
        <p:blipFill>
          <a:blip r:embed="rId3"/>
          <a:srcRect/>
          <a:stretch>
            <a:fillRect/>
          </a:stretch>
        </p:blipFill>
        <p:spPr bwMode="auto">
          <a:xfrm>
            <a:off x="0" y="0"/>
            <a:ext cx="3817257" cy="2618449"/>
          </a:xfrm>
          <a:prstGeom prst="rect">
            <a:avLst/>
          </a:prstGeom>
          <a:noFill/>
          <a:ln w="9525">
            <a:noFill/>
            <a:miter lim="800000"/>
            <a:headEnd/>
            <a:tailEnd/>
          </a:ln>
          <a:effec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nodeType="clickEffect">
                                  <p:stCondLst>
                                    <p:cond delay="0"/>
                                  </p:stCondLst>
                                  <p:childTnLst>
                                    <p:set>
                                      <p:cBhvr>
                                        <p:cTn id="6" dur="1" fill="hold">
                                          <p:stCondLst>
                                            <p:cond delay="0"/>
                                          </p:stCondLst>
                                        </p:cTn>
                                        <p:tgtEl>
                                          <p:spTgt spid="8194"/>
                                        </p:tgtEl>
                                        <p:attrNameLst>
                                          <p:attrName>style.visibility</p:attrName>
                                        </p:attrNameLst>
                                      </p:cBhvr>
                                      <p:to>
                                        <p:strVal val="visible"/>
                                      </p:to>
                                    </p:set>
                                    <p:anim calcmode="lin" valueType="num">
                                      <p:cBhvr>
                                        <p:cTn id="7" dur="1000" fill="hold"/>
                                        <p:tgtEl>
                                          <p:spTgt spid="8194"/>
                                        </p:tgtEl>
                                        <p:attrNameLst>
                                          <p:attrName>ppt_w</p:attrName>
                                        </p:attrNameLst>
                                      </p:cBhvr>
                                      <p:tavLst>
                                        <p:tav tm="0">
                                          <p:val>
                                            <p:fltVal val="0"/>
                                          </p:val>
                                        </p:tav>
                                        <p:tav tm="100000">
                                          <p:val>
                                            <p:strVal val="#ppt_w"/>
                                          </p:val>
                                        </p:tav>
                                      </p:tavLst>
                                    </p:anim>
                                    <p:anim calcmode="lin" valueType="num">
                                      <p:cBhvr>
                                        <p:cTn id="8" dur="1000" fill="hold"/>
                                        <p:tgtEl>
                                          <p:spTgt spid="8194"/>
                                        </p:tgtEl>
                                        <p:attrNameLst>
                                          <p:attrName>ppt_h</p:attrName>
                                        </p:attrNameLst>
                                      </p:cBhvr>
                                      <p:tavLst>
                                        <p:tav tm="0">
                                          <p:val>
                                            <p:fltVal val="0"/>
                                          </p:val>
                                        </p:tav>
                                        <p:tav tm="100000">
                                          <p:val>
                                            <p:strVal val="#ppt_h"/>
                                          </p:val>
                                        </p:tav>
                                      </p:tavLst>
                                    </p:anim>
                                    <p:animEffect transition="in" filter="fade">
                                      <p:cBhvr>
                                        <p:cTn id="9" dur="1000"/>
                                        <p:tgtEl>
                                          <p:spTgt spid="8194"/>
                                        </p:tgtEl>
                                      </p:cBhvr>
                                    </p:animEffect>
                                  </p:childTnLst>
                                </p:cTn>
                              </p:par>
                              <p:par>
                                <p:cTn id="10" presetID="53" presetClass="entr" presetSubtype="0" fill="hold" nodeType="withEffect">
                                  <p:stCondLst>
                                    <p:cond delay="0"/>
                                  </p:stCondLst>
                                  <p:childTnLst>
                                    <p:set>
                                      <p:cBhvr>
                                        <p:cTn id="11" dur="1" fill="hold">
                                          <p:stCondLst>
                                            <p:cond delay="0"/>
                                          </p:stCondLst>
                                        </p:cTn>
                                        <p:tgtEl>
                                          <p:spTgt spid="7173"/>
                                        </p:tgtEl>
                                        <p:attrNameLst>
                                          <p:attrName>style.visibility</p:attrName>
                                        </p:attrNameLst>
                                      </p:cBhvr>
                                      <p:to>
                                        <p:strVal val="visible"/>
                                      </p:to>
                                    </p:set>
                                    <p:anim calcmode="lin" valueType="num">
                                      <p:cBhvr>
                                        <p:cTn id="12" dur="1000" fill="hold"/>
                                        <p:tgtEl>
                                          <p:spTgt spid="7173"/>
                                        </p:tgtEl>
                                        <p:attrNameLst>
                                          <p:attrName>ppt_w</p:attrName>
                                        </p:attrNameLst>
                                      </p:cBhvr>
                                      <p:tavLst>
                                        <p:tav tm="0">
                                          <p:val>
                                            <p:fltVal val="0"/>
                                          </p:val>
                                        </p:tav>
                                        <p:tav tm="100000">
                                          <p:val>
                                            <p:strVal val="#ppt_w"/>
                                          </p:val>
                                        </p:tav>
                                      </p:tavLst>
                                    </p:anim>
                                    <p:anim calcmode="lin" valueType="num">
                                      <p:cBhvr>
                                        <p:cTn id="13" dur="1000" fill="hold"/>
                                        <p:tgtEl>
                                          <p:spTgt spid="7173"/>
                                        </p:tgtEl>
                                        <p:attrNameLst>
                                          <p:attrName>ppt_h</p:attrName>
                                        </p:attrNameLst>
                                      </p:cBhvr>
                                      <p:tavLst>
                                        <p:tav tm="0">
                                          <p:val>
                                            <p:fltVal val="0"/>
                                          </p:val>
                                        </p:tav>
                                        <p:tav tm="100000">
                                          <p:val>
                                            <p:strVal val="#ppt_h"/>
                                          </p:val>
                                        </p:tav>
                                      </p:tavLst>
                                    </p:anim>
                                    <p:animEffect transition="in" filter="fade">
                                      <p:cBhvr>
                                        <p:cTn id="14" dur="1000"/>
                                        <p:tgtEl>
                                          <p:spTgt spid="7173"/>
                                        </p:tgtEl>
                                      </p:cBhvr>
                                    </p:animEffect>
                                  </p:childTnLst>
                                </p:cTn>
                              </p:par>
                            </p:childTnLst>
                          </p:cTn>
                        </p:par>
                      </p:childTnLst>
                    </p:cTn>
                  </p:par>
                  <p:par>
                    <p:cTn id="15" fill="hold">
                      <p:stCondLst>
                        <p:cond delay="indefinite"/>
                      </p:stCondLst>
                      <p:childTnLst>
                        <p:par>
                          <p:cTn id="16" fill="hold">
                            <p:stCondLst>
                              <p:cond delay="0"/>
                            </p:stCondLst>
                            <p:childTnLst>
                              <p:par>
                                <p:cTn id="17" presetID="21" presetClass="entr" presetSubtype="4" fill="hold" nodeType="clickEffect">
                                  <p:stCondLst>
                                    <p:cond delay="0"/>
                                  </p:stCondLst>
                                  <p:childTnLst>
                                    <p:set>
                                      <p:cBhvr>
                                        <p:cTn id="18" dur="1" fill="hold">
                                          <p:stCondLst>
                                            <p:cond delay="0"/>
                                          </p:stCondLst>
                                        </p:cTn>
                                        <p:tgtEl>
                                          <p:spTgt spid="4">
                                            <p:txEl>
                                              <p:pRg st="0" end="0"/>
                                            </p:txEl>
                                          </p:spTgt>
                                        </p:tgtEl>
                                        <p:attrNameLst>
                                          <p:attrName>style.visibility</p:attrName>
                                        </p:attrNameLst>
                                      </p:cBhvr>
                                      <p:to>
                                        <p:strVal val="visible"/>
                                      </p:to>
                                    </p:set>
                                    <p:animEffect transition="in" filter="wheel(4)">
                                      <p:cBhvr>
                                        <p:cTn id="19" dur="1000"/>
                                        <p:tgtEl>
                                          <p:spTgt spid="4">
                                            <p:txEl>
                                              <p:pRg st="0" end="0"/>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21" presetClass="entr" presetSubtype="4" fill="hold" nodeType="clickEffect">
                                  <p:stCondLst>
                                    <p:cond delay="0"/>
                                  </p:stCondLst>
                                  <p:childTnLst>
                                    <p:set>
                                      <p:cBhvr>
                                        <p:cTn id="23" dur="1" fill="hold">
                                          <p:stCondLst>
                                            <p:cond delay="0"/>
                                          </p:stCondLst>
                                        </p:cTn>
                                        <p:tgtEl>
                                          <p:spTgt spid="4">
                                            <p:txEl>
                                              <p:pRg st="1" end="1"/>
                                            </p:txEl>
                                          </p:spTgt>
                                        </p:tgtEl>
                                        <p:attrNameLst>
                                          <p:attrName>style.visibility</p:attrName>
                                        </p:attrNameLst>
                                      </p:cBhvr>
                                      <p:to>
                                        <p:strVal val="visible"/>
                                      </p:to>
                                    </p:set>
                                    <p:animEffect transition="in" filter="wheel(4)">
                                      <p:cBhvr>
                                        <p:cTn id="24" dur="1000"/>
                                        <p:tgtEl>
                                          <p:spTgt spid="4">
                                            <p:txEl>
                                              <p:pRg st="1" end="1"/>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21" presetClass="entr" presetSubtype="4" fill="hold" nodeType="clickEffect">
                                  <p:stCondLst>
                                    <p:cond delay="0"/>
                                  </p:stCondLst>
                                  <p:childTnLst>
                                    <p:set>
                                      <p:cBhvr>
                                        <p:cTn id="28" dur="1" fill="hold">
                                          <p:stCondLst>
                                            <p:cond delay="0"/>
                                          </p:stCondLst>
                                        </p:cTn>
                                        <p:tgtEl>
                                          <p:spTgt spid="4">
                                            <p:txEl>
                                              <p:pRg st="2" end="2"/>
                                            </p:txEl>
                                          </p:spTgt>
                                        </p:tgtEl>
                                        <p:attrNameLst>
                                          <p:attrName>style.visibility</p:attrName>
                                        </p:attrNameLst>
                                      </p:cBhvr>
                                      <p:to>
                                        <p:strVal val="visible"/>
                                      </p:to>
                                    </p:set>
                                    <p:animEffect transition="in" filter="wheel(4)">
                                      <p:cBhvr>
                                        <p:cTn id="29" dur="1000"/>
                                        <p:tgtEl>
                                          <p:spTgt spid="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4083279"/>
            <a:ext cx="12192001" cy="2677656"/>
          </a:xfrm>
          <a:prstGeom prst="rect">
            <a:avLst/>
          </a:prstGeom>
        </p:spPr>
        <p:txBody>
          <a:bodyPr wrap="square">
            <a:spAutoFit/>
          </a:bodyPr>
          <a:lstStyle/>
          <a:p>
            <a:pPr algn="just"/>
            <a:r>
              <a:rPr lang="vi-VN" sz="2800" dirty="0" smtClean="0">
                <a:solidFill>
                  <a:srgbClr val="FF00FF"/>
                </a:solidFill>
                <a:latin typeface="Times New Roman" pitchFamily="18" charset="0"/>
                <a:cs typeface="Times New Roman" pitchFamily="18" charset="0"/>
              </a:rPr>
              <a:t>- Ví dụ (a) thuộc kiểu phân bố ngẫu nhiên do điều kiện sống phân bố đồng đều trong môi trường, các các thể không có sự cạnh tranh gay gắt.</a:t>
            </a:r>
          </a:p>
          <a:p>
            <a:pPr algn="just"/>
            <a:r>
              <a:rPr lang="vi-VN" sz="2800" dirty="0" smtClean="0">
                <a:solidFill>
                  <a:srgbClr val="FF00FF"/>
                </a:solidFill>
                <a:latin typeface="Times New Roman" pitchFamily="18" charset="0"/>
                <a:cs typeface="Times New Roman" pitchFamily="18" charset="0"/>
              </a:rPr>
              <a:t>- Ví dụ (b) thuộc kiểu phân bố đồng đều do điều kiện sống phân bố tương đối đồng đều, các cá thể có sự cạnh tranh gay gắt.</a:t>
            </a:r>
          </a:p>
          <a:p>
            <a:pPr algn="just"/>
            <a:r>
              <a:rPr lang="vi-VN" sz="2800" dirty="0" smtClean="0">
                <a:solidFill>
                  <a:srgbClr val="FF00FF"/>
                </a:solidFill>
                <a:latin typeface="Times New Roman" pitchFamily="18" charset="0"/>
                <a:cs typeface="Times New Roman" pitchFamily="18" charset="0"/>
              </a:rPr>
              <a:t>- Ví dụ (c) thuộc kiểu phân bố theo nhóm do các cá thể của quần thể tập trung ở những nơi có điều kiện sống tốt nhất.</a:t>
            </a:r>
            <a:endParaRPr lang="vi-VN" sz="2800" dirty="0">
              <a:solidFill>
                <a:srgbClr val="FF00FF"/>
              </a:solidFill>
              <a:latin typeface="Times New Roman" pitchFamily="18" charset="0"/>
              <a:cs typeface="Times New Roman" pitchFamily="18" charset="0"/>
            </a:endParaRPr>
          </a:p>
        </p:txBody>
      </p:sp>
      <p:pic>
        <p:nvPicPr>
          <p:cNvPr id="9218" name="Picture 2"/>
          <p:cNvPicPr>
            <a:picLocks noChangeAspect="1" noChangeArrowheads="1"/>
          </p:cNvPicPr>
          <p:nvPr/>
        </p:nvPicPr>
        <p:blipFill>
          <a:blip r:embed="rId2"/>
          <a:srcRect/>
          <a:stretch>
            <a:fillRect/>
          </a:stretch>
        </p:blipFill>
        <p:spPr bwMode="auto">
          <a:xfrm>
            <a:off x="0" y="-1"/>
            <a:ext cx="12192000" cy="4016927"/>
          </a:xfrm>
          <a:prstGeom prst="rect">
            <a:avLst/>
          </a:prstGeom>
          <a:noFill/>
          <a:ln w="9525">
            <a:noFill/>
            <a:miter lim="800000"/>
            <a:headEnd/>
            <a:tailEnd/>
          </a:ln>
          <a:effec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nodeType="withEffect">
                                  <p:stCondLst>
                                    <p:cond delay="0"/>
                                  </p:stCondLst>
                                  <p:childTnLst>
                                    <p:set>
                                      <p:cBhvr>
                                        <p:cTn id="6" dur="1" fill="hold">
                                          <p:stCondLst>
                                            <p:cond delay="0"/>
                                          </p:stCondLst>
                                        </p:cTn>
                                        <p:tgtEl>
                                          <p:spTgt spid="9218"/>
                                        </p:tgtEl>
                                        <p:attrNameLst>
                                          <p:attrName>style.visibility</p:attrName>
                                        </p:attrNameLst>
                                      </p:cBhvr>
                                      <p:to>
                                        <p:strVal val="visible"/>
                                      </p:to>
                                    </p:set>
                                    <p:animEffect transition="in" filter="diamond(in)">
                                      <p:cBhvr>
                                        <p:cTn id="7" dur="2000"/>
                                        <p:tgtEl>
                                          <p:spTgt spid="9218"/>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4" fill="hold"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wheel(4)">
                                      <p:cBhvr>
                                        <p:cTn id="12" dur="10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1" presetClass="entr" presetSubtype="4" fill="hold" nodeType="clickEffect">
                                  <p:stCondLst>
                                    <p:cond delay="0"/>
                                  </p:stCondLst>
                                  <p:childTnLst>
                                    <p:set>
                                      <p:cBhvr>
                                        <p:cTn id="16" dur="1" fill="hold">
                                          <p:stCondLst>
                                            <p:cond delay="0"/>
                                          </p:stCondLst>
                                        </p:cTn>
                                        <p:tgtEl>
                                          <p:spTgt spid="4">
                                            <p:txEl>
                                              <p:pRg st="1" end="1"/>
                                            </p:txEl>
                                          </p:spTgt>
                                        </p:tgtEl>
                                        <p:attrNameLst>
                                          <p:attrName>style.visibility</p:attrName>
                                        </p:attrNameLst>
                                      </p:cBhvr>
                                      <p:to>
                                        <p:strVal val="visible"/>
                                      </p:to>
                                    </p:set>
                                    <p:animEffect transition="in" filter="wheel(4)">
                                      <p:cBhvr>
                                        <p:cTn id="17" dur="1000"/>
                                        <p:tgtEl>
                                          <p:spTgt spid="4">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1" presetClass="entr" presetSubtype="4" fill="hold" nodeType="clickEffect">
                                  <p:stCondLst>
                                    <p:cond delay="0"/>
                                  </p:stCondLst>
                                  <p:childTnLst>
                                    <p:set>
                                      <p:cBhvr>
                                        <p:cTn id="21" dur="1" fill="hold">
                                          <p:stCondLst>
                                            <p:cond delay="0"/>
                                          </p:stCondLst>
                                        </p:cTn>
                                        <p:tgtEl>
                                          <p:spTgt spid="4">
                                            <p:txEl>
                                              <p:pRg st="2" end="2"/>
                                            </p:txEl>
                                          </p:spTgt>
                                        </p:tgtEl>
                                        <p:attrNameLst>
                                          <p:attrName>style.visibility</p:attrName>
                                        </p:attrNameLst>
                                      </p:cBhvr>
                                      <p:to>
                                        <p:strVal val="visible"/>
                                      </p:to>
                                    </p:set>
                                    <p:animEffect transition="in" filter="wheel(4)">
                                      <p:cBhvr>
                                        <p:cTn id="22" dur="1000"/>
                                        <p:tgtEl>
                                          <p:spTgt spid="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0" y="2934143"/>
            <a:ext cx="12192000" cy="646331"/>
          </a:xfrm>
          <a:prstGeom prst="rect">
            <a:avLst/>
          </a:prstGeom>
          <a:noFill/>
        </p:spPr>
        <p:txBody>
          <a:bodyPr wrap="square" rtlCol="0">
            <a:spAutoFit/>
          </a:bodyPr>
          <a:lstStyle/>
          <a:p>
            <a:pPr algn="ctr"/>
            <a:r>
              <a:rPr lang="en-US" sz="3600" b="1" dirty="0" err="1" smtClean="0">
                <a:solidFill>
                  <a:srgbClr val="0000FF"/>
                </a:solidFill>
                <a:latin typeface="Times New Roman" pitchFamily="18" charset="0"/>
                <a:cs typeface="Times New Roman" pitchFamily="18" charset="0"/>
              </a:rPr>
              <a:t>BÀI</a:t>
            </a:r>
            <a:r>
              <a:rPr lang="en-US" sz="3600" b="1" dirty="0" smtClean="0">
                <a:solidFill>
                  <a:srgbClr val="0000FF"/>
                </a:solidFill>
                <a:latin typeface="Times New Roman" pitchFamily="18" charset="0"/>
                <a:cs typeface="Times New Roman" pitchFamily="18" charset="0"/>
              </a:rPr>
              <a:t> 39: </a:t>
            </a:r>
            <a:r>
              <a:rPr lang="en-US" sz="3600" b="1" dirty="0" err="1" smtClean="0">
                <a:solidFill>
                  <a:srgbClr val="0000FF"/>
                </a:solidFill>
                <a:latin typeface="Times New Roman" pitchFamily="18" charset="0"/>
                <a:cs typeface="Times New Roman" pitchFamily="18" charset="0"/>
              </a:rPr>
              <a:t>QUẦN</a:t>
            </a:r>
            <a:r>
              <a:rPr lang="en-US" sz="3600" b="1" dirty="0" smtClean="0">
                <a:solidFill>
                  <a:srgbClr val="0000FF"/>
                </a:solidFill>
                <a:latin typeface="Times New Roman" pitchFamily="18" charset="0"/>
                <a:cs typeface="Times New Roman" pitchFamily="18" charset="0"/>
              </a:rPr>
              <a:t> </a:t>
            </a:r>
            <a:r>
              <a:rPr lang="en-US" sz="3600" b="1" dirty="0" err="1" smtClean="0">
                <a:solidFill>
                  <a:srgbClr val="0000FF"/>
                </a:solidFill>
                <a:latin typeface="Times New Roman" pitchFamily="18" charset="0"/>
                <a:cs typeface="Times New Roman" pitchFamily="18" charset="0"/>
              </a:rPr>
              <a:t>THỂ</a:t>
            </a:r>
            <a:r>
              <a:rPr lang="en-US" sz="3600" b="1" dirty="0" smtClean="0">
                <a:solidFill>
                  <a:srgbClr val="0000FF"/>
                </a:solidFill>
                <a:latin typeface="Times New Roman" pitchFamily="18" charset="0"/>
                <a:cs typeface="Times New Roman" pitchFamily="18" charset="0"/>
              </a:rPr>
              <a:t> </a:t>
            </a:r>
            <a:r>
              <a:rPr lang="en-US" sz="3600" b="1" dirty="0" err="1" smtClean="0">
                <a:solidFill>
                  <a:srgbClr val="0000FF"/>
                </a:solidFill>
                <a:latin typeface="Times New Roman" pitchFamily="18" charset="0"/>
                <a:cs typeface="Times New Roman" pitchFamily="18" charset="0"/>
              </a:rPr>
              <a:t>SINH</a:t>
            </a:r>
            <a:r>
              <a:rPr lang="en-US" sz="3600" b="1" dirty="0" smtClean="0">
                <a:solidFill>
                  <a:srgbClr val="0000FF"/>
                </a:solidFill>
                <a:latin typeface="Times New Roman" pitchFamily="18" charset="0"/>
                <a:cs typeface="Times New Roman" pitchFamily="18" charset="0"/>
              </a:rPr>
              <a:t> </a:t>
            </a:r>
            <a:r>
              <a:rPr lang="en-US" sz="3600" b="1" dirty="0" err="1" smtClean="0">
                <a:solidFill>
                  <a:srgbClr val="0000FF"/>
                </a:solidFill>
                <a:latin typeface="Times New Roman" pitchFamily="18" charset="0"/>
                <a:cs typeface="Times New Roman" pitchFamily="18" charset="0"/>
              </a:rPr>
              <a:t>VẬT</a:t>
            </a:r>
            <a:r>
              <a:rPr lang="en-US" sz="3600" b="1" dirty="0" smtClean="0">
                <a:solidFill>
                  <a:srgbClr val="0000FF"/>
                </a:solidFill>
                <a:latin typeface="Times New Roman" pitchFamily="18" charset="0"/>
                <a:cs typeface="Times New Roman" pitchFamily="18" charset="0"/>
              </a:rPr>
              <a:t>.</a:t>
            </a:r>
            <a:endParaRPr lang="en-US" sz="4000" b="1" dirty="0">
              <a:solidFill>
                <a:srgbClr val="0000FF"/>
              </a:solidFill>
              <a:latin typeface="Times New Roman" pitchFamily="18" charset="0"/>
              <a:cs typeface="Times New Roman" pitchFamily="18" charset="0"/>
            </a:endParaRPr>
          </a:p>
        </p:txBody>
      </p:sp>
      <p:sp>
        <p:nvSpPr>
          <p:cNvPr id="6" name="Rectangle 5"/>
          <p:cNvSpPr/>
          <p:nvPr/>
        </p:nvSpPr>
        <p:spPr>
          <a:xfrm>
            <a:off x="0" y="1909936"/>
            <a:ext cx="12192000" cy="830997"/>
          </a:xfrm>
          <a:prstGeom prst="rect">
            <a:avLst/>
          </a:prstGeom>
          <a:noFill/>
        </p:spPr>
        <p:txBody>
          <a:bodyPr wrap="square" lIns="91440" tIns="45720" rIns="91440" bIns="45720">
            <a:spAutoFit/>
            <a:scene3d>
              <a:camera prst="orthographicFront"/>
              <a:lightRig rig="glow" dir="tl">
                <a:rot lat="0" lon="0" rev="5400000"/>
              </a:lightRig>
            </a:scene3d>
            <a:sp3d contourW="12700">
              <a:bevelT w="25400" h="25400"/>
              <a:contourClr>
                <a:schemeClr val="accent6">
                  <a:shade val="73000"/>
                </a:schemeClr>
              </a:contourClr>
            </a:sp3d>
          </a:bodyPr>
          <a:lstStyle/>
          <a:p>
            <a:pPr algn="ctr"/>
            <a:r>
              <a:rPr lang="en-US" sz="4800" b="1" cap="none" spc="0" dirty="0" err="1" smtClean="0">
                <a:ln w="11430"/>
                <a:solidFill>
                  <a:srgbClr val="FF00FF"/>
                </a:solidFill>
                <a:effectLst>
                  <a:outerShdw blurRad="80000" dist="40000" dir="5040000" algn="tl">
                    <a:srgbClr val="000000">
                      <a:alpha val="30000"/>
                    </a:srgbClr>
                  </a:outerShdw>
                </a:effectLst>
              </a:rPr>
              <a:t>CHỦ</a:t>
            </a:r>
            <a:r>
              <a:rPr lang="en-US" sz="4800" b="1" cap="none" spc="0" dirty="0" smtClean="0">
                <a:ln w="11430"/>
                <a:solidFill>
                  <a:srgbClr val="FF00FF"/>
                </a:solidFill>
                <a:effectLst>
                  <a:outerShdw blurRad="80000" dist="40000" dir="5040000" algn="tl">
                    <a:srgbClr val="000000">
                      <a:alpha val="30000"/>
                    </a:srgbClr>
                  </a:outerShdw>
                </a:effectLst>
              </a:rPr>
              <a:t> </a:t>
            </a:r>
            <a:r>
              <a:rPr lang="en-US" sz="4800" b="1" cap="none" spc="0" dirty="0" err="1" smtClean="0">
                <a:ln w="11430"/>
                <a:solidFill>
                  <a:srgbClr val="FF00FF"/>
                </a:solidFill>
                <a:effectLst>
                  <a:outerShdw blurRad="80000" dist="40000" dir="5040000" algn="tl">
                    <a:srgbClr val="000000">
                      <a:alpha val="30000"/>
                    </a:srgbClr>
                  </a:outerShdw>
                </a:effectLst>
              </a:rPr>
              <a:t>ĐỀ</a:t>
            </a:r>
            <a:r>
              <a:rPr lang="en-US" sz="4800" b="1" cap="none" spc="0" dirty="0" smtClean="0">
                <a:ln w="11430"/>
                <a:solidFill>
                  <a:srgbClr val="FF00FF"/>
                </a:solidFill>
                <a:effectLst>
                  <a:outerShdw blurRad="80000" dist="40000" dir="5040000" algn="tl">
                    <a:srgbClr val="000000">
                      <a:alpha val="30000"/>
                    </a:srgbClr>
                  </a:outerShdw>
                </a:effectLst>
              </a:rPr>
              <a:t> 8: </a:t>
            </a:r>
            <a:r>
              <a:rPr lang="en-US" sz="4800" b="1" cap="none" spc="0" dirty="0" err="1" smtClean="0">
                <a:ln w="11430"/>
                <a:solidFill>
                  <a:srgbClr val="FF00FF"/>
                </a:solidFill>
                <a:effectLst>
                  <a:outerShdw blurRad="80000" dist="40000" dir="5040000" algn="tl">
                    <a:srgbClr val="000000">
                      <a:alpha val="30000"/>
                    </a:srgbClr>
                  </a:outerShdw>
                </a:effectLst>
              </a:rPr>
              <a:t>SINH</a:t>
            </a:r>
            <a:r>
              <a:rPr lang="en-US" sz="4800" b="1" cap="none" spc="0" dirty="0" smtClean="0">
                <a:ln w="11430"/>
                <a:solidFill>
                  <a:srgbClr val="FF00FF"/>
                </a:solidFill>
                <a:effectLst>
                  <a:outerShdw blurRad="80000" dist="40000" dir="5040000" algn="tl">
                    <a:srgbClr val="000000">
                      <a:alpha val="30000"/>
                    </a:srgbClr>
                  </a:outerShdw>
                </a:effectLst>
              </a:rPr>
              <a:t> </a:t>
            </a:r>
            <a:r>
              <a:rPr lang="en-US" sz="4800" b="1" cap="none" spc="0" dirty="0" err="1" smtClean="0">
                <a:ln w="11430"/>
                <a:solidFill>
                  <a:srgbClr val="FF00FF"/>
                </a:solidFill>
                <a:effectLst>
                  <a:outerShdw blurRad="80000" dist="40000" dir="5040000" algn="tl">
                    <a:srgbClr val="000000">
                      <a:alpha val="30000"/>
                    </a:srgbClr>
                  </a:outerShdw>
                </a:effectLst>
              </a:rPr>
              <a:t>THÁI</a:t>
            </a:r>
            <a:endParaRPr lang="en-US" sz="4800" b="1" cap="none" spc="0" dirty="0">
              <a:ln w="11430"/>
              <a:solidFill>
                <a:srgbClr val="FF00FF"/>
              </a:solidFill>
              <a:effectLst>
                <a:outerShdw blurRad="80000" dist="40000" dir="5040000" algn="tl">
                  <a:srgbClr val="000000">
                    <a:alpha val="30000"/>
                  </a:srgbClr>
                </a:outerShdw>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heel(4)">
                                      <p:cBhvr>
                                        <p:cTn id="7" dur="20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41" presetClass="entr" presetSubtype="0" fill="hold" grpId="0" nodeType="clickEffect">
                                  <p:stCondLst>
                                    <p:cond delay="0"/>
                                  </p:stCondLst>
                                  <p:iterate type="lt">
                                    <p:tmPct val="10000"/>
                                  </p:iterate>
                                  <p:childTnLst>
                                    <p:set>
                                      <p:cBhvr>
                                        <p:cTn id="11" dur="1" fill="hold">
                                          <p:stCondLst>
                                            <p:cond delay="0"/>
                                          </p:stCondLst>
                                        </p:cTn>
                                        <p:tgtEl>
                                          <p:spTgt spid="5"/>
                                        </p:tgtEl>
                                        <p:attrNameLst>
                                          <p:attrName>style.visibility</p:attrName>
                                        </p:attrNameLst>
                                      </p:cBhvr>
                                      <p:to>
                                        <p:strVal val="visible"/>
                                      </p:to>
                                    </p:set>
                                    <p:anim calcmode="lin" valueType="num">
                                      <p:cBhvr>
                                        <p:cTn id="12" dur="1000" fill="hold"/>
                                        <p:tgtEl>
                                          <p:spTgt spid="5"/>
                                        </p:tgtEl>
                                        <p:attrNameLst>
                                          <p:attrName>ppt_x</p:attrName>
                                        </p:attrNameLst>
                                      </p:cBhvr>
                                      <p:tavLst>
                                        <p:tav tm="0">
                                          <p:val>
                                            <p:strVal val="#ppt_x"/>
                                          </p:val>
                                        </p:tav>
                                        <p:tav tm="50000">
                                          <p:val>
                                            <p:strVal val="#ppt_x+.1"/>
                                          </p:val>
                                        </p:tav>
                                        <p:tav tm="100000">
                                          <p:val>
                                            <p:strVal val="#ppt_x"/>
                                          </p:val>
                                        </p:tav>
                                      </p:tavLst>
                                    </p:anim>
                                    <p:anim calcmode="lin" valueType="num">
                                      <p:cBhvr>
                                        <p:cTn id="13" dur="1000" fill="hold"/>
                                        <p:tgtEl>
                                          <p:spTgt spid="5"/>
                                        </p:tgtEl>
                                        <p:attrNameLst>
                                          <p:attrName>ppt_y</p:attrName>
                                        </p:attrNameLst>
                                      </p:cBhvr>
                                      <p:tavLst>
                                        <p:tav tm="0">
                                          <p:val>
                                            <p:strVal val="#ppt_y"/>
                                          </p:val>
                                        </p:tav>
                                        <p:tav tm="100000">
                                          <p:val>
                                            <p:strVal val="#ppt_y"/>
                                          </p:val>
                                        </p:tav>
                                      </p:tavLst>
                                    </p:anim>
                                    <p:anim calcmode="lin" valueType="num">
                                      <p:cBhvr>
                                        <p:cTn id="14" dur="1000" fill="hold"/>
                                        <p:tgtEl>
                                          <p:spTgt spid="5"/>
                                        </p:tgtEl>
                                        <p:attrNameLst>
                                          <p:attrName>ppt_h</p:attrName>
                                        </p:attrNameLst>
                                      </p:cBhvr>
                                      <p:tavLst>
                                        <p:tav tm="0">
                                          <p:val>
                                            <p:strVal val="#ppt_h/10"/>
                                          </p:val>
                                        </p:tav>
                                        <p:tav tm="50000">
                                          <p:val>
                                            <p:strVal val="#ppt_h+.01"/>
                                          </p:val>
                                        </p:tav>
                                        <p:tav tm="100000">
                                          <p:val>
                                            <p:strVal val="#ppt_h"/>
                                          </p:val>
                                        </p:tav>
                                      </p:tavLst>
                                    </p:anim>
                                    <p:anim calcmode="lin" valueType="num">
                                      <p:cBhvr>
                                        <p:cTn id="15" dur="1000" fill="hold"/>
                                        <p:tgtEl>
                                          <p:spTgt spid="5"/>
                                        </p:tgtEl>
                                        <p:attrNameLst>
                                          <p:attrName>ppt_w</p:attrName>
                                        </p:attrNameLst>
                                      </p:cBhvr>
                                      <p:tavLst>
                                        <p:tav tm="0">
                                          <p:val>
                                            <p:strVal val="#ppt_w/10"/>
                                          </p:val>
                                        </p:tav>
                                        <p:tav tm="50000">
                                          <p:val>
                                            <p:strVal val="#ppt_w+.01"/>
                                          </p:val>
                                        </p:tav>
                                        <p:tav tm="100000">
                                          <p:val>
                                            <p:strVal val="#ppt_w"/>
                                          </p:val>
                                        </p:tav>
                                      </p:tavLst>
                                    </p:anim>
                                    <p:animEffect transition="in" filter="fade">
                                      <p:cBhvr>
                                        <p:cTn id="16" dur="1000" tmFilter="0,0; .5, 1; 1, 1"/>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0" y="0"/>
            <a:ext cx="12192000" cy="492443"/>
          </a:xfrm>
          <a:prstGeom prst="rect">
            <a:avLst/>
          </a:prstGeom>
          <a:noFill/>
        </p:spPr>
        <p:txBody>
          <a:bodyPr wrap="square" rtlCol="0">
            <a:spAutoFit/>
          </a:bodyPr>
          <a:lstStyle/>
          <a:p>
            <a:pPr algn="ctr"/>
            <a:r>
              <a:rPr lang="en-US" sz="2600" b="1" dirty="0" err="1" smtClean="0">
                <a:solidFill>
                  <a:srgbClr val="FF00FF"/>
                </a:solidFill>
                <a:latin typeface="Times New Roman" pitchFamily="18" charset="0"/>
                <a:cs typeface="Times New Roman" pitchFamily="18" charset="0"/>
              </a:rPr>
              <a:t>BÀI</a:t>
            </a:r>
            <a:r>
              <a:rPr lang="en-US" sz="2600" b="1" dirty="0" smtClean="0">
                <a:solidFill>
                  <a:srgbClr val="FF00FF"/>
                </a:solidFill>
                <a:latin typeface="Times New Roman" pitchFamily="18" charset="0"/>
                <a:cs typeface="Times New Roman" pitchFamily="18" charset="0"/>
              </a:rPr>
              <a:t> 39:  </a:t>
            </a:r>
            <a:r>
              <a:rPr lang="en-US" sz="2600" b="1" dirty="0" err="1" smtClean="0">
                <a:solidFill>
                  <a:srgbClr val="FF00FF"/>
                </a:solidFill>
                <a:latin typeface="Times New Roman" pitchFamily="18" charset="0"/>
                <a:cs typeface="Times New Roman" pitchFamily="18" charset="0"/>
              </a:rPr>
              <a:t>QUẦN</a:t>
            </a:r>
            <a:r>
              <a:rPr lang="en-US" sz="2600" b="1" dirty="0" smtClean="0">
                <a:solidFill>
                  <a:srgbClr val="FF00FF"/>
                </a:solidFill>
                <a:latin typeface="Times New Roman" pitchFamily="18" charset="0"/>
                <a:cs typeface="Times New Roman" pitchFamily="18" charset="0"/>
              </a:rPr>
              <a:t> </a:t>
            </a:r>
            <a:r>
              <a:rPr lang="en-US" sz="2600" b="1" dirty="0" err="1" smtClean="0">
                <a:solidFill>
                  <a:srgbClr val="FF00FF"/>
                </a:solidFill>
                <a:latin typeface="Times New Roman" pitchFamily="18" charset="0"/>
                <a:cs typeface="Times New Roman" pitchFamily="18" charset="0"/>
              </a:rPr>
              <a:t>THỂ</a:t>
            </a:r>
            <a:r>
              <a:rPr lang="en-US" sz="2600" b="1" dirty="0" smtClean="0">
                <a:solidFill>
                  <a:srgbClr val="FF00FF"/>
                </a:solidFill>
                <a:latin typeface="Times New Roman" pitchFamily="18" charset="0"/>
                <a:cs typeface="Times New Roman" pitchFamily="18" charset="0"/>
              </a:rPr>
              <a:t> </a:t>
            </a:r>
            <a:r>
              <a:rPr lang="en-US" sz="2600" b="1" dirty="0" err="1" smtClean="0">
                <a:solidFill>
                  <a:srgbClr val="FF00FF"/>
                </a:solidFill>
                <a:latin typeface="Times New Roman" pitchFamily="18" charset="0"/>
                <a:cs typeface="Times New Roman" pitchFamily="18" charset="0"/>
              </a:rPr>
              <a:t>SINH</a:t>
            </a:r>
            <a:r>
              <a:rPr lang="en-US" sz="2600" b="1" dirty="0" smtClean="0">
                <a:solidFill>
                  <a:srgbClr val="FF00FF"/>
                </a:solidFill>
                <a:latin typeface="Times New Roman" pitchFamily="18" charset="0"/>
                <a:cs typeface="Times New Roman" pitchFamily="18" charset="0"/>
              </a:rPr>
              <a:t> </a:t>
            </a:r>
            <a:r>
              <a:rPr lang="en-US" sz="2600" b="1" dirty="0" err="1" smtClean="0">
                <a:solidFill>
                  <a:srgbClr val="FF00FF"/>
                </a:solidFill>
                <a:latin typeface="Times New Roman" pitchFamily="18" charset="0"/>
                <a:cs typeface="Times New Roman" pitchFamily="18" charset="0"/>
              </a:rPr>
              <a:t>VẬT</a:t>
            </a:r>
            <a:r>
              <a:rPr lang="en-US" sz="2600" b="1" dirty="0" smtClean="0">
                <a:solidFill>
                  <a:srgbClr val="FF00FF"/>
                </a:solidFill>
                <a:latin typeface="Times New Roman" pitchFamily="18" charset="0"/>
                <a:cs typeface="Times New Roman" pitchFamily="18" charset="0"/>
              </a:rPr>
              <a:t>.</a:t>
            </a:r>
            <a:endParaRPr lang="en-US" sz="2600" b="1" dirty="0">
              <a:solidFill>
                <a:srgbClr val="FF00FF"/>
              </a:solidFill>
              <a:latin typeface="Times New Roman" pitchFamily="18" charset="0"/>
              <a:cs typeface="Times New Roman" pitchFamily="18" charset="0"/>
            </a:endParaRPr>
          </a:p>
        </p:txBody>
      </p:sp>
      <p:sp>
        <p:nvSpPr>
          <p:cNvPr id="6" name="TextBox 5"/>
          <p:cNvSpPr txBox="1"/>
          <p:nvPr/>
        </p:nvSpPr>
        <p:spPr>
          <a:xfrm>
            <a:off x="0" y="397812"/>
            <a:ext cx="12192000" cy="523220"/>
          </a:xfrm>
          <a:prstGeom prst="rect">
            <a:avLst/>
          </a:prstGeom>
          <a:noFill/>
        </p:spPr>
        <p:txBody>
          <a:bodyPr wrap="square" rtlCol="0">
            <a:spAutoFit/>
          </a:bodyPr>
          <a:lstStyle/>
          <a:p>
            <a:r>
              <a:rPr lang="en-US" sz="2800" b="1" dirty="0" smtClean="0">
                <a:solidFill>
                  <a:srgbClr val="0000FF"/>
                </a:solidFill>
                <a:latin typeface="Times New Roman" pitchFamily="18" charset="0"/>
                <a:cs typeface="Times New Roman" pitchFamily="18" charset="0"/>
              </a:rPr>
              <a:t>I. </a:t>
            </a:r>
            <a:r>
              <a:rPr lang="en-US" sz="2800" b="1" dirty="0" err="1" smtClean="0">
                <a:solidFill>
                  <a:srgbClr val="0000FF"/>
                </a:solidFill>
                <a:latin typeface="Times New Roman" pitchFamily="18" charset="0"/>
                <a:cs typeface="Times New Roman" pitchFamily="18" charset="0"/>
              </a:rPr>
              <a:t>KHÁI</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NIỆM</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QUẦN</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THỂ</a:t>
            </a:r>
            <a:endParaRPr lang="en-US" sz="2800" b="1" dirty="0" smtClean="0">
              <a:solidFill>
                <a:srgbClr val="0000FF"/>
              </a:solidFill>
              <a:latin typeface="Times New Roman" pitchFamily="18" charset="0"/>
              <a:cs typeface="Times New Roman" pitchFamily="18" charset="0"/>
            </a:endParaRPr>
          </a:p>
        </p:txBody>
      </p:sp>
      <p:sp>
        <p:nvSpPr>
          <p:cNvPr id="27650" name="Rectangle 2"/>
          <p:cNvSpPr>
            <a:spLocks noChangeArrowheads="1"/>
          </p:cNvSpPr>
          <p:nvPr/>
        </p:nvSpPr>
        <p:spPr bwMode="auto">
          <a:xfrm>
            <a:off x="0" y="0"/>
            <a:ext cx="12192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27651" name="Rectangle 3"/>
          <p:cNvSpPr>
            <a:spLocks noChangeArrowheads="1"/>
          </p:cNvSpPr>
          <p:nvPr/>
        </p:nvSpPr>
        <p:spPr bwMode="auto">
          <a:xfrm>
            <a:off x="0" y="857250"/>
            <a:ext cx="12192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1747" name="Rectangle 3"/>
          <p:cNvSpPr>
            <a:spLocks noChangeArrowheads="1"/>
          </p:cNvSpPr>
          <p:nvPr/>
        </p:nvSpPr>
        <p:spPr bwMode="auto">
          <a:xfrm>
            <a:off x="0" y="866775"/>
            <a:ext cx="12192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1751" name="Rectangle 7"/>
          <p:cNvSpPr>
            <a:spLocks noChangeArrowheads="1"/>
          </p:cNvSpPr>
          <p:nvPr/>
        </p:nvSpPr>
        <p:spPr bwMode="auto">
          <a:xfrm>
            <a:off x="0" y="866775"/>
            <a:ext cx="12192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Calibri" pitchFamily="34" charset="0"/>
                <a:ea typeface="Times New Roman" pitchFamily="18" charset="0"/>
                <a:cs typeface="Times New Roman" pitchFamily="18" charset="0"/>
              </a:rPr>
              <a:t>  </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1752" name="Rectangle 8"/>
          <p:cNvSpPr>
            <a:spLocks noChangeArrowheads="1"/>
          </p:cNvSpPr>
          <p:nvPr/>
        </p:nvSpPr>
        <p:spPr bwMode="auto">
          <a:xfrm>
            <a:off x="0" y="1143000"/>
            <a:ext cx="12192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1755" name="Rectangle 11"/>
          <p:cNvSpPr>
            <a:spLocks noChangeArrowheads="1"/>
          </p:cNvSpPr>
          <p:nvPr/>
        </p:nvSpPr>
        <p:spPr bwMode="auto">
          <a:xfrm>
            <a:off x="0" y="733425"/>
            <a:ext cx="12192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1757" name="Rectangle 13"/>
          <p:cNvSpPr>
            <a:spLocks noChangeArrowheads="1"/>
          </p:cNvSpPr>
          <p:nvPr/>
        </p:nvSpPr>
        <p:spPr bwMode="auto">
          <a:xfrm>
            <a:off x="0" y="0"/>
            <a:ext cx="12192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31758" name="Rectangle 14"/>
          <p:cNvSpPr>
            <a:spLocks noChangeArrowheads="1"/>
          </p:cNvSpPr>
          <p:nvPr/>
        </p:nvSpPr>
        <p:spPr bwMode="auto">
          <a:xfrm>
            <a:off x="0" y="990600"/>
            <a:ext cx="12192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1760" name="Rectangle 16"/>
          <p:cNvSpPr>
            <a:spLocks noChangeArrowheads="1"/>
          </p:cNvSpPr>
          <p:nvPr/>
        </p:nvSpPr>
        <p:spPr bwMode="auto">
          <a:xfrm>
            <a:off x="0" y="0"/>
            <a:ext cx="12192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31761" name="Rectangle 17"/>
          <p:cNvSpPr>
            <a:spLocks noChangeArrowheads="1"/>
          </p:cNvSpPr>
          <p:nvPr/>
        </p:nvSpPr>
        <p:spPr bwMode="auto">
          <a:xfrm>
            <a:off x="0" y="952500"/>
            <a:ext cx="12192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1763" name="Rectangle 19"/>
          <p:cNvSpPr>
            <a:spLocks noChangeArrowheads="1"/>
          </p:cNvSpPr>
          <p:nvPr/>
        </p:nvSpPr>
        <p:spPr bwMode="auto">
          <a:xfrm>
            <a:off x="0" y="0"/>
            <a:ext cx="12192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31764" name="Rectangle 20"/>
          <p:cNvSpPr>
            <a:spLocks noChangeArrowheads="1"/>
          </p:cNvSpPr>
          <p:nvPr/>
        </p:nvSpPr>
        <p:spPr bwMode="auto">
          <a:xfrm>
            <a:off x="0" y="762000"/>
            <a:ext cx="12192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 name="Rectangle 4"/>
          <p:cNvSpPr>
            <a:spLocks noChangeArrowheads="1"/>
          </p:cNvSpPr>
          <p:nvPr/>
        </p:nvSpPr>
        <p:spPr bwMode="auto">
          <a:xfrm>
            <a:off x="0" y="0"/>
            <a:ext cx="12192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19" name="TextBox 18"/>
          <p:cNvSpPr txBox="1"/>
          <p:nvPr/>
        </p:nvSpPr>
        <p:spPr>
          <a:xfrm>
            <a:off x="0" y="825984"/>
            <a:ext cx="12192000" cy="523220"/>
          </a:xfrm>
          <a:prstGeom prst="rect">
            <a:avLst/>
          </a:prstGeom>
          <a:noFill/>
        </p:spPr>
        <p:txBody>
          <a:bodyPr wrap="square" rtlCol="0">
            <a:spAutoFit/>
          </a:bodyPr>
          <a:lstStyle/>
          <a:p>
            <a:r>
              <a:rPr lang="en-US" sz="2800" b="1" dirty="0" smtClean="0">
                <a:solidFill>
                  <a:srgbClr val="0000FF"/>
                </a:solidFill>
                <a:latin typeface="Times New Roman" pitchFamily="18" charset="0"/>
                <a:cs typeface="Times New Roman" pitchFamily="18" charset="0"/>
              </a:rPr>
              <a:t>II. </a:t>
            </a:r>
            <a:r>
              <a:rPr lang="en-US" sz="2800" b="1" dirty="0" err="1" smtClean="0">
                <a:solidFill>
                  <a:srgbClr val="0000FF"/>
                </a:solidFill>
                <a:latin typeface="Times New Roman" pitchFamily="18" charset="0"/>
                <a:cs typeface="Times New Roman" pitchFamily="18" charset="0"/>
              </a:rPr>
              <a:t>CÁC</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ĐẶC</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TRƯNG</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CƠ</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BẢN</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CỦA</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QUẦN</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THỂ</a:t>
            </a:r>
            <a:endParaRPr lang="en-US" sz="2800" b="1" dirty="0" smtClean="0">
              <a:solidFill>
                <a:srgbClr val="0000FF"/>
              </a:solidFill>
              <a:latin typeface="Times New Roman" pitchFamily="18" charset="0"/>
              <a:cs typeface="Times New Roman" pitchFamily="18" charset="0"/>
            </a:endParaRPr>
          </a:p>
        </p:txBody>
      </p:sp>
      <p:sp>
        <p:nvSpPr>
          <p:cNvPr id="20" name="TextBox 19"/>
          <p:cNvSpPr txBox="1"/>
          <p:nvPr/>
        </p:nvSpPr>
        <p:spPr>
          <a:xfrm>
            <a:off x="0" y="1254157"/>
            <a:ext cx="12192000" cy="523220"/>
          </a:xfrm>
          <a:prstGeom prst="rect">
            <a:avLst/>
          </a:prstGeom>
          <a:noFill/>
        </p:spPr>
        <p:txBody>
          <a:bodyPr wrap="square" rtlCol="0">
            <a:spAutoFit/>
          </a:bodyPr>
          <a:lstStyle/>
          <a:p>
            <a:pPr algn="just"/>
            <a:r>
              <a:rPr lang="en-US" sz="2800" b="1" dirty="0" smtClean="0">
                <a:solidFill>
                  <a:srgbClr val="0000FF"/>
                </a:solidFill>
                <a:latin typeface="Times New Roman" pitchFamily="18" charset="0"/>
                <a:cs typeface="Times New Roman" pitchFamily="18" charset="0"/>
              </a:rPr>
              <a:t>1. </a:t>
            </a:r>
            <a:r>
              <a:rPr lang="en-US" sz="2800" b="1" dirty="0" err="1" smtClean="0">
                <a:solidFill>
                  <a:srgbClr val="0000FF"/>
                </a:solidFill>
                <a:latin typeface="Times New Roman" pitchFamily="18" charset="0"/>
                <a:cs typeface="Times New Roman" pitchFamily="18" charset="0"/>
              </a:rPr>
              <a:t>Kích</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thước</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của</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quần</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thể</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sinh</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vật</a:t>
            </a:r>
            <a:endParaRPr lang="en-US" sz="2800" b="1" dirty="0" smtClean="0">
              <a:solidFill>
                <a:srgbClr val="0000FF"/>
              </a:solidFill>
              <a:latin typeface="Times New Roman" pitchFamily="18" charset="0"/>
              <a:cs typeface="Times New Roman" pitchFamily="18" charset="0"/>
            </a:endParaRPr>
          </a:p>
        </p:txBody>
      </p:sp>
      <p:sp>
        <p:nvSpPr>
          <p:cNvPr id="22" name="TextBox 21"/>
          <p:cNvSpPr txBox="1"/>
          <p:nvPr/>
        </p:nvSpPr>
        <p:spPr>
          <a:xfrm>
            <a:off x="7254" y="1689583"/>
            <a:ext cx="12192000" cy="523220"/>
          </a:xfrm>
          <a:prstGeom prst="rect">
            <a:avLst/>
          </a:prstGeom>
          <a:noFill/>
        </p:spPr>
        <p:txBody>
          <a:bodyPr wrap="square" rtlCol="0">
            <a:spAutoFit/>
          </a:bodyPr>
          <a:lstStyle/>
          <a:p>
            <a:r>
              <a:rPr lang="en-US" sz="2800" b="1" dirty="0" smtClean="0">
                <a:solidFill>
                  <a:srgbClr val="0000FF"/>
                </a:solidFill>
                <a:latin typeface="Times New Roman" pitchFamily="18" charset="0"/>
                <a:cs typeface="Times New Roman" pitchFamily="18" charset="0"/>
              </a:rPr>
              <a:t>2. </a:t>
            </a:r>
            <a:r>
              <a:rPr lang="en-US" sz="2800" b="1" dirty="0" err="1" smtClean="0">
                <a:solidFill>
                  <a:srgbClr val="0000FF"/>
                </a:solidFill>
                <a:latin typeface="Times New Roman" pitchFamily="18" charset="0"/>
                <a:cs typeface="Times New Roman" pitchFamily="18" charset="0"/>
              </a:rPr>
              <a:t>Mật</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độ</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cá</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thể</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của</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quần</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thể</a:t>
            </a:r>
            <a:endParaRPr lang="en-US" sz="2800" b="1" dirty="0" smtClean="0">
              <a:solidFill>
                <a:srgbClr val="0000FF"/>
              </a:solidFill>
              <a:latin typeface="Times New Roman" pitchFamily="18" charset="0"/>
              <a:cs typeface="Times New Roman" pitchFamily="18" charset="0"/>
            </a:endParaRPr>
          </a:p>
        </p:txBody>
      </p:sp>
      <p:sp>
        <p:nvSpPr>
          <p:cNvPr id="24" name="TextBox 23"/>
          <p:cNvSpPr txBox="1"/>
          <p:nvPr/>
        </p:nvSpPr>
        <p:spPr>
          <a:xfrm>
            <a:off x="0" y="2117754"/>
            <a:ext cx="12192000" cy="523220"/>
          </a:xfrm>
          <a:prstGeom prst="rect">
            <a:avLst/>
          </a:prstGeom>
          <a:noFill/>
        </p:spPr>
        <p:txBody>
          <a:bodyPr wrap="square" rtlCol="0">
            <a:spAutoFit/>
          </a:bodyPr>
          <a:lstStyle/>
          <a:p>
            <a:r>
              <a:rPr lang="en-US" sz="2800" b="1" dirty="0" smtClean="0">
                <a:solidFill>
                  <a:srgbClr val="0000FF"/>
                </a:solidFill>
                <a:latin typeface="Times New Roman" pitchFamily="18" charset="0"/>
                <a:cs typeface="Times New Roman" pitchFamily="18" charset="0"/>
              </a:rPr>
              <a:t>3. </a:t>
            </a:r>
            <a:r>
              <a:rPr lang="en-US" sz="2800" b="1" dirty="0" err="1" smtClean="0">
                <a:solidFill>
                  <a:srgbClr val="0000FF"/>
                </a:solidFill>
                <a:latin typeface="Times New Roman" pitchFamily="18" charset="0"/>
                <a:cs typeface="Times New Roman" pitchFamily="18" charset="0"/>
              </a:rPr>
              <a:t>Tỉ</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tệ</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giới</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tính</a:t>
            </a:r>
            <a:endParaRPr lang="en-US" sz="2800" b="1" dirty="0" smtClean="0">
              <a:solidFill>
                <a:srgbClr val="0000FF"/>
              </a:solidFill>
              <a:latin typeface="Times New Roman" pitchFamily="18" charset="0"/>
              <a:cs typeface="Times New Roman" pitchFamily="18" charset="0"/>
            </a:endParaRPr>
          </a:p>
        </p:txBody>
      </p:sp>
      <p:sp>
        <p:nvSpPr>
          <p:cNvPr id="26" name="TextBox 25"/>
          <p:cNvSpPr txBox="1"/>
          <p:nvPr/>
        </p:nvSpPr>
        <p:spPr>
          <a:xfrm>
            <a:off x="0" y="2560418"/>
            <a:ext cx="12192000" cy="523220"/>
          </a:xfrm>
          <a:prstGeom prst="rect">
            <a:avLst/>
          </a:prstGeom>
          <a:noFill/>
        </p:spPr>
        <p:txBody>
          <a:bodyPr wrap="square" rtlCol="0">
            <a:spAutoFit/>
          </a:bodyPr>
          <a:lstStyle/>
          <a:p>
            <a:r>
              <a:rPr lang="en-US" sz="2800" b="1" dirty="0" smtClean="0">
                <a:solidFill>
                  <a:srgbClr val="0000FF"/>
                </a:solidFill>
                <a:latin typeface="Times New Roman" pitchFamily="18" charset="0"/>
                <a:cs typeface="Times New Roman" pitchFamily="18" charset="0"/>
              </a:rPr>
              <a:t>4. </a:t>
            </a:r>
            <a:r>
              <a:rPr lang="en-US" sz="2800" b="1" dirty="0" err="1" smtClean="0">
                <a:solidFill>
                  <a:srgbClr val="0000FF"/>
                </a:solidFill>
                <a:latin typeface="Times New Roman" pitchFamily="18" charset="0"/>
                <a:cs typeface="Times New Roman" pitchFamily="18" charset="0"/>
              </a:rPr>
              <a:t>Thành</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phần</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nhóm</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tuổi</a:t>
            </a:r>
            <a:endParaRPr lang="en-US" sz="2800" b="1" dirty="0" smtClean="0">
              <a:solidFill>
                <a:srgbClr val="0000FF"/>
              </a:solidFill>
              <a:latin typeface="Times New Roman" pitchFamily="18" charset="0"/>
              <a:cs typeface="Times New Roman" pitchFamily="18" charset="0"/>
            </a:endParaRPr>
          </a:p>
        </p:txBody>
      </p:sp>
      <p:sp>
        <p:nvSpPr>
          <p:cNvPr id="29" name="TextBox 28"/>
          <p:cNvSpPr txBox="1"/>
          <p:nvPr/>
        </p:nvSpPr>
        <p:spPr>
          <a:xfrm>
            <a:off x="0" y="2988589"/>
            <a:ext cx="12192000" cy="523220"/>
          </a:xfrm>
          <a:prstGeom prst="rect">
            <a:avLst/>
          </a:prstGeom>
          <a:noFill/>
        </p:spPr>
        <p:txBody>
          <a:bodyPr wrap="square" rtlCol="0">
            <a:spAutoFit/>
          </a:bodyPr>
          <a:lstStyle/>
          <a:p>
            <a:r>
              <a:rPr lang="en-US" sz="2800" b="1" dirty="0" smtClean="0">
                <a:solidFill>
                  <a:srgbClr val="0000FF"/>
                </a:solidFill>
                <a:latin typeface="Times New Roman" pitchFamily="18" charset="0"/>
                <a:cs typeface="Times New Roman" pitchFamily="18" charset="0"/>
              </a:rPr>
              <a:t>5. </a:t>
            </a:r>
            <a:r>
              <a:rPr lang="en-US" sz="2800" b="1" dirty="0" err="1" smtClean="0">
                <a:solidFill>
                  <a:srgbClr val="0000FF"/>
                </a:solidFill>
                <a:latin typeface="Times New Roman" pitchFamily="18" charset="0"/>
                <a:cs typeface="Times New Roman" pitchFamily="18" charset="0"/>
              </a:rPr>
              <a:t>Sự</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phân</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bố</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cá</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thể</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của</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quần</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thể</a:t>
            </a:r>
            <a:endParaRPr lang="en-US" sz="2800" b="1" dirty="0" smtClean="0">
              <a:solidFill>
                <a:srgbClr val="0000FF"/>
              </a:solidFill>
              <a:latin typeface="Times New Roman" pitchFamily="18" charset="0"/>
              <a:cs typeface="Times New Roman" pitchFamily="18" charset="0"/>
            </a:endParaRPr>
          </a:p>
        </p:txBody>
      </p:sp>
      <p:sp>
        <p:nvSpPr>
          <p:cNvPr id="30" name="TextBox 29"/>
          <p:cNvSpPr txBox="1"/>
          <p:nvPr/>
        </p:nvSpPr>
        <p:spPr>
          <a:xfrm>
            <a:off x="0" y="3416763"/>
            <a:ext cx="12192000" cy="523220"/>
          </a:xfrm>
          <a:prstGeom prst="rect">
            <a:avLst/>
          </a:prstGeom>
          <a:noFill/>
        </p:spPr>
        <p:txBody>
          <a:bodyPr wrap="square" rtlCol="0">
            <a:spAutoFit/>
          </a:bodyPr>
          <a:lstStyle/>
          <a:p>
            <a:pPr algn="just"/>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Phân</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bố</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theo</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nhóm</a:t>
            </a:r>
            <a:r>
              <a:rPr lang="en-US" sz="2800" dirty="0" smtClean="0">
                <a:solidFill>
                  <a:srgbClr val="0000FF"/>
                </a:solidFill>
                <a:latin typeface="Times New Roman" pitchFamily="18" charset="0"/>
                <a:cs typeface="Times New Roman" pitchFamily="18" charset="0"/>
              </a:rPr>
              <a:t>.</a:t>
            </a:r>
          </a:p>
        </p:txBody>
      </p:sp>
      <p:sp>
        <p:nvSpPr>
          <p:cNvPr id="31" name="TextBox 30"/>
          <p:cNvSpPr txBox="1"/>
          <p:nvPr/>
        </p:nvSpPr>
        <p:spPr>
          <a:xfrm>
            <a:off x="0" y="3844934"/>
            <a:ext cx="12192000" cy="523220"/>
          </a:xfrm>
          <a:prstGeom prst="rect">
            <a:avLst/>
          </a:prstGeom>
          <a:noFill/>
        </p:spPr>
        <p:txBody>
          <a:bodyPr wrap="square" rtlCol="0">
            <a:spAutoFit/>
          </a:bodyPr>
          <a:lstStyle/>
          <a:p>
            <a:pPr algn="just"/>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Phân</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bố</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đồng</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đều</a:t>
            </a:r>
            <a:r>
              <a:rPr lang="en-US" sz="2800" dirty="0" smtClean="0">
                <a:solidFill>
                  <a:srgbClr val="0000FF"/>
                </a:solidFill>
                <a:latin typeface="Times New Roman" pitchFamily="18" charset="0"/>
                <a:cs typeface="Times New Roman" pitchFamily="18" charset="0"/>
              </a:rPr>
              <a:t>.</a:t>
            </a:r>
          </a:p>
        </p:txBody>
      </p:sp>
      <p:sp>
        <p:nvSpPr>
          <p:cNvPr id="32" name="TextBox 31"/>
          <p:cNvSpPr txBox="1"/>
          <p:nvPr/>
        </p:nvSpPr>
        <p:spPr>
          <a:xfrm>
            <a:off x="0" y="4265848"/>
            <a:ext cx="12192000" cy="523220"/>
          </a:xfrm>
          <a:prstGeom prst="rect">
            <a:avLst/>
          </a:prstGeom>
          <a:noFill/>
        </p:spPr>
        <p:txBody>
          <a:bodyPr wrap="square" rtlCol="0">
            <a:spAutoFit/>
          </a:bodyPr>
          <a:lstStyle/>
          <a:p>
            <a:pPr algn="just"/>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Phân</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bố</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ngẫu</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nhiên</a:t>
            </a:r>
            <a:r>
              <a:rPr lang="en-US" sz="2800" dirty="0" smtClean="0">
                <a:solidFill>
                  <a:srgbClr val="0000FF"/>
                </a:solidFill>
                <a:latin typeface="Times New Roman" pitchFamily="18" charset="0"/>
                <a:cs typeface="Times New Roman" pitchFamily="18" charset="0"/>
              </a:rPr>
              <a:t>.</a:t>
            </a:r>
          </a:p>
        </p:txBody>
      </p:sp>
      <p:sp>
        <p:nvSpPr>
          <p:cNvPr id="33" name="TextBox 32"/>
          <p:cNvSpPr txBox="1"/>
          <p:nvPr/>
        </p:nvSpPr>
        <p:spPr>
          <a:xfrm>
            <a:off x="0" y="4665637"/>
            <a:ext cx="12192000" cy="523220"/>
          </a:xfrm>
          <a:prstGeom prst="rect">
            <a:avLst/>
          </a:prstGeom>
          <a:noFill/>
        </p:spPr>
        <p:txBody>
          <a:bodyPr wrap="square" rtlCol="0">
            <a:spAutoFit/>
          </a:bodyPr>
          <a:lstStyle/>
          <a:p>
            <a:r>
              <a:rPr lang="en-US" sz="2800" b="1" dirty="0" smtClean="0">
                <a:solidFill>
                  <a:srgbClr val="0000FF"/>
                </a:solidFill>
                <a:latin typeface="Times New Roman" pitchFamily="18" charset="0"/>
                <a:cs typeface="Times New Roman" pitchFamily="18" charset="0"/>
              </a:rPr>
              <a:t>III. </a:t>
            </a:r>
            <a:r>
              <a:rPr lang="en-US" sz="2800" b="1" dirty="0" err="1" smtClean="0">
                <a:solidFill>
                  <a:srgbClr val="0000FF"/>
                </a:solidFill>
                <a:latin typeface="Times New Roman" pitchFamily="18" charset="0"/>
                <a:cs typeface="Times New Roman" pitchFamily="18" charset="0"/>
              </a:rPr>
              <a:t>MỘT</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SỐ</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BIỆN</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PHÁP</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BẢO</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VỆ</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QUẦN</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THỂ</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SINH</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VẬT</a:t>
            </a:r>
            <a:endParaRPr lang="en-US" sz="2800" b="1" dirty="0" smtClean="0">
              <a:solidFill>
                <a:srgbClr val="0000FF"/>
              </a:solidFill>
              <a:latin typeface="Times New Roman" pitchFamily="18" charset="0"/>
              <a:cs typeface="Times New Roman" pitchFamily="18" charset="0"/>
            </a:endParaRPr>
          </a:p>
        </p:txBody>
      </p:sp>
      <p:sp>
        <p:nvSpPr>
          <p:cNvPr id="34" name="TextBox 33"/>
          <p:cNvSpPr txBox="1"/>
          <p:nvPr/>
        </p:nvSpPr>
        <p:spPr>
          <a:xfrm>
            <a:off x="0" y="5078646"/>
            <a:ext cx="12192000" cy="523220"/>
          </a:xfrm>
          <a:prstGeom prst="rect">
            <a:avLst/>
          </a:prstGeom>
          <a:noFill/>
        </p:spPr>
        <p:txBody>
          <a:bodyPr wrap="square" rtlCol="0">
            <a:spAutoFit/>
          </a:bodyPr>
          <a:lstStyle/>
          <a:p>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Bảo</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tồn</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các</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sinh</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vật</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trong</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môi</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trường</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tự</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nhiên</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mà</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chúng</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đang</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sống</a:t>
            </a:r>
            <a:r>
              <a:rPr lang="en-US" sz="2800" dirty="0" smtClean="0">
                <a:solidFill>
                  <a:srgbClr val="0000FF"/>
                </a:solidFill>
                <a:latin typeface="Times New Roman" pitchFamily="18" charset="0"/>
                <a:cs typeface="Times New Roman" pitchFamily="18" charset="0"/>
              </a:rPr>
              <a:t>.</a:t>
            </a:r>
          </a:p>
        </p:txBody>
      </p:sp>
      <p:sp>
        <p:nvSpPr>
          <p:cNvPr id="35" name="TextBox 34"/>
          <p:cNvSpPr txBox="1"/>
          <p:nvPr/>
        </p:nvSpPr>
        <p:spPr>
          <a:xfrm>
            <a:off x="0" y="5492303"/>
            <a:ext cx="12192000" cy="954107"/>
          </a:xfrm>
          <a:prstGeom prst="rect">
            <a:avLst/>
          </a:prstGeom>
          <a:noFill/>
        </p:spPr>
        <p:txBody>
          <a:bodyPr wrap="square" rtlCol="0">
            <a:spAutoFit/>
          </a:bodyPr>
          <a:lstStyle/>
          <a:p>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Chuyển</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các</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sinh</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vật</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đến</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nơi</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có</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điều</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kiện</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thuận</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lợi</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cho</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sự</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tồn</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tại</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phát</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triển</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và</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được</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bảo</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vệ</a:t>
            </a:r>
            <a:r>
              <a:rPr lang="en-US" sz="2800" dirty="0" smtClean="0">
                <a:solidFill>
                  <a:srgbClr val="0000FF"/>
                </a:solidFill>
                <a:latin typeface="Times New Roman" pitchFamily="18" charset="0"/>
                <a:cs typeface="Times New Roman" pitchFamily="18" charset="0"/>
              </a:rPr>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ntr" presetSubtype="3" fill="hold" grpId="0" nodeType="withEffect">
                                  <p:stCondLst>
                                    <p:cond delay="0"/>
                                  </p:stCondLst>
                                  <p:childTnLst>
                                    <p:set>
                                      <p:cBhvr>
                                        <p:cTn id="6" dur="1" fill="hold">
                                          <p:stCondLst>
                                            <p:cond delay="0"/>
                                          </p:stCondLst>
                                        </p:cTn>
                                        <p:tgtEl>
                                          <p:spTgt spid="33"/>
                                        </p:tgtEl>
                                        <p:attrNameLst>
                                          <p:attrName>style.visibility</p:attrName>
                                        </p:attrNameLst>
                                      </p:cBhvr>
                                      <p:to>
                                        <p:strVal val="visible"/>
                                      </p:to>
                                    </p:set>
                                    <p:animEffect transition="in" filter="strips(upRight)">
                                      <p:cBhvr>
                                        <p:cTn id="7" dur="1000"/>
                                        <p:tgtEl>
                                          <p:spTgt spid="33"/>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3" fill="hold" grpId="0" nodeType="clickEffect">
                                  <p:stCondLst>
                                    <p:cond delay="0"/>
                                  </p:stCondLst>
                                  <p:childTnLst>
                                    <p:set>
                                      <p:cBhvr>
                                        <p:cTn id="11" dur="1" fill="hold">
                                          <p:stCondLst>
                                            <p:cond delay="0"/>
                                          </p:stCondLst>
                                        </p:cTn>
                                        <p:tgtEl>
                                          <p:spTgt spid="34"/>
                                        </p:tgtEl>
                                        <p:attrNameLst>
                                          <p:attrName>style.visibility</p:attrName>
                                        </p:attrNameLst>
                                      </p:cBhvr>
                                      <p:to>
                                        <p:strVal val="visible"/>
                                      </p:to>
                                    </p:set>
                                    <p:animEffect transition="in" filter="strips(upRight)">
                                      <p:cBhvr>
                                        <p:cTn id="12" dur="1000"/>
                                        <p:tgtEl>
                                          <p:spTgt spid="34"/>
                                        </p:tgtEl>
                                      </p:cBhvr>
                                    </p:animEffect>
                                  </p:childTnLst>
                                </p:cTn>
                              </p:par>
                            </p:childTnLst>
                          </p:cTn>
                        </p:par>
                      </p:childTnLst>
                    </p:cTn>
                  </p:par>
                  <p:par>
                    <p:cTn id="13" fill="hold">
                      <p:stCondLst>
                        <p:cond delay="indefinite"/>
                      </p:stCondLst>
                      <p:childTnLst>
                        <p:par>
                          <p:cTn id="14" fill="hold">
                            <p:stCondLst>
                              <p:cond delay="0"/>
                            </p:stCondLst>
                            <p:childTnLst>
                              <p:par>
                                <p:cTn id="15" presetID="18" presetClass="entr" presetSubtype="3" fill="hold" grpId="0" nodeType="clickEffect">
                                  <p:stCondLst>
                                    <p:cond delay="0"/>
                                  </p:stCondLst>
                                  <p:childTnLst>
                                    <p:set>
                                      <p:cBhvr>
                                        <p:cTn id="16" dur="1" fill="hold">
                                          <p:stCondLst>
                                            <p:cond delay="0"/>
                                          </p:stCondLst>
                                        </p:cTn>
                                        <p:tgtEl>
                                          <p:spTgt spid="35"/>
                                        </p:tgtEl>
                                        <p:attrNameLst>
                                          <p:attrName>style.visibility</p:attrName>
                                        </p:attrNameLst>
                                      </p:cBhvr>
                                      <p:to>
                                        <p:strVal val="visible"/>
                                      </p:to>
                                    </p:set>
                                    <p:animEffect transition="in" filter="strips(upRight)">
                                      <p:cBhvr>
                                        <p:cTn id="17" dur="1000"/>
                                        <p:tgtEl>
                                          <p:spTgt spid="3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 grpId="0"/>
      <p:bldP spid="34" grpId="0"/>
      <p:bldP spid="35"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4083279"/>
            <a:ext cx="12192001" cy="1384995"/>
          </a:xfrm>
          <a:prstGeom prst="rect">
            <a:avLst/>
          </a:prstGeom>
        </p:spPr>
        <p:txBody>
          <a:bodyPr wrap="square">
            <a:spAutoFit/>
          </a:bodyPr>
          <a:lstStyle/>
          <a:p>
            <a:pPr algn="just"/>
            <a:r>
              <a:rPr lang="en-US" sz="2800" dirty="0" smtClean="0">
                <a:solidFill>
                  <a:srgbClr val="FF00FF"/>
                </a:solidFill>
                <a:latin typeface="Times New Roman" pitchFamily="18" charset="0"/>
                <a:cs typeface="Times New Roman" pitchFamily="18" charset="0"/>
              </a:rPr>
              <a:t>	</a:t>
            </a:r>
            <a:r>
              <a:rPr lang="vi-VN" sz="2800" dirty="0" smtClean="0">
                <a:solidFill>
                  <a:srgbClr val="FF00FF"/>
                </a:solidFill>
                <a:latin typeface="Times New Roman" pitchFamily="18" charset="0"/>
                <a:cs typeface="Times New Roman" pitchFamily="18" charset="0"/>
              </a:rPr>
              <a:t>Việc xây dựng các khu bảo tồn thiên nhiên, vườn quốc gia giúp bảo tồn môi trường sống tự nhiên của quần thể sinh vật, bảo vệ các quần thể sinh vật khỏi sự đe dọa bởi các hoạt động của con người.</a:t>
            </a:r>
            <a:endParaRPr lang="vi-VN" sz="2800" dirty="0">
              <a:solidFill>
                <a:srgbClr val="FF00FF"/>
              </a:solidFill>
              <a:latin typeface="Times New Roman" pitchFamily="18" charset="0"/>
              <a:cs typeface="Times New Roman" pitchFamily="18" charset="0"/>
            </a:endParaRPr>
          </a:p>
        </p:txBody>
      </p:sp>
      <p:pic>
        <p:nvPicPr>
          <p:cNvPr id="10242" name="Picture 2"/>
          <p:cNvPicPr>
            <a:picLocks noChangeAspect="1" noChangeArrowheads="1"/>
          </p:cNvPicPr>
          <p:nvPr/>
        </p:nvPicPr>
        <p:blipFill>
          <a:blip r:embed="rId2"/>
          <a:srcRect/>
          <a:stretch>
            <a:fillRect/>
          </a:stretch>
        </p:blipFill>
        <p:spPr bwMode="auto">
          <a:xfrm>
            <a:off x="3882558" y="0"/>
            <a:ext cx="4405086" cy="3891994"/>
          </a:xfrm>
          <a:prstGeom prst="rect">
            <a:avLst/>
          </a:prstGeom>
          <a:noFill/>
          <a:ln w="9525">
            <a:noFill/>
            <a:miter lim="800000"/>
            <a:headEnd/>
            <a:tailEnd/>
          </a:ln>
          <a:effec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7" presetClass="entr" presetSubtype="0" fill="hold" nodeType="withEffect">
                                  <p:stCondLst>
                                    <p:cond delay="0"/>
                                  </p:stCondLst>
                                  <p:childTnLst>
                                    <p:set>
                                      <p:cBhvr>
                                        <p:cTn id="6" dur="1" fill="hold">
                                          <p:stCondLst>
                                            <p:cond delay="0"/>
                                          </p:stCondLst>
                                        </p:cTn>
                                        <p:tgtEl>
                                          <p:spTgt spid="10242"/>
                                        </p:tgtEl>
                                        <p:attrNameLst>
                                          <p:attrName>style.visibility</p:attrName>
                                        </p:attrNameLst>
                                      </p:cBhvr>
                                      <p:to>
                                        <p:strVal val="visible"/>
                                      </p:to>
                                    </p:set>
                                    <p:animEffect transition="in" filter="fade">
                                      <p:cBhvr>
                                        <p:cTn id="7" dur="1000"/>
                                        <p:tgtEl>
                                          <p:spTgt spid="10242"/>
                                        </p:tgtEl>
                                      </p:cBhvr>
                                    </p:animEffect>
                                    <p:anim calcmode="lin" valueType="num">
                                      <p:cBhvr>
                                        <p:cTn id="8" dur="1000" fill="hold"/>
                                        <p:tgtEl>
                                          <p:spTgt spid="10242"/>
                                        </p:tgtEl>
                                        <p:attrNameLst>
                                          <p:attrName>ppt_x</p:attrName>
                                        </p:attrNameLst>
                                      </p:cBhvr>
                                      <p:tavLst>
                                        <p:tav tm="0">
                                          <p:val>
                                            <p:strVal val="#ppt_x"/>
                                          </p:val>
                                        </p:tav>
                                        <p:tav tm="100000">
                                          <p:val>
                                            <p:strVal val="#ppt_x"/>
                                          </p:val>
                                        </p:tav>
                                      </p:tavLst>
                                    </p:anim>
                                    <p:anim calcmode="lin" valueType="num">
                                      <p:cBhvr>
                                        <p:cTn id="9" dur="900" decel="100000" fill="hold"/>
                                        <p:tgtEl>
                                          <p:spTgt spid="10242"/>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10242"/>
                                        </p:tgtEl>
                                        <p:attrNameLst>
                                          <p:attrName>ppt_y</p:attrName>
                                        </p:attrNameLst>
                                      </p:cBhvr>
                                      <p:tavLst>
                                        <p:tav tm="0">
                                          <p:val>
                                            <p:strVal val="#ppt_y-.03"/>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21" presetClass="entr" presetSubtype="4" fill="hold" nodeType="clickEffect">
                                  <p:stCondLst>
                                    <p:cond delay="0"/>
                                  </p:stCondLst>
                                  <p:childTnLst>
                                    <p:set>
                                      <p:cBhvr>
                                        <p:cTn id="14" dur="1" fill="hold">
                                          <p:stCondLst>
                                            <p:cond delay="0"/>
                                          </p:stCondLst>
                                        </p:cTn>
                                        <p:tgtEl>
                                          <p:spTgt spid="4">
                                            <p:txEl>
                                              <p:pRg st="0" end="0"/>
                                            </p:txEl>
                                          </p:spTgt>
                                        </p:tgtEl>
                                        <p:attrNameLst>
                                          <p:attrName>style.visibility</p:attrName>
                                        </p:attrNameLst>
                                      </p:cBhvr>
                                      <p:to>
                                        <p:strVal val="visible"/>
                                      </p:to>
                                    </p:set>
                                    <p:animEffect transition="in" filter="wheel(4)">
                                      <p:cBhvr>
                                        <p:cTn id="15" dur="1000"/>
                                        <p:tgtEl>
                                          <p:spTgt spid="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2674505"/>
            <a:ext cx="12192001" cy="3108543"/>
          </a:xfrm>
          <a:prstGeom prst="rect">
            <a:avLst/>
          </a:prstGeom>
        </p:spPr>
        <p:txBody>
          <a:bodyPr wrap="square">
            <a:spAutoFit/>
          </a:bodyPr>
          <a:lstStyle/>
          <a:p>
            <a:pPr algn="just"/>
            <a:r>
              <a:rPr lang="vi-VN" sz="2800" dirty="0" smtClean="0">
                <a:solidFill>
                  <a:srgbClr val="FF00FF"/>
                </a:solidFill>
                <a:latin typeface="Times New Roman" pitchFamily="18" charset="0"/>
                <a:cs typeface="Times New Roman" pitchFamily="18" charset="0"/>
              </a:rPr>
              <a:t>- Việc sử dụng lưới có kích thước mắt lưới theo quy định đối với từng loại cá khi đánh bắt cá ở biển sẽ đảm bảo khai thác đúng kích thước, độ tuổi ở mỗi loài cá; tránh việc khai thác tận diệt. Nhờ đó, sự sinh trưởng và phát triển của các quần thể cá không bị ảnh hưởng quá mức (các quần thể cá vẫn có khả năng phục hồi kích thước sau đánh bắt), đảm bảo đa dạng sinh học và khai thác bền vững.</a:t>
            </a:r>
          </a:p>
          <a:p>
            <a:pPr algn="just"/>
            <a:r>
              <a:rPr lang="vi-VN" sz="2800" dirty="0" smtClean="0">
                <a:solidFill>
                  <a:srgbClr val="FF00FF"/>
                </a:solidFill>
                <a:latin typeface="Times New Roman" pitchFamily="18" charset="0"/>
                <a:cs typeface="Times New Roman" pitchFamily="18" charset="0"/>
              </a:rPr>
              <a:t>- Quy định sử dụng lưới có kích thước mắt lưới theo quy định đối với từng loại cá khi đánh bắt cá ở biển nhằm bảo vệ nhóm tuổi tuổi trước sinh sản của quần thể.</a:t>
            </a:r>
            <a:endParaRPr lang="vi-VN" sz="2800" dirty="0">
              <a:solidFill>
                <a:srgbClr val="FF00FF"/>
              </a:solidFill>
              <a:latin typeface="Times New Roman" pitchFamily="18" charset="0"/>
              <a:cs typeface="Times New Roman" pitchFamily="18" charset="0"/>
            </a:endParaRPr>
          </a:p>
        </p:txBody>
      </p:sp>
      <p:pic>
        <p:nvPicPr>
          <p:cNvPr id="11266" name="Picture 2"/>
          <p:cNvPicPr>
            <a:picLocks noChangeAspect="1" noChangeArrowheads="1"/>
          </p:cNvPicPr>
          <p:nvPr/>
        </p:nvPicPr>
        <p:blipFill>
          <a:blip r:embed="rId2"/>
          <a:srcRect/>
          <a:stretch>
            <a:fillRect/>
          </a:stretch>
        </p:blipFill>
        <p:spPr bwMode="auto">
          <a:xfrm>
            <a:off x="0" y="0"/>
            <a:ext cx="12185264" cy="2743200"/>
          </a:xfrm>
          <a:prstGeom prst="rect">
            <a:avLst/>
          </a:prstGeom>
          <a:noFill/>
          <a:ln w="9525">
            <a:noFill/>
            <a:miter lim="800000"/>
            <a:headEnd/>
            <a:tailEnd/>
          </a:ln>
          <a:effec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wheel(4)">
                                      <p:cBhvr>
                                        <p:cTn id="7" dur="10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4"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wheel(4)">
                                      <p:cBhvr>
                                        <p:cTn id="12" dur="1000"/>
                                        <p:tgtEl>
                                          <p:spTgt spid="4">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2297141"/>
            <a:ext cx="12192001" cy="2677656"/>
          </a:xfrm>
          <a:prstGeom prst="rect">
            <a:avLst/>
          </a:prstGeom>
        </p:spPr>
        <p:txBody>
          <a:bodyPr wrap="square">
            <a:spAutoFit/>
          </a:bodyPr>
          <a:lstStyle/>
          <a:p>
            <a:pPr algn="just"/>
            <a:r>
              <a:rPr lang="vi-VN" sz="2800" dirty="0" smtClean="0">
                <a:solidFill>
                  <a:srgbClr val="FF00FF"/>
                </a:solidFill>
                <a:latin typeface="Times New Roman" pitchFamily="18" charset="0"/>
                <a:cs typeface="Times New Roman" pitchFamily="18" charset="0"/>
              </a:rPr>
              <a:t>- Bảo tồn môi trường sống tự nhiên của các loài sinh vật: không lạm dụng thuốc bảo vệ thực vật, không vứt rác bừa bãi, không đốt rừng làm nương rẫy,…</a:t>
            </a:r>
          </a:p>
          <a:p>
            <a:pPr algn="just"/>
            <a:r>
              <a:rPr lang="vi-VN" sz="2800" dirty="0" smtClean="0">
                <a:solidFill>
                  <a:srgbClr val="FF00FF"/>
                </a:solidFill>
                <a:latin typeface="Times New Roman" pitchFamily="18" charset="0"/>
                <a:cs typeface="Times New Roman" pitchFamily="18" charset="0"/>
              </a:rPr>
              <a:t>- Thực hiện khai thác tài nguyên sinh vật hợp lí. Nghiêm cấm và xử lí nghiêm các hành vi khai thác, săn bắt động thực vật hoang dã trái phép.</a:t>
            </a:r>
          </a:p>
          <a:p>
            <a:pPr algn="just"/>
            <a:r>
              <a:rPr lang="vi-VN" sz="2800" dirty="0" smtClean="0">
                <a:solidFill>
                  <a:srgbClr val="FF00FF"/>
                </a:solidFill>
                <a:latin typeface="Times New Roman" pitchFamily="18" charset="0"/>
                <a:cs typeface="Times New Roman" pitchFamily="18" charset="0"/>
              </a:rPr>
              <a:t>- Kiểm soát chặt chẽ cây trồng biến đổi genn, các sinh vật ngoại lai xâm lấn.</a:t>
            </a:r>
          </a:p>
          <a:p>
            <a:pPr algn="just"/>
            <a:r>
              <a:rPr lang="vi-VN" sz="2800" dirty="0" smtClean="0">
                <a:solidFill>
                  <a:srgbClr val="FF00FF"/>
                </a:solidFill>
                <a:latin typeface="Times New Roman" pitchFamily="18" charset="0"/>
                <a:cs typeface="Times New Roman" pitchFamily="18" charset="0"/>
              </a:rPr>
              <a:t>- Tích cực nâng cao ý thức bảo vệ đa dạng sinh vật của người dân.</a:t>
            </a:r>
            <a:endParaRPr lang="vi-VN" sz="2800" dirty="0">
              <a:solidFill>
                <a:srgbClr val="FF00FF"/>
              </a:solidFill>
              <a:latin typeface="Times New Roman" pitchFamily="18" charset="0"/>
              <a:cs typeface="Times New Roman" pitchFamily="18" charset="0"/>
            </a:endParaRPr>
          </a:p>
        </p:txBody>
      </p:sp>
      <p:pic>
        <p:nvPicPr>
          <p:cNvPr id="12290" name="Picture 2"/>
          <p:cNvPicPr>
            <a:picLocks noChangeAspect="1" noChangeArrowheads="1"/>
          </p:cNvPicPr>
          <p:nvPr/>
        </p:nvPicPr>
        <p:blipFill>
          <a:blip r:embed="rId2"/>
          <a:srcRect/>
          <a:stretch>
            <a:fillRect/>
          </a:stretch>
        </p:blipFill>
        <p:spPr bwMode="auto">
          <a:xfrm>
            <a:off x="0" y="0"/>
            <a:ext cx="12210897" cy="2423886"/>
          </a:xfrm>
          <a:prstGeom prst="rect">
            <a:avLst/>
          </a:prstGeom>
          <a:noFill/>
          <a:ln w="9525">
            <a:noFill/>
            <a:miter lim="800000"/>
            <a:headEnd/>
            <a:tailEnd/>
          </a:ln>
          <a:effec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ntr" presetSubtype="0" fill="hold" nodeType="withEffect">
                                  <p:stCondLst>
                                    <p:cond delay="0"/>
                                  </p:stCondLst>
                                  <p:iterate type="lt">
                                    <p:tmPct val="5000"/>
                                  </p:iterate>
                                  <p:childTnLst>
                                    <p:set>
                                      <p:cBhvr>
                                        <p:cTn id="6" dur="1" fill="hold">
                                          <p:stCondLst>
                                            <p:cond delay="0"/>
                                          </p:stCondLst>
                                        </p:cTn>
                                        <p:tgtEl>
                                          <p:spTgt spid="12290"/>
                                        </p:tgtEl>
                                        <p:attrNameLst>
                                          <p:attrName>style.visibility</p:attrName>
                                        </p:attrNameLst>
                                      </p:cBhvr>
                                      <p:to>
                                        <p:strVal val="visible"/>
                                      </p:to>
                                    </p:set>
                                    <p:anim calcmode="lin" valueType="num">
                                      <p:cBhvr>
                                        <p:cTn id="7" dur="1000" fill="hold"/>
                                        <p:tgtEl>
                                          <p:spTgt spid="12290"/>
                                        </p:tgtEl>
                                        <p:attrNameLst>
                                          <p:attrName>ppt_w</p:attrName>
                                        </p:attrNameLst>
                                      </p:cBhvr>
                                      <p:tavLst>
                                        <p:tav tm="0">
                                          <p:val>
                                            <p:fltVal val="0"/>
                                          </p:val>
                                        </p:tav>
                                        <p:tav tm="100000">
                                          <p:val>
                                            <p:strVal val="#ppt_w"/>
                                          </p:val>
                                        </p:tav>
                                      </p:tavLst>
                                    </p:anim>
                                    <p:anim calcmode="lin" valueType="num">
                                      <p:cBhvr>
                                        <p:cTn id="8" dur="1000" fill="hold"/>
                                        <p:tgtEl>
                                          <p:spTgt spid="12290"/>
                                        </p:tgtEl>
                                        <p:attrNameLst>
                                          <p:attrName>ppt_h</p:attrName>
                                        </p:attrNameLst>
                                      </p:cBhvr>
                                      <p:tavLst>
                                        <p:tav tm="0">
                                          <p:val>
                                            <p:fltVal val="0"/>
                                          </p:val>
                                        </p:tav>
                                        <p:tav tm="100000">
                                          <p:val>
                                            <p:strVal val="#ppt_h"/>
                                          </p:val>
                                        </p:tav>
                                      </p:tavLst>
                                    </p:anim>
                                    <p:anim calcmode="lin" valueType="num">
                                      <p:cBhvr>
                                        <p:cTn id="9" dur="1000" fill="hold"/>
                                        <p:tgtEl>
                                          <p:spTgt spid="12290"/>
                                        </p:tgtEl>
                                        <p:attrNameLst>
                                          <p:attrName>style.rotation</p:attrName>
                                        </p:attrNameLst>
                                      </p:cBhvr>
                                      <p:tavLst>
                                        <p:tav tm="0">
                                          <p:val>
                                            <p:fltVal val="90"/>
                                          </p:val>
                                        </p:tav>
                                        <p:tav tm="100000">
                                          <p:val>
                                            <p:fltVal val="0"/>
                                          </p:val>
                                        </p:tav>
                                      </p:tavLst>
                                    </p:anim>
                                    <p:animEffect transition="in" filter="fade">
                                      <p:cBhvr>
                                        <p:cTn id="10" dur="1000"/>
                                        <p:tgtEl>
                                          <p:spTgt spid="12290"/>
                                        </p:tgtEl>
                                      </p:cBhvr>
                                    </p:animEffect>
                                  </p:childTnLst>
                                </p:cTn>
                              </p:par>
                            </p:childTnLst>
                          </p:cTn>
                        </p:par>
                      </p:childTnLst>
                    </p:cTn>
                  </p:par>
                  <p:par>
                    <p:cTn id="11" fill="hold">
                      <p:stCondLst>
                        <p:cond delay="indefinite"/>
                      </p:stCondLst>
                      <p:childTnLst>
                        <p:par>
                          <p:cTn id="12" fill="hold">
                            <p:stCondLst>
                              <p:cond delay="0"/>
                            </p:stCondLst>
                            <p:childTnLst>
                              <p:par>
                                <p:cTn id="13" presetID="21" presetClass="entr" presetSubtype="4" fill="hold" nodeType="clickEffect">
                                  <p:stCondLst>
                                    <p:cond delay="0"/>
                                  </p:stCondLst>
                                  <p:childTnLst>
                                    <p:set>
                                      <p:cBhvr>
                                        <p:cTn id="14" dur="1" fill="hold">
                                          <p:stCondLst>
                                            <p:cond delay="0"/>
                                          </p:stCondLst>
                                        </p:cTn>
                                        <p:tgtEl>
                                          <p:spTgt spid="4">
                                            <p:txEl>
                                              <p:pRg st="0" end="0"/>
                                            </p:txEl>
                                          </p:spTgt>
                                        </p:tgtEl>
                                        <p:attrNameLst>
                                          <p:attrName>style.visibility</p:attrName>
                                        </p:attrNameLst>
                                      </p:cBhvr>
                                      <p:to>
                                        <p:strVal val="visible"/>
                                      </p:to>
                                    </p:set>
                                    <p:animEffect transition="in" filter="wheel(4)">
                                      <p:cBhvr>
                                        <p:cTn id="15" dur="1000"/>
                                        <p:tgtEl>
                                          <p:spTgt spid="4">
                                            <p:txEl>
                                              <p:pRg st="0" end="0"/>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21" presetClass="entr" presetSubtype="4" fill="hold" nodeType="clickEffect">
                                  <p:stCondLst>
                                    <p:cond delay="0"/>
                                  </p:stCondLst>
                                  <p:childTnLst>
                                    <p:set>
                                      <p:cBhvr>
                                        <p:cTn id="19" dur="1" fill="hold">
                                          <p:stCondLst>
                                            <p:cond delay="0"/>
                                          </p:stCondLst>
                                        </p:cTn>
                                        <p:tgtEl>
                                          <p:spTgt spid="4">
                                            <p:txEl>
                                              <p:pRg st="1" end="1"/>
                                            </p:txEl>
                                          </p:spTgt>
                                        </p:tgtEl>
                                        <p:attrNameLst>
                                          <p:attrName>style.visibility</p:attrName>
                                        </p:attrNameLst>
                                      </p:cBhvr>
                                      <p:to>
                                        <p:strVal val="visible"/>
                                      </p:to>
                                    </p:set>
                                    <p:animEffect transition="in" filter="wheel(4)">
                                      <p:cBhvr>
                                        <p:cTn id="20" dur="1000"/>
                                        <p:tgtEl>
                                          <p:spTgt spid="4">
                                            <p:txEl>
                                              <p:pRg st="1" end="1"/>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21" presetClass="entr" presetSubtype="4" fill="hold" nodeType="clickEffect">
                                  <p:stCondLst>
                                    <p:cond delay="0"/>
                                  </p:stCondLst>
                                  <p:childTnLst>
                                    <p:set>
                                      <p:cBhvr>
                                        <p:cTn id="24" dur="1" fill="hold">
                                          <p:stCondLst>
                                            <p:cond delay="0"/>
                                          </p:stCondLst>
                                        </p:cTn>
                                        <p:tgtEl>
                                          <p:spTgt spid="4">
                                            <p:txEl>
                                              <p:pRg st="2" end="2"/>
                                            </p:txEl>
                                          </p:spTgt>
                                        </p:tgtEl>
                                        <p:attrNameLst>
                                          <p:attrName>style.visibility</p:attrName>
                                        </p:attrNameLst>
                                      </p:cBhvr>
                                      <p:to>
                                        <p:strVal val="visible"/>
                                      </p:to>
                                    </p:set>
                                    <p:animEffect transition="in" filter="wheel(4)">
                                      <p:cBhvr>
                                        <p:cTn id="25" dur="1000"/>
                                        <p:tgtEl>
                                          <p:spTgt spid="4">
                                            <p:txEl>
                                              <p:pRg st="2" end="2"/>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21" presetClass="entr" presetSubtype="4" fill="hold" nodeType="clickEffect">
                                  <p:stCondLst>
                                    <p:cond delay="0"/>
                                  </p:stCondLst>
                                  <p:childTnLst>
                                    <p:set>
                                      <p:cBhvr>
                                        <p:cTn id="29" dur="1" fill="hold">
                                          <p:stCondLst>
                                            <p:cond delay="0"/>
                                          </p:stCondLst>
                                        </p:cTn>
                                        <p:tgtEl>
                                          <p:spTgt spid="4">
                                            <p:txEl>
                                              <p:pRg st="3" end="3"/>
                                            </p:txEl>
                                          </p:spTgt>
                                        </p:tgtEl>
                                        <p:attrNameLst>
                                          <p:attrName>style.visibility</p:attrName>
                                        </p:attrNameLst>
                                      </p:cBhvr>
                                      <p:to>
                                        <p:strVal val="visible"/>
                                      </p:to>
                                    </p:set>
                                    <p:animEffect transition="in" filter="wheel(4)">
                                      <p:cBhvr>
                                        <p:cTn id="30" dur="1000"/>
                                        <p:tgtEl>
                                          <p:spTgt spid="4">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3970318"/>
          </a:xfrm>
          <a:prstGeom prst="rect">
            <a:avLst/>
          </a:prstGeom>
        </p:spPr>
        <p:txBody>
          <a:bodyPr wrap="square">
            <a:spAutoFit/>
          </a:bodyPr>
          <a:lstStyle/>
          <a:p>
            <a:r>
              <a:rPr lang="vi-VN" sz="2800" b="1" dirty="0" smtClean="0">
                <a:latin typeface="Times New Roman" pitchFamily="18" charset="0"/>
                <a:cs typeface="Times New Roman" pitchFamily="18" charset="0"/>
              </a:rPr>
              <a:t>Bài </a:t>
            </a:r>
            <a:r>
              <a:rPr lang="en-US" sz="2800" b="1" dirty="0" smtClean="0">
                <a:latin typeface="Times New Roman" pitchFamily="18" charset="0"/>
                <a:cs typeface="Times New Roman" pitchFamily="18" charset="0"/>
              </a:rPr>
              <a:t>1</a:t>
            </a:r>
            <a:r>
              <a:rPr lang="vi-VN" sz="2800" b="1" dirty="0" smtClean="0">
                <a:latin typeface="Times New Roman" pitchFamily="18" charset="0"/>
                <a:cs typeface="Times New Roman" pitchFamily="18" charset="0"/>
              </a:rPr>
              <a:t>: </a:t>
            </a:r>
            <a:r>
              <a:rPr lang="vi-VN" sz="2800" dirty="0" smtClean="0">
                <a:latin typeface="Times New Roman" pitchFamily="18" charset="0"/>
                <a:cs typeface="Times New Roman" pitchFamily="18" charset="0"/>
              </a:rPr>
              <a:t>Một tập hợp sinh vật gồm 100 cá thể chim. Tập hợp này là một quần thể sinh vật khi thỏa mãn điều kiện nào dưới đây?</a:t>
            </a:r>
          </a:p>
          <a:p>
            <a:r>
              <a:rPr lang="vi-VN" sz="2800" dirty="0" smtClean="0">
                <a:latin typeface="Times New Roman" pitchFamily="18" charset="0"/>
                <a:cs typeface="Times New Roman" pitchFamily="18" charset="0"/>
              </a:rPr>
              <a:t>(1) Các cá thể này thuộc cùng một loài.</a:t>
            </a:r>
          </a:p>
          <a:p>
            <a:r>
              <a:rPr lang="vi-VN" sz="2800" dirty="0" smtClean="0">
                <a:latin typeface="Times New Roman" pitchFamily="18" charset="0"/>
                <a:cs typeface="Times New Roman" pitchFamily="18" charset="0"/>
              </a:rPr>
              <a:t>(2) Các cá thể này cùng sống trong một khoảng không gian xác định, tại cùng một thời điểm.</a:t>
            </a:r>
          </a:p>
          <a:p>
            <a:r>
              <a:rPr lang="vi-VN" sz="2800" dirty="0" smtClean="0">
                <a:latin typeface="Times New Roman" pitchFamily="18" charset="0"/>
                <a:cs typeface="Times New Roman" pitchFamily="18" charset="0"/>
              </a:rPr>
              <a:t>(3) Các cá thể này có mối quan hệ dinh dưỡng với nhau.</a:t>
            </a:r>
          </a:p>
          <a:p>
            <a:r>
              <a:rPr lang="vi-VN" sz="2800" dirty="0" smtClean="0">
                <a:latin typeface="Times New Roman" pitchFamily="18" charset="0"/>
                <a:cs typeface="Times New Roman" pitchFamily="18" charset="0"/>
              </a:rPr>
              <a:t>(4) Giữa các cá thể có khả năng giao phối để sinh con.</a:t>
            </a:r>
          </a:p>
          <a:p>
            <a:r>
              <a:rPr lang="vi-VN" sz="2800" dirty="0" smtClean="0">
                <a:latin typeface="Times New Roman" pitchFamily="18" charset="0"/>
                <a:cs typeface="Times New Roman" pitchFamily="18" charset="0"/>
              </a:rPr>
              <a:t>(5) Giữa các cá thể có mối quan hệ hỗ trợ lẫn nhau.</a:t>
            </a:r>
          </a:p>
          <a:p>
            <a:r>
              <a:rPr lang="vi-VN" sz="2800" b="1" dirty="0" smtClean="0">
                <a:latin typeface="Times New Roman" pitchFamily="18" charset="0"/>
                <a:cs typeface="Times New Roman" pitchFamily="18" charset="0"/>
              </a:rPr>
              <a:t>A.</a:t>
            </a:r>
            <a:r>
              <a:rPr lang="vi-VN" sz="2800" dirty="0" smtClean="0">
                <a:latin typeface="Times New Roman" pitchFamily="18" charset="0"/>
                <a:cs typeface="Times New Roman" pitchFamily="18" charset="0"/>
              </a:rPr>
              <a:t> (2), (3), (4).       </a:t>
            </a:r>
            <a:r>
              <a:rPr lang="vi-VN" sz="2800" b="1" dirty="0" smtClean="0">
                <a:latin typeface="Times New Roman" pitchFamily="18" charset="0"/>
                <a:cs typeface="Times New Roman" pitchFamily="18" charset="0"/>
              </a:rPr>
              <a:t>B.</a:t>
            </a:r>
            <a:r>
              <a:rPr lang="vi-VN" sz="2800" dirty="0" smtClean="0">
                <a:latin typeface="Times New Roman" pitchFamily="18" charset="0"/>
                <a:cs typeface="Times New Roman" pitchFamily="18" charset="0"/>
              </a:rPr>
              <a:t> (1), (2), (3).      </a:t>
            </a:r>
            <a:r>
              <a:rPr lang="vi-VN" sz="2800" b="1" dirty="0" smtClean="0">
                <a:latin typeface="Times New Roman" pitchFamily="18" charset="0"/>
                <a:cs typeface="Times New Roman" pitchFamily="18" charset="0"/>
              </a:rPr>
              <a:t>C.</a:t>
            </a:r>
            <a:r>
              <a:rPr lang="vi-VN" sz="2800" dirty="0" smtClean="0">
                <a:latin typeface="Times New Roman" pitchFamily="18" charset="0"/>
                <a:cs typeface="Times New Roman" pitchFamily="18" charset="0"/>
              </a:rPr>
              <a:t> (1), (2), (4).       </a:t>
            </a:r>
            <a:r>
              <a:rPr lang="vi-VN" sz="2800" b="1" dirty="0" smtClean="0">
                <a:latin typeface="Times New Roman" pitchFamily="18" charset="0"/>
                <a:cs typeface="Times New Roman" pitchFamily="18" charset="0"/>
              </a:rPr>
              <a:t>D.</a:t>
            </a:r>
            <a:r>
              <a:rPr lang="vi-VN" sz="2800" dirty="0" smtClean="0">
                <a:latin typeface="Times New Roman" pitchFamily="18" charset="0"/>
                <a:cs typeface="Times New Roman" pitchFamily="18" charset="0"/>
              </a:rPr>
              <a:t> (1), (3), (4).</a:t>
            </a:r>
          </a:p>
        </p:txBody>
      </p:sp>
      <p:sp>
        <p:nvSpPr>
          <p:cNvPr id="5" name="Oval 4"/>
          <p:cNvSpPr/>
          <p:nvPr/>
        </p:nvSpPr>
        <p:spPr>
          <a:xfrm>
            <a:off x="5399314" y="3483361"/>
            <a:ext cx="484909" cy="374073"/>
          </a:xfrm>
          <a:prstGeom prst="ellipse">
            <a:avLst/>
          </a:prstGeom>
          <a:noFill/>
          <a:ln w="38100">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strips(downRight)">
                                      <p:cBhvr>
                                        <p:cTn id="7"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4401205"/>
          </a:xfrm>
          <a:prstGeom prst="rect">
            <a:avLst/>
          </a:prstGeom>
        </p:spPr>
        <p:txBody>
          <a:bodyPr wrap="square">
            <a:spAutoFit/>
          </a:bodyPr>
          <a:lstStyle/>
          <a:p>
            <a:r>
              <a:rPr lang="vi-VN" sz="2800" b="1" dirty="0" smtClean="0">
                <a:latin typeface="Times New Roman" pitchFamily="18" charset="0"/>
                <a:cs typeface="Times New Roman" pitchFamily="18" charset="0"/>
              </a:rPr>
              <a:t>Bài </a:t>
            </a:r>
            <a:r>
              <a:rPr lang="en-US" sz="2800" b="1" dirty="0" smtClean="0">
                <a:latin typeface="Times New Roman" pitchFamily="18" charset="0"/>
                <a:cs typeface="Times New Roman" pitchFamily="18" charset="0"/>
              </a:rPr>
              <a:t>2</a:t>
            </a:r>
            <a:r>
              <a:rPr lang="vi-VN" sz="2800" b="1" dirty="0" smtClean="0">
                <a:latin typeface="Times New Roman" pitchFamily="18" charset="0"/>
                <a:cs typeface="Times New Roman" pitchFamily="18" charset="0"/>
              </a:rPr>
              <a:t>: </a:t>
            </a:r>
            <a:r>
              <a:rPr lang="vi-VN" sz="2800" dirty="0" smtClean="0">
                <a:latin typeface="Times New Roman" pitchFamily="18" charset="0"/>
                <a:cs typeface="Times New Roman" pitchFamily="18" charset="0"/>
              </a:rPr>
              <a:t>Cho tập hợp các sinh vật sau: </a:t>
            </a:r>
            <a:endParaRPr lang="en-US" sz="2800" dirty="0" smtClean="0">
              <a:latin typeface="Times New Roman" pitchFamily="18" charset="0"/>
              <a:cs typeface="Times New Roman" pitchFamily="18" charset="0"/>
            </a:endParaRPr>
          </a:p>
          <a:p>
            <a:r>
              <a:rPr lang="vi-VN" sz="2800" i="1" dirty="0" smtClean="0">
                <a:latin typeface="Times New Roman" pitchFamily="18" charset="0"/>
                <a:cs typeface="Times New Roman" pitchFamily="18" charset="0"/>
              </a:rPr>
              <a:t>(1) Các cây ngô trên một ruộng ngô;</a:t>
            </a:r>
            <a:r>
              <a:rPr lang="en-US" sz="2800" i="1" dirty="0" smtClean="0">
                <a:latin typeface="Times New Roman" pitchFamily="18" charset="0"/>
                <a:cs typeface="Times New Roman" pitchFamily="18" charset="0"/>
              </a:rPr>
              <a:t> 	</a:t>
            </a:r>
            <a:r>
              <a:rPr lang="vi-VN" sz="2800" i="1" dirty="0" smtClean="0">
                <a:latin typeface="Times New Roman" pitchFamily="18" charset="0"/>
                <a:cs typeface="Times New Roman" pitchFamily="18" charset="0"/>
              </a:rPr>
              <a:t>(2) Các con rắn trên một cánh đồng; </a:t>
            </a:r>
            <a:endParaRPr lang="en-US" sz="2800" i="1" dirty="0" smtClean="0">
              <a:latin typeface="Times New Roman" pitchFamily="18" charset="0"/>
              <a:cs typeface="Times New Roman" pitchFamily="18" charset="0"/>
            </a:endParaRPr>
          </a:p>
          <a:p>
            <a:r>
              <a:rPr lang="vi-VN" sz="2800" i="1" dirty="0" smtClean="0">
                <a:latin typeface="Times New Roman" pitchFamily="18" charset="0"/>
                <a:cs typeface="Times New Roman" pitchFamily="18" charset="0"/>
              </a:rPr>
              <a:t>(3) Các con cá trong cùng một ao;  </a:t>
            </a:r>
            <a:r>
              <a:rPr lang="en-US" sz="2800" i="1" dirty="0" smtClean="0">
                <a:latin typeface="Times New Roman" pitchFamily="18" charset="0"/>
                <a:cs typeface="Times New Roman" pitchFamily="18" charset="0"/>
              </a:rPr>
              <a:t>	</a:t>
            </a:r>
            <a:r>
              <a:rPr lang="vi-VN" sz="2800" i="1" dirty="0" smtClean="0">
                <a:latin typeface="Times New Roman" pitchFamily="18" charset="0"/>
                <a:cs typeface="Times New Roman" pitchFamily="18" charset="0"/>
              </a:rPr>
              <a:t>(4) Các cây gỗ trong một cánh rừng; </a:t>
            </a:r>
            <a:endParaRPr lang="en-US" sz="2800" i="1" dirty="0" smtClean="0">
              <a:latin typeface="Times New Roman" pitchFamily="18" charset="0"/>
              <a:cs typeface="Times New Roman" pitchFamily="18" charset="0"/>
            </a:endParaRPr>
          </a:p>
          <a:p>
            <a:r>
              <a:rPr lang="vi-VN" sz="2800" i="1" dirty="0" smtClean="0">
                <a:latin typeface="Times New Roman" pitchFamily="18" charset="0"/>
                <a:cs typeface="Times New Roman" pitchFamily="18" charset="0"/>
              </a:rPr>
              <a:t>(5) Các cây cỏ ven một bờ hồ;</a:t>
            </a:r>
            <a:r>
              <a:rPr lang="en-US" sz="2800" i="1" dirty="0" smtClean="0">
                <a:latin typeface="Times New Roman" pitchFamily="18" charset="0"/>
                <a:cs typeface="Times New Roman" pitchFamily="18" charset="0"/>
              </a:rPr>
              <a:t>		</a:t>
            </a:r>
            <a:r>
              <a:rPr lang="vi-VN" sz="2800" i="1" dirty="0" smtClean="0">
                <a:latin typeface="Times New Roman" pitchFamily="18" charset="0"/>
                <a:cs typeface="Times New Roman" pitchFamily="18" charset="0"/>
              </a:rPr>
              <a:t>(6) Các con cá rô phi đơn tính trong một hồ nước; </a:t>
            </a:r>
            <a:endParaRPr lang="en-US" sz="2800" i="1" dirty="0" smtClean="0">
              <a:latin typeface="Times New Roman" pitchFamily="18" charset="0"/>
              <a:cs typeface="Times New Roman" pitchFamily="18" charset="0"/>
            </a:endParaRPr>
          </a:p>
          <a:p>
            <a:r>
              <a:rPr lang="vi-VN" sz="2800" i="1" dirty="0" smtClean="0">
                <a:latin typeface="Times New Roman" pitchFamily="18" charset="0"/>
                <a:cs typeface="Times New Roman" pitchFamily="18" charset="0"/>
              </a:rPr>
              <a:t>(7) Các con ong trong một tổ ong; </a:t>
            </a:r>
            <a:r>
              <a:rPr lang="en-US" sz="2800" i="1" dirty="0" smtClean="0">
                <a:latin typeface="Times New Roman" pitchFamily="18" charset="0"/>
                <a:cs typeface="Times New Roman" pitchFamily="18" charset="0"/>
              </a:rPr>
              <a:t>	</a:t>
            </a:r>
            <a:r>
              <a:rPr lang="vi-VN" sz="2800" i="1" dirty="0" smtClean="0">
                <a:latin typeface="Times New Roman" pitchFamily="18" charset="0"/>
                <a:cs typeface="Times New Roman" pitchFamily="18" charset="0"/>
              </a:rPr>
              <a:t>(8) Các con chuột trong một khu vườn; </a:t>
            </a:r>
            <a:endParaRPr lang="en-US" sz="2800" i="1" dirty="0" smtClean="0">
              <a:latin typeface="Times New Roman" pitchFamily="18" charset="0"/>
              <a:cs typeface="Times New Roman" pitchFamily="18" charset="0"/>
            </a:endParaRPr>
          </a:p>
          <a:p>
            <a:r>
              <a:rPr lang="vi-VN" sz="2800" i="1" dirty="0" smtClean="0">
                <a:latin typeface="Times New Roman" pitchFamily="18" charset="0"/>
                <a:cs typeface="Times New Roman" pitchFamily="18" charset="0"/>
              </a:rPr>
              <a:t>(9) Các con vật trong vườn bách thú; (10) Các con chim trong đàn chim hải âu.</a:t>
            </a:r>
          </a:p>
          <a:p>
            <a:r>
              <a:rPr lang="vi-VN" sz="2800" dirty="0" smtClean="0">
                <a:latin typeface="Times New Roman" pitchFamily="18" charset="0"/>
                <a:cs typeface="Times New Roman" pitchFamily="18" charset="0"/>
              </a:rPr>
              <a:t>Những tập hợp sinh vật nào ở trên là quần thể sinh vật?</a:t>
            </a:r>
          </a:p>
          <a:p>
            <a:r>
              <a:rPr lang="vi-VN" sz="2800" b="1" dirty="0" smtClean="0">
                <a:latin typeface="Times New Roman" pitchFamily="18" charset="0"/>
                <a:cs typeface="Times New Roman" pitchFamily="18" charset="0"/>
              </a:rPr>
              <a:t>A.</a:t>
            </a:r>
            <a:r>
              <a:rPr lang="vi-VN" sz="2800" dirty="0" smtClean="0">
                <a:latin typeface="Times New Roman" pitchFamily="18" charset="0"/>
                <a:cs typeface="Times New Roman" pitchFamily="18" charset="0"/>
              </a:rPr>
              <a:t> (1), (7), (10).</a:t>
            </a:r>
            <a:r>
              <a:rPr lang="en-US" sz="2800" dirty="0" smtClean="0">
                <a:latin typeface="Times New Roman" pitchFamily="18" charset="0"/>
                <a:cs typeface="Times New Roman" pitchFamily="18" charset="0"/>
              </a:rPr>
              <a:t>		</a:t>
            </a:r>
            <a:r>
              <a:rPr lang="vi-VN" sz="2800" b="1" dirty="0" smtClean="0">
                <a:latin typeface="Times New Roman" pitchFamily="18" charset="0"/>
                <a:cs typeface="Times New Roman" pitchFamily="18" charset="0"/>
              </a:rPr>
              <a:t>B.</a:t>
            </a:r>
            <a:r>
              <a:rPr lang="vi-VN" sz="2800" dirty="0" smtClean="0">
                <a:latin typeface="Times New Roman" pitchFamily="18" charset="0"/>
                <a:cs typeface="Times New Roman" pitchFamily="18" charset="0"/>
              </a:rPr>
              <a:t> (3), (5), (9).                </a:t>
            </a:r>
          </a:p>
          <a:p>
            <a:r>
              <a:rPr lang="vi-VN" sz="2800" b="1" dirty="0" smtClean="0">
                <a:latin typeface="Times New Roman" pitchFamily="18" charset="0"/>
                <a:cs typeface="Times New Roman" pitchFamily="18" charset="0"/>
              </a:rPr>
              <a:t>C.</a:t>
            </a:r>
            <a:r>
              <a:rPr lang="vi-VN" sz="2800" dirty="0" smtClean="0">
                <a:latin typeface="Times New Roman" pitchFamily="18" charset="0"/>
                <a:cs typeface="Times New Roman" pitchFamily="18" charset="0"/>
              </a:rPr>
              <a:t> (2), (4), (6).            </a:t>
            </a:r>
            <a:r>
              <a:rPr lang="en-US" sz="2800" dirty="0" smtClean="0">
                <a:latin typeface="Times New Roman" pitchFamily="18" charset="0"/>
                <a:cs typeface="Times New Roman" pitchFamily="18" charset="0"/>
              </a:rPr>
              <a:t>	</a:t>
            </a:r>
            <a:r>
              <a:rPr lang="vi-VN" sz="2800" b="1" dirty="0" smtClean="0">
                <a:latin typeface="Times New Roman" pitchFamily="18" charset="0"/>
                <a:cs typeface="Times New Roman" pitchFamily="18" charset="0"/>
              </a:rPr>
              <a:t>D.</a:t>
            </a:r>
            <a:r>
              <a:rPr lang="vi-VN" sz="2800" dirty="0" smtClean="0">
                <a:latin typeface="Times New Roman" pitchFamily="18" charset="0"/>
                <a:cs typeface="Times New Roman" pitchFamily="18" charset="0"/>
              </a:rPr>
              <a:t> (4), (8), (10).</a:t>
            </a:r>
            <a:endParaRPr lang="vi-VN" sz="2800" dirty="0">
              <a:latin typeface="Times New Roman" pitchFamily="18" charset="0"/>
              <a:cs typeface="Times New Roman" pitchFamily="18" charset="0"/>
            </a:endParaRPr>
          </a:p>
        </p:txBody>
      </p:sp>
      <p:sp>
        <p:nvSpPr>
          <p:cNvPr id="5" name="Oval 4"/>
          <p:cNvSpPr/>
          <p:nvPr/>
        </p:nvSpPr>
        <p:spPr>
          <a:xfrm>
            <a:off x="0" y="3526904"/>
            <a:ext cx="484909" cy="374073"/>
          </a:xfrm>
          <a:prstGeom prst="ellipse">
            <a:avLst/>
          </a:prstGeom>
          <a:noFill/>
          <a:ln w="38100">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strips(downRight)">
                                      <p:cBhvr>
                                        <p:cTn id="7"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3539430"/>
          </a:xfrm>
          <a:prstGeom prst="rect">
            <a:avLst/>
          </a:prstGeom>
        </p:spPr>
        <p:txBody>
          <a:bodyPr wrap="square">
            <a:spAutoFit/>
          </a:bodyPr>
          <a:lstStyle/>
          <a:p>
            <a:pPr algn="just"/>
            <a:r>
              <a:rPr lang="vi-VN" sz="2800" b="1" dirty="0" smtClean="0">
                <a:latin typeface="Times New Roman" pitchFamily="18" charset="0"/>
                <a:cs typeface="Times New Roman" pitchFamily="18" charset="0"/>
              </a:rPr>
              <a:t>Bài </a:t>
            </a:r>
            <a:r>
              <a:rPr lang="en-US" sz="2800" b="1" dirty="0" smtClean="0">
                <a:latin typeface="Times New Roman" pitchFamily="18" charset="0"/>
                <a:cs typeface="Times New Roman" pitchFamily="18" charset="0"/>
              </a:rPr>
              <a:t>3</a:t>
            </a:r>
            <a:r>
              <a:rPr lang="vi-VN" sz="2800" b="1" dirty="0" smtClean="0">
                <a:latin typeface="Times New Roman" pitchFamily="18" charset="0"/>
                <a:cs typeface="Times New Roman" pitchFamily="18" charset="0"/>
              </a:rPr>
              <a:t>: </a:t>
            </a:r>
            <a:r>
              <a:rPr lang="vi-VN" sz="2800" dirty="0" smtClean="0">
                <a:latin typeface="Times New Roman" pitchFamily="18" charset="0"/>
                <a:cs typeface="Times New Roman" pitchFamily="18" charset="0"/>
              </a:rPr>
              <a:t>Kích thước quần thể sinh vật là</a:t>
            </a:r>
          </a:p>
          <a:p>
            <a:pPr algn="just"/>
            <a:r>
              <a:rPr lang="vi-VN" sz="2800" b="1" dirty="0" smtClean="0">
                <a:latin typeface="Times New Roman" pitchFamily="18" charset="0"/>
                <a:cs typeface="Times New Roman" pitchFamily="18" charset="0"/>
              </a:rPr>
              <a:t>A.</a:t>
            </a:r>
            <a:r>
              <a:rPr lang="vi-VN" sz="2800" dirty="0" smtClean="0">
                <a:latin typeface="Times New Roman" pitchFamily="18" charset="0"/>
                <a:cs typeface="Times New Roman" pitchFamily="18" charset="0"/>
              </a:rPr>
              <a:t> số lượng cá thể hoặc khối lượng hoặc năng lượng tích lũy trong các cá thể phân bố trong khoảng không gian của quần thể.</a:t>
            </a:r>
          </a:p>
          <a:p>
            <a:pPr algn="just"/>
            <a:r>
              <a:rPr lang="vi-VN" sz="2800" b="1" dirty="0" smtClean="0">
                <a:latin typeface="Times New Roman" pitchFamily="18" charset="0"/>
                <a:cs typeface="Times New Roman" pitchFamily="18" charset="0"/>
              </a:rPr>
              <a:t>B.</a:t>
            </a:r>
            <a:r>
              <a:rPr lang="vi-VN" sz="2800" dirty="0" smtClean="0">
                <a:latin typeface="Times New Roman" pitchFamily="18" charset="0"/>
                <a:cs typeface="Times New Roman" pitchFamily="18" charset="0"/>
              </a:rPr>
              <a:t> khối lượng tích lũy trong các cá thể phân bố trong khoảng không gian của quần thể.</a:t>
            </a:r>
          </a:p>
          <a:p>
            <a:pPr algn="just"/>
            <a:r>
              <a:rPr lang="vi-VN" sz="2800" b="1" dirty="0" smtClean="0">
                <a:latin typeface="Times New Roman" pitchFamily="18" charset="0"/>
                <a:cs typeface="Times New Roman" pitchFamily="18" charset="0"/>
              </a:rPr>
              <a:t>C.</a:t>
            </a:r>
            <a:r>
              <a:rPr lang="vi-VN" sz="2800" dirty="0" smtClean="0">
                <a:latin typeface="Times New Roman" pitchFamily="18" charset="0"/>
                <a:cs typeface="Times New Roman" pitchFamily="18" charset="0"/>
              </a:rPr>
              <a:t> số lượng cá thể phân bố trong khoảng không gian của quần thể. </a:t>
            </a:r>
          </a:p>
          <a:p>
            <a:pPr algn="just"/>
            <a:r>
              <a:rPr lang="vi-VN" sz="2800" b="1" dirty="0" smtClean="0">
                <a:latin typeface="Times New Roman" pitchFamily="18" charset="0"/>
                <a:cs typeface="Times New Roman" pitchFamily="18" charset="0"/>
              </a:rPr>
              <a:t>D.</a:t>
            </a:r>
            <a:r>
              <a:rPr lang="vi-VN" sz="2800" dirty="0" smtClean="0">
                <a:latin typeface="Times New Roman" pitchFamily="18" charset="0"/>
                <a:cs typeface="Times New Roman" pitchFamily="18" charset="0"/>
              </a:rPr>
              <a:t> năng lượng tích lũy trong các cá thể phân bố trong khoảng không gian của quần thể.</a:t>
            </a:r>
            <a:endParaRPr lang="en-US" sz="2800" dirty="0" smtClean="0">
              <a:latin typeface="Times New Roman" pitchFamily="18" charset="0"/>
              <a:cs typeface="Times New Roman" pitchFamily="18" charset="0"/>
            </a:endParaRPr>
          </a:p>
        </p:txBody>
      </p:sp>
      <p:sp>
        <p:nvSpPr>
          <p:cNvPr id="5" name="Oval 4"/>
          <p:cNvSpPr/>
          <p:nvPr/>
        </p:nvSpPr>
        <p:spPr>
          <a:xfrm>
            <a:off x="0" y="507932"/>
            <a:ext cx="484909" cy="374073"/>
          </a:xfrm>
          <a:prstGeom prst="ellipse">
            <a:avLst/>
          </a:prstGeom>
          <a:noFill/>
          <a:ln w="38100">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strips(downRight)">
                                      <p:cBhvr>
                                        <p:cTn id="7"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124754"/>
          </a:xfrm>
          <a:prstGeom prst="rect">
            <a:avLst/>
          </a:prstGeom>
        </p:spPr>
        <p:txBody>
          <a:bodyPr wrap="square">
            <a:spAutoFit/>
          </a:bodyPr>
          <a:lstStyle/>
          <a:p>
            <a:r>
              <a:rPr lang="vi-VN" sz="2800" b="1" dirty="0" smtClean="0">
                <a:latin typeface="Times New Roman" pitchFamily="18" charset="0"/>
                <a:cs typeface="Times New Roman" pitchFamily="18" charset="0"/>
              </a:rPr>
              <a:t>Bài </a:t>
            </a:r>
            <a:r>
              <a:rPr lang="en-US" sz="2800" b="1" dirty="0" smtClean="0">
                <a:latin typeface="Times New Roman" pitchFamily="18" charset="0"/>
                <a:cs typeface="Times New Roman" pitchFamily="18" charset="0"/>
              </a:rPr>
              <a:t>4</a:t>
            </a:r>
            <a:r>
              <a:rPr lang="vi-VN" sz="2800" b="1" dirty="0" smtClean="0">
                <a:latin typeface="Times New Roman" pitchFamily="18" charset="0"/>
                <a:cs typeface="Times New Roman" pitchFamily="18" charset="0"/>
              </a:rPr>
              <a:t>: </a:t>
            </a:r>
            <a:r>
              <a:rPr lang="vi-VN" sz="2800" dirty="0" smtClean="0">
                <a:latin typeface="Times New Roman" pitchFamily="18" charset="0"/>
                <a:cs typeface="Times New Roman" pitchFamily="18" charset="0"/>
              </a:rPr>
              <a:t>Nhận định nào dưới đây </a:t>
            </a:r>
            <a:r>
              <a:rPr lang="vi-VN" sz="2800" b="1" dirty="0" smtClean="0">
                <a:latin typeface="Times New Roman" pitchFamily="18" charset="0"/>
                <a:cs typeface="Times New Roman" pitchFamily="18" charset="0"/>
              </a:rPr>
              <a:t>không đúng </a:t>
            </a:r>
            <a:r>
              <a:rPr lang="vi-VN" sz="2800" dirty="0" smtClean="0">
                <a:latin typeface="Times New Roman" pitchFamily="18" charset="0"/>
                <a:cs typeface="Times New Roman" pitchFamily="18" charset="0"/>
              </a:rPr>
              <a:t>khi nói về kích thước của quần thể?</a:t>
            </a:r>
          </a:p>
          <a:p>
            <a:r>
              <a:rPr lang="vi-VN" sz="2800" b="1" dirty="0" smtClean="0">
                <a:latin typeface="Times New Roman" pitchFamily="18" charset="0"/>
                <a:cs typeface="Times New Roman" pitchFamily="18" charset="0"/>
              </a:rPr>
              <a:t>A. </a:t>
            </a:r>
            <a:r>
              <a:rPr lang="vi-VN" sz="2800" dirty="0" smtClean="0">
                <a:latin typeface="Times New Roman" pitchFamily="18" charset="0"/>
                <a:cs typeface="Times New Roman" pitchFamily="18" charset="0"/>
              </a:rPr>
              <a:t>Kích thước quần thể đặc trưng cho từng loài. Thông thường, kích thước cá thể của loài càng nhỏ thì kích thước quần thể càng lớn.</a:t>
            </a:r>
          </a:p>
          <a:p>
            <a:r>
              <a:rPr lang="vi-VN" sz="2800" b="1" dirty="0" smtClean="0">
                <a:latin typeface="Times New Roman" pitchFamily="18" charset="0"/>
                <a:cs typeface="Times New Roman" pitchFamily="18" charset="0"/>
              </a:rPr>
              <a:t>B.</a:t>
            </a:r>
            <a:r>
              <a:rPr lang="vi-VN" sz="2800" dirty="0" smtClean="0">
                <a:latin typeface="Times New Roman" pitchFamily="18" charset="0"/>
                <a:cs typeface="Times New Roman" pitchFamily="18" charset="0"/>
              </a:rPr>
              <a:t> Kích thước quần thể có thể ở một số loài thay đổi theo mùa, năm hoặc tùy theo điều kiện của môi trường sống.</a:t>
            </a:r>
          </a:p>
          <a:p>
            <a:r>
              <a:rPr lang="vi-VN" sz="2800" b="1" dirty="0" smtClean="0">
                <a:latin typeface="Times New Roman" pitchFamily="18" charset="0"/>
                <a:cs typeface="Times New Roman" pitchFamily="18" charset="0"/>
              </a:rPr>
              <a:t>C.</a:t>
            </a:r>
            <a:r>
              <a:rPr lang="vi-VN" sz="2800" dirty="0" smtClean="0">
                <a:latin typeface="Times New Roman" pitchFamily="18" charset="0"/>
                <a:cs typeface="Times New Roman" pitchFamily="18" charset="0"/>
              </a:rPr>
              <a:t> Kích thước quần thể chỉ phụ thuộc vào mức độ sinh sản và tử vong mà không phụ thuộc vào mức độ di cư của các cá thể trong quần thể.</a:t>
            </a:r>
          </a:p>
          <a:p>
            <a:r>
              <a:rPr lang="vi-VN" sz="2800" b="1" dirty="0" smtClean="0">
                <a:latin typeface="Times New Roman" pitchFamily="18" charset="0"/>
                <a:cs typeface="Times New Roman" pitchFamily="18" charset="0"/>
              </a:rPr>
              <a:t>D.</a:t>
            </a:r>
            <a:r>
              <a:rPr lang="vi-VN" sz="2800" dirty="0" smtClean="0">
                <a:latin typeface="Times New Roman" pitchFamily="18" charset="0"/>
                <a:cs typeface="Times New Roman" pitchFamily="18" charset="0"/>
              </a:rPr>
              <a:t> Kích thước quần thể đảm bảo cho quần thể có thể duy trì, phát triển, phù hợp với khả năng cung cấp nguồn sống của môi trường.</a:t>
            </a:r>
            <a:endParaRPr lang="en-US" sz="2800" dirty="0" smtClean="0">
              <a:latin typeface="Times New Roman" pitchFamily="18" charset="0"/>
              <a:cs typeface="Times New Roman" pitchFamily="18" charset="0"/>
            </a:endParaRPr>
          </a:p>
          <a:p>
            <a:pPr algn="just"/>
            <a:r>
              <a:rPr lang="vi-VN" sz="2800" b="1" dirty="0" smtClean="0">
                <a:latin typeface="Times New Roman" pitchFamily="18" charset="0"/>
                <a:cs typeface="Times New Roman" pitchFamily="18" charset="0"/>
              </a:rPr>
              <a:t>Bài </a:t>
            </a:r>
            <a:r>
              <a:rPr lang="en-US" sz="2800" b="1" dirty="0" smtClean="0">
                <a:latin typeface="Times New Roman" pitchFamily="18" charset="0"/>
                <a:cs typeface="Times New Roman" pitchFamily="18" charset="0"/>
              </a:rPr>
              <a:t>5</a:t>
            </a:r>
            <a:r>
              <a:rPr lang="vi-VN" sz="2800" b="1" dirty="0" smtClean="0">
                <a:latin typeface="Times New Roman" pitchFamily="18" charset="0"/>
                <a:cs typeface="Times New Roman" pitchFamily="18" charset="0"/>
              </a:rPr>
              <a:t>: </a:t>
            </a:r>
            <a:r>
              <a:rPr lang="vi-VN" sz="2800" dirty="0" smtClean="0">
                <a:latin typeface="Times New Roman" pitchFamily="18" charset="0"/>
                <a:cs typeface="Times New Roman" pitchFamily="18" charset="0"/>
              </a:rPr>
              <a:t>Tỉ lệ giới tính của quần thể không phụ thuộc vào yếu tố nào dưới đây?</a:t>
            </a:r>
          </a:p>
          <a:p>
            <a:pPr algn="just"/>
            <a:r>
              <a:rPr lang="vi-VN" sz="2800" b="1" dirty="0" smtClean="0">
                <a:latin typeface="Times New Roman" pitchFamily="18" charset="0"/>
                <a:cs typeface="Times New Roman" pitchFamily="18" charset="0"/>
              </a:rPr>
              <a:t>A.</a:t>
            </a:r>
            <a:r>
              <a:rPr lang="vi-VN" sz="2800" dirty="0" smtClean="0">
                <a:latin typeface="Times New Roman" pitchFamily="18" charset="0"/>
                <a:cs typeface="Times New Roman" pitchFamily="18" charset="0"/>
              </a:rPr>
              <a:t> Đặc điểm của loài. </a:t>
            </a:r>
          </a:p>
          <a:p>
            <a:pPr algn="just"/>
            <a:r>
              <a:rPr lang="vi-VN" sz="2800" b="1" dirty="0" smtClean="0">
                <a:latin typeface="Times New Roman" pitchFamily="18" charset="0"/>
                <a:cs typeface="Times New Roman" pitchFamily="18" charset="0"/>
              </a:rPr>
              <a:t>B.</a:t>
            </a:r>
            <a:r>
              <a:rPr lang="vi-VN" sz="2800" dirty="0" smtClean="0">
                <a:latin typeface="Times New Roman" pitchFamily="18" charset="0"/>
                <a:cs typeface="Times New Roman" pitchFamily="18" charset="0"/>
              </a:rPr>
              <a:t> Sự phân bố của các cá thể trong không gian quần thể. </a:t>
            </a:r>
          </a:p>
          <a:p>
            <a:pPr algn="just"/>
            <a:r>
              <a:rPr lang="vi-VN" sz="2800" b="1" dirty="0" smtClean="0">
                <a:latin typeface="Times New Roman" pitchFamily="18" charset="0"/>
                <a:cs typeface="Times New Roman" pitchFamily="18" charset="0"/>
              </a:rPr>
              <a:t>C.</a:t>
            </a:r>
            <a:r>
              <a:rPr lang="vi-VN" sz="2800" dirty="0" smtClean="0">
                <a:latin typeface="Times New Roman" pitchFamily="18" charset="0"/>
                <a:cs typeface="Times New Roman" pitchFamily="18" charset="0"/>
              </a:rPr>
              <a:t> Điều kiện môi trường.</a:t>
            </a:r>
          </a:p>
          <a:p>
            <a:pPr algn="just"/>
            <a:r>
              <a:rPr lang="vi-VN" sz="2800" b="1" dirty="0" smtClean="0">
                <a:latin typeface="Times New Roman" pitchFamily="18" charset="0"/>
                <a:cs typeface="Times New Roman" pitchFamily="18" charset="0"/>
              </a:rPr>
              <a:t>D.</a:t>
            </a:r>
            <a:r>
              <a:rPr lang="vi-VN" sz="2800" dirty="0" smtClean="0">
                <a:latin typeface="Times New Roman" pitchFamily="18" charset="0"/>
                <a:cs typeface="Times New Roman" pitchFamily="18" charset="0"/>
              </a:rPr>
              <a:t> Thời gian trong năm.</a:t>
            </a:r>
          </a:p>
        </p:txBody>
      </p:sp>
      <p:sp>
        <p:nvSpPr>
          <p:cNvPr id="5" name="Oval 4"/>
          <p:cNvSpPr/>
          <p:nvPr/>
        </p:nvSpPr>
        <p:spPr>
          <a:xfrm>
            <a:off x="0" y="2206103"/>
            <a:ext cx="484909" cy="374073"/>
          </a:xfrm>
          <a:prstGeom prst="ellipse">
            <a:avLst/>
          </a:prstGeom>
          <a:noFill/>
          <a:ln w="38100">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Oval 5"/>
          <p:cNvSpPr/>
          <p:nvPr/>
        </p:nvSpPr>
        <p:spPr>
          <a:xfrm>
            <a:off x="0" y="4767874"/>
            <a:ext cx="484909" cy="374073"/>
          </a:xfrm>
          <a:prstGeom prst="ellipse">
            <a:avLst/>
          </a:prstGeom>
          <a:noFill/>
          <a:ln w="38100">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strips(downRight)">
                                      <p:cBhvr>
                                        <p:cTn id="7" dur="10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strips(downRight)">
                                      <p:cBhvr>
                                        <p:cTn id="12" dur="1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0" y="4068991"/>
            <a:ext cx="12192000" cy="1815882"/>
          </a:xfrm>
          <a:prstGeom prst="rect">
            <a:avLst/>
          </a:prstGeom>
        </p:spPr>
        <p:txBody>
          <a:bodyPr wrap="square">
            <a:spAutoFit/>
          </a:bodyPr>
          <a:lstStyle/>
          <a:p>
            <a:pPr algn="just"/>
            <a:r>
              <a:rPr lang="en-US" sz="2800" dirty="0" smtClean="0"/>
              <a:t>	</a:t>
            </a:r>
            <a:r>
              <a:rPr lang="vi-VN" sz="2800" dirty="0" smtClean="0">
                <a:solidFill>
                  <a:srgbClr val="FF00FF"/>
                </a:solidFill>
                <a:latin typeface="+mj-lt"/>
              </a:rPr>
              <a:t>Ưu thế của các cá thể voi khi sống thành đàn so với sống đơn lẻ là các cá thể voi sống thành đàn có thể hỗ trợ lẫn nhau trong các hoạt động sống như tìm kiếm thức ăn, chống kẻ thù, sinh sản,… Nhờ đó, các cá thể voi khi sống thành đàn sẽ có khả năng sống sót và sinh sản tốt hơn.</a:t>
            </a:r>
            <a:endParaRPr lang="en-US" sz="2800" dirty="0" smtClean="0">
              <a:solidFill>
                <a:srgbClr val="FF00FF"/>
              </a:solidFill>
              <a:latin typeface="+mj-lt"/>
            </a:endParaRPr>
          </a:p>
        </p:txBody>
      </p:sp>
      <p:pic>
        <p:nvPicPr>
          <p:cNvPr id="1026" name="Picture 2"/>
          <p:cNvPicPr>
            <a:picLocks noChangeAspect="1" noChangeArrowheads="1"/>
          </p:cNvPicPr>
          <p:nvPr/>
        </p:nvPicPr>
        <p:blipFill>
          <a:blip r:embed="rId2"/>
          <a:srcRect/>
          <a:stretch>
            <a:fillRect/>
          </a:stretch>
        </p:blipFill>
        <p:spPr bwMode="auto">
          <a:xfrm>
            <a:off x="0" y="348336"/>
            <a:ext cx="12192000" cy="3667648"/>
          </a:xfrm>
          <a:prstGeom prst="rect">
            <a:avLst/>
          </a:prstGeom>
          <a:noFill/>
          <a:ln w="9525">
            <a:noFill/>
            <a:miter lim="800000"/>
            <a:headEnd/>
            <a:tailEnd/>
          </a:ln>
          <a:effec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nodeType="withEffect">
                                  <p:stCondLst>
                                    <p:cond delay="0"/>
                                  </p:stCondLst>
                                  <p:childTnLst>
                                    <p:set>
                                      <p:cBhvr>
                                        <p:cTn id="6" dur="1" fill="hold">
                                          <p:stCondLst>
                                            <p:cond delay="0"/>
                                          </p:stCondLst>
                                        </p:cTn>
                                        <p:tgtEl>
                                          <p:spTgt spid="1026"/>
                                        </p:tgtEl>
                                        <p:attrNameLst>
                                          <p:attrName>style.visibility</p:attrName>
                                        </p:attrNameLst>
                                      </p:cBhvr>
                                      <p:to>
                                        <p:strVal val="visible"/>
                                      </p:to>
                                    </p:set>
                                    <p:anim calcmode="lin" valueType="num">
                                      <p:cBhvr>
                                        <p:cTn id="7" dur="1000" fill="hold"/>
                                        <p:tgtEl>
                                          <p:spTgt spid="1026"/>
                                        </p:tgtEl>
                                        <p:attrNameLst>
                                          <p:attrName>ppt_w</p:attrName>
                                        </p:attrNameLst>
                                      </p:cBhvr>
                                      <p:tavLst>
                                        <p:tav tm="0">
                                          <p:val>
                                            <p:fltVal val="0"/>
                                          </p:val>
                                        </p:tav>
                                        <p:tav tm="100000">
                                          <p:val>
                                            <p:strVal val="#ppt_w"/>
                                          </p:val>
                                        </p:tav>
                                      </p:tavLst>
                                    </p:anim>
                                    <p:anim calcmode="lin" valueType="num">
                                      <p:cBhvr>
                                        <p:cTn id="8" dur="1000" fill="hold"/>
                                        <p:tgtEl>
                                          <p:spTgt spid="1026"/>
                                        </p:tgtEl>
                                        <p:attrNameLst>
                                          <p:attrName>ppt_h</p:attrName>
                                        </p:attrNameLst>
                                      </p:cBhvr>
                                      <p:tavLst>
                                        <p:tav tm="0">
                                          <p:val>
                                            <p:fltVal val="0"/>
                                          </p:val>
                                        </p:tav>
                                        <p:tav tm="100000">
                                          <p:val>
                                            <p:strVal val="#ppt_h"/>
                                          </p:val>
                                        </p:tav>
                                      </p:tavLst>
                                    </p:anim>
                                    <p:animEffect transition="in" filter="fade">
                                      <p:cBhvr>
                                        <p:cTn id="9" dur="1000"/>
                                        <p:tgtEl>
                                          <p:spTgt spid="1026"/>
                                        </p:tgtEl>
                                      </p:cBhvr>
                                    </p:animEffect>
                                  </p:childTnLst>
                                </p:cTn>
                              </p:par>
                            </p:childTnLst>
                          </p:cTn>
                        </p:par>
                      </p:childTnLst>
                    </p:cTn>
                  </p:par>
                  <p:par>
                    <p:cTn id="10" fill="hold">
                      <p:stCondLst>
                        <p:cond delay="indefinite"/>
                      </p:stCondLst>
                      <p:childTnLst>
                        <p:par>
                          <p:cTn id="11" fill="hold">
                            <p:stCondLst>
                              <p:cond delay="0"/>
                            </p:stCondLst>
                            <p:childTnLst>
                              <p:par>
                                <p:cTn id="12" presetID="48" presetClass="entr" presetSubtype="0" accel="50000" fill="hold" nodeType="clickEffect">
                                  <p:stCondLst>
                                    <p:cond delay="0"/>
                                  </p:stCondLst>
                                  <p:childTnLst>
                                    <p:set>
                                      <p:cBhvr>
                                        <p:cTn id="13" dur="1" fill="hold">
                                          <p:stCondLst>
                                            <p:cond delay="0"/>
                                          </p:stCondLst>
                                        </p:cTn>
                                        <p:tgtEl>
                                          <p:spTgt spid="5">
                                            <p:txEl>
                                              <p:pRg st="0" end="0"/>
                                            </p:txEl>
                                          </p:spTgt>
                                        </p:tgtEl>
                                        <p:attrNameLst>
                                          <p:attrName>style.visibility</p:attrName>
                                        </p:attrNameLst>
                                      </p:cBhvr>
                                      <p:to>
                                        <p:strVal val="visible"/>
                                      </p:to>
                                    </p:set>
                                    <p:anim calcmode="lin" valueType="num">
                                      <p:cBhvr>
                                        <p:cTn id="14" dur="1000" fill="hold"/>
                                        <p:tgtEl>
                                          <p:spTgt spid="5">
                                            <p:txEl>
                                              <p:pRg st="0" end="0"/>
                                            </p:txEl>
                                          </p:spTgt>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15" dur="1000" fill="hold"/>
                                        <p:tgtEl>
                                          <p:spTgt spid="5">
                                            <p:txEl>
                                              <p:pRg st="0" end="0"/>
                                            </p:txEl>
                                          </p:spTgt>
                                        </p:tgtEl>
                                        <p:attrNameLst>
                                          <p:attrName>ppt_x</p:attrName>
                                        </p:attrNameLst>
                                      </p:cBhvr>
                                      <p:tavLst>
                                        <p:tav tm="0">
                                          <p:val>
                                            <p:fltVal val="-1"/>
                                          </p:val>
                                        </p:tav>
                                        <p:tav tm="50000">
                                          <p:val>
                                            <p:fltVal val="0.95"/>
                                          </p:val>
                                        </p:tav>
                                        <p:tav tm="100000">
                                          <p:val>
                                            <p:strVal val="#ppt_x"/>
                                          </p:val>
                                        </p:tav>
                                      </p:tavLst>
                                    </p:anim>
                                    <p:anim calcmode="lin" valueType="num">
                                      <p:cBhvr>
                                        <p:cTn id="16" dur="1000" fill="hold"/>
                                        <p:tgtEl>
                                          <p:spTgt spid="5">
                                            <p:txEl>
                                              <p:pRg st="0" end="0"/>
                                            </p:txEl>
                                          </p:spTgt>
                                        </p:tgtEl>
                                        <p:attrNameLst>
                                          <p:attrName>ppt_y</p:attrName>
                                        </p:attrNameLst>
                                      </p:cBhvr>
                                      <p:tavLst>
                                        <p:tav tm="0">
                                          <p:val>
                                            <p:strVal val="#ppt_y"/>
                                          </p:val>
                                        </p:tav>
                                        <p:tav tm="100000">
                                          <p:val>
                                            <p:strVal val="#ppt_y"/>
                                          </p:val>
                                        </p:tav>
                                      </p:tavLst>
                                    </p:anim>
                                    <p:animEffect transition="in" filter="fade">
                                      <p:cBhvr>
                                        <p:cTn id="17" dur="1000"/>
                                        <p:tgtEl>
                                          <p:spTgt spid="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0" y="0"/>
            <a:ext cx="12192000" cy="492443"/>
          </a:xfrm>
          <a:prstGeom prst="rect">
            <a:avLst/>
          </a:prstGeom>
          <a:noFill/>
        </p:spPr>
        <p:txBody>
          <a:bodyPr wrap="square" rtlCol="0">
            <a:spAutoFit/>
          </a:bodyPr>
          <a:lstStyle/>
          <a:p>
            <a:pPr algn="ctr"/>
            <a:r>
              <a:rPr lang="en-US" sz="2600" b="1" dirty="0" err="1" smtClean="0">
                <a:solidFill>
                  <a:srgbClr val="FF00FF"/>
                </a:solidFill>
                <a:latin typeface="Times New Roman" pitchFamily="18" charset="0"/>
                <a:cs typeface="Times New Roman" pitchFamily="18" charset="0"/>
              </a:rPr>
              <a:t>BÀI</a:t>
            </a:r>
            <a:r>
              <a:rPr lang="en-US" sz="2600" b="1" dirty="0" smtClean="0">
                <a:solidFill>
                  <a:srgbClr val="FF00FF"/>
                </a:solidFill>
                <a:latin typeface="Times New Roman" pitchFamily="18" charset="0"/>
                <a:cs typeface="Times New Roman" pitchFamily="18" charset="0"/>
              </a:rPr>
              <a:t> 39:  </a:t>
            </a:r>
            <a:r>
              <a:rPr lang="en-US" sz="2600" b="1" dirty="0" err="1" smtClean="0">
                <a:solidFill>
                  <a:srgbClr val="FF00FF"/>
                </a:solidFill>
                <a:latin typeface="Times New Roman" pitchFamily="18" charset="0"/>
                <a:cs typeface="Times New Roman" pitchFamily="18" charset="0"/>
              </a:rPr>
              <a:t>QUẦN</a:t>
            </a:r>
            <a:r>
              <a:rPr lang="en-US" sz="2600" b="1" dirty="0" smtClean="0">
                <a:solidFill>
                  <a:srgbClr val="FF00FF"/>
                </a:solidFill>
                <a:latin typeface="Times New Roman" pitchFamily="18" charset="0"/>
                <a:cs typeface="Times New Roman" pitchFamily="18" charset="0"/>
              </a:rPr>
              <a:t> </a:t>
            </a:r>
            <a:r>
              <a:rPr lang="en-US" sz="2600" b="1" dirty="0" err="1" smtClean="0">
                <a:solidFill>
                  <a:srgbClr val="FF00FF"/>
                </a:solidFill>
                <a:latin typeface="Times New Roman" pitchFamily="18" charset="0"/>
                <a:cs typeface="Times New Roman" pitchFamily="18" charset="0"/>
              </a:rPr>
              <a:t>THỂ</a:t>
            </a:r>
            <a:r>
              <a:rPr lang="en-US" sz="2600" b="1" dirty="0" smtClean="0">
                <a:solidFill>
                  <a:srgbClr val="FF00FF"/>
                </a:solidFill>
                <a:latin typeface="Times New Roman" pitchFamily="18" charset="0"/>
                <a:cs typeface="Times New Roman" pitchFamily="18" charset="0"/>
              </a:rPr>
              <a:t> </a:t>
            </a:r>
            <a:r>
              <a:rPr lang="en-US" sz="2600" b="1" dirty="0" err="1" smtClean="0">
                <a:solidFill>
                  <a:srgbClr val="FF00FF"/>
                </a:solidFill>
                <a:latin typeface="Times New Roman" pitchFamily="18" charset="0"/>
                <a:cs typeface="Times New Roman" pitchFamily="18" charset="0"/>
              </a:rPr>
              <a:t>SINH</a:t>
            </a:r>
            <a:r>
              <a:rPr lang="en-US" sz="2600" b="1" dirty="0" smtClean="0">
                <a:solidFill>
                  <a:srgbClr val="FF00FF"/>
                </a:solidFill>
                <a:latin typeface="Times New Roman" pitchFamily="18" charset="0"/>
                <a:cs typeface="Times New Roman" pitchFamily="18" charset="0"/>
              </a:rPr>
              <a:t> </a:t>
            </a:r>
            <a:r>
              <a:rPr lang="en-US" sz="2600" b="1" dirty="0" err="1" smtClean="0">
                <a:solidFill>
                  <a:srgbClr val="FF00FF"/>
                </a:solidFill>
                <a:latin typeface="Times New Roman" pitchFamily="18" charset="0"/>
                <a:cs typeface="Times New Roman" pitchFamily="18" charset="0"/>
              </a:rPr>
              <a:t>VẬT</a:t>
            </a:r>
            <a:r>
              <a:rPr lang="en-US" sz="2600" b="1" dirty="0" smtClean="0">
                <a:solidFill>
                  <a:srgbClr val="FF00FF"/>
                </a:solidFill>
                <a:latin typeface="Times New Roman" pitchFamily="18" charset="0"/>
                <a:cs typeface="Times New Roman" pitchFamily="18" charset="0"/>
              </a:rPr>
              <a:t>.</a:t>
            </a:r>
            <a:endParaRPr lang="en-US" sz="2600" b="1" dirty="0">
              <a:solidFill>
                <a:srgbClr val="FF00FF"/>
              </a:solidFill>
              <a:latin typeface="Times New Roman" pitchFamily="18" charset="0"/>
              <a:cs typeface="Times New Roman" pitchFamily="18" charset="0"/>
            </a:endParaRPr>
          </a:p>
        </p:txBody>
      </p:sp>
      <p:sp>
        <p:nvSpPr>
          <p:cNvPr id="6" name="TextBox 5"/>
          <p:cNvSpPr txBox="1"/>
          <p:nvPr/>
        </p:nvSpPr>
        <p:spPr>
          <a:xfrm>
            <a:off x="0" y="397812"/>
            <a:ext cx="12192000" cy="523220"/>
          </a:xfrm>
          <a:prstGeom prst="rect">
            <a:avLst/>
          </a:prstGeom>
          <a:noFill/>
        </p:spPr>
        <p:txBody>
          <a:bodyPr wrap="square" rtlCol="0">
            <a:spAutoFit/>
          </a:bodyPr>
          <a:lstStyle/>
          <a:p>
            <a:r>
              <a:rPr lang="en-US" sz="2800" b="1" dirty="0" smtClean="0">
                <a:solidFill>
                  <a:srgbClr val="0000FF"/>
                </a:solidFill>
                <a:latin typeface="Times New Roman" pitchFamily="18" charset="0"/>
                <a:cs typeface="Times New Roman" pitchFamily="18" charset="0"/>
              </a:rPr>
              <a:t>I. </a:t>
            </a:r>
            <a:r>
              <a:rPr lang="en-US" sz="2800" b="1" dirty="0" err="1" smtClean="0">
                <a:solidFill>
                  <a:srgbClr val="0000FF"/>
                </a:solidFill>
                <a:latin typeface="Times New Roman" pitchFamily="18" charset="0"/>
                <a:cs typeface="Times New Roman" pitchFamily="18" charset="0"/>
              </a:rPr>
              <a:t>KHÁI</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NIỆM</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QUẦN</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THỂ</a:t>
            </a:r>
            <a:endParaRPr lang="en-US" sz="2800" b="1" dirty="0" smtClean="0">
              <a:solidFill>
                <a:srgbClr val="0000FF"/>
              </a:solidFill>
              <a:latin typeface="Times New Roman" pitchFamily="18" charset="0"/>
              <a:cs typeface="Times New Roman" pitchFamily="18" charset="0"/>
            </a:endParaRPr>
          </a:p>
        </p:txBody>
      </p:sp>
      <p:sp>
        <p:nvSpPr>
          <p:cNvPr id="27650" name="Rectangle 2"/>
          <p:cNvSpPr>
            <a:spLocks noChangeArrowheads="1"/>
          </p:cNvSpPr>
          <p:nvPr/>
        </p:nvSpPr>
        <p:spPr bwMode="auto">
          <a:xfrm>
            <a:off x="0" y="0"/>
            <a:ext cx="12192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27651" name="Rectangle 3"/>
          <p:cNvSpPr>
            <a:spLocks noChangeArrowheads="1"/>
          </p:cNvSpPr>
          <p:nvPr/>
        </p:nvSpPr>
        <p:spPr bwMode="auto">
          <a:xfrm>
            <a:off x="0" y="857250"/>
            <a:ext cx="12192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1747" name="Rectangle 3"/>
          <p:cNvSpPr>
            <a:spLocks noChangeArrowheads="1"/>
          </p:cNvSpPr>
          <p:nvPr/>
        </p:nvSpPr>
        <p:spPr bwMode="auto">
          <a:xfrm>
            <a:off x="0" y="866775"/>
            <a:ext cx="12192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1751" name="Rectangle 7"/>
          <p:cNvSpPr>
            <a:spLocks noChangeArrowheads="1"/>
          </p:cNvSpPr>
          <p:nvPr/>
        </p:nvSpPr>
        <p:spPr bwMode="auto">
          <a:xfrm>
            <a:off x="0" y="866775"/>
            <a:ext cx="12192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Calibri" pitchFamily="34" charset="0"/>
                <a:ea typeface="Times New Roman" pitchFamily="18" charset="0"/>
                <a:cs typeface="Times New Roman" pitchFamily="18" charset="0"/>
              </a:rPr>
              <a:t>  </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1752" name="Rectangle 8"/>
          <p:cNvSpPr>
            <a:spLocks noChangeArrowheads="1"/>
          </p:cNvSpPr>
          <p:nvPr/>
        </p:nvSpPr>
        <p:spPr bwMode="auto">
          <a:xfrm>
            <a:off x="0" y="1143000"/>
            <a:ext cx="12192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1755" name="Rectangle 11"/>
          <p:cNvSpPr>
            <a:spLocks noChangeArrowheads="1"/>
          </p:cNvSpPr>
          <p:nvPr/>
        </p:nvSpPr>
        <p:spPr bwMode="auto">
          <a:xfrm>
            <a:off x="0" y="733425"/>
            <a:ext cx="12192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1757" name="Rectangle 13"/>
          <p:cNvSpPr>
            <a:spLocks noChangeArrowheads="1"/>
          </p:cNvSpPr>
          <p:nvPr/>
        </p:nvSpPr>
        <p:spPr bwMode="auto">
          <a:xfrm>
            <a:off x="0" y="0"/>
            <a:ext cx="12192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31758" name="Rectangle 14"/>
          <p:cNvSpPr>
            <a:spLocks noChangeArrowheads="1"/>
          </p:cNvSpPr>
          <p:nvPr/>
        </p:nvSpPr>
        <p:spPr bwMode="auto">
          <a:xfrm>
            <a:off x="0" y="990600"/>
            <a:ext cx="12192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1760" name="Rectangle 16"/>
          <p:cNvSpPr>
            <a:spLocks noChangeArrowheads="1"/>
          </p:cNvSpPr>
          <p:nvPr/>
        </p:nvSpPr>
        <p:spPr bwMode="auto">
          <a:xfrm>
            <a:off x="0" y="0"/>
            <a:ext cx="12192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31761" name="Rectangle 17"/>
          <p:cNvSpPr>
            <a:spLocks noChangeArrowheads="1"/>
          </p:cNvSpPr>
          <p:nvPr/>
        </p:nvSpPr>
        <p:spPr bwMode="auto">
          <a:xfrm>
            <a:off x="0" y="952500"/>
            <a:ext cx="12192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1763" name="Rectangle 19"/>
          <p:cNvSpPr>
            <a:spLocks noChangeArrowheads="1"/>
          </p:cNvSpPr>
          <p:nvPr/>
        </p:nvSpPr>
        <p:spPr bwMode="auto">
          <a:xfrm>
            <a:off x="0" y="0"/>
            <a:ext cx="12192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31764" name="Rectangle 20"/>
          <p:cNvSpPr>
            <a:spLocks noChangeArrowheads="1"/>
          </p:cNvSpPr>
          <p:nvPr/>
        </p:nvSpPr>
        <p:spPr bwMode="auto">
          <a:xfrm>
            <a:off x="0" y="762000"/>
            <a:ext cx="12192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 name="Rectangle 4"/>
          <p:cNvSpPr>
            <a:spLocks noChangeArrowheads="1"/>
          </p:cNvSpPr>
          <p:nvPr/>
        </p:nvSpPr>
        <p:spPr bwMode="auto">
          <a:xfrm>
            <a:off x="0" y="0"/>
            <a:ext cx="12192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17" name="TextBox 16"/>
          <p:cNvSpPr txBox="1"/>
          <p:nvPr/>
        </p:nvSpPr>
        <p:spPr>
          <a:xfrm>
            <a:off x="0" y="840500"/>
            <a:ext cx="12192000" cy="1384995"/>
          </a:xfrm>
          <a:prstGeom prst="rect">
            <a:avLst/>
          </a:prstGeom>
          <a:noFill/>
        </p:spPr>
        <p:txBody>
          <a:bodyPr wrap="square" rtlCol="0">
            <a:spAutoFit/>
          </a:bodyPr>
          <a:lstStyle/>
          <a:p>
            <a:pPr algn="just"/>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Quần</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thể</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là</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tập</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hợp</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các</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cá</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thể</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cùng</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loài</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cùng</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sinh</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sống</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trong</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một</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khoảng</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không</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gian</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xác</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định</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vào</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một</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thời</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điểm</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nhất</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định</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và</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có</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khả</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năng</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sinh</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sản</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tạo</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nên</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những</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thế</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hệ</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mới</a:t>
            </a:r>
            <a:r>
              <a:rPr lang="en-US" sz="2800" dirty="0" smtClean="0">
                <a:solidFill>
                  <a:srgbClr val="0000FF"/>
                </a:solidFill>
                <a:latin typeface="Times New Roman" pitchFamily="18" charset="0"/>
                <a:cs typeface="Times New Roman" pitchFamily="18" charset="0"/>
              </a:rPr>
              <a:t>.</a:t>
            </a:r>
          </a:p>
        </p:txBody>
      </p:sp>
      <p:sp>
        <p:nvSpPr>
          <p:cNvPr id="18" name="TextBox 17"/>
          <p:cNvSpPr txBox="1"/>
          <p:nvPr/>
        </p:nvSpPr>
        <p:spPr>
          <a:xfrm>
            <a:off x="0" y="2110501"/>
            <a:ext cx="12192000" cy="523220"/>
          </a:xfrm>
          <a:prstGeom prst="rect">
            <a:avLst/>
          </a:prstGeom>
          <a:noFill/>
        </p:spPr>
        <p:txBody>
          <a:bodyPr wrap="square" rtlCol="0">
            <a:spAutoFit/>
          </a:bodyPr>
          <a:lstStyle/>
          <a:p>
            <a:pPr algn="just"/>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Ví</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dụ</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quần</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thể</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voi</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quần</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thể</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cây</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bạch</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đàn</a:t>
            </a:r>
            <a:r>
              <a:rPr lang="en-US" sz="2800" dirty="0" smtClean="0">
                <a:solidFill>
                  <a:srgbClr val="0000FF"/>
                </a:solidFill>
                <a:latin typeface="Times New Roman" pitchFamily="18" charset="0"/>
                <a:cs typeface="Times New Roman" pitchFamily="18" charset="0"/>
              </a:rPr>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ntr" presetSubtype="3"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strips(upRight)">
                                      <p:cBhvr>
                                        <p:cTn id="7" dur="10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3" fill="hold" grpId="0" nodeType="clickEffect">
                                  <p:stCondLst>
                                    <p:cond delay="0"/>
                                  </p:stCondLst>
                                  <p:childTnLst>
                                    <p:set>
                                      <p:cBhvr>
                                        <p:cTn id="11" dur="1" fill="hold">
                                          <p:stCondLst>
                                            <p:cond delay="0"/>
                                          </p:stCondLst>
                                        </p:cTn>
                                        <p:tgtEl>
                                          <p:spTgt spid="17"/>
                                        </p:tgtEl>
                                        <p:attrNameLst>
                                          <p:attrName>style.visibility</p:attrName>
                                        </p:attrNameLst>
                                      </p:cBhvr>
                                      <p:to>
                                        <p:strVal val="visible"/>
                                      </p:to>
                                    </p:set>
                                    <p:animEffect transition="in" filter="strips(upRight)">
                                      <p:cBhvr>
                                        <p:cTn id="12" dur="1000"/>
                                        <p:tgtEl>
                                          <p:spTgt spid="17"/>
                                        </p:tgtEl>
                                      </p:cBhvr>
                                    </p:animEffect>
                                  </p:childTnLst>
                                </p:cTn>
                              </p:par>
                            </p:childTnLst>
                          </p:cTn>
                        </p:par>
                      </p:childTnLst>
                    </p:cTn>
                  </p:par>
                  <p:par>
                    <p:cTn id="13" fill="hold">
                      <p:stCondLst>
                        <p:cond delay="indefinite"/>
                      </p:stCondLst>
                      <p:childTnLst>
                        <p:par>
                          <p:cTn id="14" fill="hold">
                            <p:stCondLst>
                              <p:cond delay="0"/>
                            </p:stCondLst>
                            <p:childTnLst>
                              <p:par>
                                <p:cTn id="15" presetID="18" presetClass="entr" presetSubtype="3" fill="hold" grpId="0" nodeType="clickEffect">
                                  <p:stCondLst>
                                    <p:cond delay="0"/>
                                  </p:stCondLst>
                                  <p:childTnLst>
                                    <p:set>
                                      <p:cBhvr>
                                        <p:cTn id="16" dur="1" fill="hold">
                                          <p:stCondLst>
                                            <p:cond delay="0"/>
                                          </p:stCondLst>
                                        </p:cTn>
                                        <p:tgtEl>
                                          <p:spTgt spid="18"/>
                                        </p:tgtEl>
                                        <p:attrNameLst>
                                          <p:attrName>style.visibility</p:attrName>
                                        </p:attrNameLst>
                                      </p:cBhvr>
                                      <p:to>
                                        <p:strVal val="visible"/>
                                      </p:to>
                                    </p:set>
                                    <p:animEffect transition="in" filter="strips(upRight)">
                                      <p:cBhvr>
                                        <p:cTn id="17" dur="10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17" grpId="0"/>
      <p:bldP spid="18"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3620479"/>
            <a:ext cx="12192001" cy="2246769"/>
          </a:xfrm>
          <a:prstGeom prst="rect">
            <a:avLst/>
          </a:prstGeom>
        </p:spPr>
        <p:txBody>
          <a:bodyPr wrap="square">
            <a:spAutoFit/>
          </a:bodyPr>
          <a:lstStyle/>
          <a:p>
            <a:pPr algn="just"/>
            <a:r>
              <a:rPr lang="en-US" sz="2800" dirty="0" smtClean="0">
                <a:solidFill>
                  <a:srgbClr val="FF00FF"/>
                </a:solidFill>
                <a:latin typeface="+mj-lt"/>
              </a:rPr>
              <a:t>	</a:t>
            </a:r>
            <a:r>
              <a:rPr lang="vi-VN" sz="2800" dirty="0" smtClean="0">
                <a:solidFill>
                  <a:srgbClr val="FF00FF"/>
                </a:solidFill>
                <a:latin typeface="+mj-lt"/>
              </a:rPr>
              <a:t>Những đặc điểm để xác định một nhóm cá thể là quần thể sinh vật:</a:t>
            </a:r>
          </a:p>
          <a:p>
            <a:pPr algn="just"/>
            <a:r>
              <a:rPr lang="vi-VN" sz="2800" dirty="0" smtClean="0">
                <a:solidFill>
                  <a:srgbClr val="FF00FF"/>
                </a:solidFill>
                <a:latin typeface="+mj-lt"/>
              </a:rPr>
              <a:t>- Cùng loài.</a:t>
            </a:r>
          </a:p>
          <a:p>
            <a:pPr algn="just"/>
            <a:r>
              <a:rPr lang="vi-VN" sz="2800" dirty="0" smtClean="0">
                <a:solidFill>
                  <a:srgbClr val="FF00FF"/>
                </a:solidFill>
                <a:latin typeface="+mj-lt"/>
              </a:rPr>
              <a:t>- Cùng sinh sống trong một khoảng không gian xác định, vào một thời điểm nhất định.</a:t>
            </a:r>
          </a:p>
          <a:p>
            <a:pPr algn="just"/>
            <a:r>
              <a:rPr lang="vi-VN" sz="2800" dirty="0" smtClean="0">
                <a:solidFill>
                  <a:srgbClr val="FF00FF"/>
                </a:solidFill>
                <a:latin typeface="+mj-lt"/>
              </a:rPr>
              <a:t> - Có khả năng sinh sản tạo nên những thế hệ mới.</a:t>
            </a:r>
            <a:endParaRPr lang="vi-VN" sz="2800" dirty="0">
              <a:solidFill>
                <a:srgbClr val="FF00FF"/>
              </a:solidFill>
              <a:latin typeface="+mj-lt"/>
            </a:endParaRPr>
          </a:p>
        </p:txBody>
      </p:sp>
      <p:pic>
        <p:nvPicPr>
          <p:cNvPr id="2050" name="Picture 2"/>
          <p:cNvPicPr>
            <a:picLocks noChangeAspect="1" noChangeArrowheads="1"/>
          </p:cNvPicPr>
          <p:nvPr/>
        </p:nvPicPr>
        <p:blipFill>
          <a:blip r:embed="rId2"/>
          <a:srcRect/>
          <a:stretch>
            <a:fillRect/>
          </a:stretch>
        </p:blipFill>
        <p:spPr bwMode="auto">
          <a:xfrm>
            <a:off x="3861011" y="0"/>
            <a:ext cx="4470174" cy="3529085"/>
          </a:xfrm>
          <a:prstGeom prst="rect">
            <a:avLst/>
          </a:prstGeom>
          <a:noFill/>
          <a:ln w="9525">
            <a:noFill/>
            <a:miter lim="800000"/>
            <a:headEnd/>
            <a:tailEnd/>
          </a:ln>
          <a:effec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nodeType="withEffect">
                                  <p:stCondLst>
                                    <p:cond delay="0"/>
                                  </p:stCondLst>
                                  <p:childTnLst>
                                    <p:set>
                                      <p:cBhvr>
                                        <p:cTn id="6" dur="1" fill="hold">
                                          <p:stCondLst>
                                            <p:cond delay="0"/>
                                          </p:stCondLst>
                                        </p:cTn>
                                        <p:tgtEl>
                                          <p:spTgt spid="2050"/>
                                        </p:tgtEl>
                                        <p:attrNameLst>
                                          <p:attrName>style.visibility</p:attrName>
                                        </p:attrNameLst>
                                      </p:cBhvr>
                                      <p:to>
                                        <p:strVal val="visible"/>
                                      </p:to>
                                    </p:set>
                                    <p:anim calcmode="lin" valueType="num">
                                      <p:cBhvr>
                                        <p:cTn id="7" dur="1000" fill="hold"/>
                                        <p:tgtEl>
                                          <p:spTgt spid="2050"/>
                                        </p:tgtEl>
                                        <p:attrNameLst>
                                          <p:attrName>ppt_w</p:attrName>
                                        </p:attrNameLst>
                                      </p:cBhvr>
                                      <p:tavLst>
                                        <p:tav tm="0">
                                          <p:val>
                                            <p:fltVal val="0"/>
                                          </p:val>
                                        </p:tav>
                                        <p:tav tm="100000">
                                          <p:val>
                                            <p:strVal val="#ppt_w"/>
                                          </p:val>
                                        </p:tav>
                                      </p:tavLst>
                                    </p:anim>
                                    <p:anim calcmode="lin" valueType="num">
                                      <p:cBhvr>
                                        <p:cTn id="8" dur="1000" fill="hold"/>
                                        <p:tgtEl>
                                          <p:spTgt spid="2050"/>
                                        </p:tgtEl>
                                        <p:attrNameLst>
                                          <p:attrName>ppt_h</p:attrName>
                                        </p:attrNameLst>
                                      </p:cBhvr>
                                      <p:tavLst>
                                        <p:tav tm="0">
                                          <p:val>
                                            <p:fltVal val="0"/>
                                          </p:val>
                                        </p:tav>
                                        <p:tav tm="100000">
                                          <p:val>
                                            <p:strVal val="#ppt_h"/>
                                          </p:val>
                                        </p:tav>
                                      </p:tavLst>
                                    </p:anim>
                                    <p:animEffect transition="in" filter="fade">
                                      <p:cBhvr>
                                        <p:cTn id="9" dur="1000"/>
                                        <p:tgtEl>
                                          <p:spTgt spid="2050"/>
                                        </p:tgtEl>
                                      </p:cBhvr>
                                    </p:animEffect>
                                  </p:childTnLst>
                                </p:cTn>
                              </p:par>
                            </p:childTnLst>
                          </p:cTn>
                        </p:par>
                      </p:childTnLst>
                    </p:cTn>
                  </p:par>
                  <p:par>
                    <p:cTn id="10" fill="hold">
                      <p:stCondLst>
                        <p:cond delay="indefinite"/>
                      </p:stCondLst>
                      <p:childTnLst>
                        <p:par>
                          <p:cTn id="11" fill="hold">
                            <p:stCondLst>
                              <p:cond delay="0"/>
                            </p:stCondLst>
                            <p:childTnLst>
                              <p:par>
                                <p:cTn id="12" presetID="21" presetClass="entr" presetSubtype="4" fill="hold" grpId="0" nodeType="click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wheel(4)">
                                      <p:cBhvr>
                                        <p:cTn id="14"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1" name="Picture 3"/>
          <p:cNvPicPr>
            <a:picLocks noChangeAspect="1" noChangeArrowheads="1"/>
          </p:cNvPicPr>
          <p:nvPr/>
        </p:nvPicPr>
        <p:blipFill>
          <a:blip r:embed="rId2"/>
          <a:srcRect/>
          <a:stretch>
            <a:fillRect/>
          </a:stretch>
        </p:blipFill>
        <p:spPr bwMode="auto">
          <a:xfrm>
            <a:off x="14276" y="342912"/>
            <a:ext cx="12177723" cy="6297226"/>
          </a:xfrm>
          <a:prstGeom prst="rect">
            <a:avLst/>
          </a:prstGeom>
          <a:noFill/>
          <a:ln w="9525">
            <a:noFill/>
            <a:miter lim="800000"/>
            <a:headEnd/>
            <a:tailEnd/>
          </a:ln>
          <a:effectLst/>
        </p:spPr>
      </p:pic>
      <p:sp>
        <p:nvSpPr>
          <p:cNvPr id="5" name="Oval 4"/>
          <p:cNvSpPr/>
          <p:nvPr/>
        </p:nvSpPr>
        <p:spPr>
          <a:xfrm>
            <a:off x="414336" y="4642462"/>
            <a:ext cx="484909" cy="374073"/>
          </a:xfrm>
          <a:prstGeom prst="ellipse">
            <a:avLst/>
          </a:prstGeom>
          <a:noFill/>
          <a:ln w="38100">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ntr" presetSubtype="0" fill="hold" nodeType="withEffect">
                                  <p:stCondLst>
                                    <p:cond delay="0"/>
                                  </p:stCondLst>
                                  <p:iterate type="lt">
                                    <p:tmPct val="5000"/>
                                  </p:iterate>
                                  <p:childTnLst>
                                    <p:set>
                                      <p:cBhvr>
                                        <p:cTn id="6" dur="1" fill="hold">
                                          <p:stCondLst>
                                            <p:cond delay="0"/>
                                          </p:stCondLst>
                                        </p:cTn>
                                        <p:tgtEl>
                                          <p:spTgt spid="2051"/>
                                        </p:tgtEl>
                                        <p:attrNameLst>
                                          <p:attrName>style.visibility</p:attrName>
                                        </p:attrNameLst>
                                      </p:cBhvr>
                                      <p:to>
                                        <p:strVal val="visible"/>
                                      </p:to>
                                    </p:set>
                                    <p:anim calcmode="lin" valueType="num">
                                      <p:cBhvr>
                                        <p:cTn id="7" dur="1000" fill="hold"/>
                                        <p:tgtEl>
                                          <p:spTgt spid="2051"/>
                                        </p:tgtEl>
                                        <p:attrNameLst>
                                          <p:attrName>ppt_w</p:attrName>
                                        </p:attrNameLst>
                                      </p:cBhvr>
                                      <p:tavLst>
                                        <p:tav tm="0">
                                          <p:val>
                                            <p:fltVal val="0"/>
                                          </p:val>
                                        </p:tav>
                                        <p:tav tm="100000">
                                          <p:val>
                                            <p:strVal val="#ppt_w"/>
                                          </p:val>
                                        </p:tav>
                                      </p:tavLst>
                                    </p:anim>
                                    <p:anim calcmode="lin" valueType="num">
                                      <p:cBhvr>
                                        <p:cTn id="8" dur="1000" fill="hold"/>
                                        <p:tgtEl>
                                          <p:spTgt spid="2051"/>
                                        </p:tgtEl>
                                        <p:attrNameLst>
                                          <p:attrName>ppt_h</p:attrName>
                                        </p:attrNameLst>
                                      </p:cBhvr>
                                      <p:tavLst>
                                        <p:tav tm="0">
                                          <p:val>
                                            <p:fltVal val="0"/>
                                          </p:val>
                                        </p:tav>
                                        <p:tav tm="100000">
                                          <p:val>
                                            <p:strVal val="#ppt_h"/>
                                          </p:val>
                                        </p:tav>
                                      </p:tavLst>
                                    </p:anim>
                                    <p:anim calcmode="lin" valueType="num">
                                      <p:cBhvr>
                                        <p:cTn id="9" dur="1000" fill="hold"/>
                                        <p:tgtEl>
                                          <p:spTgt spid="2051"/>
                                        </p:tgtEl>
                                        <p:attrNameLst>
                                          <p:attrName>style.rotation</p:attrName>
                                        </p:attrNameLst>
                                      </p:cBhvr>
                                      <p:tavLst>
                                        <p:tav tm="0">
                                          <p:val>
                                            <p:fltVal val="90"/>
                                          </p:val>
                                        </p:tav>
                                        <p:tav tm="100000">
                                          <p:val>
                                            <p:fltVal val="0"/>
                                          </p:val>
                                        </p:tav>
                                      </p:tavLst>
                                    </p:anim>
                                    <p:animEffect transition="in" filter="fade">
                                      <p:cBhvr>
                                        <p:cTn id="10" dur="1000"/>
                                        <p:tgtEl>
                                          <p:spTgt spid="2051"/>
                                        </p:tgtEl>
                                      </p:cBhvr>
                                    </p:animEffect>
                                  </p:childTnLst>
                                </p:cTn>
                              </p:par>
                            </p:childTnLst>
                          </p:cTn>
                        </p:par>
                      </p:childTnLst>
                    </p:cTn>
                  </p:par>
                  <p:par>
                    <p:cTn id="11" fill="hold">
                      <p:stCondLst>
                        <p:cond delay="indefinite"/>
                      </p:stCondLst>
                      <p:childTnLst>
                        <p:par>
                          <p:cTn id="12" fill="hold">
                            <p:stCondLst>
                              <p:cond delay="0"/>
                            </p:stCondLst>
                            <p:childTnLst>
                              <p:par>
                                <p:cTn id="13" presetID="18" presetClass="entr" presetSubtype="6"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animEffect transition="in" filter="strips(downRight)">
                                      <p:cBhvr>
                                        <p:cTn id="15"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0" y="0"/>
            <a:ext cx="12192000" cy="492443"/>
          </a:xfrm>
          <a:prstGeom prst="rect">
            <a:avLst/>
          </a:prstGeom>
          <a:noFill/>
        </p:spPr>
        <p:txBody>
          <a:bodyPr wrap="square" rtlCol="0">
            <a:spAutoFit/>
          </a:bodyPr>
          <a:lstStyle/>
          <a:p>
            <a:pPr algn="ctr"/>
            <a:r>
              <a:rPr lang="en-US" sz="2600" b="1" dirty="0" err="1" smtClean="0">
                <a:solidFill>
                  <a:srgbClr val="FF00FF"/>
                </a:solidFill>
                <a:latin typeface="Times New Roman" pitchFamily="18" charset="0"/>
                <a:cs typeface="Times New Roman" pitchFamily="18" charset="0"/>
              </a:rPr>
              <a:t>BÀI</a:t>
            </a:r>
            <a:r>
              <a:rPr lang="en-US" sz="2600" b="1" dirty="0" smtClean="0">
                <a:solidFill>
                  <a:srgbClr val="FF00FF"/>
                </a:solidFill>
                <a:latin typeface="Times New Roman" pitchFamily="18" charset="0"/>
                <a:cs typeface="Times New Roman" pitchFamily="18" charset="0"/>
              </a:rPr>
              <a:t> 39:  </a:t>
            </a:r>
            <a:r>
              <a:rPr lang="en-US" sz="2600" b="1" dirty="0" err="1" smtClean="0">
                <a:solidFill>
                  <a:srgbClr val="FF00FF"/>
                </a:solidFill>
                <a:latin typeface="Times New Roman" pitchFamily="18" charset="0"/>
                <a:cs typeface="Times New Roman" pitchFamily="18" charset="0"/>
              </a:rPr>
              <a:t>QUẦN</a:t>
            </a:r>
            <a:r>
              <a:rPr lang="en-US" sz="2600" b="1" dirty="0" smtClean="0">
                <a:solidFill>
                  <a:srgbClr val="FF00FF"/>
                </a:solidFill>
                <a:latin typeface="Times New Roman" pitchFamily="18" charset="0"/>
                <a:cs typeface="Times New Roman" pitchFamily="18" charset="0"/>
              </a:rPr>
              <a:t> </a:t>
            </a:r>
            <a:r>
              <a:rPr lang="en-US" sz="2600" b="1" dirty="0" err="1" smtClean="0">
                <a:solidFill>
                  <a:srgbClr val="FF00FF"/>
                </a:solidFill>
                <a:latin typeface="Times New Roman" pitchFamily="18" charset="0"/>
                <a:cs typeface="Times New Roman" pitchFamily="18" charset="0"/>
              </a:rPr>
              <a:t>THỂ</a:t>
            </a:r>
            <a:r>
              <a:rPr lang="en-US" sz="2600" b="1" dirty="0" smtClean="0">
                <a:solidFill>
                  <a:srgbClr val="FF00FF"/>
                </a:solidFill>
                <a:latin typeface="Times New Roman" pitchFamily="18" charset="0"/>
                <a:cs typeface="Times New Roman" pitchFamily="18" charset="0"/>
              </a:rPr>
              <a:t> </a:t>
            </a:r>
            <a:r>
              <a:rPr lang="en-US" sz="2600" b="1" dirty="0" err="1" smtClean="0">
                <a:solidFill>
                  <a:srgbClr val="FF00FF"/>
                </a:solidFill>
                <a:latin typeface="Times New Roman" pitchFamily="18" charset="0"/>
                <a:cs typeface="Times New Roman" pitchFamily="18" charset="0"/>
              </a:rPr>
              <a:t>SINH</a:t>
            </a:r>
            <a:r>
              <a:rPr lang="en-US" sz="2600" b="1" dirty="0" smtClean="0">
                <a:solidFill>
                  <a:srgbClr val="FF00FF"/>
                </a:solidFill>
                <a:latin typeface="Times New Roman" pitchFamily="18" charset="0"/>
                <a:cs typeface="Times New Roman" pitchFamily="18" charset="0"/>
              </a:rPr>
              <a:t> </a:t>
            </a:r>
            <a:r>
              <a:rPr lang="en-US" sz="2600" b="1" dirty="0" err="1" smtClean="0">
                <a:solidFill>
                  <a:srgbClr val="FF00FF"/>
                </a:solidFill>
                <a:latin typeface="Times New Roman" pitchFamily="18" charset="0"/>
                <a:cs typeface="Times New Roman" pitchFamily="18" charset="0"/>
              </a:rPr>
              <a:t>VẬT</a:t>
            </a:r>
            <a:r>
              <a:rPr lang="en-US" sz="2600" b="1" dirty="0" smtClean="0">
                <a:solidFill>
                  <a:srgbClr val="FF00FF"/>
                </a:solidFill>
                <a:latin typeface="Times New Roman" pitchFamily="18" charset="0"/>
                <a:cs typeface="Times New Roman" pitchFamily="18" charset="0"/>
              </a:rPr>
              <a:t>.</a:t>
            </a:r>
            <a:endParaRPr lang="en-US" sz="2600" b="1" dirty="0">
              <a:solidFill>
                <a:srgbClr val="FF00FF"/>
              </a:solidFill>
              <a:latin typeface="Times New Roman" pitchFamily="18" charset="0"/>
              <a:cs typeface="Times New Roman" pitchFamily="18" charset="0"/>
            </a:endParaRPr>
          </a:p>
        </p:txBody>
      </p:sp>
      <p:sp>
        <p:nvSpPr>
          <p:cNvPr id="6" name="TextBox 5"/>
          <p:cNvSpPr txBox="1"/>
          <p:nvPr/>
        </p:nvSpPr>
        <p:spPr>
          <a:xfrm>
            <a:off x="0" y="397812"/>
            <a:ext cx="12192000" cy="523220"/>
          </a:xfrm>
          <a:prstGeom prst="rect">
            <a:avLst/>
          </a:prstGeom>
          <a:noFill/>
        </p:spPr>
        <p:txBody>
          <a:bodyPr wrap="square" rtlCol="0">
            <a:spAutoFit/>
          </a:bodyPr>
          <a:lstStyle/>
          <a:p>
            <a:r>
              <a:rPr lang="en-US" sz="2800" b="1" dirty="0" smtClean="0">
                <a:solidFill>
                  <a:srgbClr val="0000FF"/>
                </a:solidFill>
                <a:latin typeface="Times New Roman" pitchFamily="18" charset="0"/>
                <a:cs typeface="Times New Roman" pitchFamily="18" charset="0"/>
              </a:rPr>
              <a:t>I. </a:t>
            </a:r>
            <a:r>
              <a:rPr lang="en-US" sz="2800" b="1" dirty="0" err="1" smtClean="0">
                <a:solidFill>
                  <a:srgbClr val="0000FF"/>
                </a:solidFill>
                <a:latin typeface="Times New Roman" pitchFamily="18" charset="0"/>
                <a:cs typeface="Times New Roman" pitchFamily="18" charset="0"/>
              </a:rPr>
              <a:t>KHÁI</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NIỆM</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QUẦN</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THỂ</a:t>
            </a:r>
            <a:endParaRPr lang="en-US" sz="2800" b="1" dirty="0" smtClean="0">
              <a:solidFill>
                <a:srgbClr val="0000FF"/>
              </a:solidFill>
              <a:latin typeface="Times New Roman" pitchFamily="18" charset="0"/>
              <a:cs typeface="Times New Roman" pitchFamily="18" charset="0"/>
            </a:endParaRPr>
          </a:p>
        </p:txBody>
      </p:sp>
      <p:sp>
        <p:nvSpPr>
          <p:cNvPr id="27650" name="Rectangle 2"/>
          <p:cNvSpPr>
            <a:spLocks noChangeArrowheads="1"/>
          </p:cNvSpPr>
          <p:nvPr/>
        </p:nvSpPr>
        <p:spPr bwMode="auto">
          <a:xfrm>
            <a:off x="0" y="0"/>
            <a:ext cx="12192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27651" name="Rectangle 3"/>
          <p:cNvSpPr>
            <a:spLocks noChangeArrowheads="1"/>
          </p:cNvSpPr>
          <p:nvPr/>
        </p:nvSpPr>
        <p:spPr bwMode="auto">
          <a:xfrm>
            <a:off x="0" y="857250"/>
            <a:ext cx="12192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1747" name="Rectangle 3"/>
          <p:cNvSpPr>
            <a:spLocks noChangeArrowheads="1"/>
          </p:cNvSpPr>
          <p:nvPr/>
        </p:nvSpPr>
        <p:spPr bwMode="auto">
          <a:xfrm>
            <a:off x="0" y="866775"/>
            <a:ext cx="12192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1751" name="Rectangle 7"/>
          <p:cNvSpPr>
            <a:spLocks noChangeArrowheads="1"/>
          </p:cNvSpPr>
          <p:nvPr/>
        </p:nvSpPr>
        <p:spPr bwMode="auto">
          <a:xfrm>
            <a:off x="0" y="866775"/>
            <a:ext cx="12192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Calibri" pitchFamily="34" charset="0"/>
                <a:ea typeface="Times New Roman" pitchFamily="18" charset="0"/>
                <a:cs typeface="Times New Roman" pitchFamily="18" charset="0"/>
              </a:rPr>
              <a:t>  </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1752" name="Rectangle 8"/>
          <p:cNvSpPr>
            <a:spLocks noChangeArrowheads="1"/>
          </p:cNvSpPr>
          <p:nvPr/>
        </p:nvSpPr>
        <p:spPr bwMode="auto">
          <a:xfrm>
            <a:off x="0" y="1143000"/>
            <a:ext cx="12192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1755" name="Rectangle 11"/>
          <p:cNvSpPr>
            <a:spLocks noChangeArrowheads="1"/>
          </p:cNvSpPr>
          <p:nvPr/>
        </p:nvSpPr>
        <p:spPr bwMode="auto">
          <a:xfrm>
            <a:off x="0" y="733425"/>
            <a:ext cx="12192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1757" name="Rectangle 13"/>
          <p:cNvSpPr>
            <a:spLocks noChangeArrowheads="1"/>
          </p:cNvSpPr>
          <p:nvPr/>
        </p:nvSpPr>
        <p:spPr bwMode="auto">
          <a:xfrm>
            <a:off x="0" y="0"/>
            <a:ext cx="12192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31758" name="Rectangle 14"/>
          <p:cNvSpPr>
            <a:spLocks noChangeArrowheads="1"/>
          </p:cNvSpPr>
          <p:nvPr/>
        </p:nvSpPr>
        <p:spPr bwMode="auto">
          <a:xfrm>
            <a:off x="0" y="990600"/>
            <a:ext cx="12192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1760" name="Rectangle 16"/>
          <p:cNvSpPr>
            <a:spLocks noChangeArrowheads="1"/>
          </p:cNvSpPr>
          <p:nvPr/>
        </p:nvSpPr>
        <p:spPr bwMode="auto">
          <a:xfrm>
            <a:off x="0" y="0"/>
            <a:ext cx="12192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31761" name="Rectangle 17"/>
          <p:cNvSpPr>
            <a:spLocks noChangeArrowheads="1"/>
          </p:cNvSpPr>
          <p:nvPr/>
        </p:nvSpPr>
        <p:spPr bwMode="auto">
          <a:xfrm>
            <a:off x="0" y="952500"/>
            <a:ext cx="12192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1763" name="Rectangle 19"/>
          <p:cNvSpPr>
            <a:spLocks noChangeArrowheads="1"/>
          </p:cNvSpPr>
          <p:nvPr/>
        </p:nvSpPr>
        <p:spPr bwMode="auto">
          <a:xfrm>
            <a:off x="0" y="0"/>
            <a:ext cx="12192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31764" name="Rectangle 20"/>
          <p:cNvSpPr>
            <a:spLocks noChangeArrowheads="1"/>
          </p:cNvSpPr>
          <p:nvPr/>
        </p:nvSpPr>
        <p:spPr bwMode="auto">
          <a:xfrm>
            <a:off x="0" y="762000"/>
            <a:ext cx="12192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 name="Rectangle 4"/>
          <p:cNvSpPr>
            <a:spLocks noChangeArrowheads="1"/>
          </p:cNvSpPr>
          <p:nvPr/>
        </p:nvSpPr>
        <p:spPr bwMode="auto">
          <a:xfrm>
            <a:off x="0" y="0"/>
            <a:ext cx="12192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17" name="TextBox 16"/>
          <p:cNvSpPr txBox="1"/>
          <p:nvPr/>
        </p:nvSpPr>
        <p:spPr>
          <a:xfrm>
            <a:off x="0" y="840500"/>
            <a:ext cx="12192000" cy="1384995"/>
          </a:xfrm>
          <a:prstGeom prst="rect">
            <a:avLst/>
          </a:prstGeom>
          <a:noFill/>
        </p:spPr>
        <p:txBody>
          <a:bodyPr wrap="square" rtlCol="0">
            <a:spAutoFit/>
          </a:bodyPr>
          <a:lstStyle/>
          <a:p>
            <a:pPr algn="just"/>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Quần</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thể</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là</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tập</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hợp</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các</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cá</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thể</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cùng</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loài</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cùng</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sinh</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sống</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trong</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một</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khoảng</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không</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gian</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xác</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định</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vào</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một</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thời</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điểm</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nhất</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định</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và</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có</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khả</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năng</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sinh</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sản</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tạo</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nên</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những</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thế</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hệ</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mới</a:t>
            </a:r>
            <a:r>
              <a:rPr lang="en-US" sz="2800" dirty="0" smtClean="0">
                <a:solidFill>
                  <a:srgbClr val="0000FF"/>
                </a:solidFill>
                <a:latin typeface="Times New Roman" pitchFamily="18" charset="0"/>
                <a:cs typeface="Times New Roman" pitchFamily="18" charset="0"/>
              </a:rPr>
              <a:t>.</a:t>
            </a:r>
          </a:p>
        </p:txBody>
      </p:sp>
      <p:sp>
        <p:nvSpPr>
          <p:cNvPr id="18" name="TextBox 17"/>
          <p:cNvSpPr txBox="1"/>
          <p:nvPr/>
        </p:nvSpPr>
        <p:spPr>
          <a:xfrm>
            <a:off x="0" y="2110501"/>
            <a:ext cx="12192000" cy="523220"/>
          </a:xfrm>
          <a:prstGeom prst="rect">
            <a:avLst/>
          </a:prstGeom>
          <a:noFill/>
        </p:spPr>
        <p:txBody>
          <a:bodyPr wrap="square" rtlCol="0">
            <a:spAutoFit/>
          </a:bodyPr>
          <a:lstStyle/>
          <a:p>
            <a:pPr algn="just"/>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Ví</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dụ</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quần</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thể</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voi</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quần</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thể</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cây</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bạch</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đàn</a:t>
            </a:r>
            <a:r>
              <a:rPr lang="en-US" sz="2800" dirty="0" smtClean="0">
                <a:solidFill>
                  <a:srgbClr val="0000FF"/>
                </a:solidFill>
                <a:latin typeface="Times New Roman" pitchFamily="18" charset="0"/>
                <a:cs typeface="Times New Roman" pitchFamily="18" charset="0"/>
              </a:rPr>
              <a:t>…</a:t>
            </a:r>
          </a:p>
        </p:txBody>
      </p:sp>
      <p:sp>
        <p:nvSpPr>
          <p:cNvPr id="19" name="TextBox 18"/>
          <p:cNvSpPr txBox="1"/>
          <p:nvPr/>
        </p:nvSpPr>
        <p:spPr>
          <a:xfrm>
            <a:off x="0" y="2538669"/>
            <a:ext cx="12192000" cy="523220"/>
          </a:xfrm>
          <a:prstGeom prst="rect">
            <a:avLst/>
          </a:prstGeom>
          <a:noFill/>
        </p:spPr>
        <p:txBody>
          <a:bodyPr wrap="square" rtlCol="0">
            <a:spAutoFit/>
          </a:bodyPr>
          <a:lstStyle/>
          <a:p>
            <a:r>
              <a:rPr lang="en-US" sz="2800" b="1" dirty="0" smtClean="0">
                <a:solidFill>
                  <a:srgbClr val="0000FF"/>
                </a:solidFill>
                <a:latin typeface="Times New Roman" pitchFamily="18" charset="0"/>
                <a:cs typeface="Times New Roman" pitchFamily="18" charset="0"/>
              </a:rPr>
              <a:t>II. </a:t>
            </a:r>
            <a:r>
              <a:rPr lang="en-US" sz="2800" b="1" dirty="0" err="1" smtClean="0">
                <a:solidFill>
                  <a:srgbClr val="0000FF"/>
                </a:solidFill>
                <a:latin typeface="Times New Roman" pitchFamily="18" charset="0"/>
                <a:cs typeface="Times New Roman" pitchFamily="18" charset="0"/>
              </a:rPr>
              <a:t>CÁC</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ĐẶC</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TRƯNG</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CƠ</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BẢN</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CỦA</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QUẦN</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THỂ</a:t>
            </a:r>
            <a:endParaRPr lang="en-US" sz="2800" b="1" dirty="0" smtClean="0">
              <a:solidFill>
                <a:srgbClr val="0000FF"/>
              </a:solidFill>
              <a:latin typeface="Times New Roman" pitchFamily="18" charset="0"/>
              <a:cs typeface="Times New Roman" pitchFamily="18" charset="0"/>
            </a:endParaRPr>
          </a:p>
        </p:txBody>
      </p:sp>
      <p:sp>
        <p:nvSpPr>
          <p:cNvPr id="20" name="TextBox 19"/>
          <p:cNvSpPr txBox="1"/>
          <p:nvPr/>
        </p:nvSpPr>
        <p:spPr>
          <a:xfrm>
            <a:off x="0" y="2966843"/>
            <a:ext cx="12192000" cy="523220"/>
          </a:xfrm>
          <a:prstGeom prst="rect">
            <a:avLst/>
          </a:prstGeom>
          <a:noFill/>
        </p:spPr>
        <p:txBody>
          <a:bodyPr wrap="square" rtlCol="0">
            <a:spAutoFit/>
          </a:bodyPr>
          <a:lstStyle/>
          <a:p>
            <a:pPr algn="just"/>
            <a:r>
              <a:rPr lang="en-US" sz="2800" b="1" dirty="0" smtClean="0">
                <a:solidFill>
                  <a:srgbClr val="0000FF"/>
                </a:solidFill>
                <a:latin typeface="Times New Roman" pitchFamily="18" charset="0"/>
                <a:cs typeface="Times New Roman" pitchFamily="18" charset="0"/>
              </a:rPr>
              <a:t>1. </a:t>
            </a:r>
            <a:r>
              <a:rPr lang="en-US" sz="2800" b="1" dirty="0" err="1" smtClean="0">
                <a:solidFill>
                  <a:srgbClr val="0000FF"/>
                </a:solidFill>
                <a:latin typeface="Times New Roman" pitchFamily="18" charset="0"/>
                <a:cs typeface="Times New Roman" pitchFamily="18" charset="0"/>
              </a:rPr>
              <a:t>Kích</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thước</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của</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quần</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thể</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sinh</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vật</a:t>
            </a:r>
            <a:endParaRPr lang="en-US" sz="2800" b="1" dirty="0" smtClean="0">
              <a:solidFill>
                <a:srgbClr val="0000FF"/>
              </a:solidFill>
              <a:latin typeface="Times New Roman" pitchFamily="18" charset="0"/>
              <a:cs typeface="Times New Roman" pitchFamily="18" charset="0"/>
            </a:endParaRPr>
          </a:p>
        </p:txBody>
      </p:sp>
      <p:sp>
        <p:nvSpPr>
          <p:cNvPr id="21" name="TextBox 20"/>
          <p:cNvSpPr txBox="1"/>
          <p:nvPr/>
        </p:nvSpPr>
        <p:spPr>
          <a:xfrm>
            <a:off x="0" y="3358728"/>
            <a:ext cx="12192000" cy="1384995"/>
          </a:xfrm>
          <a:prstGeom prst="rect">
            <a:avLst/>
          </a:prstGeom>
          <a:noFill/>
        </p:spPr>
        <p:txBody>
          <a:bodyPr wrap="square" rtlCol="0">
            <a:spAutoFit/>
          </a:bodyPr>
          <a:lstStyle/>
          <a:p>
            <a:pPr algn="just"/>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Kích</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thước</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của</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quần</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thể</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sinh</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vật</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là</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số</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lượng</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các</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cá</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thể</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hoặc</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khối</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lượng</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hoặc</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năng</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lượng</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tích</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lũy</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trong</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các</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cá</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thể</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phân</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bố</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trong</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khoảng</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không</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gian</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nhất</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định</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của</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quần</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thể</a:t>
            </a:r>
            <a:r>
              <a:rPr lang="en-US" sz="2800" dirty="0" smtClean="0">
                <a:solidFill>
                  <a:srgbClr val="0000FF"/>
                </a:solidFill>
                <a:latin typeface="Times New Roman" pitchFamily="18" charset="0"/>
                <a:cs typeface="Times New Roman" pitchFamily="18" charset="0"/>
              </a:rPr>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ntr" presetSubtype="3" fill="hold" grpId="0" nodeType="withEffect">
                                  <p:stCondLst>
                                    <p:cond delay="0"/>
                                  </p:stCondLst>
                                  <p:childTnLst>
                                    <p:set>
                                      <p:cBhvr>
                                        <p:cTn id="6" dur="1" fill="hold">
                                          <p:stCondLst>
                                            <p:cond delay="0"/>
                                          </p:stCondLst>
                                        </p:cTn>
                                        <p:tgtEl>
                                          <p:spTgt spid="19"/>
                                        </p:tgtEl>
                                        <p:attrNameLst>
                                          <p:attrName>style.visibility</p:attrName>
                                        </p:attrNameLst>
                                      </p:cBhvr>
                                      <p:to>
                                        <p:strVal val="visible"/>
                                      </p:to>
                                    </p:set>
                                    <p:animEffect transition="in" filter="strips(upRight)">
                                      <p:cBhvr>
                                        <p:cTn id="7" dur="1000"/>
                                        <p:tgtEl>
                                          <p:spTgt spid="19"/>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3" fill="hold" grpId="0" nodeType="clickEffect">
                                  <p:stCondLst>
                                    <p:cond delay="0"/>
                                  </p:stCondLst>
                                  <p:childTnLst>
                                    <p:set>
                                      <p:cBhvr>
                                        <p:cTn id="11" dur="1" fill="hold">
                                          <p:stCondLst>
                                            <p:cond delay="0"/>
                                          </p:stCondLst>
                                        </p:cTn>
                                        <p:tgtEl>
                                          <p:spTgt spid="20"/>
                                        </p:tgtEl>
                                        <p:attrNameLst>
                                          <p:attrName>style.visibility</p:attrName>
                                        </p:attrNameLst>
                                      </p:cBhvr>
                                      <p:to>
                                        <p:strVal val="visible"/>
                                      </p:to>
                                    </p:set>
                                    <p:animEffect transition="in" filter="strips(upRight)">
                                      <p:cBhvr>
                                        <p:cTn id="12" dur="1000"/>
                                        <p:tgtEl>
                                          <p:spTgt spid="20"/>
                                        </p:tgtEl>
                                      </p:cBhvr>
                                    </p:animEffect>
                                  </p:childTnLst>
                                </p:cTn>
                              </p:par>
                            </p:childTnLst>
                          </p:cTn>
                        </p:par>
                      </p:childTnLst>
                    </p:cTn>
                  </p:par>
                  <p:par>
                    <p:cTn id="13" fill="hold">
                      <p:stCondLst>
                        <p:cond delay="indefinite"/>
                      </p:stCondLst>
                      <p:childTnLst>
                        <p:par>
                          <p:cTn id="14" fill="hold">
                            <p:stCondLst>
                              <p:cond delay="0"/>
                            </p:stCondLst>
                            <p:childTnLst>
                              <p:par>
                                <p:cTn id="15" presetID="18" presetClass="entr" presetSubtype="3" fill="hold" grpId="0" nodeType="clickEffect">
                                  <p:stCondLst>
                                    <p:cond delay="0"/>
                                  </p:stCondLst>
                                  <p:childTnLst>
                                    <p:set>
                                      <p:cBhvr>
                                        <p:cTn id="16" dur="1" fill="hold">
                                          <p:stCondLst>
                                            <p:cond delay="0"/>
                                          </p:stCondLst>
                                        </p:cTn>
                                        <p:tgtEl>
                                          <p:spTgt spid="21"/>
                                        </p:tgtEl>
                                        <p:attrNameLst>
                                          <p:attrName>style.visibility</p:attrName>
                                        </p:attrNameLst>
                                      </p:cBhvr>
                                      <p:to>
                                        <p:strVal val="visible"/>
                                      </p:to>
                                    </p:set>
                                    <p:animEffect transition="in" filter="strips(upRight)">
                                      <p:cBhvr>
                                        <p:cTn id="17" dur="10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p:bldP spid="20" grpId="0"/>
      <p:bldP spid="21"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3620479"/>
            <a:ext cx="12192001" cy="1384995"/>
          </a:xfrm>
          <a:prstGeom prst="rect">
            <a:avLst/>
          </a:prstGeom>
        </p:spPr>
        <p:txBody>
          <a:bodyPr wrap="square">
            <a:spAutoFit/>
          </a:bodyPr>
          <a:lstStyle/>
          <a:p>
            <a:pPr algn="just"/>
            <a:r>
              <a:rPr lang="en-US" sz="2800" dirty="0" smtClean="0">
                <a:solidFill>
                  <a:srgbClr val="FF00FF"/>
                </a:solidFill>
                <a:latin typeface="+mj-lt"/>
              </a:rPr>
              <a:t>	</a:t>
            </a:r>
            <a:r>
              <a:rPr lang="vi-VN" sz="2800" dirty="0" smtClean="0"/>
              <a:t> </a:t>
            </a:r>
            <a:r>
              <a:rPr lang="vi-VN" sz="2800" dirty="0" smtClean="0">
                <a:solidFill>
                  <a:srgbClr val="FF00FF"/>
                </a:solidFill>
                <a:latin typeface="+mj-lt"/>
              </a:rPr>
              <a:t>Ý nghĩa của đặc trưng kích thước của quần thể: Mỗi quần thể sinh vật có kích thước đặc trưng phù hợp với khả năng cung cấp nguồn sống của môi trường và thực hiện các chức năng sinh học, đảm bảo cho quần thể duy trì và phát triển.</a:t>
            </a:r>
            <a:endParaRPr lang="vi-VN" sz="2800" dirty="0">
              <a:solidFill>
                <a:srgbClr val="FF00FF"/>
              </a:solidFill>
              <a:latin typeface="+mj-lt"/>
            </a:endParaRPr>
          </a:p>
        </p:txBody>
      </p:sp>
      <p:pic>
        <p:nvPicPr>
          <p:cNvPr id="2052" name="Picture 4"/>
          <p:cNvPicPr>
            <a:picLocks noChangeAspect="1" noChangeArrowheads="1"/>
          </p:cNvPicPr>
          <p:nvPr/>
        </p:nvPicPr>
        <p:blipFill>
          <a:blip r:embed="rId2"/>
          <a:srcRect/>
          <a:stretch>
            <a:fillRect/>
          </a:stretch>
        </p:blipFill>
        <p:spPr bwMode="auto">
          <a:xfrm>
            <a:off x="3067278" y="0"/>
            <a:ext cx="5960615" cy="3624951"/>
          </a:xfrm>
          <a:prstGeom prst="rect">
            <a:avLst/>
          </a:prstGeom>
          <a:noFill/>
          <a:ln w="9525">
            <a:noFill/>
            <a:miter lim="800000"/>
            <a:headEnd/>
            <a:tailEnd/>
          </a:ln>
          <a:effectLst/>
        </p:spPr>
      </p:pic>
      <p:pic>
        <p:nvPicPr>
          <p:cNvPr id="3074" name="Picture 2"/>
          <p:cNvPicPr>
            <a:picLocks noChangeAspect="1" noChangeArrowheads="1"/>
          </p:cNvPicPr>
          <p:nvPr/>
        </p:nvPicPr>
        <p:blipFill>
          <a:blip r:embed="rId3"/>
          <a:srcRect/>
          <a:stretch>
            <a:fillRect/>
          </a:stretch>
        </p:blipFill>
        <p:spPr bwMode="auto">
          <a:xfrm>
            <a:off x="4543425" y="2162175"/>
            <a:ext cx="3105150" cy="2533650"/>
          </a:xfrm>
          <a:prstGeom prst="rect">
            <a:avLst/>
          </a:prstGeom>
          <a:noFill/>
          <a:ln w="9525">
            <a:noFill/>
            <a:miter lim="800000"/>
            <a:headEnd/>
            <a:tailEnd/>
          </a:ln>
          <a:effec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7" presetClass="entr" presetSubtype="0" fill="hold" nodeType="withEffect">
                                  <p:stCondLst>
                                    <p:cond delay="0"/>
                                  </p:stCondLst>
                                  <p:childTnLst>
                                    <p:set>
                                      <p:cBhvr>
                                        <p:cTn id="6" dur="1" fill="hold">
                                          <p:stCondLst>
                                            <p:cond delay="0"/>
                                          </p:stCondLst>
                                        </p:cTn>
                                        <p:tgtEl>
                                          <p:spTgt spid="2052"/>
                                        </p:tgtEl>
                                        <p:attrNameLst>
                                          <p:attrName>style.visibility</p:attrName>
                                        </p:attrNameLst>
                                      </p:cBhvr>
                                      <p:to>
                                        <p:strVal val="visible"/>
                                      </p:to>
                                    </p:set>
                                    <p:animEffect transition="in" filter="fade">
                                      <p:cBhvr>
                                        <p:cTn id="7" dur="1000"/>
                                        <p:tgtEl>
                                          <p:spTgt spid="2052"/>
                                        </p:tgtEl>
                                      </p:cBhvr>
                                    </p:animEffect>
                                    <p:anim calcmode="lin" valueType="num">
                                      <p:cBhvr>
                                        <p:cTn id="8" dur="1000" fill="hold"/>
                                        <p:tgtEl>
                                          <p:spTgt spid="2052"/>
                                        </p:tgtEl>
                                        <p:attrNameLst>
                                          <p:attrName>ppt_x</p:attrName>
                                        </p:attrNameLst>
                                      </p:cBhvr>
                                      <p:tavLst>
                                        <p:tav tm="0">
                                          <p:val>
                                            <p:strVal val="#ppt_x"/>
                                          </p:val>
                                        </p:tav>
                                        <p:tav tm="100000">
                                          <p:val>
                                            <p:strVal val="#ppt_x"/>
                                          </p:val>
                                        </p:tav>
                                      </p:tavLst>
                                    </p:anim>
                                    <p:anim calcmode="lin" valueType="num">
                                      <p:cBhvr>
                                        <p:cTn id="9" dur="900" decel="100000" fill="hold"/>
                                        <p:tgtEl>
                                          <p:spTgt spid="2052"/>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2052"/>
                                        </p:tgtEl>
                                        <p:attrNameLst>
                                          <p:attrName>ppt_y</p:attrName>
                                        </p:attrNameLst>
                                      </p:cBhvr>
                                      <p:tavLst>
                                        <p:tav tm="0">
                                          <p:val>
                                            <p:strVal val="#ppt_y-.03"/>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21" presetClass="entr" presetSubtype="4"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animEffect transition="in" filter="wheel(4)">
                                      <p:cBhvr>
                                        <p:cTn id="15"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0" y="0"/>
            <a:ext cx="12192000" cy="492443"/>
          </a:xfrm>
          <a:prstGeom prst="rect">
            <a:avLst/>
          </a:prstGeom>
          <a:noFill/>
        </p:spPr>
        <p:txBody>
          <a:bodyPr wrap="square" rtlCol="0">
            <a:spAutoFit/>
          </a:bodyPr>
          <a:lstStyle/>
          <a:p>
            <a:pPr algn="ctr"/>
            <a:r>
              <a:rPr lang="en-US" sz="2600" b="1" dirty="0" err="1" smtClean="0">
                <a:solidFill>
                  <a:srgbClr val="FF00FF"/>
                </a:solidFill>
                <a:latin typeface="Times New Roman" pitchFamily="18" charset="0"/>
                <a:cs typeface="Times New Roman" pitchFamily="18" charset="0"/>
              </a:rPr>
              <a:t>BÀI</a:t>
            </a:r>
            <a:r>
              <a:rPr lang="en-US" sz="2600" b="1" dirty="0" smtClean="0">
                <a:solidFill>
                  <a:srgbClr val="FF00FF"/>
                </a:solidFill>
                <a:latin typeface="Times New Roman" pitchFamily="18" charset="0"/>
                <a:cs typeface="Times New Roman" pitchFamily="18" charset="0"/>
              </a:rPr>
              <a:t> 39:  </a:t>
            </a:r>
            <a:r>
              <a:rPr lang="en-US" sz="2600" b="1" dirty="0" err="1" smtClean="0">
                <a:solidFill>
                  <a:srgbClr val="FF00FF"/>
                </a:solidFill>
                <a:latin typeface="Times New Roman" pitchFamily="18" charset="0"/>
                <a:cs typeface="Times New Roman" pitchFamily="18" charset="0"/>
              </a:rPr>
              <a:t>QUẦN</a:t>
            </a:r>
            <a:r>
              <a:rPr lang="en-US" sz="2600" b="1" dirty="0" smtClean="0">
                <a:solidFill>
                  <a:srgbClr val="FF00FF"/>
                </a:solidFill>
                <a:latin typeface="Times New Roman" pitchFamily="18" charset="0"/>
                <a:cs typeface="Times New Roman" pitchFamily="18" charset="0"/>
              </a:rPr>
              <a:t> </a:t>
            </a:r>
            <a:r>
              <a:rPr lang="en-US" sz="2600" b="1" dirty="0" err="1" smtClean="0">
                <a:solidFill>
                  <a:srgbClr val="FF00FF"/>
                </a:solidFill>
                <a:latin typeface="Times New Roman" pitchFamily="18" charset="0"/>
                <a:cs typeface="Times New Roman" pitchFamily="18" charset="0"/>
              </a:rPr>
              <a:t>THỂ</a:t>
            </a:r>
            <a:r>
              <a:rPr lang="en-US" sz="2600" b="1" dirty="0" smtClean="0">
                <a:solidFill>
                  <a:srgbClr val="FF00FF"/>
                </a:solidFill>
                <a:latin typeface="Times New Roman" pitchFamily="18" charset="0"/>
                <a:cs typeface="Times New Roman" pitchFamily="18" charset="0"/>
              </a:rPr>
              <a:t> </a:t>
            </a:r>
            <a:r>
              <a:rPr lang="en-US" sz="2600" b="1" dirty="0" err="1" smtClean="0">
                <a:solidFill>
                  <a:srgbClr val="FF00FF"/>
                </a:solidFill>
                <a:latin typeface="Times New Roman" pitchFamily="18" charset="0"/>
                <a:cs typeface="Times New Roman" pitchFamily="18" charset="0"/>
              </a:rPr>
              <a:t>SINH</a:t>
            </a:r>
            <a:r>
              <a:rPr lang="en-US" sz="2600" b="1" dirty="0" smtClean="0">
                <a:solidFill>
                  <a:srgbClr val="FF00FF"/>
                </a:solidFill>
                <a:latin typeface="Times New Roman" pitchFamily="18" charset="0"/>
                <a:cs typeface="Times New Roman" pitchFamily="18" charset="0"/>
              </a:rPr>
              <a:t> </a:t>
            </a:r>
            <a:r>
              <a:rPr lang="en-US" sz="2600" b="1" dirty="0" err="1" smtClean="0">
                <a:solidFill>
                  <a:srgbClr val="FF00FF"/>
                </a:solidFill>
                <a:latin typeface="Times New Roman" pitchFamily="18" charset="0"/>
                <a:cs typeface="Times New Roman" pitchFamily="18" charset="0"/>
              </a:rPr>
              <a:t>VẬT</a:t>
            </a:r>
            <a:r>
              <a:rPr lang="en-US" sz="2600" b="1" dirty="0" smtClean="0">
                <a:solidFill>
                  <a:srgbClr val="FF00FF"/>
                </a:solidFill>
                <a:latin typeface="Times New Roman" pitchFamily="18" charset="0"/>
                <a:cs typeface="Times New Roman" pitchFamily="18" charset="0"/>
              </a:rPr>
              <a:t>.</a:t>
            </a:r>
            <a:endParaRPr lang="en-US" sz="2600" b="1" dirty="0">
              <a:solidFill>
                <a:srgbClr val="FF00FF"/>
              </a:solidFill>
              <a:latin typeface="Times New Roman" pitchFamily="18" charset="0"/>
              <a:cs typeface="Times New Roman" pitchFamily="18" charset="0"/>
            </a:endParaRPr>
          </a:p>
        </p:txBody>
      </p:sp>
      <p:sp>
        <p:nvSpPr>
          <p:cNvPr id="6" name="TextBox 5"/>
          <p:cNvSpPr txBox="1"/>
          <p:nvPr/>
        </p:nvSpPr>
        <p:spPr>
          <a:xfrm>
            <a:off x="0" y="397812"/>
            <a:ext cx="12192000" cy="523220"/>
          </a:xfrm>
          <a:prstGeom prst="rect">
            <a:avLst/>
          </a:prstGeom>
          <a:noFill/>
        </p:spPr>
        <p:txBody>
          <a:bodyPr wrap="square" rtlCol="0">
            <a:spAutoFit/>
          </a:bodyPr>
          <a:lstStyle/>
          <a:p>
            <a:r>
              <a:rPr lang="en-US" sz="2800" b="1" dirty="0" smtClean="0">
                <a:solidFill>
                  <a:srgbClr val="0000FF"/>
                </a:solidFill>
                <a:latin typeface="Times New Roman" pitchFamily="18" charset="0"/>
                <a:cs typeface="Times New Roman" pitchFamily="18" charset="0"/>
              </a:rPr>
              <a:t>I. </a:t>
            </a:r>
            <a:r>
              <a:rPr lang="en-US" sz="2800" b="1" dirty="0" err="1" smtClean="0">
                <a:solidFill>
                  <a:srgbClr val="0000FF"/>
                </a:solidFill>
                <a:latin typeface="Times New Roman" pitchFamily="18" charset="0"/>
                <a:cs typeface="Times New Roman" pitchFamily="18" charset="0"/>
              </a:rPr>
              <a:t>KHÁI</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NIỆM</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QUẦN</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THỂ</a:t>
            </a:r>
            <a:endParaRPr lang="en-US" sz="2800" b="1" dirty="0" smtClean="0">
              <a:solidFill>
                <a:srgbClr val="0000FF"/>
              </a:solidFill>
              <a:latin typeface="Times New Roman" pitchFamily="18" charset="0"/>
              <a:cs typeface="Times New Roman" pitchFamily="18" charset="0"/>
            </a:endParaRPr>
          </a:p>
        </p:txBody>
      </p:sp>
      <p:sp>
        <p:nvSpPr>
          <p:cNvPr id="27650" name="Rectangle 2"/>
          <p:cNvSpPr>
            <a:spLocks noChangeArrowheads="1"/>
          </p:cNvSpPr>
          <p:nvPr/>
        </p:nvSpPr>
        <p:spPr bwMode="auto">
          <a:xfrm>
            <a:off x="0" y="0"/>
            <a:ext cx="12192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27651" name="Rectangle 3"/>
          <p:cNvSpPr>
            <a:spLocks noChangeArrowheads="1"/>
          </p:cNvSpPr>
          <p:nvPr/>
        </p:nvSpPr>
        <p:spPr bwMode="auto">
          <a:xfrm>
            <a:off x="0" y="857250"/>
            <a:ext cx="12192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1747" name="Rectangle 3"/>
          <p:cNvSpPr>
            <a:spLocks noChangeArrowheads="1"/>
          </p:cNvSpPr>
          <p:nvPr/>
        </p:nvSpPr>
        <p:spPr bwMode="auto">
          <a:xfrm>
            <a:off x="0" y="866775"/>
            <a:ext cx="12192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1751" name="Rectangle 7"/>
          <p:cNvSpPr>
            <a:spLocks noChangeArrowheads="1"/>
          </p:cNvSpPr>
          <p:nvPr/>
        </p:nvSpPr>
        <p:spPr bwMode="auto">
          <a:xfrm>
            <a:off x="0" y="866775"/>
            <a:ext cx="12192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Calibri" pitchFamily="34" charset="0"/>
                <a:ea typeface="Times New Roman" pitchFamily="18" charset="0"/>
                <a:cs typeface="Times New Roman" pitchFamily="18" charset="0"/>
              </a:rPr>
              <a:t>  </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1752" name="Rectangle 8"/>
          <p:cNvSpPr>
            <a:spLocks noChangeArrowheads="1"/>
          </p:cNvSpPr>
          <p:nvPr/>
        </p:nvSpPr>
        <p:spPr bwMode="auto">
          <a:xfrm>
            <a:off x="0" y="1143000"/>
            <a:ext cx="12192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1755" name="Rectangle 11"/>
          <p:cNvSpPr>
            <a:spLocks noChangeArrowheads="1"/>
          </p:cNvSpPr>
          <p:nvPr/>
        </p:nvSpPr>
        <p:spPr bwMode="auto">
          <a:xfrm>
            <a:off x="0" y="733425"/>
            <a:ext cx="12192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1757" name="Rectangle 13"/>
          <p:cNvSpPr>
            <a:spLocks noChangeArrowheads="1"/>
          </p:cNvSpPr>
          <p:nvPr/>
        </p:nvSpPr>
        <p:spPr bwMode="auto">
          <a:xfrm>
            <a:off x="0" y="0"/>
            <a:ext cx="12192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31758" name="Rectangle 14"/>
          <p:cNvSpPr>
            <a:spLocks noChangeArrowheads="1"/>
          </p:cNvSpPr>
          <p:nvPr/>
        </p:nvSpPr>
        <p:spPr bwMode="auto">
          <a:xfrm>
            <a:off x="0" y="990600"/>
            <a:ext cx="12192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1760" name="Rectangle 16"/>
          <p:cNvSpPr>
            <a:spLocks noChangeArrowheads="1"/>
          </p:cNvSpPr>
          <p:nvPr/>
        </p:nvSpPr>
        <p:spPr bwMode="auto">
          <a:xfrm>
            <a:off x="0" y="0"/>
            <a:ext cx="12192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31761" name="Rectangle 17"/>
          <p:cNvSpPr>
            <a:spLocks noChangeArrowheads="1"/>
          </p:cNvSpPr>
          <p:nvPr/>
        </p:nvSpPr>
        <p:spPr bwMode="auto">
          <a:xfrm>
            <a:off x="0" y="952500"/>
            <a:ext cx="12192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1763" name="Rectangle 19"/>
          <p:cNvSpPr>
            <a:spLocks noChangeArrowheads="1"/>
          </p:cNvSpPr>
          <p:nvPr/>
        </p:nvSpPr>
        <p:spPr bwMode="auto">
          <a:xfrm>
            <a:off x="0" y="0"/>
            <a:ext cx="12192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31764" name="Rectangle 20"/>
          <p:cNvSpPr>
            <a:spLocks noChangeArrowheads="1"/>
          </p:cNvSpPr>
          <p:nvPr/>
        </p:nvSpPr>
        <p:spPr bwMode="auto">
          <a:xfrm>
            <a:off x="0" y="762000"/>
            <a:ext cx="12192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 name="Rectangle 4"/>
          <p:cNvSpPr>
            <a:spLocks noChangeArrowheads="1"/>
          </p:cNvSpPr>
          <p:nvPr/>
        </p:nvSpPr>
        <p:spPr bwMode="auto">
          <a:xfrm>
            <a:off x="0" y="0"/>
            <a:ext cx="12192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17" name="TextBox 16"/>
          <p:cNvSpPr txBox="1"/>
          <p:nvPr/>
        </p:nvSpPr>
        <p:spPr>
          <a:xfrm>
            <a:off x="0" y="840500"/>
            <a:ext cx="12192000" cy="1384995"/>
          </a:xfrm>
          <a:prstGeom prst="rect">
            <a:avLst/>
          </a:prstGeom>
          <a:noFill/>
        </p:spPr>
        <p:txBody>
          <a:bodyPr wrap="square" rtlCol="0">
            <a:spAutoFit/>
          </a:bodyPr>
          <a:lstStyle/>
          <a:p>
            <a:pPr algn="just"/>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Quần</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thể</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là</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tập</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hợp</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các</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cá</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thể</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cùng</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loài</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cùng</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sinh</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sống</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trong</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một</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khoảng</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không</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gian</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xác</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định</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vào</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một</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thời</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điểm</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nhất</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định</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và</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có</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khả</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năng</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sinh</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sản</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tạo</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nên</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những</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thế</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hệ</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mới</a:t>
            </a:r>
            <a:r>
              <a:rPr lang="en-US" sz="2800" dirty="0" smtClean="0">
                <a:solidFill>
                  <a:srgbClr val="0000FF"/>
                </a:solidFill>
                <a:latin typeface="Times New Roman" pitchFamily="18" charset="0"/>
                <a:cs typeface="Times New Roman" pitchFamily="18" charset="0"/>
              </a:rPr>
              <a:t>.</a:t>
            </a:r>
          </a:p>
        </p:txBody>
      </p:sp>
      <p:sp>
        <p:nvSpPr>
          <p:cNvPr id="18" name="TextBox 17"/>
          <p:cNvSpPr txBox="1"/>
          <p:nvPr/>
        </p:nvSpPr>
        <p:spPr>
          <a:xfrm>
            <a:off x="0" y="2110501"/>
            <a:ext cx="12192000" cy="523220"/>
          </a:xfrm>
          <a:prstGeom prst="rect">
            <a:avLst/>
          </a:prstGeom>
          <a:noFill/>
        </p:spPr>
        <p:txBody>
          <a:bodyPr wrap="square" rtlCol="0">
            <a:spAutoFit/>
          </a:bodyPr>
          <a:lstStyle/>
          <a:p>
            <a:pPr algn="just"/>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Ví</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dụ</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quần</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thể</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voi</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quần</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thể</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cây</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bạch</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đàn</a:t>
            </a:r>
            <a:r>
              <a:rPr lang="en-US" sz="2800" dirty="0" smtClean="0">
                <a:solidFill>
                  <a:srgbClr val="0000FF"/>
                </a:solidFill>
                <a:latin typeface="Times New Roman" pitchFamily="18" charset="0"/>
                <a:cs typeface="Times New Roman" pitchFamily="18" charset="0"/>
              </a:rPr>
              <a:t>…</a:t>
            </a:r>
          </a:p>
        </p:txBody>
      </p:sp>
      <p:sp>
        <p:nvSpPr>
          <p:cNvPr id="19" name="TextBox 18"/>
          <p:cNvSpPr txBox="1"/>
          <p:nvPr/>
        </p:nvSpPr>
        <p:spPr>
          <a:xfrm>
            <a:off x="0" y="2538669"/>
            <a:ext cx="12192000" cy="523220"/>
          </a:xfrm>
          <a:prstGeom prst="rect">
            <a:avLst/>
          </a:prstGeom>
          <a:noFill/>
        </p:spPr>
        <p:txBody>
          <a:bodyPr wrap="square" rtlCol="0">
            <a:spAutoFit/>
          </a:bodyPr>
          <a:lstStyle/>
          <a:p>
            <a:r>
              <a:rPr lang="en-US" sz="2800" b="1" dirty="0" smtClean="0">
                <a:solidFill>
                  <a:srgbClr val="0000FF"/>
                </a:solidFill>
                <a:latin typeface="Times New Roman" pitchFamily="18" charset="0"/>
                <a:cs typeface="Times New Roman" pitchFamily="18" charset="0"/>
              </a:rPr>
              <a:t>II. </a:t>
            </a:r>
            <a:r>
              <a:rPr lang="en-US" sz="2800" b="1" dirty="0" err="1" smtClean="0">
                <a:solidFill>
                  <a:srgbClr val="0000FF"/>
                </a:solidFill>
                <a:latin typeface="Times New Roman" pitchFamily="18" charset="0"/>
                <a:cs typeface="Times New Roman" pitchFamily="18" charset="0"/>
              </a:rPr>
              <a:t>CÁC</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ĐẶC</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TRƯNG</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CƠ</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BẢN</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CỦA</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QUẦN</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THỂ</a:t>
            </a:r>
            <a:endParaRPr lang="en-US" sz="2800" b="1" dirty="0" smtClean="0">
              <a:solidFill>
                <a:srgbClr val="0000FF"/>
              </a:solidFill>
              <a:latin typeface="Times New Roman" pitchFamily="18" charset="0"/>
              <a:cs typeface="Times New Roman" pitchFamily="18" charset="0"/>
            </a:endParaRPr>
          </a:p>
        </p:txBody>
      </p:sp>
      <p:sp>
        <p:nvSpPr>
          <p:cNvPr id="20" name="TextBox 19"/>
          <p:cNvSpPr txBox="1"/>
          <p:nvPr/>
        </p:nvSpPr>
        <p:spPr>
          <a:xfrm>
            <a:off x="0" y="2966843"/>
            <a:ext cx="12192000" cy="523220"/>
          </a:xfrm>
          <a:prstGeom prst="rect">
            <a:avLst/>
          </a:prstGeom>
          <a:noFill/>
        </p:spPr>
        <p:txBody>
          <a:bodyPr wrap="square" rtlCol="0">
            <a:spAutoFit/>
          </a:bodyPr>
          <a:lstStyle/>
          <a:p>
            <a:pPr algn="just"/>
            <a:r>
              <a:rPr lang="en-US" sz="2800" b="1" dirty="0" smtClean="0">
                <a:solidFill>
                  <a:srgbClr val="0000FF"/>
                </a:solidFill>
                <a:latin typeface="Times New Roman" pitchFamily="18" charset="0"/>
                <a:cs typeface="Times New Roman" pitchFamily="18" charset="0"/>
              </a:rPr>
              <a:t>1. </a:t>
            </a:r>
            <a:r>
              <a:rPr lang="en-US" sz="2800" b="1" dirty="0" err="1" smtClean="0">
                <a:solidFill>
                  <a:srgbClr val="0000FF"/>
                </a:solidFill>
                <a:latin typeface="Times New Roman" pitchFamily="18" charset="0"/>
                <a:cs typeface="Times New Roman" pitchFamily="18" charset="0"/>
              </a:rPr>
              <a:t>Kích</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thước</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của</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quần</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thể</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sinh</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vật</a:t>
            </a:r>
            <a:endParaRPr lang="en-US" sz="2800" b="1" dirty="0" smtClean="0">
              <a:solidFill>
                <a:srgbClr val="0000FF"/>
              </a:solidFill>
              <a:latin typeface="Times New Roman" pitchFamily="18" charset="0"/>
              <a:cs typeface="Times New Roman" pitchFamily="18" charset="0"/>
            </a:endParaRPr>
          </a:p>
        </p:txBody>
      </p:sp>
      <p:sp>
        <p:nvSpPr>
          <p:cNvPr id="21" name="TextBox 20"/>
          <p:cNvSpPr txBox="1"/>
          <p:nvPr/>
        </p:nvSpPr>
        <p:spPr>
          <a:xfrm>
            <a:off x="0" y="3358728"/>
            <a:ext cx="12192000" cy="1384995"/>
          </a:xfrm>
          <a:prstGeom prst="rect">
            <a:avLst/>
          </a:prstGeom>
          <a:noFill/>
        </p:spPr>
        <p:txBody>
          <a:bodyPr wrap="square" rtlCol="0">
            <a:spAutoFit/>
          </a:bodyPr>
          <a:lstStyle/>
          <a:p>
            <a:pPr algn="just"/>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Kích</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thước</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của</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quần</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thể</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sinh</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vật</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là</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số</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lượng</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các</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cá</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thể</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hoặc</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khối</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lượng</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hoặc</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năng</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lượng</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tích</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lũy</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trong</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các</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cá</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thể</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phân</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bố</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trong</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khoảng</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không</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gian</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nhất</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định</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của</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quần</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thể</a:t>
            </a:r>
            <a:r>
              <a:rPr lang="en-US" sz="2800" dirty="0" smtClean="0">
                <a:solidFill>
                  <a:srgbClr val="0000FF"/>
                </a:solidFill>
                <a:latin typeface="Times New Roman" pitchFamily="18" charset="0"/>
                <a:cs typeface="Times New Roman" pitchFamily="18" charset="0"/>
              </a:rPr>
              <a:t>.</a:t>
            </a:r>
          </a:p>
        </p:txBody>
      </p:sp>
      <p:sp>
        <p:nvSpPr>
          <p:cNvPr id="22" name="TextBox 21"/>
          <p:cNvSpPr txBox="1"/>
          <p:nvPr/>
        </p:nvSpPr>
        <p:spPr>
          <a:xfrm>
            <a:off x="0" y="4621469"/>
            <a:ext cx="12192000" cy="523220"/>
          </a:xfrm>
          <a:prstGeom prst="rect">
            <a:avLst/>
          </a:prstGeom>
          <a:noFill/>
        </p:spPr>
        <p:txBody>
          <a:bodyPr wrap="square" rtlCol="0">
            <a:spAutoFit/>
          </a:bodyPr>
          <a:lstStyle/>
          <a:p>
            <a:r>
              <a:rPr lang="en-US" sz="2800" b="1" dirty="0" smtClean="0">
                <a:solidFill>
                  <a:srgbClr val="0000FF"/>
                </a:solidFill>
                <a:latin typeface="Times New Roman" pitchFamily="18" charset="0"/>
                <a:cs typeface="Times New Roman" pitchFamily="18" charset="0"/>
              </a:rPr>
              <a:t>2. </a:t>
            </a:r>
            <a:r>
              <a:rPr lang="en-US" sz="2800" b="1" dirty="0" err="1" smtClean="0">
                <a:solidFill>
                  <a:srgbClr val="0000FF"/>
                </a:solidFill>
                <a:latin typeface="Times New Roman" pitchFamily="18" charset="0"/>
                <a:cs typeface="Times New Roman" pitchFamily="18" charset="0"/>
              </a:rPr>
              <a:t>Mật</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độ</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cá</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thể</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của</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quần</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thể</a:t>
            </a:r>
            <a:endParaRPr lang="en-US" sz="2800" b="1" dirty="0" smtClean="0">
              <a:solidFill>
                <a:srgbClr val="0000FF"/>
              </a:solidFill>
              <a:latin typeface="Times New Roman" pitchFamily="18" charset="0"/>
              <a:cs typeface="Times New Roman" pitchFamily="18" charset="0"/>
            </a:endParaRPr>
          </a:p>
        </p:txBody>
      </p:sp>
      <p:sp>
        <p:nvSpPr>
          <p:cNvPr id="23" name="TextBox 22"/>
          <p:cNvSpPr txBox="1"/>
          <p:nvPr/>
        </p:nvSpPr>
        <p:spPr>
          <a:xfrm>
            <a:off x="0" y="5020614"/>
            <a:ext cx="12192000" cy="954107"/>
          </a:xfrm>
          <a:prstGeom prst="rect">
            <a:avLst/>
          </a:prstGeom>
          <a:noFill/>
        </p:spPr>
        <p:txBody>
          <a:bodyPr wrap="square" rtlCol="0">
            <a:spAutoFit/>
          </a:bodyPr>
          <a:lstStyle/>
          <a:p>
            <a:pPr algn="just"/>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Mật</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độ</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cá</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thể</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của</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quần</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thể</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sinh</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vật</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là</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số</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lượng</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cá</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thể</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trên</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một</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đơn</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vị</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diện</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tích</a:t>
            </a:r>
            <a:r>
              <a:rPr lang="en-US" sz="2800" dirty="0" smtClean="0">
                <a:solidFill>
                  <a:srgbClr val="0000FF"/>
                </a:solidFill>
                <a:latin typeface="Times New Roman" pitchFamily="18" charset="0"/>
                <a:cs typeface="Times New Roman" pitchFamily="18" charset="0"/>
              </a:rPr>
              <a:t> hay </a:t>
            </a:r>
            <a:r>
              <a:rPr lang="en-US" sz="2800" dirty="0" err="1" smtClean="0">
                <a:solidFill>
                  <a:srgbClr val="0000FF"/>
                </a:solidFill>
                <a:latin typeface="Times New Roman" pitchFamily="18" charset="0"/>
                <a:cs typeface="Times New Roman" pitchFamily="18" charset="0"/>
              </a:rPr>
              <a:t>thể</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tích</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của</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quần</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thể</a:t>
            </a:r>
            <a:r>
              <a:rPr lang="en-US" sz="2800" dirty="0" smtClean="0">
                <a:solidFill>
                  <a:srgbClr val="0000FF"/>
                </a:solidFill>
                <a:latin typeface="Times New Roman" pitchFamily="18" charset="0"/>
                <a:cs typeface="Times New Roman" pitchFamily="18" charset="0"/>
              </a:rPr>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ntr" presetSubtype="3" fill="hold" grpId="0" nodeType="withEffect">
                                  <p:stCondLst>
                                    <p:cond delay="0"/>
                                  </p:stCondLst>
                                  <p:childTnLst>
                                    <p:set>
                                      <p:cBhvr>
                                        <p:cTn id="6" dur="1" fill="hold">
                                          <p:stCondLst>
                                            <p:cond delay="0"/>
                                          </p:stCondLst>
                                        </p:cTn>
                                        <p:tgtEl>
                                          <p:spTgt spid="22"/>
                                        </p:tgtEl>
                                        <p:attrNameLst>
                                          <p:attrName>style.visibility</p:attrName>
                                        </p:attrNameLst>
                                      </p:cBhvr>
                                      <p:to>
                                        <p:strVal val="visible"/>
                                      </p:to>
                                    </p:set>
                                    <p:animEffect transition="in" filter="strips(upRight)">
                                      <p:cBhvr>
                                        <p:cTn id="7" dur="1000"/>
                                        <p:tgtEl>
                                          <p:spTgt spid="22"/>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3" fill="hold" grpId="0" nodeType="clickEffect">
                                  <p:stCondLst>
                                    <p:cond delay="0"/>
                                  </p:stCondLst>
                                  <p:childTnLst>
                                    <p:set>
                                      <p:cBhvr>
                                        <p:cTn id="11" dur="1" fill="hold">
                                          <p:stCondLst>
                                            <p:cond delay="0"/>
                                          </p:stCondLst>
                                        </p:cTn>
                                        <p:tgtEl>
                                          <p:spTgt spid="23"/>
                                        </p:tgtEl>
                                        <p:attrNameLst>
                                          <p:attrName>style.visibility</p:attrName>
                                        </p:attrNameLst>
                                      </p:cBhvr>
                                      <p:to>
                                        <p:strVal val="visible"/>
                                      </p:to>
                                    </p:set>
                                    <p:animEffect transition="in" filter="strips(upRight)">
                                      <p:cBhvr>
                                        <p:cTn id="12" dur="10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p:bldP spid="23" grpId="0"/>
    </p:bldLst>
  </p:timing>
</p:sld>
</file>

<file path=ppt/theme/theme1.xml><?xml version="1.0" encoding="utf-8"?>
<a:theme xmlns:a="http://schemas.openxmlformats.org/drawingml/2006/main" name="MỞ ĐẦU KHTN 7-HIỀN">
  <a:themeElements>
    <a:clrScheme name="Office">
      <a:dk1>
        <a:sysClr val="windowText" lastClr="252525"/>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252525"/>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MỞ ĐẦU KHTN 7-HIỀN</Template>
  <TotalTime>4976</TotalTime>
  <Words>1826</Words>
  <Application>Microsoft Office PowerPoint</Application>
  <PresentationFormat>Custom</PresentationFormat>
  <Paragraphs>140</Paragraphs>
  <Slides>27</Slides>
  <Notes>0</Notes>
  <HiddenSlides>0</HiddenSlides>
  <MMClips>0</MMClips>
  <ScaleCrop>false</ScaleCrop>
  <HeadingPairs>
    <vt:vector size="4" baseType="variant">
      <vt:variant>
        <vt:lpstr>Theme</vt:lpstr>
      </vt:variant>
      <vt:variant>
        <vt:i4>1</vt:i4>
      </vt:variant>
      <vt:variant>
        <vt:lpstr>Slide Titles</vt:lpstr>
      </vt:variant>
      <vt:variant>
        <vt:i4>27</vt:i4>
      </vt:variant>
    </vt:vector>
  </HeadingPairs>
  <TitlesOfParts>
    <vt:vector size="28" baseType="lpstr">
      <vt:lpstr>MỞ ĐẦU KHTN 7-HIỀN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Bùi Thị Thu Hiền</dc:creator>
  <cp:lastModifiedBy>A</cp:lastModifiedBy>
  <cp:revision>1280</cp:revision>
  <dcterms:created xsi:type="dcterms:W3CDTF">2022-07-11T10:05:56Z</dcterms:created>
  <dcterms:modified xsi:type="dcterms:W3CDTF">2025-04-01T03:08:26Z</dcterms:modified>
</cp:coreProperties>
</file>