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33" r:id="rId2"/>
    <p:sldId id="335" r:id="rId3"/>
    <p:sldId id="359" r:id="rId4"/>
    <p:sldId id="334" r:id="rId5"/>
    <p:sldId id="416" r:id="rId6"/>
    <p:sldId id="417" r:id="rId7"/>
    <p:sldId id="418" r:id="rId8"/>
    <p:sldId id="419" r:id="rId9"/>
    <p:sldId id="440"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15" r:id="rId30"/>
    <p:sldId id="395" r:id="rId31"/>
    <p:sldId id="439" r:id="rId32"/>
    <p:sldId id="450" r:id="rId33"/>
    <p:sldId id="449" r:id="rId34"/>
    <p:sldId id="441" r:id="rId35"/>
    <p:sldId id="442" r:id="rId36"/>
    <p:sldId id="443" r:id="rId37"/>
    <p:sldId id="444" r:id="rId38"/>
    <p:sldId id="445" r:id="rId39"/>
    <p:sldId id="446" r:id="rId40"/>
    <p:sldId id="447" r:id="rId41"/>
    <p:sldId id="448" r:id="rId42"/>
    <p:sldId id="45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00FF"/>
    <a:srgbClr val="FF0000"/>
    <a:srgbClr val="00FFFF"/>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115" d="100"/>
          <a:sy n="115" d="100"/>
        </p:scale>
        <p:origin x="-18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4/10/2025</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4/10/2025</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295895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a:t>
            </a:r>
            <a:r>
              <a:rPr lang="en-US" b="1" smtClean="0">
                <a:solidFill>
                  <a:srgbClr val="FF00FF"/>
                </a:solidFill>
                <a:cs typeface="Times New Roman" pitchFamily="18" charset="0"/>
              </a:rPr>
              <a:t>ĐẶNG ĐÌNH NHU</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954107"/>
          </a:xfrm>
          <a:prstGeom prst="rect">
            <a:avLst/>
          </a:prstGeom>
        </p:spPr>
        <p:txBody>
          <a:bodyPr wrap="square">
            <a:spAutoFit/>
          </a:bodyPr>
          <a:lstStyle/>
          <a:p>
            <a:r>
              <a:rPr lang="en-US" sz="2800" dirty="0" smtClean="0">
                <a:solidFill>
                  <a:srgbClr val="FF0000"/>
                </a:solidFill>
                <a:latin typeface="+mj-lt"/>
              </a:rPr>
              <a:t>	</a:t>
            </a:r>
            <a:r>
              <a:rPr lang="vi-VN" sz="2800" dirty="0" smtClean="0">
                <a:solidFill>
                  <a:srgbClr val="FF0000"/>
                </a:solidFill>
                <a:latin typeface="+mj-lt"/>
              </a:rPr>
              <a:t>Nêu tên cơ quan và chức năng của các cơ quan thuộc hệ sinh dục nữ, hệ sinh dục nam theo bảng gợi ý sau:</a:t>
            </a:r>
            <a:endParaRPr lang="en-US" sz="2800" dirty="0">
              <a:solidFill>
                <a:srgbClr val="FF0000"/>
              </a:solidFill>
              <a:latin typeface="+mj-lt"/>
            </a:endParaRPr>
          </a:p>
        </p:txBody>
      </p:sp>
      <p:graphicFrame>
        <p:nvGraphicFramePr>
          <p:cNvPr id="14" name="Table 13"/>
          <p:cNvGraphicFramePr>
            <a:graphicFrameLocks noGrp="1"/>
          </p:cNvGraphicFramePr>
          <p:nvPr/>
        </p:nvGraphicFramePr>
        <p:xfrm>
          <a:off x="106212" y="1024469"/>
          <a:ext cx="11961092" cy="5212080"/>
        </p:xfrm>
        <a:graphic>
          <a:graphicData uri="http://schemas.openxmlformats.org/drawingml/2006/table">
            <a:tbl>
              <a:tblPr firstRow="1" bandRow="1">
                <a:tableStyleId>{5C22544A-7EE6-4342-B048-85BDC9FD1C3A}</a:tableStyleId>
              </a:tblPr>
              <a:tblGrid>
                <a:gridCol w="1265388"/>
                <a:gridCol w="4715158"/>
                <a:gridCol w="1616369"/>
                <a:gridCol w="4364177"/>
              </a:tblGrid>
              <a:tr h="370840">
                <a:tc gridSpan="2">
                  <a:txBody>
                    <a:bodyPr/>
                    <a:lstStyle/>
                    <a:p>
                      <a:pPr algn="ctr"/>
                      <a:r>
                        <a:rPr lang="en-US" sz="2400" dirty="0" err="1" smtClean="0">
                          <a:latin typeface="Times New Roman" pitchFamily="18" charset="0"/>
                          <a:cs typeface="Times New Roman" pitchFamily="18" charset="0"/>
                        </a:rPr>
                        <a:t>Hệ</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sinh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dục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nữ</a:t>
                      </a:r>
                      <a:endParaRPr lang="en-US" sz="2400" dirty="0" smtClean="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nam</a:t>
                      </a:r>
                      <a:endParaRPr lang="en-US" sz="2400" dirty="0">
                        <a:latin typeface="Times New Roman" pitchFamily="18" charset="0"/>
                        <a:cs typeface="Times New Roman" pitchFamily="18" charset="0"/>
                      </a:endParaRPr>
                    </a:p>
                  </a:txBody>
                  <a:tcPr/>
                </a:tc>
                <a:tc hMerge="1">
                  <a:txBody>
                    <a:bodyPr/>
                    <a:lstStyle/>
                    <a:p>
                      <a:endParaRPr lang="en-US"/>
                    </a:p>
                  </a:txBody>
                  <a:tcPr/>
                </a:tc>
              </a:tr>
              <a:tr h="370840">
                <a:tc>
                  <a:txBody>
                    <a:bodyPr/>
                    <a:lstStyle/>
                    <a:p>
                      <a:pPr algn="ctr"/>
                      <a:r>
                        <a:rPr lang="en-US" sz="2400" dirty="0" err="1" smtClean="0">
                          <a:solidFill>
                            <a:srgbClr val="FF0000"/>
                          </a:solidFill>
                          <a:latin typeface="Times New Roman" pitchFamily="18" charset="0"/>
                          <a:cs typeface="Times New Roman" pitchFamily="18" charset="0"/>
                        </a:rPr>
                        <a:t>Cơ</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quan</a:t>
                      </a:r>
                      <a:endParaRPr lang="en-US" sz="24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err="1" smtClean="0">
                          <a:solidFill>
                            <a:srgbClr val="FF0000"/>
                          </a:solidFill>
                          <a:latin typeface="Times New Roman" pitchFamily="18" charset="0"/>
                          <a:cs typeface="Times New Roman" pitchFamily="18" charset="0"/>
                        </a:rPr>
                        <a:t>Chức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năng</a:t>
                      </a:r>
                      <a:endParaRPr lang="en-US" sz="24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dirty="0" err="1" smtClean="0">
                          <a:solidFill>
                            <a:srgbClr val="FF0000"/>
                          </a:solidFill>
                          <a:latin typeface="Times New Roman" pitchFamily="18" charset="0"/>
                          <a:cs typeface="Times New Roman" pitchFamily="18" charset="0"/>
                        </a:rPr>
                        <a:t>Cơ</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quan</a:t>
                      </a:r>
                      <a:endParaRPr lang="en-US" sz="24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err="1" smtClean="0">
                          <a:solidFill>
                            <a:srgbClr val="FF0000"/>
                          </a:solidFill>
                          <a:latin typeface="Times New Roman" pitchFamily="18" charset="0"/>
                          <a:cs typeface="Times New Roman" pitchFamily="18" charset="0"/>
                        </a:rPr>
                        <a:t>Chức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năng</a:t>
                      </a:r>
                      <a:endParaRPr lang="en-US" sz="24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2400" b="0" i="0" kern="1200" dirty="0" err="1" smtClean="0">
                          <a:solidFill>
                            <a:srgbClr val="FF00FF"/>
                          </a:solidFill>
                          <a:latin typeface="Times New Roman" pitchFamily="18" charset="0"/>
                          <a:ea typeface="+mn-ea"/>
                          <a:cs typeface="Times New Roman" pitchFamily="18" charset="0"/>
                        </a:rPr>
                        <a:t>Buồng</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trứng</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400" b="0" i="0" kern="1200" dirty="0" err="1" smtClean="0">
                          <a:solidFill>
                            <a:schemeClr val="tx1"/>
                          </a:solidFill>
                          <a:latin typeface="Times New Roman" pitchFamily="18" charset="0"/>
                          <a:ea typeface="+mn-ea"/>
                          <a:cs typeface="Times New Roman" pitchFamily="18" charset="0"/>
                        </a:rPr>
                        <a:t>Sản</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xuất</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trứng</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và</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tiết</a:t>
                      </a:r>
                      <a:r>
                        <a:rPr lang="en-US" sz="2400" b="0" i="0" kern="1200" dirty="0" smtClean="0">
                          <a:solidFill>
                            <a:schemeClr val="tx1"/>
                          </a:solidFill>
                          <a:latin typeface="Times New Roman" pitchFamily="18" charset="0"/>
                          <a:ea typeface="+mn-ea"/>
                          <a:cs typeface="Times New Roman" pitchFamily="18" charset="0"/>
                        </a:rPr>
                        <a:t> hormone </a:t>
                      </a:r>
                      <a:r>
                        <a:rPr lang="en-US" sz="2400" b="0" i="0" kern="1200" dirty="0" err="1" smtClean="0">
                          <a:solidFill>
                            <a:schemeClr val="tx1"/>
                          </a:solidFill>
                          <a:latin typeface="Times New Roman" pitchFamily="18" charset="0"/>
                          <a:ea typeface="+mn-ea"/>
                          <a:cs typeface="Times New Roman" pitchFamily="18" charset="0"/>
                        </a:rPr>
                        <a:t>sinh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dục</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nữ</a:t>
                      </a:r>
                      <a:r>
                        <a:rPr lang="en-US" sz="2400" b="0" i="0" kern="1200" dirty="0" smtClean="0">
                          <a:solidFill>
                            <a:schemeClr val="tx1"/>
                          </a:solidFill>
                          <a:latin typeface="Times New Roman" pitchFamily="18" charset="0"/>
                          <a:ea typeface="+mn-ea"/>
                          <a:cs typeface="Times New Roman" pitchFamily="18" charset="0"/>
                        </a:rPr>
                        <a:t>.</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b="0" i="0" kern="1200" dirty="0" err="1" smtClean="0">
                          <a:solidFill>
                            <a:srgbClr val="FF00FF"/>
                          </a:solidFill>
                          <a:latin typeface="Times New Roman" pitchFamily="18" charset="0"/>
                          <a:ea typeface="+mn-ea"/>
                          <a:cs typeface="Times New Roman" pitchFamily="18" charset="0"/>
                        </a:rPr>
                        <a:t>Ống</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dẫn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tinh</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400" b="0" i="0" kern="1200" dirty="0" smtClean="0">
                          <a:solidFill>
                            <a:schemeClr val="tx1"/>
                          </a:solidFill>
                          <a:latin typeface="Times New Roman" pitchFamily="18" charset="0"/>
                          <a:ea typeface="+mn-ea"/>
                          <a:cs typeface="Times New Roman" pitchFamily="18" charset="0"/>
                        </a:rPr>
                        <a:t>Vận chuyển tinh trùng đến túi tinh.</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endParaRPr lang="en-US" sz="2400" b="0" i="0" kern="1200" dirty="0" smtClean="0">
                        <a:solidFill>
                          <a:srgbClr val="FF00FF"/>
                        </a:solidFill>
                        <a:latin typeface="Times New Roman" pitchFamily="18" charset="0"/>
                        <a:ea typeface="+mn-ea"/>
                        <a:cs typeface="Times New Roman" pitchFamily="18" charset="0"/>
                      </a:endParaRPr>
                    </a:p>
                    <a:p>
                      <a:pPr algn="ctr"/>
                      <a:endParaRPr lang="en-US" sz="2400" b="0" i="0" kern="1200" dirty="0" smtClean="0">
                        <a:solidFill>
                          <a:srgbClr val="FF00FF"/>
                        </a:solidFill>
                        <a:latin typeface="Times New Roman" pitchFamily="18" charset="0"/>
                        <a:ea typeface="+mn-ea"/>
                        <a:cs typeface="Times New Roman" pitchFamily="18" charset="0"/>
                      </a:endParaRPr>
                    </a:p>
                    <a:p>
                      <a:pPr algn="ctr"/>
                      <a:r>
                        <a:rPr lang="vi-VN" sz="2400" b="0" i="0" kern="1200" dirty="0" smtClean="0">
                          <a:solidFill>
                            <a:srgbClr val="FF00FF"/>
                          </a:solidFill>
                          <a:latin typeface="Times New Roman" pitchFamily="18" charset="0"/>
                          <a:ea typeface="+mn-ea"/>
                          <a:cs typeface="Times New Roman" pitchFamily="18" charset="0"/>
                        </a:rPr>
                        <a:t>Âm đạo</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400" b="0" i="0" kern="1200" dirty="0" smtClean="0">
                          <a:solidFill>
                            <a:schemeClr val="tx1"/>
                          </a:solidFill>
                          <a:latin typeface="Times New Roman" pitchFamily="18" charset="0"/>
                          <a:ea typeface="+mn-ea"/>
                          <a:cs typeface="Times New Roman" pitchFamily="18" charset="0"/>
                        </a:rPr>
                        <a:t>- Có tuyến tiết ra chất nhờn mang tính acid giúp giảm ma sát và ngăn chặn vi khuẩn xâm nhập.</a:t>
                      </a:r>
                    </a:p>
                    <a:p>
                      <a:r>
                        <a:rPr lang="vi-VN" sz="2400" b="0" i="0" kern="1200" dirty="0" smtClean="0">
                          <a:solidFill>
                            <a:schemeClr val="tx1"/>
                          </a:solidFill>
                          <a:latin typeface="Times New Roman" pitchFamily="18" charset="0"/>
                          <a:ea typeface="+mn-ea"/>
                          <a:cs typeface="Times New Roman" pitchFamily="18" charset="0"/>
                        </a:rPr>
                        <a:t>- Tiếp nhận tinh trùng.</a:t>
                      </a:r>
                    </a:p>
                    <a:p>
                      <a:r>
                        <a:rPr lang="vi-VN" sz="2400" b="0" i="0" kern="1200" dirty="0" smtClean="0">
                          <a:solidFill>
                            <a:schemeClr val="tx1"/>
                          </a:solidFill>
                          <a:latin typeface="Times New Roman" pitchFamily="18" charset="0"/>
                          <a:ea typeface="+mn-ea"/>
                          <a:cs typeface="Times New Roman" pitchFamily="18" charset="0"/>
                        </a:rPr>
                        <a:t>- Là đường ra của trẻ sơ sinh.</a:t>
                      </a:r>
                    </a:p>
                  </a:txBody>
                  <a:tcPr>
                    <a:lnL w="12700" cap="flat" cmpd="sng" algn="ctr">
                      <a:solidFill>
                        <a:schemeClr val="tx1"/>
                      </a:solidFill>
                      <a:prstDash val="solid"/>
                      <a:round/>
                      <a:headEnd type="none" w="med" len="med"/>
                      <a:tailEnd type="none" w="med" len="med"/>
                    </a:lnL>
                  </a:tcPr>
                </a:tc>
                <a:tc>
                  <a:txBody>
                    <a:bodyPr/>
                    <a:lstStyle/>
                    <a:p>
                      <a:pPr algn="ctr"/>
                      <a:endParaRPr lang="en-US" sz="2400" b="0" i="0" kern="1200" dirty="0" smtClean="0">
                        <a:solidFill>
                          <a:srgbClr val="FF00FF"/>
                        </a:solidFill>
                        <a:latin typeface="Times New Roman" pitchFamily="18" charset="0"/>
                        <a:ea typeface="+mn-ea"/>
                        <a:cs typeface="Times New Roman" pitchFamily="18" charset="0"/>
                      </a:endParaRPr>
                    </a:p>
                    <a:p>
                      <a:pPr algn="ctr"/>
                      <a:r>
                        <a:rPr lang="en-US" sz="2400" b="0" i="0" kern="1200" dirty="0" err="1" smtClean="0">
                          <a:solidFill>
                            <a:srgbClr val="FF00FF"/>
                          </a:solidFill>
                          <a:latin typeface="Times New Roman" pitchFamily="18" charset="0"/>
                          <a:ea typeface="+mn-ea"/>
                          <a:cs typeface="Times New Roman" pitchFamily="18" charset="0"/>
                        </a:rPr>
                        <a:t>Tuyến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tiền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liệt</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endParaRPr lang="en-US" sz="2400" b="0" i="0" kern="1200" dirty="0" smtClean="0">
                        <a:solidFill>
                          <a:schemeClr val="tx1"/>
                        </a:solidFill>
                        <a:latin typeface="Times New Roman" pitchFamily="18" charset="0"/>
                        <a:ea typeface="+mn-ea"/>
                        <a:cs typeface="Times New Roman" pitchFamily="18" charset="0"/>
                      </a:endParaRPr>
                    </a:p>
                    <a:p>
                      <a:pPr algn="l"/>
                      <a:r>
                        <a:rPr lang="en-US" sz="2400" b="0" i="0" kern="1200" dirty="0" err="1" smtClean="0">
                          <a:solidFill>
                            <a:schemeClr val="tx1"/>
                          </a:solidFill>
                          <a:latin typeface="Times New Roman" pitchFamily="18" charset="0"/>
                          <a:ea typeface="+mn-ea"/>
                          <a:cs typeface="Times New Roman" pitchFamily="18" charset="0"/>
                        </a:rPr>
                        <a:t>Tiết</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dịch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màu</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trắng</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hòa</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lẫn</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với</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tinh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trùng</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từ</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túi</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tinh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phóng</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ra</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tạo</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thành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tinh</a:t>
                      </a:r>
                      <a:r>
                        <a:rPr lang="en-US" sz="2400" b="0" i="0" kern="1200" dirty="0" smtClean="0">
                          <a:solidFill>
                            <a:schemeClr val="tx1"/>
                          </a:solidFill>
                          <a:latin typeface="Times New Roman" pitchFamily="18" charset="0"/>
                          <a:ea typeface="+mn-ea"/>
                          <a:cs typeface="Times New Roman" pitchFamily="18" charset="0"/>
                        </a:rPr>
                        <a:t> </a:t>
                      </a:r>
                      <a:r>
                        <a:rPr lang="en-US" sz="2400" b="0" i="0" kern="1200" dirty="0" err="1" smtClean="0">
                          <a:solidFill>
                            <a:schemeClr val="tx1"/>
                          </a:solidFill>
                          <a:latin typeface="Times New Roman" pitchFamily="18" charset="0"/>
                          <a:ea typeface="+mn-ea"/>
                          <a:cs typeface="Times New Roman" pitchFamily="18" charset="0"/>
                        </a:rPr>
                        <a:t>dịch</a:t>
                      </a:r>
                      <a:r>
                        <a:rPr lang="en-US" sz="2400" b="0" i="0" kern="1200" dirty="0" smtClean="0">
                          <a:solidFill>
                            <a:schemeClr val="tx1"/>
                          </a:solidFill>
                          <a:latin typeface="Times New Roman" pitchFamily="18" charset="0"/>
                          <a:ea typeface="+mn-ea"/>
                          <a:cs typeface="Times New Roman" pitchFamily="18" charset="0"/>
                        </a:rPr>
                        <a:t>.</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2400" b="0" i="0" kern="1200" dirty="0" err="1" smtClean="0">
                          <a:solidFill>
                            <a:srgbClr val="FF00FF"/>
                          </a:solidFill>
                          <a:latin typeface="Times New Roman" pitchFamily="18" charset="0"/>
                          <a:ea typeface="+mn-ea"/>
                          <a:cs typeface="Times New Roman" pitchFamily="18" charset="0"/>
                        </a:rPr>
                        <a:t>Ống</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dẫn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trứng</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400" b="0" i="0" kern="1200" dirty="0" smtClean="0">
                          <a:solidFill>
                            <a:schemeClr val="tx1"/>
                          </a:solidFill>
                          <a:latin typeface="Times New Roman" pitchFamily="18" charset="0"/>
                          <a:ea typeface="+mn-ea"/>
                          <a:cs typeface="Times New Roman" pitchFamily="18" charset="0"/>
                        </a:rPr>
                        <a:t>- Đón trứng.</a:t>
                      </a:r>
                    </a:p>
                    <a:p>
                      <a:r>
                        <a:rPr lang="vi-VN" sz="2400" b="0" i="0" kern="1200" dirty="0" smtClean="0">
                          <a:solidFill>
                            <a:schemeClr val="tx1"/>
                          </a:solidFill>
                          <a:latin typeface="Times New Roman" pitchFamily="18" charset="0"/>
                          <a:ea typeface="+mn-ea"/>
                          <a:cs typeface="Times New Roman" pitchFamily="18" charset="0"/>
                        </a:rPr>
                        <a:t>- Là nơi diễn ra sự thụ tinh.</a:t>
                      </a:r>
                    </a:p>
                    <a:p>
                      <a:r>
                        <a:rPr lang="vi-VN" sz="2400" b="0" i="0" kern="1200" dirty="0" smtClean="0">
                          <a:solidFill>
                            <a:schemeClr val="tx1"/>
                          </a:solidFill>
                          <a:latin typeface="Times New Roman" pitchFamily="18" charset="0"/>
                          <a:ea typeface="+mn-ea"/>
                          <a:cs typeface="Times New Roman" pitchFamily="18" charset="0"/>
                        </a:rPr>
                        <a:t>- Vận chuyển trứng hoặc hợp tử xuống tử cung.</a:t>
                      </a:r>
                    </a:p>
                  </a:txBody>
                  <a:tcPr>
                    <a:lnL w="12700" cap="flat" cmpd="sng" algn="ctr">
                      <a:solidFill>
                        <a:schemeClr val="tx1"/>
                      </a:solidFill>
                      <a:prstDash val="solid"/>
                      <a:round/>
                      <a:headEnd type="none" w="med" len="med"/>
                      <a:tailEnd type="none" w="med" len="med"/>
                    </a:lnL>
                  </a:tcPr>
                </a:tc>
                <a:tc>
                  <a:txBody>
                    <a:bodyPr/>
                    <a:lstStyle/>
                    <a:p>
                      <a:pPr algn="ctr"/>
                      <a:r>
                        <a:rPr lang="en-US" sz="2400" b="0" i="0" kern="1200" dirty="0" err="1" smtClean="0">
                          <a:solidFill>
                            <a:srgbClr val="FF00FF"/>
                          </a:solidFill>
                          <a:latin typeface="Times New Roman" pitchFamily="18" charset="0"/>
                          <a:ea typeface="+mn-ea"/>
                          <a:cs typeface="Times New Roman" pitchFamily="18" charset="0"/>
                        </a:rPr>
                        <a:t>Tuyến</a:t>
                      </a:r>
                      <a:r>
                        <a:rPr lang="en-US" sz="2400" b="0" i="0" kern="1200" dirty="0" smtClean="0">
                          <a:solidFill>
                            <a:srgbClr val="FF00FF"/>
                          </a:solidFill>
                          <a:latin typeface="Times New Roman" pitchFamily="18" charset="0"/>
                          <a:ea typeface="+mn-ea"/>
                          <a:cs typeface="Times New Roman" pitchFamily="18" charset="0"/>
                        </a:rPr>
                        <a:t> </a:t>
                      </a:r>
                      <a:r>
                        <a:rPr lang="en-US" sz="2400" b="0" i="0" kern="1200" dirty="0" err="1" smtClean="0">
                          <a:solidFill>
                            <a:srgbClr val="FF00FF"/>
                          </a:solidFill>
                          <a:latin typeface="Times New Roman" pitchFamily="18" charset="0"/>
                          <a:ea typeface="+mn-ea"/>
                          <a:cs typeface="Times New Roman" pitchFamily="18" charset="0"/>
                        </a:rPr>
                        <a:t>hành</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400" b="0" i="0" kern="1200" dirty="0" smtClean="0">
                          <a:solidFill>
                            <a:schemeClr val="tx1"/>
                          </a:solidFill>
                          <a:latin typeface="Times New Roman" pitchFamily="18" charset="0"/>
                          <a:ea typeface="+mn-ea"/>
                          <a:cs typeface="Times New Roman" pitchFamily="18" charset="0"/>
                        </a:rPr>
                        <a:t>Tiết dịch nhờn có tác dụng rửa niệu đạo và làm giảm tính acid của dịch âm đạo, đảm bảo sự sống sót của tinh trùng.</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954107"/>
          </a:xfrm>
          <a:prstGeom prst="rect">
            <a:avLst/>
          </a:prstGeom>
        </p:spPr>
        <p:txBody>
          <a:bodyPr wrap="square">
            <a:spAutoFit/>
          </a:bodyPr>
          <a:lstStyle/>
          <a:p>
            <a:r>
              <a:rPr lang="en-US" sz="2800" dirty="0" smtClean="0">
                <a:solidFill>
                  <a:srgbClr val="FF0000"/>
                </a:solidFill>
                <a:latin typeface="+mj-lt"/>
              </a:rPr>
              <a:t>	</a:t>
            </a:r>
            <a:r>
              <a:rPr lang="vi-VN" sz="2800" dirty="0" smtClean="0">
                <a:solidFill>
                  <a:srgbClr val="FF0000"/>
                </a:solidFill>
                <a:latin typeface="+mj-lt"/>
              </a:rPr>
              <a:t>Nêu tên cơ quan và chức năng của các cơ quan thuộc hệ sinh dục nữ, hệ sinh dục nam theo bảng gợi ý sau:</a:t>
            </a:r>
            <a:endParaRPr lang="en-US" sz="2800" dirty="0">
              <a:solidFill>
                <a:srgbClr val="FF0000"/>
              </a:solidFill>
              <a:latin typeface="+mj-lt"/>
            </a:endParaRPr>
          </a:p>
        </p:txBody>
      </p:sp>
      <p:graphicFrame>
        <p:nvGraphicFramePr>
          <p:cNvPr id="14" name="Table 13"/>
          <p:cNvGraphicFramePr>
            <a:graphicFrameLocks noGrp="1"/>
          </p:cNvGraphicFramePr>
          <p:nvPr/>
        </p:nvGraphicFramePr>
        <p:xfrm>
          <a:off x="106212" y="1024469"/>
          <a:ext cx="11961092" cy="5669280"/>
        </p:xfrm>
        <a:graphic>
          <a:graphicData uri="http://schemas.openxmlformats.org/drawingml/2006/table">
            <a:tbl>
              <a:tblPr firstRow="1" bandRow="1">
                <a:tableStyleId>{5C22544A-7EE6-4342-B048-85BDC9FD1C3A}</a:tableStyleId>
              </a:tblPr>
              <a:tblGrid>
                <a:gridCol w="1265388"/>
                <a:gridCol w="4715158"/>
                <a:gridCol w="1616369"/>
                <a:gridCol w="4364177"/>
              </a:tblGrid>
              <a:tr h="370840">
                <a:tc gridSpan="2">
                  <a:txBody>
                    <a:bodyPr/>
                    <a:lstStyle/>
                    <a:p>
                      <a:pPr algn="ctr"/>
                      <a:r>
                        <a:rPr lang="en-US" sz="2800" dirty="0" err="1" smtClean="0">
                          <a:latin typeface="Times New Roman" pitchFamily="18" charset="0"/>
                          <a:cs typeface="Times New Roman" pitchFamily="18" charset="0"/>
                        </a:rPr>
                        <a:t>Hệ</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nữ</a:t>
                      </a:r>
                      <a:endParaRPr lang="en-US" sz="2800" dirty="0" smtClean="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nam</a:t>
                      </a:r>
                      <a:endParaRPr lang="en-US" sz="2800" dirty="0">
                        <a:latin typeface="Times New Roman" pitchFamily="18" charset="0"/>
                        <a:cs typeface="Times New Roman" pitchFamily="18" charset="0"/>
                      </a:endParaRPr>
                    </a:p>
                  </a:txBody>
                  <a:tcPr/>
                </a:tc>
                <a:tc hMerge="1">
                  <a:txBody>
                    <a:bodyPr/>
                    <a:lstStyle/>
                    <a:p>
                      <a:endParaRPr lang="en-US"/>
                    </a:p>
                  </a:txBody>
                  <a:tcPr/>
                </a:tc>
              </a:tr>
              <a:tr h="370840">
                <a:tc>
                  <a:txBody>
                    <a:bodyPr/>
                    <a:lstStyle/>
                    <a:p>
                      <a:pPr algn="ctr"/>
                      <a:r>
                        <a:rPr lang="en-US" sz="2800" dirty="0" err="1" smtClean="0">
                          <a:solidFill>
                            <a:srgbClr val="FF0000"/>
                          </a:solidFill>
                          <a:latin typeface="Times New Roman" pitchFamily="18" charset="0"/>
                          <a:cs typeface="Times New Roman" pitchFamily="18" charset="0"/>
                        </a:rPr>
                        <a:t>Cơ</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err="1" smtClean="0">
                          <a:solidFill>
                            <a:srgbClr val="FF0000"/>
                          </a:solidFill>
                          <a:latin typeface="Times New Roman" pitchFamily="18" charset="0"/>
                          <a:cs typeface="Times New Roman" pitchFamily="18" charset="0"/>
                        </a:rPr>
                        <a:t>Chức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dirty="0" err="1" smtClean="0">
                          <a:solidFill>
                            <a:srgbClr val="FF0000"/>
                          </a:solidFill>
                          <a:latin typeface="Times New Roman" pitchFamily="18" charset="0"/>
                          <a:cs typeface="Times New Roman" pitchFamily="18" charset="0"/>
                        </a:rPr>
                        <a:t>Cơ</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err="1" smtClean="0">
                          <a:solidFill>
                            <a:srgbClr val="FF0000"/>
                          </a:solidFill>
                          <a:latin typeface="Times New Roman" pitchFamily="18" charset="0"/>
                          <a:cs typeface="Times New Roman" pitchFamily="18" charset="0"/>
                        </a:rPr>
                        <a:t>Chức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2800" b="0" i="0" kern="1200" dirty="0" err="1" smtClean="0">
                          <a:solidFill>
                            <a:srgbClr val="FF00FF"/>
                          </a:solidFill>
                          <a:latin typeface="Times New Roman" pitchFamily="18" charset="0"/>
                          <a:ea typeface="+mn-ea"/>
                          <a:cs typeface="Times New Roman" pitchFamily="18" charset="0"/>
                        </a:rPr>
                        <a:t>Tử</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cung</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800" b="0" i="0" kern="1200" dirty="0" smtClean="0">
                          <a:solidFill>
                            <a:schemeClr val="tx1"/>
                          </a:solidFill>
                          <a:latin typeface="Times New Roman" pitchFamily="18" charset="0"/>
                          <a:ea typeface="+mn-ea"/>
                          <a:cs typeface="Times New Roman" pitchFamily="18" charset="0"/>
                        </a:rPr>
                        <a:t>- Tiếp nhận trứng hoặc hợp tử.</a:t>
                      </a:r>
                    </a:p>
                    <a:p>
                      <a:r>
                        <a:rPr lang="vi-VN" sz="2800" b="0" i="0" kern="1200" dirty="0" smtClean="0">
                          <a:solidFill>
                            <a:schemeClr val="tx1"/>
                          </a:solidFill>
                          <a:latin typeface="Times New Roman" pitchFamily="18" charset="0"/>
                          <a:ea typeface="+mn-ea"/>
                          <a:cs typeface="Times New Roman" pitchFamily="18" charset="0"/>
                        </a:rPr>
                        <a:t>- Nuôi dưỡng phôi thai.</a:t>
                      </a: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smtClean="0">
                          <a:solidFill>
                            <a:srgbClr val="FF00FF"/>
                          </a:solidFill>
                          <a:latin typeface="Times New Roman" pitchFamily="18" charset="0"/>
                          <a:ea typeface="+mn-ea"/>
                          <a:cs typeface="Times New Roman" pitchFamily="18" charset="0"/>
                        </a:rPr>
                        <a:t>Túi</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tinh</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800" b="0" i="0" kern="1200" dirty="0" err="1" smtClean="0">
                          <a:solidFill>
                            <a:schemeClr val="tx1"/>
                          </a:solidFill>
                          <a:latin typeface="Times New Roman" pitchFamily="18" charset="0"/>
                          <a:ea typeface="+mn-ea"/>
                          <a:cs typeface="Times New Roman" pitchFamily="18" charset="0"/>
                        </a:rPr>
                        <a:t>Dự</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trữ</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tinh</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trùng</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tiết</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một</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ít</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dịch</a:t>
                      </a:r>
                      <a:r>
                        <a:rPr lang="en-US" sz="2800" b="0" i="0" kern="1200" dirty="0" smtClean="0">
                          <a:solidFill>
                            <a:schemeClr val="tx1"/>
                          </a:solidFill>
                          <a:latin typeface="Times New Roman" pitchFamily="18" charset="0"/>
                          <a:ea typeface="+mn-ea"/>
                          <a:cs typeface="Times New Roman" pitchFamily="18" charset="0"/>
                        </a:rPr>
                        <a: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2800" b="0" i="0" kern="1200" dirty="0" err="1" smtClean="0">
                          <a:solidFill>
                            <a:srgbClr val="FF00FF"/>
                          </a:solidFill>
                          <a:latin typeface="Times New Roman" pitchFamily="18" charset="0"/>
                          <a:ea typeface="+mn-ea"/>
                          <a:cs typeface="Times New Roman" pitchFamily="18" charset="0"/>
                        </a:rPr>
                        <a:t>Âm</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hộ</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smtClean="0">
                          <a:solidFill>
                            <a:schemeClr val="tx1"/>
                          </a:solidFill>
                          <a:latin typeface="Times New Roman" pitchFamily="18" charset="0"/>
                          <a:ea typeface="+mn-ea"/>
                          <a:cs typeface="Times New Roman" pitchFamily="18" charset="0"/>
                        </a:rPr>
                        <a:t>- Bảo vệ cơ quan sinh dục.</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smtClean="0">
                          <a:solidFill>
                            <a:srgbClr val="FF00FF"/>
                          </a:solidFill>
                          <a:latin typeface="Times New Roman" pitchFamily="18" charset="0"/>
                          <a:ea typeface="+mn-ea"/>
                          <a:cs typeface="Times New Roman" pitchFamily="18" charset="0"/>
                        </a:rPr>
                        <a:t>Tinh</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hoàn</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800" b="0" i="0" kern="1200" dirty="0" err="1" smtClean="0">
                          <a:solidFill>
                            <a:schemeClr val="tx1"/>
                          </a:solidFill>
                          <a:latin typeface="Times New Roman" pitchFamily="18" charset="0"/>
                          <a:ea typeface="+mn-ea"/>
                          <a:cs typeface="Times New Roman" pitchFamily="18" charset="0"/>
                        </a:rPr>
                        <a:t>Sản</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xuất</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tinh</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trùng</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và</a:t>
                      </a:r>
                      <a:r>
                        <a:rPr lang="en-US" sz="2800" b="0" i="0" kern="1200" dirty="0" smtClean="0">
                          <a:solidFill>
                            <a:schemeClr val="tx1"/>
                          </a:solidFill>
                          <a:latin typeface="Times New Roman" pitchFamily="18" charset="0"/>
                          <a:ea typeface="+mn-ea"/>
                          <a:cs typeface="Times New Roman" pitchFamily="18" charset="0"/>
                        </a:rPr>
                        <a:t> hormone </a:t>
                      </a:r>
                      <a:r>
                        <a:rPr lang="en-US" sz="2800" b="0" i="0" kern="1200" dirty="0" err="1" smtClean="0">
                          <a:solidFill>
                            <a:schemeClr val="tx1"/>
                          </a:solidFill>
                          <a:latin typeface="Times New Roman" pitchFamily="18" charset="0"/>
                          <a:ea typeface="+mn-ea"/>
                          <a:cs typeface="Times New Roman" pitchFamily="18" charset="0"/>
                        </a:rPr>
                        <a:t>sinh</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dục</a:t>
                      </a:r>
                      <a:r>
                        <a:rPr lang="en-US" sz="2800" b="0" i="0" kern="1200" dirty="0" smtClean="0">
                          <a:solidFill>
                            <a:schemeClr val="tx1"/>
                          </a:solidFill>
                          <a:latin typeface="Times New Roman" pitchFamily="18" charset="0"/>
                          <a:ea typeface="+mn-ea"/>
                          <a:cs typeface="Times New Roman" pitchFamily="18" charset="0"/>
                        </a:rPr>
                        <a:t> </a:t>
                      </a:r>
                      <a:r>
                        <a:rPr lang="en-US" sz="2800" b="0" i="0" kern="1200" dirty="0" err="1" smtClean="0">
                          <a:solidFill>
                            <a:schemeClr val="tx1"/>
                          </a:solidFill>
                          <a:latin typeface="Times New Roman" pitchFamily="18" charset="0"/>
                          <a:ea typeface="+mn-ea"/>
                          <a:cs typeface="Times New Roman" pitchFamily="18" charset="0"/>
                        </a:rPr>
                        <a:t>nam</a:t>
                      </a:r>
                      <a:r>
                        <a:rPr lang="en-US" sz="2800" b="0" i="0" kern="1200" dirty="0" smtClean="0">
                          <a:solidFill>
                            <a:schemeClr val="tx1"/>
                          </a:solidFill>
                          <a:latin typeface="Times New Roman" pitchFamily="18" charset="0"/>
                          <a:ea typeface="+mn-ea"/>
                          <a:cs typeface="Times New Roman" pitchFamily="18" charset="0"/>
                        </a:rPr>
                        <a: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rowSpan="2" gridSpan="2">
                  <a:txBody>
                    <a:bodyPr/>
                    <a:lstStyle/>
                    <a:p>
                      <a:pPr algn="ctr"/>
                      <a:endParaRPr lang="en-US" sz="2800" dirty="0">
                        <a:solidFill>
                          <a:srgbClr val="FF00FF"/>
                        </a:solidFill>
                        <a:latin typeface="Times New Roman" pitchFamily="18" charset="0"/>
                        <a:cs typeface="Times New Roman" pitchFamily="18" charset="0"/>
                      </a:endParaRPr>
                    </a:p>
                  </a:txBody>
                  <a:tcPr/>
                </a:tc>
                <a:tc rowSpan="2" h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smtClean="0">
                          <a:solidFill>
                            <a:srgbClr val="FF00FF"/>
                          </a:solidFill>
                          <a:latin typeface="Times New Roman" pitchFamily="18" charset="0"/>
                          <a:ea typeface="+mn-ea"/>
                          <a:cs typeface="Times New Roman" pitchFamily="18" charset="0"/>
                        </a:rPr>
                        <a:t>Mào</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tinh</a:t>
                      </a:r>
                      <a:r>
                        <a:rPr lang="en-US" sz="2800" b="0" i="0" kern="1200" dirty="0" smtClean="0">
                          <a:solidFill>
                            <a:srgbClr val="FF00FF"/>
                          </a:solidFill>
                          <a:latin typeface="Times New Roman" pitchFamily="18" charset="0"/>
                          <a:ea typeface="+mn-ea"/>
                          <a:cs typeface="Times New Roman" pitchFamily="18" charset="0"/>
                        </a:rPr>
                        <a:t> </a:t>
                      </a:r>
                      <a:r>
                        <a:rPr lang="en-US" sz="2800" b="0" i="0" kern="1200" dirty="0" err="1" smtClean="0">
                          <a:solidFill>
                            <a:srgbClr val="FF00FF"/>
                          </a:solidFill>
                          <a:latin typeface="Times New Roman" pitchFamily="18" charset="0"/>
                          <a:ea typeface="+mn-ea"/>
                          <a:cs typeface="Times New Roman" pitchFamily="18" charset="0"/>
                        </a:rPr>
                        <a:t>hoàn</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smtClean="0">
                          <a:solidFill>
                            <a:schemeClr val="tx1"/>
                          </a:solidFill>
                          <a:latin typeface="Times New Roman" pitchFamily="18" charset="0"/>
                          <a:ea typeface="+mn-ea"/>
                          <a:cs typeface="Times New Roman" pitchFamily="18" charset="0"/>
                        </a:rPr>
                        <a:t>Nơi tinh trùng phát triển toàn diện.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gridSpan="2" vMerge="1">
                  <a:txBody>
                    <a:bodyPr/>
                    <a:lstStyle/>
                    <a:p>
                      <a:pPr algn="ctr"/>
                      <a:endParaRPr lang="en-US" sz="28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v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vi-VN" sz="2800" b="0" i="0" kern="1200" dirty="0" smtClean="0">
                          <a:solidFill>
                            <a:srgbClr val="FF00FF"/>
                          </a:solidFill>
                          <a:latin typeface="Times New Roman" pitchFamily="18" charset="0"/>
                          <a:ea typeface="+mn-ea"/>
                          <a:cs typeface="Times New Roman" pitchFamily="18" charset="0"/>
                        </a:rPr>
                        <a:t>Dương vật</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smtClean="0">
                          <a:solidFill>
                            <a:schemeClr val="tx1"/>
                          </a:solidFill>
                          <a:latin typeface="Times New Roman" pitchFamily="18" charset="0"/>
                          <a:ea typeface="+mn-ea"/>
                          <a:cs typeface="Times New Roman" pitchFamily="18" charset="0"/>
                        </a:rPr>
                        <a:t>Có niệu đạo vừa là đường dẫn nước tiểu vừa là đường dẫn tinh.</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0" y="401795"/>
          <a:ext cx="12192000" cy="6035040"/>
        </p:xfrm>
        <a:graphic>
          <a:graphicData uri="http://schemas.openxmlformats.org/drawingml/2006/table">
            <a:tbl>
              <a:tblPr firstRow="1" bandRow="1">
                <a:tableStyleId>{5C22544A-7EE6-4342-B048-85BDC9FD1C3A}</a:tableStyleId>
              </a:tblPr>
              <a:tblGrid>
                <a:gridCol w="1289816"/>
                <a:gridCol w="4806184"/>
                <a:gridCol w="1647573"/>
                <a:gridCol w="4448427"/>
              </a:tblGrid>
              <a:tr h="370840">
                <a:tc gridSpan="2">
                  <a:txBody>
                    <a:bodyPr/>
                    <a:lstStyle/>
                    <a:p>
                      <a:pPr algn="ctr"/>
                      <a:r>
                        <a:rPr lang="en-US" sz="1900" dirty="0" err="1" smtClean="0">
                          <a:latin typeface="Times New Roman" pitchFamily="18" charset="0"/>
                          <a:cs typeface="Times New Roman" pitchFamily="18" charset="0"/>
                        </a:rPr>
                        <a:t>Hệ</a:t>
                      </a:r>
                      <a:r>
                        <a:rPr lang="en-US" sz="1900" baseline="0" dirty="0" smtClean="0">
                          <a:latin typeface="Times New Roman" pitchFamily="18" charset="0"/>
                          <a:cs typeface="Times New Roman" pitchFamily="18" charset="0"/>
                        </a:rPr>
                        <a:t> </a:t>
                      </a:r>
                      <a:r>
                        <a:rPr lang="en-US" sz="1900" baseline="0" dirty="0" err="1" smtClean="0">
                          <a:latin typeface="Times New Roman" pitchFamily="18" charset="0"/>
                          <a:cs typeface="Times New Roman" pitchFamily="18" charset="0"/>
                        </a:rPr>
                        <a:t>sinh</a:t>
                      </a:r>
                      <a:r>
                        <a:rPr lang="en-US" sz="1900" baseline="0" dirty="0" smtClean="0">
                          <a:latin typeface="Times New Roman" pitchFamily="18" charset="0"/>
                          <a:cs typeface="Times New Roman" pitchFamily="18" charset="0"/>
                        </a:rPr>
                        <a:t> </a:t>
                      </a:r>
                      <a:r>
                        <a:rPr lang="en-US" sz="1900" baseline="0" dirty="0" err="1" smtClean="0">
                          <a:latin typeface="Times New Roman" pitchFamily="18" charset="0"/>
                          <a:cs typeface="Times New Roman" pitchFamily="18" charset="0"/>
                        </a:rPr>
                        <a:t>dục</a:t>
                      </a:r>
                      <a:r>
                        <a:rPr lang="en-US" sz="1900" baseline="0" dirty="0" smtClean="0">
                          <a:latin typeface="Times New Roman" pitchFamily="18" charset="0"/>
                          <a:cs typeface="Times New Roman" pitchFamily="18" charset="0"/>
                        </a:rPr>
                        <a:t> </a:t>
                      </a:r>
                      <a:r>
                        <a:rPr lang="en-US" sz="1900" baseline="0" dirty="0" err="1" smtClean="0">
                          <a:latin typeface="Times New Roman" pitchFamily="18" charset="0"/>
                          <a:cs typeface="Times New Roman" pitchFamily="18" charset="0"/>
                        </a:rPr>
                        <a:t>nữ</a:t>
                      </a:r>
                      <a:endParaRPr lang="en-US" sz="1900" dirty="0" smtClean="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1900" dirty="0" err="1" smtClean="0">
                          <a:latin typeface="Times New Roman" pitchFamily="18" charset="0"/>
                          <a:cs typeface="Times New Roman" pitchFamily="18" charset="0"/>
                        </a:rPr>
                        <a:t>Hệ</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sinh</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dục</a:t>
                      </a:r>
                      <a:r>
                        <a:rPr lang="en-US" sz="1900" baseline="0" dirty="0" smtClean="0">
                          <a:latin typeface="Times New Roman" pitchFamily="18" charset="0"/>
                          <a:cs typeface="Times New Roman" pitchFamily="18" charset="0"/>
                        </a:rPr>
                        <a:t> </a:t>
                      </a:r>
                      <a:r>
                        <a:rPr lang="en-US" sz="1900" baseline="0" dirty="0" err="1" smtClean="0">
                          <a:latin typeface="Times New Roman" pitchFamily="18" charset="0"/>
                          <a:cs typeface="Times New Roman" pitchFamily="18" charset="0"/>
                        </a:rPr>
                        <a:t>nam</a:t>
                      </a:r>
                      <a:endParaRPr lang="en-US" sz="1900" dirty="0">
                        <a:latin typeface="Times New Roman" pitchFamily="18" charset="0"/>
                        <a:cs typeface="Times New Roman" pitchFamily="18" charset="0"/>
                      </a:endParaRPr>
                    </a:p>
                  </a:txBody>
                  <a:tcPr/>
                </a:tc>
                <a:tc hMerge="1">
                  <a:txBody>
                    <a:bodyPr/>
                    <a:lstStyle/>
                    <a:p>
                      <a:endParaRPr lang="en-US"/>
                    </a:p>
                  </a:txBody>
                  <a:tcPr/>
                </a:tc>
              </a:tr>
              <a:tr h="370840">
                <a:tc>
                  <a:txBody>
                    <a:bodyPr/>
                    <a:lstStyle/>
                    <a:p>
                      <a:pPr algn="ctr"/>
                      <a:r>
                        <a:rPr lang="en-US" sz="1900" dirty="0" err="1" smtClean="0">
                          <a:solidFill>
                            <a:srgbClr val="FF0000"/>
                          </a:solidFill>
                          <a:latin typeface="Times New Roman" pitchFamily="18" charset="0"/>
                          <a:cs typeface="Times New Roman" pitchFamily="18" charset="0"/>
                        </a:rPr>
                        <a:t>Cơ</a:t>
                      </a:r>
                      <a:r>
                        <a:rPr lang="en-US" sz="1900" baseline="0" dirty="0" smtClean="0">
                          <a:solidFill>
                            <a:srgbClr val="FF0000"/>
                          </a:solidFill>
                          <a:latin typeface="Times New Roman" pitchFamily="18" charset="0"/>
                          <a:cs typeface="Times New Roman" pitchFamily="18" charset="0"/>
                        </a:rPr>
                        <a:t> </a:t>
                      </a:r>
                      <a:r>
                        <a:rPr lang="en-US" sz="1900" baseline="0" dirty="0" err="1" smtClean="0">
                          <a:solidFill>
                            <a:srgbClr val="FF0000"/>
                          </a:solidFill>
                          <a:latin typeface="Times New Roman" pitchFamily="18" charset="0"/>
                          <a:cs typeface="Times New Roman" pitchFamily="18" charset="0"/>
                        </a:rPr>
                        <a:t>quan</a:t>
                      </a:r>
                      <a:endParaRPr lang="en-US" sz="19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900" dirty="0" err="1" smtClean="0">
                          <a:solidFill>
                            <a:srgbClr val="FF0000"/>
                          </a:solidFill>
                          <a:latin typeface="Times New Roman" pitchFamily="18" charset="0"/>
                          <a:cs typeface="Times New Roman" pitchFamily="18" charset="0"/>
                        </a:rPr>
                        <a:t>Chức</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năng</a:t>
                      </a:r>
                      <a:endParaRPr lang="en-US" sz="19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dirty="0" err="1" smtClean="0">
                          <a:solidFill>
                            <a:srgbClr val="FF0000"/>
                          </a:solidFill>
                          <a:latin typeface="Times New Roman" pitchFamily="18" charset="0"/>
                          <a:cs typeface="Times New Roman" pitchFamily="18" charset="0"/>
                        </a:rPr>
                        <a:t>Cơ</a:t>
                      </a:r>
                      <a:r>
                        <a:rPr lang="en-US" sz="1900" baseline="0" dirty="0" smtClean="0">
                          <a:solidFill>
                            <a:srgbClr val="FF0000"/>
                          </a:solidFill>
                          <a:latin typeface="Times New Roman" pitchFamily="18" charset="0"/>
                          <a:cs typeface="Times New Roman" pitchFamily="18" charset="0"/>
                        </a:rPr>
                        <a:t> </a:t>
                      </a:r>
                      <a:r>
                        <a:rPr lang="en-US" sz="1900" baseline="0" dirty="0" err="1" smtClean="0">
                          <a:solidFill>
                            <a:srgbClr val="FF0000"/>
                          </a:solidFill>
                          <a:latin typeface="Times New Roman" pitchFamily="18" charset="0"/>
                          <a:cs typeface="Times New Roman" pitchFamily="18" charset="0"/>
                        </a:rPr>
                        <a:t>quan</a:t>
                      </a:r>
                      <a:endParaRPr lang="en-US" sz="19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900" dirty="0" err="1" smtClean="0">
                          <a:solidFill>
                            <a:srgbClr val="FF0000"/>
                          </a:solidFill>
                          <a:latin typeface="Times New Roman" pitchFamily="18" charset="0"/>
                          <a:cs typeface="Times New Roman" pitchFamily="18" charset="0"/>
                        </a:rPr>
                        <a:t>Chức</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năng</a:t>
                      </a:r>
                      <a:endParaRPr lang="en-US" sz="19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1900" b="0" i="0" kern="1200" dirty="0" err="1" smtClean="0">
                          <a:solidFill>
                            <a:srgbClr val="FF00FF"/>
                          </a:solidFill>
                          <a:latin typeface="Times New Roman" pitchFamily="18" charset="0"/>
                          <a:ea typeface="+mn-ea"/>
                          <a:cs typeface="Times New Roman" pitchFamily="18" charset="0"/>
                        </a:rPr>
                        <a:t>Buồng</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trứng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smtClean="0">
                          <a:solidFill>
                            <a:schemeClr val="dk1"/>
                          </a:solidFill>
                          <a:latin typeface="Times New Roman" pitchFamily="18" charset="0"/>
                          <a:ea typeface="+mn-ea"/>
                          <a:cs typeface="Times New Roman" pitchFamily="18" charset="0"/>
                        </a:rPr>
                        <a:t>Sản</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xuất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trứng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và</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tiết</a:t>
                      </a:r>
                      <a:r>
                        <a:rPr lang="en-US" sz="1900" b="0" i="0" kern="1200" dirty="0" smtClean="0">
                          <a:solidFill>
                            <a:schemeClr val="dk1"/>
                          </a:solidFill>
                          <a:latin typeface="Times New Roman" pitchFamily="18" charset="0"/>
                          <a:ea typeface="+mn-ea"/>
                          <a:cs typeface="Times New Roman" pitchFamily="18" charset="0"/>
                        </a:rPr>
                        <a:t> hormone </a:t>
                      </a:r>
                      <a:r>
                        <a:rPr lang="en-US" sz="1900" b="0" i="0" kern="1200" dirty="0" err="1" smtClean="0">
                          <a:solidFill>
                            <a:schemeClr val="dk1"/>
                          </a:solidFill>
                          <a:latin typeface="Times New Roman" pitchFamily="18" charset="0"/>
                          <a:ea typeface="+mn-ea"/>
                          <a:cs typeface="Times New Roman" pitchFamily="18" charset="0"/>
                        </a:rPr>
                        <a:t>sinh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dục</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nữ</a:t>
                      </a:r>
                      <a:r>
                        <a:rPr lang="en-US" sz="1900" b="0" i="0" kern="1200" dirty="0" smtClean="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smtClean="0">
                          <a:solidFill>
                            <a:srgbClr val="FF00FF"/>
                          </a:solidFill>
                          <a:latin typeface="Times New Roman" pitchFamily="18" charset="0"/>
                          <a:ea typeface="+mn-ea"/>
                          <a:cs typeface="Times New Roman" pitchFamily="18" charset="0"/>
                        </a:rPr>
                        <a:t>Ống</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dẫn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tinh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Vận chuyển tinh trùng đến túi tinh.</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endParaRPr lang="en-US" sz="1900" b="0" i="0" kern="1200" dirty="0" smtClean="0">
                        <a:solidFill>
                          <a:srgbClr val="FF00FF"/>
                        </a:solidFill>
                        <a:latin typeface="Times New Roman" pitchFamily="18" charset="0"/>
                        <a:ea typeface="+mn-ea"/>
                        <a:cs typeface="Times New Roman" pitchFamily="18" charset="0"/>
                      </a:endParaRPr>
                    </a:p>
                    <a:p>
                      <a:pPr algn="ctr"/>
                      <a:r>
                        <a:rPr lang="vi-VN" sz="1900" b="0" i="0" kern="1200" dirty="0" smtClean="0">
                          <a:solidFill>
                            <a:srgbClr val="FF00FF"/>
                          </a:solidFill>
                          <a:latin typeface="Times New Roman" pitchFamily="18" charset="0"/>
                          <a:ea typeface="+mn-ea"/>
                          <a:cs typeface="Times New Roman" pitchFamily="18" charset="0"/>
                        </a:rPr>
                        <a:t>Âm đạo</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smtClean="0">
                          <a:solidFill>
                            <a:schemeClr val="dk1"/>
                          </a:solidFill>
                          <a:latin typeface="Times New Roman" pitchFamily="18" charset="0"/>
                          <a:ea typeface="+mn-ea"/>
                          <a:cs typeface="Times New Roman" pitchFamily="18" charset="0"/>
                        </a:rPr>
                        <a:t>- Có tuyến tiết ra chất nhờn mang tính acid giúp giảm ma sát và ngăn chặn vi khuẩn xâm nhập.</a:t>
                      </a:r>
                    </a:p>
                    <a:p>
                      <a:r>
                        <a:rPr lang="vi-VN" sz="1900" b="0" i="0" kern="1200" dirty="0" smtClean="0">
                          <a:solidFill>
                            <a:schemeClr val="dk1"/>
                          </a:solidFill>
                          <a:latin typeface="Times New Roman" pitchFamily="18" charset="0"/>
                          <a:ea typeface="+mn-ea"/>
                          <a:cs typeface="Times New Roman" pitchFamily="18" charset="0"/>
                        </a:rPr>
                        <a:t>- Tiếp nhận tinh trùng.</a:t>
                      </a:r>
                    </a:p>
                    <a:p>
                      <a:r>
                        <a:rPr lang="vi-VN" sz="1900" b="0" i="0" kern="1200" dirty="0" smtClean="0">
                          <a:solidFill>
                            <a:schemeClr val="dk1"/>
                          </a:solidFill>
                          <a:latin typeface="Times New Roman" pitchFamily="18" charset="0"/>
                          <a:ea typeface="+mn-ea"/>
                          <a:cs typeface="Times New Roman" pitchFamily="18" charset="0"/>
                        </a:rPr>
                        <a:t>- Là đường ra của trẻ sơ sinh.</a:t>
                      </a:r>
                    </a:p>
                  </a:txBody>
                  <a:tcPr>
                    <a:lnL w="12700" cap="flat" cmpd="sng" algn="ctr">
                      <a:solidFill>
                        <a:schemeClr val="tx1"/>
                      </a:solidFill>
                      <a:prstDash val="solid"/>
                      <a:round/>
                      <a:headEnd type="none" w="med" len="med"/>
                      <a:tailEnd type="none" w="med" len="med"/>
                    </a:lnL>
                  </a:tcPr>
                </a:tc>
                <a:tc>
                  <a:txBody>
                    <a:bodyPr/>
                    <a:lstStyle/>
                    <a:p>
                      <a:pPr algn="ctr"/>
                      <a:endParaRPr lang="en-US" sz="1900" b="0" i="0" kern="1200" dirty="0" smtClean="0">
                        <a:solidFill>
                          <a:srgbClr val="FF00FF"/>
                        </a:solidFill>
                        <a:latin typeface="Times New Roman" pitchFamily="18" charset="0"/>
                        <a:ea typeface="+mn-ea"/>
                        <a:cs typeface="Times New Roman" pitchFamily="18" charset="0"/>
                      </a:endParaRPr>
                    </a:p>
                    <a:p>
                      <a:pPr algn="ctr"/>
                      <a:r>
                        <a:rPr lang="en-US" sz="1900" b="0" i="0" kern="1200" dirty="0" err="1" smtClean="0">
                          <a:solidFill>
                            <a:srgbClr val="FF00FF"/>
                          </a:solidFill>
                          <a:latin typeface="Times New Roman" pitchFamily="18" charset="0"/>
                          <a:ea typeface="+mn-ea"/>
                          <a:cs typeface="Times New Roman" pitchFamily="18" charset="0"/>
                        </a:rPr>
                        <a:t>Tuyến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tiền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liệt</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endParaRPr lang="en-US" sz="1900" b="0" i="0" kern="1200" dirty="0" smtClean="0">
                        <a:solidFill>
                          <a:schemeClr val="dk1"/>
                        </a:solidFill>
                        <a:latin typeface="Times New Roman" pitchFamily="18" charset="0"/>
                        <a:ea typeface="+mn-ea"/>
                        <a:cs typeface="Times New Roman" pitchFamily="18" charset="0"/>
                      </a:endParaRPr>
                    </a:p>
                    <a:p>
                      <a:pPr algn="l"/>
                      <a:r>
                        <a:rPr lang="en-US" sz="1900" b="0" i="0" kern="1200" dirty="0" err="1" smtClean="0">
                          <a:solidFill>
                            <a:schemeClr val="dk1"/>
                          </a:solidFill>
                          <a:latin typeface="Times New Roman" pitchFamily="18" charset="0"/>
                          <a:ea typeface="+mn-ea"/>
                          <a:cs typeface="Times New Roman" pitchFamily="18" charset="0"/>
                        </a:rPr>
                        <a:t>Tiết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dịch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màu</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trắng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hòa</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lẫn</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với</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trùng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từ</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túi</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phóng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ra</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tạo</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thành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dịch</a:t>
                      </a:r>
                      <a:r>
                        <a:rPr lang="en-US" sz="1900" b="0" i="0" kern="1200" dirty="0" smtClean="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1900" b="0" i="0" kern="1200" dirty="0" err="1" smtClean="0">
                          <a:solidFill>
                            <a:srgbClr val="FF00FF"/>
                          </a:solidFill>
                          <a:latin typeface="Times New Roman" pitchFamily="18" charset="0"/>
                          <a:ea typeface="+mn-ea"/>
                          <a:cs typeface="Times New Roman" pitchFamily="18" charset="0"/>
                        </a:rPr>
                        <a:t>Ống</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dẫn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trứng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smtClean="0">
                          <a:solidFill>
                            <a:schemeClr val="dk1"/>
                          </a:solidFill>
                          <a:latin typeface="Times New Roman" pitchFamily="18" charset="0"/>
                          <a:ea typeface="+mn-ea"/>
                          <a:cs typeface="Times New Roman" pitchFamily="18" charset="0"/>
                        </a:rPr>
                        <a:t>- Đón trứng.</a:t>
                      </a:r>
                    </a:p>
                    <a:p>
                      <a:r>
                        <a:rPr lang="vi-VN" sz="1900" b="0" i="0" kern="1200" dirty="0" smtClean="0">
                          <a:solidFill>
                            <a:schemeClr val="dk1"/>
                          </a:solidFill>
                          <a:latin typeface="Times New Roman" pitchFamily="18" charset="0"/>
                          <a:ea typeface="+mn-ea"/>
                          <a:cs typeface="Times New Roman" pitchFamily="18" charset="0"/>
                        </a:rPr>
                        <a:t>- Là nơi diễn ra sự thụ tinh.</a:t>
                      </a:r>
                    </a:p>
                    <a:p>
                      <a:r>
                        <a:rPr lang="vi-VN" sz="1900" b="0" i="0" kern="1200" dirty="0" smtClean="0">
                          <a:solidFill>
                            <a:schemeClr val="dk1"/>
                          </a:solidFill>
                          <a:latin typeface="Times New Roman" pitchFamily="18" charset="0"/>
                          <a:ea typeface="+mn-ea"/>
                          <a:cs typeface="Times New Roman" pitchFamily="18" charset="0"/>
                        </a:rPr>
                        <a:t>- Vận chuyển trứng hoặc hợp tử xuống tử cung.</a:t>
                      </a:r>
                    </a:p>
                  </a:txBody>
                  <a:tcPr>
                    <a:lnL w="12700" cap="flat" cmpd="sng" algn="ctr">
                      <a:solidFill>
                        <a:schemeClr val="tx1"/>
                      </a:solidFill>
                      <a:prstDash val="solid"/>
                      <a:round/>
                      <a:headEnd type="none" w="med" len="med"/>
                      <a:tailEnd type="none" w="med" len="med"/>
                    </a:lnL>
                  </a:tcPr>
                </a:tc>
                <a:tc>
                  <a:txBody>
                    <a:bodyPr/>
                    <a:lstStyle/>
                    <a:p>
                      <a:pPr algn="ctr"/>
                      <a:endParaRPr lang="en-US" sz="1900" b="0" i="0" kern="1200" dirty="0" smtClean="0">
                        <a:solidFill>
                          <a:srgbClr val="FF00FF"/>
                        </a:solidFill>
                        <a:latin typeface="Times New Roman" pitchFamily="18" charset="0"/>
                        <a:ea typeface="+mn-ea"/>
                        <a:cs typeface="Times New Roman" pitchFamily="18" charset="0"/>
                      </a:endParaRPr>
                    </a:p>
                    <a:p>
                      <a:pPr algn="ctr"/>
                      <a:r>
                        <a:rPr lang="en-US" sz="1900" b="0" i="0" kern="1200" dirty="0" err="1" smtClean="0">
                          <a:solidFill>
                            <a:srgbClr val="FF00FF"/>
                          </a:solidFill>
                          <a:latin typeface="Times New Roman" pitchFamily="18" charset="0"/>
                          <a:ea typeface="+mn-ea"/>
                          <a:cs typeface="Times New Roman" pitchFamily="18" charset="0"/>
                        </a:rPr>
                        <a:t>Tuyến</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hành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Tiết dịch nhờn có tác dụng rửa niệu đạo và làm giảm tính acid của dịch âm đạo, đảm bảo sự sống sót của tinh trùng.</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1900" b="0" i="0" kern="1200" dirty="0" err="1" smtClean="0">
                          <a:solidFill>
                            <a:srgbClr val="FF00FF"/>
                          </a:solidFill>
                          <a:latin typeface="Times New Roman" pitchFamily="18" charset="0"/>
                          <a:ea typeface="+mn-ea"/>
                          <a:cs typeface="Times New Roman" pitchFamily="18" charset="0"/>
                        </a:rPr>
                        <a:t>Tử</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cung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smtClean="0">
                          <a:solidFill>
                            <a:schemeClr val="dk1"/>
                          </a:solidFill>
                          <a:latin typeface="Times New Roman" pitchFamily="18" charset="0"/>
                          <a:ea typeface="+mn-ea"/>
                          <a:cs typeface="Times New Roman" pitchFamily="18" charset="0"/>
                        </a:rPr>
                        <a:t>- Tiếp nhận trứng hoặc hợp tử.</a:t>
                      </a:r>
                    </a:p>
                    <a:p>
                      <a:r>
                        <a:rPr lang="vi-VN" sz="1900" b="0" i="0" kern="1200" dirty="0" smtClean="0">
                          <a:solidFill>
                            <a:schemeClr val="dk1"/>
                          </a:solidFill>
                          <a:latin typeface="Times New Roman" pitchFamily="18" charset="0"/>
                          <a:ea typeface="+mn-ea"/>
                          <a:cs typeface="Times New Roman" pitchFamily="18" charset="0"/>
                        </a:rPr>
                        <a:t>- Nuôi dưỡng phôi thai.</a:t>
                      </a: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smtClean="0">
                          <a:solidFill>
                            <a:srgbClr val="FF00FF"/>
                          </a:solidFill>
                          <a:latin typeface="Times New Roman" pitchFamily="18" charset="0"/>
                          <a:ea typeface="+mn-ea"/>
                          <a:cs typeface="Times New Roman" pitchFamily="18" charset="0"/>
                        </a:rPr>
                        <a:t>Túi</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tinh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smtClean="0">
                          <a:solidFill>
                            <a:schemeClr val="dk1"/>
                          </a:solidFill>
                          <a:latin typeface="Times New Roman" pitchFamily="18" charset="0"/>
                          <a:ea typeface="+mn-ea"/>
                          <a:cs typeface="Times New Roman" pitchFamily="18" charset="0"/>
                        </a:rPr>
                        <a:t>Dự</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trữ</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trùng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tiết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một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ít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dịch</a:t>
                      </a:r>
                      <a:r>
                        <a:rPr lang="en-US" sz="1900" b="0" i="0" kern="1200" dirty="0" smtClean="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1900" b="0" i="0" kern="1200" dirty="0" err="1" smtClean="0">
                          <a:solidFill>
                            <a:srgbClr val="FF00FF"/>
                          </a:solidFill>
                          <a:latin typeface="Times New Roman" pitchFamily="18" charset="0"/>
                          <a:ea typeface="+mn-ea"/>
                          <a:cs typeface="Times New Roman" pitchFamily="18" charset="0"/>
                        </a:rPr>
                        <a:t>Âm</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hộ</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 Bảo vệ cơ quan sinh dục.</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smtClean="0">
                          <a:solidFill>
                            <a:srgbClr val="FF00FF"/>
                          </a:solidFill>
                          <a:latin typeface="Times New Roman" pitchFamily="18" charset="0"/>
                          <a:ea typeface="+mn-ea"/>
                          <a:cs typeface="Times New Roman" pitchFamily="18" charset="0"/>
                        </a:rPr>
                        <a:t>Tinh</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hoàn</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smtClean="0">
                          <a:solidFill>
                            <a:schemeClr val="dk1"/>
                          </a:solidFill>
                          <a:latin typeface="Times New Roman" pitchFamily="18" charset="0"/>
                          <a:ea typeface="+mn-ea"/>
                          <a:cs typeface="Times New Roman" pitchFamily="18" charset="0"/>
                        </a:rPr>
                        <a:t>Sản</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xuất</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trùng</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và</a:t>
                      </a:r>
                      <a:r>
                        <a:rPr lang="en-US" sz="1900" b="0" i="0" kern="1200" dirty="0" smtClean="0">
                          <a:solidFill>
                            <a:schemeClr val="dk1"/>
                          </a:solidFill>
                          <a:latin typeface="Times New Roman" pitchFamily="18" charset="0"/>
                          <a:ea typeface="+mn-ea"/>
                          <a:cs typeface="Times New Roman" pitchFamily="18" charset="0"/>
                        </a:rPr>
                        <a:t> hormone </a:t>
                      </a:r>
                      <a:r>
                        <a:rPr lang="en-US" sz="1900" b="0" i="0" kern="1200" dirty="0" err="1" smtClean="0">
                          <a:solidFill>
                            <a:schemeClr val="dk1"/>
                          </a:solidFill>
                          <a:latin typeface="Times New Roman" pitchFamily="18" charset="0"/>
                          <a:ea typeface="+mn-ea"/>
                          <a:cs typeface="Times New Roman" pitchFamily="18" charset="0"/>
                        </a:rPr>
                        <a:t>sinh</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dục</a:t>
                      </a:r>
                      <a:r>
                        <a:rPr lang="en-US" sz="1900" b="0" i="0" kern="1200" dirty="0" smtClean="0">
                          <a:solidFill>
                            <a:schemeClr val="dk1"/>
                          </a:solidFill>
                          <a:latin typeface="Times New Roman" pitchFamily="18" charset="0"/>
                          <a:ea typeface="+mn-ea"/>
                          <a:cs typeface="Times New Roman" pitchFamily="18" charset="0"/>
                        </a:rPr>
                        <a:t> </a:t>
                      </a:r>
                      <a:r>
                        <a:rPr lang="en-US" sz="1900" b="0" i="0" kern="1200" dirty="0" err="1" smtClean="0">
                          <a:solidFill>
                            <a:schemeClr val="dk1"/>
                          </a:solidFill>
                          <a:latin typeface="Times New Roman" pitchFamily="18" charset="0"/>
                          <a:ea typeface="+mn-ea"/>
                          <a:cs typeface="Times New Roman" pitchFamily="18" charset="0"/>
                        </a:rPr>
                        <a:t>nam</a:t>
                      </a:r>
                      <a:r>
                        <a:rPr lang="en-US" sz="1900" b="0" i="0" kern="1200" dirty="0" smtClean="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rowSpan="2" gridSpan="2">
                  <a:txBody>
                    <a:bodyPr/>
                    <a:lstStyle/>
                    <a:p>
                      <a:pPr algn="ctr"/>
                      <a:endParaRPr lang="en-US" sz="1900" dirty="0">
                        <a:latin typeface="Times New Roman" pitchFamily="18" charset="0"/>
                        <a:cs typeface="Times New Roman" pitchFamily="18" charset="0"/>
                      </a:endParaRPr>
                    </a:p>
                  </a:txBody>
                  <a:tcPr/>
                </a:tc>
                <a:tc rowSpan="2" h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smtClean="0">
                          <a:solidFill>
                            <a:srgbClr val="FF00FF"/>
                          </a:solidFill>
                          <a:latin typeface="Times New Roman" pitchFamily="18" charset="0"/>
                          <a:ea typeface="+mn-ea"/>
                          <a:cs typeface="Times New Roman" pitchFamily="18" charset="0"/>
                        </a:rPr>
                        <a:t>Mào</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tinh</a:t>
                      </a:r>
                      <a:r>
                        <a:rPr lang="en-US" sz="1900" b="0" i="0" kern="1200" dirty="0" smtClean="0">
                          <a:solidFill>
                            <a:srgbClr val="FF00FF"/>
                          </a:solidFill>
                          <a:latin typeface="Times New Roman" pitchFamily="18" charset="0"/>
                          <a:ea typeface="+mn-ea"/>
                          <a:cs typeface="Times New Roman" pitchFamily="18" charset="0"/>
                        </a:rPr>
                        <a:t> </a:t>
                      </a:r>
                      <a:r>
                        <a:rPr lang="en-US" sz="1900" b="0" i="0" kern="1200" dirty="0" err="1" smtClean="0">
                          <a:solidFill>
                            <a:srgbClr val="FF00FF"/>
                          </a:solidFill>
                          <a:latin typeface="Times New Roman" pitchFamily="18" charset="0"/>
                          <a:ea typeface="+mn-ea"/>
                          <a:cs typeface="Times New Roman" pitchFamily="18" charset="0"/>
                        </a:rPr>
                        <a:t>hoàn</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Nơi tinh trùng phát triển toàn diện.</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r h="370840">
                <a:tc gridSpan="2" vMerge="1">
                  <a:txBody>
                    <a:bodyPr/>
                    <a:lstStyle/>
                    <a:p>
                      <a:pPr algn="ctr"/>
                      <a:endParaRPr lang="en-US" sz="28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v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vi-VN" sz="1900" b="0" i="0" kern="1200" dirty="0" smtClean="0">
                          <a:solidFill>
                            <a:srgbClr val="FF00FF"/>
                          </a:solidFill>
                          <a:latin typeface="Times New Roman" pitchFamily="18" charset="0"/>
                          <a:ea typeface="+mn-ea"/>
                          <a:cs typeface="Times New Roman" pitchFamily="18" charset="0"/>
                        </a:rPr>
                        <a:t>Dương vật</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smtClean="0">
                          <a:solidFill>
                            <a:schemeClr val="dk1"/>
                          </a:solidFill>
                          <a:latin typeface="Times New Roman" pitchFamily="18" charset="0"/>
                          <a:ea typeface="+mn-ea"/>
                          <a:cs typeface="Times New Roman" pitchFamily="18" charset="0"/>
                        </a:rPr>
                        <a:t>Có niệu đạo vừa là đường dẫn nước tiểu vừa là đường dẫn tinh.</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68597" y="0"/>
            <a:ext cx="10709565" cy="5568974"/>
          </a:xfrm>
          <a:prstGeom prst="rect">
            <a:avLst/>
          </a:prstGeom>
          <a:noFill/>
          <a:ln w="9525">
            <a:noFill/>
            <a:miter lim="800000"/>
            <a:headEnd/>
            <a:tailEnd/>
          </a:ln>
          <a:effectLst/>
        </p:spPr>
      </p:pic>
      <p:sp>
        <p:nvSpPr>
          <p:cNvPr id="13" name="Rectangle 12"/>
          <p:cNvSpPr/>
          <p:nvPr/>
        </p:nvSpPr>
        <p:spPr>
          <a:xfrm>
            <a:off x="0" y="0"/>
            <a:ext cx="1524000" cy="5016758"/>
          </a:xfrm>
          <a:prstGeom prst="rect">
            <a:avLst/>
          </a:prstGeom>
        </p:spPr>
        <p:txBody>
          <a:bodyPr wrap="square">
            <a:spAutoFit/>
          </a:bodyPr>
          <a:lstStyle/>
          <a:p>
            <a:pPr algn="ctr"/>
            <a:r>
              <a:rPr lang="vi-VN" sz="3200" dirty="0" smtClean="0">
                <a:solidFill>
                  <a:srgbClr val="FF0000"/>
                </a:solidFill>
                <a:latin typeface="Times New Roman" pitchFamily="18" charset="0"/>
                <a:cs typeface="Times New Roman" pitchFamily="18" charset="0"/>
              </a:rPr>
              <a:t>Lập sơ đồ đường đi của tinh trùng trong hệ sinh dục nam</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cxnSp>
        <p:nvCxnSpPr>
          <p:cNvPr id="16" name="Straight Arrow Connector 15"/>
          <p:cNvCxnSpPr/>
          <p:nvPr/>
        </p:nvCxnSpPr>
        <p:spPr>
          <a:xfrm rot="5400000" flipH="1" flipV="1">
            <a:off x="7446818" y="3179619"/>
            <a:ext cx="304800" cy="6927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7557654" y="3054927"/>
            <a:ext cx="401780" cy="19396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7564589" y="2715493"/>
            <a:ext cx="290939" cy="24938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7536875" y="1995057"/>
            <a:ext cx="332508" cy="2770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100458" y="1752602"/>
            <a:ext cx="374071" cy="1385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733309" y="2299855"/>
            <a:ext cx="568036" cy="138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6733308" y="3283529"/>
            <a:ext cx="568036" cy="138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5516577"/>
            <a:ext cx="12192000" cy="1077218"/>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Sơ đồ đường đi của tinh trùng trong hệ sinh dục nam: Tinh hoàn → Mào tinh hoàn → Ống dẫn tinh → Túi tinh → Niệu đạo trong dương vật.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1000"/>
                                        <p:tgtEl>
                                          <p:spTgt spid="13"/>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4)">
                                      <p:cBhvr>
                                        <p:cTn id="11" dur="2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upRight)">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trips(upRight)">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upRight)">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upRight)">
                                      <p:cBhvr>
                                        <p:cTn id="31" dur="1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trips(upRight)">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upRight)">
                                      <p:cBhvr>
                                        <p:cTn id="41" dur="1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strips(upRight)">
                                      <p:cBhvr>
                                        <p:cTn id="46" dur="10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edge">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2711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buồng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hộ</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5782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ostrogen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progesterone)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304451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nam</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350171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túi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4161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(testosterone).</a:t>
            </a:r>
          </a:p>
        </p:txBody>
      </p:sp>
      <p:sp>
        <p:nvSpPr>
          <p:cNvPr id="24" name="TextBox 23"/>
          <p:cNvSpPr txBox="1"/>
          <p:nvPr/>
        </p:nvSpPr>
        <p:spPr>
          <a:xfrm>
            <a:off x="0" y="483175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THAI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527509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thai</a:t>
            </a:r>
            <a:endParaRPr lang="en-US" sz="2800" b="1" dirty="0" smtClean="0">
              <a:solidFill>
                <a:srgbClr val="0000FF"/>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2562989" y="444645"/>
            <a:ext cx="6525491" cy="4436249"/>
          </a:xfrm>
          <a:prstGeom prst="rect">
            <a:avLst/>
          </a:prstGeom>
          <a:noFill/>
          <a:ln w="9525">
            <a:noFill/>
            <a:miter lim="800000"/>
            <a:headEnd/>
            <a:tailEnd/>
          </a:ln>
          <a:effectLst/>
        </p:spPr>
      </p:pic>
      <p:sp>
        <p:nvSpPr>
          <p:cNvPr id="27" name="TextBox 26"/>
          <p:cNvSpPr txBox="1"/>
          <p:nvPr/>
        </p:nvSpPr>
        <p:spPr>
          <a:xfrm>
            <a:off x="0" y="570459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upRight)">
                                      <p:cBhvr>
                                        <p:cTn id="22" dur="1000"/>
                                        <p:tgtEl>
                                          <p:spTgt spid="27"/>
                                        </p:tgtEl>
                                      </p:cBhvr>
                                    </p:animEffect>
                                  </p:childTnLst>
                                </p:cTn>
                              </p:par>
                              <p:par>
                                <p:cTn id="23" presetID="23" presetClass="exit" presetSubtype="32" fill="hold" nodeType="withEffect">
                                  <p:stCondLst>
                                    <p:cond delay="0"/>
                                  </p:stCondLst>
                                  <p:childTnLst>
                                    <p:anim calcmode="lin" valueType="num">
                                      <p:cBhvr>
                                        <p:cTn id="24" dur="1000"/>
                                        <p:tgtEl>
                                          <p:spTgt spid="5123"/>
                                        </p:tgtEl>
                                        <p:attrNameLst>
                                          <p:attrName>ppt_w</p:attrName>
                                        </p:attrNameLst>
                                      </p:cBhvr>
                                      <p:tavLst>
                                        <p:tav tm="0">
                                          <p:val>
                                            <p:strVal val="ppt_w"/>
                                          </p:val>
                                        </p:tav>
                                        <p:tav tm="100000">
                                          <p:val>
                                            <p:fltVal val="0"/>
                                          </p:val>
                                        </p:tav>
                                      </p:tavLst>
                                    </p:anim>
                                    <p:anim calcmode="lin" valueType="num">
                                      <p:cBhvr>
                                        <p:cTn id="25" dur="1000"/>
                                        <p:tgtEl>
                                          <p:spTgt spid="5123"/>
                                        </p:tgtEl>
                                        <p:attrNameLst>
                                          <p:attrName>ppt_h</p:attrName>
                                        </p:attrNameLst>
                                      </p:cBhvr>
                                      <p:tavLst>
                                        <p:tav tm="0">
                                          <p:val>
                                            <p:strVal val="ppt_h"/>
                                          </p:val>
                                        </p:tav>
                                        <p:tav tm="100000">
                                          <p:val>
                                            <p:fltVal val="0"/>
                                          </p:val>
                                        </p:tav>
                                      </p:tavLst>
                                    </p:anim>
                                    <p:set>
                                      <p:cBhvr>
                                        <p:cTn id="26" dur="1" fill="hold">
                                          <p:stCondLst>
                                            <p:cond delay="9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2192000" cy="5043814"/>
          </a:xfrm>
          <a:prstGeom prst="rect">
            <a:avLst/>
          </a:prstGeom>
          <a:noFill/>
          <a:ln w="9525">
            <a:noFill/>
            <a:miter lim="800000"/>
            <a:headEnd/>
            <a:tailEnd/>
          </a:ln>
          <a:effectLst/>
        </p:spPr>
      </p:pic>
      <p:sp>
        <p:nvSpPr>
          <p:cNvPr id="13" name="Rectangle 12"/>
          <p:cNvSpPr/>
          <p:nvPr/>
        </p:nvSpPr>
        <p:spPr>
          <a:xfrm>
            <a:off x="0" y="5031617"/>
            <a:ext cx="12192000" cy="1077218"/>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Hợp tử được hình thành sau khi thụ tinh sẽ di chuyển dọc theo ống dẫn trứng hướng về phía tử cung</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downRight)">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061799"/>
            <a:ext cx="12192000" cy="2554545"/>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 Sự thụ tinh xảy ra ở ống dẫn trứng, khi tinh trùng gặp trứng vào thời điểm thích hợp.</a:t>
            </a:r>
          </a:p>
          <a:p>
            <a:pPr algn="just"/>
            <a:r>
              <a:rPr lang="vi-VN" sz="3200" dirty="0" smtClean="0">
                <a:solidFill>
                  <a:srgbClr val="FF00FF"/>
                </a:solidFill>
                <a:latin typeface="Times New Roman" pitchFamily="18" charset="0"/>
                <a:cs typeface="Times New Roman" pitchFamily="18" charset="0"/>
              </a:rPr>
              <a:t>- Thai nhi được nuôi dưỡng ở tử cung. Niêm mạc tử cung là nơi phôi bám vào, hình thành nhau thai để trao đổi chất với cơ thể mẹ giúp phôi thai phát triển.</a:t>
            </a:r>
            <a:endParaRPr lang="vi-VN" sz="3200"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583440" y="0"/>
            <a:ext cx="5931135" cy="42533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800" decel="100000"/>
                                        <p:tgtEl>
                                          <p:spTgt spid="7170"/>
                                        </p:tgtEl>
                                      </p:cBhvr>
                                    </p:animEffect>
                                    <p:anim calcmode="lin" valueType="num">
                                      <p:cBhvr>
                                        <p:cTn id="8" dur="800" decel="100000" fill="hold"/>
                                        <p:tgtEl>
                                          <p:spTgt spid="7170"/>
                                        </p:tgtEl>
                                        <p:attrNameLst>
                                          <p:attrName>style.rotation</p:attrName>
                                        </p:attrNameLst>
                                      </p:cBhvr>
                                      <p:tavLst>
                                        <p:tav tm="0">
                                          <p:val>
                                            <p:fltVal val="-90"/>
                                          </p:val>
                                        </p:tav>
                                        <p:tav tm="100000">
                                          <p:val>
                                            <p:fltVal val="0"/>
                                          </p:val>
                                        </p:tav>
                                      </p:tavLst>
                                    </p:anim>
                                    <p:anim calcmode="lin" valueType="num">
                                      <p:cBhvr>
                                        <p:cTn id="9" dur="800" decel="100000" fill="hold"/>
                                        <p:tgtEl>
                                          <p:spTgt spid="7170"/>
                                        </p:tgtEl>
                                        <p:attrNameLst>
                                          <p:attrName>ppt_x</p:attrName>
                                        </p:attrNameLst>
                                      </p:cBhvr>
                                      <p:tavLst>
                                        <p:tav tm="0">
                                          <p:val>
                                            <p:strVal val="#ppt_x+0.4"/>
                                          </p:val>
                                        </p:tav>
                                        <p:tav tm="100000">
                                          <p:val>
                                            <p:strVal val="#ppt_x-0.05"/>
                                          </p:val>
                                        </p:tav>
                                      </p:tavLst>
                                    </p:anim>
                                    <p:anim calcmode="lin" valueType="num">
                                      <p:cBhvr>
                                        <p:cTn id="10" dur="800" decel="100000" fill="hold"/>
                                        <p:tgtEl>
                                          <p:spTgt spid="71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p:cTn id="2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415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THAI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8485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thai</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7143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215769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304438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303455"/>
            <a:ext cx="12192000"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Nếu trứng rụng mà không được thụ tinh thì sau khoảng 14 ngày kể từ khi rụng trứng, lượng hormone do buồng trứng tiết ra bị giảm đi. Vì vậy, lớp niêm mạc tử cung bong ra, thoát ra ngoài cùng máu và dịch nhầy nhờ sự co bóp của tử cung gọi là hiện tượng kinh nguyệt.</a:t>
            </a:r>
            <a:endParaRPr lang="vi-VN" sz="3200" dirty="0">
              <a:solidFill>
                <a:srgbClr val="FF00FF"/>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 from="(-#ppt_w/2)" to="(#ppt_x)" calcmode="lin" valueType="num">
                                      <p:cBhvr>
                                        <p:cTn id="7" dur="600" fill="hold">
                                          <p:stCondLst>
                                            <p:cond delay="0"/>
                                          </p:stCondLst>
                                        </p:cTn>
                                        <p:tgtEl>
                                          <p:spTgt spid="7171"/>
                                        </p:tgtEl>
                                        <p:attrNameLst>
                                          <p:attrName>ppt_x</p:attrName>
                                        </p:attrNameLst>
                                      </p:cBhvr>
                                    </p:anim>
                                    <p:anim from="0" to="-1.0" calcmode="lin" valueType="num">
                                      <p:cBhvr>
                                        <p:cTn id="8" dur="200" decel="50000" autoRev="1" fill="hold">
                                          <p:stCondLst>
                                            <p:cond delay="600"/>
                                          </p:stCondLst>
                                        </p:cTn>
                                        <p:tgtEl>
                                          <p:spTgt spid="7171"/>
                                        </p:tgtEl>
                                        <p:attrNameLst>
                                          <p:attrName>xshear</p:attrName>
                                        </p:attrNameLst>
                                      </p:cBhvr>
                                    </p:anim>
                                    <p:animScale>
                                      <p:cBhvr>
                                        <p:cTn id="9" dur="200" decel="100000" autoRev="1" fill="hold">
                                          <p:stCondLst>
                                            <p:cond delay="600"/>
                                          </p:stCondLst>
                                        </p:cTn>
                                        <p:tgtEl>
                                          <p:spTgt spid="7171"/>
                                        </p:tgtEl>
                                      </p:cBhvr>
                                      <p:from x="100000" y="100000"/>
                                      <p:to x="80000" y="100000"/>
                                    </p:animScale>
                                    <p:anim by="(#ppt_h/3+#ppt_w*0.1)" calcmode="lin" valueType="num">
                                      <p:cBhvr additive="sum">
                                        <p:cTn id="10" dur="200" decel="100000" autoRev="1" fill="hold">
                                          <p:stCondLst>
                                            <p:cond delay="600"/>
                                          </p:stCondLst>
                                        </p:cTn>
                                        <p:tgtEl>
                                          <p:spTgt spid="717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303455"/>
            <a:ext cx="12192000" cy="2246769"/>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Ở giai đoạn bắt đầu chu kì kinh nguyệt (khoảng ngày 1 đến ngày 5 của chu kì), lớp niêm mạc tử cung bị bong ra → lớp niêm mạc tử cung mỏng dần.</a:t>
            </a:r>
          </a:p>
          <a:p>
            <a:pPr algn="just"/>
            <a:r>
              <a:rPr lang="vi-VN" sz="2800" dirty="0" smtClean="0">
                <a:solidFill>
                  <a:srgbClr val="FF00FF"/>
                </a:solidFill>
                <a:latin typeface="Times New Roman" pitchFamily="18" charset="0"/>
                <a:cs typeface="Times New Roman" pitchFamily="18" charset="0"/>
              </a:rPr>
              <a:t>- Ở giai đoạn tiếp theo (khoảng ngày 6 đến ngày 28 của chu kì), lớp niêm mạc của tử cung bắt đầu dày lên → lớp niêm mạc tử cung dày nhất vào cuối của chu kì để chuẩn bị cho phôi đến làm tổ.</a:t>
            </a:r>
          </a:p>
        </p:txBody>
      </p:sp>
      <p:pic>
        <p:nvPicPr>
          <p:cNvPr id="7171" name="Picture 3"/>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8866909" y="395276"/>
            <a:ext cx="3325091" cy="23189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37: </a:t>
            </a:r>
            <a:r>
              <a:rPr lang="en-US" sz="3600" b="1" dirty="0" err="1" smtClean="0">
                <a:solidFill>
                  <a:srgbClr val="0000FF"/>
                </a:solidFill>
                <a:latin typeface="Times New Roman" pitchFamily="18" charset="0"/>
                <a:cs typeface="Times New Roman" pitchFamily="18" charset="0"/>
              </a:rPr>
              <a:t>SINH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SẢN</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415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THAI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28485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thai</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7143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215769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304438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52929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bong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thoát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co </a:t>
            </a:r>
            <a:r>
              <a:rPr lang="en-US" sz="2800" dirty="0" err="1" smtClean="0">
                <a:solidFill>
                  <a:srgbClr val="0000FF"/>
                </a:solidFill>
                <a:latin typeface="Times New Roman" pitchFamily="18" charset="0"/>
                <a:cs typeface="Times New Roman" pitchFamily="18" charset="0"/>
              </a:rPr>
              <a:t>bóp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nguyệt</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45754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485933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lây</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đường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upRight)">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236655"/>
            <a:ext cx="12192000" cy="3539430"/>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 Ví dụ bệnh lây truyền qua đường sinh dục như: HIV/AIDS, bệnh lậu, giang mai, sùi mào gà, viêm gan B,…</a:t>
            </a:r>
          </a:p>
          <a:p>
            <a:pPr algn="just"/>
            <a:r>
              <a:rPr lang="vi-VN" sz="3200" dirty="0" smtClean="0">
                <a:solidFill>
                  <a:srgbClr val="FF00FF"/>
                </a:solidFill>
                <a:latin typeface="Times New Roman" pitchFamily="18" charset="0"/>
                <a:cs typeface="Times New Roman" pitchFamily="18" charset="0"/>
              </a:rPr>
              <a:t>- Cách phòng tránh bệnh lây truyền qua đường sinh dục: Cần quan hệ tình dục an toàn, sử dụng bao cao su khi quan hệ tình dục, tiêm vaccine phòng bệnh, khám phụ khoa định kì, không dùng chung các vật dụng dính máu hoặc dịch cơ thể và đến ngay cơ sở y tế khi có dấu hiệu bất thường ở cơ quan sinh dục.</a:t>
            </a:r>
          </a:p>
        </p:txBody>
      </p:sp>
      <p:pic>
        <p:nvPicPr>
          <p:cNvPr id="9218" name="Picture 2"/>
          <p:cNvPicPr>
            <a:picLocks noChangeAspect="1" noChangeArrowheads="1"/>
          </p:cNvPicPr>
          <p:nvPr/>
        </p:nvPicPr>
        <p:blipFill>
          <a:blip r:embed="rId2"/>
          <a:srcRect/>
          <a:stretch>
            <a:fillRect/>
          </a:stretch>
        </p:blipFill>
        <p:spPr bwMode="auto">
          <a:xfrm>
            <a:off x="3685309" y="0"/>
            <a:ext cx="4229966" cy="32993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trips(upRight)">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415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THỤ</a:t>
            </a:r>
            <a:r>
              <a:rPr lang="en-US" sz="2800" b="1" dirty="0" smtClean="0">
                <a:solidFill>
                  <a:srgbClr val="0000FF"/>
                </a:solidFill>
                <a:latin typeface="Times New Roman" pitchFamily="18" charset="0"/>
                <a:cs typeface="Times New Roman" pitchFamily="18" charset="0"/>
              </a:rPr>
              <a:t> THAI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NGUYỆT</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25467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HIV/AIDS, </a:t>
            </a:r>
            <a:r>
              <a:rPr lang="en-US" sz="2800" dirty="0" err="1" smtClean="0">
                <a:solidFill>
                  <a:srgbClr val="0000FF"/>
                </a:solidFill>
                <a:latin typeface="Times New Roman" pitchFamily="18" charset="0"/>
                <a:cs typeface="Times New Roman" pitchFamily="18" charset="0"/>
              </a:rPr>
              <a:t>lậu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gan</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sùi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gà</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13125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78362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lây</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đường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30" name="TextBox 29"/>
          <p:cNvSpPr txBox="1"/>
          <p:nvPr/>
        </p:nvSpPr>
        <p:spPr>
          <a:xfrm>
            <a:off x="0" y="316907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lây</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tiêm</a:t>
            </a:r>
            <a:r>
              <a:rPr lang="en-US" sz="2800" dirty="0" smtClean="0">
                <a:solidFill>
                  <a:srgbClr val="0000FF"/>
                </a:solidFill>
                <a:latin typeface="Times New Roman" pitchFamily="18" charset="0"/>
                <a:cs typeface="Times New Roman" pitchFamily="18" charset="0"/>
              </a:rPr>
              <a:t> vaccine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p>
        </p:txBody>
      </p:sp>
      <p:sp>
        <p:nvSpPr>
          <p:cNvPr id="31" name="TextBox 30"/>
          <p:cNvSpPr txBox="1"/>
          <p:nvPr/>
        </p:nvSpPr>
        <p:spPr>
          <a:xfrm>
            <a:off x="0" y="445754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niên</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621034" y="0"/>
            <a:ext cx="8875059"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Scale>
                                      <p:cBhvr>
                                        <p:cTn id="7"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2"/>
                                        </p:tgtEl>
                                        <p:attrNameLst>
                                          <p:attrName>ppt_x</p:attrName>
                                          <p:attrName>ppt_y</p:attrName>
                                        </p:attrNameLst>
                                      </p:cBhvr>
                                    </p:animMotion>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04502"/>
          <a:ext cx="12192000" cy="6716103"/>
        </p:xfrm>
        <a:graphic>
          <a:graphicData uri="http://schemas.openxmlformats.org/drawingml/2006/table">
            <a:tbl>
              <a:tblPr/>
              <a:tblGrid>
                <a:gridCol w="5724768"/>
                <a:gridCol w="6467232"/>
              </a:tblGrid>
              <a:tr h="394703">
                <a:tc>
                  <a:txBody>
                    <a:bodyPr/>
                    <a:lstStyle/>
                    <a:p>
                      <a:pPr algn="ctr"/>
                      <a:r>
                        <a:rPr lang="en-US" sz="2400" b="1" dirty="0" err="1">
                          <a:solidFill>
                            <a:srgbClr val="000000"/>
                          </a:solidFill>
                          <a:latin typeface="Times New Roman" pitchFamily="18" charset="0"/>
                          <a:cs typeface="Times New Roman" pitchFamily="18" charset="0"/>
                        </a:rPr>
                        <a:t>Biện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pháp</a:t>
                      </a:r>
                      <a:endParaRPr lang="en-US" sz="24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00"/>
                          </a:solidFill>
                          <a:latin typeface="Times New Roman" pitchFamily="18" charset="0"/>
                          <a:cs typeface="Times New Roman" pitchFamily="18" charset="0"/>
                        </a:rPr>
                        <a:t>Ý </a:t>
                      </a:r>
                      <a:r>
                        <a:rPr lang="en-US" sz="2400" b="1" dirty="0" err="1">
                          <a:solidFill>
                            <a:srgbClr val="000000"/>
                          </a:solidFill>
                          <a:latin typeface="Times New Roman" pitchFamily="18" charset="0"/>
                          <a:cs typeface="Times New Roman" pitchFamily="18" charset="0"/>
                        </a:rPr>
                        <a:t>nghĩa</a:t>
                      </a:r>
                      <a:endParaRPr lang="en-US" sz="24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4110">
                <a:tc>
                  <a:txBody>
                    <a:bodyPr/>
                    <a:lstStyle/>
                    <a:p>
                      <a:pPr algn="just"/>
                      <a:r>
                        <a:rPr lang="vi-VN" sz="2600" dirty="0">
                          <a:solidFill>
                            <a:srgbClr val="000000"/>
                          </a:solidFill>
                          <a:latin typeface="Times New Roman" pitchFamily="18" charset="0"/>
                          <a:cs typeface="Times New Roman" pitchFamily="18" charset="0"/>
                        </a:rPr>
                        <a:t>Tìm hiểu thông tin về sức khỏe sinh sản từ nguồn kiến thức đáng tin cậy.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8813">
                <a:tc>
                  <a:txBody>
                    <a:bodyPr/>
                    <a:lstStyle/>
                    <a:p>
                      <a:pPr algn="just"/>
                      <a:r>
                        <a:rPr lang="vi-VN" sz="2600" dirty="0">
                          <a:solidFill>
                            <a:srgbClr val="000000"/>
                          </a:solidFill>
                          <a:latin typeface="Times New Roman" pitchFamily="18" charset="0"/>
                          <a:cs typeface="Times New Roman" pitchFamily="18" charset="0"/>
                        </a:rPr>
                        <a:t>Nâng cao sức khỏe, vệ sinh cá nhân và cơ quan sinh dục đúng cách, sinh hoạt điều độ, tập thể dục thường xuyên, chế độ dinh dưỡng hợp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4110">
                <a:tc>
                  <a:txBody>
                    <a:bodyPr/>
                    <a:lstStyle/>
                    <a:p>
                      <a:pPr algn="just"/>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nên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quan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hệ</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tình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dục</a:t>
                      </a:r>
                      <a:r>
                        <a:rPr lang="en-US" sz="2600" dirty="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4110">
                <a:tc>
                  <a:txBody>
                    <a:bodyPr/>
                    <a:lstStyle/>
                    <a:p>
                      <a:pPr algn="just"/>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sử</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dụng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các</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chất</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kích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thích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xem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phim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ảnh</a:t>
                      </a:r>
                      <a:r>
                        <a:rPr lang="en-US" sz="2600" dirty="0">
                          <a:solidFill>
                            <a:srgbClr val="000000"/>
                          </a:solidFill>
                          <a:latin typeface="Times New Roman" pitchFamily="18" charset="0"/>
                          <a:cs typeface="Times New Roman" pitchFamily="18" charset="0"/>
                        </a:rPr>
                        <a:t>, website </a:t>
                      </a:r>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phù</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hợp</a:t>
                      </a:r>
                      <a:r>
                        <a:rPr lang="en-US" sz="2600" dirty="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4110">
                <a:tc>
                  <a:txBody>
                    <a:bodyPr/>
                    <a:lstStyle/>
                    <a:p>
                      <a:pPr algn="just"/>
                      <a:r>
                        <a:rPr lang="vi-VN" sz="2600" dirty="0">
                          <a:solidFill>
                            <a:srgbClr val="000000"/>
                          </a:solidFill>
                          <a:latin typeface="Times New Roman" pitchFamily="18" charset="0"/>
                          <a:cs typeface="Times New Roman" pitchFamily="18" charset="0"/>
                        </a:rPr>
                        <a:t>Có hành vi đúng mực với người khác giới, giúp đỡ nhau cùng tiến bộ.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733143" y="595086"/>
            <a:ext cx="6458857" cy="954107"/>
          </a:xfrm>
          <a:prstGeom prst="rect">
            <a:avLst/>
          </a:prstGeom>
          <a:noFill/>
        </p:spPr>
        <p:txBody>
          <a:bodyPr wrap="square" rtlCol="0">
            <a:spAutoFit/>
          </a:bodyPr>
          <a:lstStyle/>
          <a:p>
            <a:r>
              <a:rPr lang="vi-VN" sz="2800" dirty="0" smtClean="0">
                <a:solidFill>
                  <a:srgbClr val="FF00FF"/>
                </a:solidFill>
                <a:latin typeface="Times New Roman" pitchFamily="18" charset="0"/>
                <a:cs typeface="Times New Roman" pitchFamily="18" charset="0"/>
              </a:rPr>
              <a:t>Giúp vị thành niên chủ động, có quyết định và hành vi đúng về sức khỏe sinh sản.</a:t>
            </a:r>
          </a:p>
        </p:txBody>
      </p:sp>
      <p:sp>
        <p:nvSpPr>
          <p:cNvPr id="7" name="TextBox 6"/>
          <p:cNvSpPr txBox="1"/>
          <p:nvPr/>
        </p:nvSpPr>
        <p:spPr>
          <a:xfrm>
            <a:off x="5733143" y="1966686"/>
            <a:ext cx="6458857" cy="52322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Giúp nâng cao sức đề kháng cho cơ thể.</a:t>
            </a:r>
            <a:endParaRPr lang="vi-VN" sz="2800" dirty="0">
              <a:solidFill>
                <a:srgbClr val="FF00FF"/>
              </a:solidFill>
              <a:latin typeface="Times New Roman" pitchFamily="18" charset="0"/>
              <a:cs typeface="Times New Roman" pitchFamily="18" charset="0"/>
            </a:endParaRPr>
          </a:p>
        </p:txBody>
      </p:sp>
      <p:sp>
        <p:nvSpPr>
          <p:cNvPr id="8" name="TextBox 7"/>
          <p:cNvSpPr txBox="1"/>
          <p:nvPr/>
        </p:nvSpPr>
        <p:spPr>
          <a:xfrm>
            <a:off x="5733143" y="3171374"/>
            <a:ext cx="6458857"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Tránh mang thai ngoài ý muốn, phá thai, mắc bệnh lây truyền qua đường sinh dục và vi phạm pháp luật.</a:t>
            </a:r>
            <a:endParaRPr lang="vi-VN" sz="2800" dirty="0">
              <a:solidFill>
                <a:srgbClr val="FF00FF"/>
              </a:solidFill>
              <a:latin typeface="Times New Roman" pitchFamily="18" charset="0"/>
              <a:cs typeface="Times New Roman" pitchFamily="18" charset="0"/>
            </a:endParaRPr>
          </a:p>
        </p:txBody>
      </p:sp>
      <p:sp>
        <p:nvSpPr>
          <p:cNvPr id="9" name="TextBox 8"/>
          <p:cNvSpPr txBox="1"/>
          <p:nvPr/>
        </p:nvSpPr>
        <p:spPr>
          <a:xfrm>
            <a:off x="5733143" y="4535714"/>
            <a:ext cx="6458857"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Tránh những ảnh hưởng tiêu cực đến sức khỏe thể chất và tinh thần.</a:t>
            </a:r>
            <a:endParaRPr lang="vi-VN" sz="2800" dirty="0">
              <a:solidFill>
                <a:srgbClr val="FF00FF"/>
              </a:solidFill>
              <a:latin typeface="Times New Roman" pitchFamily="18" charset="0"/>
              <a:cs typeface="Times New Roman" pitchFamily="18" charset="0"/>
            </a:endParaRPr>
          </a:p>
        </p:txBody>
      </p:sp>
      <p:sp>
        <p:nvSpPr>
          <p:cNvPr id="10" name="TextBox 9"/>
          <p:cNvSpPr txBox="1"/>
          <p:nvPr/>
        </p:nvSpPr>
        <p:spPr>
          <a:xfrm>
            <a:off x="5733143" y="5718628"/>
            <a:ext cx="6458857"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Giúp giữ tình bạn trong sáng; giảm nguy cơ bị xâm hại.</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4007289" y="-1"/>
            <a:ext cx="4206970" cy="3057525"/>
          </a:xfrm>
          <a:prstGeom prst="rect">
            <a:avLst/>
          </a:prstGeom>
          <a:noFill/>
          <a:ln w="9525">
            <a:noFill/>
            <a:miter lim="800000"/>
            <a:headEnd/>
            <a:tailEnd/>
          </a:ln>
          <a:effectLst/>
        </p:spPr>
      </p:pic>
      <p:sp>
        <p:nvSpPr>
          <p:cNvPr id="4" name="Rectangle 3"/>
          <p:cNvSpPr/>
          <p:nvPr/>
        </p:nvSpPr>
        <p:spPr>
          <a:xfrm>
            <a:off x="0" y="3016627"/>
            <a:ext cx="12192000" cy="353943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Quan hệ tình dục không an toàn ở tuổi vị thành niên có thể dẫn tới nhiều hậu quả như:</a:t>
            </a:r>
          </a:p>
          <a:p>
            <a:pPr algn="just"/>
            <a:r>
              <a:rPr lang="vi-VN" sz="2800" dirty="0" smtClean="0">
                <a:solidFill>
                  <a:srgbClr val="FF00FF"/>
                </a:solidFill>
                <a:latin typeface="Times New Roman" pitchFamily="18" charset="0"/>
                <a:cs typeface="Times New Roman" pitchFamily="18" charset="0"/>
              </a:rPr>
              <a:t>- Mang thai ngoài ý muốn, nạo phá thai gây ảnh hưởng nghiêm trọng đến sức khỏe, tinh thần và học tập của vị thành niên.</a:t>
            </a:r>
          </a:p>
          <a:p>
            <a:pPr algn="just"/>
            <a:r>
              <a:rPr lang="vi-VN" sz="2800" dirty="0" smtClean="0">
                <a:solidFill>
                  <a:srgbClr val="FF00FF"/>
                </a:solidFill>
                <a:latin typeface="Times New Roman" pitchFamily="18" charset="0"/>
                <a:cs typeface="Times New Roman" pitchFamily="18" charset="0"/>
              </a:rPr>
              <a:t>- Mắc bệnh lây truyền qua đường tình dục khi quan hệ tình dục không an toàn như HIV/AIDS, bệnh lậu, giang mai, sùi mào gà, viêm gan B,…</a:t>
            </a:r>
          </a:p>
          <a:p>
            <a:pPr algn="just"/>
            <a:r>
              <a:rPr lang="vi-VN" sz="2800" dirty="0" smtClean="0">
                <a:solidFill>
                  <a:srgbClr val="FF00FF"/>
                </a:solidFill>
                <a:latin typeface="Times New Roman" pitchFamily="18" charset="0"/>
                <a:cs typeface="Times New Roman" pitchFamily="18" charset="0"/>
              </a:rPr>
              <a:t>- Vi phạm pháp luật: Theo Luật Trẻ em năm 2016, người dưới 16 tuổi được xem là trẻ em và bất cứ hành vi quan hệ trong độ tuổi này đều vi phạm pháp luật.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800" decel="100000"/>
                                        <p:tgtEl>
                                          <p:spTgt spid="38914"/>
                                        </p:tgtEl>
                                      </p:cBhvr>
                                    </p:animEffect>
                                    <p:anim calcmode="lin" valueType="num">
                                      <p:cBhvr>
                                        <p:cTn id="8" dur="800" decel="100000" fill="hold"/>
                                        <p:tgtEl>
                                          <p:spTgt spid="38914"/>
                                        </p:tgtEl>
                                        <p:attrNameLst>
                                          <p:attrName>style.rotation</p:attrName>
                                        </p:attrNameLst>
                                      </p:cBhvr>
                                      <p:tavLst>
                                        <p:tav tm="0">
                                          <p:val>
                                            <p:fltVal val="-90"/>
                                          </p:val>
                                        </p:tav>
                                        <p:tav tm="100000">
                                          <p:val>
                                            <p:fltVal val="0"/>
                                          </p:val>
                                        </p:tav>
                                      </p:tavLst>
                                    </p:anim>
                                    <p:anim calcmode="lin" valueType="num">
                                      <p:cBhvr>
                                        <p:cTn id="9" dur="800" decel="100000" fill="hold"/>
                                        <p:tgtEl>
                                          <p:spTgt spid="38914"/>
                                        </p:tgtEl>
                                        <p:attrNameLst>
                                          <p:attrName>ppt_x</p:attrName>
                                        </p:attrNameLst>
                                      </p:cBhvr>
                                      <p:tavLst>
                                        <p:tav tm="0">
                                          <p:val>
                                            <p:strVal val="#ppt_x+0.4"/>
                                          </p:val>
                                        </p:tav>
                                        <p:tav tm="100000">
                                          <p:val>
                                            <p:strVal val="#ppt_x-0.05"/>
                                          </p:val>
                                        </p:tav>
                                      </p:tavLst>
                                    </p:anim>
                                    <p:anim calcmode="lin" valueType="num">
                                      <p:cBhvr>
                                        <p:cTn id="10" dur="800" decel="100000" fill="hold"/>
                                        <p:tgtEl>
                                          <p:spTgt spid="389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4)">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4)">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heel(4)">
                                      <p:cBhvr>
                                        <p:cTn id="27" dur="1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heel(4)">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16627"/>
            <a:ext cx="12192000"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Tìm hiểu thông tin về sức khỏe sinh sản từ nguồn kiến thức đáng tin cậy.</a:t>
            </a:r>
          </a:p>
          <a:p>
            <a:pPr algn="just"/>
            <a:r>
              <a:rPr lang="vi-VN" sz="2800" dirty="0" smtClean="0">
                <a:solidFill>
                  <a:srgbClr val="FF00FF"/>
                </a:solidFill>
                <a:latin typeface="Times New Roman" pitchFamily="18" charset="0"/>
                <a:cs typeface="Times New Roman" pitchFamily="18" charset="0"/>
              </a:rPr>
              <a:t>+ Nâng cao sức khỏe, vệ sinh cá nhân và cơ quan sinh dục đúng cách, sinh hoạt điều độ, tập thể dục thường xuyên, chế độ dinh dưỡng hợp lí.</a:t>
            </a:r>
          </a:p>
          <a:p>
            <a:pPr algn="just"/>
            <a:r>
              <a:rPr lang="vi-VN" sz="2800" dirty="0" smtClean="0">
                <a:solidFill>
                  <a:srgbClr val="FF00FF"/>
                </a:solidFill>
                <a:latin typeface="Times New Roman" pitchFamily="18" charset="0"/>
                <a:cs typeface="Times New Roman" pitchFamily="18" charset="0"/>
              </a:rPr>
              <a:t>+ Không sử dụng các chất kích thích, không xem phim ảnh, website không phù hợp.</a:t>
            </a:r>
          </a:p>
          <a:p>
            <a:pPr algn="just"/>
            <a:r>
              <a:rPr lang="vi-VN" sz="2800" dirty="0" smtClean="0">
                <a:solidFill>
                  <a:srgbClr val="FF00FF"/>
                </a:solidFill>
                <a:latin typeface="Times New Roman" pitchFamily="18" charset="0"/>
                <a:cs typeface="Times New Roman" pitchFamily="18" charset="0"/>
              </a:rPr>
              <a:t>+ Có hành vi đúng mực với người khác giới, giúp đỡ nhau cùng tiến bộ.</a:t>
            </a:r>
          </a:p>
          <a:p>
            <a:pPr algn="just"/>
            <a:r>
              <a:rPr lang="vi-VN" sz="2800" dirty="0" smtClean="0">
                <a:solidFill>
                  <a:srgbClr val="FF00FF"/>
                </a:solidFill>
                <a:latin typeface="Times New Roman" pitchFamily="18" charset="0"/>
                <a:cs typeface="Times New Roman" pitchFamily="18" charset="0"/>
              </a:rPr>
              <a:t>+ Không nên quan hệ tình dục ở độ tuổi học sinh.</a:t>
            </a:r>
            <a:endParaRPr lang="vi-VN" sz="2800" dirty="0">
              <a:solidFill>
                <a:srgbClr val="FF00FF"/>
              </a:solidFill>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a:srcRect/>
          <a:stretch>
            <a:fillRect/>
          </a:stretch>
        </p:blipFill>
        <p:spPr bwMode="auto">
          <a:xfrm>
            <a:off x="4324125" y="0"/>
            <a:ext cx="4183565" cy="30044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from="(-#ppt_w/2)" to="(#ppt_x)" calcmode="lin" valueType="num">
                                      <p:cBhvr>
                                        <p:cTn id="7" dur="600" fill="hold">
                                          <p:stCondLst>
                                            <p:cond delay="0"/>
                                          </p:stCondLst>
                                        </p:cTn>
                                        <p:tgtEl>
                                          <p:spTgt spid="39938"/>
                                        </p:tgtEl>
                                        <p:attrNameLst>
                                          <p:attrName>ppt_x</p:attrName>
                                        </p:attrNameLst>
                                      </p:cBhvr>
                                    </p:anim>
                                    <p:anim from="0" to="-1.0" calcmode="lin" valueType="num">
                                      <p:cBhvr>
                                        <p:cTn id="8" dur="200" decel="50000" autoRev="1" fill="hold">
                                          <p:stCondLst>
                                            <p:cond delay="600"/>
                                          </p:stCondLst>
                                        </p:cTn>
                                        <p:tgtEl>
                                          <p:spTgt spid="39938"/>
                                        </p:tgtEl>
                                        <p:attrNameLst>
                                          <p:attrName>xshear</p:attrName>
                                        </p:attrNameLst>
                                      </p:cBhvr>
                                    </p:anim>
                                    <p:animScale>
                                      <p:cBhvr>
                                        <p:cTn id="9" dur="200" decel="100000" autoRev="1" fill="hold">
                                          <p:stCondLst>
                                            <p:cond delay="600"/>
                                          </p:stCondLst>
                                        </p:cTn>
                                        <p:tgtEl>
                                          <p:spTgt spid="39938"/>
                                        </p:tgtEl>
                                      </p:cBhvr>
                                      <p:from x="100000" y="100000"/>
                                      <p:to x="80000" y="100000"/>
                                    </p:animScale>
                                    <p:anim by="(#ppt_h/3+#ppt_w*0.1)" calcmode="lin" valueType="num">
                                      <p:cBhvr additive="sum">
                                        <p:cTn id="10" dur="200" decel="100000" autoRev="1" fill="hold">
                                          <p:stCondLst>
                                            <p:cond delay="600"/>
                                          </p:stCondLst>
                                        </p:cTn>
                                        <p:tgtEl>
                                          <p:spTgt spid="3993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4)">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4)">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heel(4)">
                                      <p:cBhvr>
                                        <p:cTn id="25" dur="1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heel(4)">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heel(4)">
                                      <p:cBhvr>
                                        <p:cTn id="3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135480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HIV/AIDS, </a:t>
            </a:r>
            <a:r>
              <a:rPr lang="en-US" sz="2800" dirty="0" err="1" smtClean="0">
                <a:solidFill>
                  <a:srgbClr val="0000FF"/>
                </a:solidFill>
                <a:latin typeface="Times New Roman" pitchFamily="18" charset="0"/>
                <a:cs typeface="Times New Roman" pitchFamily="18" charset="0"/>
              </a:rPr>
              <a:t>lậu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gan</a:t>
            </a:r>
            <a:r>
              <a:rPr lang="en-US" sz="2800" dirty="0" smtClean="0">
                <a:solidFill>
                  <a:srgbClr val="0000FF"/>
                </a:solidFill>
                <a:latin typeface="Times New Roman" pitchFamily="18" charset="0"/>
                <a:cs typeface="Times New Roman" pitchFamily="18" charset="0"/>
              </a:rPr>
              <a:t> B, </a:t>
            </a:r>
            <a:r>
              <a:rPr lang="en-US" sz="2800" dirty="0" err="1" smtClean="0">
                <a:solidFill>
                  <a:srgbClr val="0000FF"/>
                </a:solidFill>
                <a:latin typeface="Times New Roman" pitchFamily="18" charset="0"/>
                <a:cs typeface="Times New Roman" pitchFamily="18" charset="0"/>
              </a:rPr>
              <a:t>sùi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gà</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126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88375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lây</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đường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30" name="TextBox 29"/>
          <p:cNvSpPr txBox="1"/>
          <p:nvPr/>
        </p:nvSpPr>
        <p:spPr>
          <a:xfrm>
            <a:off x="0" y="2269208"/>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lây</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tiêm</a:t>
            </a:r>
            <a:r>
              <a:rPr lang="en-US" sz="2800" dirty="0" smtClean="0">
                <a:solidFill>
                  <a:srgbClr val="0000FF"/>
                </a:solidFill>
                <a:latin typeface="Times New Roman" pitchFamily="18" charset="0"/>
                <a:cs typeface="Times New Roman" pitchFamily="18" charset="0"/>
              </a:rPr>
              <a:t> vaccine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p>
        </p:txBody>
      </p:sp>
      <p:sp>
        <p:nvSpPr>
          <p:cNvPr id="31" name="TextBox 30"/>
          <p:cNvSpPr txBox="1"/>
          <p:nvPr/>
        </p:nvSpPr>
        <p:spPr>
          <a:xfrm>
            <a:off x="0" y="35576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khỏe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niên</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4032694"/>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đáng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cậy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529543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624101" y="0"/>
            <a:ext cx="10929257" cy="6845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Cơ quan nào trong hệ sinh dục nữ có chức năng nuôi dưỡng phôi thai?</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Ống dẫn trứng.</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Buồng trứng.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Tử cung.</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Âm đạo.</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Cơ quan nào trong hệ sinh dục nam có chức năng tiết testosterone?</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Tinh hoàn.</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Tuyến tiền liệt.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Ống dẫn tinh.</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Túi tinh.</a:t>
            </a:r>
            <a:endParaRPr lang="en-US" sz="2800"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Âm đạo có chức năng nào dưới đây?</a:t>
            </a:r>
          </a:p>
          <a:p>
            <a:pPr algn="just"/>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Là nơi diễn ra sự thụ tinh.</a:t>
            </a:r>
          </a:p>
          <a:p>
            <a:pPr algn="just"/>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Sản xuất hormone sinh dục nữ.                     </a:t>
            </a:r>
          </a:p>
          <a:p>
            <a:pPr algn="just"/>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Tiết chất nhờn mang tính acid giúp giảm ma sát và ngăn chặn vi khuẩn xâm nhập.</a:t>
            </a:r>
          </a:p>
          <a:p>
            <a:pPr algn="just"/>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Đón trứng chín khi trứng rụng.</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Ống dẫn tinh có chức năng nào dưới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Tiết hormone sinh dục nam.</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Vận chuyển tinh trùng từ mào tinh hoàn đến túi tinh.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Vận chuyển tinh trùng từ túi tinh đến niệu đạo.</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Sản sinh tinh trùng.</a:t>
            </a:r>
          </a:p>
        </p:txBody>
      </p:sp>
      <p:sp>
        <p:nvSpPr>
          <p:cNvPr id="5" name="Oval 4"/>
          <p:cNvSpPr/>
          <p:nvPr/>
        </p:nvSpPr>
        <p:spPr>
          <a:xfrm>
            <a:off x="5604493" y="493418"/>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379475"/>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06511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517694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42118"/>
            <a:ext cx="12192000" cy="1815882"/>
          </a:xfrm>
          <a:prstGeom prst="rect">
            <a:avLst/>
          </a:prstGeom>
        </p:spPr>
        <p:txBody>
          <a:bodyPr wrap="square">
            <a:spAutoFit/>
          </a:bodyPr>
          <a:lstStyle/>
          <a:p>
            <a:pPr algn="just">
              <a:buFontTx/>
              <a:buChar char="-"/>
            </a:pPr>
            <a:r>
              <a:rPr lang="vi-VN" sz="2800" dirty="0" smtClean="0">
                <a:solidFill>
                  <a:srgbClr val="FF00FF"/>
                </a:solidFill>
                <a:latin typeface="+mj-lt"/>
              </a:rPr>
              <a:t> Vai trò của hệ sinh dục nam: Sản sinh ra tinh trùng và tiết ra hormone sinh dục nam.</a:t>
            </a:r>
            <a:endParaRPr lang="en-US" sz="2800" dirty="0" smtClean="0">
              <a:solidFill>
                <a:srgbClr val="FF00FF"/>
              </a:solidFill>
              <a:latin typeface="+mj-lt"/>
            </a:endParaRPr>
          </a:p>
          <a:p>
            <a:pPr algn="just">
              <a:buFontTx/>
              <a:buChar char="-"/>
            </a:pPr>
            <a:r>
              <a:rPr lang="vi-VN" sz="2800" dirty="0" smtClean="0">
                <a:solidFill>
                  <a:srgbClr val="FF00FF"/>
                </a:solidFill>
                <a:latin typeface="+mj-lt"/>
              </a:rPr>
              <a:t> Vai trò của hệ sinh dục nữ: Sản xuất trứng, tiết ra hormone sinh dục nữ và đây là nơi diễn ra quá trình thụ tinh, phát triển phôi thai.</a:t>
            </a:r>
            <a:endParaRPr lang="en-US" sz="2800" dirty="0" smtClean="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562561" y="0"/>
            <a:ext cx="8772940" cy="50622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vi-VN" sz="2800" dirty="0" smtClean="0">
                <a:latin typeface="Times New Roman" pitchFamily="18" charset="0"/>
                <a:cs typeface="Times New Roman" pitchFamily="18" charset="0"/>
              </a:rPr>
              <a:t>Nối tên cơ quan sinh dục nữ với đặc điểm hoặc chức năng tương ứng.</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4524315"/>
          </a:xfrm>
          <a:prstGeom prst="rect">
            <a:avLst/>
          </a:prstGeom>
        </p:spPr>
        <p:txBody>
          <a:bodyPr wrap="square">
            <a:spAutoFit/>
          </a:bodyPr>
          <a:lstStyle/>
          <a:p>
            <a:r>
              <a:rPr lang="pt-BR" sz="3600" b="1" dirty="0" smtClean="0">
                <a:solidFill>
                  <a:srgbClr val="FF00FF"/>
                </a:solidFill>
                <a:latin typeface="Times New Roman" pitchFamily="18" charset="0"/>
                <a:cs typeface="Times New Roman" pitchFamily="18" charset="0"/>
              </a:rPr>
              <a:t>(1) – d, </a:t>
            </a:r>
          </a:p>
          <a:p>
            <a:r>
              <a:rPr lang="pt-BR" sz="3600" b="1" dirty="0" smtClean="0">
                <a:solidFill>
                  <a:srgbClr val="FF00FF"/>
                </a:solidFill>
                <a:latin typeface="Times New Roman" pitchFamily="18" charset="0"/>
                <a:cs typeface="Times New Roman" pitchFamily="18" charset="0"/>
              </a:rPr>
              <a:t>(2) – g, </a:t>
            </a:r>
          </a:p>
          <a:p>
            <a:r>
              <a:rPr lang="pt-BR" sz="3600" b="1" dirty="0" smtClean="0">
                <a:solidFill>
                  <a:srgbClr val="FF00FF"/>
                </a:solidFill>
                <a:latin typeface="Times New Roman" pitchFamily="18" charset="0"/>
                <a:cs typeface="Times New Roman" pitchFamily="18" charset="0"/>
              </a:rPr>
              <a:t>(3) – b, </a:t>
            </a:r>
          </a:p>
          <a:p>
            <a:r>
              <a:rPr lang="pt-BR" sz="3600" b="1" dirty="0" smtClean="0">
                <a:solidFill>
                  <a:srgbClr val="FF00FF"/>
                </a:solidFill>
                <a:latin typeface="Times New Roman" pitchFamily="18" charset="0"/>
                <a:cs typeface="Times New Roman" pitchFamily="18" charset="0"/>
              </a:rPr>
              <a:t>(4) – c, </a:t>
            </a:r>
          </a:p>
          <a:p>
            <a:r>
              <a:rPr lang="pt-BR" sz="3600" b="1" dirty="0" smtClean="0">
                <a:solidFill>
                  <a:srgbClr val="FF00FF"/>
                </a:solidFill>
                <a:latin typeface="Times New Roman" pitchFamily="18" charset="0"/>
                <a:cs typeface="Times New Roman" pitchFamily="18" charset="0"/>
              </a:rPr>
              <a:t>(5) – f, </a:t>
            </a:r>
          </a:p>
          <a:p>
            <a:r>
              <a:rPr lang="pt-BR" sz="3600" b="1" dirty="0" smtClean="0">
                <a:solidFill>
                  <a:srgbClr val="FF00FF"/>
                </a:solidFill>
                <a:latin typeface="Times New Roman" pitchFamily="18" charset="0"/>
                <a:cs typeface="Times New Roman" pitchFamily="18" charset="0"/>
              </a:rPr>
              <a:t>(6) – a, </a:t>
            </a:r>
          </a:p>
          <a:p>
            <a:r>
              <a:rPr lang="pt-BR" sz="3600" b="1" dirty="0" smtClean="0">
                <a:solidFill>
                  <a:srgbClr val="FF00FF"/>
                </a:solidFill>
                <a:latin typeface="Times New Roman" pitchFamily="18" charset="0"/>
                <a:cs typeface="Times New Roman" pitchFamily="18" charset="0"/>
              </a:rPr>
              <a:t>(7) – h, </a:t>
            </a:r>
          </a:p>
          <a:p>
            <a:r>
              <a:rPr lang="pt-BR" sz="3600" b="1" dirty="0" smtClean="0">
                <a:solidFill>
                  <a:srgbClr val="FF00FF"/>
                </a:solidFill>
                <a:latin typeface="Times New Roman" pitchFamily="18" charset="0"/>
                <a:cs typeface="Times New Roman" pitchFamily="18" charset="0"/>
              </a:rPr>
              <a:t>(8) – e, </a:t>
            </a:r>
          </a:p>
        </p:txBody>
      </p:sp>
      <p:pic>
        <p:nvPicPr>
          <p:cNvPr id="20481" name="Picture 1"/>
          <p:cNvPicPr>
            <a:picLocks noChangeAspect="1" noChangeArrowheads="1"/>
          </p:cNvPicPr>
          <p:nvPr/>
        </p:nvPicPr>
        <p:blipFill>
          <a:blip r:embed="rId2"/>
          <a:srcRect/>
          <a:stretch>
            <a:fillRect/>
          </a:stretch>
        </p:blipFill>
        <p:spPr bwMode="auto">
          <a:xfrm>
            <a:off x="-1" y="499156"/>
            <a:ext cx="8313351" cy="63588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6: </a:t>
            </a:r>
            <a:r>
              <a:rPr lang="vi-VN" sz="2800" dirty="0" smtClean="0">
                <a:latin typeface="Times New Roman" pitchFamily="18" charset="0"/>
                <a:cs typeface="Times New Roman" pitchFamily="18" charset="0"/>
              </a:rPr>
              <a:t>Nối tên cơ quan sinh dục n</a:t>
            </a:r>
            <a:r>
              <a:rPr lang="en-US" sz="2800" dirty="0" smtClean="0">
                <a:latin typeface="Times New Roman" pitchFamily="18" charset="0"/>
                <a:cs typeface="Times New Roman" pitchFamily="18" charset="0"/>
              </a:rPr>
              <a:t>am</a:t>
            </a:r>
            <a:r>
              <a:rPr lang="vi-VN" sz="2800" dirty="0" smtClean="0">
                <a:latin typeface="Times New Roman" pitchFamily="18" charset="0"/>
                <a:cs typeface="Times New Roman" pitchFamily="18" charset="0"/>
              </a:rPr>
              <a:t> với đặc điểm hoặc chức năng tương ứng.</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4524315"/>
          </a:xfrm>
          <a:prstGeom prst="rect">
            <a:avLst/>
          </a:prstGeom>
        </p:spPr>
        <p:txBody>
          <a:bodyPr wrap="square">
            <a:spAutoFit/>
          </a:bodyPr>
          <a:lstStyle/>
          <a:p>
            <a:r>
              <a:rPr lang="pt-BR" sz="3600" b="1" dirty="0" smtClean="0">
                <a:solidFill>
                  <a:srgbClr val="FF00FF"/>
                </a:solidFill>
                <a:latin typeface="Times New Roman" pitchFamily="18" charset="0"/>
                <a:cs typeface="Times New Roman" pitchFamily="18" charset="0"/>
              </a:rPr>
              <a:t>(1) – g, </a:t>
            </a:r>
          </a:p>
          <a:p>
            <a:r>
              <a:rPr lang="pt-BR" sz="3600" b="1" dirty="0" smtClean="0">
                <a:solidFill>
                  <a:srgbClr val="FF00FF"/>
                </a:solidFill>
                <a:latin typeface="Times New Roman" pitchFamily="18" charset="0"/>
                <a:cs typeface="Times New Roman" pitchFamily="18" charset="0"/>
              </a:rPr>
              <a:t>(2) – a, </a:t>
            </a:r>
          </a:p>
          <a:p>
            <a:r>
              <a:rPr lang="pt-BR" sz="3600" b="1" dirty="0" smtClean="0">
                <a:solidFill>
                  <a:srgbClr val="FF00FF"/>
                </a:solidFill>
                <a:latin typeface="Times New Roman" pitchFamily="18" charset="0"/>
                <a:cs typeface="Times New Roman" pitchFamily="18" charset="0"/>
              </a:rPr>
              <a:t>(3) – d, </a:t>
            </a:r>
          </a:p>
          <a:p>
            <a:r>
              <a:rPr lang="pt-BR" sz="3600" b="1" dirty="0" smtClean="0">
                <a:solidFill>
                  <a:srgbClr val="FF00FF"/>
                </a:solidFill>
                <a:latin typeface="Times New Roman" pitchFamily="18" charset="0"/>
                <a:cs typeface="Times New Roman" pitchFamily="18" charset="0"/>
              </a:rPr>
              <a:t>(4) – h, </a:t>
            </a:r>
          </a:p>
          <a:p>
            <a:r>
              <a:rPr lang="pt-BR" sz="3600" b="1" dirty="0" smtClean="0">
                <a:solidFill>
                  <a:srgbClr val="FF00FF"/>
                </a:solidFill>
                <a:latin typeface="Times New Roman" pitchFamily="18" charset="0"/>
                <a:cs typeface="Times New Roman" pitchFamily="18" charset="0"/>
              </a:rPr>
              <a:t>(5) – b, </a:t>
            </a:r>
          </a:p>
          <a:p>
            <a:r>
              <a:rPr lang="pt-BR" sz="3600" b="1" dirty="0" smtClean="0">
                <a:solidFill>
                  <a:srgbClr val="FF00FF"/>
                </a:solidFill>
                <a:latin typeface="Times New Roman" pitchFamily="18" charset="0"/>
                <a:cs typeface="Times New Roman" pitchFamily="18" charset="0"/>
              </a:rPr>
              <a:t>(6) – e, </a:t>
            </a:r>
          </a:p>
          <a:p>
            <a:r>
              <a:rPr lang="pt-BR" sz="3600" b="1" dirty="0" smtClean="0">
                <a:solidFill>
                  <a:srgbClr val="FF00FF"/>
                </a:solidFill>
                <a:latin typeface="Times New Roman" pitchFamily="18" charset="0"/>
                <a:cs typeface="Times New Roman" pitchFamily="18" charset="0"/>
              </a:rPr>
              <a:t>(7) – c, </a:t>
            </a:r>
          </a:p>
          <a:p>
            <a:r>
              <a:rPr lang="pt-BR" sz="3600" b="1" dirty="0" smtClean="0">
                <a:solidFill>
                  <a:srgbClr val="FF00FF"/>
                </a:solidFill>
                <a:latin typeface="Times New Roman" pitchFamily="18" charset="0"/>
                <a:cs typeface="Times New Roman" pitchFamily="18" charset="0"/>
              </a:rPr>
              <a:t>(8) – f, </a:t>
            </a:r>
          </a:p>
        </p:txBody>
      </p:sp>
      <p:pic>
        <p:nvPicPr>
          <p:cNvPr id="41986" name="Picture 2"/>
          <p:cNvPicPr>
            <a:picLocks noChangeAspect="1" noChangeArrowheads="1"/>
          </p:cNvPicPr>
          <p:nvPr/>
        </p:nvPicPr>
        <p:blipFill>
          <a:blip r:embed="rId2"/>
          <a:srcRect/>
          <a:stretch>
            <a:fillRect/>
          </a:stretch>
        </p:blipFill>
        <p:spPr bwMode="auto">
          <a:xfrm>
            <a:off x="624102" y="459014"/>
            <a:ext cx="7750629" cy="6368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smtClean="0">
                <a:solidFill>
                  <a:srgbClr val="0000FF"/>
                </a:solidFill>
              </a:rPr>
              <a:t>BÀI TẬP CHỦ ĐỀ 7: CƠ THỂ NGƯỜI</a:t>
            </a:r>
            <a:endParaRPr lang="vi-VN" b="1">
              <a:solidFill>
                <a:srgbClr val="0000FF"/>
              </a:solidFill>
            </a:endParaRPr>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1661713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3600" smtClean="0"/>
              <a:t/>
            </a:r>
            <a:br>
              <a:rPr lang="vi-VN" sz="3600" smtClean="0"/>
            </a:br>
            <a:r>
              <a:rPr lang="vi-VN" sz="3600" b="1" u="sng" smtClean="0">
                <a:solidFill>
                  <a:srgbClr val="0000FF"/>
                </a:solidFill>
              </a:rPr>
              <a:t>Câu 1: </a:t>
            </a:r>
            <a:r>
              <a:rPr lang="vi-VN" sz="3600" smtClean="0">
                <a:solidFill>
                  <a:srgbClr val="0000FF"/>
                </a:solidFill>
              </a:rPr>
              <a:t>Nêu </a:t>
            </a:r>
            <a:r>
              <a:rPr lang="vi-VN" sz="3600">
                <a:solidFill>
                  <a:srgbClr val="0000FF"/>
                </a:solidFill>
              </a:rPr>
              <a:t>các cơ quan chức năng một số bệnh thường gặp và cách bảo vệ các hệ cơ quan trong cơ thể người theo gợi ý</a:t>
            </a:r>
            <a:r>
              <a:rPr lang="vi-VN" sz="3600"/>
              <a:t/>
            </a:r>
            <a:br>
              <a:rPr lang="vi-VN" sz="3600"/>
            </a:br>
            <a:endParaRPr lang="vi-VN" sz="3600"/>
          </a:p>
        </p:txBody>
      </p:sp>
      <p:sp>
        <p:nvSpPr>
          <p:cNvPr id="3" name="Content Placeholder 2"/>
          <p:cNvSpPr>
            <a:spLocks noGrp="1"/>
          </p:cNvSpPr>
          <p:nvPr>
            <p:ph idx="1"/>
          </p:nvPr>
        </p:nvSpPr>
        <p:spPr/>
        <p:txBody>
          <a:bodyPr/>
          <a:lstStyle/>
          <a:p>
            <a:endParaRPr lang="vi-VN"/>
          </a:p>
        </p:txBody>
      </p:sp>
      <p:pic>
        <p:nvPicPr>
          <p:cNvPr id="2050" name="Picture 2" descr="D:\ANH DEP 2021 FULLHD AV\bai-1-trang-178-khtn-8-canh-di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215" y="1804987"/>
            <a:ext cx="4840085" cy="430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328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NH DEP 2021 FULLHD AV\bai-1-trang-178-khtn-8-canh-dieu-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8473" y="399011"/>
            <a:ext cx="10357658" cy="5777952"/>
          </a:xfrm>
          <a:prstGeom prst="rect">
            <a:avLst/>
          </a:prstGeom>
          <a:noFill/>
          <a:ln>
            <a:noFill/>
          </a:ln>
        </p:spPr>
      </p:pic>
    </p:spTree>
    <p:extLst>
      <p:ext uri="{BB962C8B-B14F-4D97-AF65-F5344CB8AC3E}">
        <p14:creationId xmlns:p14="http://schemas.microsoft.com/office/powerpoint/2010/main" val="1432105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ANH DEP 2021 FULLHD AV\bai-1-trang-178-khtn-8-canh-dieu-1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076" y="116379"/>
            <a:ext cx="10873048" cy="6591992"/>
          </a:xfrm>
          <a:prstGeom prst="rect">
            <a:avLst/>
          </a:prstGeom>
          <a:noFill/>
          <a:ln>
            <a:noFill/>
          </a:ln>
        </p:spPr>
      </p:pic>
    </p:spTree>
    <p:extLst>
      <p:ext uri="{BB962C8B-B14F-4D97-AF65-F5344CB8AC3E}">
        <p14:creationId xmlns:p14="http://schemas.microsoft.com/office/powerpoint/2010/main" val="4157630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NH DEP 2021 FULLHD AV\bai-1-trang-178-khtn-8-canh-dieu-b.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324" y="274320"/>
            <a:ext cx="11396749" cy="6367549"/>
          </a:xfrm>
          <a:prstGeom prst="rect">
            <a:avLst/>
          </a:prstGeom>
          <a:noFill/>
          <a:ln>
            <a:noFill/>
          </a:ln>
        </p:spPr>
      </p:pic>
    </p:spTree>
    <p:extLst>
      <p:ext uri="{BB962C8B-B14F-4D97-AF65-F5344CB8AC3E}">
        <p14:creationId xmlns:p14="http://schemas.microsoft.com/office/powerpoint/2010/main" val="1128262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vi-VN" sz="3200" b="1" u="sng" smtClean="0">
                <a:solidFill>
                  <a:srgbClr val="0000FF"/>
                </a:solidFill>
              </a:rPr>
              <a:t>Câu 2</a:t>
            </a:r>
            <a:r>
              <a:rPr lang="vi-VN" sz="3200" smtClean="0">
                <a:solidFill>
                  <a:srgbClr val="0000FF"/>
                </a:solidFill>
              </a:rPr>
              <a:t>. Sự </a:t>
            </a:r>
            <a:r>
              <a:rPr lang="vi-VN" sz="3200">
                <a:solidFill>
                  <a:srgbClr val="0000FF"/>
                </a:solidFill>
              </a:rPr>
              <a:t>phối hợp của cơ – xương – khớp khi cơ thể vận động được thể hiện như thế nào? Nêu nguyên nhân và cách phòng tránh tật cong vẹo cột sống.</a:t>
            </a:r>
            <a:endParaRPr lang="vi-VN" sz="3200">
              <a:solidFill>
                <a:srgbClr val="0000FF"/>
              </a:solidFill>
            </a:endParaRPr>
          </a:p>
        </p:txBody>
      </p:sp>
      <p:sp>
        <p:nvSpPr>
          <p:cNvPr id="3" name="Content Placeholder 2"/>
          <p:cNvSpPr>
            <a:spLocks noGrp="1"/>
          </p:cNvSpPr>
          <p:nvPr>
            <p:ph idx="1"/>
          </p:nvPr>
        </p:nvSpPr>
        <p:spPr>
          <a:xfrm>
            <a:off x="838200" y="2510443"/>
            <a:ext cx="10515600" cy="4064923"/>
          </a:xfrm>
        </p:spPr>
        <p:txBody>
          <a:bodyPr>
            <a:normAutofit fontScale="25000" lnSpcReduction="20000"/>
          </a:bodyPr>
          <a:lstStyle/>
          <a:p>
            <a:pPr marL="0" indent="0">
              <a:buNone/>
            </a:pPr>
            <a:r>
              <a:rPr lang="vi-VN" sz="7200">
                <a:solidFill>
                  <a:srgbClr val="0000FF"/>
                </a:solidFill>
                <a:latin typeface="+mj-lt"/>
              </a:rPr>
              <a:t>- Sự phối hợp của cơ – xương – khớp khi cơ thể vận động: Nhờ sự điều khiển của hệ thần kinh, cơ co dãn tạo nên lực kéo phối hợp cùng sự hoạt động của các khớp có vai trò như điểm tựa để làm xương chuyển động tạo sự vận động của cơ thể.</a:t>
            </a:r>
          </a:p>
          <a:p>
            <a:pPr marL="0" indent="0">
              <a:buNone/>
            </a:pPr>
            <a:r>
              <a:rPr lang="vi-VN" sz="7200">
                <a:solidFill>
                  <a:srgbClr val="0000FF"/>
                </a:solidFill>
                <a:latin typeface="+mj-lt"/>
              </a:rPr>
              <a:t>- Nguyên nhân của tật cong vẹo cột sống: Nguyên nhân gây cong vẹo cột sống chủ yếu ở trẻ em là do tư thế ngồi học không đúng, ngồi lệch sang một bên hoặc mang cặp nặng khi đi học, bàn ghế có kích thước không phù hợp,… Ngoài ra, còn có nguyên nhân di truyền hoặc do các yếu tố lúc mang thai như bào thai phát triển quá nhanh, người mẹ tiếp xúc với hóa chất độc hại, ngôi thai không dịch chuyển,…</a:t>
            </a:r>
          </a:p>
          <a:p>
            <a:pPr marL="0" indent="0">
              <a:buNone/>
            </a:pPr>
            <a:r>
              <a:rPr lang="vi-VN" sz="7200" smtClean="0">
                <a:solidFill>
                  <a:srgbClr val="0000FF"/>
                </a:solidFill>
                <a:latin typeface="+mj-lt"/>
              </a:rPr>
              <a:t>- </a:t>
            </a:r>
            <a:r>
              <a:rPr lang="vi-VN" sz="7200">
                <a:solidFill>
                  <a:srgbClr val="0000FF"/>
                </a:solidFill>
                <a:latin typeface="+mj-lt"/>
              </a:rPr>
              <a:t>Cách phòng tránh tật cong vẹo cột sống:</a:t>
            </a:r>
          </a:p>
          <a:p>
            <a:pPr marL="0" indent="0">
              <a:buNone/>
            </a:pPr>
            <a:r>
              <a:rPr lang="vi-VN" sz="7200" smtClean="0">
                <a:solidFill>
                  <a:srgbClr val="0000FF"/>
                </a:solidFill>
                <a:latin typeface="+mj-lt"/>
              </a:rPr>
              <a:t>	+ </a:t>
            </a:r>
            <a:r>
              <a:rPr lang="vi-VN" sz="7200">
                <a:solidFill>
                  <a:srgbClr val="0000FF"/>
                </a:solidFill>
                <a:latin typeface="+mj-lt"/>
              </a:rPr>
              <a:t>Sử dụng bàn ghế vững chắc, phù hợp với lứa tuổi.</a:t>
            </a:r>
          </a:p>
          <a:p>
            <a:pPr marL="0" indent="0">
              <a:buNone/>
            </a:pPr>
            <a:r>
              <a:rPr lang="vi-VN" sz="7200" smtClean="0">
                <a:solidFill>
                  <a:srgbClr val="0000FF"/>
                </a:solidFill>
                <a:latin typeface="+mj-lt"/>
              </a:rPr>
              <a:t>	+ </a:t>
            </a:r>
            <a:r>
              <a:rPr lang="vi-VN" sz="7200">
                <a:solidFill>
                  <a:srgbClr val="0000FF"/>
                </a:solidFill>
                <a:latin typeface="+mj-lt"/>
              </a:rPr>
              <a:t>Tư thế ngồi học ngay ngắn, không cúi quá thấp, không vẹo sang trái hoặc sang phải, nên đeo cặp trên hai vai.</a:t>
            </a:r>
          </a:p>
          <a:p>
            <a:pPr marL="0" indent="0">
              <a:buNone/>
            </a:pPr>
            <a:r>
              <a:rPr lang="vi-VN" sz="7200" smtClean="0">
                <a:solidFill>
                  <a:srgbClr val="0000FF"/>
                </a:solidFill>
                <a:latin typeface="+mj-lt"/>
              </a:rPr>
              <a:t>	+ </a:t>
            </a:r>
            <a:r>
              <a:rPr lang="vi-VN" sz="7200">
                <a:solidFill>
                  <a:srgbClr val="0000FF"/>
                </a:solidFill>
                <a:latin typeface="+mj-lt"/>
              </a:rPr>
              <a:t>Lao động vừa sức, đúng lứa tuổi.</a:t>
            </a:r>
          </a:p>
          <a:p>
            <a:pPr marL="0" indent="0">
              <a:buNone/>
            </a:pPr>
            <a:r>
              <a:rPr lang="vi-VN" sz="7200" smtClean="0">
                <a:solidFill>
                  <a:srgbClr val="0000FF"/>
                </a:solidFill>
                <a:latin typeface="+mj-lt"/>
              </a:rPr>
              <a:t>	+ </a:t>
            </a:r>
            <a:r>
              <a:rPr lang="vi-VN" sz="7200">
                <a:solidFill>
                  <a:srgbClr val="0000FF"/>
                </a:solidFill>
                <a:latin typeface="+mj-lt"/>
              </a:rPr>
              <a:t>Thường xuyên rèn luyện thể dục, thể thao.</a:t>
            </a:r>
          </a:p>
          <a:p>
            <a:pPr marL="0" indent="0">
              <a:buNone/>
            </a:pPr>
            <a:r>
              <a:rPr lang="vi-VN" sz="7200" smtClean="0">
                <a:solidFill>
                  <a:srgbClr val="0000FF"/>
                </a:solidFill>
                <a:latin typeface="+mj-lt"/>
              </a:rPr>
              <a:t>	+ </a:t>
            </a:r>
            <a:r>
              <a:rPr lang="vi-VN" sz="7200">
                <a:solidFill>
                  <a:srgbClr val="0000FF"/>
                </a:solidFill>
                <a:latin typeface="+mj-lt"/>
              </a:rPr>
              <a:t>Đảm bảo chế độ dinh dưỡng hợp lí, đủ chất.</a:t>
            </a:r>
          </a:p>
          <a:p>
            <a:r>
              <a:rPr lang="vi-VN"/>
              <a:t/>
            </a:r>
            <a:br>
              <a:rPr lang="vi-VN"/>
            </a:br>
            <a:endParaRPr lang="vi-VN"/>
          </a:p>
        </p:txBody>
      </p:sp>
    </p:spTree>
    <p:extLst>
      <p:ext uri="{BB962C8B-B14F-4D97-AF65-F5344CB8AC3E}">
        <p14:creationId xmlns:p14="http://schemas.microsoft.com/office/powerpoint/2010/main" val="25457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800" u="sng" smtClean="0">
                <a:solidFill>
                  <a:srgbClr val="0000FF"/>
                </a:solidFill>
              </a:rPr>
              <a:t>Câu 3: </a:t>
            </a:r>
            <a:r>
              <a:rPr lang="vi-VN" sz="2800" smtClean="0">
                <a:solidFill>
                  <a:srgbClr val="0000FF"/>
                </a:solidFill>
              </a:rPr>
              <a:t>Khi </a:t>
            </a:r>
            <a:r>
              <a:rPr lang="vi-VN" sz="2800">
                <a:solidFill>
                  <a:srgbClr val="0000FF"/>
                </a:solidFill>
              </a:rPr>
              <a:t>em tập thể dục, có sự tham gia của các hệ cơ quan nào trong cơ thể? Sự bài tiết mồ hôi, nhịp thở (số lần hít vào, thở ra trong 1 phút), nhịp tim (số lần tim đập trong 1 phút) thay đổi như thế nào? Giải thích.</a:t>
            </a:r>
            <a:endParaRPr lang="vi-VN" sz="2800">
              <a:solidFill>
                <a:srgbClr val="0000FF"/>
              </a:solidFill>
            </a:endParaRPr>
          </a:p>
        </p:txBody>
      </p:sp>
      <p:sp>
        <p:nvSpPr>
          <p:cNvPr id="3" name="Content Placeholder 2"/>
          <p:cNvSpPr>
            <a:spLocks noGrp="1"/>
          </p:cNvSpPr>
          <p:nvPr>
            <p:ph idx="1"/>
          </p:nvPr>
        </p:nvSpPr>
        <p:spPr>
          <a:xfrm>
            <a:off x="365760" y="1825625"/>
            <a:ext cx="11662756" cy="4351338"/>
          </a:xfrm>
        </p:spPr>
        <p:txBody>
          <a:bodyPr>
            <a:noAutofit/>
          </a:bodyPr>
          <a:lstStyle/>
          <a:p>
            <a:r>
              <a:rPr lang="vi-VN" u="sng">
                <a:solidFill>
                  <a:srgbClr val="0000FF"/>
                </a:solidFill>
                <a:latin typeface="+mj-lt"/>
              </a:rPr>
              <a:t>Giải </a:t>
            </a:r>
            <a:r>
              <a:rPr lang="vi-VN" u="sng">
                <a:solidFill>
                  <a:srgbClr val="0000FF"/>
                </a:solidFill>
                <a:latin typeface="+mj-lt"/>
              </a:rPr>
              <a:t>thích</a:t>
            </a:r>
            <a:r>
              <a:rPr lang="vi-VN" u="sng" smtClean="0">
                <a:solidFill>
                  <a:srgbClr val="0000FF"/>
                </a:solidFill>
                <a:latin typeface="+mj-lt"/>
              </a:rPr>
              <a:t>:</a:t>
            </a:r>
          </a:p>
          <a:p>
            <a:pPr marL="0" indent="0">
              <a:buNone/>
            </a:pPr>
            <a:r>
              <a:rPr lang="vi-VN">
                <a:solidFill>
                  <a:srgbClr val="0000FF"/>
                </a:solidFill>
                <a:latin typeface="+mj-lt"/>
              </a:rPr>
              <a:t> </a:t>
            </a:r>
            <a:r>
              <a:rPr lang="vi-VN" smtClean="0">
                <a:solidFill>
                  <a:srgbClr val="0000FF"/>
                </a:solidFill>
                <a:latin typeface="+mj-lt"/>
              </a:rPr>
              <a:t>	</a:t>
            </a:r>
            <a:r>
              <a:rPr lang="vi-VN" sz="2400" smtClean="0">
                <a:solidFill>
                  <a:srgbClr val="7030A0"/>
                </a:solidFill>
                <a:latin typeface="+mj-lt"/>
              </a:rPr>
              <a:t>Khi </a:t>
            </a:r>
            <a:r>
              <a:rPr lang="vi-VN" sz="2400">
                <a:solidFill>
                  <a:srgbClr val="7030A0"/>
                </a:solidFill>
                <a:latin typeface="+mj-lt"/>
              </a:rPr>
              <a:t>tập thể dục, các tế bào cơ tăng cường hoạt động → Các tế bào cơ cần phải được cung cấp nhiều năng lượng hơn → Các tế bào cơ cần lượng oxygen và vật chất nhiều hơn để cung cấp nguyên liệu cho quá trình hô hấp tế bào, đồng thời, nhu cầu thải chất thải và carbon dioxide – sản phẩm của quá trình hô hấp tế bào cũng tăng lên. Do đó:</a:t>
            </a:r>
          </a:p>
          <a:p>
            <a:pPr marL="0" indent="0">
              <a:buNone/>
            </a:pPr>
            <a:r>
              <a:rPr lang="vi-VN" sz="2400" smtClean="0">
                <a:solidFill>
                  <a:srgbClr val="7030A0"/>
                </a:solidFill>
                <a:latin typeface="+mj-lt"/>
              </a:rPr>
              <a:t>	+ </a:t>
            </a:r>
            <a:r>
              <a:rPr lang="vi-VN" sz="2400">
                <a:solidFill>
                  <a:srgbClr val="7030A0"/>
                </a:solidFill>
                <a:latin typeface="+mj-lt"/>
              </a:rPr>
              <a:t>Nhịp thở nhanh hơn để đảm bảo cung cấp khí oxygen và đào thải khí carbonic.</a:t>
            </a:r>
          </a:p>
          <a:p>
            <a:pPr marL="0" indent="0">
              <a:buNone/>
            </a:pPr>
            <a:r>
              <a:rPr lang="vi-VN" sz="2400" smtClean="0">
                <a:solidFill>
                  <a:srgbClr val="7030A0"/>
                </a:solidFill>
                <a:latin typeface="+mj-lt"/>
              </a:rPr>
              <a:t>	+ </a:t>
            </a:r>
            <a:r>
              <a:rPr lang="vi-VN" sz="2400">
                <a:solidFill>
                  <a:srgbClr val="7030A0"/>
                </a:solidFill>
                <a:latin typeface="+mj-lt"/>
              </a:rPr>
              <a:t>Nhịp tim nhanh hơn để giúp máu vận chuyển khí oxygen và vật chất đến các tế bào cơ và vận chuyển khí carbonic và chất thải từ tế bào đi một cách kịp thời.</a:t>
            </a:r>
          </a:p>
          <a:p>
            <a:pPr marL="0" indent="0">
              <a:buNone/>
            </a:pPr>
            <a:r>
              <a:rPr lang="vi-VN" sz="2400" smtClean="0">
                <a:solidFill>
                  <a:srgbClr val="7030A0"/>
                </a:solidFill>
                <a:latin typeface="+mj-lt"/>
              </a:rPr>
              <a:t>	+ </a:t>
            </a:r>
            <a:r>
              <a:rPr lang="vi-VN" sz="2400">
                <a:solidFill>
                  <a:srgbClr val="7030A0"/>
                </a:solidFill>
                <a:latin typeface="+mj-lt"/>
              </a:rPr>
              <a:t>Quá trình chuyển hóa năng lượng cũng sinh nhiệt nên cơ thể nóng lên → Cơ thể toát nhiều mô hôi để giảm nhiệt giúp ổn định nhiệt độ của cơ thể.</a:t>
            </a:r>
          </a:p>
          <a:p>
            <a:pPr marL="0" indent="0">
              <a:buNone/>
            </a:pPr>
            <a:r>
              <a:rPr lang="vi-VN">
                <a:latin typeface="+mj-lt"/>
              </a:rPr>
              <a:t/>
            </a:r>
            <a:br>
              <a:rPr lang="vi-VN">
                <a:latin typeface="+mj-lt"/>
              </a:rPr>
            </a:br>
            <a:endParaRPr lang="vi-VN">
              <a:latin typeface="+mj-lt"/>
            </a:endParaRPr>
          </a:p>
        </p:txBody>
      </p:sp>
    </p:spTree>
    <p:extLst>
      <p:ext uri="{BB962C8B-B14F-4D97-AF65-F5344CB8AC3E}">
        <p14:creationId xmlns:p14="http://schemas.microsoft.com/office/powerpoint/2010/main" val="23911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mtClean="0"/>
              <a:t/>
            </a:r>
            <a:br>
              <a:rPr lang="vi-VN" smtClean="0"/>
            </a:br>
            <a:r>
              <a:rPr lang="vi-VN" u="sng" smtClean="0">
                <a:solidFill>
                  <a:srgbClr val="0000FF"/>
                </a:solidFill>
              </a:rPr>
              <a:t>Câu 4: </a:t>
            </a:r>
            <a:r>
              <a:rPr lang="vi-VN" smtClean="0">
                <a:solidFill>
                  <a:srgbClr val="0000FF"/>
                </a:solidFill>
              </a:rPr>
              <a:t>Vẽ </a:t>
            </a:r>
            <a:r>
              <a:rPr lang="vi-VN">
                <a:solidFill>
                  <a:srgbClr val="0000FF"/>
                </a:solidFill>
              </a:rPr>
              <a:t>sơ đồ thể hiện mối quan hệ giữa hệ tuần hoàn, hệ hô hấp và hệ bài tiết.</a:t>
            </a:r>
            <a:r>
              <a:rPr lang="vi-VN">
                <a:solidFill>
                  <a:srgbClr val="0000FF"/>
                </a:solidFill>
              </a:rPr>
              <a:t/>
            </a:r>
            <a:br>
              <a:rPr lang="vi-VN">
                <a:solidFill>
                  <a:srgbClr val="0000FF"/>
                </a:solidFill>
              </a:rPr>
            </a:br>
            <a:r>
              <a:rPr lang="vi-VN"/>
              <a:t/>
            </a:r>
            <a:br>
              <a:rPr lang="vi-VN"/>
            </a:br>
            <a:endParaRPr lang="vi-VN"/>
          </a:p>
        </p:txBody>
      </p:sp>
      <p:sp>
        <p:nvSpPr>
          <p:cNvPr id="3" name="Content Placeholder 2"/>
          <p:cNvSpPr>
            <a:spLocks noGrp="1"/>
          </p:cNvSpPr>
          <p:nvPr>
            <p:ph idx="1"/>
          </p:nvPr>
        </p:nvSpPr>
        <p:spPr/>
        <p:txBody>
          <a:bodyPr/>
          <a:lstStyle/>
          <a:p>
            <a:r>
              <a:rPr lang="vi-VN" smtClean="0"/>
              <a:t>Sơ đồ</a:t>
            </a:r>
            <a:endParaRPr lang="vi-VN"/>
          </a:p>
        </p:txBody>
      </p:sp>
      <p:pic>
        <p:nvPicPr>
          <p:cNvPr id="1026" name="Picture 2" descr="D:\ANH DEP 2021 FULLHD AV\bai-4-trang-178-khtn-8-canh-di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513" y="1843087"/>
            <a:ext cx="5985164" cy="426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65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mtClean="0"/>
              <a:t/>
            </a:r>
            <a:br>
              <a:rPr lang="vi-VN" smtClean="0"/>
            </a:br>
            <a:r>
              <a:rPr lang="vi-VN"/>
              <a:t/>
            </a:r>
            <a:br>
              <a:rPr lang="vi-VN"/>
            </a:br>
            <a:r>
              <a:rPr lang="vi-VN" b="1" u="sng" smtClean="0">
                <a:solidFill>
                  <a:srgbClr val="0000FF"/>
                </a:solidFill>
              </a:rPr>
              <a:t>Câu 5: </a:t>
            </a:r>
            <a:r>
              <a:rPr lang="vi-VN">
                <a:solidFill>
                  <a:srgbClr val="0000FF"/>
                </a:solidFill>
              </a:rPr>
              <a:t>Trình bày cơ chế thu nhận ánh sáng nêu nguyên nhân và cách phòng tránh tật cận thị</a:t>
            </a:r>
            <a:br>
              <a:rPr lang="vi-VN">
                <a:solidFill>
                  <a:srgbClr val="0000FF"/>
                </a:solidFill>
              </a:rPr>
            </a:br>
            <a:r>
              <a:rPr lang="vi-VN">
                <a:solidFill>
                  <a:srgbClr val="0000FF"/>
                </a:solidFill>
              </a:rPr>
              <a:t/>
            </a:r>
            <a:br>
              <a:rPr lang="vi-VN">
                <a:solidFill>
                  <a:srgbClr val="0000FF"/>
                </a:solidFill>
              </a:rPr>
            </a:br>
            <a:endParaRPr lang="vi-VN">
              <a:solidFill>
                <a:srgbClr val="0000FF"/>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vi-VN" b="1" u="sng" smtClean="0">
                <a:solidFill>
                  <a:srgbClr val="006600"/>
                </a:solidFill>
              </a:rPr>
              <a:t>Trả lời:</a:t>
            </a:r>
          </a:p>
          <a:p>
            <a:pPr marL="0" indent="0">
              <a:buNone/>
            </a:pPr>
            <a:r>
              <a:rPr lang="vi-VN" smtClean="0">
                <a:solidFill>
                  <a:srgbClr val="006600"/>
                </a:solidFill>
              </a:rPr>
              <a:t>- </a:t>
            </a:r>
            <a:r>
              <a:rPr lang="vi-VN">
                <a:solidFill>
                  <a:srgbClr val="006600"/>
                </a:solidFill>
              </a:rPr>
              <a:t>Cơ chế thu nhận ánh sáng: Ánh sáng đi từ vật qua giác mạc, đồng tử, thủy tinh thể và hội tụ ở võng mạc (màng lưới), tác động lên tế bào thụ cảm ánh sáng, gây hưng phấn cho các tế bào này. Xung thần kinh từ tế bào thụ cảm ánh sáng theo dây thần kinh thị giác lên trung khu thị giác tới não và cho ta cảm nhận về hình ảnh, màu sắc của vật.</a:t>
            </a:r>
          </a:p>
          <a:p>
            <a:pPr marL="0" indent="0">
              <a:buNone/>
            </a:pPr>
            <a:r>
              <a:rPr lang="vi-VN">
                <a:solidFill>
                  <a:srgbClr val="006600"/>
                </a:solidFill>
              </a:rPr>
              <a:t>- Nguyên nhân của tật cận thị: Do bẩm sinh cầu mắt dài hoặc do nhìn gần khi đọc sách hay làm việc trong ánh sáng yếu, lâu dần làm thể thủy tinh bị phồng lên.</a:t>
            </a:r>
          </a:p>
          <a:p>
            <a:pPr marL="0" indent="0">
              <a:buNone/>
            </a:pPr>
            <a:r>
              <a:rPr lang="vi-VN">
                <a:solidFill>
                  <a:srgbClr val="006600"/>
                </a:solidFill>
              </a:rPr>
              <a:t>- Cách phòng tránh tật cận thị:</a:t>
            </a:r>
          </a:p>
          <a:p>
            <a:pPr marL="0" indent="0">
              <a:buNone/>
            </a:pPr>
            <a:r>
              <a:rPr lang="vi-VN" smtClean="0">
                <a:solidFill>
                  <a:srgbClr val="006600"/>
                </a:solidFill>
              </a:rPr>
              <a:t>	+ </a:t>
            </a:r>
            <a:r>
              <a:rPr lang="vi-VN">
                <a:solidFill>
                  <a:srgbClr val="006600"/>
                </a:solidFill>
              </a:rPr>
              <a:t>Cần học tập và làm việc trong môi trường ánh sáng thích hợp, khoảng cách phù hợp.</a:t>
            </a:r>
          </a:p>
          <a:p>
            <a:pPr marL="0" indent="0">
              <a:buNone/>
            </a:pPr>
            <a:r>
              <a:rPr lang="vi-VN" smtClean="0">
                <a:solidFill>
                  <a:srgbClr val="006600"/>
                </a:solidFill>
              </a:rPr>
              <a:t>	+ </a:t>
            </a:r>
            <a:r>
              <a:rPr lang="vi-VN">
                <a:solidFill>
                  <a:srgbClr val="006600"/>
                </a:solidFill>
              </a:rPr>
              <a:t>Thực hiện chế độ dinh dưỡng hợp lí, đủ vitamin A.</a:t>
            </a:r>
          </a:p>
          <a:p>
            <a:pPr marL="0" indent="0">
              <a:buNone/>
            </a:pPr>
            <a:r>
              <a:rPr lang="vi-VN" smtClean="0">
                <a:solidFill>
                  <a:srgbClr val="006600"/>
                </a:solidFill>
              </a:rPr>
              <a:t>	+ </a:t>
            </a:r>
            <a:r>
              <a:rPr lang="vi-VN">
                <a:solidFill>
                  <a:srgbClr val="006600"/>
                </a:solidFill>
              </a:rPr>
              <a:t>Tránh sử dụng các thiết bị điện tử trong thời gian dài, liên tục.</a:t>
            </a:r>
          </a:p>
          <a:p>
            <a:pPr marL="0" indent="0">
              <a:buNone/>
            </a:pPr>
            <a:r>
              <a:rPr lang="vi-VN" smtClean="0">
                <a:solidFill>
                  <a:srgbClr val="006600"/>
                </a:solidFill>
              </a:rPr>
              <a:t>	+ </a:t>
            </a:r>
            <a:r>
              <a:rPr lang="vi-VN">
                <a:solidFill>
                  <a:srgbClr val="006600"/>
                </a:solidFill>
              </a:rPr>
              <a:t>Đeo kính cận phù hợp và khám mắt định kì.</a:t>
            </a:r>
          </a:p>
          <a:p>
            <a:endParaRPr lang="vi-VN"/>
          </a:p>
        </p:txBody>
      </p:sp>
    </p:spTree>
    <p:extLst>
      <p:ext uri="{BB962C8B-B14F-4D97-AF65-F5344CB8AC3E}">
        <p14:creationId xmlns:p14="http://schemas.microsoft.com/office/powerpoint/2010/main" val="24670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u="sng" smtClean="0">
                <a:solidFill>
                  <a:srgbClr val="0000FF"/>
                </a:solidFill>
              </a:rPr>
              <a:t>Câu 6: </a:t>
            </a:r>
            <a:r>
              <a:rPr lang="vi-VN" smtClean="0">
                <a:solidFill>
                  <a:srgbClr val="0000FF"/>
                </a:solidFill>
              </a:rPr>
              <a:t>Nêu </a:t>
            </a:r>
            <a:r>
              <a:rPr lang="vi-VN">
                <a:solidFill>
                  <a:srgbClr val="0000FF"/>
                </a:solidFill>
              </a:rPr>
              <a:t>các biện pháp phòng tránh các bệnh lây truyền qua đường sinh dục.</a:t>
            </a:r>
            <a:endParaRPr lang="vi-VN">
              <a:solidFill>
                <a:srgbClr val="0000FF"/>
              </a:solidFill>
            </a:endParaRPr>
          </a:p>
        </p:txBody>
      </p:sp>
      <p:sp>
        <p:nvSpPr>
          <p:cNvPr id="3" name="Content Placeholder 2"/>
          <p:cNvSpPr>
            <a:spLocks noGrp="1"/>
          </p:cNvSpPr>
          <p:nvPr>
            <p:ph idx="1"/>
          </p:nvPr>
        </p:nvSpPr>
        <p:spPr/>
        <p:txBody>
          <a:bodyPr>
            <a:normAutofit lnSpcReduction="10000"/>
          </a:bodyPr>
          <a:lstStyle/>
          <a:p>
            <a:r>
              <a:rPr lang="vi-VN" b="1">
                <a:solidFill>
                  <a:srgbClr val="FF0000"/>
                </a:solidFill>
              </a:rPr>
              <a:t>Trả lời:</a:t>
            </a:r>
            <a:endParaRPr lang="vi-VN">
              <a:solidFill>
                <a:srgbClr val="FF0000"/>
              </a:solidFill>
            </a:endParaRPr>
          </a:p>
          <a:p>
            <a:pPr marL="0" indent="0">
              <a:buNone/>
            </a:pPr>
            <a:r>
              <a:rPr lang="vi-VN">
                <a:solidFill>
                  <a:srgbClr val="FF0000"/>
                </a:solidFill>
              </a:rPr>
              <a:t>Các biện pháp phòng tránh các bệnh lây truyền qua đường sinh dục:</a:t>
            </a:r>
          </a:p>
          <a:p>
            <a:pPr marL="0" indent="0">
              <a:buNone/>
            </a:pPr>
            <a:r>
              <a:rPr lang="vi-VN" smtClean="0">
                <a:solidFill>
                  <a:srgbClr val="FF0000"/>
                </a:solidFill>
              </a:rPr>
              <a:t>	- </a:t>
            </a:r>
            <a:r>
              <a:rPr lang="vi-VN">
                <a:solidFill>
                  <a:srgbClr val="FF0000"/>
                </a:solidFill>
              </a:rPr>
              <a:t>Cần quan hệ tình dục an toàn, sử dụng bao cao su khi quan hệ tình dục.</a:t>
            </a:r>
          </a:p>
          <a:p>
            <a:pPr marL="0" indent="0">
              <a:buNone/>
            </a:pPr>
            <a:r>
              <a:rPr lang="vi-VN" smtClean="0">
                <a:solidFill>
                  <a:srgbClr val="FF0000"/>
                </a:solidFill>
              </a:rPr>
              <a:t>	- </a:t>
            </a:r>
            <a:r>
              <a:rPr lang="vi-VN">
                <a:solidFill>
                  <a:srgbClr val="FF0000"/>
                </a:solidFill>
              </a:rPr>
              <a:t>Tiêm vaccine phòng bệnh.</a:t>
            </a:r>
          </a:p>
          <a:p>
            <a:pPr marL="0" indent="0">
              <a:buNone/>
            </a:pPr>
            <a:r>
              <a:rPr lang="vi-VN" smtClean="0">
                <a:solidFill>
                  <a:srgbClr val="FF0000"/>
                </a:solidFill>
              </a:rPr>
              <a:t>	- </a:t>
            </a:r>
            <a:r>
              <a:rPr lang="vi-VN">
                <a:solidFill>
                  <a:srgbClr val="FF0000"/>
                </a:solidFill>
              </a:rPr>
              <a:t>Không dùng chung các vật dụng dính máu hoặc dịch cơ thể và đến ngay cơ sở y tế khi có dấu hiệu bất thường ở cơ quan sinh dục.</a:t>
            </a:r>
          </a:p>
          <a:p>
            <a:pPr marL="0" indent="0">
              <a:buNone/>
            </a:pPr>
            <a:r>
              <a:rPr lang="vi-VN" smtClean="0">
                <a:solidFill>
                  <a:srgbClr val="FF0000"/>
                </a:solidFill>
              </a:rPr>
              <a:t>	- </a:t>
            </a:r>
            <a:r>
              <a:rPr lang="vi-VN">
                <a:solidFill>
                  <a:srgbClr val="FF0000"/>
                </a:solidFill>
              </a:rPr>
              <a:t>Khám phụ khoa định kì.</a:t>
            </a:r>
          </a:p>
          <a:p>
            <a:endParaRPr lang="vi-VN"/>
          </a:p>
        </p:txBody>
      </p:sp>
    </p:spTree>
    <p:extLst>
      <p:ext uri="{BB962C8B-B14F-4D97-AF65-F5344CB8AC3E}">
        <p14:creationId xmlns:p14="http://schemas.microsoft.com/office/powerpoint/2010/main" val="2540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25" y="390064"/>
            <a:ext cx="10515600" cy="2087130"/>
          </a:xfrm>
        </p:spPr>
        <p:txBody>
          <a:bodyPr>
            <a:noAutofit/>
          </a:bodyPr>
          <a:lstStyle/>
          <a:p>
            <a:r>
              <a:rPr lang="vi-VN" sz="3600" smtClean="0"/>
              <a:t/>
            </a:r>
            <a:br>
              <a:rPr lang="vi-VN" sz="3600" smtClean="0"/>
            </a:br>
            <a:r>
              <a:rPr lang="vi-VN" sz="3600"/>
              <a:t> </a:t>
            </a:r>
            <a:r>
              <a:rPr lang="vi-VN" sz="3600" smtClean="0"/>
              <a:t>                           </a:t>
            </a:r>
            <a:br>
              <a:rPr lang="vi-VN" sz="3600" smtClean="0"/>
            </a:br>
            <a:r>
              <a:rPr lang="vi-VN" sz="3600"/>
              <a:t> </a:t>
            </a:r>
            <a:r>
              <a:rPr lang="vi-VN" sz="3600" smtClean="0"/>
              <a:t>                          KIỂM TRA 15 PHÚT</a:t>
            </a:r>
            <a:br>
              <a:rPr lang="vi-VN" sz="3600" smtClean="0"/>
            </a:br>
            <a:r>
              <a:rPr lang="vi-VN" sz="3600" smtClean="0"/>
              <a:t/>
            </a:r>
            <a:br>
              <a:rPr lang="vi-VN" sz="3600" smtClean="0"/>
            </a:br>
            <a:r>
              <a:rPr lang="vi-VN" sz="3600"/>
              <a:t> </a:t>
            </a:r>
            <a:r>
              <a:rPr lang="vi-VN" sz="3600" smtClean="0"/>
              <a:t>  </a:t>
            </a:r>
            <a:r>
              <a:rPr lang="vi-VN" sz="3600" smtClean="0">
                <a:solidFill>
                  <a:srgbClr val="0000FF"/>
                </a:solidFill>
              </a:rPr>
              <a:t>Nêu </a:t>
            </a:r>
            <a:r>
              <a:rPr lang="vi-VN" sz="3600">
                <a:solidFill>
                  <a:srgbClr val="0000FF"/>
                </a:solidFill>
              </a:rPr>
              <a:t>các cơ quan chức năng một số bệnh thường gặp và cách bảo vệ các hệ cơ quan trong cơ thể người theo gợi ý</a:t>
            </a:r>
            <a:r>
              <a:rPr lang="vi-VN" sz="3600"/>
              <a:t/>
            </a:r>
            <a:br>
              <a:rPr lang="vi-VN" sz="3600"/>
            </a:br>
            <a:endParaRPr lang="vi-VN" sz="3600"/>
          </a:p>
        </p:txBody>
      </p:sp>
      <p:sp>
        <p:nvSpPr>
          <p:cNvPr id="3" name="Content Placeholder 2"/>
          <p:cNvSpPr>
            <a:spLocks noGrp="1"/>
          </p:cNvSpPr>
          <p:nvPr>
            <p:ph idx="1"/>
          </p:nvPr>
        </p:nvSpPr>
        <p:spPr/>
        <p:txBody>
          <a:bodyPr/>
          <a:lstStyle/>
          <a:p>
            <a:endParaRPr lang="vi-VN"/>
          </a:p>
        </p:txBody>
      </p:sp>
      <p:pic>
        <p:nvPicPr>
          <p:cNvPr id="2050" name="Picture 2" descr="D:\ANH DEP 2021 FULLHD AV\bai-1-trang-178-khtn-8-canh-di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215" y="2685010"/>
            <a:ext cx="4430683" cy="373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68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378207" y="0"/>
            <a:ext cx="9515061" cy="6843934"/>
          </a:xfrm>
          <a:prstGeom prst="rect">
            <a:avLst/>
          </a:prstGeom>
          <a:noFill/>
          <a:ln w="9525">
            <a:noFill/>
            <a:miter lim="800000"/>
            <a:headEnd/>
            <a:tailEnd/>
          </a:ln>
          <a:effectLst/>
        </p:spPr>
      </p:pic>
      <p:sp>
        <p:nvSpPr>
          <p:cNvPr id="6" name="Rectangle 5"/>
          <p:cNvSpPr/>
          <p:nvPr/>
        </p:nvSpPr>
        <p:spPr>
          <a:xfrm>
            <a:off x="1630017" y="2292626"/>
            <a:ext cx="3220279"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06145" y="2202873"/>
            <a:ext cx="2992582"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5564" y="3657600"/>
            <a:ext cx="3311236" cy="181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16982" y="4170218"/>
            <a:ext cx="2867891" cy="92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58545" y="5597236"/>
            <a:ext cx="2604655" cy="58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2711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buồng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hộ</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5782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ostrogen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progesterone)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304451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nam</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upRight)">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36110" y="-1"/>
            <a:ext cx="9712036" cy="6832457"/>
          </a:xfrm>
          <a:prstGeom prst="rect">
            <a:avLst/>
          </a:prstGeom>
          <a:noFill/>
          <a:ln w="9525">
            <a:noFill/>
            <a:miter lim="800000"/>
            <a:headEnd/>
            <a:tailEnd/>
          </a:ln>
          <a:effectLst/>
        </p:spPr>
      </p:pic>
      <p:sp>
        <p:nvSpPr>
          <p:cNvPr id="6" name="Rectangle 5"/>
          <p:cNvSpPr/>
          <p:nvPr/>
        </p:nvSpPr>
        <p:spPr>
          <a:xfrm>
            <a:off x="1339072" y="2638991"/>
            <a:ext cx="2803438" cy="8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54289" y="3352799"/>
            <a:ext cx="2286002" cy="80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16182" y="5001491"/>
            <a:ext cx="2812473"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12729" y="4447310"/>
            <a:ext cx="2285999" cy="92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23564" y="5611092"/>
            <a:ext cx="2133601" cy="110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68145" y="2230582"/>
            <a:ext cx="2189019" cy="78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57745" y="3713018"/>
            <a:ext cx="2673928" cy="105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 presetClass="exit" presetSubtype="16" fill="hold" grpId="0" nodeType="clickEffect">
                                  <p:stCondLst>
                                    <p:cond delay="0"/>
                                  </p:stCondLst>
                                  <p:childTnLst>
                                    <p:animEffect transition="out" filter="box(in)">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37: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SẢN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nữ</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2711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buồng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hộ</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5782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ostrogen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progesterone)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thai</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304451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nam</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350171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túi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4161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(testosterone).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0" y="1131642"/>
            <a:ext cx="12190971" cy="41950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strips(downRight)">
                                      <p:cBhvr>
                                        <p:cTn id="7"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4878</TotalTime>
  <Words>2801</Words>
  <Application>Microsoft Office PowerPoint</Application>
  <PresentationFormat>Custom</PresentationFormat>
  <Paragraphs>265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CHỦ ĐỀ 7: CƠ THỂ NGƯỜI</vt:lpstr>
      <vt:lpstr> Câu 1: Nêu các cơ quan chức năng một số bệnh thường gặp và cách bảo vệ các hệ cơ quan trong cơ thể người theo gợi ý </vt:lpstr>
      <vt:lpstr>PowerPoint Presentation</vt:lpstr>
      <vt:lpstr>PowerPoint Presentation</vt:lpstr>
      <vt:lpstr>PowerPoint Presentation</vt:lpstr>
      <vt:lpstr>Câu 2. Sự phối hợp của cơ – xương – khớp khi cơ thể vận động được thể hiện như thế nào? Nêu nguyên nhân và cách phòng tránh tật cong vẹo cột sống.</vt:lpstr>
      <vt:lpstr>Câu 3: Khi em tập thể dục, có sự tham gia của các hệ cơ quan nào trong cơ thể? Sự bài tiết mồ hôi, nhịp thở (số lần hít vào, thở ra trong 1 phút), nhịp tim (số lần tim đập trong 1 phút) thay đổi như thế nào? Giải thích.</vt:lpstr>
      <vt:lpstr> Câu 4: Vẽ sơ đồ thể hiện mối quan hệ giữa hệ tuần hoàn, hệ hô hấp và hệ bài tiết.  </vt:lpstr>
      <vt:lpstr>  Câu 5: Trình bày cơ chế thu nhận ánh sáng nêu nguyên nhân và cách phòng tránh tật cận thị  </vt:lpstr>
      <vt:lpstr>Câu 6: Nêu các biện pháp phòng tránh các bệnh lây truyền qua đường sinh dục.</vt:lpstr>
      <vt:lpstr>                                                         KIỂM TRA 15 PHÚT     Nêu các cơ quan chức năng một số bệnh thường gặp và cách bảo vệ các hệ cơ quan trong cơ thể người theo gợi ý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cp:lastModifiedBy>
  <cp:revision>1227</cp:revision>
  <dcterms:created xsi:type="dcterms:W3CDTF">2022-07-11T10:05:56Z</dcterms:created>
  <dcterms:modified xsi:type="dcterms:W3CDTF">2025-04-10T01:53:24Z</dcterms:modified>
</cp:coreProperties>
</file>