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33" r:id="rId2"/>
    <p:sldId id="335" r:id="rId3"/>
    <p:sldId id="359" r:id="rId4"/>
    <p:sldId id="334" r:id="rId5"/>
    <p:sldId id="362" r:id="rId6"/>
    <p:sldId id="383" r:id="rId7"/>
    <p:sldId id="384" r:id="rId8"/>
    <p:sldId id="385" r:id="rId9"/>
    <p:sldId id="386" r:id="rId10"/>
    <p:sldId id="387" r:id="rId11"/>
    <p:sldId id="388" r:id="rId12"/>
    <p:sldId id="389" r:id="rId13"/>
    <p:sldId id="390" r:id="rId14"/>
    <p:sldId id="392" r:id="rId15"/>
    <p:sldId id="391" r:id="rId16"/>
    <p:sldId id="393" r:id="rId17"/>
    <p:sldId id="394" r:id="rId18"/>
    <p:sldId id="382" r:id="rId19"/>
    <p:sldId id="3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6600"/>
    <a:srgbClr val="FF6600"/>
    <a:srgbClr val="FF00FF"/>
    <a:srgbClr val="9C0C24"/>
    <a:srgbClr val="FF0000"/>
    <a:srgbClr val="0000FF"/>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115" d="100"/>
          <a:sy n="115" d="100"/>
        </p:scale>
        <p:origin x="-18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2958952"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a:t>
            </a:r>
            <a:r>
              <a:rPr lang="en-US" b="1">
                <a:solidFill>
                  <a:srgbClr val="FF00FF"/>
                </a:solidFill>
                <a:cs typeface="Times New Roman" pitchFamily="18" charset="0"/>
              </a:rPr>
              <a:t>: </a:t>
            </a:r>
            <a:r>
              <a:rPr lang="en-US" b="1" smtClean="0">
                <a:solidFill>
                  <a:srgbClr val="FF00FF"/>
                </a:solidFill>
                <a:cs typeface="Times New Roman" pitchFamily="18" charset="0"/>
              </a:rPr>
              <a:t>ĐẶNG ĐÌNH NHU</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423863"/>
            <a:ext cx="12192000" cy="53820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35: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NỘI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TIẾT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TUYẾN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NỘI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TIẾT</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84421"/>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1227767"/>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hormone </a:t>
            </a:r>
            <a:r>
              <a:rPr lang="en-US" sz="2800" dirty="0" err="1" smtClean="0">
                <a:solidFill>
                  <a:srgbClr val="0000FF"/>
                </a:solidFill>
                <a:latin typeface="Times New Roman" pitchFamily="18" charset="0"/>
                <a:cs typeface="Times New Roman" pitchFamily="18" charset="0"/>
              </a:rPr>
              <a:t>trực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208675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3389076"/>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NỘI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TIẾT</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4280453" y="6016487"/>
            <a:ext cx="4784034"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Kể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bệnh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nội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tiết</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23" name="TextBox 22"/>
          <p:cNvSpPr txBox="1"/>
          <p:nvPr/>
        </p:nvSpPr>
        <p:spPr>
          <a:xfrm>
            <a:off x="0" y="386013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gặp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bướu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basedow</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chứng</a:t>
            </a:r>
            <a:r>
              <a:rPr lang="en-US" sz="2800" dirty="0" smtClean="0">
                <a:solidFill>
                  <a:srgbClr val="0000FF"/>
                </a:solidFill>
                <a:latin typeface="Times New Roman" pitchFamily="18" charset="0"/>
                <a:cs typeface="Times New Roman" pitchFamily="18" charset="0"/>
              </a:rPr>
              <a:t> Cushing,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style.rotation</p:attrName>
                                        </p:attrNameLst>
                                      </p:cBhvr>
                                      <p:tavLst>
                                        <p:tav tm="0">
                                          <p:val>
                                            <p:fltVal val="90"/>
                                          </p:val>
                                        </p:tav>
                                        <p:tav tm="100000">
                                          <p:val>
                                            <p:fltVal val="0"/>
                                          </p:val>
                                        </p:tav>
                                      </p:tavLst>
                                    </p:anim>
                                    <p:animEffect transition="in" filter="fade">
                                      <p:cBhvr>
                                        <p:cTn id="15" dur="1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strips(downRight)">
                                      <p:cBhvr>
                                        <p:cTn id="20" dur="1000"/>
                                        <p:tgtEl>
                                          <p:spTgt spid="23"/>
                                        </p:tgtEl>
                                      </p:cBhvr>
                                    </p:animEffect>
                                  </p:childTnLst>
                                </p:cTn>
                              </p:par>
                              <p:par>
                                <p:cTn id="21" presetID="8" presetClass="exit" presetSubtype="16" fill="hold" grpId="1" nodeType="withEffect">
                                  <p:stCondLst>
                                    <p:cond delay="0"/>
                                  </p:stCondLst>
                                  <p:iterate type="lt">
                                    <p:tmPct val="0"/>
                                  </p:iterate>
                                  <p:childTnLst>
                                    <p:animEffect transition="out" filter="diamond(in)">
                                      <p:cBhvr>
                                        <p:cTn id="22" dur="2000"/>
                                        <p:tgtEl>
                                          <p:spTgt spid="22"/>
                                        </p:tgtEl>
                                      </p:cBhvr>
                                    </p:animEffect>
                                    <p:set>
                                      <p:cBhvr>
                                        <p:cTn id="23"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2" grpId="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29190"/>
            <a:ext cx="12192000" cy="3108543"/>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Khẩu phần ăn thiếu iodine có thể gây ra một số hậu quả như:</a:t>
            </a:r>
            <a:endParaRPr lang="en-US" sz="2800" dirty="0" smtClean="0">
              <a:solidFill>
                <a:srgbClr val="FF00FF"/>
              </a:solidFill>
              <a:latin typeface="Times New Roman" pitchFamily="18" charset="0"/>
              <a:cs typeface="Times New Roman" pitchFamily="18" charset="0"/>
            </a:endParaRPr>
          </a:p>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Nếu thiếu iodine ở phụ nữ mang thai sẽ dễ gây ra sảy thai, thai chết lưu hoặc sinh non.</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 Nếu thiếu iodine ở trẻ em sẽ gây bệnh bướu cổ, thiểu năng tuyến giáp dẫn đến ảnh hưởng lớn đến sự phát triển thể chất và trí tuệ của trẻ (trẻ chậm lớn, trí não kém phát triển). Bướu cổ ở người lớn sẽ khiến hoạt động thần kinh giảm sút, trí nhớ kém.</a:t>
            </a:r>
            <a:endParaRPr lang="en-US" sz="2800" dirty="0" smtClean="0">
              <a:solidFill>
                <a:srgbClr val="FF00FF"/>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srcRect/>
          <a:stretch>
            <a:fillRect/>
          </a:stretch>
        </p:blipFill>
        <p:spPr bwMode="auto">
          <a:xfrm>
            <a:off x="3494377" y="0"/>
            <a:ext cx="4135740" cy="2743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heel(4)">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heel(4)">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heel(4)">
                                      <p:cBhvr>
                                        <p:cTn id="2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690941" y="0"/>
            <a:ext cx="4164586" cy="2706429"/>
          </a:xfrm>
          <a:prstGeom prst="rect">
            <a:avLst/>
          </a:prstGeom>
          <a:noFill/>
          <a:ln w="9525">
            <a:noFill/>
            <a:miter lim="800000"/>
            <a:headEnd/>
            <a:tailEnd/>
          </a:ln>
          <a:effectLst/>
        </p:spPr>
      </p:pic>
      <p:sp>
        <p:nvSpPr>
          <p:cNvPr id="6" name="Rectangle 5"/>
          <p:cNvSpPr/>
          <p:nvPr/>
        </p:nvSpPr>
        <p:spPr>
          <a:xfrm>
            <a:off x="0" y="2815224"/>
            <a:ext cx="12192000" cy="3108543"/>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Một số biện pháp phòng chống bệnh đái tháo đường:</a:t>
            </a:r>
            <a:endParaRPr lang="en-US" sz="2800" dirty="0" smtClean="0">
              <a:solidFill>
                <a:srgbClr val="FF00FF"/>
              </a:solidFill>
              <a:latin typeface="Times New Roman" pitchFamily="18" charset="0"/>
              <a:cs typeface="Times New Roman" pitchFamily="18" charset="0"/>
            </a:endParaRPr>
          </a:p>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Cần thực hiện chế độ dinh dưỡng, lối sống lành mạnh như: khẩu phần ăn đầy đủ chất dinh dưỡng, sử dụng đủ lượng muối iodine</a:t>
            </a:r>
            <a:r>
              <a:rPr lang="en-US" sz="2800" dirty="0" smtClean="0">
                <a:solidFill>
                  <a:srgbClr val="FF00FF"/>
                </a:solidFill>
                <a:latin typeface="Times New Roman" pitchFamily="18" charset="0"/>
                <a:cs typeface="Times New Roman" pitchFamily="18" charset="0"/>
              </a:rPr>
              <a:t>.</a:t>
            </a:r>
          </a:p>
          <a:p>
            <a:pPr algn="just">
              <a:buFontTx/>
              <a:buChar char="-"/>
            </a:pPr>
            <a:r>
              <a:rPr lang="vi-VN" sz="2800" dirty="0" smtClean="0">
                <a:solidFill>
                  <a:srgbClr val="FF00FF"/>
                </a:solidFill>
                <a:latin typeface="Times New Roman" pitchFamily="18" charset="0"/>
                <a:cs typeface="Times New Roman" pitchFamily="18" charset="0"/>
              </a:rPr>
              <a:t> Luyện tập thể dục thể thao thường xuyên</a:t>
            </a:r>
            <a:r>
              <a:rPr lang="en-US" sz="2800" dirty="0" smtClean="0">
                <a:solidFill>
                  <a:srgbClr val="FF00FF"/>
                </a:solidFill>
                <a:latin typeface="Times New Roman" pitchFamily="18" charset="0"/>
                <a:cs typeface="Times New Roman" pitchFamily="18" charset="0"/>
              </a:rPr>
              <a:t>.</a:t>
            </a:r>
          </a:p>
          <a:p>
            <a:pPr algn="just">
              <a:buFontTx/>
              <a:buChar char="-"/>
            </a:pPr>
            <a:r>
              <a:rPr lang="vi-VN" sz="2800" dirty="0" smtClean="0">
                <a:solidFill>
                  <a:srgbClr val="FF00FF"/>
                </a:solidFill>
                <a:latin typeface="Times New Roman" pitchFamily="18" charset="0"/>
                <a:cs typeface="Times New Roman" pitchFamily="18" charset="0"/>
              </a:rPr>
              <a:t> Đảm bảo giấc ngủ</a:t>
            </a:r>
            <a:r>
              <a:rPr lang="en-US" sz="2800" dirty="0" smtClean="0">
                <a:solidFill>
                  <a:srgbClr val="FF00FF"/>
                </a:solidFill>
                <a:latin typeface="Times New Roman" pitchFamily="18" charset="0"/>
                <a:cs typeface="Times New Roman" pitchFamily="18" charset="0"/>
              </a:rPr>
              <a:t>.</a:t>
            </a:r>
          </a:p>
          <a:p>
            <a:pPr algn="just">
              <a:buFontTx/>
              <a:buChar char="-"/>
            </a:pPr>
            <a:r>
              <a:rPr lang="vi-VN" sz="2800" dirty="0" smtClean="0">
                <a:solidFill>
                  <a:srgbClr val="FF00FF"/>
                </a:solidFill>
                <a:latin typeface="Times New Roman" pitchFamily="18" charset="0"/>
                <a:cs typeface="Times New Roman" pitchFamily="18" charset="0"/>
              </a:rPr>
              <a:t> Không sử dụng chất kích thích</a:t>
            </a:r>
            <a:r>
              <a:rPr lang="en-US" sz="2800" dirty="0" smtClean="0">
                <a:solidFill>
                  <a:srgbClr val="FF00FF"/>
                </a:solidFill>
                <a:latin typeface="Times New Roman" pitchFamily="18" charset="0"/>
                <a:cs typeface="Times New Roman" pitchFamily="18" charset="0"/>
              </a:rPr>
              <a:t>.</a:t>
            </a:r>
          </a:p>
          <a:p>
            <a:pPr algn="just">
              <a:buFontTx/>
              <a:buChar char="-"/>
            </a:pPr>
            <a:r>
              <a:rPr lang="vi-VN" sz="2800" dirty="0" smtClean="0">
                <a:solidFill>
                  <a:srgbClr val="FF00FF"/>
                </a:solidFill>
                <a:latin typeface="Times New Roman" pitchFamily="18" charset="0"/>
                <a:cs typeface="Times New Roman" pitchFamily="18" charset="0"/>
              </a:rPr>
              <a:t> Không tự ý dùng thuốc, thường xuyên kiểm tra sức khỏe</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right)">
                                      <p:cBhvr>
                                        <p:cTn id="22" dur="1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1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1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35: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NỘI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TIẾT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TUYẾN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NỘI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TIẾT</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84421"/>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1227767"/>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hormone </a:t>
            </a:r>
            <a:r>
              <a:rPr lang="en-US" sz="2800" dirty="0" err="1" smtClean="0">
                <a:solidFill>
                  <a:srgbClr val="0000FF"/>
                </a:solidFill>
                <a:latin typeface="Times New Roman" pitchFamily="18" charset="0"/>
                <a:cs typeface="Times New Roman" pitchFamily="18" charset="0"/>
              </a:rPr>
              <a:t>trực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208675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3389076"/>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NỘI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TIẾT</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386013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gặp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bướu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basedow</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chứng</a:t>
            </a:r>
            <a:r>
              <a:rPr lang="en-US" sz="2800" dirty="0" smtClean="0">
                <a:solidFill>
                  <a:srgbClr val="0000FF"/>
                </a:solidFill>
                <a:latin typeface="Times New Roman" pitchFamily="18" charset="0"/>
                <a:cs typeface="Times New Roman" pitchFamily="18" charset="0"/>
              </a:rPr>
              <a:t> Cushing,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473297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ý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kì</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down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287311" y="221679"/>
            <a:ext cx="6925972" cy="6219239"/>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0" y="1576426"/>
            <a:ext cx="12192000" cy="36116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edg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1000"/>
                                        <p:tgtEl>
                                          <p:spTgt spid="1027"/>
                                        </p:tgtEl>
                                        <p:attrNameLst>
                                          <p:attrName>ppt_w</p:attrName>
                                        </p:attrNameLst>
                                      </p:cBhvr>
                                      <p:tavLst>
                                        <p:tav tm="0">
                                          <p:val>
                                            <p:strVal val="ppt_w"/>
                                          </p:val>
                                        </p:tav>
                                        <p:tav tm="100000">
                                          <p:val>
                                            <p:fltVal val="0"/>
                                          </p:val>
                                        </p:tav>
                                      </p:tavLst>
                                    </p:anim>
                                    <p:anim calcmode="lin" valueType="num">
                                      <p:cBhvr>
                                        <p:cTn id="12" dur="1000"/>
                                        <p:tgtEl>
                                          <p:spTgt spid="1027"/>
                                        </p:tgtEl>
                                        <p:attrNameLst>
                                          <p:attrName>ppt_h</p:attrName>
                                        </p:attrNameLst>
                                      </p:cBhvr>
                                      <p:tavLst>
                                        <p:tav tm="0">
                                          <p:val>
                                            <p:strVal val="ppt_h"/>
                                          </p:val>
                                        </p:tav>
                                        <p:tav tm="100000">
                                          <p:val>
                                            <p:fltVal val="0"/>
                                          </p:val>
                                        </p:tav>
                                      </p:tavLst>
                                    </p:anim>
                                    <p:animEffect transition="out" filter="fade">
                                      <p:cBhvr>
                                        <p:cTn id="13" dur="1000"/>
                                        <p:tgtEl>
                                          <p:spTgt spid="1027"/>
                                        </p:tgtEl>
                                      </p:cBhvr>
                                    </p:animEffect>
                                    <p:set>
                                      <p:cBhvr>
                                        <p:cTn id="14" dur="1" fill="hold">
                                          <p:stCondLst>
                                            <p:cond delay="999"/>
                                          </p:stCondLst>
                                        </p:cTn>
                                        <p:tgtEl>
                                          <p:spTgt spid="1027"/>
                                        </p:tgtEl>
                                        <p:attrNameLst>
                                          <p:attrName>style.visibility</p:attrName>
                                        </p:attrNameLst>
                                      </p:cBhvr>
                                      <p:to>
                                        <p:strVal val="hidden"/>
                                      </p:to>
                                    </p:set>
                                  </p:childTnLst>
                                </p:cTn>
                              </p:par>
                              <p:par>
                                <p:cTn id="15" presetID="53"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 enzyme.          </a:t>
            </a:r>
            <a:r>
              <a:rPr lang="en-US" sz="2800" b="1" dirty="0" smtClean="0">
                <a:latin typeface="Times New Roman" pitchFamily="18" charset="0"/>
                <a:cs typeface="Times New Roman" pitchFamily="18" charset="0"/>
              </a:rPr>
              <a:t>B.</a:t>
            </a:r>
            <a:r>
              <a:rPr lang="en-US" sz="2800" dirty="0" smtClean="0">
                <a:latin typeface="Times New Roman" pitchFamily="18" charset="0"/>
                <a:cs typeface="Times New Roman" pitchFamily="18" charset="0"/>
              </a:rPr>
              <a:t> hormone.      </a:t>
            </a:r>
            <a:r>
              <a:rPr lang="en-US" sz="2800" b="1" dirty="0" smtClean="0">
                <a:latin typeface="Times New Roman" pitchFamily="18" charset="0"/>
                <a:cs typeface="Times New Roman" pitchFamily="18" charset="0"/>
              </a:rPr>
              <a:t>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huyết</a:t>
            </a:r>
            <a:r>
              <a:rPr lang="en-US" sz="2800" dirty="0" smtClean="0">
                <a:latin typeface="Times New Roman" pitchFamily="18" charset="0"/>
                <a:cs typeface="Times New Roman" pitchFamily="18" charset="0"/>
              </a:rPr>
              <a:t>.</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2</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Chức năng nào dưới đây là của tuyến nội tiết?</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Tiết hormone trực tiếp vào máu thực hiện điều hoà các quá trình sinh lí của cơ thể.</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Điều khiển, điều hoà các quá trình sinh lí trong cơ thể.</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Tiết enzyme thực hiện quá trình tiêu hoá thức ăn.</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Điều hoà thân nhiệt, quá trình sinh trưởng, phát triển của cơ thể.</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3</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Những tuyến nội tiết nào dưới đây có chức năng điều hoà sự sinh trưởng của cơ thể?</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Tuyến yên, tuyến giáp, tuyến sinh dục.        </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Tuyến giáp, tuyến tụy, tuyến sinh dục.</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Tuyến tuỵ, tuyến cận giáp, tuyến ức.            </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Tuyến sinh dục, tuyến ức, tuyến giáp.</a:t>
            </a:r>
            <a:endParaRPr lang="en-US" sz="2800" dirty="0" smtClean="0">
              <a:latin typeface="Times New Roman" pitchFamily="18" charset="0"/>
              <a:cs typeface="Times New Roman" pitchFamily="18" charset="0"/>
            </a:endParaRPr>
          </a:p>
        </p:txBody>
      </p:sp>
      <p:sp>
        <p:nvSpPr>
          <p:cNvPr id="5" name="Oval 4"/>
          <p:cNvSpPr/>
          <p:nvPr/>
        </p:nvSpPr>
        <p:spPr>
          <a:xfrm>
            <a:off x="2493819" y="512577"/>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55" y="1385414"/>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855" y="4350288"/>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pPr algn="just"/>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4</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Những tuyến nội tiết nào dưới đây có chức năng điều hoà chu kì sinh dục ở nam và nữ?</a:t>
            </a:r>
          </a:p>
          <a:p>
            <a:pPr algn="just"/>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Tuyến tùng, tuyến giáp, tuyến yên.                    </a:t>
            </a:r>
          </a:p>
          <a:p>
            <a:pPr algn="just"/>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Vùng dưới đồi, tuyến yên, tuyến sinh dục.</a:t>
            </a:r>
          </a:p>
          <a:p>
            <a:pPr algn="just"/>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Tuyến yên, tuyến giáp, tuyến sinh dục.              </a:t>
            </a:r>
          </a:p>
          <a:p>
            <a:pPr algn="just"/>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Tuyến sinh dục, tuyến tùng, tuyến giáp.</a:t>
            </a:r>
            <a:endParaRPr lang="en-US" sz="2800"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5</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Tuyến nội tiết nào dưới đây tham gia vào điều hoà lượng đường trong máu?</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Tuyến tụy.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Tuyến ức.</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Tuyến tùng.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Vùng dưới đồi.</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6</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Những tuyến nội tiết nào dưới đây tham gia vào điều hoà lượng calcium trong máu?</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Tuyến tụy, tuyến giáp.                                                                     </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Tuyến giáp, tuyến ức.</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Tuyến cận giáp, tuyến tụy.                            </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Tuyến giáp, tuyến cận giáp.</a:t>
            </a:r>
            <a:endParaRPr lang="vi-VN" sz="2800" dirty="0">
              <a:latin typeface="Times New Roman" pitchFamily="18" charset="0"/>
              <a:cs typeface="Times New Roman" pitchFamily="18" charset="0"/>
            </a:endParaRPr>
          </a:p>
        </p:txBody>
      </p:sp>
      <p:sp>
        <p:nvSpPr>
          <p:cNvPr id="5" name="Oval 4"/>
          <p:cNvSpPr/>
          <p:nvPr/>
        </p:nvSpPr>
        <p:spPr>
          <a:xfrm>
            <a:off x="0" y="1357704"/>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3089522"/>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0" y="5624903"/>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008476" y="524303"/>
            <a:ext cx="7573168" cy="6333697"/>
          </a:xfrm>
          <a:prstGeom prst="rect">
            <a:avLst/>
          </a:prstGeom>
          <a:noFill/>
          <a:ln w="9525">
            <a:noFill/>
            <a:miter lim="800000"/>
            <a:headEnd/>
            <a:tailEnd/>
          </a:ln>
          <a:effectLst/>
        </p:spPr>
      </p:pic>
      <p:sp>
        <p:nvSpPr>
          <p:cNvPr id="10" name="Rectangle 9"/>
          <p:cNvSpPr/>
          <p:nvPr/>
        </p:nvSpPr>
        <p:spPr>
          <a:xfrm>
            <a:off x="0" y="0"/>
            <a:ext cx="12192000" cy="523220"/>
          </a:xfrm>
          <a:prstGeom prst="rect">
            <a:avLst/>
          </a:prstGeom>
        </p:spPr>
        <p:txBody>
          <a:bodyPr wrap="square">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7: </a:t>
            </a:r>
            <a:r>
              <a:rPr lang="vi-VN" sz="2800" dirty="0" smtClean="0">
                <a:latin typeface="Times New Roman" pitchFamily="18" charset="0"/>
                <a:cs typeface="Times New Roman" pitchFamily="18" charset="0"/>
              </a:rPr>
              <a:t>Nối tên cơ quan cảm giác với chức năng của cơ quan đó cho phù hợp.</a:t>
            </a:r>
            <a:endParaRPr lang="en-US" sz="2800" dirty="0">
              <a:latin typeface="Times New Roman" pitchFamily="18" charset="0"/>
              <a:cs typeface="Times New Roman" pitchFamily="18" charset="0"/>
            </a:endParaRPr>
          </a:p>
        </p:txBody>
      </p:sp>
      <p:cxnSp>
        <p:nvCxnSpPr>
          <p:cNvPr id="12" name="Straight Arrow Connector 11"/>
          <p:cNvCxnSpPr/>
          <p:nvPr/>
        </p:nvCxnSpPr>
        <p:spPr>
          <a:xfrm rot="16200000" flipH="1">
            <a:off x="2729345" y="2701636"/>
            <a:ext cx="3754582" cy="789709"/>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2216727" y="3768435"/>
            <a:ext cx="4696691" cy="789709"/>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2944091" y="3622963"/>
            <a:ext cx="3269673" cy="9005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225637" y="2396836"/>
            <a:ext cx="775854" cy="720436"/>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3290454" y="2043547"/>
            <a:ext cx="2521528" cy="761999"/>
          </a:xfrm>
          <a:prstGeom prst="straightConnector1">
            <a:avLst/>
          </a:prstGeom>
          <a:ln w="38100">
            <a:solidFill>
              <a:srgbClr val="9C0C24"/>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128654" y="4336473"/>
            <a:ext cx="1025240" cy="4156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3872347" y="3955473"/>
            <a:ext cx="1371601" cy="914402"/>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3304309" y="4024747"/>
            <a:ext cx="2521528" cy="76199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2195946" y="3678381"/>
            <a:ext cx="4572002" cy="817422"/>
          </a:xfrm>
          <a:prstGeom prst="straightConnector1">
            <a:avLst/>
          </a:prstGeom>
          <a:ln w="38100">
            <a:solidFill>
              <a:srgbClr val="00FF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Righ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Right)">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downRigh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strips(upRight)">
                                      <p:cBhvr>
                                        <p:cTn id="27" dur="1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strips(upRight)">
                                      <p:cBhvr>
                                        <p:cTn id="32" dur="1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strips(upRight)">
                                      <p:cBhvr>
                                        <p:cTn id="37" dur="1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strips(upRight)">
                                      <p:cBhvr>
                                        <p:cTn id="42" dur="10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strips(upRight)">
                                      <p:cBhvr>
                                        <p:cTn id="4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40302" y="508289"/>
            <a:ext cx="11526114" cy="3842038"/>
          </a:xfrm>
          <a:prstGeom prst="rect">
            <a:avLst/>
          </a:prstGeom>
          <a:noFill/>
          <a:ln w="9525">
            <a:noFill/>
            <a:miter lim="800000"/>
            <a:headEnd/>
            <a:tailEnd/>
          </a:ln>
          <a:effectLst/>
        </p:spPr>
      </p:pic>
      <p:sp>
        <p:nvSpPr>
          <p:cNvPr id="10" name="Rectangle 9"/>
          <p:cNvSpPr/>
          <p:nvPr/>
        </p:nvSpPr>
        <p:spPr>
          <a:xfrm>
            <a:off x="0" y="0"/>
            <a:ext cx="12192000" cy="523220"/>
          </a:xfrm>
          <a:prstGeom prst="rect">
            <a:avLst/>
          </a:prstGeom>
        </p:spPr>
        <p:txBody>
          <a:bodyPr wrap="square">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8: </a:t>
            </a:r>
            <a:r>
              <a:rPr lang="vi-VN" sz="2800" dirty="0" smtClean="0">
                <a:latin typeface="Times New Roman" pitchFamily="18" charset="0"/>
                <a:cs typeface="Times New Roman" pitchFamily="18" charset="0"/>
              </a:rPr>
              <a:t>Nối tên mỗi bệnh nội tiết với nguyên nhân gây ra bệnh đó cho phù hợp.</a:t>
            </a:r>
            <a:endParaRPr lang="en-US" sz="2800" dirty="0">
              <a:latin typeface="Times New Roman" pitchFamily="18" charset="0"/>
              <a:cs typeface="Times New Roman" pitchFamily="18" charset="0"/>
            </a:endParaRPr>
          </a:p>
        </p:txBody>
      </p:sp>
      <p:cxnSp>
        <p:nvCxnSpPr>
          <p:cNvPr id="12" name="Straight Arrow Connector 11"/>
          <p:cNvCxnSpPr/>
          <p:nvPr/>
        </p:nvCxnSpPr>
        <p:spPr>
          <a:xfrm>
            <a:off x="4558145" y="1676401"/>
            <a:ext cx="2175164" cy="2050472"/>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532909" y="1925782"/>
            <a:ext cx="3158836" cy="70658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668983" y="2687782"/>
            <a:ext cx="2064329" cy="90054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Righ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Righ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35: </a:t>
            </a:r>
            <a:r>
              <a:rPr lang="en-US" sz="3600" b="1" dirty="0" err="1" smtClean="0">
                <a:solidFill>
                  <a:srgbClr val="0000FF"/>
                </a:solidFill>
                <a:latin typeface="Times New Roman" pitchFamily="18" charset="0"/>
                <a:cs typeface="Times New Roman" pitchFamily="18" charset="0"/>
              </a:rPr>
              <a:t>HỆ</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NỘI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TIẾT</a:t>
            </a:r>
            <a:r>
              <a:rPr lang="en-US" sz="3600" b="1" dirty="0" smtClean="0">
                <a:solidFill>
                  <a:srgbClr val="0000FF"/>
                </a:solidFill>
                <a:latin typeface="Times New Roman" pitchFamily="18" charset="0"/>
                <a:cs typeface="Times New Roman" pitchFamily="18" charset="0"/>
              </a:rPr>
              <a:t> Ở </a:t>
            </a:r>
            <a:r>
              <a:rPr lang="en-US" sz="3600" b="1" dirty="0" err="1" smtClean="0">
                <a:solidFill>
                  <a:srgbClr val="0000FF"/>
                </a:solidFill>
                <a:latin typeface="Times New Roman" pitchFamily="18" charset="0"/>
                <a:cs typeface="Times New Roman" pitchFamily="18" charset="0"/>
              </a:rPr>
              <a:t>NGƯỜI</a:t>
            </a:r>
            <a:r>
              <a:rPr lang="en-US" sz="36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7: </a:t>
            </a:r>
            <a:r>
              <a:rPr lang="en-US" sz="4800" b="1" cap="none" spc="0" dirty="0" err="1" smtClean="0">
                <a:ln w="11430"/>
                <a:solidFill>
                  <a:srgbClr val="FF00FF"/>
                </a:solidFill>
                <a:effectLst>
                  <a:outerShdw blurRad="80000" dist="40000" dir="5040000" algn="tl">
                    <a:srgbClr val="000000">
                      <a:alpha val="30000"/>
                    </a:srgbClr>
                  </a:outerShdw>
                </a:effectLst>
              </a:rPr>
              <a:t>CƠ</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THỂ</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1489"/>
            <a:ext cx="12192000" cy="3018160"/>
          </a:xfrm>
          <a:prstGeom prst="rect">
            <a:avLst/>
          </a:prstGeom>
          <a:noFill/>
          <a:ln w="9525">
            <a:noFill/>
            <a:miter lim="800000"/>
            <a:headEnd/>
            <a:tailEnd/>
          </a:ln>
          <a:effectLst/>
        </p:spPr>
      </p:pic>
      <p:sp>
        <p:nvSpPr>
          <p:cNvPr id="4" name="Rectangle 3"/>
          <p:cNvSpPr/>
          <p:nvPr/>
        </p:nvSpPr>
        <p:spPr>
          <a:xfrm>
            <a:off x="0" y="2843045"/>
            <a:ext cx="12192000" cy="353943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Người có triệu chứng được thể hiện trong hình mắc bệnh bướu cổ</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Nguyên nhân gây bệnh bướu cổ:</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Nguyên nhân chủ yếu là do cơ thể thiếu iodine dẫn đến hormone thyroxin của tuyến giáp không được tiết ra, khi đó tuyến yên sẽ tiết ra TSH để tăng cường hoạt động của tuyến giáp, gây phì đại tuyến giáp.</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Một số nguyên nhân khác có thể gây bướu cổ là ăn các loại thức ăn hoặc dùng thuốc khiến chức năng tổng hợp hormone tuyến giáp bị ức chế; do rối loạn hoạt động tuyến giáp bẩm sinh;…</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4)">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heel(4)">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heel(4)">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heel(4)">
                                      <p:cBhvr>
                                        <p:cTn id="2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35: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NỘI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TIẾT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TUYẾN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NỘI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TIẾT</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4350327" y="459818"/>
            <a:ext cx="7841674" cy="63981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24695" y="110840"/>
          <a:ext cx="11942619" cy="5181600"/>
        </p:xfrm>
        <a:graphic>
          <a:graphicData uri="http://schemas.openxmlformats.org/drawingml/2006/table">
            <a:tbl>
              <a:tblPr firstRow="1" bandRow="1">
                <a:tableStyleId>{5C22544A-7EE6-4342-B048-85BDC9FD1C3A}</a:tableStyleId>
              </a:tblPr>
              <a:tblGrid>
                <a:gridCol w="2479960"/>
                <a:gridCol w="3408218"/>
                <a:gridCol w="6054441"/>
              </a:tblGrid>
              <a:tr h="504383">
                <a:tc>
                  <a:txBody>
                    <a:bodyPr/>
                    <a:lstStyle/>
                    <a:p>
                      <a:pPr algn="ctr"/>
                      <a:r>
                        <a:rPr lang="en-US" sz="2800" dirty="0" err="1" smtClean="0">
                          <a:latin typeface="Times New Roman" pitchFamily="18" charset="0"/>
                          <a:cs typeface="Times New Roman" pitchFamily="18" charset="0"/>
                        </a:rPr>
                        <a:t>Tuyến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nội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tiết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trí</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endParaRPr lang="en-US" sz="2800" dirty="0">
                        <a:latin typeface="Times New Roman" pitchFamily="18" charset="0"/>
                        <a:cs typeface="Times New Roman" pitchFamily="18" charset="0"/>
                      </a:endParaRPr>
                    </a:p>
                  </a:txBody>
                  <a:tcPr/>
                </a:tc>
              </a:tr>
              <a:tr h="504383">
                <a:tc>
                  <a:txBody>
                    <a:bodyPr/>
                    <a:lstStyle/>
                    <a:p>
                      <a:pPr algn="l"/>
                      <a:r>
                        <a:rPr lang="en-US" sz="2800" dirty="0" err="1" smtClean="0">
                          <a:latin typeface="Times New Roman" pitchFamily="18" charset="0"/>
                          <a:cs typeface="Times New Roman" pitchFamily="18" charset="0"/>
                        </a:rPr>
                        <a:t>Tuyến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tùng</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r>
              <a:tr h="504383">
                <a:tc>
                  <a:txBody>
                    <a:bodyPr/>
                    <a:lstStyle/>
                    <a:p>
                      <a:pPr algn="l"/>
                      <a:r>
                        <a:rPr lang="en-US" sz="2800" dirty="0" err="1" smtClean="0">
                          <a:latin typeface="Times New Roman" pitchFamily="18" charset="0"/>
                          <a:cs typeface="Times New Roman" pitchFamily="18" charset="0"/>
                        </a:rPr>
                        <a:t>Tuyến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giáp</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504383">
                <a:tc>
                  <a:txBody>
                    <a:bodyPr/>
                    <a:lstStyle/>
                    <a:p>
                      <a:pPr algn="l"/>
                      <a:r>
                        <a:rPr lang="en-US" sz="2800" dirty="0" err="1" smtClean="0">
                          <a:latin typeface="Times New Roman" pitchFamily="18" charset="0"/>
                          <a:cs typeface="Times New Roman" pitchFamily="18" charset="0"/>
                        </a:rPr>
                        <a:t>Tuyến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cận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giáp</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504383">
                <a:tc>
                  <a:txBody>
                    <a:bodyPr/>
                    <a:lstStyle/>
                    <a:p>
                      <a:pPr algn="l"/>
                      <a:r>
                        <a:rPr lang="en-US" sz="2800" dirty="0" err="1" smtClean="0">
                          <a:latin typeface="Times New Roman" pitchFamily="18" charset="0"/>
                          <a:cs typeface="Times New Roman" pitchFamily="18" charset="0"/>
                        </a:rPr>
                        <a:t>Tuyến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ức</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504383">
                <a:tc>
                  <a:txBody>
                    <a:bodyPr/>
                    <a:lstStyle/>
                    <a:p>
                      <a:pPr algn="l"/>
                      <a:r>
                        <a:rPr lang="en-US" sz="2800" dirty="0" err="1" smtClean="0">
                          <a:latin typeface="Times New Roman" pitchFamily="18" charset="0"/>
                          <a:cs typeface="Times New Roman" pitchFamily="18" charset="0"/>
                        </a:rPr>
                        <a:t>Tuyến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sinh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dục</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504383">
                <a:tc>
                  <a:txBody>
                    <a:bodyPr/>
                    <a:lstStyle/>
                    <a:p>
                      <a:pPr algn="l"/>
                      <a:r>
                        <a:rPr lang="en-US" sz="2800" dirty="0" err="1" smtClean="0">
                          <a:latin typeface="Times New Roman" pitchFamily="18" charset="0"/>
                          <a:cs typeface="Times New Roman" pitchFamily="18" charset="0"/>
                        </a:rPr>
                        <a:t>Vùng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dưới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đồi</a:t>
                      </a:r>
                      <a:endParaRPr lang="en-US" sz="2800" dirty="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504383">
                <a:tc>
                  <a:txBody>
                    <a:bodyPr/>
                    <a:lstStyle/>
                    <a:p>
                      <a:pPr algn="l"/>
                      <a:r>
                        <a:rPr lang="en-US" sz="2800" dirty="0" err="1" smtClean="0">
                          <a:latin typeface="Times New Roman" pitchFamily="18" charset="0"/>
                          <a:cs typeface="Times New Roman" pitchFamily="18" charset="0"/>
                        </a:rPr>
                        <a:t>Tuyến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yên</a:t>
                      </a:r>
                      <a:endParaRPr lang="en-US" sz="2800" dirty="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504383">
                <a:tc>
                  <a:txBody>
                    <a:bodyPr/>
                    <a:lstStyle/>
                    <a:p>
                      <a:pPr algn="l"/>
                      <a:r>
                        <a:rPr lang="en-US" sz="2800" dirty="0" err="1" smtClean="0">
                          <a:latin typeface="Times New Roman" pitchFamily="18" charset="0"/>
                          <a:cs typeface="Times New Roman" pitchFamily="18" charset="0"/>
                        </a:rPr>
                        <a:t>Tuyến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tụy</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504383">
                <a:tc>
                  <a:txBody>
                    <a:bodyPr/>
                    <a:lstStyle/>
                    <a:p>
                      <a:pPr algn="l"/>
                      <a:r>
                        <a:rPr lang="en-US" sz="2800" dirty="0" err="1" smtClean="0">
                          <a:latin typeface="Times New Roman" pitchFamily="18" charset="0"/>
                          <a:cs typeface="Times New Roman" pitchFamily="18" charset="0"/>
                        </a:rPr>
                        <a:t>Tuyến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thận</a:t>
                      </a:r>
                      <a:endParaRPr lang="en-US" sz="2800" dirty="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bl>
          </a:graphicData>
        </a:graphic>
      </p:graphicFrame>
      <p:pic>
        <p:nvPicPr>
          <p:cNvPr id="2" name="Picture 2"/>
          <p:cNvPicPr>
            <a:picLocks noChangeAspect="1" noChangeArrowheads="1"/>
          </p:cNvPicPr>
          <p:nvPr/>
        </p:nvPicPr>
        <p:blipFill>
          <a:blip r:embed="rId2"/>
          <a:srcRect/>
          <a:stretch>
            <a:fillRect/>
          </a:stretch>
        </p:blipFill>
        <p:spPr bwMode="auto">
          <a:xfrm>
            <a:off x="4268027" y="1801088"/>
            <a:ext cx="7633032" cy="49737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24695" y="110840"/>
          <a:ext cx="11942619" cy="6004560"/>
        </p:xfrm>
        <a:graphic>
          <a:graphicData uri="http://schemas.openxmlformats.org/drawingml/2006/table">
            <a:tbl>
              <a:tblPr firstRow="1" bandRow="1">
                <a:tableStyleId>{5C22544A-7EE6-4342-B048-85BDC9FD1C3A}</a:tableStyleId>
              </a:tblPr>
              <a:tblGrid>
                <a:gridCol w="2479960"/>
                <a:gridCol w="3408218"/>
                <a:gridCol w="6054441"/>
              </a:tblGrid>
              <a:tr h="504383">
                <a:tc>
                  <a:txBody>
                    <a:bodyPr/>
                    <a:lstStyle/>
                    <a:p>
                      <a:pPr algn="ctr"/>
                      <a:r>
                        <a:rPr lang="en-US" sz="2800" dirty="0" err="1" smtClean="0">
                          <a:latin typeface="Times New Roman" pitchFamily="18" charset="0"/>
                          <a:cs typeface="Times New Roman" pitchFamily="18" charset="0"/>
                        </a:rPr>
                        <a:t>Tuyến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nội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tiết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trí</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endParaRPr lang="en-US" sz="2800" dirty="0">
                        <a:latin typeface="Times New Roman" pitchFamily="18" charset="0"/>
                        <a:cs typeface="Times New Roman" pitchFamily="18" charset="0"/>
                      </a:endParaRPr>
                    </a:p>
                  </a:txBody>
                  <a:tcPr/>
                </a:tc>
              </a:tr>
              <a:tr h="504383">
                <a:tc>
                  <a:txBody>
                    <a:bodyPr/>
                    <a:lstStyle/>
                    <a:p>
                      <a:pPr algn="l"/>
                      <a:r>
                        <a:rPr lang="en-US" sz="2800" dirty="0" err="1" smtClean="0">
                          <a:latin typeface="Times New Roman" pitchFamily="18" charset="0"/>
                          <a:cs typeface="Times New Roman" pitchFamily="18" charset="0"/>
                        </a:rPr>
                        <a:t>Tuyến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tùng</a:t>
                      </a:r>
                      <a:endParaRPr lang="en-US" sz="2800" dirty="0" smtClean="0">
                        <a:latin typeface="Times New Roman" pitchFamily="18" charset="0"/>
                        <a:cs typeface="Times New Roman" pitchFamily="18" charset="0"/>
                      </a:endParaRPr>
                    </a:p>
                    <a:p>
                      <a:pPr algn="l"/>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r>
              <a:tr h="504383">
                <a:tc>
                  <a:txBody>
                    <a:bodyPr/>
                    <a:lstStyle/>
                    <a:p>
                      <a:pPr algn="l"/>
                      <a:endParaRPr lang="en-US" sz="2800" dirty="0" smtClean="0">
                        <a:latin typeface="Times New Roman" pitchFamily="18" charset="0"/>
                        <a:cs typeface="Times New Roman" pitchFamily="18" charset="0"/>
                      </a:endParaRPr>
                    </a:p>
                    <a:p>
                      <a:pPr algn="l"/>
                      <a:endParaRPr lang="en-US" sz="2800" dirty="0" smtClean="0">
                        <a:latin typeface="Times New Roman" pitchFamily="18" charset="0"/>
                        <a:cs typeface="Times New Roman" pitchFamily="18" charset="0"/>
                      </a:endParaRPr>
                    </a:p>
                    <a:p>
                      <a:pPr algn="l"/>
                      <a:r>
                        <a:rPr lang="en-US" sz="2800" dirty="0" err="1" smtClean="0">
                          <a:latin typeface="Times New Roman" pitchFamily="18" charset="0"/>
                          <a:cs typeface="Times New Roman" pitchFamily="18" charset="0"/>
                        </a:rPr>
                        <a:t>Tuyến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giáp</a:t>
                      </a:r>
                      <a:endParaRPr lang="en-US" sz="2800" dirty="0" smtClean="0">
                        <a:latin typeface="Times New Roman" pitchFamily="18" charset="0"/>
                        <a:cs typeface="Times New Roman" pitchFamily="18" charset="0"/>
                      </a:endParaRPr>
                    </a:p>
                    <a:p>
                      <a:pPr algn="l"/>
                      <a:endParaRPr lang="en-US" sz="2800" dirty="0" smtClean="0">
                        <a:latin typeface="Times New Roman" pitchFamily="18" charset="0"/>
                        <a:cs typeface="Times New Roman" pitchFamily="18" charset="0"/>
                      </a:endParaRPr>
                    </a:p>
                    <a:p>
                      <a:pPr algn="l"/>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504383">
                <a:tc>
                  <a:txBody>
                    <a:bodyPr/>
                    <a:lstStyle/>
                    <a:p>
                      <a:pPr algn="l"/>
                      <a:r>
                        <a:rPr lang="en-US" sz="2800" dirty="0" err="1" smtClean="0">
                          <a:latin typeface="Times New Roman" pitchFamily="18" charset="0"/>
                          <a:cs typeface="Times New Roman" pitchFamily="18" charset="0"/>
                        </a:rPr>
                        <a:t>Tuyến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cận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giáp</a:t>
                      </a:r>
                      <a:endParaRPr lang="en-US" sz="2800" baseline="0" dirty="0" smtClean="0">
                        <a:latin typeface="Times New Roman" pitchFamily="18" charset="0"/>
                        <a:cs typeface="Times New Roman" pitchFamily="18" charset="0"/>
                      </a:endParaRPr>
                    </a:p>
                    <a:p>
                      <a:pPr algn="l"/>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504383">
                <a:tc>
                  <a:txBody>
                    <a:bodyPr/>
                    <a:lstStyle/>
                    <a:p>
                      <a:pPr algn="l"/>
                      <a:endParaRPr lang="en-US" sz="2800" dirty="0" smtClean="0">
                        <a:latin typeface="Times New Roman" pitchFamily="18" charset="0"/>
                        <a:cs typeface="Times New Roman" pitchFamily="18" charset="0"/>
                      </a:endParaRPr>
                    </a:p>
                    <a:p>
                      <a:pPr algn="l"/>
                      <a:r>
                        <a:rPr lang="en-US" sz="2800" dirty="0" err="1" smtClean="0">
                          <a:latin typeface="Times New Roman" pitchFamily="18" charset="0"/>
                          <a:cs typeface="Times New Roman" pitchFamily="18" charset="0"/>
                        </a:rPr>
                        <a:t>Tuyến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ức</a:t>
                      </a:r>
                      <a:endParaRPr lang="en-US" sz="2800" dirty="0" smtClean="0">
                        <a:latin typeface="Times New Roman" pitchFamily="18" charset="0"/>
                        <a:cs typeface="Times New Roman" pitchFamily="18" charset="0"/>
                      </a:endParaRPr>
                    </a:p>
                    <a:p>
                      <a:pPr algn="l"/>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bl>
          </a:graphicData>
        </a:graphic>
      </p:graphicFrame>
      <p:sp>
        <p:nvSpPr>
          <p:cNvPr id="4" name="TextBox 3"/>
          <p:cNvSpPr txBox="1"/>
          <p:nvPr/>
        </p:nvSpPr>
        <p:spPr>
          <a:xfrm>
            <a:off x="2604655" y="720438"/>
            <a:ext cx="3408218" cy="954107"/>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Nằm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gần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trung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tâm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não</a:t>
            </a:r>
            <a:r>
              <a:rPr lang="en-US" sz="2800" dirty="0" smtClean="0">
                <a:solidFill>
                  <a:srgbClr val="FF00FF"/>
                </a:solidFill>
                <a:latin typeface="Times New Roman" pitchFamily="18" charset="0"/>
                <a:cs typeface="Times New Roman" pitchFamily="18" charset="0"/>
              </a:rPr>
              <a:t>.</a:t>
            </a:r>
          </a:p>
        </p:txBody>
      </p:sp>
      <p:sp>
        <p:nvSpPr>
          <p:cNvPr id="5" name="TextBox 4"/>
          <p:cNvSpPr txBox="1"/>
          <p:nvPr/>
        </p:nvSpPr>
        <p:spPr>
          <a:xfrm>
            <a:off x="6068291" y="831277"/>
            <a:ext cx="5943600" cy="523220"/>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Điều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hòa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thức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ngủ</a:t>
            </a:r>
            <a:r>
              <a:rPr lang="en-US" sz="2800" dirty="0" smtClean="0">
                <a:solidFill>
                  <a:srgbClr val="FF00FF"/>
                </a:solidFill>
                <a:latin typeface="Times New Roman" pitchFamily="18" charset="0"/>
                <a:cs typeface="Times New Roman" pitchFamily="18" charset="0"/>
              </a:rPr>
              <a:t> (melatonin).</a:t>
            </a:r>
            <a:endParaRPr lang="en-US" sz="2800" dirty="0">
              <a:solidFill>
                <a:srgbClr val="FF00FF"/>
              </a:solidFill>
              <a:latin typeface="Times New Roman" pitchFamily="18" charset="0"/>
              <a:cs typeface="Times New Roman" pitchFamily="18" charset="0"/>
            </a:endParaRPr>
          </a:p>
        </p:txBody>
      </p:sp>
      <p:sp>
        <p:nvSpPr>
          <p:cNvPr id="7" name="TextBox 6"/>
          <p:cNvSpPr txBox="1"/>
          <p:nvPr/>
        </p:nvSpPr>
        <p:spPr>
          <a:xfrm>
            <a:off x="2604655" y="1995067"/>
            <a:ext cx="3380509"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Nằm ở cổ, trước thanh quản và phần trên của khí quản.</a:t>
            </a:r>
            <a:endParaRPr lang="en-US" sz="2800" dirty="0">
              <a:solidFill>
                <a:srgbClr val="FF00FF"/>
              </a:solidFill>
              <a:latin typeface="Times New Roman" pitchFamily="18" charset="0"/>
              <a:cs typeface="Times New Roman" pitchFamily="18" charset="0"/>
            </a:endParaRPr>
          </a:p>
        </p:txBody>
      </p:sp>
      <p:sp>
        <p:nvSpPr>
          <p:cNvPr id="8" name="TextBox 7"/>
          <p:cNvSpPr txBox="1"/>
          <p:nvPr/>
        </p:nvSpPr>
        <p:spPr>
          <a:xfrm>
            <a:off x="6012873" y="1565561"/>
            <a:ext cx="5985163" cy="2246769"/>
          </a:xfrm>
          <a:prstGeom prst="rect">
            <a:avLst/>
          </a:prstGeom>
          <a:noFill/>
        </p:spPr>
        <p:txBody>
          <a:bodyPr wrap="square" rtlCol="0">
            <a:spAutoFit/>
          </a:bodyPr>
          <a:lstStyle/>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Điều hòa sinh trưởng, phát triển (T3, T4).</a:t>
            </a:r>
            <a:endParaRPr lang="en-US" sz="2800" dirty="0" smtClean="0">
              <a:solidFill>
                <a:srgbClr val="FF00FF"/>
              </a:solidFill>
              <a:latin typeface="Times New Roman" pitchFamily="18" charset="0"/>
              <a:cs typeface="Times New Roman" pitchFamily="18" charset="0"/>
            </a:endParaRPr>
          </a:p>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Tăng cường trao đổi chất, sinh nhiệt (T3, T4).</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 Điều hòa calcium máu (Calcitonin).</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2618510" y="3837709"/>
            <a:ext cx="3366654"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Nằm ở cổ, phía sau tuyến giáp.</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6026727" y="3920836"/>
            <a:ext cx="5999018" cy="523220"/>
          </a:xfrm>
          <a:prstGeom prst="rect">
            <a:avLst/>
          </a:prstGeom>
          <a:noFill/>
        </p:spPr>
        <p:txBody>
          <a:bodyPr wrap="square" rtlCol="0">
            <a:spAutoFit/>
          </a:bodyPr>
          <a:lstStyle/>
          <a:p>
            <a:r>
              <a:rPr lang="vi-VN" sz="2800" dirty="0" smtClean="0">
                <a:solidFill>
                  <a:srgbClr val="FF00FF"/>
                </a:solidFill>
                <a:latin typeface="Times New Roman" pitchFamily="18" charset="0"/>
                <a:cs typeface="Times New Roman" pitchFamily="18" charset="0"/>
              </a:rPr>
              <a:t>Điều hòa lượng calcium máu (PTH).</a:t>
            </a:r>
            <a:endParaRPr lang="en-US" sz="2800" dirty="0">
              <a:solidFill>
                <a:srgbClr val="FF00FF"/>
              </a:solidFill>
              <a:latin typeface="Times New Roman" pitchFamily="18" charset="0"/>
              <a:cs typeface="Times New Roman" pitchFamily="18" charset="0"/>
            </a:endParaRPr>
          </a:p>
        </p:txBody>
      </p:sp>
      <p:sp>
        <p:nvSpPr>
          <p:cNvPr id="11" name="TextBox 10"/>
          <p:cNvSpPr txBox="1"/>
          <p:nvPr/>
        </p:nvSpPr>
        <p:spPr>
          <a:xfrm>
            <a:off x="2618509" y="4876800"/>
            <a:ext cx="3366655"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Nằm trong lồng ngực, phía sau xương ức.</a:t>
            </a:r>
            <a:endParaRPr lang="en-US" sz="2800" dirty="0">
              <a:solidFill>
                <a:srgbClr val="FF00FF"/>
              </a:solidFill>
              <a:latin typeface="Times New Roman" pitchFamily="18" charset="0"/>
              <a:cs typeface="Times New Roman" pitchFamily="18" charset="0"/>
            </a:endParaRPr>
          </a:p>
        </p:txBody>
      </p:sp>
      <p:sp>
        <p:nvSpPr>
          <p:cNvPr id="12" name="TextBox 11"/>
          <p:cNvSpPr txBox="1"/>
          <p:nvPr/>
        </p:nvSpPr>
        <p:spPr>
          <a:xfrm>
            <a:off x="6012873" y="4849091"/>
            <a:ext cx="5985163" cy="954107"/>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Kích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sự</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triển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lympho</a:t>
            </a:r>
            <a:r>
              <a:rPr lang="en-US" sz="2800" dirty="0" smtClean="0">
                <a:solidFill>
                  <a:srgbClr val="FF00FF"/>
                </a:solidFill>
                <a:latin typeface="Times New Roman" pitchFamily="18" charset="0"/>
                <a:cs typeface="Times New Roman" pitchFamily="18" charset="0"/>
              </a:rPr>
              <a:t> T (</a:t>
            </a:r>
            <a:r>
              <a:rPr lang="en-US" sz="2800" dirty="0" err="1" smtClean="0">
                <a:solidFill>
                  <a:srgbClr val="FF00FF"/>
                </a:solidFill>
                <a:latin typeface="Times New Roman" pitchFamily="18" charset="0"/>
                <a:cs typeface="Times New Roman" pitchFamily="18" charset="0"/>
              </a:rPr>
              <a:t>Thymosin</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24695" y="110840"/>
          <a:ext cx="11942619" cy="6339840"/>
        </p:xfrm>
        <a:graphic>
          <a:graphicData uri="http://schemas.openxmlformats.org/drawingml/2006/table">
            <a:tbl>
              <a:tblPr firstRow="1" bandRow="1">
                <a:tableStyleId>{5C22544A-7EE6-4342-B048-85BDC9FD1C3A}</a:tableStyleId>
              </a:tblPr>
              <a:tblGrid>
                <a:gridCol w="2479960"/>
                <a:gridCol w="3408218"/>
                <a:gridCol w="6054441"/>
              </a:tblGrid>
              <a:tr h="504383">
                <a:tc>
                  <a:txBody>
                    <a:bodyPr/>
                    <a:lstStyle/>
                    <a:p>
                      <a:pPr algn="ctr"/>
                      <a:r>
                        <a:rPr lang="en-US" sz="2800" dirty="0" err="1" smtClean="0">
                          <a:latin typeface="Times New Roman" pitchFamily="18" charset="0"/>
                          <a:cs typeface="Times New Roman" pitchFamily="18" charset="0"/>
                        </a:rPr>
                        <a:t>Tuyến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nội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tiết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trí</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endParaRPr lang="en-US" sz="2800" dirty="0">
                        <a:latin typeface="Times New Roman" pitchFamily="18" charset="0"/>
                        <a:cs typeface="Times New Roman" pitchFamily="18" charset="0"/>
                      </a:endParaRPr>
                    </a:p>
                  </a:txBody>
                  <a:tcPr/>
                </a:tc>
              </a:tr>
              <a:tr h="504383">
                <a:tc>
                  <a:txBody>
                    <a:bodyPr/>
                    <a:lstStyle/>
                    <a:p>
                      <a:pPr algn="l"/>
                      <a:endParaRPr lang="en-US" sz="2800" dirty="0" smtClean="0">
                        <a:latin typeface="Times New Roman" pitchFamily="18" charset="0"/>
                        <a:cs typeface="Times New Roman" pitchFamily="18" charset="0"/>
                      </a:endParaRPr>
                    </a:p>
                    <a:p>
                      <a:pPr algn="l"/>
                      <a:r>
                        <a:rPr lang="en-US" sz="2800" dirty="0" err="1" smtClean="0">
                          <a:latin typeface="Times New Roman" pitchFamily="18" charset="0"/>
                          <a:cs typeface="Times New Roman" pitchFamily="18" charset="0"/>
                        </a:rPr>
                        <a:t>Tuyến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sinh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dục</a:t>
                      </a:r>
                      <a:endParaRPr lang="en-US" sz="2800" baseline="0" dirty="0" smtClean="0">
                        <a:latin typeface="Times New Roman" pitchFamily="18" charset="0"/>
                        <a:cs typeface="Times New Roman" pitchFamily="18" charset="0"/>
                      </a:endParaRPr>
                    </a:p>
                    <a:p>
                      <a:pPr algn="l"/>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504383">
                <a:tc>
                  <a:txBody>
                    <a:bodyPr/>
                    <a:lstStyle/>
                    <a:p>
                      <a:pPr algn="l"/>
                      <a:endParaRPr lang="en-US" sz="2800" dirty="0" smtClean="0">
                        <a:latin typeface="Times New Roman" pitchFamily="18" charset="0"/>
                        <a:cs typeface="Times New Roman" pitchFamily="18" charset="0"/>
                      </a:endParaRPr>
                    </a:p>
                    <a:p>
                      <a:pPr algn="l"/>
                      <a:endParaRPr lang="en-US" sz="2800" dirty="0" smtClean="0">
                        <a:latin typeface="Times New Roman" pitchFamily="18" charset="0"/>
                        <a:cs typeface="Times New Roman" pitchFamily="18" charset="0"/>
                      </a:endParaRPr>
                    </a:p>
                    <a:p>
                      <a:pPr algn="l"/>
                      <a:r>
                        <a:rPr lang="en-US" sz="2800" dirty="0" err="1" smtClean="0">
                          <a:latin typeface="Times New Roman" pitchFamily="18" charset="0"/>
                          <a:cs typeface="Times New Roman" pitchFamily="18" charset="0"/>
                        </a:rPr>
                        <a:t>Vùng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dưới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đồi</a:t>
                      </a:r>
                      <a:endParaRPr lang="en-US" sz="2800" baseline="0" dirty="0" smtClean="0">
                        <a:latin typeface="Times New Roman" pitchFamily="18" charset="0"/>
                        <a:cs typeface="Times New Roman" pitchFamily="18" charset="0"/>
                      </a:endParaRPr>
                    </a:p>
                    <a:p>
                      <a:pPr algn="l"/>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504383">
                <a:tc>
                  <a:txBody>
                    <a:bodyPr/>
                    <a:lstStyle/>
                    <a:p>
                      <a:pPr algn="l"/>
                      <a:endParaRPr lang="en-US" sz="2800" dirty="0" smtClean="0">
                        <a:latin typeface="Times New Roman" pitchFamily="18" charset="0"/>
                        <a:cs typeface="Times New Roman" pitchFamily="18" charset="0"/>
                      </a:endParaRPr>
                    </a:p>
                    <a:p>
                      <a:pPr algn="l"/>
                      <a:endParaRPr lang="en-US" sz="2800" dirty="0" smtClean="0">
                        <a:latin typeface="Times New Roman" pitchFamily="18" charset="0"/>
                        <a:cs typeface="Times New Roman" pitchFamily="18" charset="0"/>
                      </a:endParaRPr>
                    </a:p>
                    <a:p>
                      <a:pPr algn="l"/>
                      <a:r>
                        <a:rPr lang="en-US" sz="2800" dirty="0" err="1" smtClean="0">
                          <a:latin typeface="Times New Roman" pitchFamily="18" charset="0"/>
                          <a:cs typeface="Times New Roman" pitchFamily="18" charset="0"/>
                        </a:rPr>
                        <a:t>Tuyến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yên</a:t>
                      </a:r>
                      <a:endParaRPr lang="en-US" sz="2800" dirty="0" smtClean="0">
                        <a:latin typeface="Times New Roman" pitchFamily="18" charset="0"/>
                        <a:cs typeface="Times New Roman" pitchFamily="18" charset="0"/>
                      </a:endParaRPr>
                    </a:p>
                    <a:p>
                      <a:pPr algn="l"/>
                      <a:endParaRPr lang="en-US" sz="2800" dirty="0" smtClean="0">
                        <a:latin typeface="Times New Roman" pitchFamily="18" charset="0"/>
                        <a:cs typeface="Times New Roman" pitchFamily="18" charset="0"/>
                      </a:endParaRPr>
                    </a:p>
                    <a:p>
                      <a:pPr algn="l"/>
                      <a:endParaRPr lang="en-US" sz="2800" dirty="0" smtClean="0">
                        <a:latin typeface="Times New Roman" pitchFamily="18" charset="0"/>
                        <a:cs typeface="Times New Roman" pitchFamily="18" charset="0"/>
                      </a:endParaRPr>
                    </a:p>
                    <a:p>
                      <a:pPr algn="l"/>
                      <a:endParaRPr lang="en-US" sz="2800" dirty="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bl>
          </a:graphicData>
        </a:graphic>
      </p:graphicFrame>
      <p:sp>
        <p:nvSpPr>
          <p:cNvPr id="4" name="TextBox 3"/>
          <p:cNvSpPr txBox="1"/>
          <p:nvPr/>
        </p:nvSpPr>
        <p:spPr>
          <a:xfrm>
            <a:off x="2604655" y="678873"/>
            <a:ext cx="3408218"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nam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hoàn</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nữ</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Buồng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trứng</a:t>
            </a:r>
            <a:r>
              <a:rPr lang="en-US" sz="2800" dirty="0" smtClean="0">
                <a:solidFill>
                  <a:srgbClr val="FF00FF"/>
                </a:solidFill>
                <a:latin typeface="Times New Roman" pitchFamily="18" charset="0"/>
                <a:cs typeface="Times New Roman" pitchFamily="18" charset="0"/>
              </a:rPr>
              <a:t>.</a:t>
            </a:r>
          </a:p>
        </p:txBody>
      </p:sp>
      <p:sp>
        <p:nvSpPr>
          <p:cNvPr id="5" name="TextBox 4"/>
          <p:cNvSpPr txBox="1"/>
          <p:nvPr/>
        </p:nvSpPr>
        <p:spPr>
          <a:xfrm>
            <a:off x="6068291" y="665017"/>
            <a:ext cx="5943600" cy="1384995"/>
          </a:xfrm>
          <a:prstGeom prst="rect">
            <a:avLst/>
          </a:prstGeom>
          <a:noFill/>
        </p:spPr>
        <p:txBody>
          <a:bodyPr wrap="square" rtlCol="0">
            <a:spAutoFit/>
          </a:bodyPr>
          <a:lstStyle/>
          <a:p>
            <a:pPr algn="just">
              <a:buFontTx/>
              <a:buChar char="-"/>
            </a:pPr>
            <a:r>
              <a:rPr lang="en-US"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Hình thành đặc điểm sinh dục thứ cấp.</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 Kích thích sinh trưởng, phát triển.</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 Điều hòa chu kì sinh dục.</a:t>
            </a:r>
            <a:endParaRPr lang="en-US" sz="2800" dirty="0">
              <a:solidFill>
                <a:srgbClr val="FF00FF"/>
              </a:solidFill>
              <a:latin typeface="Times New Roman" pitchFamily="18" charset="0"/>
              <a:cs typeface="Times New Roman" pitchFamily="18" charset="0"/>
            </a:endParaRPr>
          </a:p>
        </p:txBody>
      </p:sp>
      <p:sp>
        <p:nvSpPr>
          <p:cNvPr id="7" name="TextBox 6"/>
          <p:cNvSpPr txBox="1"/>
          <p:nvPr/>
        </p:nvSpPr>
        <p:spPr>
          <a:xfrm>
            <a:off x="2604655" y="2022761"/>
            <a:ext cx="3380509"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Nằm trong não bộ, giữa tuyến yên và đồi thị.</a:t>
            </a:r>
            <a:endParaRPr lang="en-US" sz="2800" dirty="0">
              <a:solidFill>
                <a:srgbClr val="FF00FF"/>
              </a:solidFill>
              <a:latin typeface="Times New Roman" pitchFamily="18" charset="0"/>
              <a:cs typeface="Times New Roman" pitchFamily="18" charset="0"/>
            </a:endParaRPr>
          </a:p>
        </p:txBody>
      </p:sp>
      <p:sp>
        <p:nvSpPr>
          <p:cNvPr id="8" name="TextBox 7"/>
          <p:cNvSpPr txBox="1"/>
          <p:nvPr/>
        </p:nvSpPr>
        <p:spPr>
          <a:xfrm>
            <a:off x="6026728" y="2022760"/>
            <a:ext cx="5985163" cy="1815882"/>
          </a:xfrm>
          <a:prstGeom prst="rect">
            <a:avLst/>
          </a:prstGeom>
          <a:noFill/>
        </p:spPr>
        <p:txBody>
          <a:bodyPr wrap="square" rtlCol="0">
            <a:spAutoFit/>
          </a:bodyPr>
          <a:lstStyle/>
          <a:p>
            <a:pPr>
              <a:buFontTx/>
              <a:buChar char="-"/>
            </a:pPr>
            <a:r>
              <a:rPr lang="vi-VN"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Điều hòa hoạt động tuyến yên (CRH, TRH, GnRH).</a:t>
            </a:r>
            <a:endParaRPr lang="en-US" sz="2800" dirty="0" smtClean="0">
              <a:solidFill>
                <a:srgbClr val="FF00FF"/>
              </a:solidFill>
              <a:latin typeface="Times New Roman" pitchFamily="18" charset="0"/>
              <a:cs typeface="Times New Roman" pitchFamily="18" charset="0"/>
            </a:endParaRPr>
          </a:p>
          <a:p>
            <a:pPr>
              <a:buFontTx/>
              <a:buChar char="-"/>
            </a:pPr>
            <a:r>
              <a:rPr lang="vi-VN" sz="2800" dirty="0" smtClean="0">
                <a:solidFill>
                  <a:srgbClr val="FF00FF"/>
                </a:solidFill>
                <a:latin typeface="Times New Roman" pitchFamily="18" charset="0"/>
                <a:cs typeface="Times New Roman" pitchFamily="18" charset="0"/>
              </a:rPr>
              <a:t> Điều hòa áp suất thẩm thấu (ADH).</a:t>
            </a:r>
            <a:endParaRPr lang="en-US" sz="2800" dirty="0" smtClean="0">
              <a:solidFill>
                <a:srgbClr val="FF00FF"/>
              </a:solidFill>
              <a:latin typeface="Times New Roman" pitchFamily="18" charset="0"/>
              <a:cs typeface="Times New Roman" pitchFamily="18" charset="0"/>
            </a:endParaRPr>
          </a:p>
          <a:p>
            <a:pPr>
              <a:buFontTx/>
              <a:buChar char="-"/>
            </a:pPr>
            <a:r>
              <a:rPr lang="vi-VN" sz="2800" dirty="0" smtClean="0">
                <a:solidFill>
                  <a:srgbClr val="FF00FF"/>
                </a:solidFill>
                <a:latin typeface="Times New Roman" pitchFamily="18" charset="0"/>
                <a:cs typeface="Times New Roman" pitchFamily="18" charset="0"/>
              </a:rPr>
              <a:t> Kích thích quá trình đẻ (oxytocin).</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2632365" y="4849090"/>
            <a:ext cx="3366654" cy="523220"/>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Nằm trong nền sọ.</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6012874" y="3823848"/>
            <a:ext cx="5971308" cy="2677656"/>
          </a:xfrm>
          <a:prstGeom prst="rect">
            <a:avLst/>
          </a:prstGeom>
          <a:noFill/>
        </p:spPr>
        <p:txBody>
          <a:bodyPr wrap="square" rtlCol="0">
            <a:spAutoFit/>
          </a:bodyPr>
          <a:lstStyle/>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Kích thích sinh trưởng (GH).</a:t>
            </a:r>
            <a:endParaRPr lang="en-US" sz="2800" dirty="0" smtClean="0">
              <a:solidFill>
                <a:srgbClr val="FF00FF"/>
              </a:solidFill>
              <a:latin typeface="Times New Roman" pitchFamily="18" charset="0"/>
              <a:cs typeface="Times New Roman" pitchFamily="18" charset="0"/>
            </a:endParaRPr>
          </a:p>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Điều hòa hình thành và tiết sữa (prolactin).</a:t>
            </a:r>
            <a:endParaRPr lang="en-US" sz="2800" dirty="0" smtClean="0">
              <a:solidFill>
                <a:srgbClr val="FF00FF"/>
              </a:solidFill>
              <a:latin typeface="Times New Roman" pitchFamily="18" charset="0"/>
              <a:cs typeface="Times New Roman" pitchFamily="18" charset="0"/>
            </a:endParaRPr>
          </a:p>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Điều hòa hoạt động tuyến giáp (TSH), tuyến trên thận (ACTH), tuyến sinh dục (FSH, LH).</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1000"/>
                                        <p:tgtEl>
                                          <p:spTgt spid="5"/>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Right)">
                                      <p:cBhvr>
                                        <p:cTn id="13" dur="1000"/>
                                        <p:tgtEl>
                                          <p:spTgt spid="7"/>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Right)">
                                      <p:cBhvr>
                                        <p:cTn id="16" dur="1000"/>
                                        <p:tgtEl>
                                          <p:spTgt spid="8"/>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Right)">
                                      <p:cBhvr>
                                        <p:cTn id="19" dur="1000"/>
                                        <p:tgtEl>
                                          <p:spTgt spid="9"/>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24695" y="124695"/>
          <a:ext cx="11942619" cy="4541520"/>
        </p:xfrm>
        <a:graphic>
          <a:graphicData uri="http://schemas.openxmlformats.org/drawingml/2006/table">
            <a:tbl>
              <a:tblPr firstRow="1" bandRow="1">
                <a:tableStyleId>{5C22544A-7EE6-4342-B048-85BDC9FD1C3A}</a:tableStyleId>
              </a:tblPr>
              <a:tblGrid>
                <a:gridCol w="2479960"/>
                <a:gridCol w="3408218"/>
                <a:gridCol w="6054441"/>
              </a:tblGrid>
              <a:tr h="504383">
                <a:tc>
                  <a:txBody>
                    <a:bodyPr/>
                    <a:lstStyle/>
                    <a:p>
                      <a:pPr algn="ctr"/>
                      <a:r>
                        <a:rPr lang="en-US" sz="2800" dirty="0" err="1" smtClean="0">
                          <a:latin typeface="Times New Roman" pitchFamily="18" charset="0"/>
                          <a:cs typeface="Times New Roman" pitchFamily="18" charset="0"/>
                        </a:rPr>
                        <a:t>Tuyến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nội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tiết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trí</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endParaRPr lang="en-US" sz="2800" dirty="0">
                        <a:latin typeface="Times New Roman" pitchFamily="18" charset="0"/>
                        <a:cs typeface="Times New Roman" pitchFamily="18" charset="0"/>
                      </a:endParaRPr>
                    </a:p>
                  </a:txBody>
                  <a:tcPr/>
                </a:tc>
              </a:tr>
              <a:tr h="504383">
                <a:tc>
                  <a:txBody>
                    <a:bodyPr/>
                    <a:lstStyle/>
                    <a:p>
                      <a:pPr algn="l"/>
                      <a:endParaRPr lang="en-US" sz="2800" dirty="0" smtClean="0">
                        <a:latin typeface="Times New Roman" pitchFamily="18" charset="0"/>
                        <a:cs typeface="Times New Roman" pitchFamily="18" charset="0"/>
                      </a:endParaRPr>
                    </a:p>
                    <a:p>
                      <a:pPr algn="l"/>
                      <a:r>
                        <a:rPr lang="en-US" sz="2800" dirty="0" err="1" smtClean="0">
                          <a:latin typeface="Times New Roman" pitchFamily="18" charset="0"/>
                          <a:cs typeface="Times New Roman" pitchFamily="18" charset="0"/>
                        </a:rPr>
                        <a:t>Tuyến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tụy</a:t>
                      </a:r>
                      <a:endParaRPr lang="en-US" sz="2800" baseline="0" dirty="0" smtClean="0">
                        <a:latin typeface="Times New Roman" pitchFamily="18" charset="0"/>
                        <a:cs typeface="Times New Roman" pitchFamily="18" charset="0"/>
                      </a:endParaRPr>
                    </a:p>
                    <a:p>
                      <a:pPr algn="l"/>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504383">
                <a:tc>
                  <a:txBody>
                    <a:bodyPr/>
                    <a:lstStyle/>
                    <a:p>
                      <a:pPr algn="l"/>
                      <a:endParaRPr lang="en-US" sz="2800" dirty="0" smtClean="0">
                        <a:latin typeface="Times New Roman" pitchFamily="18" charset="0"/>
                        <a:cs typeface="Times New Roman" pitchFamily="18" charset="0"/>
                      </a:endParaRPr>
                    </a:p>
                    <a:p>
                      <a:pPr algn="l"/>
                      <a:endParaRPr lang="en-US" sz="2800" dirty="0" smtClean="0">
                        <a:latin typeface="Times New Roman" pitchFamily="18" charset="0"/>
                        <a:cs typeface="Times New Roman" pitchFamily="18" charset="0"/>
                      </a:endParaRPr>
                    </a:p>
                    <a:p>
                      <a:pPr algn="l"/>
                      <a:r>
                        <a:rPr lang="en-US" sz="2800" dirty="0" err="1" smtClean="0">
                          <a:latin typeface="Times New Roman" pitchFamily="18" charset="0"/>
                          <a:cs typeface="Times New Roman" pitchFamily="18" charset="0"/>
                        </a:rPr>
                        <a:t>Tuyến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thận</a:t>
                      </a:r>
                      <a:endParaRPr lang="en-US" sz="2800" baseline="0" dirty="0" smtClean="0">
                        <a:latin typeface="Times New Roman" pitchFamily="18" charset="0"/>
                        <a:cs typeface="Times New Roman" pitchFamily="18" charset="0"/>
                      </a:endParaRPr>
                    </a:p>
                    <a:p>
                      <a:pPr algn="l"/>
                      <a:endParaRPr lang="en-US" sz="2800" baseline="0" dirty="0" smtClean="0">
                        <a:latin typeface="Times New Roman" pitchFamily="18" charset="0"/>
                        <a:cs typeface="Times New Roman" pitchFamily="18" charset="0"/>
                      </a:endParaRPr>
                    </a:p>
                    <a:p>
                      <a:pPr algn="l"/>
                      <a:endParaRPr lang="en-US" sz="2800" baseline="0" dirty="0" smtClean="0">
                        <a:latin typeface="Times New Roman" pitchFamily="18" charset="0"/>
                        <a:cs typeface="Times New Roman" pitchFamily="18" charset="0"/>
                      </a:endParaRPr>
                    </a:p>
                    <a:p>
                      <a:pPr algn="l"/>
                      <a:endParaRPr lang="en-US" sz="2800" dirty="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bl>
          </a:graphicData>
        </a:graphic>
      </p:graphicFrame>
      <p:sp>
        <p:nvSpPr>
          <p:cNvPr id="4" name="TextBox 3"/>
          <p:cNvSpPr txBox="1"/>
          <p:nvPr/>
        </p:nvSpPr>
        <p:spPr>
          <a:xfrm>
            <a:off x="2604655" y="692728"/>
            <a:ext cx="3408218" cy="954107"/>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Nằm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khoang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bụng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phía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sau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dày</a:t>
            </a:r>
            <a:r>
              <a:rPr lang="en-US" sz="2800" dirty="0" smtClean="0">
                <a:solidFill>
                  <a:srgbClr val="FF00FF"/>
                </a:solidFill>
                <a:latin typeface="Times New Roman" pitchFamily="18" charset="0"/>
                <a:cs typeface="Times New Roman" pitchFamily="18" charset="0"/>
              </a:rPr>
              <a:t>.</a:t>
            </a:r>
          </a:p>
        </p:txBody>
      </p:sp>
      <p:sp>
        <p:nvSpPr>
          <p:cNvPr id="5" name="TextBox 4"/>
          <p:cNvSpPr txBox="1"/>
          <p:nvPr/>
        </p:nvSpPr>
        <p:spPr>
          <a:xfrm>
            <a:off x="6068291" y="706582"/>
            <a:ext cx="5943600"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Chức năng nội tiết: Điều hòa lượng đường máu (insulin và glucagon).</a:t>
            </a:r>
            <a:endParaRPr lang="en-US" sz="2800" dirty="0">
              <a:solidFill>
                <a:srgbClr val="FF00FF"/>
              </a:solidFill>
              <a:latin typeface="Times New Roman" pitchFamily="18" charset="0"/>
              <a:cs typeface="Times New Roman" pitchFamily="18" charset="0"/>
            </a:endParaRPr>
          </a:p>
        </p:txBody>
      </p:sp>
      <p:sp>
        <p:nvSpPr>
          <p:cNvPr id="7" name="TextBox 6"/>
          <p:cNvSpPr txBox="1"/>
          <p:nvPr/>
        </p:nvSpPr>
        <p:spPr>
          <a:xfrm>
            <a:off x="2618510" y="2701651"/>
            <a:ext cx="3380509"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Nằm ở cực trên của mỗi thận.</a:t>
            </a:r>
            <a:endParaRPr lang="en-US" sz="2800" dirty="0">
              <a:solidFill>
                <a:srgbClr val="FF00FF"/>
              </a:solidFill>
              <a:latin typeface="Times New Roman" pitchFamily="18" charset="0"/>
              <a:cs typeface="Times New Roman" pitchFamily="18" charset="0"/>
            </a:endParaRPr>
          </a:p>
        </p:txBody>
      </p:sp>
      <p:sp>
        <p:nvSpPr>
          <p:cNvPr id="8" name="TextBox 7"/>
          <p:cNvSpPr txBox="1"/>
          <p:nvPr/>
        </p:nvSpPr>
        <p:spPr>
          <a:xfrm>
            <a:off x="6040584" y="2008900"/>
            <a:ext cx="5985163" cy="2677656"/>
          </a:xfrm>
          <a:prstGeom prst="rect">
            <a:avLst/>
          </a:prstGeom>
          <a:noFill/>
        </p:spPr>
        <p:txBody>
          <a:bodyPr wrap="square" rtlCol="0">
            <a:spAutoFit/>
          </a:bodyPr>
          <a:lstStyle/>
          <a:p>
            <a:pPr>
              <a:buFontTx/>
              <a:buChar char="-"/>
            </a:pPr>
            <a:r>
              <a:rPr lang="vi-VN" sz="2800" dirty="0" smtClean="0">
                <a:solidFill>
                  <a:srgbClr val="FF00FF"/>
                </a:solidFill>
                <a:latin typeface="Times New Roman" pitchFamily="18" charset="0"/>
                <a:cs typeface="Times New Roman" pitchFamily="18" charset="0"/>
              </a:rPr>
              <a:t> Điều hòa huyết áp, thể tích máu (aldosterone).</a:t>
            </a:r>
            <a:endParaRPr lang="en-US" sz="2800" dirty="0" smtClean="0">
              <a:solidFill>
                <a:srgbClr val="FF00FF"/>
              </a:solidFill>
              <a:latin typeface="Times New Roman" pitchFamily="18" charset="0"/>
              <a:cs typeface="Times New Roman" pitchFamily="18" charset="0"/>
            </a:endParaRPr>
          </a:p>
          <a:p>
            <a:pPr>
              <a:buFontTx/>
              <a:buChar char="-"/>
            </a:pPr>
            <a:r>
              <a:rPr lang="vi-VN" sz="2800" dirty="0" smtClean="0">
                <a:solidFill>
                  <a:srgbClr val="FF00FF"/>
                </a:solidFill>
                <a:latin typeface="Times New Roman" pitchFamily="18" charset="0"/>
                <a:cs typeface="Times New Roman" pitchFamily="18" charset="0"/>
              </a:rPr>
              <a:t> Điều hòa trao đổi chất, năng lượng (cortisol).</a:t>
            </a:r>
            <a:endParaRPr lang="en-US" sz="2800" dirty="0" smtClean="0">
              <a:solidFill>
                <a:srgbClr val="FF00FF"/>
              </a:solidFill>
              <a:latin typeface="Times New Roman" pitchFamily="18" charset="0"/>
              <a:cs typeface="Times New Roman" pitchFamily="18" charset="0"/>
            </a:endParaRPr>
          </a:p>
          <a:p>
            <a:pPr>
              <a:buFontTx/>
              <a:buChar char="-"/>
            </a:pPr>
            <a:r>
              <a:rPr lang="vi-VN" sz="2800" dirty="0" smtClean="0">
                <a:solidFill>
                  <a:srgbClr val="FF00FF"/>
                </a:solidFill>
                <a:latin typeface="Times New Roman" pitchFamily="18" charset="0"/>
                <a:cs typeface="Times New Roman" pitchFamily="18" charset="0"/>
              </a:rPr>
              <a:t> Chống stress (adrenalin, noradrenalin, cortisol).</a:t>
            </a:r>
            <a:endParaRPr lang="en-US" sz="2800" dirty="0">
              <a:solidFill>
                <a:srgbClr val="FF00FF"/>
              </a:solidFill>
              <a:latin typeface="Times New Roman" pitchFamily="18" charset="0"/>
              <a:cs typeface="Times New Roman" pitchFamily="18" charset="0"/>
            </a:endParaRPr>
          </a:p>
        </p:txBody>
      </p:sp>
      <p:sp>
        <p:nvSpPr>
          <p:cNvPr id="10" name="Rectangle 9"/>
          <p:cNvSpPr/>
          <p:nvPr/>
        </p:nvSpPr>
        <p:spPr>
          <a:xfrm>
            <a:off x="277091" y="5364326"/>
            <a:ext cx="11623964"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Hệ nội tiết: là một hệ thống các tuyến có khả năng sản xuất và tiết hormone trực tiếp vào máu để đảm bảo duy trì ổn định môi trường trong và điều hòa các quá trình sinh lí của cơ thể.</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
        <p:nvSpPr>
          <p:cNvPr id="11" name="Rectangle 10"/>
          <p:cNvSpPr/>
          <p:nvPr/>
        </p:nvSpPr>
        <p:spPr>
          <a:xfrm>
            <a:off x="180109" y="4726862"/>
            <a:ext cx="11790218" cy="523220"/>
          </a:xfrm>
          <a:prstGeom prst="rect">
            <a:avLst/>
          </a:prstGeom>
        </p:spPr>
        <p:txBody>
          <a:bodyPr wrap="square">
            <a:spAutoFit/>
          </a:bodyPr>
          <a:lstStyle/>
          <a:p>
            <a:r>
              <a:rPr lang="vi-VN" sz="2800" dirty="0" smtClean="0">
                <a:solidFill>
                  <a:srgbClr val="FF0000"/>
                </a:solidFill>
                <a:latin typeface="Times New Roman" pitchFamily="18" charset="0"/>
                <a:cs typeface="Times New Roman" pitchFamily="18" charset="0"/>
              </a:rPr>
              <a:t>Từ đó cho biết hệ nội tiết là gì</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8" presetClass="entr" presetSubtype="0" accel="5000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p:cTn id="27" dur="1000" fill="hold"/>
                                        <p:tgtEl>
                                          <p:spTgt spid="1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1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11">
                                            <p:txEl>
                                              <p:pRg st="0" end="0"/>
                                            </p:txEl>
                                          </p:spTgt>
                                        </p:tgtEl>
                                        <p:attrNameLst>
                                          <p:attrName>ppt_y</p:attrName>
                                        </p:attrNameLst>
                                      </p:cBhvr>
                                      <p:tavLst>
                                        <p:tav tm="0">
                                          <p:val>
                                            <p:strVal val="#ppt_y"/>
                                          </p:val>
                                        </p:tav>
                                        <p:tav tm="100000">
                                          <p:val>
                                            <p:strVal val="#ppt_y"/>
                                          </p:val>
                                        </p:tav>
                                      </p:tavLst>
                                    </p:anim>
                                    <p:animEffect transition="in" filter="fade">
                                      <p:cBhvr>
                                        <p:cTn id="30" dur="10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35: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NỘI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TIẾT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TUYẾN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NỘI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TIẾT</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84421"/>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1227767"/>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hormone </a:t>
            </a:r>
            <a:r>
              <a:rPr lang="en-US" sz="2800" dirty="0" err="1" smtClean="0">
                <a:solidFill>
                  <a:srgbClr val="0000FF"/>
                </a:solidFill>
                <a:latin typeface="Times New Roman" pitchFamily="18" charset="0"/>
                <a:cs typeface="Times New Roman" pitchFamily="18" charset="0"/>
              </a:rPr>
              <a:t>trực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208675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upRight)">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theme/theme1.xml><?xml version="1.0" encoding="utf-8"?>
<a:theme xmlns:a="http://schemas.openxmlformats.org/drawingml/2006/main" name="MỞ ĐẦU KHTN 7-HIỀN">
  <a:themeElements>
    <a:clrScheme name="Office">
      <a:dk1>
        <a:sysClr val="windowText" lastClr="252525"/>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252525"/>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4607</TotalTime>
  <Words>1199</Words>
  <Application>Microsoft Office PowerPoint</Application>
  <PresentationFormat>Custom</PresentationFormat>
  <Paragraphs>147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cp:lastModifiedBy>
  <cp:revision>1145</cp:revision>
  <dcterms:created xsi:type="dcterms:W3CDTF">2022-07-11T10:05:56Z</dcterms:created>
  <dcterms:modified xsi:type="dcterms:W3CDTF">2025-04-01T03:06:39Z</dcterms:modified>
</cp:coreProperties>
</file>