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709" r:id="rId3"/>
    <p:sldMasterId id="2147483725" r:id="rId4"/>
    <p:sldMasterId id="2147483741" r:id="rId5"/>
    <p:sldMasterId id="2147483805" r:id="rId6"/>
    <p:sldMasterId id="2147483817" r:id="rId7"/>
  </p:sldMasterIdLst>
  <p:notesMasterIdLst>
    <p:notesMasterId r:id="rId39"/>
  </p:notesMasterIdLst>
  <p:sldIdLst>
    <p:sldId id="321" r:id="rId8"/>
    <p:sldId id="369" r:id="rId9"/>
    <p:sldId id="365" r:id="rId10"/>
    <p:sldId id="366" r:id="rId11"/>
    <p:sldId id="370" r:id="rId12"/>
    <p:sldId id="367" r:id="rId13"/>
    <p:sldId id="374" r:id="rId14"/>
    <p:sldId id="375" r:id="rId15"/>
    <p:sldId id="396" r:id="rId16"/>
    <p:sldId id="413" r:id="rId17"/>
    <p:sldId id="412" r:id="rId18"/>
    <p:sldId id="411" r:id="rId19"/>
    <p:sldId id="408" r:id="rId20"/>
    <p:sldId id="378" r:id="rId21"/>
    <p:sldId id="380" r:id="rId22"/>
    <p:sldId id="401" r:id="rId23"/>
    <p:sldId id="400" r:id="rId24"/>
    <p:sldId id="405" r:id="rId25"/>
    <p:sldId id="391" r:id="rId26"/>
    <p:sldId id="392" r:id="rId27"/>
    <p:sldId id="393" r:id="rId28"/>
    <p:sldId id="402" r:id="rId29"/>
    <p:sldId id="409" r:id="rId30"/>
    <p:sldId id="399" r:id="rId31"/>
    <p:sldId id="361" r:id="rId32"/>
    <p:sldId id="410" r:id="rId33"/>
    <p:sldId id="404" r:id="rId34"/>
    <p:sldId id="349" r:id="rId35"/>
    <p:sldId id="382" r:id="rId36"/>
    <p:sldId id="406" r:id="rId37"/>
    <p:sldId id="407" r:id="rId3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66"/>
    <a:srgbClr val="3333CC"/>
    <a:srgbClr val="FF5050"/>
    <a:srgbClr val="9828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78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AA020-295B-48E6-A40E-281F96277573}" type="parTrans" cxnId="{27D5E94E-0084-494E-A5D2-42348AF7B6EE}">
      <dgm:prSet/>
      <dgm:spPr/>
      <dgm:t>
        <a:bodyPr/>
        <a:lstStyle/>
        <a:p>
          <a:endParaRPr lang="en-US"/>
        </a:p>
      </dgm:t>
    </dgm:pt>
    <dgm:pt modelId="{7D63344D-81B1-4D2A-B706-07FA52FE6B94}" type="sibTrans" cxnId="{27D5E94E-0084-494E-A5D2-42348AF7B6EE}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 custScaleY="107532" custLinFactNeighborX="1016" custLinFactNeighborY="54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Đak Pơ triển khai trồng hơn 200 ha rừng - Báo Gia Lai điện tử - Tin nhanh -  Chính xác"/>
        </a:ext>
      </dgm:extLst>
    </dgm:pt>
    <dgm:pt modelId="{B9E39712-7583-4E79-88E3-6EAB207C8F4A}" type="pres">
      <dgm:prSet presAssocID="{85AF7D2A-97E6-41D4-80B2-F898D2D72B4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3D2C254-ABDE-4892-BF18-084EACF5CF25}">
      <dgm:prSet phldrT="[Text]" custT="1"/>
      <dgm:spPr/>
      <dgm:t>
        <a:bodyPr/>
        <a:lstStyle/>
        <a:p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endParaRPr lang="en-US" sz="24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A463BA-3738-4FDD-B449-57A1A26BBAEF}" type="parTrans" cxnId="{F157CEA9-FF5C-4002-9E3D-A5BB865B5DDB}">
      <dgm:prSet/>
      <dgm:spPr/>
      <dgm:t>
        <a:bodyPr/>
        <a:lstStyle/>
        <a:p>
          <a:endParaRPr lang="en-US"/>
        </a:p>
      </dgm:t>
    </dgm:pt>
    <dgm:pt modelId="{0B4C109A-B25A-4704-9B8E-5252AF3300A1}" type="sibTrans" cxnId="{F157CEA9-FF5C-4002-9E3D-A5BB865B5DDB}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ScaleX="118349" custScaleY="116186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BF22D456-CDE1-4A8B-AA88-809AC0AAFE46}" type="presOf" srcId="{B03EDCCE-B6B9-493E-9B5A-400A697E4BC0}" destId="{D3A7A1B0-10D0-4C26-828F-F137ACA61BC3}" srcOrd="0" destOrd="0" presId="urn:microsoft.com/office/officeart/2008/layout/AlternatingPictureCircles"/>
    <dgm:cxn modelId="{1E626219-56E7-420F-A2EA-ABFAF7C8EBFD}" type="presOf" srcId="{03D2C254-ABDE-4892-BF18-084EACF5CF25}" destId="{B8387DAC-EF8E-4B57-B467-6C99B8F205E8}" srcOrd="0" destOrd="0" presId="urn:microsoft.com/office/officeart/2008/layout/AlternatingPictureCircles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817C44F-180A-4260-8474-469FC32C0FC9}">
      <dgm:prSet phldrT="[Text]" custT="1"/>
      <dgm:spPr/>
      <dgm:t>
        <a:bodyPr/>
        <a:lstStyle/>
        <a:p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rừng,và</a:t>
          </a:r>
          <a:r>
            <a:rPr lang="en-US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12FCFB-7DE6-4420-BB14-8194ABDA7687}" type="parTrans" cxnId="{24BE860E-382B-46F5-96E2-E2635B22B036}">
      <dgm:prSet/>
      <dgm:spPr/>
      <dgm:t>
        <a:bodyPr/>
        <a:lstStyle/>
        <a:p>
          <a:endParaRPr lang="en-US"/>
        </a:p>
      </dgm:t>
    </dgm:pt>
    <dgm:pt modelId="{11CBFE25-2BA0-430D-ABE9-1807E98CECCC}" type="sibTrans" cxnId="{24BE860E-382B-46F5-96E2-E2635B22B036}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"/>
    <dgm:cxn modelId="{06E2597F-45C0-42CE-BD2B-6725B4BE20A4}" type="presOf" srcId="{99BAC6B5-B7BA-40C8-9E21-96F5DE60636D}" destId="{0BCF9CF8-CC88-49DC-B05E-CF4ED6BD8BD0}" srcOrd="0" destOrd="0" presId="urn:microsoft.com/office/officeart/2008/layout/AlternatingPictureCircles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DD2B-B241-481B-9D82-E6830E966CAC}">
      <dsp:nvSpPr>
        <dsp:cNvPr id="0" name=""/>
        <dsp:cNvSpPr/>
      </dsp:nvSpPr>
      <dsp:spPr>
        <a:xfrm>
          <a:off x="1994626" y="887"/>
          <a:ext cx="1771769" cy="1771692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91892-8C11-4B79-B0C3-FED19E620584}">
      <dsp:nvSpPr>
        <dsp:cNvPr id="0" name=""/>
        <dsp:cNvSpPr/>
      </dsp:nvSpPr>
      <dsp:spPr>
        <a:xfrm>
          <a:off x="289090" y="1725"/>
          <a:ext cx="2179105" cy="177169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39712-7583-4E79-88E3-6EAB207C8F4A}">
      <dsp:nvSpPr>
        <dsp:cNvPr id="0" name=""/>
        <dsp:cNvSpPr/>
      </dsp:nvSpPr>
      <dsp:spPr>
        <a:xfrm>
          <a:off x="2189546" y="195764"/>
          <a:ext cx="1381931" cy="138187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en-US" sz="3100" kern="1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endParaRPr lang="en-US" sz="31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1925" y="398134"/>
        <a:ext cx="977173" cy="9771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6AACE-BB7B-4354-BEB5-51448FD848CD}">
      <dsp:nvSpPr>
        <dsp:cNvPr id="0" name=""/>
        <dsp:cNvSpPr/>
      </dsp:nvSpPr>
      <dsp:spPr>
        <a:xfrm>
          <a:off x="2128986" y="66213"/>
          <a:ext cx="1627882" cy="1627811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9AED-BCDF-49D2-B033-8D7A8B49A027}">
      <dsp:nvSpPr>
        <dsp:cNvPr id="0" name=""/>
        <dsp:cNvSpPr/>
      </dsp:nvSpPr>
      <dsp:spPr>
        <a:xfrm>
          <a:off x="346217" y="1346"/>
          <a:ext cx="2369510" cy="1758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87DAC-EF8E-4B57-B467-6C99B8F205E8}">
      <dsp:nvSpPr>
        <dsp:cNvPr id="0" name=""/>
        <dsp:cNvSpPr/>
      </dsp:nvSpPr>
      <dsp:spPr>
        <a:xfrm>
          <a:off x="2308076" y="245265"/>
          <a:ext cx="1269703" cy="126964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400" kern="1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400" kern="1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endParaRPr lang="en-US" sz="24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4020" y="431201"/>
        <a:ext cx="897815" cy="897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13011-7057-4CFD-B904-8C741815B36C}">
      <dsp:nvSpPr>
        <dsp:cNvPr id="0" name=""/>
        <dsp:cNvSpPr/>
      </dsp:nvSpPr>
      <dsp:spPr>
        <a:xfrm>
          <a:off x="1742116" y="173980"/>
          <a:ext cx="1785717" cy="178563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EB23-E4E8-4CCE-8C7D-438938FD4E9B}">
      <dsp:nvSpPr>
        <dsp:cNvPr id="0" name=""/>
        <dsp:cNvSpPr/>
      </dsp:nvSpPr>
      <dsp:spPr>
        <a:xfrm>
          <a:off x="838" y="236474"/>
          <a:ext cx="2196260" cy="166057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A960A-D8ED-40CE-B34D-D1211DBA4945}">
      <dsp:nvSpPr>
        <dsp:cNvPr id="0" name=""/>
        <dsp:cNvSpPr/>
      </dsp:nvSpPr>
      <dsp:spPr>
        <a:xfrm>
          <a:off x="1938570" y="370391"/>
          <a:ext cx="1392810" cy="139274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400" kern="1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400" kern="1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rừng,và</a:t>
          </a:r>
          <a:r>
            <a:rPr lang="en-US" sz="2400" kern="1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kern="1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2542" y="574354"/>
        <a:ext cx="984866" cy="984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E3231-21E1-42BD-97B0-8394A0B4B08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7DE60-AC65-4144-9F36-EF0FB2AA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8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389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7DE60-AC65-4144-9F36-EF0FB2AAEA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4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360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89C9EF-5005-46EE-BA70-21B84FE82CF1}" type="slidenum">
              <a:rPr kumimoji="0" lang="en-US" altLang="vi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alt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440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F94B9-4E40-4B8D-9297-9A7761F87374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等线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zh-CN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等线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92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10" y="1452603"/>
            <a:ext cx="8438381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636700"/>
            <a:ext cx="77175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2119"/>
            <a:ext cx="1520263" cy="1019952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3" y="-400935"/>
            <a:ext cx="1464801" cy="1520437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669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1024133"/>
            <a:ext cx="43128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3596451"/>
            <a:ext cx="43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4900451"/>
            <a:ext cx="22179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565597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430776" y="5110757"/>
            <a:ext cx="1023143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289351" y="5875402"/>
            <a:ext cx="866331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01201" y="82434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00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4070167"/>
            <a:ext cx="36981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4852600"/>
            <a:ext cx="3698100" cy="1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646316"/>
            <a:ext cx="30459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1" y="5955701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701" y="4256667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flipH="1">
            <a:off x="8069526" y="3098056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3714482" y="241551"/>
            <a:ext cx="105581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97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587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08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42304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898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648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3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2390933"/>
            <a:ext cx="315600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815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2" y="2135138"/>
            <a:ext cx="2701195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774876"/>
            <a:ext cx="2010799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6" y="2135133"/>
            <a:ext cx="5356093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2331900"/>
            <a:ext cx="42423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20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413984"/>
            <a:ext cx="4001400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3446084"/>
            <a:ext cx="3273600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5011733"/>
            <a:ext cx="3208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097104" y="-730766"/>
            <a:ext cx="3133747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450422" y="5086051"/>
            <a:ext cx="3133747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3759167"/>
            <a:ext cx="1887256" cy="3400311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149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327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2349448"/>
            <a:ext cx="34152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523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1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C5E87C5B-57F1-43ED-8424-B3975784F18B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233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49"/>
            <a:ext cx="4013200" cy="1822451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2" y="6248402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70B16D"/>
              </a:solidFill>
              <a:cs typeface="Arial"/>
              <a:sym typeface="Arial"/>
            </a:endParaRP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2"/>
            <a:ext cx="2897188" cy="4746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2" y="6248401"/>
            <a:ext cx="587375" cy="488951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5CAB3962-E8FC-45C1-A79A-6732B159FB8E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858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1024133"/>
            <a:ext cx="43128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3596451"/>
            <a:ext cx="43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4900451"/>
            <a:ext cx="22179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565597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430776" y="5110757"/>
            <a:ext cx="1023143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289351" y="5875402"/>
            <a:ext cx="866331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01201" y="82434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402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4070167"/>
            <a:ext cx="36981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4852600"/>
            <a:ext cx="3698100" cy="1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646316"/>
            <a:ext cx="30459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1" y="5955701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701" y="4256667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flipH="1">
            <a:off x="8069526" y="3098056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3714482" y="241551"/>
            <a:ext cx="105581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030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63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72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42304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1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360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569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2390933"/>
            <a:ext cx="315600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48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2" y="2135138"/>
            <a:ext cx="2701195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774876"/>
            <a:ext cx="2010799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6" y="2135133"/>
            <a:ext cx="5356093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2331900"/>
            <a:ext cx="42423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615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10" y="1452603"/>
            <a:ext cx="8438381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636700"/>
            <a:ext cx="77175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2119"/>
            <a:ext cx="1520263" cy="1019952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3" y="-400935"/>
            <a:ext cx="1464801" cy="1520437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2040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413984"/>
            <a:ext cx="4001400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3446084"/>
            <a:ext cx="3273600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5011733"/>
            <a:ext cx="3208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097104" y="-730766"/>
            <a:ext cx="3133747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450422" y="5086051"/>
            <a:ext cx="3133747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3759167"/>
            <a:ext cx="1887256" cy="3400311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224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950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2349448"/>
            <a:ext cx="34152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58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49"/>
            <a:ext cx="4013200" cy="1822451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2" y="6248402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70B16D"/>
              </a:solidFill>
              <a:cs typeface="Arial"/>
              <a:sym typeface="Arial"/>
            </a:endParaRP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2"/>
            <a:ext cx="2897188" cy="4746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2" y="6248401"/>
            <a:ext cx="587375" cy="488951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5CAB3962-E8FC-45C1-A79A-6732B159FB8E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901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1024133"/>
            <a:ext cx="43128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3596451"/>
            <a:ext cx="43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4900451"/>
            <a:ext cx="22179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565597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430776" y="5110757"/>
            <a:ext cx="1023143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289351" y="5875402"/>
            <a:ext cx="866331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01201" y="82434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531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4070167"/>
            <a:ext cx="36981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4852600"/>
            <a:ext cx="3698100" cy="1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646316"/>
            <a:ext cx="30459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1" y="5955701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701" y="4256667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flipH="1">
            <a:off x="8069526" y="3098056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3714482" y="241551"/>
            <a:ext cx="105581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718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441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803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42304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166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37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815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2390933"/>
            <a:ext cx="315600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247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2" y="2135138"/>
            <a:ext cx="2701195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774876"/>
            <a:ext cx="2010799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6" y="2135133"/>
            <a:ext cx="5356093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2331900"/>
            <a:ext cx="42423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97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10" y="1452603"/>
            <a:ext cx="8438381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636700"/>
            <a:ext cx="77175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2119"/>
            <a:ext cx="1520263" cy="1019952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3" y="-400935"/>
            <a:ext cx="1464801" cy="1520437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2344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413984"/>
            <a:ext cx="4001400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3446084"/>
            <a:ext cx="3273600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5011733"/>
            <a:ext cx="3208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097104" y="-730766"/>
            <a:ext cx="3133747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450422" y="5086051"/>
            <a:ext cx="3133747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3759167"/>
            <a:ext cx="1887256" cy="3400311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7008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047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2349448"/>
            <a:ext cx="34152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630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1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C5E87C5B-57F1-43ED-8424-B3975784F18B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432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49"/>
            <a:ext cx="4013200" cy="1822451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2" y="6248402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70B16D"/>
              </a:solidFill>
              <a:cs typeface="Arial"/>
              <a:sym typeface="Arial"/>
            </a:endParaRP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2"/>
            <a:ext cx="2897188" cy="4746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2" y="6248401"/>
            <a:ext cx="587375" cy="488951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5CAB3962-E8FC-45C1-A79A-6732B159FB8E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067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1024133"/>
            <a:ext cx="43128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3596451"/>
            <a:ext cx="43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4900451"/>
            <a:ext cx="22179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565597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430776" y="5110757"/>
            <a:ext cx="1023143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289351" y="5875402"/>
            <a:ext cx="866331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01201" y="82434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937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4070167"/>
            <a:ext cx="36981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4852600"/>
            <a:ext cx="3698100" cy="1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646316"/>
            <a:ext cx="30459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1" y="5955701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701" y="4256667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flipH="1">
            <a:off x="8069526" y="3098056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3714482" y="241551"/>
            <a:ext cx="105581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49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2426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33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42304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719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333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838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2390933"/>
            <a:ext cx="315600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733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2" y="2135138"/>
            <a:ext cx="2701195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774876"/>
            <a:ext cx="2010799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6" y="2135133"/>
            <a:ext cx="5356093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2331900"/>
            <a:ext cx="42423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5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10" y="1452603"/>
            <a:ext cx="8438381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636700"/>
            <a:ext cx="77175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2119"/>
            <a:ext cx="1520263" cy="1019952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3" y="-400935"/>
            <a:ext cx="1464801" cy="1520437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5641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413984"/>
            <a:ext cx="4001400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3446084"/>
            <a:ext cx="3273600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5011733"/>
            <a:ext cx="3208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097104" y="-730766"/>
            <a:ext cx="3133747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450422" y="5086051"/>
            <a:ext cx="3133747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3759167"/>
            <a:ext cx="1887256" cy="3400311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9165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1397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2349448"/>
            <a:ext cx="34152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455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1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C5E87C5B-57F1-43ED-8424-B3975784F18B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10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49"/>
            <a:ext cx="4013200" cy="1822451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2" y="6248402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70B16D"/>
              </a:solidFill>
              <a:cs typeface="Arial"/>
              <a:sym typeface="Arial"/>
            </a:endParaRP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2"/>
            <a:ext cx="2897188" cy="4746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2" y="6248401"/>
            <a:ext cx="587375" cy="488951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5CAB3962-E8FC-45C1-A79A-6732B159FB8E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41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82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35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663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414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077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48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88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65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925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184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1024133"/>
            <a:ext cx="43128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3596451"/>
            <a:ext cx="43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4900451"/>
            <a:ext cx="22179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565597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430776" y="5110757"/>
            <a:ext cx="1023143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289351" y="5875402"/>
            <a:ext cx="866331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01201" y="82434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412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4070167"/>
            <a:ext cx="36981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4852600"/>
            <a:ext cx="3698100" cy="1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646316"/>
            <a:ext cx="30459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1" y="5955701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4701" y="4256667"/>
            <a:ext cx="113831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flipH="1">
            <a:off x="8069526" y="3098056"/>
            <a:ext cx="1509339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3714482" y="241551"/>
            <a:ext cx="105581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7714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0077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4520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42304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189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004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1864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2390933"/>
            <a:ext cx="315600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22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2" y="2135138"/>
            <a:ext cx="2701195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774876"/>
            <a:ext cx="2010799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6" y="2135133"/>
            <a:ext cx="5356093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482933"/>
            <a:ext cx="77175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2331900"/>
            <a:ext cx="42423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2522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10" y="1452603"/>
            <a:ext cx="8438381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636700"/>
            <a:ext cx="77175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2119"/>
            <a:ext cx="1520263" cy="1019952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3" y="-400935"/>
            <a:ext cx="1464801" cy="1520437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63598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413984"/>
            <a:ext cx="4001400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3446084"/>
            <a:ext cx="3273600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5011733"/>
            <a:ext cx="3208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097104" y="-730766"/>
            <a:ext cx="3133747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450422" y="5086051"/>
            <a:ext cx="3133747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3759167"/>
            <a:ext cx="1887256" cy="3400311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1450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7684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2349448"/>
            <a:ext cx="34152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9757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1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801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C5E87C5B-57F1-43ED-8424-B3975784F18B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310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A4DAA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49"/>
            <a:ext cx="4013200" cy="1822451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2" y="6248402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70B16D"/>
              </a:solidFill>
              <a:cs typeface="Arial"/>
              <a:sym typeface="Arial"/>
            </a:endParaRP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2"/>
            <a:ext cx="2897188" cy="4746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2" y="6248401"/>
            <a:ext cx="587375" cy="488951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5CAB3962-E8FC-45C1-A79A-6732B159FB8E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59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E0DE5-178D-4354-BA34-DA234D19F20B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661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181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548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8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CEB6679-0741-45CF-A776-B60E45BFFD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33A68C9-823B-4F92-A914-8543817DA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5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8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n">
            <a:extLst>
              <a:ext uri="{FF2B5EF4-FFF2-40B4-BE49-F238E27FC236}">
                <a16:creationId xmlns:a16="http://schemas.microsoft.com/office/drawing/2014/main" xmlns="" id="{6C4EA601-9C88-4EDF-AB9E-706D63F580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buom hoa dong">
            <a:extLst>
              <a:ext uri="{FF2B5EF4-FFF2-40B4-BE49-F238E27FC236}">
                <a16:creationId xmlns:a16="http://schemas.microsoft.com/office/drawing/2014/main" xmlns="" id="{8D0C4283-7DAF-47C7-B696-D6673BFD0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3590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Asian lily">
            <a:extLst>
              <a:ext uri="{FF2B5EF4-FFF2-40B4-BE49-F238E27FC236}">
                <a16:creationId xmlns:a16="http://schemas.microsoft.com/office/drawing/2014/main" xmlns="" id="{BDC83E40-02C4-4B98-AC31-34807334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>
            <a:extLst>
              <a:ext uri="{FF2B5EF4-FFF2-40B4-BE49-F238E27FC236}">
                <a16:creationId xmlns:a16="http://schemas.microsoft.com/office/drawing/2014/main" xmlns="" id="{3D3FE9DF-52F2-4F61-9FD5-D69A87B06B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0"/>
            <a:ext cx="5229225" cy="1279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FF"/>
                </a:solidFill>
                <a:cs typeface="Times New Roman" panose="02020603050405020304" pitchFamily="18" charset="0"/>
              </a:rPr>
              <a:t>TRƯỜNG THCS MỸ 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FF"/>
                </a:solidFill>
                <a:cs typeface="Times New Roman" panose="02020603050405020304" pitchFamily="18" charset="0"/>
              </a:rPr>
              <a:t>LỢI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FF"/>
              </a:solidFill>
              <a:cs typeface="Times New Roman" panose="02020603050405020304" pitchFamily="18" charset="0"/>
            </a:endParaRPr>
          </a:p>
        </p:txBody>
      </p:sp>
      <p:sp>
        <p:nvSpPr>
          <p:cNvPr id="6150" name="WordArt 6">
            <a:extLst>
              <a:ext uri="{FF2B5EF4-FFF2-40B4-BE49-F238E27FC236}">
                <a16:creationId xmlns:a16="http://schemas.microsoft.com/office/drawing/2014/main" xmlns="" id="{0ED7619C-631A-451F-BB3D-414F0E397E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4191000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MÔN CÔNG NGHỆ</a:t>
            </a:r>
          </a:p>
        </p:txBody>
      </p:sp>
      <p:pic>
        <p:nvPicPr>
          <p:cNvPr id="6151" name="Picture 7" descr="smiles_5[1]">
            <a:extLst>
              <a:ext uri="{FF2B5EF4-FFF2-40B4-BE49-F238E27FC236}">
                <a16:creationId xmlns:a16="http://schemas.microsoft.com/office/drawing/2014/main" xmlns="" id="{6DE51DE9-8015-4F5F-A076-9A22ABC7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1445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WordArt 8">
            <a:extLst>
              <a:ext uri="{FF2B5EF4-FFF2-40B4-BE49-F238E27FC236}">
                <a16:creationId xmlns:a16="http://schemas.microsoft.com/office/drawing/2014/main" xmlns="" id="{7E3DB6EA-56D6-46A6-8D10-28AB5364D7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438400"/>
            <a:ext cx="9144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19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NHIỆT LIỆT CHÀO MỪNG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QUÝ THẦY CÔ VÀ CÁC EM HỌC SINH VỀ DỰ TIẾT HỌC HÔM NAY</a:t>
            </a:r>
          </a:p>
        </p:txBody>
      </p:sp>
      <p:pic>
        <p:nvPicPr>
          <p:cNvPr id="2057" name="Picture 9" descr="Theme-10-june">
            <a:extLst>
              <a:ext uri="{FF2B5EF4-FFF2-40B4-BE49-F238E27FC236}">
                <a16:creationId xmlns:a16="http://schemas.microsoft.com/office/drawing/2014/main" xmlns="" id="{790CD691-365C-4B2A-AE39-8B3A144F0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Theme-10-june">
            <a:extLst>
              <a:ext uri="{FF2B5EF4-FFF2-40B4-BE49-F238E27FC236}">
                <a16:creationId xmlns:a16="http://schemas.microsoft.com/office/drawing/2014/main" xmlns="" id="{6C7D1975-431D-4E08-8CBF-ED7299C21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Theme-10-june">
            <a:extLst>
              <a:ext uri="{FF2B5EF4-FFF2-40B4-BE49-F238E27FC236}">
                <a16:creationId xmlns:a16="http://schemas.microsoft.com/office/drawing/2014/main" xmlns="" id="{23B34D47-2C61-4F6E-8693-2E197C38BD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19600" y="41910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 Box 12">
            <a:extLst>
              <a:ext uri="{FF2B5EF4-FFF2-40B4-BE49-F238E27FC236}">
                <a16:creationId xmlns:a16="http://schemas.microsoft.com/office/drawing/2014/main" xmlns="" id="{7C726069-84E8-473B-B860-6A6CF8582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10200"/>
            <a:ext cx="647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3300"/>
                </a:solidFill>
                <a:latin typeface="VNI-Ariston" pitchFamily="2" charset="0"/>
              </a:rPr>
              <a:t>Giaùo</a:t>
            </a:r>
            <a:r>
              <a:rPr lang="en-US" altLang="en-US" sz="2400" dirty="0">
                <a:solidFill>
                  <a:srgbClr val="FF3300"/>
                </a:solidFill>
                <a:latin typeface="VNI-Ariston" pitchFamily="2" charset="0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latin typeface="VNI-Ariston" pitchFamily="2" charset="0"/>
              </a:rPr>
              <a:t>vieân</a:t>
            </a:r>
            <a:r>
              <a:rPr lang="en-US" altLang="en-US" sz="2400" dirty="0">
                <a:solidFill>
                  <a:srgbClr val="FF3300"/>
                </a:solidFill>
                <a:latin typeface="VNI-Ariston" pitchFamily="2" charset="0"/>
              </a:rPr>
              <a:t>: </a:t>
            </a:r>
            <a:r>
              <a:rPr lang="en-US" altLang="en-US" sz="2400" dirty="0" err="1" smtClean="0">
                <a:solidFill>
                  <a:srgbClr val="FF3300"/>
                </a:solidFill>
                <a:latin typeface="VNI-Ariston" pitchFamily="2" charset="0"/>
              </a:rPr>
              <a:t>Nguyễn</a:t>
            </a:r>
            <a:r>
              <a:rPr lang="en-US" altLang="en-US" sz="2400" dirty="0" smtClean="0">
                <a:solidFill>
                  <a:srgbClr val="FF3300"/>
                </a:solidFill>
                <a:latin typeface="VNI-Ariston" pitchFamily="2" charset="0"/>
              </a:rPr>
              <a:t> </a:t>
            </a:r>
            <a:r>
              <a:rPr lang="en-US" altLang="en-US" sz="2400" dirty="0" err="1" smtClean="0">
                <a:solidFill>
                  <a:srgbClr val="FF3300"/>
                </a:solidFill>
                <a:latin typeface="VNI-Ariston" pitchFamily="2" charset="0"/>
              </a:rPr>
              <a:t>Thị</a:t>
            </a:r>
            <a:r>
              <a:rPr lang="en-US" altLang="en-US" sz="2400" dirty="0" smtClean="0">
                <a:solidFill>
                  <a:srgbClr val="FF3300"/>
                </a:solidFill>
                <a:latin typeface="VNI-Ariston" pitchFamily="2" charset="0"/>
              </a:rPr>
              <a:t> Thu </a:t>
            </a:r>
            <a:r>
              <a:rPr lang="en-US" altLang="en-US" sz="2400" smtClean="0">
                <a:solidFill>
                  <a:srgbClr val="FF3300"/>
                </a:solidFill>
                <a:latin typeface="VNI-Ariston" pitchFamily="2" charset="0"/>
              </a:rPr>
              <a:t>Thảo</a:t>
            </a:r>
            <a:endParaRPr lang="en-US" altLang="en-US" sz="2400" dirty="0">
              <a:solidFill>
                <a:srgbClr val="FF3300"/>
              </a:solidFill>
              <a:latin typeface="VNI-Ariston" pitchFamily="2" charset="0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A6FE94FA-F93D-4BF7-83AE-E86689754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0"/>
            <a:ext cx="2438400" cy="1219200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Líp</a:t>
            </a:r>
            <a:r>
              <a:rPr lang="en-US" sz="32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 </a:t>
            </a:r>
            <a:r>
              <a:rPr lang="en-US" sz="3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7A1</a:t>
            </a:r>
            <a:endParaRPr lang="en-US" sz="3200" b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aobinhdinh.vn/viewimage.aspx?imgid=2059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19125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5210176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Vườn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ươm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chị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Nguyễn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Thị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Hồng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Dân 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ở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Chánh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Thuận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Mỹ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Trinh,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Phù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Mỹ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Bình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</a:rPr>
              <a:t>Định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75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aobinhdinh.vn/viewimage.aspx?imgid=140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59055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5496792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+mj-lt"/>
              </a:rPr>
              <a:t>Công ty TNHH Lâm nghiệp Quy Nhơn sản xuất cây giống để phục vụ nhu cầu trồng rừng của đơn vị và cung ứng ra thị trường.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53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7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3" action="ppaction://hlinksldjump"/>
          </p:cNvPr>
          <p:cNvSpPr txBox="1"/>
          <p:nvPr/>
        </p:nvSpPr>
        <p:spPr>
          <a:xfrm>
            <a:off x="1584375" y="362166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189429" y="664588"/>
            <a:ext cx="5105399" cy="1492405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2" y="962663"/>
            <a:ext cx="3732638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ác phương pháp trồng rừng phổ biến</a:t>
            </a:r>
            <a:endParaRPr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377142" y="317023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018314" y="317023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2423957"/>
            <a:ext cx="232163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2423958"/>
            <a:ext cx="172942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9" y="2109512"/>
            <a:ext cx="626031" cy="285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21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503561"/>
              </p:ext>
            </p:extLst>
          </p:nvPr>
        </p:nvGraphicFramePr>
        <p:xfrm>
          <a:off x="533400" y="3177914"/>
          <a:ext cx="7718426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7012">
                  <a:extLst>
                    <a:ext uri="{9D8B030D-6E8A-4147-A177-3AD203B41FA5}">
                      <a16:colId xmlns:a16="http://schemas.microsoft.com/office/drawing/2014/main" xmlns="" val="23566961"/>
                    </a:ext>
                  </a:extLst>
                </a:gridCol>
                <a:gridCol w="2411414">
                  <a:extLst>
                    <a:ext uri="{9D8B030D-6E8A-4147-A177-3AD203B41FA5}">
                      <a16:colId xmlns:a16="http://schemas.microsoft.com/office/drawing/2014/main" xmlns="" val="80482488"/>
                    </a:ext>
                  </a:extLst>
                </a:gridCol>
              </a:tblGrid>
              <a:tr h="40632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3723074"/>
                  </a:ext>
                </a:extLst>
              </a:tr>
              <a:tr h="45413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Rạch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400" dirty="0">
                        <a:solidFill>
                          <a:srgbClr val="99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3161088"/>
                  </a:ext>
                </a:extLst>
              </a:tr>
              <a:tr h="645343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400" dirty="0">
                        <a:solidFill>
                          <a:srgbClr val="99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1399273"/>
                  </a:ext>
                </a:extLst>
              </a:tr>
              <a:tr h="45413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40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7151925"/>
                  </a:ext>
                </a:extLst>
              </a:tr>
              <a:tr h="454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en-US" sz="2400" baseline="0" dirty="0" smtClean="0">
                        <a:solidFill>
                          <a:srgbClr val="99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9629864"/>
                  </a:ext>
                </a:extLst>
              </a:tr>
              <a:tr h="454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40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baseline="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 smtClean="0">
                        <a:solidFill>
                          <a:srgbClr val="99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446587"/>
                  </a:ext>
                </a:extLst>
              </a:tr>
              <a:tr h="454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Vun</a:t>
                      </a:r>
                      <a:r>
                        <a:rPr lang="en-US" sz="2400" dirty="0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99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400" dirty="0" smtClean="0">
                        <a:solidFill>
                          <a:srgbClr val="99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752407"/>
                  </a:ext>
                </a:extLst>
              </a:tr>
            </a:tbl>
          </a:graphicData>
        </a:graphic>
      </p:graphicFrame>
      <p:pic>
        <p:nvPicPr>
          <p:cNvPr id="3" name="Picture 2" descr="Công nghệ 7 Bài 8: Trồng, chăm sóc và bảo vệ rừng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464820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1524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Quan sát Hình 8.1 và xác định các bước theo quy trình trồng rừng bằng cây con có bầu phù hợp với từng nội dung theo mẫu bảng dưới đây: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3418" y="3689521"/>
            <a:ext cx="30480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8782" y="4147990"/>
            <a:ext cx="3048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8782" y="4968992"/>
            <a:ext cx="304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3418" y="5424460"/>
            <a:ext cx="3048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3418" y="5887013"/>
            <a:ext cx="304800" cy="400110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3418" y="6300820"/>
            <a:ext cx="304800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977770"/>
              </p:ext>
            </p:extLst>
          </p:nvPr>
        </p:nvGraphicFramePr>
        <p:xfrm>
          <a:off x="152400" y="1143001"/>
          <a:ext cx="8991600" cy="5669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xmlns="" val="3691148499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xmlns="" val="3012105991"/>
                    </a:ext>
                  </a:extLst>
                </a:gridCol>
              </a:tblGrid>
              <a:tr h="54880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4910524"/>
                  </a:ext>
                </a:extLst>
              </a:tr>
              <a:tr h="781029">
                <a:tc>
                  <a:txBody>
                    <a:bodyPr/>
                    <a:lstStyle/>
                    <a:p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0266749"/>
                  </a:ext>
                </a:extLst>
              </a:tr>
              <a:tr h="781029">
                <a:tc>
                  <a:txBody>
                    <a:bodyPr/>
                    <a:lstStyle/>
                    <a:p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Rạch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kumimoji="0" lang="en-US" altLang="en-US" sz="2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7454504"/>
                  </a:ext>
                </a:extLst>
              </a:tr>
              <a:tr h="548809">
                <a:tc>
                  <a:txBody>
                    <a:bodyPr/>
                    <a:lstStyle/>
                    <a:p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2563341"/>
                  </a:ext>
                </a:extLst>
              </a:tr>
              <a:tr h="548809">
                <a:tc>
                  <a:txBody>
                    <a:bodyPr/>
                    <a:lstStyle/>
                    <a:p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altLang="en-US" sz="2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6920209"/>
                  </a:ext>
                </a:extLst>
              </a:tr>
              <a:tr h="781029">
                <a:tc>
                  <a:txBody>
                    <a:bodyPr/>
                    <a:lstStyle/>
                    <a:p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altLang="en-US" sz="2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8904475"/>
                  </a:ext>
                </a:extLst>
              </a:tr>
              <a:tr h="1475277">
                <a:tc>
                  <a:txBody>
                    <a:bodyPr/>
                    <a:lstStyle/>
                    <a:p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Vun</a:t>
                      </a:r>
                      <a:r>
                        <a:rPr kumimoji="0" lang="en-US" altLang="en-US" sz="2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kumimoji="0" lang="en-US" altLang="en-US" sz="2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kumimoji="0" lang="en-US" sz="2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kumimoji="0" lang="en-US" sz="2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altLang="en-US" sz="2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53063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182" y="12484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17526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bầu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bầu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lọt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endParaRPr lang="en-US" sz="2400" kern="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2945" y="2528983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727" y="3400888"/>
            <a:ext cx="362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400" kern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endParaRPr lang="en-US" sz="2400" kern="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4454" y="4512416"/>
            <a:ext cx="423949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endParaRPr lang="en-US" sz="2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2164" y="395747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5343413"/>
            <a:ext cx="3955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endParaRPr lang="en-US" sz="2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9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8600" y="228600"/>
            <a:ext cx="8278325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8.2: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 </a:t>
            </a:r>
            <a:endParaRPr kumimoji="0" lang="en-US" altLang="en-US" sz="23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2050" name="Picture 2" descr="Sử dụng các cụm từ gợi ý sau đây để điền vào từng bước thích hợ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514600"/>
            <a:ext cx="73847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416514"/>
            <a:ext cx="7918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8.2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971800"/>
            <a:ext cx="1143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7018" y="4255514"/>
            <a:ext cx="304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6354" y="6049696"/>
            <a:ext cx="193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endParaRPr lang="en-US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5891" y="6077405"/>
            <a:ext cx="231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1885" y="4195965"/>
            <a:ext cx="193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5754" y="6049696"/>
            <a:ext cx="193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988627"/>
            <a:ext cx="183249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a-c-e-d-b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8" grpId="0"/>
      <p:bldP spid="11" grpId="0"/>
      <p:bldP spid="12" grpId="0"/>
      <p:bldP spid="13" grpId="0"/>
      <p:bldP spid="14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xmlns="" id="{07CE626E-87D1-40DB-812F-C12F4B98E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585977" cy="1048851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211" name="Group 3">
            <a:extLst>
              <a:ext uri="{FF2B5EF4-FFF2-40B4-BE49-F238E27FC236}">
                <a16:creationId xmlns:a16="http://schemas.microsoft.com/office/drawing/2014/main" xmlns="" id="{1AC2D1BB-2992-40FC-83AE-9F6413B9F83B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750267"/>
            <a:ext cx="3525709" cy="2490696"/>
            <a:chOff x="720" y="1294"/>
            <a:chExt cx="1367" cy="2544"/>
          </a:xfrm>
        </p:grpSpPr>
        <p:sp>
          <p:nvSpPr>
            <p:cNvPr id="94212" name="AutoShape 4">
              <a:extLst>
                <a:ext uri="{FF2B5EF4-FFF2-40B4-BE49-F238E27FC236}">
                  <a16:creationId xmlns:a16="http://schemas.microsoft.com/office/drawing/2014/main" xmlns="" id="{7A1B243B-DD53-4B5B-BCB3-16B81FBEBB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3" name="AutoShape 5">
              <a:extLst>
                <a:ext uri="{FF2B5EF4-FFF2-40B4-BE49-F238E27FC236}">
                  <a16:creationId xmlns:a16="http://schemas.microsoft.com/office/drawing/2014/main" xmlns="" id="{D0F90BEB-6202-4592-A393-2ACEB01CFB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4" name="AutoShape 6">
              <a:extLst>
                <a:ext uri="{FF2B5EF4-FFF2-40B4-BE49-F238E27FC236}">
                  <a16:creationId xmlns:a16="http://schemas.microsoft.com/office/drawing/2014/main" xmlns="" id="{439D263F-15E3-46C5-B323-700F52F11F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5" name="AutoShape 7">
              <a:extLst>
                <a:ext uri="{FF2B5EF4-FFF2-40B4-BE49-F238E27FC236}">
                  <a16:creationId xmlns:a16="http://schemas.microsoft.com/office/drawing/2014/main" xmlns="" id="{76CE54ED-6AEE-4F97-9C46-BDC0393B1B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6" name="AutoShape 8">
              <a:extLst>
                <a:ext uri="{FF2B5EF4-FFF2-40B4-BE49-F238E27FC236}">
                  <a16:creationId xmlns:a16="http://schemas.microsoft.com/office/drawing/2014/main" xmlns="" id="{2FB38DAE-DFBA-48C6-860A-1B1683D67F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7" name="AutoShape 9">
              <a:extLst>
                <a:ext uri="{FF2B5EF4-FFF2-40B4-BE49-F238E27FC236}">
                  <a16:creationId xmlns:a16="http://schemas.microsoft.com/office/drawing/2014/main" xmlns="" id="{22822B29-13D0-40E3-AD9F-EAFA4BB12C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4218" name="Group 10">
              <a:extLst>
                <a:ext uri="{FF2B5EF4-FFF2-40B4-BE49-F238E27FC236}">
                  <a16:creationId xmlns:a16="http://schemas.microsoft.com/office/drawing/2014/main" xmlns="" id="{C7E44585-ACC7-4385-8E13-8525F0C6F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4"/>
              <a:ext cx="405" cy="409"/>
              <a:chOff x="1289" y="579"/>
              <a:chExt cx="668" cy="674"/>
            </a:xfrm>
          </p:grpSpPr>
          <p:sp>
            <p:nvSpPr>
              <p:cNvPr id="94219" name="Oval 11">
                <a:extLst>
                  <a:ext uri="{FF2B5EF4-FFF2-40B4-BE49-F238E27FC236}">
                    <a16:creationId xmlns:a16="http://schemas.microsoft.com/office/drawing/2014/main" xmlns="" id="{A629837F-2BA2-4A5A-A83C-85D7D69FDD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0" name="Oval 12">
                <a:extLst>
                  <a:ext uri="{FF2B5EF4-FFF2-40B4-BE49-F238E27FC236}">
                    <a16:creationId xmlns:a16="http://schemas.microsoft.com/office/drawing/2014/main" xmlns="" id="{2D3F58F9-A9ED-4B24-8AA2-A2440715A5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1" name="Oval 13">
                <a:extLst>
                  <a:ext uri="{FF2B5EF4-FFF2-40B4-BE49-F238E27FC236}">
                    <a16:creationId xmlns:a16="http://schemas.microsoft.com/office/drawing/2014/main" xmlns="" id="{2E06B43D-2480-467C-9136-04D2AE50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2" name="Oval 14">
                <a:extLst>
                  <a:ext uri="{FF2B5EF4-FFF2-40B4-BE49-F238E27FC236}">
                    <a16:creationId xmlns:a16="http://schemas.microsoft.com/office/drawing/2014/main" xmlns="" id="{F6026A5B-0DB4-45C7-8DB1-A2A1C2B8D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3" name="Oval 15">
                <a:extLst>
                  <a:ext uri="{FF2B5EF4-FFF2-40B4-BE49-F238E27FC236}">
                    <a16:creationId xmlns:a16="http://schemas.microsoft.com/office/drawing/2014/main" xmlns="" id="{2C32D670-BC35-47F2-B421-914625B9BA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224" name="Text Box 16">
              <a:extLst>
                <a:ext uri="{FF2B5EF4-FFF2-40B4-BE49-F238E27FC236}">
                  <a16:creationId xmlns:a16="http://schemas.microsoft.com/office/drawing/2014/main" xmlns="" id="{2B3BCB95-9BC2-42B6-89C0-0BE4C596C0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5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25" name="Text Box 17">
              <a:extLst>
                <a:ext uri="{FF2B5EF4-FFF2-40B4-BE49-F238E27FC236}">
                  <a16:creationId xmlns:a16="http://schemas.microsoft.com/office/drawing/2014/main" xmlns="" id="{6314FFC1-0DA9-4723-8A93-2DEA16EBEA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226" name="Group 18">
            <a:extLst>
              <a:ext uri="{FF2B5EF4-FFF2-40B4-BE49-F238E27FC236}">
                <a16:creationId xmlns:a16="http://schemas.microsoft.com/office/drawing/2014/main" xmlns="" id="{CA5CFB0C-0911-4EA0-966F-419E492BD347}"/>
              </a:ext>
            </a:extLst>
          </p:cNvPr>
          <p:cNvGrpSpPr>
            <a:grpSpLocks/>
          </p:cNvGrpSpPr>
          <p:nvPr/>
        </p:nvGrpSpPr>
        <p:grpSpPr bwMode="auto">
          <a:xfrm>
            <a:off x="4883577" y="1809010"/>
            <a:ext cx="3360183" cy="2521492"/>
            <a:chOff x="2208" y="1294"/>
            <a:chExt cx="1365" cy="2544"/>
          </a:xfrm>
        </p:grpSpPr>
        <p:sp>
          <p:nvSpPr>
            <p:cNvPr id="94227" name="AutoShape 19">
              <a:extLst>
                <a:ext uri="{FF2B5EF4-FFF2-40B4-BE49-F238E27FC236}">
                  <a16:creationId xmlns:a16="http://schemas.microsoft.com/office/drawing/2014/main" xmlns="" id="{2698D220-5796-421E-824E-44AA28F3A7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28" name="AutoShape 20">
              <a:extLst>
                <a:ext uri="{FF2B5EF4-FFF2-40B4-BE49-F238E27FC236}">
                  <a16:creationId xmlns:a16="http://schemas.microsoft.com/office/drawing/2014/main" xmlns="" id="{98B3C0B9-72F2-4C72-B920-3F25253F76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29" name="AutoShape 21">
              <a:extLst>
                <a:ext uri="{FF2B5EF4-FFF2-40B4-BE49-F238E27FC236}">
                  <a16:creationId xmlns:a16="http://schemas.microsoft.com/office/drawing/2014/main" xmlns="" id="{612B8B04-AE9A-483C-A9B2-86D16285F6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0" name="AutoShape 22">
              <a:extLst>
                <a:ext uri="{FF2B5EF4-FFF2-40B4-BE49-F238E27FC236}">
                  <a16:creationId xmlns:a16="http://schemas.microsoft.com/office/drawing/2014/main" xmlns="" id="{742AD257-2E1F-4432-8FD6-01BF66527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1" name="Oval 23">
              <a:extLst>
                <a:ext uri="{FF2B5EF4-FFF2-40B4-BE49-F238E27FC236}">
                  <a16:creationId xmlns:a16="http://schemas.microsoft.com/office/drawing/2014/main" xmlns="" id="{B8177358-F6B8-4633-B1E2-010AB284CE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4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2" name="Oval 24">
              <a:extLst>
                <a:ext uri="{FF2B5EF4-FFF2-40B4-BE49-F238E27FC236}">
                  <a16:creationId xmlns:a16="http://schemas.microsoft.com/office/drawing/2014/main" xmlns="" id="{44C5E8CB-28BC-4B53-A763-13D8155227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3" name="Oval 25">
              <a:extLst>
                <a:ext uri="{FF2B5EF4-FFF2-40B4-BE49-F238E27FC236}">
                  <a16:creationId xmlns:a16="http://schemas.microsoft.com/office/drawing/2014/main" xmlns="" id="{168D6C1E-DC2A-4FE6-B2E0-440ECA5ABE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4" name="Oval 26">
              <a:extLst>
                <a:ext uri="{FF2B5EF4-FFF2-40B4-BE49-F238E27FC236}">
                  <a16:creationId xmlns:a16="http://schemas.microsoft.com/office/drawing/2014/main" xmlns="" id="{8AC5F209-6519-4D55-B633-0FAF23EE42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5" name="Oval 27">
              <a:extLst>
                <a:ext uri="{FF2B5EF4-FFF2-40B4-BE49-F238E27FC236}">
                  <a16:creationId xmlns:a16="http://schemas.microsoft.com/office/drawing/2014/main" xmlns="" id="{0B3BC39E-0D56-4CCC-82FA-C8FEDCB817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6" name="Text Box 28">
              <a:extLst>
                <a:ext uri="{FF2B5EF4-FFF2-40B4-BE49-F238E27FC236}">
                  <a16:creationId xmlns:a16="http://schemas.microsoft.com/office/drawing/2014/main" xmlns="" id="{799393D7-75BA-4723-ADE5-D55C768CD8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63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7" name="Text Box 29">
              <a:extLst>
                <a:ext uri="{FF2B5EF4-FFF2-40B4-BE49-F238E27FC236}">
                  <a16:creationId xmlns:a16="http://schemas.microsoft.com/office/drawing/2014/main" xmlns="" id="{517BDB58-A2BC-46A3-A3BB-4DCB877758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715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8" name="AutoShape 30">
              <a:extLst>
                <a:ext uri="{FF2B5EF4-FFF2-40B4-BE49-F238E27FC236}">
                  <a16:creationId xmlns:a16="http://schemas.microsoft.com/office/drawing/2014/main" xmlns="" id="{C2465334-6F0B-42B4-83A4-10A26BFA30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39" name="AutoShape 31">
              <a:extLst>
                <a:ext uri="{FF2B5EF4-FFF2-40B4-BE49-F238E27FC236}">
                  <a16:creationId xmlns:a16="http://schemas.microsoft.com/office/drawing/2014/main" xmlns="" id="{A978713F-C0E8-40B1-B170-0732569363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AutoShape 6">
            <a:extLst>
              <a:ext uri="{FF2B5EF4-FFF2-40B4-BE49-F238E27FC236}">
                <a16:creationId xmlns:a16="http://schemas.microsoft.com/office/drawing/2014/main" xmlns="" id="{EA5BF4DF-D61B-40BC-B631-3D4A7D457B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14346" y="1181696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36A1B6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1,2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xmlns="" id="{B00CE109-3F6F-4DDE-AE74-B63C2C84FB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77268" y="1206768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4987E3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3,4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741174" y="3710667"/>
            <a:ext cx="3546535" cy="141170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4885581" y="3733804"/>
            <a:ext cx="3353256" cy="14267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sp>
        <p:nvSpPr>
          <p:cNvPr id="4" name="Rectangle 3"/>
          <p:cNvSpPr/>
          <p:nvPr/>
        </p:nvSpPr>
        <p:spPr>
          <a:xfrm>
            <a:off x="846211" y="2184214"/>
            <a:ext cx="3420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7427" y="2173754"/>
            <a:ext cx="3306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rễ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024936"/>
              </p:ext>
            </p:extLst>
          </p:nvPr>
        </p:nvGraphicFramePr>
        <p:xfrm>
          <a:off x="152400" y="1397000"/>
          <a:ext cx="8534400" cy="474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327">
                  <a:extLst>
                    <a:ext uri="{9D8B030D-6E8A-4147-A177-3AD203B41FA5}">
                      <a16:colId xmlns:a16="http://schemas.microsoft.com/office/drawing/2014/main" xmlns="" val="165836433"/>
                    </a:ext>
                  </a:extLst>
                </a:gridCol>
                <a:gridCol w="3676073">
                  <a:extLst>
                    <a:ext uri="{9D8B030D-6E8A-4147-A177-3AD203B41FA5}">
                      <a16:colId xmlns:a16="http://schemas.microsoft.com/office/drawing/2014/main" xmlns="" val="42347562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4130260519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7950792"/>
                  </a:ext>
                </a:extLst>
              </a:tr>
              <a:tr h="242824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3643056"/>
                  </a:ext>
                </a:extLst>
              </a:tr>
              <a:tr h="1363133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075243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20574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solidFill>
                  <a:srgbClr val="002060"/>
                </a:solidFill>
                <a:latin typeface="+mj-lt"/>
              </a:rPr>
              <a:t>Cây được trồng có đầy đủ lá, thân, rễ, có sức đề kháng cao, giảm thời gian và số lần chăm sóc, tỉ lệ sống cao</a:t>
            </a:r>
            <a:r>
              <a:rPr lang="vi-VN" sz="2400" i="1" dirty="0" smtClean="0">
                <a:solidFill>
                  <a:srgbClr val="002060"/>
                </a:solidFill>
                <a:latin typeface="+mj-lt"/>
              </a:rPr>
              <a:t>.</a:t>
            </a:r>
            <a:endParaRPr lang="en-US" sz="2400" i="1" dirty="0" smtClean="0">
              <a:solidFill>
                <a:srgbClr val="002060"/>
              </a:solidFill>
              <a:latin typeface="+mj-lt"/>
            </a:endParaRPr>
          </a:p>
          <a:p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4327" y="1918900"/>
            <a:ext cx="2812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trồng có đầy đủ lá, thân, rễ, có sức đề kháng cao, giảm thời gian và số lần chăm sóc,ít tốn kém.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399" y="4365724"/>
            <a:ext cx="3435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i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này phải có diện tích để làm cho cây có sức đề kháng cao.</a:t>
            </a:r>
            <a:endParaRPr lang="en-US" sz="24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3436" y="4261860"/>
            <a:ext cx="2784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4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ồng rừng bằng máy bay không người lái - THD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F67F-2F27-4895-ABB7-6EA9B2EE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514"/>
            <a:ext cx="8229600" cy="724486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FAF3E-A9C8-4529-AC9F-3F1F263D946D}"/>
              </a:ext>
            </a:extLst>
          </p:cNvPr>
          <p:cNvSpPr txBox="1"/>
          <p:nvPr/>
        </p:nvSpPr>
        <p:spPr>
          <a:xfrm>
            <a:off x="272855" y="628412"/>
            <a:ext cx="887114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đúng thời vụ có tác dụng nào sau đây?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Giúp tiết kiệm công lao động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Giúp cây rừng có tỉ lệ sống cao, sinh trưởng và phát triển tốt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Giúp tiết kiệm phân bón và thuốc trừ sâu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Giúp nâng cao chất lượng các sản phẩm của </a:t>
            </a:r>
            <a:r>
              <a:rPr lang="vi-VN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sz="2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xmlns="" id="{6D4D6D7F-A1C2-4093-A7E4-96DE5D8C4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37" y="1722631"/>
            <a:ext cx="418307" cy="330077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FF0000"/>
                </a:solidFill>
                <a:latin typeface="VNI-Times" pitchFamily="2" charset="0"/>
              </a:rPr>
              <a:t>B</a:t>
            </a:r>
            <a:endParaRPr lang="en-US" altLang="en-US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946" y="4699706"/>
            <a:ext cx="84682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cần nén đất 2 lần khi trồng rừng bằng cây con?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Để rễ phát triển thuận lợi hơn.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Để đảm bảo gốc cây được giữ chặt, không bị </a:t>
            </a:r>
            <a:r>
              <a:rPr lang="vi-VN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vi-VN" sz="2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Để cây hút được nhiều chất dinh dưỡng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Để rễ cây không bị ngập úng</a:t>
            </a: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xmlns="" id="{054C91BF-9F8F-477A-80E4-C107255A4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54" y="5456734"/>
            <a:ext cx="418307" cy="304801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437" y="2658834"/>
            <a:ext cx="897236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sử dụng máy bay không người lái để trồng rừng bằng phương pháp nào sau đây?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Trồng rừng bằng cây con có bầu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Trồng rừng bằng cây con rễ trần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Trồng rừng bằng gieo hạt</a:t>
            </a:r>
          </a:p>
          <a:p>
            <a:r>
              <a:rPr lang="vi-VN" sz="2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Trồng rừng bằng cây con có bầu hoặc cây con rễ trần</a:t>
            </a:r>
          </a:p>
          <a:p>
            <a:endParaRPr lang="en-US" sz="2200" dirty="0"/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xmlns="" id="{054C91BF-9F8F-477A-80E4-C107255A4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46" y="4053845"/>
            <a:ext cx="418307" cy="304801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VNI-Times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6622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 animBg="1"/>
      <p:bldP spid="4" grpId="0"/>
      <p:bldP spid="9" grpId="0" animBg="1"/>
      <p:bldP spid="3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656006"/>
              </p:ext>
            </p:extLst>
          </p:nvPr>
        </p:nvGraphicFramePr>
        <p:xfrm>
          <a:off x="457200" y="1463040"/>
          <a:ext cx="8153400" cy="4693920"/>
        </p:xfrm>
        <a:graphic>
          <a:graphicData uri="http://schemas.openxmlformats.org/drawingml/2006/table">
            <a:tbl>
              <a:tblPr/>
              <a:tblGrid>
                <a:gridCol w="1905960">
                  <a:extLst>
                    <a:ext uri="{9D8B030D-6E8A-4147-A177-3AD203B41FA5}">
                      <a16:colId xmlns:a16="http://schemas.microsoft.com/office/drawing/2014/main" xmlns="" val="3440391937"/>
                    </a:ext>
                  </a:extLst>
                </a:gridCol>
                <a:gridCol w="2777908">
                  <a:extLst>
                    <a:ext uri="{9D8B030D-6E8A-4147-A177-3AD203B41FA5}">
                      <a16:colId xmlns:a16="http://schemas.microsoft.com/office/drawing/2014/main" xmlns="" val="616333851"/>
                    </a:ext>
                  </a:extLst>
                </a:gridCol>
                <a:gridCol w="3469532">
                  <a:extLst>
                    <a:ext uri="{9D8B030D-6E8A-4147-A177-3AD203B41FA5}">
                      <a16:colId xmlns:a16="http://schemas.microsoft.com/office/drawing/2014/main" xmlns="" val="219299694"/>
                    </a:ext>
                  </a:extLst>
                </a:gridCol>
              </a:tblGrid>
              <a:tr h="83679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7326102"/>
                  </a:ext>
                </a:extLst>
              </a:tr>
              <a:tr h="83679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28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just" fontAlgn="t">
                        <a:buFontTx/>
                        <a:buNone/>
                      </a:pP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1816407"/>
                  </a:ext>
                </a:extLst>
              </a:tr>
              <a:tr h="12551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33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28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28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28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2800" b="1" dirty="0" smtClean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en-US" sz="2800" dirty="0">
                        <a:solidFill>
                          <a:srgbClr val="33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471369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2286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8660" y="2324814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t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Giảm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sóc</a:t>
            </a:r>
            <a:endParaRPr lang="en-US" sz="28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00" lvl="0" indent="-457200" algn="just" fontAlgn="t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kháng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lang="en-US" sz="28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 fontAlgn="t">
              <a:buClr>
                <a:srgbClr val="000000"/>
              </a:buClr>
            </a:pPr>
            <a:endParaRPr lang="en-US" sz="28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3782518"/>
            <a:ext cx="2324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t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Chi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phí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lang="en-US" sz="28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 fontAlgn="t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lang="en-US" sz="28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3740" y="3755036"/>
            <a:ext cx="3238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t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Chi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phí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thấp</a:t>
            </a:r>
            <a:endParaRPr lang="en-US" sz="28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 fontAlgn="t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phù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rễ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hồi</a:t>
            </a:r>
            <a:r>
              <a:rPr lang="en-US" sz="28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endParaRPr lang="en-US" sz="28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>
            <a:extLst>
              <a:ext uri="{FF2B5EF4-FFF2-40B4-BE49-F238E27FC236}">
                <a16:creationId xmlns:a16="http://schemas.microsoft.com/office/drawing/2014/main" xmlns="" id="{35CDC8E2-0A8F-4A1B-95E1-25B961D6D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839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VẬN DỤNG</a:t>
            </a:r>
          </a:p>
          <a:p>
            <a:pPr algn="ctr"/>
            <a:endParaRPr lang="en-US" altLang="en-US" sz="3200" b="1" u="sng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1. </a:t>
            </a:r>
            <a:r>
              <a:rPr lang="vi-VN" dirty="0" smtClean="0">
                <a:solidFill>
                  <a:srgbClr val="0070C0"/>
                </a:solidFill>
              </a:rPr>
              <a:t>Tham </a:t>
            </a:r>
            <a:r>
              <a:rPr lang="vi-VN" dirty="0">
                <a:solidFill>
                  <a:srgbClr val="0070C0"/>
                </a:solidFill>
              </a:rPr>
              <a:t>gia </a:t>
            </a:r>
            <a:r>
              <a:rPr lang="vi-VN" dirty="0" smtClean="0">
                <a:solidFill>
                  <a:srgbClr val="0070C0"/>
                </a:solidFill>
              </a:rPr>
              <a:t>trồng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cây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vi-VN" dirty="0" smtClean="0">
                <a:solidFill>
                  <a:srgbClr val="0070C0"/>
                </a:solidFill>
              </a:rPr>
              <a:t>trong </a:t>
            </a:r>
            <a:r>
              <a:rPr lang="vi-VN" dirty="0">
                <a:solidFill>
                  <a:srgbClr val="0070C0"/>
                </a:solidFill>
              </a:rPr>
              <a:t>khuôn viên nhà trường hoặc khu vực em sinh sống theo kĩ thuật đã học.</a:t>
            </a:r>
            <a:endParaRPr lang="en-US" altLang="en-US" sz="3200" b="1" u="sng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38100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 LẠT THỬ NGHIỆM TRỒNG RỪNG BẰNG BIỆN PHÁP GIEO HẠT TRỰC TIẾ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066800"/>
            <a:ext cx="7718425" cy="4341813"/>
          </a:xfrm>
        </p:spPr>
      </p:pic>
    </p:spTree>
    <p:extLst>
      <p:ext uri="{BB962C8B-B14F-4D97-AF65-F5344CB8AC3E}">
        <p14:creationId xmlns:p14="http://schemas.microsoft.com/office/powerpoint/2010/main" val="13977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Vẫn-nạn-phá-rừ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208" t="9651" r="11539"/>
          <a:stretch/>
        </p:blipFill>
        <p:spPr>
          <a:xfrm>
            <a:off x="762000" y="609600"/>
            <a:ext cx="7696200" cy="55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8" y="53340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964407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928688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zh-CN" altLang="en-US" sz="1400" kern="0">
              <a:solidFill>
                <a:srgbClr val="70B16D"/>
              </a:solidFill>
              <a:latin typeface="Arial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3262314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90" y="158591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/>
          </p:cNvPr>
          <p:cNvSpPr txBox="1"/>
          <p:nvPr/>
        </p:nvSpPr>
        <p:spPr>
          <a:xfrm>
            <a:off x="1803180" y="1793410"/>
            <a:ext cx="5407511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kern="0" dirty="0" smtClean="0">
                <a:solidFill>
                  <a:srgbClr val="002060"/>
                </a:solidFill>
                <a:effectLst>
                  <a:glow rad="101600">
                    <a:srgbClr val="0070A4">
                      <a:satMod val="175000"/>
                      <a:alpha val="40000"/>
                    </a:srgbClr>
                  </a:glow>
                </a:effectLst>
                <a:latin typeface="SVN-Whimsy" panose="02040603050506020204" pitchFamily="18" charset="0"/>
                <a:cs typeface="Arial"/>
                <a:sym typeface="Arial"/>
              </a:rPr>
              <a:t>CẢM ƠN QUÍ THẦY CÔ ĐÃ THEO DÕI VÀ LẮNG NGHE</a:t>
            </a:r>
            <a:endParaRPr lang="en-US" sz="3600" kern="0" dirty="0">
              <a:solidFill>
                <a:srgbClr val="002060"/>
              </a:solidFill>
              <a:effectLst>
                <a:glow rad="101600">
                  <a:srgbClr val="0070A4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723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685801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83720812"/>
              </p:ext>
            </p:extLst>
          </p:nvPr>
        </p:nvGraphicFramePr>
        <p:xfrm>
          <a:off x="491581" y="1003086"/>
          <a:ext cx="4033347" cy="177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10980362"/>
              </p:ext>
            </p:extLst>
          </p:nvPr>
        </p:nvGraphicFramePr>
        <p:xfrm>
          <a:off x="3028829" y="2947529"/>
          <a:ext cx="4114800" cy="176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752000631"/>
              </p:ext>
            </p:extLst>
          </p:nvPr>
        </p:nvGraphicFramePr>
        <p:xfrm>
          <a:off x="5234326" y="4726538"/>
          <a:ext cx="3528673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857521" y="185657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TRỒNG, CHĂM SÓC VÀ BẢO VỆ RỪNG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0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5181600" cy="990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TRỒNG </a:t>
            </a:r>
            <a:r>
              <a:rPr lang="e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RỪNG:</a:t>
            </a:r>
            <a:br>
              <a:rPr lang="e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Thời vụ trồng:</a:t>
            </a:r>
            <a:endParaRPr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219200" y="251460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1830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292576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429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8195"/>
            <a:ext cx="7717500" cy="5727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 TRỒNG RỪNG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142696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1393490"/>
            <a:ext cx="2916085" cy="22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3749676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93491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3670240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3" y="367023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8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940</Words>
  <Application>Microsoft Office PowerPoint</Application>
  <PresentationFormat>On-screen Show (4:3)</PresentationFormat>
  <Paragraphs>123</Paragraphs>
  <Slides>31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Chủ đề của Office</vt:lpstr>
      <vt:lpstr>World Environment Day by Slidesgo</vt:lpstr>
      <vt:lpstr>2_World Environment Day by Slidesgo</vt:lpstr>
      <vt:lpstr>3_World Environment Day by Slidesgo</vt:lpstr>
      <vt:lpstr>4_World Environment Day by Slidesgo</vt:lpstr>
      <vt:lpstr>Office Theme</vt:lpstr>
      <vt:lpstr>1_World Environment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TRỒNG RỪNG: 1. Thời vụ trồng:</vt:lpstr>
      <vt:lpstr> - Thời vụ trồng rừng thích hợp khi thời tiết ấm, độ ẩm vừa phải và có nước tưới đầy đủ: + Miền Bắc : trồng vào mùa xuân và  mùa thu. + Miền Trung và miền Nam: trồng vào mùa mưa</vt:lpstr>
      <vt:lpstr>HÌNH ẢNH TRỒNG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hoàn thành phiếu học tập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 Noi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Windows User</cp:lastModifiedBy>
  <cp:revision>160</cp:revision>
  <dcterms:created xsi:type="dcterms:W3CDTF">2022-07-02T10:07:00Z</dcterms:created>
  <dcterms:modified xsi:type="dcterms:W3CDTF">2024-01-14T08:24:54Z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CBC96408863D46ECA87476CD73DBF91A</vt:lpwstr>
  </property>
  <property fmtid="{D5CDD505-2E9C-101B-9397-08002B2CF9AE}" pid="3" name="KSOProductBuildVer">
    <vt:lpwstr>1033-11.2.0.11191</vt:lpwstr>
  </property>
</Properties>
</file>