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93" r:id="rId3"/>
    <p:sldId id="295" r:id="rId4"/>
    <p:sldId id="294" r:id="rId5"/>
    <p:sldId id="296" r:id="rId6"/>
    <p:sldId id="258" r:id="rId7"/>
    <p:sldId id="297" r:id="rId8"/>
    <p:sldId id="298" r:id="rId9"/>
    <p:sldId id="300" r:id="rId10"/>
    <p:sldId id="301" r:id="rId11"/>
    <p:sldId id="302" r:id="rId12"/>
    <p:sldId id="303" r:id="rId13"/>
    <p:sldId id="304" r:id="rId14"/>
    <p:sldId id="305" r:id="rId15"/>
    <p:sldId id="309" r:id="rId16"/>
    <p:sldId id="306" r:id="rId17"/>
    <p:sldId id="307" r:id="rId18"/>
    <p:sldId id="310" r:id="rId19"/>
    <p:sldId id="31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16649"/>
    <a:srgbClr val="AFDDFF"/>
    <a:srgbClr val="FFE89F"/>
    <a:srgbClr val="FFE07D"/>
    <a:srgbClr val="FFD13F"/>
    <a:srgbClr val="E1EFD9"/>
    <a:srgbClr val="FFC000"/>
    <a:srgbClr val="F4836C"/>
    <a:srgbClr val="F7A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70" d="100"/>
          <a:sy n="70" d="100"/>
        </p:scale>
        <p:origin x="-780" y="0"/>
      </p:cViewPr>
      <p:guideLst>
        <p:guide orient="horz" pos="2160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44054" y="1692187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FF0000"/>
              </a:solidFill>
              <a:latin typeface="VNI-Ariston" pitchFamily="2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37212" y="62913"/>
            <a:ext cx="5130605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3200" b="1" dirty="0" smtClean="0">
                <a:solidFill>
                  <a:srgbClr val="005AAB"/>
                </a:solidFill>
                <a:latin typeface="VNI-Ariston" pitchFamily="2" charset="0"/>
              </a:rPr>
              <a:t>Song </a:t>
            </a:r>
            <a:r>
              <a:rPr lang="en-GB" sz="3200" b="1" dirty="0" err="1" smtClean="0">
                <a:solidFill>
                  <a:srgbClr val="005AAB"/>
                </a:solidFill>
                <a:latin typeface="VNI-Ariston" pitchFamily="2" charset="0"/>
              </a:rPr>
              <a:t>Ve</a:t>
            </a:r>
            <a:r>
              <a:rPr lang="en-GB" sz="3200" b="1" dirty="0" smtClean="0">
                <a:solidFill>
                  <a:srgbClr val="005AAB"/>
                </a:solidFill>
                <a:latin typeface="VNI-Ariston" pitchFamily="2" charset="0"/>
              </a:rPr>
              <a:t> secondary school.</a:t>
            </a:r>
            <a:endParaRPr lang="en-US" sz="3200" b="1" dirty="0">
              <a:solidFill>
                <a:srgbClr val="005AAB"/>
              </a:solidFill>
              <a:latin typeface="VNI-Aristo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97562" y="6319995"/>
            <a:ext cx="2168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rgbClr val="FFFF00"/>
                </a:solidFill>
              </a:rPr>
              <a:t>Mrs Thu Ba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6" y="2072635"/>
            <a:ext cx="3007935" cy="300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84" y="2550186"/>
            <a:ext cx="3795577" cy="253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54255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022106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998B9196-BE68-4693-A3F6-8110C2589438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730D9F0-738F-450C-8A86-5A7A80FAAB97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4E713B0-3BFF-4C23-B1F0-42758D2B63AA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0BFDA36-2EB5-4CBA-8B86-679DA10C1227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B46790-5C69-414C-8296-EC675522BBCF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E42C20B-647B-45A9-871A-27E24EA525E7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E15864C-C425-41C9-A7E9-F3860E7E3AE7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7B02D02-0554-4C64-9460-C4C6C2523733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3B2E768-B195-4DF8-AF96-5C803FBDC67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7E9F679-7FC0-4501-9983-8C66C1D28526}"/>
              </a:ext>
            </a:extLst>
          </p:cNvPr>
          <p:cNvSpPr txBox="1"/>
          <p:nvPr/>
        </p:nvSpPr>
        <p:spPr>
          <a:xfrm>
            <a:off x="1437842" y="5309134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5. </a:t>
            </a:r>
            <a:r>
              <a:rPr lang="en-US" sz="2600" b="1" dirty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B3E5B2B-AE81-4911-90A0-57B1763F46D1}"/>
              </a:ext>
            </a:extLst>
          </p:cNvPr>
          <p:cNvSpPr txBox="1"/>
          <p:nvPr/>
        </p:nvSpPr>
        <p:spPr>
          <a:xfrm>
            <a:off x="5566538" y="532144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6. </a:t>
            </a:r>
            <a:r>
              <a:rPr lang="en-US" sz="2600" b="1" dirty="0">
                <a:solidFill>
                  <a:srgbClr val="FF000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9" y="2550186"/>
            <a:ext cx="3659427" cy="2677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53" y="2550186"/>
            <a:ext cx="4053617" cy="27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95819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063670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D2452ECA-33F9-430C-96A8-44CB50770D19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4C70E0-3841-4C9C-9C94-FEE36E8092A1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F04FA2-F7EF-4E67-9171-A846970E3F79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E850F7C-D708-40F6-8933-55A54C2A807D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0E1C90-5220-4DC9-A39B-DA43B1292CB3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45417C-0EA0-41EA-8F5C-CBF7B79BA114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EE67E85-487D-425D-AD28-F571AAB9E3ED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9E97B08-5D3C-4D06-8644-91723B277BB7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7462D4-5BB1-45CD-BD88-3D9F0D6DCE2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6BC4A03-581F-4533-9787-5C715D551443}"/>
              </a:ext>
            </a:extLst>
          </p:cNvPr>
          <p:cNvSpPr txBox="1"/>
          <p:nvPr/>
        </p:nvSpPr>
        <p:spPr>
          <a:xfrm>
            <a:off x="1437842" y="535007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7. </a:t>
            </a:r>
            <a:r>
              <a:rPr lang="en-US" sz="2600" b="1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292BFD-C6D7-4DE7-BD75-3A6325FFA0F3}"/>
              </a:ext>
            </a:extLst>
          </p:cNvPr>
          <p:cNvSpPr txBox="1"/>
          <p:nvPr/>
        </p:nvSpPr>
        <p:spPr>
          <a:xfrm>
            <a:off x="5566538" y="536238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8. </a:t>
            </a:r>
            <a:r>
              <a:rPr lang="en-US" sz="2600" b="1" dirty="0">
                <a:solidFill>
                  <a:srgbClr val="FF0000"/>
                </a:solidFill>
              </a:rPr>
              <a:t>clothes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466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005598"/>
              </p:ext>
            </p:extLst>
          </p:nvPr>
        </p:nvGraphicFramePr>
        <p:xfrm>
          <a:off x="991377" y="2594547"/>
          <a:ext cx="7306461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5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5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35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BD613F96-3C4D-4FC2-AF20-4DE0F8346D50}"/>
              </a:ext>
            </a:extLst>
          </p:cNvPr>
          <p:cNvSpPr/>
          <p:nvPr/>
        </p:nvSpPr>
        <p:spPr>
          <a:xfrm>
            <a:off x="1361209" y="845398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40D5BE-E0F9-4075-89D0-52A57023D1AC}"/>
              </a:ext>
            </a:extLst>
          </p:cNvPr>
          <p:cNvSpPr txBox="1"/>
          <p:nvPr/>
        </p:nvSpPr>
        <p:spPr>
          <a:xfrm>
            <a:off x="1641764" y="886957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EA308B-3964-4DCC-9AD1-A333E6E5A435}"/>
              </a:ext>
            </a:extLst>
          </p:cNvPr>
          <p:cNvSpPr txBox="1"/>
          <p:nvPr/>
        </p:nvSpPr>
        <p:spPr>
          <a:xfrm>
            <a:off x="1641764" y="1345281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AD655C-2CD6-4FEE-A7BB-E62CE12174EA}"/>
              </a:ext>
            </a:extLst>
          </p:cNvPr>
          <p:cNvSpPr txBox="1"/>
          <p:nvPr/>
        </p:nvSpPr>
        <p:spPr>
          <a:xfrm>
            <a:off x="1641764" y="1803609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24F8E08-12A6-4A48-9839-C0F9108ACA15}"/>
              </a:ext>
            </a:extLst>
          </p:cNvPr>
          <p:cNvSpPr txBox="1"/>
          <p:nvPr/>
        </p:nvSpPr>
        <p:spPr>
          <a:xfrm>
            <a:off x="3647205" y="886957"/>
            <a:ext cx="204701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98516FC-4BAF-489C-B8E4-2356ECD53D16}"/>
              </a:ext>
            </a:extLst>
          </p:cNvPr>
          <p:cNvSpPr txBox="1"/>
          <p:nvPr/>
        </p:nvSpPr>
        <p:spPr>
          <a:xfrm>
            <a:off x="3647205" y="1345281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plastic bag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4A5902-3BB3-4B1A-B11E-8FA40DA5156F}"/>
              </a:ext>
            </a:extLst>
          </p:cNvPr>
          <p:cNvSpPr txBox="1"/>
          <p:nvPr/>
        </p:nvSpPr>
        <p:spPr>
          <a:xfrm>
            <a:off x="3647205" y="1803609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clothes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91341C-7F83-4489-92ED-ECCA2604650D}"/>
              </a:ext>
            </a:extLst>
          </p:cNvPr>
          <p:cNvSpPr txBox="1"/>
          <p:nvPr/>
        </p:nvSpPr>
        <p:spPr>
          <a:xfrm>
            <a:off x="6400801" y="886957"/>
            <a:ext cx="1101436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glass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97B74BD-9354-4011-BA61-9E3000A17ED8}"/>
              </a:ext>
            </a:extLst>
          </p:cNvPr>
          <p:cNvSpPr txBox="1"/>
          <p:nvPr/>
        </p:nvSpPr>
        <p:spPr>
          <a:xfrm>
            <a:off x="6400801" y="1345281"/>
            <a:ext cx="1101436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466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657412"/>
              </p:ext>
            </p:extLst>
          </p:nvPr>
        </p:nvGraphicFramePr>
        <p:xfrm>
          <a:off x="640952" y="1550156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8205A7-AAC2-4F1A-8B83-AAA130AE5328}"/>
              </a:ext>
            </a:extLst>
          </p:cNvPr>
          <p:cNvSpPr txBox="1"/>
          <p:nvPr/>
        </p:nvSpPr>
        <p:spPr>
          <a:xfrm>
            <a:off x="1349078" y="2321085"/>
            <a:ext cx="12362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46C813-A6B7-4F73-BEF8-9BF50469BD56}"/>
              </a:ext>
            </a:extLst>
          </p:cNvPr>
          <p:cNvSpPr txBox="1"/>
          <p:nvPr/>
        </p:nvSpPr>
        <p:spPr>
          <a:xfrm>
            <a:off x="1155116" y="280071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A4AF53-483D-4B66-9DAA-7FD57752B69A}"/>
              </a:ext>
            </a:extLst>
          </p:cNvPr>
          <p:cNvSpPr txBox="1"/>
          <p:nvPr/>
        </p:nvSpPr>
        <p:spPr>
          <a:xfrm>
            <a:off x="1511527" y="3280339"/>
            <a:ext cx="92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D17A3E2-75FB-46E1-91D6-2D5209DB73DF}"/>
              </a:ext>
            </a:extLst>
          </p:cNvPr>
          <p:cNvSpPr txBox="1"/>
          <p:nvPr/>
        </p:nvSpPr>
        <p:spPr>
          <a:xfrm>
            <a:off x="972489" y="375996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71BFFFE-9803-41F8-A102-5DBD2D4535B9}"/>
              </a:ext>
            </a:extLst>
          </p:cNvPr>
          <p:cNvSpPr txBox="1"/>
          <p:nvPr/>
        </p:nvSpPr>
        <p:spPr>
          <a:xfrm>
            <a:off x="1477062" y="427441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0705CB-F510-4B0D-9E55-E3C74567DD7F}"/>
              </a:ext>
            </a:extLst>
          </p:cNvPr>
          <p:cNvSpPr txBox="1"/>
          <p:nvPr/>
        </p:nvSpPr>
        <p:spPr>
          <a:xfrm>
            <a:off x="1442599" y="4804279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83C56F9-1FA9-4DA6-B002-92069736F0DA}"/>
              </a:ext>
            </a:extLst>
          </p:cNvPr>
          <p:cNvSpPr txBox="1"/>
          <p:nvPr/>
        </p:nvSpPr>
        <p:spPr>
          <a:xfrm>
            <a:off x="3768181" y="232108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0F59B8-8524-470E-AB60-5EB5B41C36C4}"/>
              </a:ext>
            </a:extLst>
          </p:cNvPr>
          <p:cNvSpPr txBox="1"/>
          <p:nvPr/>
        </p:nvSpPr>
        <p:spPr>
          <a:xfrm>
            <a:off x="4128393" y="280071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BBCD20-0DC1-42F0-83AE-137E296BA844}"/>
              </a:ext>
            </a:extLst>
          </p:cNvPr>
          <p:cNvSpPr txBox="1"/>
          <p:nvPr/>
        </p:nvSpPr>
        <p:spPr>
          <a:xfrm>
            <a:off x="3625833" y="328033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7F52FC9-1700-40A5-9F77-248560769FBB}"/>
              </a:ext>
            </a:extLst>
          </p:cNvPr>
          <p:cNvSpPr txBox="1"/>
          <p:nvPr/>
        </p:nvSpPr>
        <p:spPr>
          <a:xfrm>
            <a:off x="4084318" y="3759966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854E37-A980-4E5E-BC62-C521BF879D8F}"/>
              </a:ext>
            </a:extLst>
          </p:cNvPr>
          <p:cNvSpPr txBox="1"/>
          <p:nvPr/>
        </p:nvSpPr>
        <p:spPr>
          <a:xfrm>
            <a:off x="4100685" y="4274415"/>
            <a:ext cx="989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67AD6CB-4F5C-403A-BD5D-292DAFAE0226}"/>
              </a:ext>
            </a:extLst>
          </p:cNvPr>
          <p:cNvSpPr txBox="1"/>
          <p:nvPr/>
        </p:nvSpPr>
        <p:spPr>
          <a:xfrm>
            <a:off x="4037191" y="4804279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B0EA5E9-40D1-4B3A-91CD-AC80BD2BDE17}"/>
              </a:ext>
            </a:extLst>
          </p:cNvPr>
          <p:cNvSpPr txBox="1"/>
          <p:nvPr/>
        </p:nvSpPr>
        <p:spPr>
          <a:xfrm>
            <a:off x="6611067" y="2321085"/>
            <a:ext cx="12362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rubbish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3AD66A2-B127-4342-A666-9A9F4635A1B4}"/>
              </a:ext>
            </a:extLst>
          </p:cNvPr>
          <p:cNvSpPr txBox="1"/>
          <p:nvPr/>
        </p:nvSpPr>
        <p:spPr>
          <a:xfrm>
            <a:off x="6417105" y="280071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01D1DBD-2B8E-4A9A-82D2-393ADE53733E}"/>
              </a:ext>
            </a:extLst>
          </p:cNvPr>
          <p:cNvSpPr txBox="1"/>
          <p:nvPr/>
        </p:nvSpPr>
        <p:spPr>
          <a:xfrm>
            <a:off x="6773516" y="3280339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83731B7-755F-49DE-9CD3-2230DB3924E6}"/>
              </a:ext>
            </a:extLst>
          </p:cNvPr>
          <p:cNvSpPr txBox="1"/>
          <p:nvPr/>
        </p:nvSpPr>
        <p:spPr>
          <a:xfrm>
            <a:off x="6234478" y="375996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F25F015-2A87-4A62-9C5A-6FD020737441}"/>
              </a:ext>
            </a:extLst>
          </p:cNvPr>
          <p:cNvSpPr txBox="1"/>
          <p:nvPr/>
        </p:nvSpPr>
        <p:spPr>
          <a:xfrm>
            <a:off x="6739051" y="427441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0393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6296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6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1364709" y="4820228"/>
            <a:ext cx="597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 you add more words to each group?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940146"/>
              </p:ext>
            </p:extLst>
          </p:nvPr>
        </p:nvGraphicFramePr>
        <p:xfrm>
          <a:off x="807403" y="1042150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70C0"/>
                          </a:solidFill>
                        </a:rPr>
                        <a:t>Reduce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70C0"/>
                          </a:solidFill>
                        </a:rPr>
                        <a:t>Recycle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956B17-A550-4F70-B08B-8E6A481D0DFA}"/>
              </a:ext>
            </a:extLst>
          </p:cNvPr>
          <p:cNvSpPr txBox="1"/>
          <p:nvPr/>
        </p:nvSpPr>
        <p:spPr>
          <a:xfrm>
            <a:off x="1499752" y="1886967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1DF9CC-2155-4416-8E9D-8F7F7964DB27}"/>
              </a:ext>
            </a:extLst>
          </p:cNvPr>
          <p:cNvSpPr txBox="1"/>
          <p:nvPr/>
        </p:nvSpPr>
        <p:spPr>
          <a:xfrm>
            <a:off x="1305790" y="2366594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A2292B-023E-45C3-B6E3-E9692E83F8DB}"/>
              </a:ext>
            </a:extLst>
          </p:cNvPr>
          <p:cNvSpPr txBox="1"/>
          <p:nvPr/>
        </p:nvSpPr>
        <p:spPr>
          <a:xfrm>
            <a:off x="1662201" y="2846221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CFF747-D113-49D7-B010-611ED977FBEF}"/>
              </a:ext>
            </a:extLst>
          </p:cNvPr>
          <p:cNvSpPr txBox="1"/>
          <p:nvPr/>
        </p:nvSpPr>
        <p:spPr>
          <a:xfrm>
            <a:off x="1123163" y="3325848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8539DA4-AFF8-469E-BA4A-71330984A86A}"/>
              </a:ext>
            </a:extLst>
          </p:cNvPr>
          <p:cNvSpPr txBox="1"/>
          <p:nvPr/>
        </p:nvSpPr>
        <p:spPr>
          <a:xfrm>
            <a:off x="1627736" y="3840297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BCC53B-FD34-4344-AD3F-431B6BB411A9}"/>
              </a:ext>
            </a:extLst>
          </p:cNvPr>
          <p:cNvSpPr txBox="1"/>
          <p:nvPr/>
        </p:nvSpPr>
        <p:spPr>
          <a:xfrm>
            <a:off x="1593273" y="4370161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023A77-02B9-4CEA-9C11-FF07719CDBC9}"/>
              </a:ext>
            </a:extLst>
          </p:cNvPr>
          <p:cNvSpPr txBox="1"/>
          <p:nvPr/>
        </p:nvSpPr>
        <p:spPr>
          <a:xfrm>
            <a:off x="3918855" y="1886967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08EDB1-EC42-4CD1-B8CF-B0AD8862F3D9}"/>
              </a:ext>
            </a:extLst>
          </p:cNvPr>
          <p:cNvSpPr txBox="1"/>
          <p:nvPr/>
        </p:nvSpPr>
        <p:spPr>
          <a:xfrm>
            <a:off x="4279067" y="2366594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D779DD-6E5B-4FD1-BD98-4C9A288359C9}"/>
              </a:ext>
            </a:extLst>
          </p:cNvPr>
          <p:cNvSpPr txBox="1"/>
          <p:nvPr/>
        </p:nvSpPr>
        <p:spPr>
          <a:xfrm>
            <a:off x="3776507" y="2846221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F27A91B-6FFC-4447-B057-20573755E9EE}"/>
              </a:ext>
            </a:extLst>
          </p:cNvPr>
          <p:cNvSpPr txBox="1"/>
          <p:nvPr/>
        </p:nvSpPr>
        <p:spPr>
          <a:xfrm>
            <a:off x="4234992" y="332584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7C551AB-68FD-47EB-90FE-1EF4AA12382F}"/>
              </a:ext>
            </a:extLst>
          </p:cNvPr>
          <p:cNvSpPr txBox="1"/>
          <p:nvPr/>
        </p:nvSpPr>
        <p:spPr>
          <a:xfrm>
            <a:off x="4251359" y="3840297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BDA5AB7-7121-4325-A948-CE18B902900F}"/>
              </a:ext>
            </a:extLst>
          </p:cNvPr>
          <p:cNvSpPr txBox="1"/>
          <p:nvPr/>
        </p:nvSpPr>
        <p:spPr>
          <a:xfrm>
            <a:off x="4187865" y="4370161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B219616-B021-4A92-9CBC-20590300712F}"/>
              </a:ext>
            </a:extLst>
          </p:cNvPr>
          <p:cNvSpPr txBox="1"/>
          <p:nvPr/>
        </p:nvSpPr>
        <p:spPr>
          <a:xfrm>
            <a:off x="6761741" y="1886967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37C4DF2-CDB6-41F9-9ADD-7E3B94DE102A}"/>
              </a:ext>
            </a:extLst>
          </p:cNvPr>
          <p:cNvSpPr txBox="1"/>
          <p:nvPr/>
        </p:nvSpPr>
        <p:spPr>
          <a:xfrm>
            <a:off x="6567779" y="2366594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601CF8E-75B0-4F5F-A7E0-8FCF1D47241E}"/>
              </a:ext>
            </a:extLst>
          </p:cNvPr>
          <p:cNvSpPr txBox="1"/>
          <p:nvPr/>
        </p:nvSpPr>
        <p:spPr>
          <a:xfrm>
            <a:off x="6924190" y="2846221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D1E9D90-ADD3-49D2-9932-A1711A79582D}"/>
              </a:ext>
            </a:extLst>
          </p:cNvPr>
          <p:cNvSpPr txBox="1"/>
          <p:nvPr/>
        </p:nvSpPr>
        <p:spPr>
          <a:xfrm>
            <a:off x="6385152" y="3325848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586503B-7327-459C-8CC1-9D66CB40E7E4}"/>
              </a:ext>
            </a:extLst>
          </p:cNvPr>
          <p:cNvSpPr txBox="1"/>
          <p:nvPr/>
        </p:nvSpPr>
        <p:spPr>
          <a:xfrm>
            <a:off x="6889725" y="3840297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" name="Rectangle 1"/>
          <p:cNvSpPr/>
          <p:nvPr/>
        </p:nvSpPr>
        <p:spPr>
          <a:xfrm>
            <a:off x="1468403" y="5004895"/>
            <a:ext cx="1516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electricity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48842" y="5466560"/>
            <a:ext cx="600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14013" y="5051061"/>
            <a:ext cx="1166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envelope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98512" y="5393097"/>
            <a:ext cx="1316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carton box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3519" y="5751131"/>
            <a:ext cx="113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textbook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85633" y="5047228"/>
            <a:ext cx="1366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newspaper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67779" y="5416560"/>
            <a:ext cx="113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textbook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85152" y="5751131"/>
            <a:ext cx="1940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plastic container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3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027776" y="67606"/>
            <a:ext cx="4931326" cy="1257207"/>
            <a:chOff x="2051472" y="2835991"/>
            <a:chExt cx="4931326" cy="1257207"/>
          </a:xfrm>
        </p:grpSpPr>
        <p:sp>
          <p:nvSpPr>
            <p:cNvPr id="7" name="TextBox 6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84B1"/>
                  </a:solidFill>
                </a:rPr>
                <a:t>* Pronunciation</a:t>
              </a:r>
              <a:endParaRPr lang="en-US" sz="3600" b="1" dirty="0">
                <a:solidFill>
                  <a:srgbClr val="0084B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51472" y="3508423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Rhythm in </a:t>
              </a:r>
              <a:r>
                <a:rPr lang="en-US" sz="3200" b="1" dirty="0" smtClean="0"/>
                <a:t>sentences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43674" y="1855511"/>
            <a:ext cx="6963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In a sentence, the stressed and unstressed syllables combine to make rhythm.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53494" y="1261166"/>
            <a:ext cx="2544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</a:rPr>
              <a:t>(</a:t>
            </a:r>
            <a:r>
              <a:rPr lang="vi-VN" sz="2000" b="1" i="1" dirty="0" smtClean="0">
                <a:solidFill>
                  <a:srgbClr val="FF0000"/>
                </a:solidFill>
              </a:rPr>
              <a:t>Nhịp </a:t>
            </a:r>
            <a:r>
              <a:rPr lang="vi-VN" sz="2000" b="1" i="1" dirty="0">
                <a:solidFill>
                  <a:srgbClr val="FF0000"/>
                </a:solidFill>
              </a:rPr>
              <a:t>điệu của câu)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2764" y="2809618"/>
            <a:ext cx="7183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/>
              <a:t>Trong một câu, các âm tiết được nhấn trọng âm và không được nhấn trọng âm kết hợp với nhau để tạo thành nhịp điệu.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685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0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107659" y="21755"/>
            <a:ext cx="8153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</a:t>
            </a:r>
          </a:p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bold syllables.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0370" y="16240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200" y="1617545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you </a:t>
            </a:r>
            <a:r>
              <a:rPr lang="en-US" sz="2400" b="1" dirty="0"/>
              <a:t>cy</a:t>
            </a:r>
            <a:r>
              <a:rPr lang="en-US" sz="2400" dirty="0"/>
              <a:t>cle, it’ll </a:t>
            </a:r>
            <a:r>
              <a:rPr lang="en-US" sz="2400" b="1" dirty="0"/>
              <a:t>help</a:t>
            </a:r>
            <a:r>
              <a:rPr lang="en-US" sz="2400" dirty="0"/>
              <a:t> the </a:t>
            </a:r>
            <a:r>
              <a:rPr lang="en-US" sz="2400" b="1" dirty="0"/>
              <a:t>Earth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0370" y="2264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3162" y="300013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7992" y="2991480"/>
            <a:ext cx="644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</a:t>
            </a:r>
            <a:r>
              <a:rPr lang="en-US" sz="2400" b="1"/>
              <a:t>stu</a:t>
            </a:r>
            <a:r>
              <a:rPr lang="en-US" sz="2400"/>
              <a:t>dents are </a:t>
            </a:r>
            <a:r>
              <a:rPr lang="en-US" sz="2400" b="1"/>
              <a:t>plan</a:t>
            </a:r>
            <a:r>
              <a:rPr lang="en-US" sz="2400"/>
              <a:t>ting </a:t>
            </a:r>
            <a:r>
              <a:rPr lang="en-US" sz="2400" b="1"/>
              <a:t>trees</a:t>
            </a:r>
            <a:r>
              <a:rPr lang="en-US" sz="2400"/>
              <a:t> in the </a:t>
            </a:r>
            <a:r>
              <a:rPr lang="en-US" sz="2400" b="1"/>
              <a:t>gar</a:t>
            </a:r>
            <a:r>
              <a:rPr lang="en-US" sz="2400"/>
              <a:t>den.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320370" y="37445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99" y="3735854"/>
            <a:ext cx="560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 it </a:t>
            </a:r>
            <a:r>
              <a:rPr lang="en-US" sz="2400" b="1"/>
              <a:t>bet</a:t>
            </a:r>
            <a:r>
              <a:rPr lang="en-US" sz="2400"/>
              <a:t>ter to </a:t>
            </a:r>
            <a:r>
              <a:rPr lang="en-US" sz="2400" b="1"/>
              <a:t>use</a:t>
            </a:r>
            <a:r>
              <a:rPr lang="en-US" sz="2400"/>
              <a:t> </a:t>
            </a:r>
            <a:r>
              <a:rPr lang="en-US" sz="2400" b="1"/>
              <a:t>pa</a:t>
            </a:r>
            <a:r>
              <a:rPr lang="en-US" sz="2400"/>
              <a:t>per </a:t>
            </a:r>
            <a:r>
              <a:rPr lang="en-US" sz="2400" b="1"/>
              <a:t>bags</a:t>
            </a:r>
            <a:r>
              <a:rPr lang="en-US" sz="2400"/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0370" y="45153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5200" y="4515302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are </a:t>
            </a:r>
            <a:r>
              <a:rPr lang="en-US" sz="2400" b="1"/>
              <a:t>hap</a:t>
            </a:r>
            <a:r>
              <a:rPr lang="en-US" sz="2400"/>
              <a:t>py to </a:t>
            </a:r>
            <a:r>
              <a:rPr lang="en-US" sz="2400" b="1"/>
              <a:t>walk</a:t>
            </a:r>
            <a:r>
              <a:rPr lang="en-US" sz="2400"/>
              <a:t> to </a:t>
            </a:r>
            <a:r>
              <a:rPr lang="en-US" sz="2400" b="1"/>
              <a:t>school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200" y="2273130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Wa</a:t>
            </a:r>
            <a:r>
              <a:rPr lang="en-US" sz="2400" dirty="0"/>
              <a:t>ter is </a:t>
            </a:r>
            <a:r>
              <a:rPr lang="en-US" sz="2400" b="1" dirty="0"/>
              <a:t>good</a:t>
            </a:r>
            <a:r>
              <a:rPr lang="en-US" sz="2400" dirty="0"/>
              <a:t> for your </a:t>
            </a:r>
            <a:r>
              <a:rPr lang="en-US" sz="2400" b="1" dirty="0"/>
              <a:t>bo</a:t>
            </a:r>
            <a:r>
              <a:rPr lang="en-US" sz="2400" dirty="0"/>
              <a:t>dy.</a:t>
            </a:r>
          </a:p>
        </p:txBody>
      </p:sp>
      <p:pic>
        <p:nvPicPr>
          <p:cNvPr id="17" name="B2_32">
            <a:hlinkClick r:id="" action="ppaction://media"/>
            <a:extLst>
              <a:ext uri="{FF2B5EF4-FFF2-40B4-BE49-F238E27FC236}">
                <a16:creationId xmlns:a16="http://schemas.microsoft.com/office/drawing/2014/main" xmlns="" id="{A0791EE8-C477-4127-A8EE-9BBA20A2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8327" y="486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080362" y="80652"/>
            <a:ext cx="79209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Then practise the conversation with a classmate.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7659" y="1664059"/>
            <a:ext cx="707929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b="1" dirty="0"/>
              <a:t>What</a:t>
            </a:r>
            <a:r>
              <a:rPr lang="en-US" sz="2600" dirty="0"/>
              <a:t> are you </a:t>
            </a:r>
            <a:r>
              <a:rPr lang="en-US" sz="2600" b="1" dirty="0"/>
              <a:t>do</a:t>
            </a:r>
            <a:r>
              <a:rPr lang="en-US" sz="2600" dirty="0"/>
              <a:t>ing?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Mi</a:t>
            </a:r>
            <a:r>
              <a:rPr lang="en-US" sz="2600" b="1" i="1" dirty="0">
                <a:solidFill>
                  <a:srgbClr val="0070C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dirty="0"/>
              <a:t>I’m </a:t>
            </a:r>
            <a:r>
              <a:rPr lang="en-US" sz="2600" b="1" dirty="0"/>
              <a:t>wri</a:t>
            </a:r>
            <a:r>
              <a:rPr lang="en-US" sz="2600" dirty="0"/>
              <a:t>ting an </a:t>
            </a:r>
            <a:r>
              <a:rPr lang="en-US" sz="2600" b="1" dirty="0"/>
              <a:t>ar</a:t>
            </a:r>
            <a:r>
              <a:rPr lang="en-US" sz="2600" dirty="0"/>
              <a:t>ticle about </a:t>
            </a:r>
            <a:r>
              <a:rPr lang="en-US" sz="2600" b="1" dirty="0"/>
              <a:t>go</a:t>
            </a:r>
            <a:r>
              <a:rPr lang="en-US" sz="2600" dirty="0"/>
              <a:t>ing </a:t>
            </a:r>
            <a:r>
              <a:rPr lang="en-US" sz="2600" b="1" dirty="0"/>
              <a:t>green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 </a:t>
            </a:r>
            <a:r>
              <a:rPr lang="en-US" sz="2600" b="1" dirty="0"/>
              <a:t>Great</a:t>
            </a:r>
            <a:r>
              <a:rPr lang="en-US" sz="2600" dirty="0"/>
              <a:t>! I’m </a:t>
            </a:r>
            <a:r>
              <a:rPr lang="en-US" sz="2600" b="1" dirty="0"/>
              <a:t>wri</a:t>
            </a:r>
            <a:r>
              <a:rPr lang="en-US" sz="2600" dirty="0"/>
              <a:t>ting a </a:t>
            </a:r>
            <a:r>
              <a:rPr lang="en-US" sz="2600" b="1" dirty="0"/>
              <a:t>po</a:t>
            </a:r>
            <a:r>
              <a:rPr lang="en-US" sz="2600" dirty="0"/>
              <a:t>em about the </a:t>
            </a:r>
            <a:r>
              <a:rPr lang="en-US" sz="2600" b="1" dirty="0"/>
              <a:t>3Rs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Mi</a:t>
            </a:r>
            <a:r>
              <a:rPr lang="en-US" sz="2600" b="1" i="1" dirty="0">
                <a:solidFill>
                  <a:srgbClr val="0070C0"/>
                </a:solidFill>
              </a:rPr>
              <a:t>: </a:t>
            </a:r>
            <a:r>
              <a:rPr lang="en-US" sz="2600" b="1" dirty="0"/>
              <a:t>Let</a:t>
            </a:r>
            <a:r>
              <a:rPr lang="en-US" sz="2600" dirty="0"/>
              <a:t> me </a:t>
            </a:r>
            <a:r>
              <a:rPr lang="en-US" sz="2600" b="1" dirty="0"/>
              <a:t>read</a:t>
            </a:r>
            <a:r>
              <a:rPr lang="en-US" sz="2600" dirty="0"/>
              <a:t> it.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dirty="0"/>
              <a:t>I’m still </a:t>
            </a:r>
            <a:r>
              <a:rPr lang="en-US" sz="2600" b="1" dirty="0"/>
              <a:t>wri</a:t>
            </a:r>
            <a:r>
              <a:rPr lang="en-US" sz="2600" dirty="0"/>
              <a:t>ting. </a:t>
            </a:r>
            <a:r>
              <a:rPr lang="en-US" sz="2600" b="1" dirty="0"/>
              <a:t>Wait</a:t>
            </a:r>
            <a:r>
              <a:rPr lang="en-US" sz="2600" dirty="0"/>
              <a:t> for a </a:t>
            </a:r>
            <a:r>
              <a:rPr lang="en-US" sz="2600" b="1" dirty="0"/>
              <a:t>mi</a:t>
            </a:r>
            <a:r>
              <a:rPr lang="en-US" sz="2600" dirty="0"/>
              <a:t>nute.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27" y="4052455"/>
            <a:ext cx="4453056" cy="2805545"/>
          </a:xfrm>
          <a:prstGeom prst="rect">
            <a:avLst/>
          </a:prstGeom>
        </p:spPr>
      </p:pic>
      <p:pic>
        <p:nvPicPr>
          <p:cNvPr id="9" name="B2_33">
            <a:hlinkClick r:id="" action="ppaction://media"/>
            <a:extLst>
              <a:ext uri="{FF2B5EF4-FFF2-40B4-BE49-F238E27FC236}">
                <a16:creationId xmlns:a16="http://schemas.microsoft.com/office/drawing/2014/main" xmlns="" id="{8B1BBA12-A61F-48C6-8083-CC2D6326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1155" y="8900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684" y="2112968"/>
            <a:ext cx="7560859" cy="2862310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en-US" sz="3600" dirty="0" smtClean="0"/>
              <a:t>-</a:t>
            </a:r>
            <a:r>
              <a:rPr lang="en-US" sz="3600" dirty="0" smtClean="0"/>
              <a:t> </a:t>
            </a:r>
            <a:r>
              <a:rPr lang="en-US" sz="3600" dirty="0"/>
              <a:t>Learn by heart all the new words.</a:t>
            </a:r>
            <a:br>
              <a:rPr lang="en-US" sz="3600" dirty="0"/>
            </a:br>
            <a:r>
              <a:rPr lang="en-US" sz="3600" dirty="0"/>
              <a:t>- Create a poem and read</a:t>
            </a:r>
            <a:r>
              <a:rPr lang="en-US" sz="3600" b="1" dirty="0"/>
              <a:t> it with correct rhythm</a:t>
            </a:r>
            <a:endParaRPr lang="en-US" sz="3600" dirty="0"/>
          </a:p>
          <a:p>
            <a:pPr marL="571500" indent="-571500" algn="ctr">
              <a:buFontTx/>
              <a:buChar char="-"/>
            </a:pPr>
            <a:r>
              <a:rPr lang="en-US" sz="3600" dirty="0" smtClean="0"/>
              <a:t>Prepare  </a:t>
            </a:r>
            <a:r>
              <a:rPr lang="en-US" sz="3600" dirty="0"/>
              <a:t>lesson 3 ( A closer look 2</a:t>
            </a:r>
            <a:r>
              <a:rPr lang="en-US" sz="3600" dirty="0" smtClean="0"/>
              <a:t>)</a:t>
            </a:r>
            <a:r>
              <a:rPr lang="en-US" sz="3600" i="1" dirty="0" smtClean="0"/>
              <a:t>.</a:t>
            </a:r>
          </a:p>
          <a:p>
            <a:pPr marL="571500" indent="-571500" algn="ctr">
              <a:buFontTx/>
              <a:buChar char="-"/>
            </a:pPr>
            <a:endParaRPr lang="en-US" sz="3600" dirty="0"/>
          </a:p>
        </p:txBody>
      </p:sp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2514600" y="451026"/>
            <a:ext cx="4267200" cy="14859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Homework</a:t>
            </a:r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15720"/>
            <a:ext cx="2719387" cy="184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8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27703"/>
            <a:ext cx="9144000" cy="561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79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26" y="674280"/>
            <a:ext cx="5108692" cy="349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113772"/>
            <a:ext cx="2294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16649"/>
                </a:solidFill>
                <a:latin typeface="Source Sans Pro Black" pitchFamily="34" charset="0"/>
                <a:ea typeface="Times New Roman"/>
                <a:cs typeface="Times New Roman"/>
              </a:rPr>
              <a:t>*  Chatting:</a:t>
            </a:r>
            <a:endParaRPr lang="en-US" sz="3200" dirty="0">
              <a:solidFill>
                <a:srgbClr val="F16649"/>
              </a:solidFill>
              <a:latin typeface="Source Sans Pro Black" pitchFamily="34" charset="0"/>
              <a:ea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0484" y="67606"/>
            <a:ext cx="229097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lack" pitchFamily="34" charset="0"/>
                <a:ea typeface="+mn-ea"/>
                <a:cs typeface="Times New Roman" pitchFamily="18" charset="0"/>
              </a:rPr>
              <a:t>*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lack" pitchFamily="34" charset="0"/>
                <a:ea typeface="+mn-ea"/>
                <a:cs typeface="Times New Roman" pitchFamily="18" charset="0"/>
              </a:rPr>
              <a:t>WARM –UP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Black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9782" y="4170975"/>
            <a:ext cx="5204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 - What should we do with this </a:t>
            </a:r>
            <a:r>
              <a:rPr lang="en-US" sz="2400" b="1" dirty="0" smtClean="0"/>
              <a:t>bottle?  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1522011" y="4578048"/>
            <a:ext cx="5164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400" b="1" i="1" dirty="0" smtClean="0">
                <a:solidFill>
                  <a:srgbClr val="FF0000"/>
                </a:solidFill>
              </a:rPr>
              <a:t>We </a:t>
            </a:r>
            <a:r>
              <a:rPr lang="en-US" sz="2400" b="1" i="1" dirty="0">
                <a:solidFill>
                  <a:srgbClr val="FF0000"/>
                </a:solidFill>
              </a:rPr>
              <a:t>should  reuse  (recycle, </a:t>
            </a:r>
            <a:r>
              <a:rPr lang="en-US" sz="2400" b="1" i="1" u="sng" dirty="0">
                <a:solidFill>
                  <a:srgbClr val="FF0000"/>
                </a:solidFill>
              </a:rPr>
              <a:t>reduce</a:t>
            </a:r>
            <a:r>
              <a:rPr lang="en-US" sz="2400" b="1" i="1" dirty="0">
                <a:solidFill>
                  <a:srgbClr val="FF0000"/>
                </a:solidFill>
              </a:rPr>
              <a:t>) 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8235" y="4992084"/>
            <a:ext cx="5898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- What advantages does a green world have?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58235" y="5414325"/>
            <a:ext cx="6236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Fresh air, healthy food, live longer, and so 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535"/>
            <a:ext cx="9144001" cy="2279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49" y="3096339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26" y="3183511"/>
            <a:ext cx="961782" cy="777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8244" y="2415284"/>
            <a:ext cx="3291839" cy="523208"/>
          </a:xfrm>
          <a:prstGeom prst="rect">
            <a:avLst/>
          </a:prstGeom>
          <a:solidFill>
            <a:srgbClr val="79D1D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LESSON 2</a:t>
            </a:r>
            <a:r>
              <a:rPr lang="en-US" sz="2800" b="1" dirty="0" smtClean="0">
                <a:solidFill>
                  <a:srgbClr val="FF0000"/>
                </a:solidFill>
                <a:latin typeface=".VnArial" pitchFamily="34" charset="0"/>
              </a:rPr>
              <a:t>: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3777" y="4108952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3777" y="4608155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1908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94" y="265377"/>
            <a:ext cx="3519770" cy="28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8788" y="1178807"/>
            <a:ext cx="3182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dirty="0" smtClean="0"/>
              <a:t>recycle </a:t>
            </a:r>
            <a:r>
              <a:rPr lang="en-US" sz="2400" b="1" dirty="0" smtClean="0"/>
              <a:t>(v) </a:t>
            </a:r>
            <a:r>
              <a:rPr lang="en-US" sz="2400" b="1" dirty="0"/>
              <a:t>/ˌ</a:t>
            </a:r>
            <a:r>
              <a:rPr lang="en-US" sz="2400" b="1" dirty="0" err="1"/>
              <a:t>ri</a:t>
            </a:r>
            <a:r>
              <a:rPr lang="en-US" sz="2400" b="1" dirty="0"/>
              <a:t>ːˈ</a:t>
            </a:r>
            <a:r>
              <a:rPr lang="en-US" sz="2400" b="1" dirty="0" err="1"/>
              <a:t>saɪkl</a:t>
            </a:r>
            <a:r>
              <a:rPr lang="en-US" sz="2400" b="1" dirty="0" smtClean="0"/>
              <a:t>/: 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954501" y="1168701"/>
            <a:ext cx="1034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tái</a:t>
            </a:r>
            <a:r>
              <a:rPr lang="en-US" sz="2400" b="1" dirty="0"/>
              <a:t> </a:t>
            </a:r>
            <a:r>
              <a:rPr lang="en-US" sz="2400" b="1" dirty="0" err="1"/>
              <a:t>chế</a:t>
            </a:r>
            <a:endParaRPr lang="en-US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54" y="96447"/>
            <a:ext cx="3519770" cy="293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8788" y="616970"/>
            <a:ext cx="3041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reuse /</a:t>
            </a:r>
            <a:r>
              <a:rPr lang="en-US" sz="2400" b="1" dirty="0"/>
              <a:t>ˌ</a:t>
            </a:r>
            <a:r>
              <a:rPr lang="en-US" sz="2400" b="1" dirty="0" err="1"/>
              <a:t>ri</a:t>
            </a:r>
            <a:r>
              <a:rPr lang="en-US" sz="2400" b="1" dirty="0"/>
              <a:t>ːˈ</a:t>
            </a:r>
            <a:r>
              <a:rPr lang="en-US" sz="2400" b="1" dirty="0" err="1"/>
              <a:t>juːs</a:t>
            </a:r>
            <a:r>
              <a:rPr lang="en-US" sz="2400" b="1" dirty="0" smtClean="0"/>
              <a:t>/ (v) :</a:t>
            </a:r>
            <a:endParaRPr lang="en-US" sz="24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20" y="444049"/>
            <a:ext cx="3608387" cy="309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23480" y="1699087"/>
            <a:ext cx="2874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/>
              <a:t>giảm</a:t>
            </a:r>
            <a:r>
              <a:rPr lang="en-GB" sz="2400" b="1" dirty="0" smtClean="0"/>
              <a:t>, </a:t>
            </a:r>
            <a:r>
              <a:rPr lang="en-GB" sz="2400" b="1" dirty="0" err="1" smtClean="0"/>
              <a:t>dùng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ít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lại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856869" y="1709066"/>
            <a:ext cx="3013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- reduce </a:t>
            </a:r>
            <a:r>
              <a:rPr lang="en-GB" sz="2400" b="1" dirty="0" smtClean="0"/>
              <a:t>/</a:t>
            </a:r>
            <a:r>
              <a:rPr lang="en-GB" sz="2400" b="1" dirty="0" err="1"/>
              <a:t>rɪˈdjuːs</a:t>
            </a:r>
            <a:r>
              <a:rPr lang="en-GB" sz="2400" b="1" dirty="0" smtClean="0"/>
              <a:t>/ (v):</a:t>
            </a:r>
            <a:endParaRPr lang="en-GB" sz="24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15" y="2121667"/>
            <a:ext cx="3710692" cy="285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21" y="2250186"/>
            <a:ext cx="3530186" cy="272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281" y="4604394"/>
            <a:ext cx="3431642" cy="479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69" y="2424553"/>
            <a:ext cx="3371887" cy="255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38397" y="2162963"/>
            <a:ext cx="2745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glass /</a:t>
            </a:r>
            <a:r>
              <a:rPr lang="en-US" sz="2400" b="1" dirty="0" err="1"/>
              <a:t>ɡlɑːs</a:t>
            </a:r>
            <a:r>
              <a:rPr lang="en-US" sz="2400" b="1" dirty="0" smtClean="0"/>
              <a:t>/ (n): 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828788" y="2664989"/>
            <a:ext cx="2336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2400" b="1" dirty="0" smtClean="0">
                <a:latin typeface="Calibri" pitchFamily="34" charset="0"/>
                <a:cs typeface="Calibri" pitchFamily="34" charset="0"/>
              </a:rPr>
              <a:t>can /</a:t>
            </a:r>
            <a:r>
              <a:rPr lang="vi-VN" sz="2400" b="1" dirty="0">
                <a:latin typeface="Calibri" pitchFamily="34" charset="0"/>
                <a:cs typeface="Calibri" pitchFamily="34" charset="0"/>
              </a:rPr>
              <a:t>kæn</a:t>
            </a:r>
            <a:r>
              <a:rPr lang="vi-VN" sz="2400" b="1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GB" sz="2400" b="1" dirty="0" smtClean="0">
                <a:latin typeface="Calibri" pitchFamily="34" charset="0"/>
                <a:cs typeface="Calibri" pitchFamily="34" charset="0"/>
              </a:rPr>
              <a:t> (n):</a:t>
            </a:r>
            <a:endParaRPr lang="vi-VN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51" y="2324413"/>
            <a:ext cx="3838869" cy="274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71884" y="3800521"/>
            <a:ext cx="3405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rubbish /</a:t>
            </a:r>
            <a:r>
              <a:rPr lang="en-US" sz="2400" b="1" dirty="0"/>
              <a:t>ˈ</a:t>
            </a:r>
            <a:r>
              <a:rPr lang="en-US" sz="2400" b="1" dirty="0" err="1"/>
              <a:t>rʌbɪʃ</a:t>
            </a:r>
            <a:r>
              <a:rPr lang="en-US" sz="2400" b="1" dirty="0" smtClean="0"/>
              <a:t>/ (n): 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848401" y="3232814"/>
            <a:ext cx="2480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noise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noiz</a:t>
            </a:r>
            <a:r>
              <a:rPr lang="en-US" sz="2400" b="1" dirty="0" smtClean="0"/>
              <a:t>/ (n):</a:t>
            </a:r>
            <a:endParaRPr lang="en-US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997604" y="26876"/>
            <a:ext cx="2058094" cy="4488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  <a:latin typeface=".VnBahamasB" pitchFamily="34" charset="0"/>
              </a:rPr>
              <a:t>* Vocabulary:</a:t>
            </a:r>
            <a:endParaRPr lang="en-US" sz="24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40040" y="614622"/>
            <a:ext cx="2530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400" b="1" dirty="0" err="1" smtClean="0"/>
              <a:t>Sử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lại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3583728" y="2193721"/>
            <a:ext cx="143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thủy</a:t>
            </a:r>
            <a:r>
              <a:rPr lang="en-US" sz="2400" b="1" dirty="0" smtClean="0"/>
              <a:t> </a:t>
            </a:r>
            <a:r>
              <a:rPr lang="en-US" sz="2400" b="1" dirty="0" err="1"/>
              <a:t>tinh</a:t>
            </a:r>
            <a:r>
              <a:rPr lang="en-US" sz="2400" b="1" dirty="0"/>
              <a:t>,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56949" y="2675868"/>
            <a:ext cx="2089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vỏ </a:t>
            </a:r>
            <a:r>
              <a:rPr lang="pt-BR" sz="2400" b="1" dirty="0"/>
              <a:t>đồ hộp, lon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21251" y="3821612"/>
            <a:ext cx="1439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r</a:t>
            </a:r>
            <a:r>
              <a:rPr lang="en-US" sz="2400" b="1" dirty="0" err="1" smtClean="0"/>
              <a:t>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thải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231382" y="3232814"/>
            <a:ext cx="1674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400" b="1" dirty="0" err="1" smtClean="0"/>
              <a:t>tiếng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ồn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12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"/>
                            </p:stCondLst>
                            <p:childTnLst>
                              <p:par>
                                <p:cTn id="1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1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3" grpId="0"/>
      <p:bldP spid="15" grpId="0"/>
      <p:bldP spid="16" grpId="0"/>
      <p:bldP spid="17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33495" y="56939"/>
            <a:ext cx="3108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* Checking vocab: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0" y="81666"/>
            <a:ext cx="2804160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</a:rPr>
              <a:t>What and Where</a:t>
            </a: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574869" y="1166992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rubbish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6309360" y="3988730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/>
              <a:t>reuse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1051560" y="3988730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2800" b="1" dirty="0"/>
              <a:t>glass </a:t>
            </a:r>
            <a:endParaRPr lang="en-US" sz="2800" b="1" dirty="0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3574869" y="2845586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GB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reduce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914400" y="1836550"/>
            <a:ext cx="2133600" cy="144780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can</a:t>
            </a:r>
            <a:endParaRPr lang="en-US" sz="3200" b="1" dirty="0">
              <a:solidFill>
                <a:schemeClr val="bg1"/>
              </a:solidFill>
              <a:latin typeface=".VnBodoni" pitchFamily="34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824152" y="4429178"/>
            <a:ext cx="2133600" cy="14478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ECA55E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US" sz="3200" b="1" dirty="0">
                <a:solidFill>
                  <a:srgbClr val="3333CC"/>
                </a:solidFill>
                <a:latin typeface=".VnArabia" pitchFamily="34" charset="0"/>
              </a:rPr>
              <a:t>noise</a:t>
            </a:r>
            <a:endParaRPr lang="en-US" sz="3200" b="1" dirty="0">
              <a:solidFill>
                <a:srgbClr val="3333CC"/>
              </a:solidFill>
              <a:latin typeface=".VnArabia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165668" y="212168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recycle 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8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802236"/>
              </p:ext>
            </p:extLst>
          </p:nvPr>
        </p:nvGraphicFramePr>
        <p:xfrm>
          <a:off x="409433" y="1547090"/>
          <a:ext cx="8229599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573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67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355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0070C0"/>
                          </a:solidFill>
                        </a:rPr>
                        <a:t>A</a:t>
                      </a:r>
                      <a:endParaRPr lang="en-US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0070C0"/>
                          </a:solidFill>
                        </a:rPr>
                        <a:t>C</a:t>
                      </a:r>
                      <a:endParaRPr lang="en-US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Reduce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using </a:t>
                      </a:r>
                      <a:r>
                        <a:rPr lang="en-US" sz="2400" dirty="0"/>
                        <a:t>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 Reuse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creating </a:t>
                      </a:r>
                      <a:r>
                        <a:rPr lang="en-US" sz="2400" dirty="0"/>
                        <a:t>new products from </a:t>
                      </a:r>
                      <a:r>
                        <a:rPr lang="en-US" sz="2400" dirty="0" smtClean="0"/>
                        <a:t>used</a:t>
                      </a:r>
                    </a:p>
                    <a:p>
                      <a:r>
                        <a:rPr lang="en-US" sz="2400" baseline="0" dirty="0" smtClean="0"/>
                        <a:t>      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/>
                        <a:t>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  Recycle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using </a:t>
                      </a:r>
                      <a:r>
                        <a:rPr lang="en-US" sz="2400" dirty="0"/>
                        <a:t>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9" y="2992049"/>
            <a:ext cx="1416042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4" y="4032906"/>
            <a:ext cx="1547198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3" y="5459846"/>
            <a:ext cx="1162282" cy="10295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0F30A426-9EBD-4ED6-8512-E57B1E07C76D}"/>
              </a:ext>
            </a:extLst>
          </p:cNvPr>
          <p:cNvCxnSpPr/>
          <p:nvPr/>
        </p:nvCxnSpPr>
        <p:spPr>
          <a:xfrm>
            <a:off x="1704983" y="3638970"/>
            <a:ext cx="1296838" cy="9740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E2ACA4ED-5513-4EC0-8203-3E01B2228E7F}"/>
              </a:ext>
            </a:extLst>
          </p:cNvPr>
          <p:cNvCxnSpPr>
            <a:cxnSpLocks/>
          </p:cNvCxnSpPr>
          <p:nvPr/>
        </p:nvCxnSpPr>
        <p:spPr>
          <a:xfrm flipV="1">
            <a:off x="3776756" y="3638970"/>
            <a:ext cx="808892" cy="9740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F8972CFB-30B3-482D-A7B6-9E2F66BF207E}"/>
              </a:ext>
            </a:extLst>
          </p:cNvPr>
          <p:cNvCxnSpPr>
            <a:cxnSpLocks/>
          </p:cNvCxnSpPr>
          <p:nvPr/>
        </p:nvCxnSpPr>
        <p:spPr>
          <a:xfrm flipV="1">
            <a:off x="1945748" y="3502490"/>
            <a:ext cx="855950" cy="984458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509916EE-A8F0-45A8-8D15-C123996F49C3}"/>
              </a:ext>
            </a:extLst>
          </p:cNvPr>
          <p:cNvCxnSpPr>
            <a:cxnSpLocks/>
          </p:cNvCxnSpPr>
          <p:nvPr/>
        </p:nvCxnSpPr>
        <p:spPr>
          <a:xfrm>
            <a:off x="3630304" y="3598026"/>
            <a:ext cx="857898" cy="2033018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4D2A24AA-27EA-40A4-B175-B937EB81E00D}"/>
              </a:ext>
            </a:extLst>
          </p:cNvPr>
          <p:cNvCxnSpPr>
            <a:cxnSpLocks/>
          </p:cNvCxnSpPr>
          <p:nvPr/>
        </p:nvCxnSpPr>
        <p:spPr>
          <a:xfrm>
            <a:off x="1942556" y="5912690"/>
            <a:ext cx="1059265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C3C8AA24-304C-4E4C-B336-27FF55D6A3B2}"/>
              </a:ext>
            </a:extLst>
          </p:cNvPr>
          <p:cNvCxnSpPr>
            <a:cxnSpLocks/>
          </p:cNvCxnSpPr>
          <p:nvPr/>
        </p:nvCxnSpPr>
        <p:spPr>
          <a:xfrm flipV="1">
            <a:off x="3457867" y="4669926"/>
            <a:ext cx="1030335" cy="109306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6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250401" y="177066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55963" y="819786"/>
            <a:ext cx="6920346" cy="1527463"/>
            <a:chOff x="955963" y="1433946"/>
            <a:chExt cx="6920346" cy="152746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36518" y="1475505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rubbish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noise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2392157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water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1959" y="1475505"/>
              <a:ext cx="2047010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plastic bottle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bag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2392157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clothes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95554" y="1475505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glass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paper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2" y="2599113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0" y="2512005"/>
            <a:ext cx="1299035" cy="12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62" y="2447621"/>
            <a:ext cx="908946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85" y="2513899"/>
            <a:ext cx="1297141" cy="129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7" y="4301501"/>
            <a:ext cx="1363418" cy="136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57" y="4360204"/>
            <a:ext cx="1817891" cy="124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8" y="4394289"/>
            <a:ext cx="1609591" cy="117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59" y="4360204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519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bag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7" y="2564823"/>
            <a:ext cx="3558886" cy="2372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D9BDF21-61FA-41FC-8785-70FB1CA16D1F}"/>
              </a:ext>
            </a:extLst>
          </p:cNvPr>
          <p:cNvSpPr txBox="1"/>
          <p:nvPr/>
        </p:nvSpPr>
        <p:spPr>
          <a:xfrm>
            <a:off x="1511735" y="535007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 </a:t>
            </a:r>
            <a:r>
              <a:rPr lang="en-US" sz="2600" b="1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46F6913-1791-44EA-9604-2058F5FF499E}"/>
              </a:ext>
            </a:extLst>
          </p:cNvPr>
          <p:cNvSpPr txBox="1"/>
          <p:nvPr/>
        </p:nvSpPr>
        <p:spPr>
          <a:xfrm>
            <a:off x="6139189" y="537162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2. </a:t>
            </a:r>
            <a:r>
              <a:rPr lang="en-US" sz="2600" b="1" dirty="0">
                <a:solidFill>
                  <a:srgbClr val="FF0000"/>
                </a:solidFill>
              </a:rPr>
              <a:t>plastic bag</a:t>
            </a:r>
          </a:p>
        </p:txBody>
      </p:sp>
    </p:spTree>
    <p:extLst>
      <p:ext uri="{BB962C8B-B14F-4D97-AF65-F5344CB8AC3E}">
        <p14:creationId xmlns:p14="http://schemas.microsoft.com/office/powerpoint/2010/main" val="12394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17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9" y="1920679"/>
            <a:ext cx="2081928" cy="312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EEA322D0-63AF-41C2-9EE8-390DEED70AC5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FD7C0F-92B2-4167-835B-1BB0DC42D63E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3DDD95-3743-4F7C-B4DC-FC183DA7064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5071E3-643B-49C7-88B7-BCED12850ED3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D27E0EB-B509-4369-B85D-9F300CCB9550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CA04C77-E07B-4857-830F-89FF1EC8EBA2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3380841-F774-43BB-9E3D-DCE68BAEAEF0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1A450D7-B7E7-473C-A6C8-359574FB491E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4A61597-848D-40C4-8462-971BB252A56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060AF3D-80A8-428A-A697-1F381553E4CB}"/>
              </a:ext>
            </a:extLst>
          </p:cNvPr>
          <p:cNvSpPr txBox="1"/>
          <p:nvPr/>
        </p:nvSpPr>
        <p:spPr>
          <a:xfrm>
            <a:off x="1585623" y="5254542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3. </a:t>
            </a:r>
            <a:r>
              <a:rPr lang="en-US" sz="2600" b="1" dirty="0">
                <a:solidFill>
                  <a:srgbClr val="FF0000"/>
                </a:solidFill>
              </a:rPr>
              <a:t>glass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C1D6FCA-443A-4B7B-A7DD-8D460A97ECF5}"/>
              </a:ext>
            </a:extLst>
          </p:cNvPr>
          <p:cNvSpPr txBox="1"/>
          <p:nvPr/>
        </p:nvSpPr>
        <p:spPr>
          <a:xfrm>
            <a:off x="5914347" y="5266848"/>
            <a:ext cx="27354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4. </a:t>
            </a:r>
            <a:r>
              <a:rPr lang="en-US" sz="2600" b="1" dirty="0">
                <a:solidFill>
                  <a:srgbClr val="FF0000"/>
                </a:solidFill>
              </a:rPr>
              <a:t>plastic bottle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1816</TotalTime>
  <Words>683</Words>
  <Application>Microsoft Office PowerPoint</Application>
  <PresentationFormat>On-screen Show (4:3)</PresentationFormat>
  <Paragraphs>193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 BA</cp:lastModifiedBy>
  <cp:revision>106</cp:revision>
  <dcterms:created xsi:type="dcterms:W3CDTF">2020-12-09T02:04:09Z</dcterms:created>
  <dcterms:modified xsi:type="dcterms:W3CDTF">2022-02-17T09:56:23Z</dcterms:modified>
</cp:coreProperties>
</file>