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handoutMasterIdLst>
    <p:handoutMasterId r:id="rId43"/>
  </p:handoutMasterIdLst>
  <p:sldIdLst>
    <p:sldId id="256" r:id="rId2"/>
    <p:sldId id="257" r:id="rId3"/>
    <p:sldId id="307" r:id="rId4"/>
    <p:sldId id="831" r:id="rId5"/>
    <p:sldId id="12523" r:id="rId6"/>
    <p:sldId id="12525" r:id="rId7"/>
    <p:sldId id="12526" r:id="rId8"/>
    <p:sldId id="12527" r:id="rId9"/>
    <p:sldId id="12528" r:id="rId10"/>
    <p:sldId id="12530" r:id="rId11"/>
    <p:sldId id="12531" r:id="rId12"/>
    <p:sldId id="12532" r:id="rId13"/>
    <p:sldId id="12529" r:id="rId14"/>
    <p:sldId id="12533" r:id="rId15"/>
    <p:sldId id="12539" r:id="rId16"/>
    <p:sldId id="12534" r:id="rId17"/>
    <p:sldId id="12535" r:id="rId18"/>
    <p:sldId id="12536" r:id="rId19"/>
    <p:sldId id="12554" r:id="rId20"/>
    <p:sldId id="12557" r:id="rId21"/>
    <p:sldId id="12558" r:id="rId22"/>
    <p:sldId id="12538" r:id="rId23"/>
    <p:sldId id="12541" r:id="rId24"/>
    <p:sldId id="12542" r:id="rId25"/>
    <p:sldId id="12540" r:id="rId26"/>
    <p:sldId id="12543" r:id="rId27"/>
    <p:sldId id="12544" r:id="rId28"/>
    <p:sldId id="12545" r:id="rId29"/>
    <p:sldId id="12546" r:id="rId30"/>
    <p:sldId id="12559" r:id="rId31"/>
    <p:sldId id="12547" r:id="rId32"/>
    <p:sldId id="12548" r:id="rId33"/>
    <p:sldId id="12549" r:id="rId34"/>
    <p:sldId id="12550" r:id="rId35"/>
    <p:sldId id="12551" r:id="rId36"/>
    <p:sldId id="12552" r:id="rId37"/>
    <p:sldId id="12553" r:id="rId38"/>
    <p:sldId id="12555" r:id="rId39"/>
    <p:sldId id="12556" r:id="rId40"/>
    <p:sldId id="259"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B5DFE7"/>
    <a:srgbClr val="9AA4C1"/>
    <a:srgbClr val="54A6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894" y="-900"/>
      </p:cViewPr>
      <p:guideLst>
        <p:guide orient="horz" pos="2196"/>
        <p:guide pos="3847"/>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2023/4/12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210713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D14C6-FBF2-4380-9FF0-B28B61D21FC8}" type="datetimeFigureOut">
              <a:rPr lang="zh-CN" altLang="en-US" smtClean="0"/>
              <a:t>2023/4/12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723D5-2651-4373-80F6-6210EA702ACE}" type="slidenum">
              <a:rPr lang="zh-CN" altLang="en-US" smtClean="0"/>
              <a:t>‹#›</a:t>
            </a:fld>
            <a:endParaRPr lang="zh-CN" altLang="en-US"/>
          </a:p>
        </p:txBody>
      </p:sp>
    </p:spTree>
    <p:extLst>
      <p:ext uri="{BB962C8B-B14F-4D97-AF65-F5344CB8AC3E}">
        <p14:creationId xmlns:p14="http://schemas.microsoft.com/office/powerpoint/2010/main" val="1026849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775A4-DBCA-43D6-BDA5-B5DAC751E2D2}" type="slidenum">
              <a:rPr lang="zh-CN" altLang="en-US" smtClean="0">
                <a:solidFill>
                  <a:prstClr val="black"/>
                </a:solidFill>
              </a:rPr>
              <a:t>3</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7334B10-1BAA-4F86-8112-CC1F1B123847}" type="datetimeFigureOut">
              <a:rPr lang="zh-CN" altLang="en-US" smtClean="0"/>
              <a:t>2023/4/12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0D2FB-AB3F-4652-A92E-B20259EF7F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7334B10-1BAA-4F86-8112-CC1F1B123847}" type="datetimeFigureOut">
              <a:rPr lang="zh-CN" altLang="en-US" smtClean="0"/>
              <a:t>2023/4/12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0D2FB-AB3F-4652-A92E-B20259EF7F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7334B10-1BAA-4F86-8112-CC1F1B123847}" type="datetimeFigureOut">
              <a:rPr lang="zh-CN" altLang="en-US" smtClean="0"/>
              <a:t>2023/4/12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0D2FB-AB3F-4652-A92E-B20259EF7F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D26EDC-E73B-4342-9AF4-79CD261E2BB1}" type="datetime1">
              <a:rPr lang="en-US" smtClean="0"/>
              <a:t>4/12/2023</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제목 및 내용">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charset="0"/>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zh-CN" altLang="en-US" smtClean="0"/>
              <a:t>单击此处编辑母版标题样式</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1"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smtClean="0"/>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45037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smtClean="0"/>
              <a:t>单击图标添加图片</a:t>
            </a:r>
            <a:endParaRPr lang="en-US"/>
          </a:p>
        </p:txBody>
      </p:sp>
      <p:sp>
        <p:nvSpPr>
          <p:cNvPr id="17" name="Picture Placeholder 16"/>
          <p:cNvSpPr>
            <a:spLocks noGrp="1"/>
          </p:cNvSpPr>
          <p:nvPr>
            <p:ph type="pic" sz="quarter" idx="11"/>
          </p:nvPr>
        </p:nvSpPr>
        <p:spPr>
          <a:xfrm>
            <a:off x="158895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smtClean="0"/>
              <a:t>单击图标添加图片</a:t>
            </a:r>
            <a:endParaRPr lang="en-US"/>
          </a:p>
        </p:txBody>
      </p:sp>
      <p:sp>
        <p:nvSpPr>
          <p:cNvPr id="14" name="Picture Placeholder 13"/>
          <p:cNvSpPr>
            <a:spLocks noGrp="1"/>
          </p:cNvSpPr>
          <p:nvPr>
            <p:ph type="pic" sz="quarter" idx="12"/>
          </p:nvPr>
        </p:nvSpPr>
        <p:spPr>
          <a:xfrm>
            <a:off x="5016708"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smtClean="0"/>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7334B10-1BAA-4F86-8112-CC1F1B123847}" type="datetimeFigureOut">
              <a:rPr lang="zh-CN" altLang="en-US" smtClean="0"/>
              <a:t>2023/4/12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0D2FB-AB3F-4652-A92E-B20259EF7F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ScreenMockup">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62075" y="1471631"/>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smtClean="0"/>
              <a:t>单击图标添加图片</a:t>
            </a:r>
            <a:endParaRPr lang="en-US"/>
          </a:p>
        </p:txBody>
      </p:sp>
      <p:sp>
        <p:nvSpPr>
          <p:cNvPr id="13" name="Picture Placeholder 12"/>
          <p:cNvSpPr>
            <a:spLocks noGrp="1"/>
          </p:cNvSpPr>
          <p:nvPr>
            <p:ph type="pic" sz="quarter" idx="11"/>
          </p:nvPr>
        </p:nvSpPr>
        <p:spPr>
          <a:xfrm>
            <a:off x="4350028" y="247649"/>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smtClean="0"/>
              <a:t>单击图标添加图片</a:t>
            </a:r>
            <a:endParaRPr lang="en-US"/>
          </a:p>
        </p:txBody>
      </p:sp>
      <p:sp>
        <p:nvSpPr>
          <p:cNvPr id="15" name="Picture Placeholder 14"/>
          <p:cNvSpPr>
            <a:spLocks noGrp="1"/>
          </p:cNvSpPr>
          <p:nvPr>
            <p:ph type="pic" sz="quarter" idx="12"/>
          </p:nvPr>
        </p:nvSpPr>
        <p:spPr>
          <a:xfrm>
            <a:off x="7337980" y="1345633"/>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smtClean="0"/>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7334B10-1BAA-4F86-8112-CC1F1B123847}" type="datetimeFigureOut">
              <a:rPr lang="zh-CN" altLang="en-US" smtClean="0"/>
              <a:t>2023/4/12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20D2FB-AB3F-4652-A92E-B20259EF7F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7334B10-1BAA-4F86-8112-CC1F1B123847}" type="datetimeFigureOut">
              <a:rPr lang="zh-CN" altLang="en-US" smtClean="0"/>
              <a:t>2023/4/12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20D2FB-AB3F-4652-A92E-B20259EF7F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7334B10-1BAA-4F86-8112-CC1F1B123847}" type="datetimeFigureOut">
              <a:rPr lang="zh-CN" altLang="en-US" smtClean="0"/>
              <a:t>2023/4/12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620D2FB-AB3F-4652-A92E-B20259EF7F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7334B10-1BAA-4F86-8112-CC1F1B123847}" type="datetimeFigureOut">
              <a:rPr lang="zh-CN" altLang="en-US" smtClean="0"/>
              <a:t>2023/4/12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620D2FB-AB3F-4652-A92E-B20259EF7F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7334B10-1BAA-4F86-8112-CC1F1B123847}" type="datetimeFigureOut">
              <a:rPr lang="zh-CN" altLang="en-US" smtClean="0"/>
              <a:t>2023/4/12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620D2FB-AB3F-4652-A92E-B20259EF7F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7334B10-1BAA-4F86-8112-CC1F1B123847}" type="datetimeFigureOut">
              <a:rPr lang="zh-CN" altLang="en-US" smtClean="0"/>
              <a:t>2023/4/12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20D2FB-AB3F-4652-A92E-B20259EF7F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7334B10-1BAA-4F86-8112-CC1F1B123847}" type="datetimeFigureOut">
              <a:rPr lang="zh-CN" altLang="en-US" smtClean="0"/>
              <a:t>2023/4/12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20D2FB-AB3F-4652-A92E-B20259EF7F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34B10-1BAA-4F86-8112-CC1F1B123847}" type="datetimeFigureOut">
              <a:rPr lang="zh-CN" altLang="en-US" smtClean="0"/>
              <a:t>2023/4/12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0D2FB-AB3F-4652-A92E-B20259EF7F6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41.gif"/><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gif"/><Relationship Id="rId4" Type="http://schemas.openxmlformats.org/officeDocument/2006/relationships/image" Target="../media/image47.gi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22.jpeg"/><Relationship Id="rId7" Type="http://schemas.openxmlformats.org/officeDocument/2006/relationships/image" Target="../media/image54.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63.gif"/></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68.gif"/><Relationship Id="rId4" Type="http://schemas.openxmlformats.org/officeDocument/2006/relationships/image" Target="../media/image67.gif"/></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gif"/><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31.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1" y="-2255035"/>
            <a:ext cx="1819331" cy="161203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1662" y="1619572"/>
            <a:ext cx="1122088" cy="89266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692068" y="96819"/>
            <a:ext cx="5381398" cy="1256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687" y="725163"/>
            <a:ext cx="2117968" cy="6132837"/>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366" y="4615163"/>
            <a:ext cx="5047209" cy="1918372"/>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9" name="文本框 28"/>
          <p:cNvSpPr txBox="1"/>
          <p:nvPr/>
        </p:nvSpPr>
        <p:spPr>
          <a:xfrm>
            <a:off x="1417671" y="1790162"/>
            <a:ext cx="9993279" cy="1384995"/>
          </a:xfrm>
          <a:prstGeom prst="rect">
            <a:avLst/>
          </a:prstGeom>
          <a:noFill/>
        </p:spPr>
        <p:txBody>
          <a:bodyPr wrap="square" rtlCol="0">
            <a:spAutoFit/>
          </a:bodyPr>
          <a:lstStyle/>
          <a:p>
            <a:pPr algn="ctr"/>
            <a:r>
              <a:rPr lang="vi-VN" sz="4000" b="1" dirty="0" smtClean="0">
                <a:solidFill>
                  <a:srgbClr val="9AA4C1"/>
                </a:solidFill>
                <a:latin typeface="Yeseva One" panose="00000500000000000000" charset="0"/>
                <a:ea typeface="Yeseva One" panose="00000500000000000000" charset="0"/>
                <a:sym typeface="Yeseva One" panose="00000500000000000000" charset="0"/>
              </a:rPr>
              <a:t>CHỦ ĐỀ 10: NĂNG LƯỢNG</a:t>
            </a:r>
          </a:p>
          <a:p>
            <a:pPr algn="ctr"/>
            <a:r>
              <a:rPr lang="vi-VN" sz="4400" b="1" dirty="0" smtClean="0">
                <a:solidFill>
                  <a:srgbClr val="9AA4C1"/>
                </a:solidFill>
                <a:latin typeface="Yeseva One" panose="00000500000000000000" charset="0"/>
                <a:ea typeface="Yeseva One" panose="00000500000000000000" charset="0"/>
                <a:sym typeface="Yeseva One" panose="00000500000000000000" charset="0"/>
              </a:rPr>
              <a:t>BÀI 30: CÁC DẠNG NĂNG LƯỢNG</a:t>
            </a:r>
            <a:endParaRPr sz="4400" b="1" dirty="0">
              <a:solidFill>
                <a:srgbClr val="9AA4C1"/>
              </a:solidFill>
              <a:latin typeface="Yeseva One" panose="00000500000000000000" charset="0"/>
              <a:ea typeface="Yeseva One" panose="00000500000000000000" charset="0"/>
              <a:sym typeface="Yeseva One" panose="00000500000000000000" charset="0"/>
            </a:endParaRP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156814" y="-231117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4" name="TextBox 3"/>
          <p:cNvSpPr txBox="1"/>
          <p:nvPr/>
        </p:nvSpPr>
        <p:spPr>
          <a:xfrm>
            <a:off x="590550" y="1038225"/>
            <a:ext cx="4867275" cy="523220"/>
          </a:xfrm>
          <a:prstGeom prst="rect">
            <a:avLst/>
          </a:prstGeom>
          <a:noFill/>
        </p:spPr>
        <p:txBody>
          <a:bodyPr wrap="square" rtlCol="0">
            <a:spAutoFit/>
          </a:bodyPr>
          <a:lstStyle/>
          <a:p>
            <a:r>
              <a:rPr lang="vi-VN" sz="2800" b="1" dirty="0" smtClean="0"/>
              <a:t>NĂNG LƯỢNG ÂM THANH</a:t>
            </a:r>
            <a:endParaRPr lang="vi-VN" sz="2800" b="1" dirty="0"/>
          </a:p>
        </p:txBody>
      </p:sp>
      <p:pic>
        <p:nvPicPr>
          <p:cNvPr id="11266" name="Picture 2" descr="4 loại trống đánh tay thường gặp | Học viện âm nhạc SEA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74" y="1898649"/>
            <a:ext cx="6784473" cy="45116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5 LỢI ÍCH VÔ GIÁ KHI HỌC CHƠI ĐÀN GUITAR - Tiến Thành Music Sch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474" y="1845070"/>
            <a:ext cx="6784473" cy="45652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 sĩ Nguyễn Lâm Hoàng Phú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6449" y="742949"/>
            <a:ext cx="3948365" cy="59225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08515" y="1606929"/>
            <a:ext cx="9194849" cy="954107"/>
          </a:xfrm>
          <a:prstGeom prst="rect">
            <a:avLst/>
          </a:prstGeom>
        </p:spPr>
        <p:txBody>
          <a:bodyPr wrap="square">
            <a:spAutoFit/>
          </a:bodyPr>
          <a:lstStyle/>
          <a:p>
            <a:pPr algn="just"/>
            <a:r>
              <a:rPr lang="en-US" sz="2800" dirty="0">
                <a:solidFill>
                  <a:srgbClr val="333333"/>
                </a:solidFill>
                <a:latin typeface="Times New Roman" panose="02020603050405020304" pitchFamily="18" charset="0"/>
                <a:cs typeface="Times New Roman" panose="02020603050405020304" pitchFamily="18" charset="0"/>
              </a:rPr>
              <a:t>T</a:t>
            </a:r>
            <a:r>
              <a:rPr lang="vi-VN" sz="2800" dirty="0">
                <a:solidFill>
                  <a:srgbClr val="333333"/>
                </a:solidFill>
              </a:rPr>
              <a:t>iếng trống, tiếng đàn, tiếng hát,</a:t>
            </a:r>
            <a:r>
              <a:rPr lang="en-US" sz="2800" dirty="0">
                <a:solidFill>
                  <a:srgbClr val="333333"/>
                </a:solidFill>
              </a:rPr>
              <a:t> </a:t>
            </a:r>
            <a:r>
              <a:rPr lang="vi-VN" sz="2800" dirty="0">
                <a:solidFill>
                  <a:srgbClr val="333333"/>
                </a:solidFill>
              </a:rPr>
              <a:t>...</a:t>
            </a:r>
            <a:r>
              <a:rPr lang="en-US" sz="2800" dirty="0">
                <a:solidFill>
                  <a:srgbClr val="333333"/>
                </a:solidFill>
              </a:rPr>
              <a:t> </a:t>
            </a:r>
            <a:r>
              <a:rPr lang="vi-VN" sz="2800" dirty="0">
                <a:solidFill>
                  <a:srgbClr val="333333"/>
                </a:solidFill>
              </a:rPr>
              <a:t>mang năng lượng. </a:t>
            </a:r>
            <a:endParaRPr lang="vi-VN" sz="2800" dirty="0" smtClean="0">
              <a:solidFill>
                <a:srgbClr val="333333"/>
              </a:solidFill>
            </a:endParaRPr>
          </a:p>
          <a:p>
            <a:pPr algn="just"/>
            <a:r>
              <a:rPr lang="vi-VN" sz="2800" dirty="0" smtClean="0">
                <a:solidFill>
                  <a:srgbClr val="333333"/>
                </a:solidFill>
              </a:rPr>
              <a:t>Năng </a:t>
            </a:r>
            <a:r>
              <a:rPr lang="vi-VN" sz="2800" dirty="0">
                <a:solidFill>
                  <a:srgbClr val="333333"/>
                </a:solidFill>
              </a:rPr>
              <a:t>lượng này giúp con người nghe được âm thanh.</a:t>
            </a:r>
            <a:endParaRPr lang="en-US" sz="2800" dirty="0"/>
          </a:p>
        </p:txBody>
      </p:sp>
      <p:sp>
        <p:nvSpPr>
          <p:cNvPr id="9" name="Rectangle 8"/>
          <p:cNvSpPr/>
          <p:nvPr/>
        </p:nvSpPr>
        <p:spPr>
          <a:xfrm>
            <a:off x="206813" y="1581134"/>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pic>
        <p:nvPicPr>
          <p:cNvPr id="10" name="Picture 2">
            <a:extLst>
              <a:ext uri="{FF2B5EF4-FFF2-40B4-BE49-F238E27FC236}">
                <a16:creationId xmlns:a16="http://schemas.microsoft.com/office/drawing/2014/main" xmlns="" id="{C6D9DCF0-F2FE-4075-B9B9-1F7C357A9CE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94792" y="2675336"/>
            <a:ext cx="5089233" cy="4077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387782"/>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266"/>
                                        </p:tgtEl>
                                      </p:cBhvr>
                                    </p:animEffect>
                                    <p:set>
                                      <p:cBhvr>
                                        <p:cTn id="17" dur="1" fill="hold">
                                          <p:stCondLst>
                                            <p:cond delay="499"/>
                                          </p:stCondLst>
                                        </p:cTn>
                                        <p:tgtEl>
                                          <p:spTgt spid="11266"/>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1268"/>
                                        </p:tgtEl>
                                        <p:attrNameLst>
                                          <p:attrName>style.visibility</p:attrName>
                                        </p:attrNameLst>
                                      </p:cBhvr>
                                      <p:to>
                                        <p:strVal val="visible"/>
                                      </p:to>
                                    </p:set>
                                    <p:animEffect transition="in" filter="fade">
                                      <p:cBhvr>
                                        <p:cTn id="20" dur="500"/>
                                        <p:tgtEl>
                                          <p:spTgt spid="1126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1268"/>
                                        </p:tgtEl>
                                      </p:cBhvr>
                                    </p:animEffect>
                                    <p:set>
                                      <p:cBhvr>
                                        <p:cTn id="25" dur="1" fill="hold">
                                          <p:stCondLst>
                                            <p:cond delay="499"/>
                                          </p:stCondLst>
                                        </p:cTn>
                                        <p:tgtEl>
                                          <p:spTgt spid="1126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026"/>
                                        </p:tgtEl>
                                      </p:cBhvr>
                                    </p:animEffect>
                                    <p:set>
                                      <p:cBhvr>
                                        <p:cTn id="33" dur="1" fill="hold">
                                          <p:stCondLst>
                                            <p:cond delay="499"/>
                                          </p:stCondLst>
                                        </p:cTn>
                                        <p:tgtEl>
                                          <p:spTgt spid="102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6" name="Rectangle 5"/>
          <p:cNvSpPr/>
          <p:nvPr/>
        </p:nvSpPr>
        <p:spPr>
          <a:xfrm>
            <a:off x="1168437" y="1296023"/>
            <a:ext cx="10571667" cy="523220"/>
          </a:xfrm>
          <a:prstGeom prst="rect">
            <a:avLst/>
          </a:prstGeom>
        </p:spPr>
        <p:txBody>
          <a:bodyPr wrap="square">
            <a:spAutoFit/>
          </a:bodyPr>
          <a:lstStyle/>
          <a:p>
            <a:r>
              <a:rPr lang="vi-VN" sz="2800" dirty="0"/>
              <a:t>Nhìn bằng mắt thường ta thấy vật có động năng có biểu hiện gì</a:t>
            </a:r>
            <a:r>
              <a:rPr lang="vi-VN" sz="2800" dirty="0" smtClean="0"/>
              <a:t>?</a:t>
            </a:r>
            <a:endParaRPr lang="vi-VN" sz="2800" dirty="0"/>
          </a:p>
        </p:txBody>
      </p:sp>
      <p:sp>
        <p:nvSpPr>
          <p:cNvPr id="7" name="Rectangle 6"/>
          <p:cNvSpPr/>
          <p:nvPr/>
        </p:nvSpPr>
        <p:spPr>
          <a:xfrm>
            <a:off x="1548268" y="2500773"/>
            <a:ext cx="2340705" cy="523220"/>
          </a:xfrm>
          <a:prstGeom prst="rect">
            <a:avLst/>
          </a:prstGeom>
        </p:spPr>
        <p:txBody>
          <a:bodyPr wrap="none">
            <a:spAutoFit/>
          </a:bodyPr>
          <a:lstStyle/>
          <a:p>
            <a:r>
              <a:rPr lang="vi-VN" sz="2800" dirty="0"/>
              <a:t>A. Phát sáng.</a:t>
            </a:r>
          </a:p>
        </p:txBody>
      </p:sp>
      <p:sp>
        <p:nvSpPr>
          <p:cNvPr id="8" name="Rectangle 7"/>
          <p:cNvSpPr/>
          <p:nvPr/>
        </p:nvSpPr>
        <p:spPr>
          <a:xfrm>
            <a:off x="6952925" y="2500773"/>
            <a:ext cx="2082621" cy="523220"/>
          </a:xfrm>
          <a:prstGeom prst="rect">
            <a:avLst/>
          </a:prstGeom>
        </p:spPr>
        <p:txBody>
          <a:bodyPr wrap="none">
            <a:spAutoFit/>
          </a:bodyPr>
          <a:lstStyle/>
          <a:p>
            <a:r>
              <a:rPr lang="vi-VN" sz="2800" dirty="0"/>
              <a:t>B. Đổi màu.</a:t>
            </a:r>
          </a:p>
        </p:txBody>
      </p:sp>
      <p:sp>
        <p:nvSpPr>
          <p:cNvPr id="9" name="Rectangle 8"/>
          <p:cNvSpPr/>
          <p:nvPr/>
        </p:nvSpPr>
        <p:spPr>
          <a:xfrm>
            <a:off x="1517868" y="3822323"/>
            <a:ext cx="2884123" cy="523220"/>
          </a:xfrm>
          <a:prstGeom prst="rect">
            <a:avLst/>
          </a:prstGeom>
        </p:spPr>
        <p:txBody>
          <a:bodyPr wrap="none">
            <a:spAutoFit/>
          </a:bodyPr>
          <a:lstStyle/>
          <a:p>
            <a:r>
              <a:rPr lang="vi-VN" sz="2800" dirty="0"/>
              <a:t>C. Chuyển động.</a:t>
            </a:r>
          </a:p>
        </p:txBody>
      </p:sp>
      <p:sp>
        <p:nvSpPr>
          <p:cNvPr id="10" name="Rectangle 9"/>
          <p:cNvSpPr/>
          <p:nvPr/>
        </p:nvSpPr>
        <p:spPr>
          <a:xfrm>
            <a:off x="7019816" y="3816489"/>
            <a:ext cx="2183611" cy="523220"/>
          </a:xfrm>
          <a:prstGeom prst="rect">
            <a:avLst/>
          </a:prstGeom>
        </p:spPr>
        <p:txBody>
          <a:bodyPr wrap="none">
            <a:spAutoFit/>
          </a:bodyPr>
          <a:lstStyle/>
          <a:p>
            <a:r>
              <a:rPr lang="vi-VN" sz="2800" dirty="0"/>
              <a:t>D. Nóng lên.</a:t>
            </a:r>
          </a:p>
        </p:txBody>
      </p:sp>
      <p:sp>
        <p:nvSpPr>
          <p:cNvPr id="11" name="Oval 10"/>
          <p:cNvSpPr/>
          <p:nvPr/>
        </p:nvSpPr>
        <p:spPr>
          <a:xfrm>
            <a:off x="1479768" y="3822323"/>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 name="Group 11"/>
          <p:cNvGrpSpPr/>
          <p:nvPr/>
        </p:nvGrpSpPr>
        <p:grpSpPr>
          <a:xfrm>
            <a:off x="1438960" y="2487040"/>
            <a:ext cx="650408" cy="604510"/>
            <a:chOff x="3581400" y="1276350"/>
            <a:chExt cx="762000" cy="685800"/>
          </a:xfrm>
        </p:grpSpPr>
        <p:sp>
          <p:nvSpPr>
            <p:cNvPr id="13" name="Oval 12"/>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p:cNvCxnSpPr>
              <a:stCxn id="13" idx="1"/>
              <a:endCxn id="13"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7"/>
              <a:endCxn id="13"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6820585" y="2449073"/>
            <a:ext cx="650408" cy="604510"/>
            <a:chOff x="3581400" y="1276350"/>
            <a:chExt cx="762000" cy="685800"/>
          </a:xfrm>
        </p:grpSpPr>
        <p:sp>
          <p:nvSpPr>
            <p:cNvPr id="17" name="Oval 16"/>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8" name="Straight Connector 17"/>
            <p:cNvCxnSpPr>
              <a:stCxn id="17" idx="1"/>
              <a:endCxn id="17"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7"/>
              <a:endCxn id="17"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952925" y="3781678"/>
            <a:ext cx="650408" cy="604510"/>
            <a:chOff x="3581400" y="1276350"/>
            <a:chExt cx="762000" cy="685800"/>
          </a:xfrm>
        </p:grpSpPr>
        <p:sp>
          <p:nvSpPr>
            <p:cNvPr id="21" name="Oval 20"/>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2" name="Straight Connector 21"/>
            <p:cNvCxnSpPr>
              <a:stCxn id="21" idx="1"/>
              <a:endCxn id="21"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1" idx="7"/>
              <a:endCxn id="21"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24" name="Picture 2" descr="Bài tập dấu chấm hỏi - Luyện tập về dấu chấm hỏi lớp 2 - VnDoc.com - Hệ  Thống PP BĐS Nghỉ Dưỡng Cao Cấp Địa ốc 5 Sa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4" y="1045911"/>
            <a:ext cx="1140196" cy="96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111053"/>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nextCondLst>
                <p:cond evt="onClick" delay="0">
                  <p:tgtEl>
                    <p:spTgt spid="9"/>
                  </p:tgtEl>
                </p:cond>
              </p:nextCondLst>
            </p:seq>
          </p:childTnLst>
        </p:cTn>
      </p:par>
    </p:tnLst>
    <p:bldLst>
      <p:bldP spid="6" grpId="0"/>
      <p:bldP spid="7" grpId="0"/>
      <p:bldP spid="8" grpId="0"/>
      <p:bldP spid="9" grpId="0"/>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5" name="Rectangle 4"/>
          <p:cNvSpPr/>
          <p:nvPr/>
        </p:nvSpPr>
        <p:spPr>
          <a:xfrm>
            <a:off x="1675347" y="1149678"/>
            <a:ext cx="10486778" cy="954107"/>
          </a:xfrm>
          <a:prstGeom prst="rect">
            <a:avLst/>
          </a:prstGeom>
        </p:spPr>
        <p:txBody>
          <a:bodyPr wrap="square">
            <a:spAutoFit/>
          </a:bodyPr>
          <a:lstStyle/>
          <a:p>
            <a:r>
              <a:rPr lang="vi-VN" sz="2800" dirty="0"/>
              <a:t>Năng lượng ánh sáng được cung cấp bởi những nguồn nào sau đây</a:t>
            </a:r>
            <a:r>
              <a:rPr lang="vi-VN" sz="2800" dirty="0" smtClean="0"/>
              <a:t>?</a:t>
            </a:r>
            <a:endParaRPr lang="vi-VN" sz="2800" dirty="0"/>
          </a:p>
        </p:txBody>
      </p:sp>
      <p:sp>
        <p:nvSpPr>
          <p:cNvPr id="6" name="Rectangle 5"/>
          <p:cNvSpPr/>
          <p:nvPr/>
        </p:nvSpPr>
        <p:spPr>
          <a:xfrm>
            <a:off x="1479965" y="2504747"/>
            <a:ext cx="1790700" cy="523220"/>
          </a:xfrm>
          <a:prstGeom prst="rect">
            <a:avLst/>
          </a:prstGeom>
        </p:spPr>
        <p:txBody>
          <a:bodyPr wrap="square">
            <a:spAutoFit/>
          </a:bodyPr>
          <a:lstStyle/>
          <a:p>
            <a:r>
              <a:rPr lang="vi-VN" sz="2800" dirty="0"/>
              <a:t>Cái trống</a:t>
            </a:r>
            <a:r>
              <a:rPr lang="vi-VN" sz="2800" dirty="0" smtClean="0"/>
              <a:t>.</a:t>
            </a:r>
            <a:endParaRPr lang="vi-VN" sz="2800" dirty="0"/>
          </a:p>
        </p:txBody>
      </p:sp>
      <p:sp>
        <p:nvSpPr>
          <p:cNvPr id="7" name="Rectangle 6"/>
          <p:cNvSpPr/>
          <p:nvPr/>
        </p:nvSpPr>
        <p:spPr>
          <a:xfrm>
            <a:off x="9772650" y="3767554"/>
            <a:ext cx="1790700" cy="523220"/>
          </a:xfrm>
          <a:prstGeom prst="rect">
            <a:avLst/>
          </a:prstGeom>
        </p:spPr>
        <p:txBody>
          <a:bodyPr wrap="square">
            <a:spAutoFit/>
          </a:bodyPr>
          <a:lstStyle/>
          <a:p>
            <a:r>
              <a:rPr lang="vi-VN" sz="2800" dirty="0"/>
              <a:t>Đèn LED</a:t>
            </a:r>
            <a:r>
              <a:rPr lang="vi-VN" sz="2800" dirty="0" smtClean="0"/>
              <a:t>.</a:t>
            </a:r>
            <a:endParaRPr lang="vi-VN" sz="2800" dirty="0"/>
          </a:p>
        </p:txBody>
      </p:sp>
      <p:sp>
        <p:nvSpPr>
          <p:cNvPr id="8" name="Rectangle 7"/>
          <p:cNvSpPr/>
          <p:nvPr/>
        </p:nvSpPr>
        <p:spPr>
          <a:xfrm>
            <a:off x="1479965" y="3865602"/>
            <a:ext cx="2433638" cy="523220"/>
          </a:xfrm>
          <a:prstGeom prst="rect">
            <a:avLst/>
          </a:prstGeom>
        </p:spPr>
        <p:txBody>
          <a:bodyPr wrap="square">
            <a:spAutoFit/>
          </a:bodyPr>
          <a:lstStyle/>
          <a:p>
            <a:r>
              <a:rPr lang="vi-VN" sz="2800" dirty="0"/>
              <a:t>Pin mặt trời</a:t>
            </a:r>
            <a:r>
              <a:rPr lang="vi-VN" sz="2800" dirty="0" smtClean="0"/>
              <a:t>.</a:t>
            </a:r>
            <a:endParaRPr lang="vi-VN" sz="2800" dirty="0"/>
          </a:p>
        </p:txBody>
      </p:sp>
      <p:sp>
        <p:nvSpPr>
          <p:cNvPr id="9" name="Rectangle 8"/>
          <p:cNvSpPr/>
          <p:nvPr/>
        </p:nvSpPr>
        <p:spPr>
          <a:xfrm>
            <a:off x="5145882" y="2504747"/>
            <a:ext cx="3588543" cy="523220"/>
          </a:xfrm>
          <a:prstGeom prst="rect">
            <a:avLst/>
          </a:prstGeom>
        </p:spPr>
        <p:txBody>
          <a:bodyPr wrap="square">
            <a:spAutoFit/>
          </a:bodyPr>
          <a:lstStyle/>
          <a:p>
            <a:r>
              <a:rPr lang="vi-VN" sz="2800" dirty="0"/>
              <a:t>Ngọn nến đang cháy</a:t>
            </a:r>
            <a:r>
              <a:rPr lang="vi-VN" sz="2800" dirty="0" smtClean="0"/>
              <a:t>.</a:t>
            </a:r>
            <a:endParaRPr lang="vi-VN" sz="2800" dirty="0"/>
          </a:p>
        </p:txBody>
      </p:sp>
      <p:sp>
        <p:nvSpPr>
          <p:cNvPr id="10" name="Rectangle 9"/>
          <p:cNvSpPr/>
          <p:nvPr/>
        </p:nvSpPr>
        <p:spPr>
          <a:xfrm>
            <a:off x="9858375" y="2491203"/>
            <a:ext cx="1704975" cy="523220"/>
          </a:xfrm>
          <a:prstGeom prst="rect">
            <a:avLst/>
          </a:prstGeom>
        </p:spPr>
        <p:txBody>
          <a:bodyPr wrap="square">
            <a:spAutoFit/>
          </a:bodyPr>
          <a:lstStyle/>
          <a:p>
            <a:r>
              <a:rPr lang="vi-VN" sz="2800" dirty="0"/>
              <a:t>Mặt Trời</a:t>
            </a:r>
            <a:r>
              <a:rPr lang="vi-VN" sz="2800" dirty="0" smtClean="0"/>
              <a:t>.</a:t>
            </a:r>
            <a:endParaRPr lang="vi-VN" sz="2800" dirty="0"/>
          </a:p>
        </p:txBody>
      </p:sp>
      <p:sp>
        <p:nvSpPr>
          <p:cNvPr id="11" name="Rectangle 10"/>
          <p:cNvSpPr/>
          <p:nvPr/>
        </p:nvSpPr>
        <p:spPr>
          <a:xfrm>
            <a:off x="5232489" y="3861911"/>
            <a:ext cx="2504212" cy="523220"/>
          </a:xfrm>
          <a:prstGeom prst="rect">
            <a:avLst/>
          </a:prstGeom>
        </p:spPr>
        <p:txBody>
          <a:bodyPr wrap="none">
            <a:spAutoFit/>
          </a:bodyPr>
          <a:lstStyle/>
          <a:p>
            <a:r>
              <a:rPr lang="vi-VN" sz="2800" dirty="0"/>
              <a:t>Nhà máy điện.</a:t>
            </a:r>
          </a:p>
        </p:txBody>
      </p:sp>
      <p:sp>
        <p:nvSpPr>
          <p:cNvPr id="12" name="Rectangle 11"/>
          <p:cNvSpPr/>
          <p:nvPr/>
        </p:nvSpPr>
        <p:spPr>
          <a:xfrm>
            <a:off x="4479397" y="2346839"/>
            <a:ext cx="803425" cy="830997"/>
          </a:xfrm>
          <a:prstGeom prst="rect">
            <a:avLst/>
          </a:prstGeom>
        </p:spPr>
        <p:txBody>
          <a:bodyPr wrap="none">
            <a:spAutoFit/>
          </a:bodyPr>
          <a:lstStyle/>
          <a:p>
            <a:r>
              <a:rPr lang="en-US" sz="4800" b="1" dirty="0" smtClean="0">
                <a:solidFill>
                  <a:srgbClr val="00B050"/>
                </a:solidFill>
              </a:rPr>
              <a:t>✔</a:t>
            </a:r>
            <a:endParaRPr lang="vi-VN" sz="4800" dirty="0">
              <a:solidFill>
                <a:srgbClr val="00B050"/>
              </a:solidFill>
            </a:endParaRPr>
          </a:p>
        </p:txBody>
      </p:sp>
      <p:sp>
        <p:nvSpPr>
          <p:cNvPr id="13" name="Rectangle 12"/>
          <p:cNvSpPr/>
          <p:nvPr/>
        </p:nvSpPr>
        <p:spPr>
          <a:xfrm>
            <a:off x="9128540" y="2350858"/>
            <a:ext cx="803425" cy="830997"/>
          </a:xfrm>
          <a:prstGeom prst="rect">
            <a:avLst/>
          </a:prstGeom>
        </p:spPr>
        <p:txBody>
          <a:bodyPr wrap="none">
            <a:spAutoFit/>
          </a:bodyPr>
          <a:lstStyle/>
          <a:p>
            <a:r>
              <a:rPr lang="en-US" sz="4800" b="1" dirty="0">
                <a:solidFill>
                  <a:srgbClr val="00B050"/>
                </a:solidFill>
              </a:rPr>
              <a:t>✔</a:t>
            </a:r>
            <a:endParaRPr lang="vi-VN" sz="4800" dirty="0">
              <a:solidFill>
                <a:srgbClr val="00B050"/>
              </a:solidFill>
            </a:endParaRPr>
          </a:p>
        </p:txBody>
      </p:sp>
      <p:sp>
        <p:nvSpPr>
          <p:cNvPr id="14" name="Rectangle 13"/>
          <p:cNvSpPr/>
          <p:nvPr/>
        </p:nvSpPr>
        <p:spPr>
          <a:xfrm>
            <a:off x="9102575" y="3460282"/>
            <a:ext cx="803425" cy="830997"/>
          </a:xfrm>
          <a:prstGeom prst="rect">
            <a:avLst/>
          </a:prstGeom>
        </p:spPr>
        <p:txBody>
          <a:bodyPr wrap="none">
            <a:spAutoFit/>
          </a:bodyPr>
          <a:lstStyle/>
          <a:p>
            <a:r>
              <a:rPr lang="en-US" sz="4800" b="1" dirty="0">
                <a:solidFill>
                  <a:srgbClr val="00B050"/>
                </a:solidFill>
              </a:rPr>
              <a:t>✔</a:t>
            </a:r>
            <a:endParaRPr lang="vi-VN" sz="4800" dirty="0">
              <a:solidFill>
                <a:srgbClr val="00B050"/>
              </a:solidFill>
            </a:endParaRPr>
          </a:p>
        </p:txBody>
      </p:sp>
      <p:sp>
        <p:nvSpPr>
          <p:cNvPr id="15" name="Rectangle 14"/>
          <p:cNvSpPr/>
          <p:nvPr/>
        </p:nvSpPr>
        <p:spPr>
          <a:xfrm>
            <a:off x="906350" y="3613665"/>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16" name="Rectangle 15"/>
          <p:cNvSpPr/>
          <p:nvPr/>
        </p:nvSpPr>
        <p:spPr>
          <a:xfrm>
            <a:off x="4637503" y="3613665"/>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17" name="Rectangle 16"/>
          <p:cNvSpPr/>
          <p:nvPr/>
        </p:nvSpPr>
        <p:spPr>
          <a:xfrm>
            <a:off x="875128" y="2243226"/>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pic>
        <p:nvPicPr>
          <p:cNvPr id="1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4" y="1045911"/>
            <a:ext cx="1140196" cy="96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174084"/>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7"/>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nextCondLst>
                <p:cond evt="onClick" delay="0">
                  <p:tgtEl>
                    <p:spTgt spid="7"/>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4" name="Rectangle 3"/>
          <p:cNvSpPr/>
          <p:nvPr/>
        </p:nvSpPr>
        <p:spPr>
          <a:xfrm>
            <a:off x="206813" y="1581134"/>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pic>
        <p:nvPicPr>
          <p:cNvPr id="3074" name="Picture 2" descr="Newton's Discovery-Sir Isaac Newton on Make a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27248" y="2981325"/>
            <a:ext cx="6400800" cy="3600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0550" y="1038225"/>
            <a:ext cx="4867275" cy="523220"/>
          </a:xfrm>
          <a:prstGeom prst="rect">
            <a:avLst/>
          </a:prstGeom>
          <a:noFill/>
        </p:spPr>
        <p:txBody>
          <a:bodyPr wrap="square" rtlCol="0">
            <a:spAutoFit/>
          </a:bodyPr>
          <a:lstStyle/>
          <a:p>
            <a:r>
              <a:rPr lang="vi-VN" sz="2800" b="1" dirty="0" smtClean="0"/>
              <a:t>THẾ NĂNG HẤP DẪN</a:t>
            </a:r>
            <a:endParaRPr lang="vi-VN" sz="2800" b="1" dirty="0"/>
          </a:p>
        </p:txBody>
      </p:sp>
      <p:sp>
        <p:nvSpPr>
          <p:cNvPr id="5" name="Rectangle 4"/>
          <p:cNvSpPr/>
          <p:nvPr/>
        </p:nvSpPr>
        <p:spPr>
          <a:xfrm>
            <a:off x="1051498" y="1783242"/>
            <a:ext cx="5406452" cy="1384995"/>
          </a:xfrm>
          <a:prstGeom prst="rect">
            <a:avLst/>
          </a:prstGeom>
        </p:spPr>
        <p:txBody>
          <a:bodyPr wrap="square">
            <a:spAutoFit/>
          </a:bodyPr>
          <a:lstStyle/>
          <a:p>
            <a:pPr algn="just"/>
            <a:r>
              <a:rPr lang="vi-VN" sz="2800" dirty="0">
                <a:solidFill>
                  <a:srgbClr val="333333"/>
                </a:solidFill>
                <a:latin typeface="Times New Roman" panose="02020603050405020304" pitchFamily="18" charset="0"/>
                <a:cs typeface="Times New Roman" panose="02020603050405020304" pitchFamily="18" charset="0"/>
              </a:rPr>
              <a:t>Các vật ở một độ cao nào đó so với mặt đất </a:t>
            </a:r>
            <a:r>
              <a:rPr lang="vi-VN" sz="2800" dirty="0" smtClean="0">
                <a:solidFill>
                  <a:srgbClr val="333333"/>
                </a:solidFill>
                <a:latin typeface="Times New Roman" panose="02020603050405020304" pitchFamily="18" charset="0"/>
                <a:cs typeface="Times New Roman" panose="02020603050405020304" pitchFamily="18" charset="0"/>
              </a:rPr>
              <a:t>đều có </a:t>
            </a:r>
            <a:r>
              <a:rPr lang="vi-VN" sz="2800" dirty="0">
                <a:solidFill>
                  <a:srgbClr val="333333"/>
                </a:solidFill>
                <a:latin typeface="Times New Roman" panose="02020603050405020304" pitchFamily="18" charset="0"/>
                <a:cs typeface="Times New Roman" panose="02020603050405020304" pitchFamily="18" charset="0"/>
              </a:rPr>
              <a:t>năng lượng hấp dẫn được gọi là thế năng hấp dẫn.</a:t>
            </a:r>
          </a:p>
        </p:txBody>
      </p:sp>
      <p:pic>
        <p:nvPicPr>
          <p:cNvPr id="3076" name="Picture 4" descr="Hình thức thiết kế nhà cao tầng - Thực trạng và định hướ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4923" y="2589212"/>
            <a:ext cx="6083702" cy="40987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ác nước nằm ở rìa thế giới có tốc độ chảy mạnh nhất - Đài Phát thanh và  Truyền hình Thanh Hó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923" y="2106408"/>
            <a:ext cx="6096000" cy="45815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3 loại cầu trượt phổ biến nhất hiện n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550" y="1561445"/>
            <a:ext cx="5425874" cy="51264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27657" y="3556152"/>
            <a:ext cx="5482693" cy="954107"/>
          </a:xfrm>
          <a:prstGeom prst="rect">
            <a:avLst/>
          </a:prstGeom>
        </p:spPr>
        <p:txBody>
          <a:bodyPr wrap="square">
            <a:spAutoFit/>
          </a:bodyPr>
          <a:lstStyle/>
          <a:p>
            <a:pPr algn="just"/>
            <a:r>
              <a:rPr lang="vi-VN" sz="2800" dirty="0">
                <a:solidFill>
                  <a:srgbClr val="333333"/>
                </a:solidFill>
                <a:latin typeface="Times New Roman" panose="02020603050405020304" pitchFamily="18" charset="0"/>
                <a:cs typeface="Times New Roman" panose="02020603050405020304" pitchFamily="18" charset="0"/>
              </a:rPr>
              <a:t>Vật ở càng cao so với mặt đất thì có thế năng hấp dẫn càng lớn.</a:t>
            </a:r>
            <a:endParaRPr lang="en-US" sz="2800" dirty="0"/>
          </a:p>
        </p:txBody>
      </p:sp>
      <p:sp>
        <p:nvSpPr>
          <p:cNvPr id="12" name="Rectangle 11"/>
          <p:cNvSpPr/>
          <p:nvPr/>
        </p:nvSpPr>
        <p:spPr>
          <a:xfrm>
            <a:off x="168207" y="347384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581107940"/>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4"/>
                                        </p:tgtEl>
                                      </p:cBhvr>
                                    </p:animEffect>
                                    <p:set>
                                      <p:cBhvr>
                                        <p:cTn id="17" dur="1" fill="hold">
                                          <p:stCondLst>
                                            <p:cond delay="499"/>
                                          </p:stCondLst>
                                        </p:cTn>
                                        <p:tgtEl>
                                          <p:spTgt spid="307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500"/>
                                        <p:tgtEl>
                                          <p:spTgt spid="307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8"/>
                                        </p:tgtEl>
                                      </p:cBhvr>
                                    </p:animEffect>
                                    <p:set>
                                      <p:cBhvr>
                                        <p:cTn id="33" dur="1" fill="hold">
                                          <p:stCondLst>
                                            <p:cond delay="499"/>
                                          </p:stCondLst>
                                        </p:cTn>
                                        <p:tgtEl>
                                          <p:spTgt spid="307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3080"/>
                                        </p:tgtEl>
                                        <p:attrNameLst>
                                          <p:attrName>style.visibility</p:attrName>
                                        </p:attrNameLst>
                                      </p:cBhvr>
                                      <p:to>
                                        <p:strVal val="visible"/>
                                      </p:to>
                                    </p:set>
                                    <p:animEffect transition="in" filter="fade">
                                      <p:cBhvr>
                                        <p:cTn id="36" dur="500"/>
                                        <p:tgtEl>
                                          <p:spTgt spid="308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4" name="Rectangle 3"/>
          <p:cNvSpPr/>
          <p:nvPr/>
        </p:nvSpPr>
        <p:spPr>
          <a:xfrm>
            <a:off x="206813" y="1581134"/>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5" name="TextBox 4"/>
          <p:cNvSpPr txBox="1"/>
          <p:nvPr/>
        </p:nvSpPr>
        <p:spPr>
          <a:xfrm>
            <a:off x="590550" y="1038225"/>
            <a:ext cx="4048125" cy="523220"/>
          </a:xfrm>
          <a:prstGeom prst="rect">
            <a:avLst/>
          </a:prstGeom>
          <a:noFill/>
        </p:spPr>
        <p:txBody>
          <a:bodyPr wrap="square" rtlCol="0">
            <a:spAutoFit/>
          </a:bodyPr>
          <a:lstStyle/>
          <a:p>
            <a:r>
              <a:rPr lang="vi-VN" sz="2800" b="1" dirty="0" smtClean="0"/>
              <a:t>THẾ NĂNG ĐÀN HỒI</a:t>
            </a:r>
            <a:endParaRPr lang="vi-VN" sz="28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674" y="3346450"/>
            <a:ext cx="3951981" cy="3206750"/>
          </a:xfrm>
          <a:prstGeom prst="rect">
            <a:avLst/>
          </a:prstGeom>
        </p:spPr>
      </p:pic>
      <p:pic>
        <p:nvPicPr>
          <p:cNvPr id="7" name="Picture 2" descr="Tập tin:Lực đàn hồi.gif – Wikipedia tiếng Việ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41592" y="3962400"/>
            <a:ext cx="339416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hế năng đàn hồi của lò xo, vật lý phổ thông - Vật lí phổ thô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46791" y="4648200"/>
            <a:ext cx="5631869" cy="13128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iếc cồng của nữ thần A-tê-na - music.edu.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6449" y="2246312"/>
            <a:ext cx="4762500" cy="45148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79965" y="1600666"/>
            <a:ext cx="9845260" cy="954107"/>
          </a:xfrm>
          <a:prstGeom prst="rect">
            <a:avLst/>
          </a:prstGeom>
        </p:spPr>
        <p:txBody>
          <a:bodyPr wrap="square">
            <a:spAutoFit/>
          </a:bodyPr>
          <a:lstStyle/>
          <a:p>
            <a:pPr algn="just"/>
            <a:r>
              <a:rPr lang="vi-VN" sz="2800" dirty="0">
                <a:solidFill>
                  <a:srgbClr val="333333"/>
                </a:solidFill>
                <a:latin typeface="Times New Roman" panose="02020603050405020304" pitchFamily="18" charset="0"/>
                <a:cs typeface="Times New Roman" panose="02020603050405020304" pitchFamily="18" charset="0"/>
              </a:rPr>
              <a:t>Những vật như lò xo, dây cao su, đệm hơi, cánh cung,...khi bị biến dạng sẽ có thế năng đàn hồi.</a:t>
            </a:r>
          </a:p>
        </p:txBody>
      </p:sp>
      <p:sp>
        <p:nvSpPr>
          <p:cNvPr id="10" name="Rectangle 9"/>
          <p:cNvSpPr/>
          <p:nvPr/>
        </p:nvSpPr>
        <p:spPr>
          <a:xfrm>
            <a:off x="1479964" y="3023284"/>
            <a:ext cx="10235785" cy="523220"/>
          </a:xfrm>
          <a:prstGeom prst="rect">
            <a:avLst/>
          </a:prstGeom>
        </p:spPr>
        <p:txBody>
          <a:bodyPr wrap="square">
            <a:spAutoFit/>
          </a:bodyPr>
          <a:lstStyle/>
          <a:p>
            <a:pPr algn="just"/>
            <a:r>
              <a:rPr lang="vi-VN" sz="2800" dirty="0">
                <a:solidFill>
                  <a:srgbClr val="333333"/>
                </a:solidFill>
                <a:latin typeface="Times New Roman" panose="02020603050405020304" pitchFamily="18" charset="0"/>
                <a:cs typeface="Times New Roman" panose="02020603050405020304" pitchFamily="18" charset="0"/>
              </a:rPr>
              <a:t>Các vật đó biến dạng càng nhiều thì có thế năng đàn hồi càng lớn.</a:t>
            </a:r>
          </a:p>
        </p:txBody>
      </p:sp>
      <p:sp>
        <p:nvSpPr>
          <p:cNvPr id="12" name="Rectangle 11"/>
          <p:cNvSpPr/>
          <p:nvPr/>
        </p:nvSpPr>
        <p:spPr>
          <a:xfrm>
            <a:off x="206813" y="2656864"/>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1655678431"/>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fade">
                                      <p:cBhvr>
                                        <p:cTn id="36" dur="500"/>
                                        <p:tgtEl>
                                          <p:spTgt spid="205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50"/>
                                        </p:tgtEl>
                                      </p:cBhvr>
                                    </p:animEffect>
                                    <p:set>
                                      <p:cBhvr>
                                        <p:cTn id="41" dur="1" fill="hold">
                                          <p:stCondLst>
                                            <p:cond delay="499"/>
                                          </p:stCondLst>
                                        </p:cTn>
                                        <p:tgtEl>
                                          <p:spTgt spid="2050"/>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oa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3796" y="1922986"/>
            <a:ext cx="3721913" cy="42291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4"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2" name="TextBox 1"/>
          <p:cNvSpPr txBox="1"/>
          <p:nvPr/>
        </p:nvSpPr>
        <p:spPr>
          <a:xfrm>
            <a:off x="2286288" y="1089875"/>
            <a:ext cx="8711946" cy="523220"/>
          </a:xfrm>
          <a:prstGeom prst="rect">
            <a:avLst/>
          </a:prstGeom>
          <a:noFill/>
        </p:spPr>
        <p:txBody>
          <a:bodyPr wrap="square" rtlCol="0">
            <a:spAutoFit/>
          </a:bodyPr>
          <a:lstStyle/>
          <a:p>
            <a:r>
              <a:rPr lang="vi-VN" sz="2800" dirty="0" smtClean="0"/>
              <a:t>Thế năng đàn hồi trong tường hợp nào là lớn nhất?</a:t>
            </a:r>
            <a:endParaRPr lang="vi-VN" sz="2800" dirty="0"/>
          </a:p>
        </p:txBody>
      </p:sp>
      <p:sp>
        <p:nvSpPr>
          <p:cNvPr id="5" name="TextBox 4"/>
          <p:cNvSpPr txBox="1"/>
          <p:nvPr/>
        </p:nvSpPr>
        <p:spPr>
          <a:xfrm>
            <a:off x="6069605" y="1973599"/>
            <a:ext cx="865761" cy="584775"/>
          </a:xfrm>
          <a:prstGeom prst="rect">
            <a:avLst/>
          </a:prstGeom>
          <a:noFill/>
        </p:spPr>
        <p:txBody>
          <a:bodyPr wrap="square" rtlCol="0">
            <a:spAutoFit/>
          </a:bodyPr>
          <a:lstStyle/>
          <a:p>
            <a:r>
              <a:rPr lang="vi-VN" sz="3200" dirty="0" smtClean="0"/>
              <a:t>A</a:t>
            </a:r>
            <a:endParaRPr lang="vi-VN" sz="3200" dirty="0"/>
          </a:p>
        </p:txBody>
      </p:sp>
      <p:sp>
        <p:nvSpPr>
          <p:cNvPr id="6" name="TextBox 5"/>
          <p:cNvSpPr txBox="1"/>
          <p:nvPr/>
        </p:nvSpPr>
        <p:spPr>
          <a:xfrm>
            <a:off x="6069605" y="2841034"/>
            <a:ext cx="666572" cy="584775"/>
          </a:xfrm>
          <a:prstGeom prst="rect">
            <a:avLst/>
          </a:prstGeom>
          <a:noFill/>
        </p:spPr>
        <p:txBody>
          <a:bodyPr wrap="square" rtlCol="0">
            <a:spAutoFit/>
          </a:bodyPr>
          <a:lstStyle/>
          <a:p>
            <a:r>
              <a:rPr lang="vi-VN" sz="3200" dirty="0" smtClean="0"/>
              <a:t>B</a:t>
            </a:r>
            <a:endParaRPr lang="vi-VN" sz="3200" dirty="0"/>
          </a:p>
        </p:txBody>
      </p:sp>
      <p:sp>
        <p:nvSpPr>
          <p:cNvPr id="7" name="TextBox 6"/>
          <p:cNvSpPr txBox="1"/>
          <p:nvPr/>
        </p:nvSpPr>
        <p:spPr>
          <a:xfrm>
            <a:off x="6133745" y="3745149"/>
            <a:ext cx="714527" cy="584775"/>
          </a:xfrm>
          <a:prstGeom prst="rect">
            <a:avLst/>
          </a:prstGeom>
          <a:noFill/>
        </p:spPr>
        <p:txBody>
          <a:bodyPr wrap="square" rtlCol="0">
            <a:spAutoFit/>
          </a:bodyPr>
          <a:lstStyle/>
          <a:p>
            <a:r>
              <a:rPr lang="vi-VN" sz="3200" dirty="0" smtClean="0"/>
              <a:t>C</a:t>
            </a:r>
            <a:endParaRPr lang="vi-VN" sz="3200" dirty="0"/>
          </a:p>
        </p:txBody>
      </p:sp>
      <p:sp>
        <p:nvSpPr>
          <p:cNvPr id="9" name="Rectangle 8"/>
          <p:cNvSpPr/>
          <p:nvPr/>
        </p:nvSpPr>
        <p:spPr>
          <a:xfrm>
            <a:off x="6292514" y="2669281"/>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10" name="Rectangle 9"/>
          <p:cNvSpPr/>
          <p:nvPr/>
        </p:nvSpPr>
        <p:spPr>
          <a:xfrm>
            <a:off x="6446559" y="3563668"/>
            <a:ext cx="803425" cy="830997"/>
          </a:xfrm>
          <a:prstGeom prst="rect">
            <a:avLst/>
          </a:prstGeom>
        </p:spPr>
        <p:txBody>
          <a:bodyPr wrap="none">
            <a:spAutoFit/>
          </a:bodyPr>
          <a:lstStyle/>
          <a:p>
            <a:r>
              <a:rPr lang="en-US" sz="4800" b="1" dirty="0" smtClean="0">
                <a:solidFill>
                  <a:srgbClr val="00B050"/>
                </a:solidFill>
              </a:rPr>
              <a:t>✔</a:t>
            </a:r>
            <a:endParaRPr lang="vi-VN" sz="4800" dirty="0">
              <a:solidFill>
                <a:srgbClr val="00B050"/>
              </a:solidFill>
            </a:endParaRPr>
          </a:p>
        </p:txBody>
      </p:sp>
      <p:sp>
        <p:nvSpPr>
          <p:cNvPr id="11" name="Rectangle 10"/>
          <p:cNvSpPr/>
          <p:nvPr/>
        </p:nvSpPr>
        <p:spPr>
          <a:xfrm>
            <a:off x="6242152" y="1850485"/>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pic>
        <p:nvPicPr>
          <p:cNvPr id="12" name="Picture 2" descr="Bài tập dấu chấm hỏi - Luyện tập về dấu chấm hỏi lớp 2 - VnDoc.com - Hệ  Thống PP BĐS Nghỉ Dưỡng Cao Cấp Địa ốc 5 Sa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74" y="1045911"/>
            <a:ext cx="1140196" cy="96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495515"/>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fade">
                                      <p:cBhvr>
                                        <p:cTn id="16" dur="500"/>
                                        <p:tgtEl>
                                          <p:spTgt spid="1229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nextCondLst>
                <p:cond evt="onClick" delay="0">
                  <p:tgtEl>
                    <p:spTgt spid="5"/>
                  </p:tgtEl>
                </p:cond>
              </p:nextCondLst>
            </p:seq>
          </p:childTnLst>
        </p:cTn>
      </p:par>
    </p:tnLst>
    <p:bldLst>
      <p:bldP spid="2" grpId="0"/>
      <p:bldP spid="5" grpId="0"/>
      <p:bldP spid="6" grpId="0"/>
      <p:bldP spid="7"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UẨN NHẤT] Thế năng đàn hồi là gì l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2276474"/>
            <a:ext cx="6791325" cy="326231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5"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2" name="TextBox 1"/>
          <p:cNvSpPr txBox="1"/>
          <p:nvPr/>
        </p:nvSpPr>
        <p:spPr>
          <a:xfrm>
            <a:off x="1803265" y="1072880"/>
            <a:ext cx="10753725" cy="523220"/>
          </a:xfrm>
          <a:prstGeom prst="rect">
            <a:avLst/>
          </a:prstGeom>
          <a:noFill/>
        </p:spPr>
        <p:txBody>
          <a:bodyPr wrap="square" rtlCol="0">
            <a:spAutoFit/>
          </a:bodyPr>
          <a:lstStyle/>
          <a:p>
            <a:r>
              <a:rPr lang="en-US" sz="2800" dirty="0" err="1" smtClean="0"/>
              <a:t>Em</a:t>
            </a:r>
            <a:r>
              <a:rPr lang="en-US" sz="2800" dirty="0" smtClean="0"/>
              <a:t> </a:t>
            </a:r>
            <a:r>
              <a:rPr lang="vi-VN" sz="2800" dirty="0" smtClean="0"/>
              <a:t>hãy cho biết các dạng băng lượng có trong hình bên dưới</a:t>
            </a:r>
            <a:endParaRPr lang="vi-VN" sz="2800" dirty="0"/>
          </a:p>
        </p:txBody>
      </p:sp>
      <p:pic>
        <p:nvPicPr>
          <p:cNvPr id="7" name="Picture 2" descr="Bài tập dấu chấm hỏi - Luyện tập về dấu chấm hỏi lớp 2 - VnDoc.com - Hệ  Thống PP BĐS Nghỉ Dưỡng Cao Cấp Địa ốc 5 Sa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74" y="1045911"/>
            <a:ext cx="1140196" cy="96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08231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fade">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4" name="Rectangle 3"/>
          <p:cNvSpPr/>
          <p:nvPr/>
        </p:nvSpPr>
        <p:spPr>
          <a:xfrm>
            <a:off x="206813" y="1566207"/>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pic>
        <p:nvPicPr>
          <p:cNvPr id="5" name="Picture 18" descr="Pin là gì? Phân biệt các loại pin phổ biến hiện nay và đặc điểm, cấu tạo  của chúng | The Couture Travel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105" y="2654706"/>
            <a:ext cx="9023895" cy="41284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Phân biệt các loại acq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569" y="2468195"/>
            <a:ext cx="6317409" cy="408291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17 thực phẩm tốt cho sức khỏe có thể bạn chưa biết - Thế Giới Điện Giả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4325" y="2201863"/>
            <a:ext cx="6381750" cy="422910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hế độ ăn uống tốt cho sức khỏe được Viện dinh dưỡng Quốc gia gợi 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7700" y="1719262"/>
            <a:ext cx="5715000" cy="496252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Tại sao giá xăng dầu thế giới tăng ca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7900" y="1901825"/>
            <a:ext cx="8572500" cy="4829176"/>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Than đá và quặng khoáng sản dẫn đầu mức tăng trưởng xuất khẩ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0400" y="2259013"/>
            <a:ext cx="6667500" cy="41719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03922" y="1692274"/>
            <a:ext cx="9159303" cy="954107"/>
          </a:xfrm>
          <a:prstGeom prst="rect">
            <a:avLst/>
          </a:prstGeom>
        </p:spPr>
        <p:txBody>
          <a:bodyPr wrap="square">
            <a:spAutoFit/>
          </a:bodyPr>
          <a:lstStyle/>
          <a:p>
            <a:pPr algn="just"/>
            <a:r>
              <a:rPr lang="vi-VN" sz="2800" dirty="0">
                <a:solidFill>
                  <a:srgbClr val="333333"/>
                </a:solidFill>
                <a:latin typeface="Times New Roman" panose="02020603050405020304" pitchFamily="18" charset="0"/>
                <a:cs typeface="Times New Roman" panose="02020603050405020304" pitchFamily="18" charset="0"/>
              </a:rPr>
              <a:t>Năng lượng lưu trữ trong lương thực</a:t>
            </a:r>
            <a:r>
              <a:rPr lang="en-US" sz="2800" dirty="0">
                <a:solidFill>
                  <a:srgbClr val="333333"/>
                </a:solidFill>
                <a:latin typeface="Times New Roman" panose="02020603050405020304" pitchFamily="18" charset="0"/>
                <a:cs typeface="Times New Roman" panose="02020603050405020304" pitchFamily="18" charset="0"/>
              </a:rPr>
              <a:t> </a:t>
            </a:r>
            <a:r>
              <a:rPr lang="vi-VN" sz="2800" dirty="0">
                <a:solidFill>
                  <a:srgbClr val="333333"/>
                </a:solidFill>
                <a:latin typeface="Times New Roman" panose="02020603050405020304" pitchFamily="18" charset="0"/>
                <a:cs typeface="Times New Roman" panose="02020603050405020304" pitchFamily="18" charset="0"/>
              </a:rPr>
              <a:t>- thực phẩm, trong pin, nhiên liệu,...được gọi là năng lượng hóa học.</a:t>
            </a:r>
          </a:p>
        </p:txBody>
      </p:sp>
      <p:sp>
        <p:nvSpPr>
          <p:cNvPr id="13" name="TextBox 12"/>
          <p:cNvSpPr txBox="1"/>
          <p:nvPr/>
        </p:nvSpPr>
        <p:spPr>
          <a:xfrm>
            <a:off x="590550" y="1038225"/>
            <a:ext cx="7089502" cy="523220"/>
          </a:xfrm>
          <a:prstGeom prst="rect">
            <a:avLst/>
          </a:prstGeom>
          <a:noFill/>
        </p:spPr>
        <p:txBody>
          <a:bodyPr wrap="square" rtlCol="0">
            <a:spAutoFit/>
          </a:bodyPr>
          <a:lstStyle/>
          <a:p>
            <a:r>
              <a:rPr lang="vi-VN" sz="2800" b="1" dirty="0" smtClean="0"/>
              <a:t>NĂNG LƯỢNG HÓA HỌC</a:t>
            </a:r>
            <a:endParaRPr lang="vi-VN" sz="2800" b="1" dirty="0"/>
          </a:p>
        </p:txBody>
      </p:sp>
      <p:sp>
        <p:nvSpPr>
          <p:cNvPr id="8" name="Rectangle 7"/>
          <p:cNvSpPr/>
          <p:nvPr/>
        </p:nvSpPr>
        <p:spPr>
          <a:xfrm>
            <a:off x="1403923" y="2967335"/>
            <a:ext cx="9159302" cy="1384995"/>
          </a:xfrm>
          <a:prstGeom prst="rect">
            <a:avLst/>
          </a:prstGeom>
        </p:spPr>
        <p:txBody>
          <a:bodyPr wrap="square">
            <a:spAutoFit/>
          </a:bodyPr>
          <a:lstStyle/>
          <a:p>
            <a:pPr algn="just"/>
            <a:r>
              <a:rPr lang="vi-VN" sz="2800" dirty="0">
                <a:solidFill>
                  <a:srgbClr val="333333"/>
                </a:solidFill>
                <a:latin typeface="Times New Roman" panose="02020603050405020304" pitchFamily="18" charset="0"/>
                <a:cs typeface="Times New Roman" panose="02020603050405020304" pitchFamily="18" charset="0"/>
              </a:rPr>
              <a:t>Năng lượng trong lương thực- thực phẩm giúp con người sinh sống, phát triển; năng lượng trong nhiên liệu giúp máy móc hoạt động.</a:t>
            </a:r>
          </a:p>
        </p:txBody>
      </p:sp>
      <p:sp>
        <p:nvSpPr>
          <p:cNvPr id="15" name="Rectangle 14"/>
          <p:cNvSpPr/>
          <p:nvPr/>
        </p:nvSpPr>
        <p:spPr>
          <a:xfrm>
            <a:off x="206813" y="2967335"/>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298115715"/>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1266"/>
                                        </p:tgtEl>
                                        <p:attrNameLst>
                                          <p:attrName>style.visibility</p:attrName>
                                        </p:attrNameLst>
                                      </p:cBhvr>
                                      <p:to>
                                        <p:strVal val="visible"/>
                                      </p:to>
                                    </p:set>
                                    <p:animEffect transition="in" filter="fade">
                                      <p:cBhvr>
                                        <p:cTn id="26" dur="500"/>
                                        <p:tgtEl>
                                          <p:spTgt spid="112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266"/>
                                        </p:tgtEl>
                                      </p:cBhvr>
                                    </p:animEffect>
                                    <p:set>
                                      <p:cBhvr>
                                        <p:cTn id="31" dur="1" fill="hold">
                                          <p:stCondLst>
                                            <p:cond delay="499"/>
                                          </p:stCondLst>
                                        </p:cTn>
                                        <p:tgtEl>
                                          <p:spTgt spid="1126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1268"/>
                                        </p:tgtEl>
                                        <p:attrNameLst>
                                          <p:attrName>style.visibility</p:attrName>
                                        </p:attrNameLst>
                                      </p:cBhvr>
                                      <p:to>
                                        <p:strVal val="visible"/>
                                      </p:to>
                                    </p:set>
                                    <p:animEffect transition="in" filter="fade">
                                      <p:cBhvr>
                                        <p:cTn id="34" dur="500"/>
                                        <p:tgtEl>
                                          <p:spTgt spid="112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1268"/>
                                        </p:tgtEl>
                                      </p:cBhvr>
                                    </p:animEffect>
                                    <p:set>
                                      <p:cBhvr>
                                        <p:cTn id="39" dur="1" fill="hold">
                                          <p:stCondLst>
                                            <p:cond delay="499"/>
                                          </p:stCondLst>
                                        </p:cTn>
                                        <p:tgtEl>
                                          <p:spTgt spid="1126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1270"/>
                                        </p:tgtEl>
                                        <p:attrNameLst>
                                          <p:attrName>style.visibility</p:attrName>
                                        </p:attrNameLst>
                                      </p:cBhvr>
                                      <p:to>
                                        <p:strVal val="visible"/>
                                      </p:to>
                                    </p:set>
                                    <p:animEffect transition="in" filter="fade">
                                      <p:cBhvr>
                                        <p:cTn id="42" dur="500"/>
                                        <p:tgtEl>
                                          <p:spTgt spid="1127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1270"/>
                                        </p:tgtEl>
                                      </p:cBhvr>
                                    </p:animEffect>
                                    <p:set>
                                      <p:cBhvr>
                                        <p:cTn id="47" dur="1" fill="hold">
                                          <p:stCondLst>
                                            <p:cond delay="499"/>
                                          </p:stCondLst>
                                        </p:cTn>
                                        <p:tgtEl>
                                          <p:spTgt spid="11270"/>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1274"/>
                                        </p:tgtEl>
                                        <p:attrNameLst>
                                          <p:attrName>style.visibility</p:attrName>
                                        </p:attrNameLst>
                                      </p:cBhvr>
                                      <p:to>
                                        <p:strVal val="visible"/>
                                      </p:to>
                                    </p:set>
                                    <p:animEffect transition="in" filter="fade">
                                      <p:cBhvr>
                                        <p:cTn id="50" dur="500"/>
                                        <p:tgtEl>
                                          <p:spTgt spid="1127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1274"/>
                                        </p:tgtEl>
                                      </p:cBhvr>
                                    </p:animEffect>
                                    <p:set>
                                      <p:cBhvr>
                                        <p:cTn id="55" dur="1" fill="hold">
                                          <p:stCondLst>
                                            <p:cond delay="499"/>
                                          </p:stCondLst>
                                        </p:cTn>
                                        <p:tgtEl>
                                          <p:spTgt spid="11274"/>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3" grpId="0"/>
      <p:bldP spid="8"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4" name="Rectangle 3"/>
          <p:cNvSpPr/>
          <p:nvPr/>
        </p:nvSpPr>
        <p:spPr>
          <a:xfrm>
            <a:off x="38032" y="1617118"/>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5" name="TextBox 4"/>
          <p:cNvSpPr txBox="1"/>
          <p:nvPr/>
        </p:nvSpPr>
        <p:spPr>
          <a:xfrm>
            <a:off x="590550" y="1038225"/>
            <a:ext cx="4714875" cy="523220"/>
          </a:xfrm>
          <a:prstGeom prst="rect">
            <a:avLst/>
          </a:prstGeom>
          <a:noFill/>
        </p:spPr>
        <p:txBody>
          <a:bodyPr wrap="square" rtlCol="0">
            <a:spAutoFit/>
          </a:bodyPr>
          <a:lstStyle/>
          <a:p>
            <a:r>
              <a:rPr lang="vi-VN" sz="2800" b="1" dirty="0" smtClean="0"/>
              <a:t>NĂNG </a:t>
            </a:r>
            <a:r>
              <a:rPr lang="vi-VN" sz="2800" b="1" smtClean="0"/>
              <a:t>LƯỢNG HẠT NHÂN</a:t>
            </a:r>
            <a:endParaRPr lang="vi-VN" sz="2800" b="1" dirty="0"/>
          </a:p>
        </p:txBody>
      </p:sp>
      <p:sp>
        <p:nvSpPr>
          <p:cNvPr id="6" name="AutoShape 2" descr="Nhìn nhận khách quan về điện hạt nh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4" descr="Nhìn nhận khách quan về điện hạt nhâ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46" name="Picture 6" descr="Tìm hiểu nguyên lý làm việc của nhà máy điện hạt nhân - Tin tức H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2028825"/>
            <a:ext cx="762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Đức đền bù gần 3 tỷ USD cho các công ty vận hành nhà máy điện hạt nhân |  Thời báo Tài chính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78783"/>
            <a:ext cx="7000875" cy="4662584"/>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Ngôi sao đặc biệt nhất trên bầu trờ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6936" y="1537755"/>
            <a:ext cx="5681663" cy="50916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51498" y="1729085"/>
            <a:ext cx="10740452" cy="1815882"/>
          </a:xfrm>
          <a:prstGeom prst="rect">
            <a:avLst/>
          </a:prstGeom>
        </p:spPr>
        <p:txBody>
          <a:bodyPr wrap="square">
            <a:spAutoFit/>
          </a:bodyPr>
          <a:lstStyle/>
          <a:p>
            <a:r>
              <a:rPr lang="vi-VN" sz="2800" dirty="0" smtClean="0">
                <a:solidFill>
                  <a:srgbClr val="333333"/>
                </a:solidFill>
                <a:latin typeface="Times New Roman" panose="02020603050405020304" pitchFamily="18" charset="0"/>
                <a:cs typeface="Times New Roman" panose="02020603050405020304" pitchFamily="18" charset="0"/>
              </a:rPr>
              <a:t>Tàu </a:t>
            </a:r>
            <a:r>
              <a:rPr lang="vi-VN" sz="2800" dirty="0">
                <a:solidFill>
                  <a:srgbClr val="333333"/>
                </a:solidFill>
                <a:latin typeface="Times New Roman" panose="02020603050405020304" pitchFamily="18" charset="0"/>
                <a:cs typeface="Times New Roman" panose="02020603050405020304" pitchFamily="18" charset="0"/>
              </a:rPr>
              <a:t>ngầm nguyên tử, Mặt Trời và các ngôi sao,...hoạt động nhờ năng lượng hạt nhân. </a:t>
            </a:r>
            <a:r>
              <a:rPr lang="en-US" sz="2800" dirty="0">
                <a:solidFill>
                  <a:srgbClr val="333333"/>
                </a:solidFill>
                <a:latin typeface="Times New Roman" panose="02020603050405020304" pitchFamily="18" charset="0"/>
                <a:cs typeface="Times New Roman" panose="02020603050405020304" pitchFamily="18" charset="0"/>
              </a:rPr>
              <a:t>	</a:t>
            </a:r>
            <a:endParaRPr lang="vi-VN" sz="2800" dirty="0" smtClean="0">
              <a:solidFill>
                <a:srgbClr val="333333"/>
              </a:solidFill>
              <a:latin typeface="Times New Roman" panose="02020603050405020304" pitchFamily="18" charset="0"/>
              <a:cs typeface="Times New Roman" panose="02020603050405020304" pitchFamily="18" charset="0"/>
            </a:endParaRPr>
          </a:p>
          <a:p>
            <a:endParaRPr lang="vi-VN" sz="2800" dirty="0" smtClean="0">
              <a:solidFill>
                <a:srgbClr val="333333"/>
              </a:solidFill>
              <a:latin typeface="Times New Roman" panose="02020603050405020304" pitchFamily="18" charset="0"/>
              <a:cs typeface="Times New Roman" panose="02020603050405020304" pitchFamily="18" charset="0"/>
            </a:endParaRPr>
          </a:p>
          <a:p>
            <a:r>
              <a:rPr lang="vi-VN" sz="2800" dirty="0" smtClean="0">
                <a:solidFill>
                  <a:srgbClr val="333333"/>
                </a:solidFill>
                <a:latin typeface="Times New Roman" panose="02020603050405020304" pitchFamily="18" charset="0"/>
                <a:cs typeface="Times New Roman" panose="02020603050405020304" pitchFamily="18" charset="0"/>
              </a:rPr>
              <a:t>Đó </a:t>
            </a:r>
            <a:r>
              <a:rPr lang="vi-VN" sz="2800" dirty="0">
                <a:solidFill>
                  <a:srgbClr val="333333"/>
                </a:solidFill>
                <a:latin typeface="Times New Roman" panose="02020603050405020304" pitchFamily="18" charset="0"/>
                <a:cs typeface="Times New Roman" panose="02020603050405020304" pitchFamily="18" charset="0"/>
              </a:rPr>
              <a:t>là năng lượng lưu trữ trong tâm của nguyên tử.</a:t>
            </a:r>
            <a:endParaRPr lang="vi-VN" sz="2800" dirty="0"/>
          </a:p>
        </p:txBody>
      </p:sp>
      <p:sp>
        <p:nvSpPr>
          <p:cNvPr id="13" name="Rectangle 12"/>
          <p:cNvSpPr/>
          <p:nvPr/>
        </p:nvSpPr>
        <p:spPr>
          <a:xfrm>
            <a:off x="38032" y="2692848"/>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pic>
        <p:nvPicPr>
          <p:cNvPr id="10252" name="Picture 12" descr="Tàu ngầm nguyên tử mang lại nhiều lợi ích chiến lược cho bên sở hữu (Ảnh: C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300" y="2960687"/>
            <a:ext cx="6343650" cy="356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032137"/>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500"/>
                                        <p:tgtEl>
                                          <p:spTgt spid="102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46"/>
                                        </p:tgtEl>
                                      </p:cBhvr>
                                    </p:animEffect>
                                    <p:set>
                                      <p:cBhvr>
                                        <p:cTn id="17" dur="1" fill="hold">
                                          <p:stCondLst>
                                            <p:cond delay="499"/>
                                          </p:stCondLst>
                                        </p:cTn>
                                        <p:tgtEl>
                                          <p:spTgt spid="10246"/>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0248"/>
                                        </p:tgtEl>
                                        <p:attrNameLst>
                                          <p:attrName>style.visibility</p:attrName>
                                        </p:attrNameLst>
                                      </p:cBhvr>
                                      <p:to>
                                        <p:strVal val="visible"/>
                                      </p:to>
                                    </p:set>
                                    <p:animEffect transition="in" filter="fade">
                                      <p:cBhvr>
                                        <p:cTn id="20" dur="500"/>
                                        <p:tgtEl>
                                          <p:spTgt spid="10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248"/>
                                        </p:tgtEl>
                                      </p:cBhvr>
                                    </p:animEffect>
                                    <p:set>
                                      <p:cBhvr>
                                        <p:cTn id="25" dur="1" fill="hold">
                                          <p:stCondLst>
                                            <p:cond delay="499"/>
                                          </p:stCondLst>
                                        </p:cTn>
                                        <p:tgtEl>
                                          <p:spTgt spid="1024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0250"/>
                                        </p:tgtEl>
                                        <p:attrNameLst>
                                          <p:attrName>style.visibility</p:attrName>
                                        </p:attrNameLst>
                                      </p:cBhvr>
                                      <p:to>
                                        <p:strVal val="visible"/>
                                      </p:to>
                                    </p:set>
                                    <p:animEffect transition="in" filter="fade">
                                      <p:cBhvr>
                                        <p:cTn id="28" dur="500"/>
                                        <p:tgtEl>
                                          <p:spTgt spid="102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0250"/>
                                        </p:tgtEl>
                                      </p:cBhvr>
                                    </p:animEffect>
                                    <p:set>
                                      <p:cBhvr>
                                        <p:cTn id="33" dur="1" fill="hold">
                                          <p:stCondLst>
                                            <p:cond delay="499"/>
                                          </p:stCondLst>
                                        </p:cTn>
                                        <p:tgtEl>
                                          <p:spTgt spid="10250"/>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0252"/>
                                        </p:tgtEl>
                                        <p:attrNameLst>
                                          <p:attrName>style.visibility</p:attrName>
                                        </p:attrNameLst>
                                      </p:cBhvr>
                                      <p:to>
                                        <p:strVal val="visible"/>
                                      </p:to>
                                    </p:set>
                                    <p:animEffect transition="in" filter="fade">
                                      <p:cBhvr>
                                        <p:cTn id="36" dur="500"/>
                                        <p:tgtEl>
                                          <p:spTgt spid="1025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252"/>
                                        </p:tgtEl>
                                      </p:cBhvr>
                                    </p:animEffect>
                                    <p:set>
                                      <p:cBhvr>
                                        <p:cTn id="41" dur="1" fill="hold">
                                          <p:stCondLst>
                                            <p:cond delay="499"/>
                                          </p:stCondLst>
                                        </p:cTn>
                                        <p:tgtEl>
                                          <p:spTgt spid="10252"/>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966" y="1025863"/>
            <a:ext cx="9939402" cy="5458643"/>
          </a:xfrm>
          <a:prstGeom prst="rect">
            <a:avLst/>
          </a:prstGeom>
        </p:spPr>
      </p:pic>
      <p:pic>
        <p:nvPicPr>
          <p:cNvPr id="3"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4"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Tree>
    <p:extLst>
      <p:ext uri="{BB962C8B-B14F-4D97-AF65-F5344CB8AC3E}">
        <p14:creationId xmlns:p14="http://schemas.microsoft.com/office/powerpoint/2010/main" val="1004480746"/>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632"/>
            <a:ext cx="2819942" cy="816548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84684"/>
            <a:ext cx="12192000" cy="397637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2525" y="4974501"/>
            <a:ext cx="5381398" cy="1256687"/>
          </a:xfrm>
          <a:prstGeom prst="rect">
            <a:avLst/>
          </a:prstGeom>
        </p:spPr>
      </p:pic>
      <p:grpSp>
        <p:nvGrpSpPr>
          <p:cNvPr id="6" name="组合 5"/>
          <p:cNvGrpSpPr/>
          <p:nvPr/>
        </p:nvGrpSpPr>
        <p:grpSpPr>
          <a:xfrm>
            <a:off x="3591627" y="2165768"/>
            <a:ext cx="8152697" cy="1434657"/>
            <a:chOff x="6478807" y="1685435"/>
            <a:chExt cx="9995553" cy="1758951"/>
          </a:xfrm>
        </p:grpSpPr>
        <p:sp>
          <p:nvSpPr>
            <p:cNvPr id="7" name="矩形 6"/>
            <p:cNvSpPr/>
            <p:nvPr/>
          </p:nvSpPr>
          <p:spPr>
            <a:xfrm>
              <a:off x="6478808" y="1685435"/>
              <a:ext cx="7744282" cy="795336"/>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Yeseva One" panose="00000500000000000000" charset="0"/>
                <a:ea typeface="Yeseva One" panose="00000500000000000000" charset="0"/>
                <a:sym typeface="Yeseva One" panose="00000500000000000000" charset="0"/>
              </a:endParaRPr>
            </a:p>
          </p:txBody>
        </p:sp>
        <p:sp>
          <p:nvSpPr>
            <p:cNvPr id="8" name="矩形 7"/>
            <p:cNvSpPr/>
            <p:nvPr/>
          </p:nvSpPr>
          <p:spPr>
            <a:xfrm>
              <a:off x="6605806" y="1787033"/>
              <a:ext cx="592138" cy="592137"/>
            </a:xfrm>
            <a:prstGeom prst="rect">
              <a:avLst/>
            </a:prstGeom>
            <a:solidFill>
              <a:srgbClr val="F3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solidFill>
                    <a:schemeClr val="accent1"/>
                  </a:solidFill>
                  <a:latin typeface="Yeseva One" panose="00000500000000000000" charset="0"/>
                  <a:ea typeface="Yeseva One" panose="00000500000000000000" charset="0"/>
                  <a:sym typeface="Yeseva One" panose="00000500000000000000" charset="0"/>
                </a:rPr>
                <a:t>I</a:t>
              </a:r>
              <a:endParaRPr lang="zh-CN" altLang="en-US" sz="3200"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9" name="文本框 6"/>
            <p:cNvSpPr txBox="1"/>
            <p:nvPr/>
          </p:nvSpPr>
          <p:spPr>
            <a:xfrm>
              <a:off x="7563072" y="1808578"/>
              <a:ext cx="6660018" cy="566021"/>
            </a:xfrm>
            <a:prstGeom prst="rect">
              <a:avLst/>
            </a:prstGeom>
            <a:noFill/>
            <a:ln>
              <a:noFill/>
            </a:ln>
          </p:spPr>
          <p:txBody>
            <a:bodyPr wrap="none">
              <a:spAutoFit/>
            </a:bodyPr>
            <a:lstStyle/>
            <a:p>
              <a:pPr>
                <a:defRPr/>
              </a:pPr>
              <a:r>
                <a:rPr lang="vi-VN" altLang="zh-CN" sz="2400" spc="300" dirty="0" smtClean="0">
                  <a:solidFill>
                    <a:schemeClr val="bg1"/>
                  </a:solidFill>
                  <a:latin typeface="Yeseva One" panose="00000500000000000000" charset="0"/>
                  <a:ea typeface="Yeseva One" panose="00000500000000000000" charset="0"/>
                  <a:sym typeface="Yeseva One" panose="00000500000000000000" charset="0"/>
                </a:rPr>
                <a:t>MỘT SỐ DẠNG NĂNG LƯỢNG</a:t>
              </a:r>
              <a:endParaRPr lang="zh-CN" altLang="en-US" sz="2400" spc="300" dirty="0">
                <a:solidFill>
                  <a:schemeClr val="bg1"/>
                </a:solidFill>
                <a:latin typeface="Yeseva One" panose="00000500000000000000" charset="0"/>
                <a:ea typeface="Yeseva One" panose="00000500000000000000" charset="0"/>
                <a:sym typeface="Yeseva One" panose="00000500000000000000" charset="0"/>
              </a:endParaRPr>
            </a:p>
          </p:txBody>
        </p:sp>
        <p:sp>
          <p:nvSpPr>
            <p:cNvPr id="10" name="矩形 9"/>
            <p:cNvSpPr/>
            <p:nvPr/>
          </p:nvSpPr>
          <p:spPr>
            <a:xfrm>
              <a:off x="6478807" y="2649047"/>
              <a:ext cx="9846209" cy="7953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Yeseva One" panose="00000500000000000000" charset="0"/>
                <a:ea typeface="Yeseva One" panose="00000500000000000000" charset="0"/>
                <a:sym typeface="Yeseva One" panose="00000500000000000000" charset="0"/>
              </a:endParaRPr>
            </a:p>
          </p:txBody>
        </p:sp>
        <p:sp>
          <p:nvSpPr>
            <p:cNvPr id="11" name="矩形 10"/>
            <p:cNvSpPr/>
            <p:nvPr/>
          </p:nvSpPr>
          <p:spPr>
            <a:xfrm>
              <a:off x="6605808" y="2750645"/>
              <a:ext cx="592138" cy="592138"/>
            </a:xfrm>
            <a:prstGeom prst="rect">
              <a:avLst/>
            </a:prstGeom>
            <a:solidFill>
              <a:srgbClr val="F3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smtClean="0">
                  <a:solidFill>
                    <a:schemeClr val="accent1"/>
                  </a:solidFill>
                  <a:latin typeface="Yeseva One" panose="00000500000000000000" charset="0"/>
                  <a:ea typeface="Yeseva One" panose="00000500000000000000" charset="0"/>
                  <a:sym typeface="Yeseva One" panose="00000500000000000000" charset="0"/>
                </a:rPr>
                <a:t>II</a:t>
              </a:r>
              <a:endParaRPr lang="zh-CN" altLang="en-US" sz="3200"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12" name="文本框 9"/>
            <p:cNvSpPr txBox="1"/>
            <p:nvPr/>
          </p:nvSpPr>
          <p:spPr>
            <a:xfrm>
              <a:off x="7563071" y="2772193"/>
              <a:ext cx="8911289" cy="490552"/>
            </a:xfrm>
            <a:prstGeom prst="rect">
              <a:avLst/>
            </a:prstGeom>
            <a:noFill/>
            <a:ln>
              <a:noFill/>
            </a:ln>
          </p:spPr>
          <p:txBody>
            <a:bodyPr wrap="none">
              <a:spAutoFit/>
            </a:bodyPr>
            <a:lstStyle/>
            <a:p>
              <a:pPr>
                <a:defRPr/>
              </a:pPr>
              <a:r>
                <a:rPr lang="vi-VN" altLang="zh-CN" sz="2000" b="1" spc="300" dirty="0" smtClean="0">
                  <a:solidFill>
                    <a:schemeClr val="bg1"/>
                  </a:solidFill>
                  <a:latin typeface="Yeseva One" panose="00000500000000000000" charset="0"/>
                  <a:ea typeface="Yeseva One" panose="00000500000000000000" charset="0"/>
                  <a:sym typeface="Yeseva One" panose="00000500000000000000" charset="0"/>
                </a:rPr>
                <a:t>NĂNG LƯỢNG VÀ KHẢ NĂNG TÁC DỤNG LỰC</a:t>
              </a:r>
              <a:endParaRPr lang="en-US" altLang="zh-CN" sz="2000" b="1" spc="300" dirty="0">
                <a:solidFill>
                  <a:schemeClr val="bg1"/>
                </a:solidFill>
                <a:latin typeface="Yeseva One" panose="00000500000000000000" charset="0"/>
                <a:ea typeface="Yeseva One" panose="00000500000000000000" charset="0"/>
                <a:sym typeface="Yeseva One" panose="00000500000000000000" charset="0"/>
              </a:endParaRPr>
            </a:p>
          </p:txBody>
        </p:sp>
      </p:grpSp>
      <p:grpSp>
        <p:nvGrpSpPr>
          <p:cNvPr id="19" name="组合 18"/>
          <p:cNvGrpSpPr/>
          <p:nvPr/>
        </p:nvGrpSpPr>
        <p:grpSpPr>
          <a:xfrm rot="5400000">
            <a:off x="888047" y="2292547"/>
            <a:ext cx="3722370" cy="1184275"/>
            <a:chOff x="1893865" y="1856347"/>
            <a:chExt cx="8605979" cy="3351464"/>
          </a:xfrm>
        </p:grpSpPr>
        <p:sp>
          <p:nvSpPr>
            <p:cNvPr id="20" name="矩形 19"/>
            <p:cNvSpPr/>
            <p:nvPr/>
          </p:nvSpPr>
          <p:spPr>
            <a:xfrm rot="16200000">
              <a:off x="4894830" y="-544114"/>
              <a:ext cx="2596711" cy="8120040"/>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vi-VN" altLang="zh-CN" sz="2800" spc="600" dirty="0" smtClean="0">
                  <a:latin typeface="Yeseva One" panose="00000500000000000000" charset="0"/>
                  <a:ea typeface="Yeseva One" panose="00000500000000000000" charset="0"/>
                  <a:sym typeface="Yeseva One" panose="00000500000000000000" charset="0"/>
                </a:rPr>
                <a:t>CÁC DẠNG NĂNG LƯỢNG</a:t>
              </a:r>
              <a:endParaRPr lang="zh-CN" altLang="en-US" sz="2800" spc="600" dirty="0">
                <a:latin typeface="Yeseva One" panose="00000500000000000000" charset="0"/>
                <a:ea typeface="Yeseva One" panose="00000500000000000000" charset="0"/>
                <a:sym typeface="Yeseva One" panose="00000500000000000000" charset="0"/>
              </a:endParaRPr>
            </a:p>
          </p:txBody>
        </p:sp>
        <p:sp>
          <p:nvSpPr>
            <p:cNvPr id="21" name="矩形 20"/>
            <p:cNvSpPr/>
            <p:nvPr/>
          </p:nvSpPr>
          <p:spPr>
            <a:xfrm>
              <a:off x="1893865" y="1856347"/>
              <a:ext cx="8605979" cy="3351464"/>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Yeseva One" panose="00000500000000000000" charset="0"/>
                <a:ea typeface="Yeseva One" panose="00000500000000000000" charset="0"/>
                <a:sym typeface="Yeseva One" panose="00000500000000000000"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750"/>
                                        <p:tgtEl>
                                          <p:spTgt spid="19"/>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38A6B9C-D3A5-4990-8277-358478C9A1B6}"/>
              </a:ext>
            </a:extLst>
          </p:cNvPr>
          <p:cNvGrpSpPr/>
          <p:nvPr/>
        </p:nvGrpSpPr>
        <p:grpSpPr>
          <a:xfrm>
            <a:off x="3963817" y="226194"/>
            <a:ext cx="4111778" cy="1705667"/>
            <a:chOff x="3295754" y="260193"/>
            <a:chExt cx="4111778" cy="1242147"/>
          </a:xfrm>
        </p:grpSpPr>
        <p:sp>
          <p:nvSpPr>
            <p:cNvPr id="7" name="Arrow: Right 6">
              <a:extLst>
                <a:ext uri="{FF2B5EF4-FFF2-40B4-BE49-F238E27FC236}">
                  <a16:creationId xmlns:a16="http://schemas.microsoft.com/office/drawing/2014/main" xmlns="" id="{D06870C8-EC62-4743-B586-CD0598BE2C8E}"/>
                </a:ext>
              </a:extLst>
            </p:cNvPr>
            <p:cNvSpPr/>
            <p:nvPr/>
          </p:nvSpPr>
          <p:spPr>
            <a:xfrm rot="8968656">
              <a:off x="3295754" y="1218960"/>
              <a:ext cx="1433019" cy="28338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xmlns="" id="{B08BC594-0E80-47D7-BB39-7E5CBE352F48}"/>
                </a:ext>
              </a:extLst>
            </p:cNvPr>
            <p:cNvSpPr/>
            <p:nvPr/>
          </p:nvSpPr>
          <p:spPr>
            <a:xfrm rot="1880836">
              <a:off x="6313204" y="1178061"/>
              <a:ext cx="1094328" cy="3004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43C3AB98-24DA-46DF-8F87-39525CF1037D}"/>
                </a:ext>
              </a:extLst>
            </p:cNvPr>
            <p:cNvSpPr/>
            <p:nvPr/>
          </p:nvSpPr>
          <p:spPr>
            <a:xfrm>
              <a:off x="4625902" y="260193"/>
              <a:ext cx="1799854" cy="12259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Năng lượng</a:t>
              </a:r>
            </a:p>
          </p:txBody>
        </p:sp>
      </p:grpSp>
      <p:sp>
        <p:nvSpPr>
          <p:cNvPr id="15" name="Rectangle: Rounded Corners 14">
            <a:extLst>
              <a:ext uri="{FF2B5EF4-FFF2-40B4-BE49-F238E27FC236}">
                <a16:creationId xmlns:a16="http://schemas.microsoft.com/office/drawing/2014/main" xmlns="" id="{88000CD0-481E-44A0-8340-1F10DAB04377}"/>
              </a:ext>
            </a:extLst>
          </p:cNvPr>
          <p:cNvSpPr/>
          <p:nvPr/>
        </p:nvSpPr>
        <p:spPr>
          <a:xfrm>
            <a:off x="8112039" y="1391402"/>
            <a:ext cx="3831884" cy="1063002"/>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Năng lượng lưu trữ</a:t>
            </a:r>
          </a:p>
        </p:txBody>
      </p:sp>
      <p:sp>
        <p:nvSpPr>
          <p:cNvPr id="16" name="Rectangle: Rounded Corners 15">
            <a:extLst>
              <a:ext uri="{FF2B5EF4-FFF2-40B4-BE49-F238E27FC236}">
                <a16:creationId xmlns:a16="http://schemas.microsoft.com/office/drawing/2014/main" xmlns="" id="{CBC3A327-C897-45AB-8D01-3355A4B5B52E}"/>
              </a:ext>
            </a:extLst>
          </p:cNvPr>
          <p:cNvSpPr/>
          <p:nvPr/>
        </p:nvSpPr>
        <p:spPr>
          <a:xfrm>
            <a:off x="163700" y="1491916"/>
            <a:ext cx="3831884" cy="1063002"/>
          </a:xfrm>
          <a:prstGeom prst="roundRect">
            <a:avLst/>
          </a:prstGeom>
          <a:solidFill>
            <a:srgbClr val="1712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Năng lượng gắn với chuyển động</a:t>
            </a:r>
          </a:p>
        </p:txBody>
      </p:sp>
      <p:sp>
        <p:nvSpPr>
          <p:cNvPr id="17" name="Arrow: Down 16">
            <a:extLst>
              <a:ext uri="{FF2B5EF4-FFF2-40B4-BE49-F238E27FC236}">
                <a16:creationId xmlns:a16="http://schemas.microsoft.com/office/drawing/2014/main" xmlns="" id="{2C30AEC5-A51D-4464-8E98-49013357D856}"/>
              </a:ext>
            </a:extLst>
          </p:cNvPr>
          <p:cNvSpPr/>
          <p:nvPr/>
        </p:nvSpPr>
        <p:spPr>
          <a:xfrm>
            <a:off x="9711890" y="2591288"/>
            <a:ext cx="442762" cy="97215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6CC4E896-ED39-4CD3-9392-B02E54423E90}"/>
              </a:ext>
            </a:extLst>
          </p:cNvPr>
          <p:cNvSpPr/>
          <p:nvPr/>
        </p:nvSpPr>
        <p:spPr>
          <a:xfrm>
            <a:off x="6953818" y="3700324"/>
            <a:ext cx="5034013" cy="2931482"/>
          </a:xfrm>
          <a:prstGeom prst="roundRect">
            <a:avLst>
              <a:gd name="adj" fmla="val 2671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Năng lượng hạt nhân</a:t>
            </a:r>
          </a:p>
          <a:p>
            <a:pPr algn="ctr"/>
            <a:r>
              <a:rPr lang="en-US" sz="2800" b="1">
                <a:latin typeface="Times New Roman" panose="02020603050405020304" pitchFamily="18" charset="0"/>
                <a:cs typeface="Times New Roman" panose="02020603050405020304" pitchFamily="18" charset="0"/>
              </a:rPr>
              <a:t>Thế năng hấp dẫn</a:t>
            </a:r>
          </a:p>
          <a:p>
            <a:pPr algn="ctr"/>
            <a:r>
              <a:rPr lang="en-US" sz="2800" b="1">
                <a:latin typeface="Times New Roman" panose="02020603050405020304" pitchFamily="18" charset="0"/>
                <a:cs typeface="Times New Roman" panose="02020603050405020304" pitchFamily="18" charset="0"/>
              </a:rPr>
              <a:t>Thế năng đàn hồi</a:t>
            </a:r>
          </a:p>
          <a:p>
            <a:pPr algn="ctr"/>
            <a:r>
              <a:rPr lang="en-US" sz="2800" b="1">
                <a:latin typeface="Times New Roman" panose="02020603050405020304" pitchFamily="18" charset="0"/>
                <a:cs typeface="Times New Roman" panose="02020603050405020304" pitchFamily="18" charset="0"/>
              </a:rPr>
              <a:t>Năng lượng hóa học</a:t>
            </a:r>
          </a:p>
          <a:p>
            <a:pPr algn="ctr"/>
            <a:r>
              <a:rPr lang="en-US" sz="2800" b="1">
                <a:latin typeface="Times New Roman" panose="02020603050405020304" pitchFamily="18" charset="0"/>
                <a:cs typeface="Times New Roman" panose="02020603050405020304" pitchFamily="18" charset="0"/>
              </a:rPr>
              <a:t>Năng lượng thức ăn</a:t>
            </a:r>
          </a:p>
          <a:p>
            <a:pPr algn="ctr"/>
            <a:r>
              <a:rPr lang="en-US" sz="2800" b="1">
                <a:latin typeface="Times New Roman" panose="02020603050405020304" pitchFamily="18" charset="0"/>
                <a:cs typeface="Times New Roman" panose="02020603050405020304" pitchFamily="18" charset="0"/>
              </a:rPr>
              <a:t>Năng lượng của xăng dầu</a:t>
            </a:r>
          </a:p>
        </p:txBody>
      </p:sp>
      <p:sp>
        <p:nvSpPr>
          <p:cNvPr id="19" name="Arrow: Down 18">
            <a:extLst>
              <a:ext uri="{FF2B5EF4-FFF2-40B4-BE49-F238E27FC236}">
                <a16:creationId xmlns:a16="http://schemas.microsoft.com/office/drawing/2014/main" xmlns="" id="{63990DB1-FD0C-4A4F-9BC0-384AA0BA80F0}"/>
              </a:ext>
            </a:extLst>
          </p:cNvPr>
          <p:cNvSpPr/>
          <p:nvPr/>
        </p:nvSpPr>
        <p:spPr>
          <a:xfrm>
            <a:off x="2406386" y="2665608"/>
            <a:ext cx="442762" cy="97215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Rectangle: Rounded Corners 19">
            <a:extLst>
              <a:ext uri="{FF2B5EF4-FFF2-40B4-BE49-F238E27FC236}">
                <a16:creationId xmlns:a16="http://schemas.microsoft.com/office/drawing/2014/main" xmlns="" id="{FC8A4B90-0B7D-4065-92EE-587A1320E3D2}"/>
              </a:ext>
            </a:extLst>
          </p:cNvPr>
          <p:cNvSpPr/>
          <p:nvPr/>
        </p:nvSpPr>
        <p:spPr>
          <a:xfrm>
            <a:off x="240701" y="3700324"/>
            <a:ext cx="5765463" cy="3157676"/>
          </a:xfrm>
          <a:prstGeom prst="roundRect">
            <a:avLst>
              <a:gd name="adj" fmla="val 288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latin typeface="Times New Roman" panose="02020603050405020304" pitchFamily="18" charset="0"/>
                <a:cs typeface="Times New Roman" panose="02020603050405020304" pitchFamily="18" charset="0"/>
              </a:rPr>
              <a:t>Năng lượng điện</a:t>
            </a:r>
          </a:p>
          <a:p>
            <a:pPr algn="ctr"/>
            <a:r>
              <a:rPr lang="en-US" sz="2800" b="1">
                <a:solidFill>
                  <a:srgbClr val="000000"/>
                </a:solidFill>
                <a:latin typeface="Times New Roman" panose="02020603050405020304" pitchFamily="18" charset="0"/>
                <a:cs typeface="Times New Roman" panose="02020603050405020304" pitchFamily="18" charset="0"/>
              </a:rPr>
              <a:t>Năng lượng ánh sáng</a:t>
            </a:r>
          </a:p>
          <a:p>
            <a:pPr algn="ctr"/>
            <a:r>
              <a:rPr lang="en-US" sz="2800" b="1">
                <a:solidFill>
                  <a:srgbClr val="000000"/>
                </a:solidFill>
                <a:latin typeface="Times New Roman" panose="02020603050405020304" pitchFamily="18" charset="0"/>
                <a:cs typeface="Times New Roman" panose="02020603050405020304" pitchFamily="18" charset="0"/>
              </a:rPr>
              <a:t>Năng lượng nhiệt</a:t>
            </a:r>
          </a:p>
          <a:p>
            <a:pPr algn="ctr"/>
            <a:r>
              <a:rPr lang="en-US" sz="2800" b="1">
                <a:solidFill>
                  <a:srgbClr val="000000"/>
                </a:solidFill>
                <a:latin typeface="Times New Roman" panose="02020603050405020304" pitchFamily="18" charset="0"/>
                <a:cs typeface="Times New Roman" panose="02020603050405020304" pitchFamily="18" charset="0"/>
              </a:rPr>
              <a:t>Năng lượng âm thanh</a:t>
            </a:r>
          </a:p>
          <a:p>
            <a:pPr algn="ctr"/>
            <a:r>
              <a:rPr lang="en-US" sz="2800" b="1">
                <a:solidFill>
                  <a:srgbClr val="000000"/>
                </a:solidFill>
                <a:latin typeface="Times New Roman" panose="02020603050405020304" pitchFamily="18" charset="0"/>
                <a:cs typeface="Times New Roman" panose="02020603050405020304" pitchFamily="18" charset="0"/>
              </a:rPr>
              <a:t>Động năng của vật</a:t>
            </a:r>
          </a:p>
          <a:p>
            <a:pPr algn="ctr"/>
            <a:r>
              <a:rPr lang="en-US" sz="2800" b="1">
                <a:solidFill>
                  <a:srgbClr val="000000"/>
                </a:solidFill>
                <a:latin typeface="Times New Roman" panose="02020603050405020304" pitchFamily="18" charset="0"/>
                <a:cs typeface="Times New Roman" panose="02020603050405020304" pitchFamily="18" charset="0"/>
              </a:rPr>
              <a:t>Năng lượng gió</a:t>
            </a:r>
          </a:p>
          <a:p>
            <a:pPr algn="ctr"/>
            <a:r>
              <a:rPr lang="en-US" sz="2800" b="1">
                <a:solidFill>
                  <a:srgbClr val="000000"/>
                </a:solidFill>
                <a:latin typeface="Times New Roman" panose="02020603050405020304" pitchFamily="18" charset="0"/>
                <a:cs typeface="Times New Roman" panose="02020603050405020304" pitchFamily="18" charset="0"/>
              </a:rPr>
              <a:t>Năng lượng của dòng nước chảy</a:t>
            </a:r>
          </a:p>
        </p:txBody>
      </p:sp>
    </p:spTree>
    <p:extLst>
      <p:ext uri="{BB962C8B-B14F-4D97-AF65-F5344CB8AC3E}">
        <p14:creationId xmlns:p14="http://schemas.microsoft.com/office/powerpoint/2010/main" val="267634049"/>
      </p:ext>
    </p:extLst>
  </p:cSld>
  <p:clrMapOvr>
    <a:masterClrMapping/>
  </p:clrMapOvr>
  <mc:AlternateContent xmlns:mc="http://schemas.openxmlformats.org/markup-compatibility/2006">
    <mc:Choice xmlns:p14="http://schemas.microsoft.com/office/powerpoint/2010/main" Requires="p14">
      <p:transition spd="slow" p14:dur="1250" advTm="0">
        <p:push dir="u"/>
      </p:transition>
    </mc:Choice>
    <mc:Fallback>
      <p:transition spd="slow"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8CFABE70-7D3A-4852-BC00-B0C98920F6C4}"/>
              </a:ext>
            </a:extLst>
          </p:cNvPr>
          <p:cNvSpPr/>
          <p:nvPr/>
        </p:nvSpPr>
        <p:spPr>
          <a:xfrm>
            <a:off x="5077104" y="5182241"/>
            <a:ext cx="1676199" cy="15212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Thế năng đàn hồi</a:t>
            </a:r>
          </a:p>
        </p:txBody>
      </p:sp>
      <p:sp>
        <p:nvSpPr>
          <p:cNvPr id="12" name="Oval 11">
            <a:extLst>
              <a:ext uri="{FF2B5EF4-FFF2-40B4-BE49-F238E27FC236}">
                <a16:creationId xmlns:a16="http://schemas.microsoft.com/office/drawing/2014/main" xmlns="" id="{FFAF7150-C389-4353-8F12-5DADECC5A5E8}"/>
              </a:ext>
            </a:extLst>
          </p:cNvPr>
          <p:cNvSpPr/>
          <p:nvPr/>
        </p:nvSpPr>
        <p:spPr>
          <a:xfrm>
            <a:off x="7173502" y="3297747"/>
            <a:ext cx="1343025" cy="1219200"/>
          </a:xfrm>
          <a:prstGeom prst="ellipse">
            <a:avLst/>
          </a:prstGeom>
          <a:solidFill>
            <a:srgbClr val="E424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Hóa năng</a:t>
            </a:r>
          </a:p>
        </p:txBody>
      </p:sp>
      <p:sp>
        <p:nvSpPr>
          <p:cNvPr id="13" name="Oval 12">
            <a:extLst>
              <a:ext uri="{FF2B5EF4-FFF2-40B4-BE49-F238E27FC236}">
                <a16:creationId xmlns:a16="http://schemas.microsoft.com/office/drawing/2014/main" xmlns="" id="{C077D582-428B-49A3-AFBC-D362EB1F7ED5}"/>
              </a:ext>
            </a:extLst>
          </p:cNvPr>
          <p:cNvSpPr/>
          <p:nvPr/>
        </p:nvSpPr>
        <p:spPr>
          <a:xfrm>
            <a:off x="6662310" y="1989059"/>
            <a:ext cx="1546607" cy="126409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Quang năng</a:t>
            </a:r>
          </a:p>
        </p:txBody>
      </p:sp>
      <p:sp>
        <p:nvSpPr>
          <p:cNvPr id="14" name="Oval 13">
            <a:extLst>
              <a:ext uri="{FF2B5EF4-FFF2-40B4-BE49-F238E27FC236}">
                <a16:creationId xmlns:a16="http://schemas.microsoft.com/office/drawing/2014/main" xmlns="" id="{4AF75882-0CA8-4D5D-B974-0935A74D7A64}"/>
              </a:ext>
            </a:extLst>
          </p:cNvPr>
          <p:cNvSpPr/>
          <p:nvPr/>
        </p:nvSpPr>
        <p:spPr>
          <a:xfrm>
            <a:off x="6598384" y="4517260"/>
            <a:ext cx="1343025" cy="1219200"/>
          </a:xfrm>
          <a:prstGeom prst="ellipse">
            <a:avLst/>
          </a:prstGeom>
          <a:solidFill>
            <a:srgbClr val="DBE9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Động năng</a:t>
            </a:r>
          </a:p>
        </p:txBody>
      </p:sp>
      <p:sp>
        <p:nvSpPr>
          <p:cNvPr id="15" name="Oval 14">
            <a:extLst>
              <a:ext uri="{FF2B5EF4-FFF2-40B4-BE49-F238E27FC236}">
                <a16:creationId xmlns:a16="http://schemas.microsoft.com/office/drawing/2014/main" xmlns="" id="{B3C1E2D1-9794-4DF1-A53D-B6B5BF43DE6B}"/>
              </a:ext>
            </a:extLst>
          </p:cNvPr>
          <p:cNvSpPr/>
          <p:nvPr/>
        </p:nvSpPr>
        <p:spPr>
          <a:xfrm>
            <a:off x="3387848" y="4411965"/>
            <a:ext cx="1790849" cy="12191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Thế năng hấp dẫn</a:t>
            </a:r>
          </a:p>
        </p:txBody>
      </p:sp>
      <p:sp>
        <p:nvSpPr>
          <p:cNvPr id="16" name="Oval 15">
            <a:extLst>
              <a:ext uri="{FF2B5EF4-FFF2-40B4-BE49-F238E27FC236}">
                <a16:creationId xmlns:a16="http://schemas.microsoft.com/office/drawing/2014/main" xmlns="" id="{3DEDD963-78C3-46CD-8848-2B89AC657FEB}"/>
              </a:ext>
            </a:extLst>
          </p:cNvPr>
          <p:cNvSpPr/>
          <p:nvPr/>
        </p:nvSpPr>
        <p:spPr>
          <a:xfrm>
            <a:off x="3372750" y="3115989"/>
            <a:ext cx="1343025" cy="1219200"/>
          </a:xfrm>
          <a:prstGeom prst="ellipse">
            <a:avLst/>
          </a:prstGeom>
          <a:solidFill>
            <a:srgbClr val="1712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Năng lượng âm</a:t>
            </a:r>
          </a:p>
        </p:txBody>
      </p:sp>
      <p:sp>
        <p:nvSpPr>
          <p:cNvPr id="17" name="Oval 16">
            <a:extLst>
              <a:ext uri="{FF2B5EF4-FFF2-40B4-BE49-F238E27FC236}">
                <a16:creationId xmlns:a16="http://schemas.microsoft.com/office/drawing/2014/main" xmlns="" id="{C6A3A7BF-E0D1-48E0-B90D-80542E3E1191}"/>
              </a:ext>
            </a:extLst>
          </p:cNvPr>
          <p:cNvSpPr/>
          <p:nvPr/>
        </p:nvSpPr>
        <p:spPr>
          <a:xfrm>
            <a:off x="5243693" y="1508975"/>
            <a:ext cx="1343025" cy="1219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Điện năng</a:t>
            </a:r>
          </a:p>
        </p:txBody>
      </p:sp>
      <p:sp>
        <p:nvSpPr>
          <p:cNvPr id="18" name="Oval 17">
            <a:extLst>
              <a:ext uri="{FF2B5EF4-FFF2-40B4-BE49-F238E27FC236}">
                <a16:creationId xmlns:a16="http://schemas.microsoft.com/office/drawing/2014/main" xmlns="" id="{775602E3-DE63-42ED-A7BF-A5E618317126}"/>
              </a:ext>
            </a:extLst>
          </p:cNvPr>
          <p:cNvSpPr/>
          <p:nvPr/>
        </p:nvSpPr>
        <p:spPr>
          <a:xfrm>
            <a:off x="3901460" y="1931519"/>
            <a:ext cx="1343025" cy="1219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Nhiệt năng</a:t>
            </a:r>
          </a:p>
        </p:txBody>
      </p:sp>
      <p:grpSp>
        <p:nvGrpSpPr>
          <p:cNvPr id="39" name="Group 38">
            <a:extLst>
              <a:ext uri="{FF2B5EF4-FFF2-40B4-BE49-F238E27FC236}">
                <a16:creationId xmlns:a16="http://schemas.microsoft.com/office/drawing/2014/main" xmlns="" id="{E2953FCB-FE44-4906-9019-704CEB65C109}"/>
              </a:ext>
            </a:extLst>
          </p:cNvPr>
          <p:cNvGrpSpPr/>
          <p:nvPr/>
        </p:nvGrpSpPr>
        <p:grpSpPr>
          <a:xfrm>
            <a:off x="4037364" y="113311"/>
            <a:ext cx="3963267" cy="1324246"/>
            <a:chOff x="4114366" y="334692"/>
            <a:chExt cx="3963267" cy="1324246"/>
          </a:xfrm>
        </p:grpSpPr>
        <p:sp>
          <p:nvSpPr>
            <p:cNvPr id="20" name="TextBox 19">
              <a:extLst>
                <a:ext uri="{FF2B5EF4-FFF2-40B4-BE49-F238E27FC236}">
                  <a16:creationId xmlns:a16="http://schemas.microsoft.com/office/drawing/2014/main" xmlns="" id="{1E654EC3-4E33-4834-B864-91D5108C4EE1}"/>
                </a:ext>
              </a:extLst>
            </p:cNvPr>
            <p:cNvSpPr txBox="1"/>
            <p:nvPr/>
          </p:nvSpPr>
          <p:spPr>
            <a:xfrm>
              <a:off x="4114366" y="334692"/>
              <a:ext cx="3963267" cy="830997"/>
            </a:xfrm>
            <a:prstGeom prst="rect">
              <a:avLst/>
            </a:prstGeom>
            <a:solidFill>
              <a:srgbClr val="00B050"/>
            </a:solidFill>
            <a:ln w="28575">
              <a:solidFill>
                <a:srgbClr val="1712F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Tạo ra từ dòng điện. VD: Máy phát điện, pin mặt trời, sét…</a:t>
              </a:r>
            </a:p>
          </p:txBody>
        </p:sp>
        <p:sp>
          <p:nvSpPr>
            <p:cNvPr id="21" name="Arrow: Right 20">
              <a:extLst>
                <a:ext uri="{FF2B5EF4-FFF2-40B4-BE49-F238E27FC236}">
                  <a16:creationId xmlns:a16="http://schemas.microsoft.com/office/drawing/2014/main" xmlns="" id="{75046159-951A-42A1-B43E-8277D05BF5C4}"/>
                </a:ext>
              </a:extLst>
            </p:cNvPr>
            <p:cNvSpPr/>
            <p:nvPr/>
          </p:nvSpPr>
          <p:spPr>
            <a:xfrm rot="16200000">
              <a:off x="5787419" y="1306513"/>
              <a:ext cx="409575" cy="2952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xmlns="" id="{CBD131DB-B239-48DA-959D-3D9C16AC5986}"/>
              </a:ext>
            </a:extLst>
          </p:cNvPr>
          <p:cNvGrpSpPr/>
          <p:nvPr/>
        </p:nvGrpSpPr>
        <p:grpSpPr>
          <a:xfrm>
            <a:off x="7935672" y="552031"/>
            <a:ext cx="4117697" cy="1527126"/>
            <a:chOff x="7969661" y="772683"/>
            <a:chExt cx="4117697" cy="1527126"/>
          </a:xfrm>
        </p:grpSpPr>
        <p:sp>
          <p:nvSpPr>
            <p:cNvPr id="22" name="Arrow: Right 21">
              <a:extLst>
                <a:ext uri="{FF2B5EF4-FFF2-40B4-BE49-F238E27FC236}">
                  <a16:creationId xmlns:a16="http://schemas.microsoft.com/office/drawing/2014/main" xmlns="" id="{BDC332AF-7D36-4512-A2EB-30D6E8301C74}"/>
                </a:ext>
              </a:extLst>
            </p:cNvPr>
            <p:cNvSpPr/>
            <p:nvPr/>
          </p:nvSpPr>
          <p:spPr>
            <a:xfrm rot="19017019">
              <a:off x="7969661" y="2004534"/>
              <a:ext cx="409575" cy="295275"/>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66B98B0C-C125-43DD-BE30-875EC6F58516}"/>
                </a:ext>
              </a:extLst>
            </p:cNvPr>
            <p:cNvSpPr txBox="1"/>
            <p:nvPr/>
          </p:nvSpPr>
          <p:spPr>
            <a:xfrm>
              <a:off x="8424781" y="772683"/>
              <a:ext cx="3662577" cy="1200329"/>
            </a:xfrm>
            <a:prstGeom prst="rect">
              <a:avLst/>
            </a:prstGeom>
            <a:solidFill>
              <a:srgbClr val="92D050"/>
            </a:solidFill>
            <a:ln w="28575">
              <a:solidFill>
                <a:srgbClr val="1712F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solidFill>
                    <a:schemeClr val="tx1"/>
                  </a:solidFill>
                  <a:latin typeface="Times New Roman" panose="02020603050405020304" pitchFamily="18" charset="0"/>
                  <a:cs typeface="Times New Roman" panose="02020603050405020304" pitchFamily="18" charset="0"/>
                </a:rPr>
                <a:t>Phát ra từ các nguồn sáng. VD: Mặt trời, bóng đèn điện, bếp lửa….</a:t>
              </a:r>
            </a:p>
          </p:txBody>
        </p:sp>
      </p:grpSp>
      <p:grpSp>
        <p:nvGrpSpPr>
          <p:cNvPr id="40" name="Group 39">
            <a:extLst>
              <a:ext uri="{FF2B5EF4-FFF2-40B4-BE49-F238E27FC236}">
                <a16:creationId xmlns:a16="http://schemas.microsoft.com/office/drawing/2014/main" xmlns="" id="{FF6D8C0F-2A8E-4019-9C68-8A3E7D4F4959}"/>
              </a:ext>
            </a:extLst>
          </p:cNvPr>
          <p:cNvGrpSpPr/>
          <p:nvPr/>
        </p:nvGrpSpPr>
        <p:grpSpPr>
          <a:xfrm>
            <a:off x="386864" y="276464"/>
            <a:ext cx="3579083" cy="1777054"/>
            <a:chOff x="418760" y="1730356"/>
            <a:chExt cx="3579083" cy="1777054"/>
          </a:xfrm>
        </p:grpSpPr>
        <p:sp>
          <p:nvSpPr>
            <p:cNvPr id="27" name="Arrow: Right 26">
              <a:extLst>
                <a:ext uri="{FF2B5EF4-FFF2-40B4-BE49-F238E27FC236}">
                  <a16:creationId xmlns:a16="http://schemas.microsoft.com/office/drawing/2014/main" xmlns="" id="{DF44265D-E30F-4012-942F-5A21A81BF218}"/>
                </a:ext>
              </a:extLst>
            </p:cNvPr>
            <p:cNvSpPr/>
            <p:nvPr/>
          </p:nvSpPr>
          <p:spPr>
            <a:xfrm rot="13463584">
              <a:off x="3026561" y="3118122"/>
              <a:ext cx="971282" cy="3892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6EAE8DB6-4BEA-4D17-B90E-46A06F8D5925}"/>
                </a:ext>
              </a:extLst>
            </p:cNvPr>
            <p:cNvSpPr txBox="1"/>
            <p:nvPr/>
          </p:nvSpPr>
          <p:spPr>
            <a:xfrm>
              <a:off x="418760" y="1730356"/>
              <a:ext cx="2694285" cy="1200329"/>
            </a:xfrm>
            <a:prstGeom prst="rect">
              <a:avLst/>
            </a:prstGeom>
            <a:solidFill>
              <a:srgbClr val="FF0000"/>
            </a:solidFill>
            <a:ln w="28575">
              <a:solidFill>
                <a:srgbClr val="1712F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Tạo ra từ các nguồn nhiệt. VD: Mặt trời, bếp lửa…</a:t>
              </a:r>
            </a:p>
          </p:txBody>
        </p:sp>
      </p:grpSp>
      <p:grpSp>
        <p:nvGrpSpPr>
          <p:cNvPr id="41" name="Group 40">
            <a:extLst>
              <a:ext uri="{FF2B5EF4-FFF2-40B4-BE49-F238E27FC236}">
                <a16:creationId xmlns:a16="http://schemas.microsoft.com/office/drawing/2014/main" xmlns="" id="{3480AEF0-BF90-4FF8-89A1-A507D5CA6DA4}"/>
              </a:ext>
            </a:extLst>
          </p:cNvPr>
          <p:cNvGrpSpPr/>
          <p:nvPr/>
        </p:nvGrpSpPr>
        <p:grpSpPr>
          <a:xfrm>
            <a:off x="232819" y="1764975"/>
            <a:ext cx="3268288" cy="1510556"/>
            <a:chOff x="113516" y="3347389"/>
            <a:chExt cx="3268288" cy="1510556"/>
          </a:xfrm>
        </p:grpSpPr>
        <p:sp>
          <p:nvSpPr>
            <p:cNvPr id="26" name="Arrow: Right 25">
              <a:extLst>
                <a:ext uri="{FF2B5EF4-FFF2-40B4-BE49-F238E27FC236}">
                  <a16:creationId xmlns:a16="http://schemas.microsoft.com/office/drawing/2014/main" xmlns="" id="{BA62C3E8-AF79-445E-8989-4B0A5499649A}"/>
                </a:ext>
              </a:extLst>
            </p:cNvPr>
            <p:cNvSpPr/>
            <p:nvPr/>
          </p:nvSpPr>
          <p:spPr>
            <a:xfrm rot="12968068">
              <a:off x="2753514" y="4527563"/>
              <a:ext cx="628290" cy="330382"/>
            </a:xfrm>
            <a:prstGeom prst="rightArrow">
              <a:avLst/>
            </a:prstGeom>
            <a:solidFill>
              <a:srgbClr val="1712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B40742B1-E14C-4618-9E85-AE39D655EAFD}"/>
                </a:ext>
              </a:extLst>
            </p:cNvPr>
            <p:cNvSpPr txBox="1"/>
            <p:nvPr/>
          </p:nvSpPr>
          <p:spPr>
            <a:xfrm>
              <a:off x="113516" y="3347389"/>
              <a:ext cx="2619457" cy="1200329"/>
            </a:xfrm>
            <a:prstGeom prst="rect">
              <a:avLst/>
            </a:prstGeom>
            <a:solidFill>
              <a:srgbClr val="1712F6"/>
            </a:solidFill>
            <a:ln w="28575">
              <a:solidFill>
                <a:srgbClr val="1712F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Tạo ra từ các nguồn âm . VD: Trống, Loa điện, đàn….</a:t>
              </a:r>
            </a:p>
          </p:txBody>
        </p:sp>
      </p:grpSp>
      <p:grpSp>
        <p:nvGrpSpPr>
          <p:cNvPr id="37" name="Group 36">
            <a:extLst>
              <a:ext uri="{FF2B5EF4-FFF2-40B4-BE49-F238E27FC236}">
                <a16:creationId xmlns:a16="http://schemas.microsoft.com/office/drawing/2014/main" xmlns="" id="{83C71BFB-F133-4829-87E5-9C0E3C95BF2D}"/>
              </a:ext>
            </a:extLst>
          </p:cNvPr>
          <p:cNvGrpSpPr/>
          <p:nvPr/>
        </p:nvGrpSpPr>
        <p:grpSpPr>
          <a:xfrm>
            <a:off x="8627317" y="2488190"/>
            <a:ext cx="3179470" cy="1569660"/>
            <a:chOff x="8794358" y="3495930"/>
            <a:chExt cx="3179470" cy="1569660"/>
          </a:xfrm>
        </p:grpSpPr>
        <p:sp>
          <p:nvSpPr>
            <p:cNvPr id="23" name="Arrow: Right 22">
              <a:extLst>
                <a:ext uri="{FF2B5EF4-FFF2-40B4-BE49-F238E27FC236}">
                  <a16:creationId xmlns:a16="http://schemas.microsoft.com/office/drawing/2014/main" xmlns="" id="{32AC2C76-8265-40DB-AA8F-04FD2D6BE12B}"/>
                </a:ext>
              </a:extLst>
            </p:cNvPr>
            <p:cNvSpPr/>
            <p:nvPr/>
          </p:nvSpPr>
          <p:spPr>
            <a:xfrm>
              <a:off x="8794358" y="4755551"/>
              <a:ext cx="409575" cy="295275"/>
            </a:xfrm>
            <a:prstGeom prst="rightArrow">
              <a:avLst/>
            </a:prstGeom>
            <a:solidFill>
              <a:srgbClr val="E424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A3D10B89-C078-4B96-872E-3355302A7934}"/>
                </a:ext>
              </a:extLst>
            </p:cNvPr>
            <p:cNvSpPr txBox="1"/>
            <p:nvPr/>
          </p:nvSpPr>
          <p:spPr>
            <a:xfrm>
              <a:off x="9311516" y="3495930"/>
              <a:ext cx="2662312" cy="1569660"/>
            </a:xfrm>
            <a:prstGeom prst="rect">
              <a:avLst/>
            </a:prstGeom>
            <a:solidFill>
              <a:srgbClr val="E424BF"/>
            </a:solidFill>
            <a:ln w="28575">
              <a:solidFill>
                <a:srgbClr val="1712F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Sinh ra do phản ứng hóa học của các chất. VD: Xăng dầu, thức ăn, Pin….</a:t>
              </a:r>
            </a:p>
          </p:txBody>
        </p:sp>
      </p:grpSp>
      <p:grpSp>
        <p:nvGrpSpPr>
          <p:cNvPr id="36" name="Group 35">
            <a:extLst>
              <a:ext uri="{FF2B5EF4-FFF2-40B4-BE49-F238E27FC236}">
                <a16:creationId xmlns:a16="http://schemas.microsoft.com/office/drawing/2014/main" xmlns="" id="{1CC2CB69-BF5C-4B60-91BD-5597DCDCE60B}"/>
              </a:ext>
            </a:extLst>
          </p:cNvPr>
          <p:cNvGrpSpPr/>
          <p:nvPr/>
        </p:nvGrpSpPr>
        <p:grpSpPr>
          <a:xfrm>
            <a:off x="7986936" y="4574727"/>
            <a:ext cx="4137913" cy="1200329"/>
            <a:chOff x="7835915" y="5319975"/>
            <a:chExt cx="4137913" cy="1200329"/>
          </a:xfrm>
        </p:grpSpPr>
        <p:sp>
          <p:nvSpPr>
            <p:cNvPr id="24" name="Arrow: Right 23">
              <a:extLst>
                <a:ext uri="{FF2B5EF4-FFF2-40B4-BE49-F238E27FC236}">
                  <a16:creationId xmlns:a16="http://schemas.microsoft.com/office/drawing/2014/main" xmlns="" id="{666374A0-6C67-405A-8D56-9CB7620701FF}"/>
                </a:ext>
              </a:extLst>
            </p:cNvPr>
            <p:cNvSpPr/>
            <p:nvPr/>
          </p:nvSpPr>
          <p:spPr>
            <a:xfrm>
              <a:off x="7835915" y="5887489"/>
              <a:ext cx="409575" cy="2952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2326086B-5EF8-4A86-A538-1D302DFE31A9}"/>
                </a:ext>
              </a:extLst>
            </p:cNvPr>
            <p:cNvSpPr txBox="1"/>
            <p:nvPr/>
          </p:nvSpPr>
          <p:spPr>
            <a:xfrm>
              <a:off x="8311252" y="5319975"/>
              <a:ext cx="3662576" cy="1200329"/>
            </a:xfrm>
            <a:prstGeom prst="rect">
              <a:avLst/>
            </a:prstGeom>
            <a:solidFill>
              <a:srgbClr val="FFFF00"/>
            </a:solidFill>
            <a:ln w="28575">
              <a:solidFill>
                <a:srgbClr val="1712F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solidFill>
                    <a:schemeClr val="tx1"/>
                  </a:solidFill>
                  <a:latin typeface="Times New Roman" panose="02020603050405020304" pitchFamily="18" charset="0"/>
                  <a:cs typeface="Times New Roman" panose="02020603050405020304" pitchFamily="18" charset="0"/>
                </a:rPr>
                <a:t>Sinh ra do các vật chuyển động. VD: Ô tô chuyển động, chim bay….</a:t>
              </a:r>
            </a:p>
          </p:txBody>
        </p:sp>
      </p:grpSp>
      <p:grpSp>
        <p:nvGrpSpPr>
          <p:cNvPr id="42" name="Group 41">
            <a:extLst>
              <a:ext uri="{FF2B5EF4-FFF2-40B4-BE49-F238E27FC236}">
                <a16:creationId xmlns:a16="http://schemas.microsoft.com/office/drawing/2014/main" xmlns="" id="{6D7B05BD-98F5-4C6F-89CF-7B3DE55EB804}"/>
              </a:ext>
            </a:extLst>
          </p:cNvPr>
          <p:cNvGrpSpPr/>
          <p:nvPr/>
        </p:nvGrpSpPr>
        <p:grpSpPr>
          <a:xfrm>
            <a:off x="14155" y="3296483"/>
            <a:ext cx="3392004" cy="1493206"/>
            <a:chOff x="177710" y="4321361"/>
            <a:chExt cx="3465405" cy="1569660"/>
          </a:xfrm>
        </p:grpSpPr>
        <p:sp>
          <p:nvSpPr>
            <p:cNvPr id="25" name="Arrow: Right 24">
              <a:extLst>
                <a:ext uri="{FF2B5EF4-FFF2-40B4-BE49-F238E27FC236}">
                  <a16:creationId xmlns:a16="http://schemas.microsoft.com/office/drawing/2014/main" xmlns="" id="{7FEA4A6A-8362-474C-AAF3-428C42697E83}"/>
                </a:ext>
              </a:extLst>
            </p:cNvPr>
            <p:cNvSpPr/>
            <p:nvPr/>
          </p:nvSpPr>
          <p:spPr>
            <a:xfrm rot="12384257">
              <a:off x="3117826" y="5514801"/>
              <a:ext cx="525289" cy="357091"/>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25F70C04-B711-408E-8E7C-D6AB7C408038}"/>
                </a:ext>
              </a:extLst>
            </p:cNvPr>
            <p:cNvSpPr txBox="1"/>
            <p:nvPr/>
          </p:nvSpPr>
          <p:spPr>
            <a:xfrm>
              <a:off x="177710" y="4321361"/>
              <a:ext cx="2890491" cy="1569660"/>
            </a:xfrm>
            <a:prstGeom prst="rect">
              <a:avLst/>
            </a:prstGeom>
            <a:solidFill>
              <a:srgbClr val="00B0F0"/>
            </a:solidFill>
            <a:ln w="28575">
              <a:solidFill>
                <a:srgbClr val="1712F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Do vật ở trên cao so với mặt đất. VD: Cánh diều, quả bưởi trên cây….</a:t>
              </a:r>
            </a:p>
          </p:txBody>
        </p:sp>
      </p:grpSp>
      <p:grpSp>
        <p:nvGrpSpPr>
          <p:cNvPr id="48" name="Group 47">
            <a:extLst>
              <a:ext uri="{FF2B5EF4-FFF2-40B4-BE49-F238E27FC236}">
                <a16:creationId xmlns:a16="http://schemas.microsoft.com/office/drawing/2014/main" xmlns="" id="{82965D5F-8B37-413D-AAD9-A18938D018B6}"/>
              </a:ext>
            </a:extLst>
          </p:cNvPr>
          <p:cNvGrpSpPr/>
          <p:nvPr/>
        </p:nvGrpSpPr>
        <p:grpSpPr>
          <a:xfrm>
            <a:off x="4688988" y="2795410"/>
            <a:ext cx="2416896" cy="2346831"/>
            <a:chOff x="4688988" y="2795410"/>
            <a:chExt cx="2416896" cy="2346831"/>
          </a:xfrm>
        </p:grpSpPr>
        <p:sp>
          <p:nvSpPr>
            <p:cNvPr id="5" name="Arrow: Right 4">
              <a:extLst>
                <a:ext uri="{FF2B5EF4-FFF2-40B4-BE49-F238E27FC236}">
                  <a16:creationId xmlns:a16="http://schemas.microsoft.com/office/drawing/2014/main" xmlns="" id="{C13468CE-44EE-4DFD-AAC1-4AAD886E5882}"/>
                </a:ext>
              </a:extLst>
            </p:cNvPr>
            <p:cNvSpPr/>
            <p:nvPr/>
          </p:nvSpPr>
          <p:spPr>
            <a:xfrm rot="19221985">
              <a:off x="6419727" y="3071905"/>
              <a:ext cx="409575" cy="295275"/>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xmlns="" id="{A7A97A26-1379-47A3-A9CB-925467AA785A}"/>
                </a:ext>
              </a:extLst>
            </p:cNvPr>
            <p:cNvSpPr/>
            <p:nvPr/>
          </p:nvSpPr>
          <p:spPr>
            <a:xfrm>
              <a:off x="6696309" y="3841843"/>
              <a:ext cx="409575" cy="295275"/>
            </a:xfrm>
            <a:prstGeom prst="rightArrow">
              <a:avLst/>
            </a:prstGeom>
            <a:solidFill>
              <a:srgbClr val="E424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xmlns="" id="{62E5F332-6606-4100-97DD-7D31960CCAD9}"/>
                </a:ext>
              </a:extLst>
            </p:cNvPr>
            <p:cNvSpPr/>
            <p:nvPr/>
          </p:nvSpPr>
          <p:spPr>
            <a:xfrm rot="16200000">
              <a:off x="5691975" y="2852560"/>
              <a:ext cx="409575" cy="2952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xmlns="" id="{FD5599E8-3287-4983-A6F4-81D3ECCF5F25}"/>
                </a:ext>
              </a:extLst>
            </p:cNvPr>
            <p:cNvSpPr/>
            <p:nvPr/>
          </p:nvSpPr>
          <p:spPr>
            <a:xfrm rot="10800000">
              <a:off x="4688988" y="3837095"/>
              <a:ext cx="409575" cy="295275"/>
            </a:xfrm>
            <a:prstGeom prst="rightArrow">
              <a:avLst/>
            </a:prstGeom>
            <a:solidFill>
              <a:srgbClr val="1712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xmlns="" id="{F4833CA1-8484-4FF7-A228-EF804AFABF1E}"/>
                </a:ext>
              </a:extLst>
            </p:cNvPr>
            <p:cNvSpPr/>
            <p:nvPr/>
          </p:nvSpPr>
          <p:spPr>
            <a:xfrm rot="3107963">
              <a:off x="6271054" y="4538324"/>
              <a:ext cx="409575" cy="2952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xmlns="" id="{7380D9DF-7D45-42F2-B4D0-DE9E6C0B1AE1}"/>
                </a:ext>
              </a:extLst>
            </p:cNvPr>
            <p:cNvSpPr/>
            <p:nvPr/>
          </p:nvSpPr>
          <p:spPr>
            <a:xfrm rot="13294918">
              <a:off x="4916613" y="3166187"/>
              <a:ext cx="409575" cy="2952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xmlns="" id="{14DABF48-D9DD-4BE8-AE1E-73F1DA347A40}"/>
                </a:ext>
              </a:extLst>
            </p:cNvPr>
            <p:cNvSpPr/>
            <p:nvPr/>
          </p:nvSpPr>
          <p:spPr>
            <a:xfrm rot="8328524">
              <a:off x="5021135" y="4400834"/>
              <a:ext cx="409575" cy="29527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xmlns="" id="{A50D2140-DBFD-41B7-BFD8-35769769E65F}"/>
                </a:ext>
              </a:extLst>
            </p:cNvPr>
            <p:cNvSpPr/>
            <p:nvPr/>
          </p:nvSpPr>
          <p:spPr>
            <a:xfrm rot="5400000">
              <a:off x="5692708" y="4738950"/>
              <a:ext cx="469552" cy="337030"/>
            </a:xfrm>
            <a:prstGeom prst="right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xmlns="" id="{53AD0BDD-519E-4CDA-BF37-B0CF502B37B9}"/>
                </a:ext>
              </a:extLst>
            </p:cNvPr>
            <p:cNvSpPr/>
            <p:nvPr/>
          </p:nvSpPr>
          <p:spPr>
            <a:xfrm>
              <a:off x="5225923" y="3345608"/>
              <a:ext cx="1343025" cy="12192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Năng lượng</a:t>
              </a:r>
            </a:p>
          </p:txBody>
        </p:sp>
      </p:grpSp>
      <p:grpSp>
        <p:nvGrpSpPr>
          <p:cNvPr id="47" name="Group 46">
            <a:extLst>
              <a:ext uri="{FF2B5EF4-FFF2-40B4-BE49-F238E27FC236}">
                <a16:creationId xmlns:a16="http://schemas.microsoft.com/office/drawing/2014/main" xmlns="" id="{AB787F9F-C691-4C73-A285-AE8C462A731B}"/>
              </a:ext>
            </a:extLst>
          </p:cNvPr>
          <p:cNvGrpSpPr/>
          <p:nvPr/>
        </p:nvGrpSpPr>
        <p:grpSpPr>
          <a:xfrm>
            <a:off x="6728646" y="6035959"/>
            <a:ext cx="5235557" cy="822041"/>
            <a:chOff x="6728646" y="6035959"/>
            <a:chExt cx="5235557" cy="822041"/>
          </a:xfrm>
        </p:grpSpPr>
        <p:sp>
          <p:nvSpPr>
            <p:cNvPr id="45" name="Arrow: Right 44">
              <a:extLst>
                <a:ext uri="{FF2B5EF4-FFF2-40B4-BE49-F238E27FC236}">
                  <a16:creationId xmlns:a16="http://schemas.microsoft.com/office/drawing/2014/main" xmlns="" id="{587EA507-A328-439F-99F6-FE39767D4DC4}"/>
                </a:ext>
              </a:extLst>
            </p:cNvPr>
            <p:cNvSpPr/>
            <p:nvPr/>
          </p:nvSpPr>
          <p:spPr>
            <a:xfrm rot="183861">
              <a:off x="6728646" y="6178634"/>
              <a:ext cx="347586" cy="350517"/>
            </a:xfrm>
            <a:prstGeom prst="right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xmlns="" id="{4A2907FD-95EF-41D7-98FB-BE68F24A4AF4}"/>
                </a:ext>
              </a:extLst>
            </p:cNvPr>
            <p:cNvSpPr/>
            <p:nvPr/>
          </p:nvSpPr>
          <p:spPr>
            <a:xfrm>
              <a:off x="7105885" y="6035959"/>
              <a:ext cx="4858318" cy="82204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Sinh ra do các vật đàn hồi bị biến dạng. VD: Lò xo, dây chun…</a:t>
              </a:r>
            </a:p>
          </p:txBody>
        </p:sp>
      </p:grpSp>
      <p:sp>
        <p:nvSpPr>
          <p:cNvPr id="50" name="Rectangle: Rounded Corners 49">
            <a:extLst>
              <a:ext uri="{FF2B5EF4-FFF2-40B4-BE49-F238E27FC236}">
                <a16:creationId xmlns:a16="http://schemas.microsoft.com/office/drawing/2014/main" xmlns="" id="{17B39734-2516-4C37-84AA-D8E3B49C9681}"/>
              </a:ext>
            </a:extLst>
          </p:cNvPr>
          <p:cNvSpPr/>
          <p:nvPr/>
        </p:nvSpPr>
        <p:spPr>
          <a:xfrm>
            <a:off x="236143" y="5774286"/>
            <a:ext cx="4336829" cy="1083714"/>
          </a:xfrm>
          <a:prstGeom prst="roundRect">
            <a:avLst/>
          </a:prstGeom>
          <a:solidFill>
            <a:schemeClr val="accent4">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a:solidFill>
                  <a:schemeClr val="tx1"/>
                </a:solidFill>
                <a:latin typeface="Times New Roman" panose="02020603050405020304" pitchFamily="18" charset="0"/>
                <a:cs typeface="Times New Roman" panose="02020603050405020304" pitchFamily="18" charset="0"/>
              </a:rPr>
              <a:t>Năng lượng lưu trữ trong tâm của nguyên tử</a:t>
            </a:r>
          </a:p>
        </p:txBody>
      </p:sp>
    </p:spTree>
    <p:extLst>
      <p:ext uri="{BB962C8B-B14F-4D97-AF65-F5344CB8AC3E}">
        <p14:creationId xmlns:p14="http://schemas.microsoft.com/office/powerpoint/2010/main" val="329733157"/>
      </p:ext>
    </p:extLst>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p:cTn id="50" dur="500" fill="hold"/>
                                        <p:tgtEl>
                                          <p:spTgt spid="38"/>
                                        </p:tgtEl>
                                        <p:attrNameLst>
                                          <p:attrName>ppt_w</p:attrName>
                                        </p:attrNameLst>
                                      </p:cBhvr>
                                      <p:tavLst>
                                        <p:tav tm="0">
                                          <p:val>
                                            <p:fltVal val="0"/>
                                          </p:val>
                                        </p:tav>
                                        <p:tav tm="100000">
                                          <p:val>
                                            <p:strVal val="#ppt_w"/>
                                          </p:val>
                                        </p:tav>
                                      </p:tavLst>
                                    </p:anim>
                                    <p:anim calcmode="lin" valueType="num">
                                      <p:cBhvr>
                                        <p:cTn id="51"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3" presetClass="entr" presetSubtype="16"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plus(in)">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randombar(horizontal)">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p:cTn id="71" dur="500" fill="hold"/>
                                        <p:tgtEl>
                                          <p:spTgt spid="42"/>
                                        </p:tgtEl>
                                        <p:attrNameLst>
                                          <p:attrName>ppt_w</p:attrName>
                                        </p:attrNameLst>
                                      </p:cBhvr>
                                      <p:tavLst>
                                        <p:tav tm="0">
                                          <p:val>
                                            <p:fltVal val="0"/>
                                          </p:val>
                                        </p:tav>
                                        <p:tav tm="100000">
                                          <p:val>
                                            <p:strVal val="#ppt_w"/>
                                          </p:val>
                                        </p:tav>
                                      </p:tavLst>
                                    </p:anim>
                                    <p:anim calcmode="lin" valueType="num">
                                      <p:cBhvr>
                                        <p:cTn id="72" dur="5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randombar(horizontal)">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randombar(horizontal)">
                                      <p:cBhvr>
                                        <p:cTn id="87" dur="5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13" presetClass="entr" presetSubtype="16" fill="hold"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plus(in)">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checkerboard(across)">
                                      <p:cBhvr>
                                        <p:cTn id="9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18"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5" name="Rectangle 4"/>
          <p:cNvSpPr/>
          <p:nvPr/>
        </p:nvSpPr>
        <p:spPr>
          <a:xfrm>
            <a:off x="1479965" y="1084531"/>
            <a:ext cx="8812349" cy="523220"/>
          </a:xfrm>
          <a:prstGeom prst="rect">
            <a:avLst/>
          </a:prstGeom>
        </p:spPr>
        <p:txBody>
          <a:bodyPr wrap="square">
            <a:spAutoFit/>
          </a:bodyPr>
          <a:lstStyle/>
          <a:p>
            <a:r>
              <a:rPr lang="vi-VN" sz="2800" dirty="0"/>
              <a:t>Sắp xếp các năng lượng sau vào hai nhóm phù hợp</a:t>
            </a:r>
            <a:r>
              <a:rPr lang="vi-VN" sz="2800" dirty="0" smtClean="0"/>
              <a:t>.</a:t>
            </a:r>
            <a:endParaRPr lang="vi-VN" sz="2800" dirty="0"/>
          </a:p>
        </p:txBody>
      </p:sp>
      <p:sp>
        <p:nvSpPr>
          <p:cNvPr id="6" name="Rectangle 5"/>
          <p:cNvSpPr/>
          <p:nvPr/>
        </p:nvSpPr>
        <p:spPr>
          <a:xfrm>
            <a:off x="184767" y="3378910"/>
            <a:ext cx="6096000" cy="523220"/>
          </a:xfrm>
          <a:prstGeom prst="rect">
            <a:avLst/>
          </a:prstGeom>
        </p:spPr>
        <p:txBody>
          <a:bodyPr>
            <a:spAutoFit/>
          </a:bodyPr>
          <a:lstStyle/>
          <a:p>
            <a:r>
              <a:rPr lang="vi-VN" sz="2800" dirty="0"/>
              <a:t>Nhóm NL gắn với chuyển </a:t>
            </a:r>
            <a:r>
              <a:rPr lang="vi-VN" sz="2800" dirty="0" smtClean="0"/>
              <a:t>động</a:t>
            </a:r>
            <a:endParaRPr lang="vi-VN" sz="2800" dirty="0"/>
          </a:p>
        </p:txBody>
      </p:sp>
      <p:sp>
        <p:nvSpPr>
          <p:cNvPr id="13" name="Rectangle 12"/>
          <p:cNvSpPr/>
          <p:nvPr/>
        </p:nvSpPr>
        <p:spPr>
          <a:xfrm>
            <a:off x="0" y="3852153"/>
            <a:ext cx="6280767" cy="3005847"/>
          </a:xfrm>
          <a:prstGeom prst="rect">
            <a:avLst/>
          </a:prstGeom>
          <a:solidFill>
            <a:srgbClr val="B5DFE7"/>
          </a:solidFill>
          <a:ln>
            <a:solidFill>
              <a:srgbClr val="B5D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p:cNvSpPr/>
          <p:nvPr/>
        </p:nvSpPr>
        <p:spPr>
          <a:xfrm>
            <a:off x="8360930" y="3384715"/>
            <a:ext cx="2870786" cy="523220"/>
          </a:xfrm>
          <a:prstGeom prst="rect">
            <a:avLst/>
          </a:prstGeom>
        </p:spPr>
        <p:txBody>
          <a:bodyPr wrap="none">
            <a:spAutoFit/>
          </a:bodyPr>
          <a:lstStyle/>
          <a:p>
            <a:r>
              <a:rPr lang="vi-VN" sz="2800" dirty="0"/>
              <a:t>Nhóm NL lưu trữ</a:t>
            </a:r>
          </a:p>
        </p:txBody>
      </p:sp>
      <p:sp>
        <p:nvSpPr>
          <p:cNvPr id="14" name="Rectangle 13"/>
          <p:cNvSpPr/>
          <p:nvPr/>
        </p:nvSpPr>
        <p:spPr>
          <a:xfrm>
            <a:off x="6280767" y="3852153"/>
            <a:ext cx="5911233" cy="3005847"/>
          </a:xfrm>
          <a:prstGeom prst="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197854" y="1938120"/>
            <a:ext cx="3375092" cy="523220"/>
          </a:xfrm>
          <a:prstGeom prst="rect">
            <a:avLst/>
          </a:prstGeom>
        </p:spPr>
        <p:txBody>
          <a:bodyPr wrap="square">
            <a:spAutoFit/>
          </a:bodyPr>
          <a:lstStyle/>
          <a:p>
            <a:r>
              <a:rPr lang="vi-VN" sz="2800" dirty="0">
                <a:solidFill>
                  <a:srgbClr val="0070C0"/>
                </a:solidFill>
              </a:rPr>
              <a:t>động năng của </a:t>
            </a:r>
            <a:r>
              <a:rPr lang="vi-VN" sz="2800" dirty="0" smtClean="0">
                <a:solidFill>
                  <a:srgbClr val="0070C0"/>
                </a:solidFill>
              </a:rPr>
              <a:t>vật</a:t>
            </a:r>
            <a:endParaRPr lang="vi-VN" sz="2800" dirty="0">
              <a:solidFill>
                <a:srgbClr val="0070C0"/>
              </a:solidFill>
            </a:endParaRPr>
          </a:p>
        </p:txBody>
      </p:sp>
      <p:sp>
        <p:nvSpPr>
          <p:cNvPr id="10" name="Rectangle 9"/>
          <p:cNvSpPr/>
          <p:nvPr/>
        </p:nvSpPr>
        <p:spPr>
          <a:xfrm>
            <a:off x="3486929" y="1938120"/>
            <a:ext cx="4386769" cy="523220"/>
          </a:xfrm>
          <a:prstGeom prst="rect">
            <a:avLst/>
          </a:prstGeom>
        </p:spPr>
        <p:txBody>
          <a:bodyPr wrap="square">
            <a:spAutoFit/>
          </a:bodyPr>
          <a:lstStyle/>
          <a:p>
            <a:r>
              <a:rPr lang="vi-VN" sz="2800" dirty="0">
                <a:solidFill>
                  <a:srgbClr val="0070C0"/>
                </a:solidFill>
              </a:rPr>
              <a:t>năng lượng của xăng </a:t>
            </a:r>
            <a:r>
              <a:rPr lang="vi-VN" sz="2800" dirty="0" smtClean="0">
                <a:solidFill>
                  <a:srgbClr val="0070C0"/>
                </a:solidFill>
              </a:rPr>
              <a:t>dầu</a:t>
            </a:r>
            <a:endParaRPr lang="vi-VN" sz="2800" dirty="0">
              <a:solidFill>
                <a:srgbClr val="0070C0"/>
              </a:solidFill>
            </a:endParaRPr>
          </a:p>
        </p:txBody>
      </p:sp>
      <p:sp>
        <p:nvSpPr>
          <p:cNvPr id="9" name="Rectangle 8"/>
          <p:cNvSpPr/>
          <p:nvPr/>
        </p:nvSpPr>
        <p:spPr>
          <a:xfrm>
            <a:off x="7873698" y="1938120"/>
            <a:ext cx="4415173" cy="523220"/>
          </a:xfrm>
          <a:prstGeom prst="rect">
            <a:avLst/>
          </a:prstGeom>
        </p:spPr>
        <p:txBody>
          <a:bodyPr wrap="square">
            <a:spAutoFit/>
          </a:bodyPr>
          <a:lstStyle/>
          <a:p>
            <a:r>
              <a:rPr lang="vi-VN" sz="2800" dirty="0">
                <a:solidFill>
                  <a:srgbClr val="0070C0"/>
                </a:solidFill>
              </a:rPr>
              <a:t>năng lượng của thức </a:t>
            </a:r>
            <a:r>
              <a:rPr lang="vi-VN" sz="2800" dirty="0" smtClean="0">
                <a:solidFill>
                  <a:srgbClr val="0070C0"/>
                </a:solidFill>
              </a:rPr>
              <a:t>ăn</a:t>
            </a:r>
            <a:endParaRPr lang="vi-VN" sz="2800" dirty="0">
              <a:solidFill>
                <a:srgbClr val="0070C0"/>
              </a:solidFill>
            </a:endParaRPr>
          </a:p>
        </p:txBody>
      </p:sp>
      <p:sp>
        <p:nvSpPr>
          <p:cNvPr id="8" name="Rectangle 7"/>
          <p:cNvSpPr/>
          <p:nvPr/>
        </p:nvSpPr>
        <p:spPr>
          <a:xfrm>
            <a:off x="1479965" y="2556568"/>
            <a:ext cx="4406174" cy="523220"/>
          </a:xfrm>
          <a:prstGeom prst="rect">
            <a:avLst/>
          </a:prstGeom>
        </p:spPr>
        <p:txBody>
          <a:bodyPr wrap="square">
            <a:spAutoFit/>
          </a:bodyPr>
          <a:lstStyle/>
          <a:p>
            <a:r>
              <a:rPr lang="vi-VN" sz="2800" dirty="0" smtClean="0">
                <a:solidFill>
                  <a:srgbClr val="0070C0"/>
                </a:solidFill>
              </a:rPr>
              <a:t>năng lượng gió đang thổi</a:t>
            </a:r>
          </a:p>
        </p:txBody>
      </p:sp>
      <p:sp>
        <p:nvSpPr>
          <p:cNvPr id="11" name="Rectangle 10"/>
          <p:cNvSpPr/>
          <p:nvPr/>
        </p:nvSpPr>
        <p:spPr>
          <a:xfrm>
            <a:off x="5886139" y="2579400"/>
            <a:ext cx="4645824" cy="523220"/>
          </a:xfrm>
          <a:prstGeom prst="rect">
            <a:avLst/>
          </a:prstGeom>
        </p:spPr>
        <p:txBody>
          <a:bodyPr wrap="none">
            <a:spAutoFit/>
          </a:bodyPr>
          <a:lstStyle/>
          <a:p>
            <a:r>
              <a:rPr lang="vi-VN" sz="2800" dirty="0">
                <a:solidFill>
                  <a:srgbClr val="0070C0"/>
                </a:solidFill>
              </a:rPr>
              <a:t>máy hút bụi đang hoạt động</a:t>
            </a:r>
          </a:p>
        </p:txBody>
      </p:sp>
      <p:pic>
        <p:nvPicPr>
          <p:cNvPr id="16" name="Picture 2" descr="Bài tập dấu chấm hỏi - Luyện tập về dấu chấm hỏi lớp 2 - VnDoc.com - Hệ  Thống PP BĐS Nghỉ Dưỡng Cao Cấp Địa ốc 5 Sa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4" y="974256"/>
            <a:ext cx="1140196" cy="96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678674"/>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2.2063E-6 -1.85185E-6 L -0.00013 0.33056 " pathEditMode="relative" rAng="0" ptsTypes="AA">
                                      <p:cBhvr>
                                        <p:cTn id="55" dur="2000" fill="hold"/>
                                        <p:tgtEl>
                                          <p:spTgt spid="7"/>
                                        </p:tgtEl>
                                        <p:attrNameLst>
                                          <p:attrName>ppt_x</p:attrName>
                                          <p:attrName>ppt_y</p:attrName>
                                        </p:attrNameLst>
                                      </p:cBhvr>
                                      <p:rCtr x="-13" y="16528"/>
                                    </p:animMotion>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3.2274E-6 -1.85185E-6 L 0.27377 0.34931 " pathEditMode="relative" rAng="0" ptsTypes="AA">
                                      <p:cBhvr>
                                        <p:cTn id="60" dur="2000" fill="hold"/>
                                        <p:tgtEl>
                                          <p:spTgt spid="10"/>
                                        </p:tgtEl>
                                        <p:attrNameLst>
                                          <p:attrName>ppt_x</p:attrName>
                                          <p:attrName>ppt_y</p:attrName>
                                        </p:attrNameLst>
                                      </p:cBhvr>
                                      <p:rCtr x="13688" y="17454"/>
                                    </p:animMotion>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1.70878E-6 -1.85185E-6 L -0.00078 0.48264 " pathEditMode="relative" rAng="0" ptsTypes="AA">
                                      <p:cBhvr>
                                        <p:cTn id="65" dur="2000" fill="hold"/>
                                        <p:tgtEl>
                                          <p:spTgt spid="9"/>
                                        </p:tgtEl>
                                        <p:attrNameLst>
                                          <p:attrName>ppt_x</p:attrName>
                                          <p:attrName>ppt_y</p:attrName>
                                        </p:attrNameLst>
                                      </p:cBhvr>
                                      <p:rCtr x="-39" y="24120"/>
                                    </p:animMotion>
                                  </p:child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02136E-6 3.7037E-7 L 0.0017 0.33796 " pathEditMode="relative" rAng="0" ptsTypes="AA">
                                      <p:cBhvr>
                                        <p:cTn id="70" dur="2000" fill="hold"/>
                                        <p:tgtEl>
                                          <p:spTgt spid="8"/>
                                        </p:tgtEl>
                                        <p:attrNameLst>
                                          <p:attrName>ppt_x</p:attrName>
                                          <p:attrName>ppt_y</p:attrName>
                                        </p:attrNameLst>
                                      </p:cBhvr>
                                      <p:rCtr x="78" y="16898"/>
                                    </p:animMotion>
                                  </p:childTnLst>
                                </p:cTn>
                              </p:par>
                            </p:childTnLst>
                          </p:cTn>
                        </p:par>
                      </p:childTnLst>
                    </p:cTn>
                  </p:par>
                </p:childTnLst>
              </p:cTn>
              <p:nextCondLst>
                <p:cond evt="onClick" delay="0">
                  <p:tgtEl>
                    <p:spTgt spid="8"/>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42" presetClass="path" presetSubtype="0" accel="50000" decel="50000" fill="hold" grpId="1" nodeType="clickEffect">
                                  <p:stCondLst>
                                    <p:cond delay="0"/>
                                  </p:stCondLst>
                                  <p:childTnLst>
                                    <p:animMotion origin="layout" path="M -2.67778E-6 -3.7037E-7 L -0.4789 0.47847 " pathEditMode="relative" rAng="0" ptsTypes="AA">
                                      <p:cBhvr>
                                        <p:cTn id="75" dur="2000" fill="hold"/>
                                        <p:tgtEl>
                                          <p:spTgt spid="11"/>
                                        </p:tgtEl>
                                        <p:attrNameLst>
                                          <p:attrName>ppt_x</p:attrName>
                                          <p:attrName>ppt_y</p:attrName>
                                        </p:attrNameLst>
                                      </p:cBhvr>
                                      <p:rCtr x="-23952" y="23912"/>
                                    </p:animMotion>
                                  </p:childTnLst>
                                </p:cTn>
                              </p:par>
                            </p:childTnLst>
                          </p:cTn>
                        </p:par>
                      </p:childTnLst>
                    </p:cTn>
                  </p:par>
                </p:childTnLst>
              </p:cTn>
              <p:nextCondLst>
                <p:cond evt="onClick" delay="0">
                  <p:tgtEl>
                    <p:spTgt spid="11"/>
                  </p:tgtEl>
                </p:cond>
              </p:nextCondLst>
            </p:seq>
          </p:childTnLst>
        </p:cTn>
      </p:par>
    </p:tnLst>
    <p:bldLst>
      <p:bldP spid="5" grpId="0"/>
      <p:bldP spid="6" grpId="0"/>
      <p:bldP spid="13" grpId="0" animBg="1"/>
      <p:bldP spid="12" grpId="0"/>
      <p:bldP spid="14" grpId="0" animBg="1"/>
      <p:bldP spid="7" grpId="0"/>
      <p:bldP spid="7" grpId="1"/>
      <p:bldP spid="10" grpId="0"/>
      <p:bldP spid="10" grpId="1"/>
      <p:bldP spid="9" grpId="0"/>
      <p:bldP spid="9" grpId="1"/>
      <p:bldP spid="8" grpId="0"/>
      <p:bldP spid="8" grpId="1"/>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pic>
        <p:nvPicPr>
          <p:cNvPr id="13314" name="Picture 2" descr=" Hãy kể tên một số dạng năng lượng có liên quan đến chuyển động của chiếc thuyền buồ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199" y="2294912"/>
            <a:ext cx="5225844" cy="40211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59668" y="1082482"/>
            <a:ext cx="10035702" cy="954107"/>
          </a:xfrm>
          <a:prstGeom prst="rect">
            <a:avLst/>
          </a:prstGeom>
        </p:spPr>
        <p:txBody>
          <a:bodyPr wrap="square">
            <a:spAutoFit/>
          </a:bodyPr>
          <a:lstStyle/>
          <a:p>
            <a:r>
              <a:rPr lang="vi-VN" sz="2800" dirty="0"/>
              <a:t>Hãy kể tên một số dạng năng lượng có liên quan đến chuyển động của chiếc thuyền buồm (hình 30.1)</a:t>
            </a:r>
          </a:p>
        </p:txBody>
      </p:sp>
      <p:pic>
        <p:nvPicPr>
          <p:cNvPr id="6" name="Picture 2" descr="Bài tập dấu chấm hỏi - Luyện tập về dấu chấm hỏi lớp 2 - VnDoc.com - Hệ  Thống PP BĐS Nghỉ Dưỡng Cao Cấp Địa ốc 5 Sa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74" y="1045911"/>
            <a:ext cx="1140196" cy="9638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86092" y="2534215"/>
            <a:ext cx="5161991" cy="523220"/>
          </a:xfrm>
          <a:prstGeom prst="rect">
            <a:avLst/>
          </a:prstGeom>
        </p:spPr>
        <p:txBody>
          <a:bodyPr wrap="none">
            <a:spAutoFit/>
          </a:bodyPr>
          <a:lstStyle/>
          <a:p>
            <a:pPr algn="just"/>
            <a:r>
              <a:rPr lang="vi-VN" sz="2800" dirty="0" smtClean="0">
                <a:solidFill>
                  <a:srgbClr val="FF0000"/>
                </a:solidFill>
              </a:rPr>
              <a:t>- Năng lượng của gió đang thổi</a:t>
            </a:r>
            <a:endParaRPr lang="vi-VN" sz="2800" dirty="0">
              <a:solidFill>
                <a:srgbClr val="FF0000"/>
              </a:solidFill>
            </a:endParaRPr>
          </a:p>
        </p:txBody>
      </p:sp>
      <p:sp>
        <p:nvSpPr>
          <p:cNvPr id="7" name="Rectangle 6"/>
          <p:cNvSpPr/>
          <p:nvPr/>
        </p:nvSpPr>
        <p:spPr>
          <a:xfrm>
            <a:off x="6286092" y="3093874"/>
            <a:ext cx="5716630" cy="523220"/>
          </a:xfrm>
          <a:prstGeom prst="rect">
            <a:avLst/>
          </a:prstGeom>
        </p:spPr>
        <p:txBody>
          <a:bodyPr wrap="none">
            <a:spAutoFit/>
          </a:bodyPr>
          <a:lstStyle/>
          <a:p>
            <a:pPr algn="just"/>
            <a:r>
              <a:rPr lang="vi-VN" sz="2800" dirty="0" smtClean="0">
                <a:solidFill>
                  <a:srgbClr val="00B050"/>
                </a:solidFill>
              </a:rPr>
              <a:t>- Năng </a:t>
            </a:r>
            <a:r>
              <a:rPr lang="vi-VN" sz="2800" dirty="0">
                <a:solidFill>
                  <a:srgbClr val="00B050"/>
                </a:solidFill>
              </a:rPr>
              <a:t>lượng của dòng nước chảy</a:t>
            </a:r>
          </a:p>
        </p:txBody>
      </p:sp>
      <p:sp>
        <p:nvSpPr>
          <p:cNvPr id="8" name="Rectangle 7"/>
          <p:cNvSpPr/>
          <p:nvPr/>
        </p:nvSpPr>
        <p:spPr>
          <a:xfrm>
            <a:off x="6286092" y="3623744"/>
            <a:ext cx="4705134" cy="523220"/>
          </a:xfrm>
          <a:prstGeom prst="rect">
            <a:avLst/>
          </a:prstGeom>
        </p:spPr>
        <p:txBody>
          <a:bodyPr wrap="none">
            <a:spAutoFit/>
          </a:bodyPr>
          <a:lstStyle/>
          <a:p>
            <a:pPr algn="just"/>
            <a:r>
              <a:rPr lang="vi-VN" sz="2800" dirty="0">
                <a:solidFill>
                  <a:srgbClr val="7030A0"/>
                </a:solidFill>
              </a:rPr>
              <a:t>- Động năng của con thuyền</a:t>
            </a:r>
          </a:p>
        </p:txBody>
      </p:sp>
      <p:sp>
        <p:nvSpPr>
          <p:cNvPr id="9" name="Rectangle 8"/>
          <p:cNvSpPr/>
          <p:nvPr/>
        </p:nvSpPr>
        <p:spPr>
          <a:xfrm>
            <a:off x="6286092" y="4227654"/>
            <a:ext cx="5824843" cy="954107"/>
          </a:xfrm>
          <a:prstGeom prst="rect">
            <a:avLst/>
          </a:prstGeom>
        </p:spPr>
        <p:txBody>
          <a:bodyPr wrap="square">
            <a:spAutoFit/>
          </a:bodyPr>
          <a:lstStyle/>
          <a:p>
            <a:pPr algn="just"/>
            <a:r>
              <a:rPr lang="vi-VN" sz="2800" dirty="0" smtClean="0">
                <a:solidFill>
                  <a:srgbClr val="0070C0"/>
                </a:solidFill>
              </a:rPr>
              <a:t>- Năng </a:t>
            </a:r>
            <a:r>
              <a:rPr lang="vi-VN" sz="2800" dirty="0">
                <a:solidFill>
                  <a:srgbClr val="0070C0"/>
                </a:solidFill>
              </a:rPr>
              <a:t>lượng âm thanh của tiếng buồm phát ra khi gió thổi</a:t>
            </a:r>
          </a:p>
        </p:txBody>
      </p:sp>
    </p:spTree>
    <p:extLst>
      <p:ext uri="{BB962C8B-B14F-4D97-AF65-F5344CB8AC3E}">
        <p14:creationId xmlns:p14="http://schemas.microsoft.com/office/powerpoint/2010/main" val="3795012171"/>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fade">
                                      <p:cBhvr>
                                        <p:cTn id="14" dur="500"/>
                                        <p:tgtEl>
                                          <p:spTgt spid="133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ài tập dấu chấm hỏi - Luyện tập về dấu chấm hỏi lớp 2 - VnDoc.com - Hệ  Thống PP BĐS Nghỉ Dưỡng Cao Cấp Địa ốc 5 Sa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74" y="1045911"/>
            <a:ext cx="1140196" cy="9638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47825" y="1276350"/>
            <a:ext cx="9991725" cy="954107"/>
          </a:xfrm>
          <a:prstGeom prst="rect">
            <a:avLst/>
          </a:prstGeom>
          <a:noFill/>
        </p:spPr>
        <p:txBody>
          <a:bodyPr wrap="square" rtlCol="0">
            <a:spAutoFit/>
          </a:bodyPr>
          <a:lstStyle/>
          <a:p>
            <a:r>
              <a:rPr lang="vi-VN" sz="2800" dirty="0" smtClean="0"/>
              <a:t>Trong nhà em thường sử dụng những dạng năng lượng nào vừa mới học xong</a:t>
            </a:r>
            <a:r>
              <a:rPr lang="vi-VN" sz="2800" dirty="0"/>
              <a:t>?</a:t>
            </a:r>
          </a:p>
        </p:txBody>
      </p:sp>
      <p:pic>
        <p:nvPicPr>
          <p:cNvPr id="4"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5"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Tree>
    <p:extLst>
      <p:ext uri="{BB962C8B-B14F-4D97-AF65-F5344CB8AC3E}">
        <p14:creationId xmlns:p14="http://schemas.microsoft.com/office/powerpoint/2010/main" val="155177638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05471"/>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pic>
        <p:nvPicPr>
          <p:cNvPr id="3"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4" name="文本框 30"/>
          <p:cNvSpPr txBox="1"/>
          <p:nvPr/>
        </p:nvSpPr>
        <p:spPr>
          <a:xfrm>
            <a:off x="1051498" y="0"/>
            <a:ext cx="8608447"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II. </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NĂNG LƯỢNG VÀ KHẢ NĂNG TÁC DỤNG LỰC</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5" name="Rectangle 4"/>
          <p:cNvSpPr/>
          <p:nvPr/>
        </p:nvSpPr>
        <p:spPr>
          <a:xfrm>
            <a:off x="1479965" y="1074694"/>
            <a:ext cx="10446146" cy="954107"/>
          </a:xfrm>
          <a:prstGeom prst="rect">
            <a:avLst/>
          </a:prstGeom>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Mọi hoạt động và biến đổi đều cần năng lượng. Một vật có năng lượng thì có khả năng tác dụng lực.</a:t>
            </a:r>
          </a:p>
        </p:txBody>
      </p:sp>
      <p:pic>
        <p:nvPicPr>
          <p:cNvPr id="14338" name="Picture 2" descr="Mua vali ở đâu tốt mà rẻ? Kinh nghiệm mua vali kéo du lịch tốt cho kỳ nghỉ  h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369" y="2393072"/>
            <a:ext cx="723900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991" y="2481981"/>
            <a:ext cx="3420961" cy="4084730"/>
          </a:xfrm>
          <a:prstGeom prst="rect">
            <a:avLst/>
          </a:prstGeom>
        </p:spPr>
      </p:pic>
    </p:spTree>
    <p:extLst>
      <p:ext uri="{BB962C8B-B14F-4D97-AF65-F5344CB8AC3E}">
        <p14:creationId xmlns:p14="http://schemas.microsoft.com/office/powerpoint/2010/main" val="1863901741"/>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338"/>
                                        </p:tgtEl>
                                        <p:attrNameLst>
                                          <p:attrName>style.visibility</p:attrName>
                                        </p:attrNameLst>
                                      </p:cBhvr>
                                      <p:to>
                                        <p:strVal val="visible"/>
                                      </p:to>
                                    </p:set>
                                    <p:animEffect transition="in" filter="fade">
                                      <p:cBhvr>
                                        <p:cTn id="20" dur="500"/>
                                        <p:tgtEl>
                                          <p:spTgt spid="143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4338"/>
                                        </p:tgtEl>
                                      </p:cBhvr>
                                    </p:animEffect>
                                    <p:set>
                                      <p:cBhvr>
                                        <p:cTn id="25" dur="1" fill="hold">
                                          <p:stCondLst>
                                            <p:cond delay="499"/>
                                          </p:stCondLst>
                                        </p:cTn>
                                        <p:tgtEl>
                                          <p:spTgt spid="1433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9397"/>
            <a:ext cx="6995693" cy="6028603"/>
          </a:xfrm>
          <a:prstGeom prst="rect">
            <a:avLst/>
          </a:prstGeom>
        </p:spPr>
      </p:pic>
      <p:pic>
        <p:nvPicPr>
          <p:cNvPr id="3"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4" name="文本框 30"/>
          <p:cNvSpPr txBox="1"/>
          <p:nvPr/>
        </p:nvSpPr>
        <p:spPr>
          <a:xfrm>
            <a:off x="1051498" y="0"/>
            <a:ext cx="8608447"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II. </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NĂNG LƯỢNG VÀ KHẢ NĂNG TÁC DỤNG LỰC</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5" name="TextBox 4"/>
          <p:cNvSpPr txBox="1"/>
          <p:nvPr/>
        </p:nvSpPr>
        <p:spPr>
          <a:xfrm>
            <a:off x="7568119" y="1532825"/>
            <a:ext cx="4435813" cy="830997"/>
          </a:xfrm>
          <a:prstGeom prst="rect">
            <a:avLst/>
          </a:prstGeom>
          <a:noFill/>
        </p:spPr>
        <p:txBody>
          <a:bodyPr wrap="square" rtlCol="0">
            <a:spAutoFit/>
          </a:bodyPr>
          <a:lstStyle/>
          <a:p>
            <a:r>
              <a:rPr lang="vi-VN" sz="2400" dirty="0" smtClean="0"/>
              <a:t>Thế năng hấp dẫn trường hợp nào lớn hơn?</a:t>
            </a:r>
            <a:endParaRPr lang="vi-VN" sz="2400" dirty="0"/>
          </a:p>
        </p:txBody>
      </p:sp>
      <p:sp>
        <p:nvSpPr>
          <p:cNvPr id="6" name="TextBox 5"/>
          <p:cNvSpPr txBox="1"/>
          <p:nvPr/>
        </p:nvSpPr>
        <p:spPr>
          <a:xfrm>
            <a:off x="7568119" y="2543067"/>
            <a:ext cx="4536332" cy="830997"/>
          </a:xfrm>
          <a:prstGeom prst="rect">
            <a:avLst/>
          </a:prstGeom>
          <a:noFill/>
        </p:spPr>
        <p:txBody>
          <a:bodyPr wrap="square" rtlCol="0">
            <a:spAutoFit/>
          </a:bodyPr>
          <a:lstStyle/>
          <a:p>
            <a:r>
              <a:rPr lang="vi-VN" sz="2400" dirty="0" smtClean="0"/>
              <a:t>Lò xo bị nén với lực lớn hơn ở hình nào?</a:t>
            </a:r>
            <a:endParaRPr lang="vi-VN"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168" y="3966481"/>
            <a:ext cx="5869931" cy="2259220"/>
          </a:xfrm>
          <a:prstGeom prst="rect">
            <a:avLst/>
          </a:prstGeom>
        </p:spPr>
      </p:pic>
    </p:spTree>
    <p:extLst>
      <p:ext uri="{BB962C8B-B14F-4D97-AF65-F5344CB8AC3E}">
        <p14:creationId xmlns:p14="http://schemas.microsoft.com/office/powerpoint/2010/main" val="2959947867"/>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8608447"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II. </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NĂNG LƯỢNG VÀ KHẢ NĂNG TÁC DỤNG LỰC</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9397"/>
            <a:ext cx="5696243" cy="749339"/>
          </a:xfrm>
          <a:prstGeom prst="rect">
            <a:avLst/>
          </a:prstGeom>
        </p:spPr>
      </p:pic>
      <p:pic>
        <p:nvPicPr>
          <p:cNvPr id="19460" name="Picture 4" descr="67 Gió ý tưởng | hình gif, ảnh động, phong c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903" y="2482985"/>
            <a:ext cx="5304818" cy="298396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Bão số 13 đổ bộ Quảng Bình, Hà Tĩ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68827" y="2139172"/>
            <a:ext cx="5321097" cy="367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47670"/>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5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62"/>
                                        </p:tgtEl>
                                        <p:attrNameLst>
                                          <p:attrName>style.visibility</p:attrName>
                                        </p:attrNameLst>
                                      </p:cBhvr>
                                      <p:to>
                                        <p:strVal val="visible"/>
                                      </p:to>
                                    </p:set>
                                    <p:animEffect transition="in" filter="fade">
                                      <p:cBhvr>
                                        <p:cTn id="1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8608447"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II. </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NĂNG LƯỢNG VÀ KHẢ NĂNG TÁC DỤNG LỰC</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pic>
        <p:nvPicPr>
          <p:cNvPr id="18434" name="Picture 2" descr="Đi tìm nguyên nhân cây xanh ngã đổ do gió bão ở Đà Nẵ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559" y="1729572"/>
            <a:ext cx="6760791" cy="460860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Nha Trang: Rút kinh nghiệm công tác phòng, chống bão - Báo Khánh Hòa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8370" y="1729572"/>
            <a:ext cx="6800899" cy="45385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3311" y="1060315"/>
            <a:ext cx="3725693" cy="523220"/>
          </a:xfrm>
          <a:prstGeom prst="rect">
            <a:avLst/>
          </a:prstGeom>
          <a:noFill/>
        </p:spPr>
        <p:txBody>
          <a:bodyPr wrap="square" rtlCol="0">
            <a:spAutoFit/>
          </a:bodyPr>
          <a:lstStyle/>
          <a:p>
            <a:r>
              <a:rPr lang="vi-VN" sz="2800" dirty="0" smtClean="0"/>
              <a:t>Tác hại của gió bão</a:t>
            </a:r>
            <a:endParaRPr lang="vi-VN" sz="2800" dirty="0"/>
          </a:p>
        </p:txBody>
      </p:sp>
      <p:pic>
        <p:nvPicPr>
          <p:cNvPr id="18438" name="Picture 6" descr="Bay trong gió dải lụa mềm: Đây là tai nạn sập cầu đáng sợ bậc nhất lịch s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1704" y="1729572"/>
            <a:ext cx="6286500" cy="488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351256"/>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434"/>
                                        </p:tgtEl>
                                      </p:cBhvr>
                                    </p:animEffect>
                                    <p:set>
                                      <p:cBhvr>
                                        <p:cTn id="17" dur="1" fill="hold">
                                          <p:stCondLst>
                                            <p:cond delay="499"/>
                                          </p:stCondLst>
                                        </p:cTn>
                                        <p:tgtEl>
                                          <p:spTgt spid="1843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8436"/>
                                        </p:tgtEl>
                                        <p:attrNameLst>
                                          <p:attrName>style.visibility</p:attrName>
                                        </p:attrNameLst>
                                      </p:cBhvr>
                                      <p:to>
                                        <p:strVal val="visible"/>
                                      </p:to>
                                    </p:set>
                                    <p:animEffect transition="in" filter="fade">
                                      <p:cBhvr>
                                        <p:cTn id="20" dur="500"/>
                                        <p:tgtEl>
                                          <p:spTgt spid="184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8436"/>
                                        </p:tgtEl>
                                      </p:cBhvr>
                                    </p:animEffect>
                                    <p:set>
                                      <p:cBhvr>
                                        <p:cTn id="25" dur="1" fill="hold">
                                          <p:stCondLst>
                                            <p:cond delay="499"/>
                                          </p:stCondLst>
                                        </p:cTn>
                                        <p:tgtEl>
                                          <p:spTgt spid="1843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8438"/>
                                        </p:tgtEl>
                                        <p:attrNameLst>
                                          <p:attrName>style.visibility</p:attrName>
                                        </p:attrNameLst>
                                      </p:cBhvr>
                                      <p:to>
                                        <p:strVal val="visible"/>
                                      </p:to>
                                    </p:set>
                                    <p:animEffect transition="in" filter="fade">
                                      <p:cBhvr>
                                        <p:cTn id="28"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8608447"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II. </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NĂNG LƯỢNG VÀ KHẢ NĂNG TÁC DỤNG LỰC</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pic>
        <p:nvPicPr>
          <p:cNvPr id="17410" name="Picture 2" descr="Cách nào đưa tàu thuyền thoát vùng bão nguy hiểm? | Weichai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872" y="1958806"/>
            <a:ext cx="6517600" cy="421471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rang Thơ Phạm Quốc Khánh: VƯỢT MỌI GIAN N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625" y="1837491"/>
            <a:ext cx="7058620" cy="460222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 Chèo thuyền vượt thác lớn trên sông Ottawa ☆ - Các lời khuyên du lị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9930" y="1436441"/>
            <a:ext cx="6981825" cy="52292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Vượt Sông La Bá bằng xuồng cao su - Điểm đến - Báo điện tử Lâm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10" descr="Vượt Sông La Bá bằng xuồng cao su - Điểm đến - Báo điện tử Lâm Đồ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12" descr="Vượt Sông La Bá bằng xuồng cao su - Điểm đến - Báo điện tử Lâm Đồ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7422" name="Picture 14" descr="Mạo hiểm với xuồng cao su - một loại hình du lịch mới ở Đà Lạ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6625" y="1566850"/>
            <a:ext cx="6858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039717"/>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410"/>
                                        </p:tgtEl>
                                      </p:cBhvr>
                                    </p:animEffect>
                                    <p:set>
                                      <p:cBhvr>
                                        <p:cTn id="12" dur="1" fill="hold">
                                          <p:stCondLst>
                                            <p:cond delay="499"/>
                                          </p:stCondLst>
                                        </p:cTn>
                                        <p:tgtEl>
                                          <p:spTgt spid="174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7412"/>
                                        </p:tgtEl>
                                      </p:cBhvr>
                                    </p:animEffect>
                                    <p:set>
                                      <p:cBhvr>
                                        <p:cTn id="20" dur="1" fill="hold">
                                          <p:stCondLst>
                                            <p:cond delay="499"/>
                                          </p:stCondLst>
                                        </p:cTn>
                                        <p:tgtEl>
                                          <p:spTgt spid="1741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7414"/>
                                        </p:tgtEl>
                                        <p:attrNameLst>
                                          <p:attrName>style.visibility</p:attrName>
                                        </p:attrNameLst>
                                      </p:cBhvr>
                                      <p:to>
                                        <p:strVal val="visible"/>
                                      </p:to>
                                    </p:set>
                                    <p:animEffect transition="in" filter="fade">
                                      <p:cBhvr>
                                        <p:cTn id="23" dur="500"/>
                                        <p:tgtEl>
                                          <p:spTgt spid="174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7414"/>
                                        </p:tgtEl>
                                      </p:cBhvr>
                                    </p:animEffect>
                                    <p:set>
                                      <p:cBhvr>
                                        <p:cTn id="28" dur="1" fill="hold">
                                          <p:stCondLst>
                                            <p:cond delay="499"/>
                                          </p:stCondLst>
                                        </p:cTn>
                                        <p:tgtEl>
                                          <p:spTgt spid="1741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7422"/>
                                        </p:tgtEl>
                                        <p:attrNameLst>
                                          <p:attrName>style.visibility</p:attrName>
                                        </p:attrNameLst>
                                      </p:cBhvr>
                                      <p:to>
                                        <p:strVal val="visible"/>
                                      </p:to>
                                    </p:set>
                                    <p:animEffect transition="in" filter="fade">
                                      <p:cBhvr>
                                        <p:cTn id="31" dur="500"/>
                                        <p:tgtEl>
                                          <p:spTgt spid="17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1"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pic>
        <p:nvPicPr>
          <p:cNvPr id="21" name="Picture 2" descr="Bài tập dấu chấm hỏi - Luyện tập về dấu chấm hỏi lớp 2 - VnDoc.com - Hệ  Thống PP BĐS Nghỉ Dưỡng Cao Cấp Địa ốc 5 Sa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74" y="1045911"/>
            <a:ext cx="1140196" cy="9638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7825" y="1276350"/>
            <a:ext cx="9991725" cy="954107"/>
          </a:xfrm>
          <a:prstGeom prst="rect">
            <a:avLst/>
          </a:prstGeom>
          <a:noFill/>
        </p:spPr>
        <p:txBody>
          <a:bodyPr wrap="square" rtlCol="0">
            <a:spAutoFit/>
          </a:bodyPr>
          <a:lstStyle/>
          <a:p>
            <a:r>
              <a:rPr lang="vi-VN" sz="2800" dirty="0" smtClean="0"/>
              <a:t>Trong nhà em thường sử dụng những dạng năng lượng nào dưới đây?</a:t>
            </a:r>
            <a:endParaRPr lang="vi-VN" sz="28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910EDE-897E-432D-B499-535630A54FCF}"/>
              </a:ext>
            </a:extLst>
          </p:cNvPr>
          <p:cNvSpPr txBox="1"/>
          <p:nvPr/>
        </p:nvSpPr>
        <p:spPr>
          <a:xfrm>
            <a:off x="514985" y="313690"/>
            <a:ext cx="10153015"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II. NĂNG LƯỢNG VÀ KHẢ NĂNG TÁC DỤNG LỰC</a:t>
            </a:r>
          </a:p>
        </p:txBody>
      </p:sp>
      <p:sp>
        <p:nvSpPr>
          <p:cNvPr id="4" name="TextBox 3">
            <a:extLst>
              <a:ext uri="{FF2B5EF4-FFF2-40B4-BE49-F238E27FC236}">
                <a16:creationId xmlns:a16="http://schemas.microsoft.com/office/drawing/2014/main" xmlns="" id="{87011B33-2A1B-488D-90AA-8A54C047918D}"/>
              </a:ext>
            </a:extLst>
          </p:cNvPr>
          <p:cNvSpPr txBox="1"/>
          <p:nvPr/>
        </p:nvSpPr>
        <p:spPr>
          <a:xfrm>
            <a:off x="514985" y="1056382"/>
            <a:ext cx="11412855" cy="2219838"/>
          </a:xfrm>
          <a:prstGeom prst="rect">
            <a:avLst/>
          </a:prstGeom>
          <a:noFill/>
        </p:spPr>
        <p:txBody>
          <a:bodyPr wrap="square" rtlCol="0">
            <a:spAutoFit/>
          </a:bodyPr>
          <a:lstStyle/>
          <a:p>
            <a:pPr>
              <a:lnSpc>
                <a:spcPct val="150000"/>
              </a:lnSpc>
              <a:spcBef>
                <a:spcPts val="600"/>
              </a:spcBef>
              <a:spcAft>
                <a:spcPts val="600"/>
              </a:spcAft>
            </a:pPr>
            <a:r>
              <a:rPr lang="en-US" sz="3200" b="1">
                <a:latin typeface="Times New Roman" panose="02020603050405020304" pitchFamily="18" charset="0"/>
                <a:cs typeface="Times New Roman" panose="02020603050405020304" pitchFamily="18" charset="0"/>
              </a:rPr>
              <a:t>	Vậy: Để có tác dụng của lực thì phải có năng lượng, khi không có năng lượng thì không thể làm được bất cứ công việc gì. Do đó, năng lượng đặc trưng cho khả năng tác dụng của lực.</a:t>
            </a:r>
          </a:p>
        </p:txBody>
      </p:sp>
      <p:sp>
        <p:nvSpPr>
          <p:cNvPr id="5" name="TextBox 4">
            <a:extLst>
              <a:ext uri="{FF2B5EF4-FFF2-40B4-BE49-F238E27FC236}">
                <a16:creationId xmlns:a16="http://schemas.microsoft.com/office/drawing/2014/main" xmlns="" id="{757D7689-E025-46CB-B74A-705CBDAC6DB3}"/>
              </a:ext>
            </a:extLst>
          </p:cNvPr>
          <p:cNvSpPr txBox="1"/>
          <p:nvPr/>
        </p:nvSpPr>
        <p:spPr>
          <a:xfrm>
            <a:off x="255905" y="3581781"/>
            <a:ext cx="11412855" cy="2219838"/>
          </a:xfrm>
          <a:prstGeom prst="rect">
            <a:avLst/>
          </a:prstGeom>
          <a:noFill/>
        </p:spPr>
        <p:txBody>
          <a:bodyPr wrap="square" rtlCol="0">
            <a:spAutoFit/>
          </a:bodyPr>
          <a:lstStyle/>
          <a:p>
            <a:pPr>
              <a:lnSpc>
                <a:spcPct val="150000"/>
              </a:lnSpc>
              <a:spcBef>
                <a:spcPts val="600"/>
              </a:spcBef>
              <a:spcAft>
                <a:spcPts val="600"/>
              </a:spcAft>
            </a:pPr>
            <a:r>
              <a:rPr lang="en-US" sz="3200" b="1">
                <a:latin typeface="Times New Roman" panose="02020603050405020304" pitchFamily="18" charset="0"/>
                <a:cs typeface="Times New Roman" panose="02020603050405020304" pitchFamily="18" charset="0"/>
              </a:rPr>
              <a:t>	Ví dụ: Xe nâng hàng hóa, ô tô chạy trên đường nhờ năng lượng hóa học dự trữ trong xăng dầu, nhờ năng lượng của dòng nước làm quay tua bin máy phát điện….</a:t>
            </a:r>
          </a:p>
        </p:txBody>
      </p:sp>
    </p:spTree>
    <p:extLst>
      <p:ext uri="{BB962C8B-B14F-4D97-AF65-F5344CB8AC3E}">
        <p14:creationId xmlns:p14="http://schemas.microsoft.com/office/powerpoint/2010/main" val="4240380921"/>
      </p:ext>
    </p:extLst>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5 bài tập gym quan trọng mà gymer không nên bỏ qu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035174"/>
            <a:ext cx="5981700" cy="3990976"/>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4" name="文本框 30"/>
          <p:cNvSpPr txBox="1"/>
          <p:nvPr/>
        </p:nvSpPr>
        <p:spPr>
          <a:xfrm>
            <a:off x="1051498" y="0"/>
            <a:ext cx="8608447"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II. </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NĂNG LƯỢNG VÀ KHẢ NĂNG TÁC DỤNG LỰC</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5" name="AutoShape 8" descr="Vượt Sông La Bá bằng xuồng cao su - Điểm đến - Báo điện tử Lâm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10" descr="Vượt Sông La Bá bằng xuồng cao su - Điểm đến - Báo điện tử Lâm Đồ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12" descr="Vượt Sông La Bá bằng xuồng cao su - Điểm đến - Báo điện tử Lâm Đồ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371" y="1957353"/>
            <a:ext cx="6956629" cy="1739158"/>
          </a:xfrm>
          <a:prstGeom prst="rect">
            <a:avLst/>
          </a:prstGeom>
        </p:spPr>
      </p:pic>
      <p:sp>
        <p:nvSpPr>
          <p:cNvPr id="8" name="TextBox 7"/>
          <p:cNvSpPr txBox="1"/>
          <p:nvPr/>
        </p:nvSpPr>
        <p:spPr>
          <a:xfrm>
            <a:off x="2306066" y="1021404"/>
            <a:ext cx="6099310" cy="523220"/>
          </a:xfrm>
          <a:prstGeom prst="rect">
            <a:avLst/>
          </a:prstGeom>
          <a:noFill/>
        </p:spPr>
        <p:txBody>
          <a:bodyPr wrap="square" rtlCol="0">
            <a:spAutoFit/>
          </a:bodyPr>
          <a:lstStyle/>
          <a:p>
            <a:r>
              <a:rPr lang="vi-VN" sz="2800" dirty="0" smtClean="0"/>
              <a:t>Con người lấy năng lượng từ đâu?</a:t>
            </a:r>
            <a:endParaRPr lang="vi-VN" sz="2800" dirty="0"/>
          </a:p>
        </p:txBody>
      </p:sp>
      <p:pic>
        <p:nvPicPr>
          <p:cNvPr id="10" name="Picture 2" descr="Bài tập dấu chấm hỏi - Luyện tập về dấu chấm hỏi lớp 2 - VnDoc.com - Hệ  Thống PP BĐS Nghỉ Dưỡng Cao Cấp Địa ốc 5 Sa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7" y="952504"/>
            <a:ext cx="1140196" cy="96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53037"/>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506"/>
                                        </p:tgtEl>
                                        <p:attrNameLst>
                                          <p:attrName>style.visibility</p:attrName>
                                        </p:attrNameLst>
                                      </p:cBhvr>
                                      <p:to>
                                        <p:strVal val="visible"/>
                                      </p:to>
                                    </p:set>
                                    <p:animEffect transition="in" filter="fade">
                                      <p:cBhvr>
                                        <p:cTn id="16" dur="500"/>
                                        <p:tgtEl>
                                          <p:spTgt spid="2150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8608447"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II. </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NĂNG LƯỢNG VÀ KHẢ NĂNG TÁC DỤNG LỰC</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4" name="AutoShape 8" descr="Vượt Sông La Bá bằng xuồng cao su - Điểm đến - Báo điện tử Lâm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10" descr="Vượt Sông La Bá bằng xuồng cao su - Điểm đến - Báo điện tử Lâm Đồ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12" descr="Vượt Sông La Bá bằng xuồng cao su - Điểm đến - Báo điện tử Lâm Đồ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8" name="AutoShape 2" descr="Bảng 3 nguồn thức ăn thực vật có thành phần dinh dưỡng chi tiết Bánh  Healthy, EatClean, Bánh Dinh Dưỡ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9" name="AutoShape 4" descr="Bảng 3 nguồn thức ăn thực vật có thành phần dinh dưỡng chi tiết Bánh  Healthy, EatClean, Bánh Dinh Dưỡn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2534" name="Picture 6" descr="Bảng 3 nguồn thức ăn thực vật có thành phần dinh dưỡng chi tiết Bánh  Healthy, EatClean, Bánh Dinh Dư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30371"/>
            <a:ext cx="5800259" cy="4248690"/>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Các giai đoạn phát triển tâm lý của trẻ từ sơ sinh đến vị thành niên |  Vinm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259" y="2230371"/>
            <a:ext cx="6086947" cy="42486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51498" y="1137684"/>
            <a:ext cx="10100930" cy="523220"/>
          </a:xfrm>
          <a:prstGeom prst="rect">
            <a:avLst/>
          </a:prstGeom>
          <a:noFill/>
        </p:spPr>
        <p:txBody>
          <a:bodyPr wrap="square" rtlCol="0">
            <a:spAutoFit/>
          </a:bodyPr>
          <a:lstStyle/>
          <a:p>
            <a:r>
              <a:rPr lang="vi-VN" sz="2800" dirty="0" smtClean="0"/>
              <a:t>Con người lấy năng lượng từ thức ăn, lương thực, thực phẩm</a:t>
            </a:r>
            <a:endParaRPr lang="vi-VN" sz="2800" dirty="0"/>
          </a:p>
        </p:txBody>
      </p:sp>
    </p:spTree>
    <p:extLst>
      <p:ext uri="{BB962C8B-B14F-4D97-AF65-F5344CB8AC3E}">
        <p14:creationId xmlns:p14="http://schemas.microsoft.com/office/powerpoint/2010/main" val="178173703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fade">
                                      <p:cBhvr>
                                        <p:cTn id="7" dur="500"/>
                                        <p:tgtEl>
                                          <p:spTgt spid="225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6"/>
                                        </p:tgtEl>
                                        <p:attrNameLst>
                                          <p:attrName>style.visibility</p:attrName>
                                        </p:attrNameLst>
                                      </p:cBhvr>
                                      <p:to>
                                        <p:strVal val="visible"/>
                                      </p:to>
                                    </p:set>
                                    <p:animEffect transition="in" filter="fade">
                                      <p:cBhvr>
                                        <p:cTn id="12" dur="500"/>
                                        <p:tgtEl>
                                          <p:spTgt spid="225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8608447"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II. </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NĂNG LƯỢNG VÀ KHẢ NĂNG TÁC DỤNG LỰC</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4" name="AutoShape 8" descr="Vượt Sông La Bá bằng xuồng cao su - Điểm đến - Báo điện tử Lâm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10" descr="Vượt Sông La Bá bằng xuồng cao su - Điểm đến - Báo điện tử Lâm Đồ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12" descr="Vượt Sông La Bá bằng xuồng cao su - Điểm đến - Báo điện tử Lâm Đồ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2" descr="Bảng 3 nguồn thức ăn thực vật có thành phần dinh dưỡng chi tiết Bánh  Healthy, EatClean, Bánh Dinh Dưỡ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8" name="AutoShape 4" descr="Bảng 3 nguồn thức ăn thực vật có thành phần dinh dưỡng chi tiết Bánh  Healthy, EatClean, Bánh Dinh Dưỡn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9" name="TextBox 8"/>
          <p:cNvSpPr txBox="1"/>
          <p:nvPr/>
        </p:nvSpPr>
        <p:spPr>
          <a:xfrm>
            <a:off x="765175" y="1120755"/>
            <a:ext cx="10773416" cy="954107"/>
          </a:xfrm>
          <a:prstGeom prst="rect">
            <a:avLst/>
          </a:prstGeom>
          <a:noFill/>
        </p:spPr>
        <p:txBody>
          <a:bodyPr wrap="square" rtlCol="0">
            <a:spAutoFit/>
          </a:bodyPr>
          <a:lstStyle/>
          <a:p>
            <a:r>
              <a:rPr lang="vi-VN" sz="2800" dirty="0" smtClean="0"/>
              <a:t>Các em có thể tìm hiểu thêm năng </a:t>
            </a:r>
            <a:r>
              <a:rPr lang="vi-VN" sz="2800" smtClean="0"/>
              <a:t>lượng </a:t>
            </a:r>
            <a:r>
              <a:rPr lang="vi-VN" sz="2800" smtClean="0"/>
              <a:t>hấp </a:t>
            </a:r>
            <a:r>
              <a:rPr lang="vi-VN" sz="2800" dirty="0" smtClean="0"/>
              <a:t>thụ và năng lượng tiêu hao</a:t>
            </a:r>
            <a:endParaRPr lang="vi-VN" sz="2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2209322"/>
            <a:ext cx="4788146" cy="4026107"/>
          </a:xfrm>
          <a:prstGeom prst="rect">
            <a:avLst/>
          </a:prstGeom>
        </p:spPr>
      </p:pic>
      <p:sp>
        <p:nvSpPr>
          <p:cNvPr id="11" name="TextBox 10"/>
          <p:cNvSpPr txBox="1"/>
          <p:nvPr/>
        </p:nvSpPr>
        <p:spPr>
          <a:xfrm>
            <a:off x="5554494" y="2209322"/>
            <a:ext cx="5914417" cy="1384995"/>
          </a:xfrm>
          <a:prstGeom prst="rect">
            <a:avLst/>
          </a:prstGeom>
          <a:noFill/>
        </p:spPr>
        <p:txBody>
          <a:bodyPr wrap="square" rtlCol="0">
            <a:spAutoFit/>
          </a:bodyPr>
          <a:lstStyle/>
          <a:p>
            <a:pPr algn="just"/>
            <a:r>
              <a:rPr lang="vi-VN" sz="2800" dirty="0" smtClean="0">
                <a:solidFill>
                  <a:srgbClr val="0070C0"/>
                </a:solidFill>
              </a:rPr>
              <a:t>Năng lượng hấp thụ nhiều hơn năng lượng tiêu hao thì gọi là béo phì thừa cân.</a:t>
            </a:r>
            <a:endParaRPr lang="vi-VN" sz="2800" dirty="0">
              <a:solidFill>
                <a:srgbClr val="0070C0"/>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73" y="2431915"/>
            <a:ext cx="5211646" cy="4121315"/>
          </a:xfrm>
          <a:prstGeom prst="rect">
            <a:avLst/>
          </a:prstGeom>
        </p:spPr>
      </p:pic>
      <p:sp>
        <p:nvSpPr>
          <p:cNvPr id="20" name="TextBox 19"/>
          <p:cNvSpPr txBox="1"/>
          <p:nvPr/>
        </p:nvSpPr>
        <p:spPr>
          <a:xfrm>
            <a:off x="5624174" y="4262854"/>
            <a:ext cx="5914417" cy="1384995"/>
          </a:xfrm>
          <a:prstGeom prst="rect">
            <a:avLst/>
          </a:prstGeom>
          <a:noFill/>
        </p:spPr>
        <p:txBody>
          <a:bodyPr wrap="square" rtlCol="0">
            <a:spAutoFit/>
          </a:bodyPr>
          <a:lstStyle/>
          <a:p>
            <a:pPr algn="just"/>
            <a:r>
              <a:rPr lang="vi-VN" sz="2800" dirty="0" smtClean="0">
                <a:solidFill>
                  <a:srgbClr val="0070C0"/>
                </a:solidFill>
              </a:rPr>
              <a:t>Năng lượng tiêu hao nhiều hơn năng lượng hấp thụ thì gọi gầy mòn, nhẹ cân.</a:t>
            </a:r>
            <a:endParaRPr lang="vi-VN" sz="2800" dirty="0">
              <a:solidFill>
                <a:srgbClr val="0070C0"/>
              </a:solidFill>
            </a:endParaRPr>
          </a:p>
        </p:txBody>
      </p:sp>
    </p:spTree>
    <p:extLst>
      <p:ext uri="{BB962C8B-B14F-4D97-AF65-F5344CB8AC3E}">
        <p14:creationId xmlns:p14="http://schemas.microsoft.com/office/powerpoint/2010/main" val="1458036231"/>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2"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1" grpId="1"/>
      <p:bldP spid="11" grpId="2"/>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2663" y="693375"/>
            <a:ext cx="10055157" cy="523220"/>
          </a:xfrm>
          <a:prstGeom prst="rect">
            <a:avLst/>
          </a:prstGeom>
        </p:spPr>
        <p:txBody>
          <a:bodyPr wrap="square">
            <a:spAutoFit/>
          </a:bodyPr>
          <a:lstStyle/>
          <a:p>
            <a:r>
              <a:rPr lang="vi-VN" sz="2800" b="1" dirty="0" smtClean="0"/>
              <a:t>Câu 1: </a:t>
            </a:r>
            <a:r>
              <a:rPr lang="vi-VN" sz="2800" dirty="0" smtClean="0"/>
              <a:t>Trường hợp nào dưới đây vật không có năng lượng?</a:t>
            </a:r>
            <a:endParaRPr lang="vi-VN" sz="2800" dirty="0"/>
          </a:p>
        </p:txBody>
      </p:sp>
      <p:sp>
        <p:nvSpPr>
          <p:cNvPr id="3" name="Rectangle 2"/>
          <p:cNvSpPr/>
          <p:nvPr/>
        </p:nvSpPr>
        <p:spPr>
          <a:xfrm>
            <a:off x="1526128" y="2106198"/>
            <a:ext cx="5618846" cy="523220"/>
          </a:xfrm>
          <a:prstGeom prst="rect">
            <a:avLst/>
          </a:prstGeom>
        </p:spPr>
        <p:txBody>
          <a:bodyPr wrap="none">
            <a:spAutoFit/>
          </a:bodyPr>
          <a:lstStyle/>
          <a:p>
            <a:r>
              <a:rPr lang="vi-VN" sz="2800" dirty="0"/>
              <a:t>A. Tảng đá nằm yên trên mặt đất.</a:t>
            </a:r>
          </a:p>
        </p:txBody>
      </p:sp>
      <p:sp>
        <p:nvSpPr>
          <p:cNvPr id="4" name="Rectangle 3"/>
          <p:cNvSpPr/>
          <p:nvPr/>
        </p:nvSpPr>
        <p:spPr>
          <a:xfrm>
            <a:off x="1526128" y="3054964"/>
            <a:ext cx="6622262" cy="523220"/>
          </a:xfrm>
          <a:prstGeom prst="rect">
            <a:avLst/>
          </a:prstGeom>
        </p:spPr>
        <p:txBody>
          <a:bodyPr wrap="none">
            <a:spAutoFit/>
          </a:bodyPr>
          <a:lstStyle/>
          <a:p>
            <a:r>
              <a:rPr lang="vi-VN" sz="2800" dirty="0"/>
              <a:t>B. Tảng đá ở một độ cao so với mặt đất.</a:t>
            </a:r>
          </a:p>
        </p:txBody>
      </p:sp>
      <p:sp>
        <p:nvSpPr>
          <p:cNvPr id="5" name="Rectangle 4"/>
          <p:cNvSpPr/>
          <p:nvPr/>
        </p:nvSpPr>
        <p:spPr>
          <a:xfrm>
            <a:off x="1531579" y="3954453"/>
            <a:ext cx="6617517" cy="523220"/>
          </a:xfrm>
          <a:prstGeom prst="rect">
            <a:avLst/>
          </a:prstGeom>
        </p:spPr>
        <p:txBody>
          <a:bodyPr wrap="none">
            <a:spAutoFit/>
          </a:bodyPr>
          <a:lstStyle/>
          <a:p>
            <a:r>
              <a:rPr lang="vi-VN" sz="2800" dirty="0"/>
              <a:t>C. Con thuyền đang chạy trên mặt nước</a:t>
            </a:r>
          </a:p>
        </p:txBody>
      </p:sp>
      <p:sp>
        <p:nvSpPr>
          <p:cNvPr id="6" name="Rectangle 5"/>
          <p:cNvSpPr/>
          <p:nvPr/>
        </p:nvSpPr>
        <p:spPr>
          <a:xfrm>
            <a:off x="1531579" y="4917492"/>
            <a:ext cx="6431504" cy="523220"/>
          </a:xfrm>
          <a:prstGeom prst="rect">
            <a:avLst/>
          </a:prstGeom>
        </p:spPr>
        <p:txBody>
          <a:bodyPr wrap="none">
            <a:spAutoFit/>
          </a:bodyPr>
          <a:lstStyle/>
          <a:p>
            <a:r>
              <a:rPr lang="vi-VN" sz="2800" dirty="0"/>
              <a:t>D. Viên phấn rơi từ trên bàn xuống đất.</a:t>
            </a:r>
          </a:p>
        </p:txBody>
      </p:sp>
      <p:sp>
        <p:nvSpPr>
          <p:cNvPr id="7" name="Rectangle 6"/>
          <p:cNvSpPr/>
          <p:nvPr/>
        </p:nvSpPr>
        <p:spPr>
          <a:xfrm>
            <a:off x="984457" y="3800564"/>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8" name="Rectangle 7"/>
          <p:cNvSpPr/>
          <p:nvPr/>
        </p:nvSpPr>
        <p:spPr>
          <a:xfrm>
            <a:off x="989217" y="1798421"/>
            <a:ext cx="803425" cy="830997"/>
          </a:xfrm>
          <a:prstGeom prst="rect">
            <a:avLst/>
          </a:prstGeom>
        </p:spPr>
        <p:txBody>
          <a:bodyPr wrap="none">
            <a:spAutoFit/>
          </a:bodyPr>
          <a:lstStyle/>
          <a:p>
            <a:r>
              <a:rPr lang="en-US" sz="4800" b="1" dirty="0" smtClean="0">
                <a:solidFill>
                  <a:srgbClr val="00B050"/>
                </a:solidFill>
              </a:rPr>
              <a:t>✔</a:t>
            </a:r>
            <a:endParaRPr lang="vi-VN" sz="4800" dirty="0">
              <a:solidFill>
                <a:srgbClr val="00B050"/>
              </a:solidFill>
            </a:endParaRPr>
          </a:p>
        </p:txBody>
      </p:sp>
      <p:sp>
        <p:nvSpPr>
          <p:cNvPr id="9" name="Rectangle 8"/>
          <p:cNvSpPr/>
          <p:nvPr/>
        </p:nvSpPr>
        <p:spPr>
          <a:xfrm>
            <a:off x="960033" y="2901075"/>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10" name="Rectangle 9"/>
          <p:cNvSpPr/>
          <p:nvPr/>
        </p:nvSpPr>
        <p:spPr>
          <a:xfrm>
            <a:off x="960032" y="4763603"/>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Tree>
    <p:extLst>
      <p:ext uri="{BB962C8B-B14F-4D97-AF65-F5344CB8AC3E}">
        <p14:creationId xmlns:p14="http://schemas.microsoft.com/office/powerpoint/2010/main" val="2788753276"/>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nextCondLst>
                <p:cond evt="onClick" delay="0">
                  <p:tgtEl>
                    <p:spTgt spid="6"/>
                  </p:tgtEl>
                </p:cond>
              </p:nextCondLst>
            </p:seq>
          </p:childTnLst>
        </p:cTn>
      </p:par>
    </p:tnLst>
    <p:bldLst>
      <p:bldP spid="2" grpId="0"/>
      <p:bldP spid="3" grpId="0"/>
      <p:bldP spid="4" grpId="0"/>
      <p:bldP spid="5" grpId="0"/>
      <p:bldP spid="6" grpId="0"/>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1922" y="635010"/>
            <a:ext cx="10492903" cy="954107"/>
          </a:xfrm>
          <a:prstGeom prst="rect">
            <a:avLst/>
          </a:prstGeom>
        </p:spPr>
        <p:txBody>
          <a:bodyPr wrap="square">
            <a:spAutoFit/>
          </a:bodyPr>
          <a:lstStyle/>
          <a:p>
            <a:r>
              <a:rPr lang="vi-VN" sz="2800" b="1" dirty="0"/>
              <a:t>Câu </a:t>
            </a:r>
            <a:r>
              <a:rPr lang="vi-VN" sz="2800" b="1" dirty="0" smtClean="0"/>
              <a:t>2:</a:t>
            </a:r>
            <a:r>
              <a:rPr lang="vi-VN" sz="2800" b="1" dirty="0"/>
              <a:t> </a:t>
            </a:r>
            <a:r>
              <a:rPr lang="vi-VN" sz="2800" dirty="0"/>
              <a:t>Những trường hợp nào dưới đây là biểu hiện của nhiệt năng?</a:t>
            </a:r>
          </a:p>
        </p:txBody>
      </p:sp>
      <p:sp>
        <p:nvSpPr>
          <p:cNvPr id="3" name="Rectangle 2"/>
          <p:cNvSpPr/>
          <p:nvPr/>
        </p:nvSpPr>
        <p:spPr>
          <a:xfrm>
            <a:off x="1541511" y="3054964"/>
            <a:ext cx="3942105" cy="523220"/>
          </a:xfrm>
          <a:prstGeom prst="rect">
            <a:avLst/>
          </a:prstGeom>
        </p:spPr>
        <p:txBody>
          <a:bodyPr wrap="none">
            <a:spAutoFit/>
          </a:bodyPr>
          <a:lstStyle/>
          <a:p>
            <a:r>
              <a:rPr lang="vi-VN" sz="2800" dirty="0" smtClean="0"/>
              <a:t>B. </a:t>
            </a:r>
            <a:r>
              <a:rPr lang="vi-VN" sz="2800" dirty="0"/>
              <a:t>làm cho vật nóng lên</a:t>
            </a:r>
          </a:p>
        </p:txBody>
      </p:sp>
      <p:sp>
        <p:nvSpPr>
          <p:cNvPr id="4" name="Rectangle 3"/>
          <p:cNvSpPr/>
          <p:nvPr/>
        </p:nvSpPr>
        <p:spPr>
          <a:xfrm>
            <a:off x="1541511" y="2125653"/>
            <a:ext cx="3177473" cy="523220"/>
          </a:xfrm>
          <a:prstGeom prst="rect">
            <a:avLst/>
          </a:prstGeom>
        </p:spPr>
        <p:txBody>
          <a:bodyPr wrap="none">
            <a:spAutoFit/>
          </a:bodyPr>
          <a:lstStyle/>
          <a:p>
            <a:r>
              <a:rPr lang="vi-VN" sz="2800" dirty="0" smtClean="0"/>
              <a:t>A. </a:t>
            </a:r>
            <a:r>
              <a:rPr lang="vi-VN" sz="2800" dirty="0"/>
              <a:t>truyền được âm</a:t>
            </a:r>
          </a:p>
        </p:txBody>
      </p:sp>
      <p:sp>
        <p:nvSpPr>
          <p:cNvPr id="5" name="Rectangle 4"/>
          <p:cNvSpPr/>
          <p:nvPr/>
        </p:nvSpPr>
        <p:spPr>
          <a:xfrm>
            <a:off x="1541511" y="3954453"/>
            <a:ext cx="4642618" cy="523220"/>
          </a:xfrm>
          <a:prstGeom prst="rect">
            <a:avLst/>
          </a:prstGeom>
        </p:spPr>
        <p:txBody>
          <a:bodyPr wrap="none">
            <a:spAutoFit/>
          </a:bodyPr>
          <a:lstStyle/>
          <a:p>
            <a:r>
              <a:rPr lang="vi-VN" sz="2800" dirty="0" smtClean="0"/>
              <a:t>C. </a:t>
            </a:r>
            <a:r>
              <a:rPr lang="vi-VN" sz="2800" dirty="0"/>
              <a:t>làm cho vật chuyển động</a:t>
            </a:r>
          </a:p>
        </p:txBody>
      </p:sp>
      <p:sp>
        <p:nvSpPr>
          <p:cNvPr id="6" name="Rectangle 5"/>
          <p:cNvSpPr/>
          <p:nvPr/>
        </p:nvSpPr>
        <p:spPr>
          <a:xfrm>
            <a:off x="1541511" y="4839670"/>
            <a:ext cx="4940776" cy="523220"/>
          </a:xfrm>
          <a:prstGeom prst="rect">
            <a:avLst/>
          </a:prstGeom>
        </p:spPr>
        <p:txBody>
          <a:bodyPr wrap="none">
            <a:spAutoFit/>
          </a:bodyPr>
          <a:lstStyle/>
          <a:p>
            <a:r>
              <a:rPr lang="vi-VN" sz="2800" dirty="0" smtClean="0"/>
              <a:t>D. </a:t>
            </a:r>
            <a:r>
              <a:rPr lang="vi-VN" sz="2800" dirty="0"/>
              <a:t>phản chiếu được ánh sáng</a:t>
            </a:r>
          </a:p>
        </p:txBody>
      </p:sp>
      <p:sp>
        <p:nvSpPr>
          <p:cNvPr id="8" name="Rectangle 7"/>
          <p:cNvSpPr/>
          <p:nvPr/>
        </p:nvSpPr>
        <p:spPr>
          <a:xfrm>
            <a:off x="984457" y="3800564"/>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9" name="Rectangle 8"/>
          <p:cNvSpPr/>
          <p:nvPr/>
        </p:nvSpPr>
        <p:spPr>
          <a:xfrm>
            <a:off x="960032" y="2901075"/>
            <a:ext cx="803425" cy="830997"/>
          </a:xfrm>
          <a:prstGeom prst="rect">
            <a:avLst/>
          </a:prstGeom>
        </p:spPr>
        <p:txBody>
          <a:bodyPr wrap="none">
            <a:spAutoFit/>
          </a:bodyPr>
          <a:lstStyle/>
          <a:p>
            <a:r>
              <a:rPr lang="en-US" sz="4800" b="1" dirty="0" smtClean="0">
                <a:solidFill>
                  <a:srgbClr val="00B050"/>
                </a:solidFill>
              </a:rPr>
              <a:t>✔</a:t>
            </a:r>
            <a:endParaRPr lang="vi-VN" sz="4800" dirty="0">
              <a:solidFill>
                <a:srgbClr val="00B050"/>
              </a:solidFill>
            </a:endParaRPr>
          </a:p>
        </p:txBody>
      </p:sp>
      <p:sp>
        <p:nvSpPr>
          <p:cNvPr id="10" name="Rectangle 9"/>
          <p:cNvSpPr/>
          <p:nvPr/>
        </p:nvSpPr>
        <p:spPr>
          <a:xfrm>
            <a:off x="887771" y="1971763"/>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11" name="Rectangle 10"/>
          <p:cNvSpPr/>
          <p:nvPr/>
        </p:nvSpPr>
        <p:spPr>
          <a:xfrm>
            <a:off x="960032" y="4763603"/>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Tree>
    <p:extLst>
      <p:ext uri="{BB962C8B-B14F-4D97-AF65-F5344CB8AC3E}">
        <p14:creationId xmlns:p14="http://schemas.microsoft.com/office/powerpoint/2010/main" val="416332164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nextCondLst>
                <p:cond evt="onClick" delay="0">
                  <p:tgtEl>
                    <p:spTgt spid="6"/>
                  </p:tgtEl>
                </p:cond>
              </p:nextCondLst>
            </p:seq>
          </p:childTnLst>
        </p:cTn>
      </p:par>
    </p:tnLst>
    <p:bldLst>
      <p:bldP spid="2" grpId="0"/>
      <p:bldP spid="3" grpId="0"/>
      <p:bldP spid="4" grpId="0"/>
      <p:bldP spid="5" grpId="0"/>
      <p:bldP spid="6" grpId="0"/>
      <p:bldP spid="8"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8298" y="1104249"/>
            <a:ext cx="8714245" cy="523220"/>
          </a:xfrm>
          <a:prstGeom prst="rect">
            <a:avLst/>
          </a:prstGeom>
        </p:spPr>
        <p:txBody>
          <a:bodyPr wrap="none">
            <a:spAutoFit/>
          </a:bodyPr>
          <a:lstStyle/>
          <a:p>
            <a:r>
              <a:rPr lang="vi-VN" sz="2800" b="1" dirty="0"/>
              <a:t>Câu </a:t>
            </a:r>
            <a:r>
              <a:rPr lang="vi-VN" sz="2800" b="1" dirty="0" smtClean="0"/>
              <a:t>3:</a:t>
            </a:r>
            <a:r>
              <a:rPr lang="vi-VN" sz="2800" b="1" dirty="0"/>
              <a:t> </a:t>
            </a:r>
            <a:r>
              <a:rPr lang="vi-VN" sz="2800" dirty="0"/>
              <a:t>Dạng năng lượng được tích trữ trong acquy là</a:t>
            </a:r>
          </a:p>
        </p:txBody>
      </p:sp>
      <p:sp>
        <p:nvSpPr>
          <p:cNvPr id="3" name="Rectangle 2"/>
          <p:cNvSpPr/>
          <p:nvPr/>
        </p:nvSpPr>
        <p:spPr>
          <a:xfrm>
            <a:off x="1538298" y="2495305"/>
            <a:ext cx="2324675" cy="523220"/>
          </a:xfrm>
          <a:prstGeom prst="rect">
            <a:avLst/>
          </a:prstGeom>
        </p:spPr>
        <p:txBody>
          <a:bodyPr wrap="none">
            <a:spAutoFit/>
          </a:bodyPr>
          <a:lstStyle/>
          <a:p>
            <a:r>
              <a:rPr lang="vi-VN" sz="2800" dirty="0"/>
              <a:t>A. động năng</a:t>
            </a:r>
          </a:p>
        </p:txBody>
      </p:sp>
      <p:sp>
        <p:nvSpPr>
          <p:cNvPr id="4" name="Rectangle 3"/>
          <p:cNvSpPr/>
          <p:nvPr/>
        </p:nvSpPr>
        <p:spPr>
          <a:xfrm>
            <a:off x="6096000" y="2495305"/>
            <a:ext cx="2124299" cy="523220"/>
          </a:xfrm>
          <a:prstGeom prst="rect">
            <a:avLst/>
          </a:prstGeom>
        </p:spPr>
        <p:txBody>
          <a:bodyPr wrap="none">
            <a:spAutoFit/>
          </a:bodyPr>
          <a:lstStyle/>
          <a:p>
            <a:r>
              <a:rPr lang="vi-VN" sz="2800" dirty="0"/>
              <a:t>B. hóa năng</a:t>
            </a:r>
          </a:p>
        </p:txBody>
      </p:sp>
      <p:sp>
        <p:nvSpPr>
          <p:cNvPr id="5" name="Rectangle 4"/>
          <p:cNvSpPr/>
          <p:nvPr/>
        </p:nvSpPr>
        <p:spPr>
          <a:xfrm>
            <a:off x="1538298" y="4003091"/>
            <a:ext cx="2044149" cy="523220"/>
          </a:xfrm>
          <a:prstGeom prst="rect">
            <a:avLst/>
          </a:prstGeom>
        </p:spPr>
        <p:txBody>
          <a:bodyPr wrap="none">
            <a:spAutoFit/>
          </a:bodyPr>
          <a:lstStyle/>
          <a:p>
            <a:r>
              <a:rPr lang="vi-VN" sz="2800" dirty="0"/>
              <a:t>C. thế năng</a:t>
            </a:r>
          </a:p>
        </p:txBody>
      </p:sp>
      <p:sp>
        <p:nvSpPr>
          <p:cNvPr id="6" name="Rectangle 5"/>
          <p:cNvSpPr/>
          <p:nvPr/>
        </p:nvSpPr>
        <p:spPr>
          <a:xfrm>
            <a:off x="6095999" y="4003091"/>
            <a:ext cx="2545890" cy="523220"/>
          </a:xfrm>
          <a:prstGeom prst="rect">
            <a:avLst/>
          </a:prstGeom>
        </p:spPr>
        <p:txBody>
          <a:bodyPr wrap="none">
            <a:spAutoFit/>
          </a:bodyPr>
          <a:lstStyle/>
          <a:p>
            <a:r>
              <a:rPr lang="vi-VN" sz="2800" dirty="0"/>
              <a:t>D. quang năng</a:t>
            </a:r>
          </a:p>
        </p:txBody>
      </p:sp>
      <p:sp>
        <p:nvSpPr>
          <p:cNvPr id="7" name="Rectangle 6"/>
          <p:cNvSpPr/>
          <p:nvPr/>
        </p:nvSpPr>
        <p:spPr>
          <a:xfrm>
            <a:off x="984457" y="3800564"/>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8" name="Rectangle 7"/>
          <p:cNvSpPr/>
          <p:nvPr/>
        </p:nvSpPr>
        <p:spPr>
          <a:xfrm>
            <a:off x="5376389" y="2341416"/>
            <a:ext cx="803425" cy="830997"/>
          </a:xfrm>
          <a:prstGeom prst="rect">
            <a:avLst/>
          </a:prstGeom>
        </p:spPr>
        <p:txBody>
          <a:bodyPr wrap="none">
            <a:spAutoFit/>
          </a:bodyPr>
          <a:lstStyle/>
          <a:p>
            <a:r>
              <a:rPr lang="en-US" sz="4800" b="1" dirty="0" smtClean="0">
                <a:solidFill>
                  <a:srgbClr val="00B050"/>
                </a:solidFill>
              </a:rPr>
              <a:t>✔</a:t>
            </a:r>
            <a:endParaRPr lang="vi-VN" sz="4800" dirty="0">
              <a:solidFill>
                <a:srgbClr val="00B050"/>
              </a:solidFill>
            </a:endParaRPr>
          </a:p>
        </p:txBody>
      </p:sp>
      <p:sp>
        <p:nvSpPr>
          <p:cNvPr id="9" name="Rectangle 8"/>
          <p:cNvSpPr/>
          <p:nvPr/>
        </p:nvSpPr>
        <p:spPr>
          <a:xfrm>
            <a:off x="868313" y="2357919"/>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10" name="Rectangle 9"/>
          <p:cNvSpPr/>
          <p:nvPr/>
        </p:nvSpPr>
        <p:spPr>
          <a:xfrm>
            <a:off x="5376389" y="3849202"/>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Tree>
    <p:extLst>
      <p:ext uri="{BB962C8B-B14F-4D97-AF65-F5344CB8AC3E}">
        <p14:creationId xmlns:p14="http://schemas.microsoft.com/office/powerpoint/2010/main" val="1219456614"/>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nextCondLst>
                <p:cond evt="onClick" delay="0">
                  <p:tgtEl>
                    <p:spTgt spid="6"/>
                  </p:tgtEl>
                </p:cond>
              </p:nextCondLst>
            </p:seq>
          </p:childTnLst>
        </p:cTn>
      </p:par>
    </p:tnLst>
    <p:bldLst>
      <p:bldP spid="2" grpId="0"/>
      <p:bldP spid="3" grpId="0"/>
      <p:bldP spid="4" grpId="0"/>
      <p:bldP spid="5" grpId="0"/>
      <p:bldP spid="6"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6214" y="1143160"/>
            <a:ext cx="4743606" cy="523220"/>
          </a:xfrm>
          <a:prstGeom prst="rect">
            <a:avLst/>
          </a:prstGeom>
        </p:spPr>
        <p:txBody>
          <a:bodyPr wrap="none">
            <a:spAutoFit/>
          </a:bodyPr>
          <a:lstStyle/>
          <a:p>
            <a:r>
              <a:rPr lang="vi-VN" sz="2800" b="1" dirty="0"/>
              <a:t>Câu </a:t>
            </a:r>
            <a:r>
              <a:rPr lang="vi-VN" sz="2800" b="1" dirty="0" smtClean="0"/>
              <a:t>4:</a:t>
            </a:r>
            <a:r>
              <a:rPr lang="vi-VN" sz="2800" b="1" dirty="0"/>
              <a:t> </a:t>
            </a:r>
            <a:r>
              <a:rPr lang="vi-VN" sz="2800" dirty="0"/>
              <a:t>Động năng của vật là</a:t>
            </a:r>
          </a:p>
        </p:txBody>
      </p:sp>
      <p:sp>
        <p:nvSpPr>
          <p:cNvPr id="3" name="Rectangle 2"/>
          <p:cNvSpPr/>
          <p:nvPr/>
        </p:nvSpPr>
        <p:spPr>
          <a:xfrm>
            <a:off x="1556214" y="2495304"/>
            <a:ext cx="5218095" cy="523220"/>
          </a:xfrm>
          <a:prstGeom prst="rect">
            <a:avLst/>
          </a:prstGeom>
        </p:spPr>
        <p:txBody>
          <a:bodyPr wrap="none">
            <a:spAutoFit/>
          </a:bodyPr>
          <a:lstStyle/>
          <a:p>
            <a:r>
              <a:rPr lang="vi-VN" sz="2800" dirty="0"/>
              <a:t>A. năng lượng do vật có độ cao</a:t>
            </a:r>
          </a:p>
        </p:txBody>
      </p:sp>
      <p:sp>
        <p:nvSpPr>
          <p:cNvPr id="4" name="Rectangle 3"/>
          <p:cNvSpPr/>
          <p:nvPr/>
        </p:nvSpPr>
        <p:spPr>
          <a:xfrm>
            <a:off x="1556214" y="3429000"/>
            <a:ext cx="5620449" cy="523220"/>
          </a:xfrm>
          <a:prstGeom prst="rect">
            <a:avLst/>
          </a:prstGeom>
        </p:spPr>
        <p:txBody>
          <a:bodyPr wrap="none">
            <a:spAutoFit/>
          </a:bodyPr>
          <a:lstStyle/>
          <a:p>
            <a:r>
              <a:rPr lang="vi-VN" sz="2800" dirty="0"/>
              <a:t>B. năng lượng do vật bị biến dạng</a:t>
            </a:r>
          </a:p>
        </p:txBody>
      </p:sp>
      <p:sp>
        <p:nvSpPr>
          <p:cNvPr id="5" name="Rectangle 4"/>
          <p:cNvSpPr/>
          <p:nvPr/>
        </p:nvSpPr>
        <p:spPr>
          <a:xfrm>
            <a:off x="1556214" y="4343560"/>
            <a:ext cx="5439310" cy="523220"/>
          </a:xfrm>
          <a:prstGeom prst="rect">
            <a:avLst/>
          </a:prstGeom>
        </p:spPr>
        <p:txBody>
          <a:bodyPr wrap="none">
            <a:spAutoFit/>
          </a:bodyPr>
          <a:lstStyle/>
          <a:p>
            <a:r>
              <a:rPr lang="vi-VN" sz="2800" dirty="0"/>
              <a:t>C. năng lượng do vật có nhiệt độ</a:t>
            </a:r>
          </a:p>
        </p:txBody>
      </p:sp>
      <p:sp>
        <p:nvSpPr>
          <p:cNvPr id="6" name="Rectangle 5"/>
          <p:cNvSpPr/>
          <p:nvPr/>
        </p:nvSpPr>
        <p:spPr>
          <a:xfrm>
            <a:off x="1556214" y="5257959"/>
            <a:ext cx="5740674" cy="523220"/>
          </a:xfrm>
          <a:prstGeom prst="rect">
            <a:avLst/>
          </a:prstGeom>
        </p:spPr>
        <p:txBody>
          <a:bodyPr wrap="none">
            <a:spAutoFit/>
          </a:bodyPr>
          <a:lstStyle/>
          <a:p>
            <a:r>
              <a:rPr lang="vi-VN" sz="2800" dirty="0"/>
              <a:t>D. năng lượng do vật chuyển động</a:t>
            </a:r>
          </a:p>
        </p:txBody>
      </p:sp>
      <p:sp>
        <p:nvSpPr>
          <p:cNvPr id="7" name="Rectangle 6"/>
          <p:cNvSpPr/>
          <p:nvPr/>
        </p:nvSpPr>
        <p:spPr>
          <a:xfrm>
            <a:off x="940229" y="4189671"/>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8" name="Rectangle 7"/>
          <p:cNvSpPr/>
          <p:nvPr/>
        </p:nvSpPr>
        <p:spPr>
          <a:xfrm>
            <a:off x="942933" y="5104070"/>
            <a:ext cx="803425" cy="830997"/>
          </a:xfrm>
          <a:prstGeom prst="rect">
            <a:avLst/>
          </a:prstGeom>
        </p:spPr>
        <p:txBody>
          <a:bodyPr wrap="none">
            <a:spAutoFit/>
          </a:bodyPr>
          <a:lstStyle/>
          <a:p>
            <a:r>
              <a:rPr lang="en-US" sz="4800" b="1" dirty="0" smtClean="0">
                <a:solidFill>
                  <a:srgbClr val="00B050"/>
                </a:solidFill>
              </a:rPr>
              <a:t>✔</a:t>
            </a:r>
            <a:endParaRPr lang="vi-VN" sz="4800" dirty="0">
              <a:solidFill>
                <a:srgbClr val="00B050"/>
              </a:solidFill>
            </a:endParaRPr>
          </a:p>
        </p:txBody>
      </p:sp>
      <p:sp>
        <p:nvSpPr>
          <p:cNvPr id="9" name="Rectangle 8"/>
          <p:cNvSpPr/>
          <p:nvPr/>
        </p:nvSpPr>
        <p:spPr>
          <a:xfrm>
            <a:off x="946134" y="2387261"/>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10" name="Rectangle 9"/>
          <p:cNvSpPr/>
          <p:nvPr/>
        </p:nvSpPr>
        <p:spPr>
          <a:xfrm>
            <a:off x="946133" y="3313622"/>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Tree>
    <p:extLst>
      <p:ext uri="{BB962C8B-B14F-4D97-AF65-F5344CB8AC3E}">
        <p14:creationId xmlns:p14="http://schemas.microsoft.com/office/powerpoint/2010/main" val="3317694913"/>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3"/>
                  </p:tgtEl>
                </p:cond>
              </p:nextCondLst>
            </p:seq>
          </p:childTnLst>
        </p:cTn>
      </p:par>
    </p:tnLst>
    <p:bldLst>
      <p:bldP spid="2" grpId="0"/>
      <p:bldP spid="3" grpId="0"/>
      <p:bldP spid="4" grpId="0"/>
      <p:bldP spid="5" grpId="0"/>
      <p:bldP spid="6" grpId="0"/>
      <p:bldP spid="7"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5013" y="543389"/>
            <a:ext cx="10200167" cy="954107"/>
          </a:xfrm>
          <a:prstGeom prst="rect">
            <a:avLst/>
          </a:prstGeom>
        </p:spPr>
        <p:txBody>
          <a:bodyPr wrap="square">
            <a:spAutoFit/>
          </a:bodyPr>
          <a:lstStyle/>
          <a:p>
            <a:r>
              <a:rPr lang="vi-VN" sz="2800" b="1" dirty="0"/>
              <a:t>Câu </a:t>
            </a:r>
            <a:r>
              <a:rPr lang="vi-VN" sz="2800" b="1" dirty="0" smtClean="0"/>
              <a:t>5:</a:t>
            </a:r>
            <a:r>
              <a:rPr lang="vi-VN" sz="2800" b="1" dirty="0"/>
              <a:t> </a:t>
            </a:r>
            <a:r>
              <a:rPr lang="vi-VN" sz="2800" dirty="0"/>
              <a:t>Khi bắn cung, mũi tên nhận được năng lượng và bay đi. Mũi tên có năng lượng ở dạng nào sau đây?</a:t>
            </a:r>
          </a:p>
        </p:txBody>
      </p:sp>
      <p:sp>
        <p:nvSpPr>
          <p:cNvPr id="3" name="Rectangle 2"/>
          <p:cNvSpPr/>
          <p:nvPr/>
        </p:nvSpPr>
        <p:spPr>
          <a:xfrm>
            <a:off x="1485014" y="2127915"/>
            <a:ext cx="4083169" cy="523220"/>
          </a:xfrm>
          <a:prstGeom prst="rect">
            <a:avLst/>
          </a:prstGeom>
        </p:spPr>
        <p:txBody>
          <a:bodyPr wrap="none">
            <a:spAutoFit/>
          </a:bodyPr>
          <a:lstStyle/>
          <a:p>
            <a:r>
              <a:rPr lang="vi-VN" sz="2800" smtClean="0"/>
              <a:t>A. Mũi tên có động năng</a:t>
            </a:r>
            <a:endParaRPr lang="vi-VN" sz="2800" dirty="0"/>
          </a:p>
        </p:txBody>
      </p:sp>
      <p:sp>
        <p:nvSpPr>
          <p:cNvPr id="4" name="Rectangle 3"/>
          <p:cNvSpPr/>
          <p:nvPr/>
        </p:nvSpPr>
        <p:spPr>
          <a:xfrm>
            <a:off x="1485014" y="3059668"/>
            <a:ext cx="5182829" cy="523220"/>
          </a:xfrm>
          <a:prstGeom prst="rect">
            <a:avLst/>
          </a:prstGeom>
        </p:spPr>
        <p:txBody>
          <a:bodyPr wrap="none">
            <a:spAutoFit/>
          </a:bodyPr>
          <a:lstStyle/>
          <a:p>
            <a:r>
              <a:rPr lang="vi-VN" sz="2800" dirty="0"/>
              <a:t>B. Mũi tên có thế năng hấp dẫn</a:t>
            </a:r>
          </a:p>
        </p:txBody>
      </p:sp>
      <p:sp>
        <p:nvSpPr>
          <p:cNvPr id="5" name="Rectangle 4"/>
          <p:cNvSpPr/>
          <p:nvPr/>
        </p:nvSpPr>
        <p:spPr>
          <a:xfrm>
            <a:off x="1517074" y="3977980"/>
            <a:ext cx="5083443" cy="523220"/>
          </a:xfrm>
          <a:prstGeom prst="rect">
            <a:avLst/>
          </a:prstGeom>
        </p:spPr>
        <p:txBody>
          <a:bodyPr wrap="none">
            <a:spAutoFit/>
          </a:bodyPr>
          <a:lstStyle/>
          <a:p>
            <a:r>
              <a:rPr lang="vi-VN" sz="2800" dirty="0"/>
              <a:t>C. Mũi tên có thế năng đàn hồi</a:t>
            </a:r>
          </a:p>
        </p:txBody>
      </p:sp>
      <p:sp>
        <p:nvSpPr>
          <p:cNvPr id="6" name="Rectangle 5"/>
          <p:cNvSpPr/>
          <p:nvPr/>
        </p:nvSpPr>
        <p:spPr>
          <a:xfrm>
            <a:off x="1517074" y="4849850"/>
            <a:ext cx="9023624" cy="523220"/>
          </a:xfrm>
          <a:prstGeom prst="rect">
            <a:avLst/>
          </a:prstGeom>
        </p:spPr>
        <p:txBody>
          <a:bodyPr wrap="none">
            <a:spAutoFit/>
          </a:bodyPr>
          <a:lstStyle/>
          <a:p>
            <a:r>
              <a:rPr lang="vi-VN" sz="2800" dirty="0"/>
              <a:t>D. Mũi tên vừa có động năng vừa có thế năng hấp dẫn.</a:t>
            </a:r>
          </a:p>
        </p:txBody>
      </p:sp>
      <p:sp>
        <p:nvSpPr>
          <p:cNvPr id="7" name="Rectangle 6"/>
          <p:cNvSpPr/>
          <p:nvPr/>
        </p:nvSpPr>
        <p:spPr>
          <a:xfrm>
            <a:off x="940229" y="3764351"/>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8" name="Rectangle 7"/>
          <p:cNvSpPr/>
          <p:nvPr/>
        </p:nvSpPr>
        <p:spPr>
          <a:xfrm>
            <a:off x="942933" y="4678750"/>
            <a:ext cx="803425" cy="830997"/>
          </a:xfrm>
          <a:prstGeom prst="rect">
            <a:avLst/>
          </a:prstGeom>
        </p:spPr>
        <p:txBody>
          <a:bodyPr wrap="none">
            <a:spAutoFit/>
          </a:bodyPr>
          <a:lstStyle/>
          <a:p>
            <a:r>
              <a:rPr lang="en-US" sz="4800" b="1" dirty="0" smtClean="0">
                <a:solidFill>
                  <a:srgbClr val="00B050"/>
                </a:solidFill>
              </a:rPr>
              <a:t>✔</a:t>
            </a:r>
            <a:endParaRPr lang="vi-VN" sz="4800" dirty="0">
              <a:solidFill>
                <a:srgbClr val="00B050"/>
              </a:solidFill>
            </a:endParaRPr>
          </a:p>
        </p:txBody>
      </p:sp>
      <p:sp>
        <p:nvSpPr>
          <p:cNvPr id="9" name="Rectangle 8"/>
          <p:cNvSpPr/>
          <p:nvPr/>
        </p:nvSpPr>
        <p:spPr>
          <a:xfrm>
            <a:off x="946134" y="1961941"/>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10" name="Rectangle 9"/>
          <p:cNvSpPr/>
          <p:nvPr/>
        </p:nvSpPr>
        <p:spPr>
          <a:xfrm>
            <a:off x="946133" y="2888302"/>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Tree>
    <p:extLst>
      <p:ext uri="{BB962C8B-B14F-4D97-AF65-F5344CB8AC3E}">
        <p14:creationId xmlns:p14="http://schemas.microsoft.com/office/powerpoint/2010/main" val="162564376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nextCondLst>
                <p:cond evt="onClick" delay="0">
                  <p:tgtEl>
                    <p:spTgt spid="4"/>
                  </p:tgtEl>
                </p:cond>
              </p:nextCondLst>
            </p:seq>
          </p:childTnLst>
        </p:cTn>
      </p:par>
    </p:tnLst>
    <p:bldLst>
      <p:bldP spid="2" grpId="0"/>
      <p:bldP spid="3" grpId="0"/>
      <p:bldP spid="4" grpId="0"/>
      <p:bldP spid="5" grpId="0"/>
      <p:bldP spid="6" grpId="0"/>
      <p:bldP spid="7" grpId="0"/>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6911" y="681611"/>
            <a:ext cx="10125739" cy="954107"/>
          </a:xfrm>
          <a:prstGeom prst="rect">
            <a:avLst/>
          </a:prstGeom>
        </p:spPr>
        <p:txBody>
          <a:bodyPr wrap="square">
            <a:spAutoFit/>
          </a:bodyPr>
          <a:lstStyle/>
          <a:p>
            <a:r>
              <a:rPr lang="vi-VN" sz="2800" b="1" dirty="0"/>
              <a:t>Câu </a:t>
            </a:r>
            <a:r>
              <a:rPr lang="vi-VN" sz="2800" b="1" dirty="0" smtClean="0"/>
              <a:t>6:</a:t>
            </a:r>
            <a:r>
              <a:rPr lang="vi-VN" sz="2800" b="1" dirty="0"/>
              <a:t> </a:t>
            </a:r>
            <a:r>
              <a:rPr lang="vi-VN" sz="2800" dirty="0"/>
              <a:t>Vật nào sau đây không có thế năng hấp dẫn, nếu chọn mốc thế năng tại mặt đất?</a:t>
            </a:r>
          </a:p>
        </p:txBody>
      </p:sp>
      <p:sp>
        <p:nvSpPr>
          <p:cNvPr id="3" name="Rectangle 2"/>
          <p:cNvSpPr/>
          <p:nvPr/>
        </p:nvSpPr>
        <p:spPr>
          <a:xfrm>
            <a:off x="1516912" y="2096018"/>
            <a:ext cx="4267515" cy="523220"/>
          </a:xfrm>
          <a:prstGeom prst="rect">
            <a:avLst/>
          </a:prstGeom>
        </p:spPr>
        <p:txBody>
          <a:bodyPr wrap="none">
            <a:spAutoFit/>
          </a:bodyPr>
          <a:lstStyle/>
          <a:p>
            <a:r>
              <a:rPr lang="vi-VN" sz="2800" dirty="0"/>
              <a:t>A. Người ở trên câu trượt</a:t>
            </a:r>
          </a:p>
        </p:txBody>
      </p:sp>
      <p:sp>
        <p:nvSpPr>
          <p:cNvPr id="4" name="Rectangle 3"/>
          <p:cNvSpPr/>
          <p:nvPr/>
        </p:nvSpPr>
        <p:spPr>
          <a:xfrm>
            <a:off x="1516912" y="3059668"/>
            <a:ext cx="3615092" cy="523220"/>
          </a:xfrm>
          <a:prstGeom prst="rect">
            <a:avLst/>
          </a:prstGeom>
        </p:spPr>
        <p:txBody>
          <a:bodyPr wrap="none">
            <a:spAutoFit/>
          </a:bodyPr>
          <a:lstStyle/>
          <a:p>
            <a:r>
              <a:rPr lang="vi-VN" sz="2800" dirty="0"/>
              <a:t>B. Quả táo ở trên cây</a:t>
            </a:r>
          </a:p>
        </p:txBody>
      </p:sp>
      <p:sp>
        <p:nvSpPr>
          <p:cNvPr id="5" name="Rectangle 4"/>
          <p:cNvSpPr/>
          <p:nvPr/>
        </p:nvSpPr>
        <p:spPr>
          <a:xfrm>
            <a:off x="1516912" y="3956715"/>
            <a:ext cx="3517310" cy="523220"/>
          </a:xfrm>
          <a:prstGeom prst="rect">
            <a:avLst/>
          </a:prstGeom>
        </p:spPr>
        <p:txBody>
          <a:bodyPr wrap="none">
            <a:spAutoFit/>
          </a:bodyPr>
          <a:lstStyle/>
          <a:p>
            <a:r>
              <a:rPr lang="vi-VN" sz="2800" dirty="0"/>
              <a:t>C. Chim bay trên trời</a:t>
            </a:r>
          </a:p>
        </p:txBody>
      </p:sp>
      <p:sp>
        <p:nvSpPr>
          <p:cNvPr id="6" name="Rectangle 5"/>
          <p:cNvSpPr/>
          <p:nvPr/>
        </p:nvSpPr>
        <p:spPr>
          <a:xfrm>
            <a:off x="1516912" y="4881748"/>
            <a:ext cx="4859022" cy="523220"/>
          </a:xfrm>
          <a:prstGeom prst="rect">
            <a:avLst/>
          </a:prstGeom>
        </p:spPr>
        <p:txBody>
          <a:bodyPr wrap="none">
            <a:spAutoFit/>
          </a:bodyPr>
          <a:lstStyle/>
          <a:p>
            <a:r>
              <a:rPr lang="vi-VN" sz="2800" dirty="0"/>
              <a:t>D. Con ốc sên bò trên đường</a:t>
            </a:r>
          </a:p>
        </p:txBody>
      </p:sp>
      <p:sp>
        <p:nvSpPr>
          <p:cNvPr id="7" name="Rectangle 6"/>
          <p:cNvSpPr/>
          <p:nvPr/>
        </p:nvSpPr>
        <p:spPr>
          <a:xfrm>
            <a:off x="940229" y="3764351"/>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8" name="Rectangle 7"/>
          <p:cNvSpPr/>
          <p:nvPr/>
        </p:nvSpPr>
        <p:spPr>
          <a:xfrm>
            <a:off x="942933" y="4678750"/>
            <a:ext cx="803425" cy="830997"/>
          </a:xfrm>
          <a:prstGeom prst="rect">
            <a:avLst/>
          </a:prstGeom>
        </p:spPr>
        <p:txBody>
          <a:bodyPr wrap="none">
            <a:spAutoFit/>
          </a:bodyPr>
          <a:lstStyle/>
          <a:p>
            <a:r>
              <a:rPr lang="en-US" sz="4800" b="1" dirty="0" smtClean="0">
                <a:solidFill>
                  <a:srgbClr val="00B050"/>
                </a:solidFill>
              </a:rPr>
              <a:t>✔</a:t>
            </a:r>
            <a:endParaRPr lang="vi-VN" sz="4800" dirty="0">
              <a:solidFill>
                <a:srgbClr val="00B050"/>
              </a:solidFill>
            </a:endParaRPr>
          </a:p>
        </p:txBody>
      </p:sp>
      <p:sp>
        <p:nvSpPr>
          <p:cNvPr id="9" name="Rectangle 8"/>
          <p:cNvSpPr/>
          <p:nvPr/>
        </p:nvSpPr>
        <p:spPr>
          <a:xfrm>
            <a:off x="946134" y="1961941"/>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
        <p:nvSpPr>
          <p:cNvPr id="10" name="Rectangle 9"/>
          <p:cNvSpPr/>
          <p:nvPr/>
        </p:nvSpPr>
        <p:spPr>
          <a:xfrm>
            <a:off x="946133" y="2888302"/>
            <a:ext cx="800219" cy="830997"/>
          </a:xfrm>
          <a:prstGeom prst="rect">
            <a:avLst/>
          </a:prstGeom>
        </p:spPr>
        <p:txBody>
          <a:bodyPr wrap="none">
            <a:spAutoFit/>
          </a:bodyPr>
          <a:lstStyle/>
          <a:p>
            <a:r>
              <a:rPr lang="en-US" sz="4800" dirty="0">
                <a:solidFill>
                  <a:srgbClr val="FF0000"/>
                </a:solidFill>
              </a:rPr>
              <a:t>✗</a:t>
            </a:r>
            <a:endParaRPr lang="vi-VN" sz="4800" dirty="0">
              <a:solidFill>
                <a:srgbClr val="FF0000"/>
              </a:solidFill>
            </a:endParaRPr>
          </a:p>
        </p:txBody>
      </p:sp>
    </p:spTree>
    <p:extLst>
      <p:ext uri="{BB962C8B-B14F-4D97-AF65-F5344CB8AC3E}">
        <p14:creationId xmlns:p14="http://schemas.microsoft.com/office/powerpoint/2010/main" val="297566225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nextCondLst>
                <p:cond evt="onClick" delay="0">
                  <p:tgtEl>
                    <p:spTgt spid="4"/>
                  </p:tgtEl>
                </p:cond>
              </p:nextCondLst>
            </p:seq>
          </p:childTnLst>
        </p:cTn>
      </p:par>
    </p:tnLst>
    <p:bldLst>
      <p:bldP spid="2" grpId="0"/>
      <p:bldP spid="3" grpId="0"/>
      <p:bldP spid="4" grpId="0"/>
      <p:bldP spid="5" grpId="0"/>
      <p:bldP spid="6" grpId="0"/>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pic>
        <p:nvPicPr>
          <p:cNvPr id="60" name="图片 23"/>
          <p:cNvPicPr>
            <a:picLocks noChangeAspect="1"/>
          </p:cNvPicPr>
          <p:nvPr/>
        </p:nvPicPr>
        <p:blipFill>
          <a:blip r:embed="rId3" cstate="print">
            <a:extLst>
              <a:ext uri="{28A0092B-C50C-407E-A947-70E740481C1C}">
                <a14:useLocalDpi xmlns:a14="http://schemas.microsoft.com/office/drawing/2010/main" val="0"/>
              </a:ext>
            </a:extLst>
          </a:blip>
          <a:srcRect l="17441" t="3952" r="20863" b="3636"/>
          <a:stretch>
            <a:fillRect/>
          </a:stretch>
        </p:blipFill>
        <p:spPr>
          <a:xfrm>
            <a:off x="2046264" y="2352297"/>
            <a:ext cx="3646009" cy="3646009"/>
          </a:xfrm>
          <a:custGeom>
            <a:avLst/>
            <a:gdLst>
              <a:gd name="connsiteX0" fmla="*/ 1381496 w 2762992"/>
              <a:gd name="connsiteY0" fmla="*/ 0 h 2762992"/>
              <a:gd name="connsiteX1" fmla="*/ 2762992 w 2762992"/>
              <a:gd name="connsiteY1" fmla="*/ 1381496 h 2762992"/>
              <a:gd name="connsiteX2" fmla="*/ 1381496 w 2762992"/>
              <a:gd name="connsiteY2" fmla="*/ 2762992 h 2762992"/>
              <a:gd name="connsiteX3" fmla="*/ 0 w 2762992"/>
              <a:gd name="connsiteY3" fmla="*/ 1381496 h 2762992"/>
              <a:gd name="connsiteX4" fmla="*/ 1381496 w 2762992"/>
              <a:gd name="connsiteY4" fmla="*/ 0 h 2762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992" h="2762992">
                <a:moveTo>
                  <a:pt x="1381496" y="0"/>
                </a:moveTo>
                <a:cubicBezTo>
                  <a:pt x="2144475" y="0"/>
                  <a:pt x="2762992" y="618517"/>
                  <a:pt x="2762992" y="1381496"/>
                </a:cubicBezTo>
                <a:cubicBezTo>
                  <a:pt x="2762992" y="2144475"/>
                  <a:pt x="2144475" y="2762992"/>
                  <a:pt x="1381496" y="2762992"/>
                </a:cubicBezTo>
                <a:cubicBezTo>
                  <a:pt x="618517" y="2762992"/>
                  <a:pt x="0" y="2144475"/>
                  <a:pt x="0" y="1381496"/>
                </a:cubicBezTo>
                <a:cubicBezTo>
                  <a:pt x="0" y="618517"/>
                  <a:pt x="618517" y="0"/>
                  <a:pt x="1381496" y="0"/>
                </a:cubicBezTo>
                <a:close/>
              </a:path>
            </a:pathLst>
          </a:custGeom>
          <a:noFill/>
        </p:spPr>
      </p:pic>
      <p:sp>
        <p:nvSpPr>
          <p:cNvPr id="62" name="Oval 6"/>
          <p:cNvSpPr>
            <a:spLocks noChangeArrowheads="1"/>
          </p:cNvSpPr>
          <p:nvPr/>
        </p:nvSpPr>
        <p:spPr bwMode="auto">
          <a:xfrm>
            <a:off x="1773509" y="1513096"/>
            <a:ext cx="4663495" cy="4666949"/>
          </a:xfrm>
          <a:prstGeom prst="ellipse">
            <a:avLst/>
          </a:prstGeom>
          <a:noFill/>
          <a:ln w="9">
            <a:solidFill>
              <a:schemeClr val="accent2"/>
            </a:solidFill>
            <a:prstDash val="dash"/>
            <a:round/>
          </a:ln>
          <a:extLst>
            <a:ext uri="{909E8E84-426E-40DD-AFC4-6F175D3DCCD1}">
              <a14:hiddenFill xmlns:a14="http://schemas.microsoft.com/office/drawing/2010/main">
                <a:solidFill>
                  <a:srgbClr val="FFFFFF"/>
                </a:solidFill>
              </a14:hiddenFill>
            </a:ext>
          </a:extLst>
        </p:spPr>
        <p:txBody>
          <a:bodyPr lIns="91389" tIns="45695" rIns="91389" bIns="45695"/>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913765" eaLnBrk="1" hangingPunct="1">
              <a:spcBef>
                <a:spcPct val="0"/>
              </a:spcBef>
              <a:buNone/>
            </a:pPr>
            <a:endParaRPr lang="zh-CN" altLang="en-US" sz="1735" b="1">
              <a:solidFill>
                <a:srgbClr val="393939"/>
              </a:solidFill>
              <a:latin typeface="Yeseva One" panose="00000500000000000000" charset="0"/>
              <a:ea typeface="Yeseva One" panose="00000500000000000000" charset="0"/>
              <a:sym typeface="Yeseva One" panose="00000500000000000000" charset="0"/>
            </a:endParaRPr>
          </a:p>
        </p:txBody>
      </p:sp>
      <p:sp>
        <p:nvSpPr>
          <p:cNvPr id="63" name="Oval 10"/>
          <p:cNvSpPr>
            <a:spLocks noChangeArrowheads="1"/>
          </p:cNvSpPr>
          <p:nvPr/>
        </p:nvSpPr>
        <p:spPr bwMode="auto">
          <a:xfrm>
            <a:off x="3812463" y="1125673"/>
            <a:ext cx="585585" cy="585833"/>
          </a:xfrm>
          <a:prstGeom prst="ellipse">
            <a:avLst/>
          </a:prstGeom>
          <a:solidFill>
            <a:schemeClr val="accent2"/>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0"/>
              </a:spcBef>
              <a:buNone/>
            </a:pPr>
            <a:r>
              <a:rPr lang="en-US" altLang="zh-CN" sz="2400" dirty="0">
                <a:solidFill>
                  <a:srgbClr val="FFFFFF"/>
                </a:solidFill>
                <a:latin typeface="Yeseva One" panose="00000500000000000000" charset="0"/>
                <a:ea typeface="Yeseva One" panose="00000500000000000000" charset="0"/>
                <a:sym typeface="Yeseva One" panose="00000500000000000000" charset="0"/>
              </a:rPr>
              <a:t>01</a:t>
            </a:r>
            <a:endParaRPr lang="zh-CN" altLang="en-US" sz="2400" dirty="0">
              <a:solidFill>
                <a:srgbClr val="FFFFFF"/>
              </a:solidFill>
              <a:latin typeface="Yeseva One" panose="00000500000000000000" charset="0"/>
              <a:ea typeface="Yeseva One" panose="00000500000000000000" charset="0"/>
              <a:sym typeface="Yeseva One" panose="00000500000000000000" charset="0"/>
            </a:endParaRPr>
          </a:p>
        </p:txBody>
      </p:sp>
      <p:sp>
        <p:nvSpPr>
          <p:cNvPr id="64" name="Oval 11"/>
          <p:cNvSpPr>
            <a:spLocks noChangeArrowheads="1"/>
          </p:cNvSpPr>
          <p:nvPr/>
        </p:nvSpPr>
        <p:spPr bwMode="auto">
          <a:xfrm>
            <a:off x="6153346" y="3460612"/>
            <a:ext cx="585585" cy="585833"/>
          </a:xfrm>
          <a:prstGeom prst="ellipse">
            <a:avLst/>
          </a:prstGeom>
          <a:solidFill>
            <a:schemeClr val="accent2"/>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0"/>
              </a:spcBef>
              <a:buNone/>
            </a:pPr>
            <a:r>
              <a:rPr lang="en-US" altLang="zh-CN" sz="2400" dirty="0">
                <a:solidFill>
                  <a:srgbClr val="FFFFFF"/>
                </a:solidFill>
                <a:latin typeface="Yeseva One" panose="00000500000000000000" charset="0"/>
                <a:ea typeface="Yeseva One" panose="00000500000000000000" charset="0"/>
                <a:sym typeface="Yeseva One" panose="00000500000000000000" charset="0"/>
              </a:rPr>
              <a:t>05</a:t>
            </a:r>
            <a:endParaRPr lang="zh-CN" altLang="en-US" sz="2400" dirty="0">
              <a:solidFill>
                <a:srgbClr val="FFFFFF"/>
              </a:solidFill>
              <a:latin typeface="Yeseva One" panose="00000500000000000000" charset="0"/>
              <a:ea typeface="Yeseva One" panose="00000500000000000000" charset="0"/>
              <a:sym typeface="Yeseva One" panose="00000500000000000000" charset="0"/>
            </a:endParaRPr>
          </a:p>
        </p:txBody>
      </p:sp>
      <p:sp>
        <p:nvSpPr>
          <p:cNvPr id="65" name="Oval 12"/>
          <p:cNvSpPr>
            <a:spLocks noChangeArrowheads="1"/>
          </p:cNvSpPr>
          <p:nvPr/>
        </p:nvSpPr>
        <p:spPr bwMode="auto">
          <a:xfrm>
            <a:off x="6012955" y="2745172"/>
            <a:ext cx="587171" cy="585832"/>
          </a:xfrm>
          <a:prstGeom prst="ellipse">
            <a:avLst/>
          </a:prstGeom>
          <a:solidFill>
            <a:schemeClr val="accent2"/>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0"/>
              </a:spcBef>
              <a:buNone/>
            </a:pPr>
            <a:r>
              <a:rPr lang="en-US" altLang="zh-CN" sz="2400" dirty="0">
                <a:solidFill>
                  <a:srgbClr val="FFFFFF"/>
                </a:solidFill>
                <a:latin typeface="Yeseva One" panose="00000500000000000000" charset="0"/>
                <a:ea typeface="Yeseva One" panose="00000500000000000000" charset="0"/>
                <a:sym typeface="Yeseva One" panose="00000500000000000000" charset="0"/>
              </a:rPr>
              <a:t>04</a:t>
            </a:r>
            <a:endParaRPr lang="zh-CN" altLang="en-US" sz="2400" dirty="0">
              <a:solidFill>
                <a:srgbClr val="FFFFFF"/>
              </a:solidFill>
              <a:latin typeface="Yeseva One" panose="00000500000000000000" charset="0"/>
              <a:ea typeface="Yeseva One" panose="00000500000000000000" charset="0"/>
              <a:sym typeface="Yeseva One" panose="00000500000000000000" charset="0"/>
            </a:endParaRPr>
          </a:p>
        </p:txBody>
      </p:sp>
      <p:sp>
        <p:nvSpPr>
          <p:cNvPr id="66" name="Oval 13"/>
          <p:cNvSpPr>
            <a:spLocks noChangeArrowheads="1"/>
          </p:cNvSpPr>
          <p:nvPr/>
        </p:nvSpPr>
        <p:spPr bwMode="auto">
          <a:xfrm>
            <a:off x="5013148" y="1547022"/>
            <a:ext cx="587171" cy="585832"/>
          </a:xfrm>
          <a:prstGeom prst="ellipse">
            <a:avLst/>
          </a:prstGeom>
          <a:solidFill>
            <a:schemeClr val="accent2"/>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0"/>
              </a:spcBef>
              <a:buNone/>
            </a:pPr>
            <a:r>
              <a:rPr lang="en-US" altLang="zh-CN" sz="2400" dirty="0">
                <a:solidFill>
                  <a:srgbClr val="FFFFFF"/>
                </a:solidFill>
                <a:latin typeface="Yeseva One" panose="00000500000000000000" charset="0"/>
                <a:ea typeface="Yeseva One" panose="00000500000000000000" charset="0"/>
                <a:sym typeface="Yeseva One" panose="00000500000000000000" charset="0"/>
              </a:rPr>
              <a:t>02</a:t>
            </a:r>
            <a:endParaRPr lang="zh-CN" altLang="en-US" sz="2400" dirty="0">
              <a:solidFill>
                <a:srgbClr val="FFFFFF"/>
              </a:solidFill>
              <a:latin typeface="Yeseva One" panose="00000500000000000000" charset="0"/>
              <a:ea typeface="Yeseva One" panose="00000500000000000000" charset="0"/>
              <a:sym typeface="Yeseva One" panose="00000500000000000000" charset="0"/>
            </a:endParaRPr>
          </a:p>
        </p:txBody>
      </p:sp>
      <p:sp>
        <p:nvSpPr>
          <p:cNvPr id="67" name="Oval 14"/>
          <p:cNvSpPr>
            <a:spLocks noChangeArrowheads="1"/>
          </p:cNvSpPr>
          <p:nvPr/>
        </p:nvSpPr>
        <p:spPr bwMode="auto">
          <a:xfrm>
            <a:off x="5665869" y="2145843"/>
            <a:ext cx="585585" cy="585832"/>
          </a:xfrm>
          <a:prstGeom prst="ellipse">
            <a:avLst/>
          </a:prstGeom>
          <a:solidFill>
            <a:schemeClr val="accent2"/>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0"/>
              </a:spcBef>
              <a:buNone/>
            </a:pPr>
            <a:r>
              <a:rPr lang="en-US" altLang="zh-CN" sz="2400" dirty="0">
                <a:solidFill>
                  <a:srgbClr val="FFFFFF"/>
                </a:solidFill>
                <a:latin typeface="Yeseva One" panose="00000500000000000000" charset="0"/>
                <a:ea typeface="Yeseva One" panose="00000500000000000000" charset="0"/>
                <a:sym typeface="Yeseva One" panose="00000500000000000000" charset="0"/>
              </a:rPr>
              <a:t>03</a:t>
            </a:r>
            <a:endParaRPr lang="zh-CN" altLang="en-US" sz="2400" dirty="0">
              <a:solidFill>
                <a:srgbClr val="FFFFFF"/>
              </a:solidFill>
              <a:latin typeface="Yeseva One" panose="00000500000000000000" charset="0"/>
              <a:ea typeface="Yeseva One" panose="00000500000000000000" charset="0"/>
              <a:sym typeface="Yeseva One" panose="00000500000000000000" charset="0"/>
            </a:endParaRPr>
          </a:p>
        </p:txBody>
      </p:sp>
      <p:sp>
        <p:nvSpPr>
          <p:cNvPr id="68" name="Oval 9"/>
          <p:cNvSpPr>
            <a:spLocks noChangeArrowheads="1"/>
          </p:cNvSpPr>
          <p:nvPr/>
        </p:nvSpPr>
        <p:spPr bwMode="auto">
          <a:xfrm>
            <a:off x="1033992" y="4175302"/>
            <a:ext cx="1591280" cy="1591956"/>
          </a:xfrm>
          <a:prstGeom prst="ellipse">
            <a:avLst/>
          </a:prstGeom>
          <a:solidFill>
            <a:schemeClr val="accent2"/>
          </a:solidFill>
          <a:ln>
            <a:noFill/>
          </a:ln>
        </p:spPr>
        <p:txBody>
          <a:bodyPr lIns="91389" tIns="45695" rIns="91389" bIns="45695"/>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913765" eaLnBrk="1" hangingPunct="1">
              <a:spcBef>
                <a:spcPct val="0"/>
              </a:spcBef>
              <a:buNone/>
            </a:pPr>
            <a:endParaRPr lang="zh-CN" altLang="en-US" sz="1735" b="1">
              <a:solidFill>
                <a:srgbClr val="325F0B"/>
              </a:solidFill>
              <a:latin typeface="Yeseva One" panose="00000500000000000000" charset="0"/>
              <a:ea typeface="Yeseva One" panose="00000500000000000000" charset="0"/>
              <a:sym typeface="Yeseva One" panose="00000500000000000000" charset="0"/>
            </a:endParaRPr>
          </a:p>
        </p:txBody>
      </p:sp>
      <p:sp>
        <p:nvSpPr>
          <p:cNvPr id="69" name="TextBox 18"/>
          <p:cNvSpPr txBox="1">
            <a:spLocks noChangeArrowheads="1"/>
          </p:cNvSpPr>
          <p:nvPr/>
        </p:nvSpPr>
        <p:spPr bwMode="auto">
          <a:xfrm>
            <a:off x="1013460" y="4610735"/>
            <a:ext cx="1611630" cy="64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9" tIns="45695" rIns="91389" bIns="45695">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0"/>
              </a:spcBef>
              <a:buNone/>
            </a:pPr>
            <a:r>
              <a:rPr lang="en-US" altLang="zh-CN" sz="1800" b="1" dirty="0">
                <a:solidFill>
                  <a:srgbClr val="FFFFFF"/>
                </a:solidFill>
                <a:latin typeface="Yeseva One" panose="00000500000000000000" charset="0"/>
                <a:ea typeface="Yeseva One" panose="00000500000000000000" charset="0"/>
                <a:sym typeface="Yeseva One" panose="00000500000000000000" charset="0"/>
              </a:rPr>
              <a:t>S</a:t>
            </a:r>
            <a:r>
              <a:rPr lang="zh-CN" altLang="en-US" sz="1800" b="1" dirty="0">
                <a:solidFill>
                  <a:srgbClr val="FFFFFF"/>
                </a:solidFill>
                <a:latin typeface="Yeseva One" panose="00000500000000000000" charset="0"/>
                <a:ea typeface="Yeseva One" panose="00000500000000000000" charset="0"/>
                <a:sym typeface="Yeseva One" panose="00000500000000000000" charset="0"/>
              </a:rPr>
              <a:t>ummary of experience</a:t>
            </a:r>
          </a:p>
        </p:txBody>
      </p:sp>
      <p:sp>
        <p:nvSpPr>
          <p:cNvPr id="70" name="矩形 1"/>
          <p:cNvSpPr>
            <a:spLocks noChangeArrowheads="1"/>
          </p:cNvSpPr>
          <p:nvPr/>
        </p:nvSpPr>
        <p:spPr bwMode="auto">
          <a:xfrm>
            <a:off x="4374020" y="1055882"/>
            <a:ext cx="3707800" cy="55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7" rIns="91415" bIns="45707">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3765">
              <a:lnSpc>
                <a:spcPct val="150000"/>
              </a:lnSpc>
            </a:pPr>
            <a:r>
              <a:rPr lang="vi-VN" altLang="zh-CN" sz="2000" dirty="0" smtClean="0">
                <a:solidFill>
                  <a:prstClr val="black">
                    <a:lumMod val="85000"/>
                    <a:lumOff val="15000"/>
                  </a:prstClr>
                </a:solidFill>
                <a:latin typeface="Yeseva One" panose="00000500000000000000" charset="0"/>
                <a:ea typeface="Yeseva One" panose="00000500000000000000" charset="0"/>
                <a:sym typeface="Yeseva One" panose="00000500000000000000" charset="0"/>
              </a:rPr>
              <a:t>Động năng</a:t>
            </a:r>
            <a:endParaRPr lang="en-US" altLang="zh-CN" sz="2000" dirty="0">
              <a:solidFill>
                <a:prstClr val="black">
                  <a:lumMod val="85000"/>
                  <a:lumOff val="15000"/>
                </a:prstClr>
              </a:solidFill>
              <a:latin typeface="Yeseva One" panose="00000500000000000000" charset="0"/>
              <a:ea typeface="Yeseva One" panose="00000500000000000000" charset="0"/>
              <a:sym typeface="Yeseva One" panose="00000500000000000000" charset="0"/>
            </a:endParaRPr>
          </a:p>
        </p:txBody>
      </p:sp>
      <p:sp>
        <p:nvSpPr>
          <p:cNvPr id="71" name="矩形 1"/>
          <p:cNvSpPr>
            <a:spLocks noChangeArrowheads="1"/>
          </p:cNvSpPr>
          <p:nvPr/>
        </p:nvSpPr>
        <p:spPr bwMode="auto">
          <a:xfrm>
            <a:off x="5646094" y="1492772"/>
            <a:ext cx="2306416" cy="55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7" rIns="91415" bIns="45707">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3765">
              <a:lnSpc>
                <a:spcPct val="150000"/>
              </a:lnSpc>
            </a:pPr>
            <a:r>
              <a:rPr lang="vi-VN" altLang="zh-CN" sz="2000" dirty="0" smtClean="0">
                <a:solidFill>
                  <a:prstClr val="black">
                    <a:lumMod val="85000"/>
                    <a:lumOff val="15000"/>
                  </a:prstClr>
                </a:solidFill>
                <a:latin typeface="Yeseva One" panose="00000500000000000000" charset="0"/>
                <a:ea typeface="Yeseva One" panose="00000500000000000000" charset="0"/>
                <a:sym typeface="Yeseva One" panose="00000500000000000000" charset="0"/>
              </a:rPr>
              <a:t>Năng lượng điện</a:t>
            </a:r>
            <a:endParaRPr lang="en-US" altLang="zh-CN" sz="2000" dirty="0">
              <a:solidFill>
                <a:prstClr val="black">
                  <a:lumMod val="85000"/>
                  <a:lumOff val="15000"/>
                </a:prstClr>
              </a:solidFill>
              <a:latin typeface="Yeseva One" panose="00000500000000000000" charset="0"/>
              <a:ea typeface="Yeseva One" panose="00000500000000000000" charset="0"/>
              <a:sym typeface="Yeseva One" panose="00000500000000000000" charset="0"/>
            </a:endParaRPr>
          </a:p>
        </p:txBody>
      </p:sp>
      <p:sp>
        <p:nvSpPr>
          <p:cNvPr id="72" name="矩形 1"/>
          <p:cNvSpPr>
            <a:spLocks noChangeArrowheads="1"/>
          </p:cNvSpPr>
          <p:nvPr/>
        </p:nvSpPr>
        <p:spPr bwMode="auto">
          <a:xfrm>
            <a:off x="6316518" y="2088255"/>
            <a:ext cx="2541155" cy="55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7" rIns="91415" bIns="45707">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3765">
              <a:lnSpc>
                <a:spcPct val="150000"/>
              </a:lnSpc>
            </a:pPr>
            <a:r>
              <a:rPr lang="vi-VN" altLang="zh-CN" sz="2000" dirty="0" smtClean="0">
                <a:solidFill>
                  <a:prstClr val="black">
                    <a:lumMod val="85000"/>
                    <a:lumOff val="15000"/>
                  </a:prstClr>
                </a:solidFill>
                <a:latin typeface="Yeseva One" panose="00000500000000000000" charset="0"/>
                <a:ea typeface="Yeseva One" panose="00000500000000000000" charset="0"/>
                <a:sym typeface="Yeseva One" panose="00000500000000000000" charset="0"/>
              </a:rPr>
              <a:t>Năng lượng nhiêt</a:t>
            </a:r>
            <a:endParaRPr lang="en-US" altLang="zh-CN" sz="2000" dirty="0">
              <a:solidFill>
                <a:prstClr val="black">
                  <a:lumMod val="85000"/>
                  <a:lumOff val="15000"/>
                </a:prstClr>
              </a:solidFill>
              <a:latin typeface="Yeseva One" panose="00000500000000000000" charset="0"/>
              <a:ea typeface="Yeseva One" panose="00000500000000000000" charset="0"/>
              <a:sym typeface="Yeseva One" panose="00000500000000000000" charset="0"/>
            </a:endParaRPr>
          </a:p>
        </p:txBody>
      </p:sp>
      <p:sp>
        <p:nvSpPr>
          <p:cNvPr id="73" name="矩形 1"/>
          <p:cNvSpPr>
            <a:spLocks noChangeArrowheads="1"/>
          </p:cNvSpPr>
          <p:nvPr/>
        </p:nvSpPr>
        <p:spPr bwMode="auto">
          <a:xfrm>
            <a:off x="6692751" y="2727866"/>
            <a:ext cx="2848413" cy="55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7" rIns="91415" bIns="45707">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3765">
              <a:lnSpc>
                <a:spcPct val="150000"/>
              </a:lnSpc>
            </a:pPr>
            <a:r>
              <a:rPr lang="vi-VN" altLang="zh-CN" sz="2000" dirty="0" smtClean="0">
                <a:solidFill>
                  <a:prstClr val="black">
                    <a:lumMod val="85000"/>
                    <a:lumOff val="15000"/>
                  </a:prstClr>
                </a:solidFill>
                <a:latin typeface="Yeseva One" panose="00000500000000000000" charset="0"/>
                <a:ea typeface="Yeseva One" panose="00000500000000000000" charset="0"/>
                <a:sym typeface="Yeseva One" panose="00000500000000000000" charset="0"/>
              </a:rPr>
              <a:t>Năng lượng ánh sáng</a:t>
            </a:r>
            <a:endParaRPr lang="en-US" altLang="zh-CN" sz="2000" dirty="0">
              <a:solidFill>
                <a:prstClr val="black">
                  <a:lumMod val="85000"/>
                  <a:lumOff val="15000"/>
                </a:prstClr>
              </a:solidFill>
              <a:latin typeface="Yeseva One" panose="00000500000000000000" charset="0"/>
              <a:ea typeface="Yeseva One" panose="00000500000000000000" charset="0"/>
              <a:sym typeface="Yeseva One" panose="00000500000000000000" charset="0"/>
            </a:endParaRPr>
          </a:p>
        </p:txBody>
      </p:sp>
      <p:sp>
        <p:nvSpPr>
          <p:cNvPr id="74" name="矩形 1"/>
          <p:cNvSpPr>
            <a:spLocks noChangeArrowheads="1"/>
          </p:cNvSpPr>
          <p:nvPr/>
        </p:nvSpPr>
        <p:spPr bwMode="auto">
          <a:xfrm>
            <a:off x="6837038" y="3554138"/>
            <a:ext cx="2935035" cy="55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7" rIns="91415" bIns="45707">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3765">
              <a:lnSpc>
                <a:spcPct val="150000"/>
              </a:lnSpc>
            </a:pPr>
            <a:r>
              <a:rPr lang="vi-VN" altLang="zh-CN" sz="2000" dirty="0" smtClean="0">
                <a:solidFill>
                  <a:prstClr val="black">
                    <a:lumMod val="85000"/>
                    <a:lumOff val="15000"/>
                  </a:prstClr>
                </a:solidFill>
                <a:latin typeface="Yeseva One" panose="00000500000000000000" charset="0"/>
                <a:ea typeface="Yeseva One" panose="00000500000000000000" charset="0"/>
                <a:sym typeface="Yeseva One" panose="00000500000000000000" charset="0"/>
              </a:rPr>
              <a:t>Năng lượng âm thanh</a:t>
            </a:r>
            <a:endParaRPr lang="en-US" altLang="zh-CN" sz="2000" dirty="0">
              <a:solidFill>
                <a:prstClr val="black">
                  <a:lumMod val="85000"/>
                  <a:lumOff val="15000"/>
                </a:prstClr>
              </a:solidFill>
              <a:latin typeface="Yeseva One" panose="00000500000000000000" charset="0"/>
              <a:ea typeface="Yeseva One" panose="00000500000000000000" charset="0"/>
              <a:sym typeface="Yeseva One" panose="00000500000000000000" charset="0"/>
            </a:endParaRPr>
          </a:p>
        </p:txBody>
      </p:sp>
      <p:sp>
        <p:nvSpPr>
          <p:cNvPr id="76" name="Oval 11"/>
          <p:cNvSpPr>
            <a:spLocks noChangeArrowheads="1"/>
          </p:cNvSpPr>
          <p:nvPr/>
        </p:nvSpPr>
        <p:spPr bwMode="auto">
          <a:xfrm>
            <a:off x="6144211" y="4191202"/>
            <a:ext cx="585585" cy="585833"/>
          </a:xfrm>
          <a:prstGeom prst="ellipse">
            <a:avLst/>
          </a:prstGeom>
          <a:solidFill>
            <a:schemeClr val="accent2"/>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0"/>
              </a:spcBef>
              <a:buNone/>
            </a:pPr>
            <a:r>
              <a:rPr lang="en-US" altLang="zh-CN" sz="2400" dirty="0" smtClean="0">
                <a:solidFill>
                  <a:srgbClr val="FFFFFF"/>
                </a:solidFill>
                <a:latin typeface="Yeseva One" panose="00000500000000000000" charset="0"/>
                <a:ea typeface="Yeseva One" panose="00000500000000000000" charset="0"/>
                <a:sym typeface="Yeseva One" panose="00000500000000000000" charset="0"/>
              </a:rPr>
              <a:t>06</a:t>
            </a:r>
            <a:endParaRPr lang="zh-CN" altLang="en-US" sz="2400" dirty="0">
              <a:solidFill>
                <a:srgbClr val="FFFFFF"/>
              </a:solidFill>
              <a:latin typeface="Yeseva One" panose="00000500000000000000" charset="0"/>
              <a:ea typeface="Yeseva One" panose="00000500000000000000" charset="0"/>
              <a:sym typeface="Yeseva One" panose="00000500000000000000" charset="0"/>
            </a:endParaRPr>
          </a:p>
        </p:txBody>
      </p:sp>
      <p:sp>
        <p:nvSpPr>
          <p:cNvPr id="77" name="矩形 1"/>
          <p:cNvSpPr>
            <a:spLocks noChangeArrowheads="1"/>
          </p:cNvSpPr>
          <p:nvPr/>
        </p:nvSpPr>
        <p:spPr bwMode="auto">
          <a:xfrm>
            <a:off x="6837039" y="4192368"/>
            <a:ext cx="2704126" cy="55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7" rIns="91415" bIns="45707">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3765">
              <a:lnSpc>
                <a:spcPct val="150000"/>
              </a:lnSpc>
            </a:pPr>
            <a:r>
              <a:rPr lang="vi-VN" altLang="zh-CN" sz="2000" dirty="0" smtClean="0">
                <a:solidFill>
                  <a:prstClr val="black">
                    <a:lumMod val="85000"/>
                    <a:lumOff val="15000"/>
                  </a:prstClr>
                </a:solidFill>
                <a:latin typeface="Yeseva One" panose="00000500000000000000" charset="0"/>
                <a:ea typeface="Yeseva One" panose="00000500000000000000" charset="0"/>
                <a:sym typeface="Yeseva One" panose="00000500000000000000" charset="0"/>
              </a:rPr>
              <a:t>Thế năng hấp dẫn</a:t>
            </a:r>
            <a:endParaRPr lang="en-US" altLang="zh-CN" sz="2000" dirty="0">
              <a:solidFill>
                <a:prstClr val="black">
                  <a:lumMod val="85000"/>
                  <a:lumOff val="15000"/>
                </a:prstClr>
              </a:solidFill>
              <a:latin typeface="Yeseva One" panose="00000500000000000000" charset="0"/>
              <a:ea typeface="Yeseva One" panose="00000500000000000000" charset="0"/>
              <a:sym typeface="Yeseva One" panose="00000500000000000000" charset="0"/>
            </a:endParaRPr>
          </a:p>
        </p:txBody>
      </p:sp>
      <p:sp>
        <p:nvSpPr>
          <p:cNvPr id="78" name="Oval 11"/>
          <p:cNvSpPr>
            <a:spLocks noChangeArrowheads="1"/>
          </p:cNvSpPr>
          <p:nvPr/>
        </p:nvSpPr>
        <p:spPr bwMode="auto">
          <a:xfrm>
            <a:off x="5825575" y="4851582"/>
            <a:ext cx="585585" cy="585833"/>
          </a:xfrm>
          <a:prstGeom prst="ellipse">
            <a:avLst/>
          </a:prstGeom>
          <a:solidFill>
            <a:schemeClr val="accent2"/>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0"/>
              </a:spcBef>
              <a:buNone/>
            </a:pPr>
            <a:r>
              <a:rPr lang="en-US" altLang="zh-CN" sz="2400" dirty="0" smtClean="0">
                <a:solidFill>
                  <a:srgbClr val="FFFFFF"/>
                </a:solidFill>
                <a:latin typeface="Yeseva One" panose="00000500000000000000" charset="0"/>
                <a:ea typeface="Yeseva One" panose="00000500000000000000" charset="0"/>
                <a:sym typeface="Yeseva One" panose="00000500000000000000" charset="0"/>
              </a:rPr>
              <a:t>07</a:t>
            </a:r>
            <a:endParaRPr lang="zh-CN" altLang="en-US" sz="2400" dirty="0">
              <a:solidFill>
                <a:srgbClr val="FFFFFF"/>
              </a:solidFill>
              <a:latin typeface="Yeseva One" panose="00000500000000000000" charset="0"/>
              <a:ea typeface="Yeseva One" panose="00000500000000000000" charset="0"/>
              <a:sym typeface="Yeseva One" panose="00000500000000000000" charset="0"/>
            </a:endParaRPr>
          </a:p>
        </p:txBody>
      </p:sp>
      <p:sp>
        <p:nvSpPr>
          <p:cNvPr id="79" name="矩形 1"/>
          <p:cNvSpPr>
            <a:spLocks noChangeArrowheads="1"/>
          </p:cNvSpPr>
          <p:nvPr/>
        </p:nvSpPr>
        <p:spPr bwMode="auto">
          <a:xfrm>
            <a:off x="6518402" y="4861984"/>
            <a:ext cx="2740843" cy="55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7" rIns="91415" bIns="45707">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3765">
              <a:lnSpc>
                <a:spcPct val="150000"/>
              </a:lnSpc>
            </a:pPr>
            <a:r>
              <a:rPr lang="vi-VN" altLang="zh-CN" sz="2000" dirty="0" smtClean="0">
                <a:solidFill>
                  <a:prstClr val="black">
                    <a:lumMod val="85000"/>
                    <a:lumOff val="15000"/>
                  </a:prstClr>
                </a:solidFill>
                <a:latin typeface="Yeseva One" panose="00000500000000000000" charset="0"/>
                <a:ea typeface="Yeseva One" panose="00000500000000000000" charset="0"/>
                <a:sym typeface="Yeseva One" panose="00000500000000000000" charset="0"/>
              </a:rPr>
              <a:t>Thế năng đàn hồi</a:t>
            </a:r>
            <a:endParaRPr lang="en-US" altLang="zh-CN" sz="2000" dirty="0">
              <a:solidFill>
                <a:prstClr val="black">
                  <a:lumMod val="85000"/>
                  <a:lumOff val="15000"/>
                </a:prstClr>
              </a:solidFill>
              <a:latin typeface="Yeseva One" panose="00000500000000000000" charset="0"/>
              <a:ea typeface="Yeseva One" panose="00000500000000000000" charset="0"/>
              <a:sym typeface="Yeseva One" panose="00000500000000000000" charset="0"/>
            </a:endParaRPr>
          </a:p>
        </p:txBody>
      </p:sp>
      <p:sp>
        <p:nvSpPr>
          <p:cNvPr id="80" name="Oval 11"/>
          <p:cNvSpPr>
            <a:spLocks noChangeArrowheads="1"/>
          </p:cNvSpPr>
          <p:nvPr/>
        </p:nvSpPr>
        <p:spPr bwMode="auto">
          <a:xfrm>
            <a:off x="5308359" y="5359562"/>
            <a:ext cx="585585" cy="585833"/>
          </a:xfrm>
          <a:prstGeom prst="ellipse">
            <a:avLst/>
          </a:prstGeom>
          <a:solidFill>
            <a:schemeClr val="accent2"/>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0"/>
              </a:spcBef>
              <a:buNone/>
            </a:pPr>
            <a:r>
              <a:rPr lang="en-US" altLang="zh-CN" sz="2400" dirty="0" smtClean="0">
                <a:solidFill>
                  <a:srgbClr val="FFFFFF"/>
                </a:solidFill>
                <a:latin typeface="Yeseva One" panose="00000500000000000000" charset="0"/>
                <a:ea typeface="Yeseva One" panose="00000500000000000000" charset="0"/>
                <a:sym typeface="Yeseva One" panose="00000500000000000000" charset="0"/>
              </a:rPr>
              <a:t>08</a:t>
            </a:r>
            <a:endParaRPr lang="zh-CN" altLang="en-US" sz="2400" dirty="0">
              <a:solidFill>
                <a:srgbClr val="FFFFFF"/>
              </a:solidFill>
              <a:latin typeface="Yeseva One" panose="00000500000000000000" charset="0"/>
              <a:ea typeface="Yeseva One" panose="00000500000000000000" charset="0"/>
              <a:sym typeface="Yeseva One" panose="00000500000000000000" charset="0"/>
            </a:endParaRPr>
          </a:p>
        </p:txBody>
      </p:sp>
      <p:sp>
        <p:nvSpPr>
          <p:cNvPr id="81" name="矩形 1"/>
          <p:cNvSpPr>
            <a:spLocks noChangeArrowheads="1"/>
          </p:cNvSpPr>
          <p:nvPr/>
        </p:nvSpPr>
        <p:spPr bwMode="auto">
          <a:xfrm>
            <a:off x="6038130" y="5388436"/>
            <a:ext cx="2902479" cy="55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7" rIns="91415" bIns="45707">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3765">
              <a:lnSpc>
                <a:spcPct val="150000"/>
              </a:lnSpc>
            </a:pPr>
            <a:r>
              <a:rPr lang="vi-VN" altLang="zh-CN" sz="2000" dirty="0" smtClean="0">
                <a:solidFill>
                  <a:prstClr val="black">
                    <a:lumMod val="85000"/>
                    <a:lumOff val="15000"/>
                  </a:prstClr>
                </a:solidFill>
                <a:latin typeface="Yeseva One" panose="00000500000000000000" charset="0"/>
                <a:ea typeface="Yeseva One" panose="00000500000000000000" charset="0"/>
                <a:sym typeface="Yeseva One" panose="00000500000000000000" charset="0"/>
              </a:rPr>
              <a:t>Năng lượng hóa học</a:t>
            </a:r>
            <a:endParaRPr lang="en-US" altLang="zh-CN" sz="2000" dirty="0">
              <a:solidFill>
                <a:prstClr val="black">
                  <a:lumMod val="85000"/>
                  <a:lumOff val="15000"/>
                </a:prstClr>
              </a:solidFill>
              <a:latin typeface="Yeseva One" panose="00000500000000000000" charset="0"/>
              <a:ea typeface="Yeseva One" panose="00000500000000000000" charset="0"/>
              <a:sym typeface="Yeseva One" panose="00000500000000000000" charset="0"/>
            </a:endParaRPr>
          </a:p>
        </p:txBody>
      </p:sp>
      <p:sp>
        <p:nvSpPr>
          <p:cNvPr id="82" name="Oval 11"/>
          <p:cNvSpPr>
            <a:spLocks noChangeArrowheads="1"/>
          </p:cNvSpPr>
          <p:nvPr/>
        </p:nvSpPr>
        <p:spPr bwMode="auto">
          <a:xfrm>
            <a:off x="4269315" y="5890638"/>
            <a:ext cx="585585" cy="585833"/>
          </a:xfrm>
          <a:prstGeom prst="ellipse">
            <a:avLst/>
          </a:prstGeom>
          <a:solidFill>
            <a:schemeClr val="accent2"/>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0"/>
              </a:spcBef>
              <a:buNone/>
            </a:pPr>
            <a:r>
              <a:rPr lang="en-US" altLang="zh-CN" sz="2400" dirty="0" smtClean="0">
                <a:solidFill>
                  <a:srgbClr val="FFFFFF"/>
                </a:solidFill>
                <a:latin typeface="Yeseva One" panose="00000500000000000000" charset="0"/>
                <a:ea typeface="Yeseva One" panose="00000500000000000000" charset="0"/>
                <a:sym typeface="Yeseva One" panose="00000500000000000000" charset="0"/>
              </a:rPr>
              <a:t>09</a:t>
            </a:r>
            <a:endParaRPr lang="zh-CN" altLang="en-US" sz="2400" dirty="0">
              <a:solidFill>
                <a:srgbClr val="FFFFFF"/>
              </a:solidFill>
              <a:latin typeface="Yeseva One" panose="00000500000000000000" charset="0"/>
              <a:ea typeface="Yeseva One" panose="00000500000000000000" charset="0"/>
              <a:sym typeface="Yeseva One" panose="00000500000000000000" charset="0"/>
            </a:endParaRPr>
          </a:p>
        </p:txBody>
      </p:sp>
      <p:sp>
        <p:nvSpPr>
          <p:cNvPr id="83" name="矩形 1"/>
          <p:cNvSpPr>
            <a:spLocks noChangeArrowheads="1"/>
          </p:cNvSpPr>
          <p:nvPr/>
        </p:nvSpPr>
        <p:spPr bwMode="auto">
          <a:xfrm>
            <a:off x="4962142" y="5919512"/>
            <a:ext cx="3154815" cy="55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7" rIns="91415" bIns="45707">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3765">
              <a:lnSpc>
                <a:spcPct val="150000"/>
              </a:lnSpc>
            </a:pPr>
            <a:r>
              <a:rPr lang="vi-VN" altLang="zh-CN" sz="2000" dirty="0" smtClean="0">
                <a:solidFill>
                  <a:prstClr val="black">
                    <a:lumMod val="85000"/>
                    <a:lumOff val="15000"/>
                  </a:prstClr>
                </a:solidFill>
                <a:latin typeface="Yeseva One" panose="00000500000000000000" charset="0"/>
                <a:ea typeface="Yeseva One" panose="00000500000000000000" charset="0"/>
                <a:sym typeface="Yeseva One" panose="00000500000000000000" charset="0"/>
              </a:rPr>
              <a:t>Năng lượng hạt nhân</a:t>
            </a:r>
            <a:endParaRPr lang="en-US" altLang="zh-CN" sz="2000" dirty="0">
              <a:solidFill>
                <a:prstClr val="black">
                  <a:lumMod val="85000"/>
                  <a:lumOff val="15000"/>
                </a:prstClr>
              </a:solidFill>
              <a:latin typeface="Yeseva One" panose="00000500000000000000" charset="0"/>
              <a:ea typeface="Yeseva One" panose="00000500000000000000" charset="0"/>
              <a:sym typeface="Yeseva One" panose="00000500000000000000" charset="0"/>
            </a:endParaRPr>
          </a:p>
        </p:txBody>
      </p:sp>
      <p:sp>
        <p:nvSpPr>
          <p:cNvPr id="84"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p14:dur="250" advClick="0">
        <p:push dir="u"/>
      </p:transition>
    </mc:Choice>
    <mc:Fallback xmlns="">
      <p:transition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heel(2)">
                                      <p:cBhvr>
                                        <p:cTn id="7" dur="750"/>
                                        <p:tgtEl>
                                          <p:spTgt spid="62"/>
                                        </p:tgtEl>
                                      </p:cBhvr>
                                    </p:animEffect>
                                  </p:childTnLst>
                                </p:cTn>
                              </p:par>
                            </p:childTnLst>
                          </p:cTn>
                        </p:par>
                        <p:par>
                          <p:cTn id="8" fill="hold">
                            <p:stCondLst>
                              <p:cond delay="750"/>
                            </p:stCondLst>
                            <p:childTnLst>
                              <p:par>
                                <p:cTn id="9" presetID="52" presetClass="entr" presetSubtype="0"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Scale>
                                      <p:cBhvr>
                                        <p:cTn id="11" dur="1000" decel="50000" fill="hold">
                                          <p:stCondLst>
                                            <p:cond delay="0"/>
                                          </p:stCondLst>
                                        </p:cTn>
                                        <p:tgtEl>
                                          <p:spTgt spid="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2" dur="1000" decel="50000" fill="hold">
                                          <p:stCondLst>
                                            <p:cond delay="0"/>
                                          </p:stCondLst>
                                        </p:cTn>
                                        <p:tgtEl>
                                          <p:spTgt spid="68"/>
                                        </p:tgtEl>
                                        <p:attrNameLst>
                                          <p:attrName>ppt_x</p:attrName>
                                          <p:attrName>ppt_y</p:attrName>
                                        </p:attrNameLst>
                                      </p:cBhvr>
                                      <p:rCtr x="0" y="0"/>
                                    </p:animMotion>
                                    <p:animEffect transition="in" filter="fade">
                                      <p:cBhvr>
                                        <p:cTn id="13" dur="1000"/>
                                        <p:tgtEl>
                                          <p:spTgt spid="68"/>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Scale>
                                      <p:cBhvr>
                                        <p:cTn id="16" dur="1000" decel="50000" fill="hold">
                                          <p:stCondLst>
                                            <p:cond delay="0"/>
                                          </p:stCondLst>
                                        </p:cTn>
                                        <p:tgtEl>
                                          <p:spTgt spid="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7" dur="1000" decel="50000" fill="hold">
                                          <p:stCondLst>
                                            <p:cond delay="0"/>
                                          </p:stCondLst>
                                        </p:cTn>
                                        <p:tgtEl>
                                          <p:spTgt spid="69"/>
                                        </p:tgtEl>
                                        <p:attrNameLst>
                                          <p:attrName>ppt_x</p:attrName>
                                          <p:attrName>ppt_y</p:attrName>
                                        </p:attrNameLst>
                                      </p:cBhvr>
                                      <p:rCtr x="0" y="0"/>
                                    </p:animMotion>
                                    <p:animEffect transition="in" filter="fade">
                                      <p:cBhvr>
                                        <p:cTn id="18" dur="1000"/>
                                        <p:tgtEl>
                                          <p:spTgt spid="69"/>
                                        </p:tgtEl>
                                      </p:cBhvr>
                                    </p:animEffect>
                                  </p:childTnLst>
                                </p:cTn>
                              </p:par>
                            </p:childTnLst>
                          </p:cTn>
                        </p:par>
                        <p:par>
                          <p:cTn id="19" fill="hold">
                            <p:stCondLst>
                              <p:cond delay="1750"/>
                            </p:stCondLst>
                            <p:childTnLst>
                              <p:par>
                                <p:cTn id="20" presetID="1" presetClass="entr" presetSubtype="0" fill="hold" grpId="0" nodeType="afterEffect">
                                  <p:stCondLst>
                                    <p:cond delay="0"/>
                                  </p:stCondLst>
                                  <p:childTnLst>
                                    <p:set>
                                      <p:cBhvr>
                                        <p:cTn id="21" dur="1" fill="hold">
                                          <p:stCondLst>
                                            <p:cond delay="0"/>
                                          </p:stCondLst>
                                        </p:cTn>
                                        <p:tgtEl>
                                          <p:spTgt spid="6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499"/>
                                          </p:stCondLst>
                                        </p:cTn>
                                        <p:tgtEl>
                                          <p:spTgt spid="64"/>
                                        </p:tgtEl>
                                        <p:attrNameLst>
                                          <p:attrName>style.visibility</p:attrName>
                                        </p:attrNameLst>
                                      </p:cBhvr>
                                      <p:to>
                                        <p:strVal val="visible"/>
                                      </p:to>
                                    </p:set>
                                  </p:childTnLst>
                                </p:cTn>
                              </p:par>
                              <p:par>
                                <p:cTn id="30" presetID="35" presetClass="path" presetSubtype="0" accel="50000" decel="50000" fill="hold" grpId="1" nodeType="withEffect">
                                  <p:stCondLst>
                                    <p:cond delay="0"/>
                                  </p:stCondLst>
                                  <p:childTnLst>
                                    <p:animMotion origin="layout" path="M -3.05556E-6 -1.97531E-6 L -0.17361 0.29043 " pathEditMode="relative" rAng="0" ptsTypes="AA">
                                      <p:cBhvr>
                                        <p:cTn id="31" dur="500" spd="-99900" fill="hold"/>
                                        <p:tgtEl>
                                          <p:spTgt spid="63"/>
                                        </p:tgtEl>
                                        <p:attrNameLst>
                                          <p:attrName>ppt_x</p:attrName>
                                          <p:attrName>ppt_y</p:attrName>
                                        </p:attrNameLst>
                                      </p:cBhvr>
                                      <p:rCtr x="-8681" y="14506"/>
                                    </p:animMotion>
                                  </p:childTnLst>
                                </p:cTn>
                              </p:par>
                              <p:par>
                                <p:cTn id="32" presetID="35" presetClass="path" presetSubtype="0" accel="50000" decel="50000" fill="hold" grpId="1" nodeType="withEffect">
                                  <p:stCondLst>
                                    <p:cond delay="0"/>
                                  </p:stCondLst>
                                  <p:childTnLst>
                                    <p:animMotion origin="layout" path="M 4.44444E-6 1.48148E-6 L -0.23143 0.15555 " pathEditMode="relative" rAng="0" ptsTypes="AA">
                                      <p:cBhvr>
                                        <p:cTn id="33" dur="500" spd="-99900" fill="hold"/>
                                        <p:tgtEl>
                                          <p:spTgt spid="66"/>
                                        </p:tgtEl>
                                        <p:attrNameLst>
                                          <p:attrName>ppt_x</p:attrName>
                                          <p:attrName>ppt_y</p:attrName>
                                        </p:attrNameLst>
                                      </p:cBhvr>
                                      <p:rCtr x="-11580" y="7778"/>
                                    </p:animMotion>
                                  </p:childTnLst>
                                </p:cTn>
                              </p:par>
                              <p:par>
                                <p:cTn id="34" presetID="35" presetClass="path" presetSubtype="0" accel="50000" decel="50000" fill="hold" grpId="1" nodeType="withEffect">
                                  <p:stCondLst>
                                    <p:cond delay="0"/>
                                  </p:stCondLst>
                                  <p:childTnLst>
                                    <p:animMotion origin="layout" path="M -1.94444E-6 -4.07407E-6 L -0.25 -4.07407E-6 " pathEditMode="relative" rAng="0" ptsTypes="AA">
                                      <p:cBhvr>
                                        <p:cTn id="35" dur="500" spd="-99900" fill="hold"/>
                                        <p:tgtEl>
                                          <p:spTgt spid="67"/>
                                        </p:tgtEl>
                                        <p:attrNameLst>
                                          <p:attrName>ppt_x</p:attrName>
                                          <p:attrName>ppt_y</p:attrName>
                                        </p:attrNameLst>
                                      </p:cBhvr>
                                      <p:rCtr x="-12500" y="0"/>
                                    </p:animMotion>
                                  </p:childTnLst>
                                </p:cTn>
                              </p:par>
                              <p:par>
                                <p:cTn id="36" presetID="35" presetClass="path" presetSubtype="0" accel="50000" decel="50000" fill="hold" grpId="1" nodeType="withEffect">
                                  <p:stCondLst>
                                    <p:cond delay="0"/>
                                  </p:stCondLst>
                                  <p:childTnLst>
                                    <p:animMotion origin="layout" path="M 4.44444E-6 3.7037E-7 L -0.23143 -0.15556 " pathEditMode="relative" rAng="0" ptsTypes="AA">
                                      <p:cBhvr>
                                        <p:cTn id="37" dur="500" spd="-99900" fill="hold"/>
                                        <p:tgtEl>
                                          <p:spTgt spid="65"/>
                                        </p:tgtEl>
                                        <p:attrNameLst>
                                          <p:attrName>ppt_x</p:attrName>
                                          <p:attrName>ppt_y</p:attrName>
                                        </p:attrNameLst>
                                      </p:cBhvr>
                                      <p:rCtr x="-11580" y="-7778"/>
                                    </p:animMotion>
                                  </p:childTnLst>
                                </p:cTn>
                              </p:par>
                              <p:par>
                                <p:cTn id="38" presetID="35" presetClass="path" presetSubtype="0" accel="50000" decel="50000" fill="hold" grpId="1" nodeType="withEffect">
                                  <p:stCondLst>
                                    <p:cond delay="0"/>
                                  </p:stCondLst>
                                  <p:childTnLst>
                                    <p:animMotion origin="layout" path="M -3.05556E-6 -4.81481E-6 L -0.17361 -0.29043 " pathEditMode="relative" rAng="0" ptsTypes="AA">
                                      <p:cBhvr>
                                        <p:cTn id="39" dur="500" spd="-99900" fill="hold"/>
                                        <p:tgtEl>
                                          <p:spTgt spid="64"/>
                                        </p:tgtEl>
                                        <p:attrNameLst>
                                          <p:attrName>ppt_x</p:attrName>
                                          <p:attrName>ppt_y</p:attrName>
                                        </p:attrNameLst>
                                      </p:cBhvr>
                                      <p:rCtr x="-8681" y="-14537"/>
                                    </p:animMotion>
                                  </p:childTnLst>
                                </p:cTn>
                              </p:par>
                            </p:childTnLst>
                          </p:cTn>
                        </p:par>
                        <p:par>
                          <p:cTn id="40" fill="hold">
                            <p:stCondLst>
                              <p:cond delay="2250"/>
                            </p:stCondLst>
                            <p:childTnLst>
                              <p:par>
                                <p:cTn id="41" presetID="2" presetClass="entr" presetSubtype="2" decel="53300" fill="hold" grpId="0" nodeType="after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additive="base">
                                        <p:cTn id="43" dur="750" fill="hold"/>
                                        <p:tgtEl>
                                          <p:spTgt spid="70"/>
                                        </p:tgtEl>
                                        <p:attrNameLst>
                                          <p:attrName>ppt_x</p:attrName>
                                        </p:attrNameLst>
                                      </p:cBhvr>
                                      <p:tavLst>
                                        <p:tav tm="0">
                                          <p:val>
                                            <p:strVal val="1+#ppt_w/2"/>
                                          </p:val>
                                        </p:tav>
                                        <p:tav tm="100000">
                                          <p:val>
                                            <p:strVal val="#ppt_x"/>
                                          </p:val>
                                        </p:tav>
                                      </p:tavLst>
                                    </p:anim>
                                    <p:anim calcmode="lin" valueType="num">
                                      <p:cBhvr additive="base">
                                        <p:cTn id="44" dur="750" fill="hold"/>
                                        <p:tgtEl>
                                          <p:spTgt spid="70"/>
                                        </p:tgtEl>
                                        <p:attrNameLst>
                                          <p:attrName>ppt_y</p:attrName>
                                        </p:attrNameLst>
                                      </p:cBhvr>
                                      <p:tavLst>
                                        <p:tav tm="0">
                                          <p:val>
                                            <p:strVal val="#ppt_y"/>
                                          </p:val>
                                        </p:tav>
                                        <p:tav tm="100000">
                                          <p:val>
                                            <p:strVal val="#ppt_y"/>
                                          </p:val>
                                        </p:tav>
                                      </p:tavLst>
                                    </p:anim>
                                  </p:childTnLst>
                                </p:cTn>
                              </p:par>
                              <p:par>
                                <p:cTn id="45" presetID="2" presetClass="entr" presetSubtype="2" decel="53300" fill="hold" grpId="0" nodeType="withEffect">
                                  <p:stCondLst>
                                    <p:cond delay="250"/>
                                  </p:stCondLst>
                                  <p:childTnLst>
                                    <p:set>
                                      <p:cBhvr>
                                        <p:cTn id="46" dur="1" fill="hold">
                                          <p:stCondLst>
                                            <p:cond delay="0"/>
                                          </p:stCondLst>
                                        </p:cTn>
                                        <p:tgtEl>
                                          <p:spTgt spid="71"/>
                                        </p:tgtEl>
                                        <p:attrNameLst>
                                          <p:attrName>style.visibility</p:attrName>
                                        </p:attrNameLst>
                                      </p:cBhvr>
                                      <p:to>
                                        <p:strVal val="visible"/>
                                      </p:to>
                                    </p:set>
                                    <p:anim calcmode="lin" valueType="num">
                                      <p:cBhvr additive="base">
                                        <p:cTn id="47" dur="750" fill="hold"/>
                                        <p:tgtEl>
                                          <p:spTgt spid="71"/>
                                        </p:tgtEl>
                                        <p:attrNameLst>
                                          <p:attrName>ppt_x</p:attrName>
                                        </p:attrNameLst>
                                      </p:cBhvr>
                                      <p:tavLst>
                                        <p:tav tm="0">
                                          <p:val>
                                            <p:strVal val="1+#ppt_w/2"/>
                                          </p:val>
                                        </p:tav>
                                        <p:tav tm="100000">
                                          <p:val>
                                            <p:strVal val="#ppt_x"/>
                                          </p:val>
                                        </p:tav>
                                      </p:tavLst>
                                    </p:anim>
                                    <p:anim calcmode="lin" valueType="num">
                                      <p:cBhvr additive="base">
                                        <p:cTn id="48" dur="750" fill="hold"/>
                                        <p:tgtEl>
                                          <p:spTgt spid="71"/>
                                        </p:tgtEl>
                                        <p:attrNameLst>
                                          <p:attrName>ppt_y</p:attrName>
                                        </p:attrNameLst>
                                      </p:cBhvr>
                                      <p:tavLst>
                                        <p:tav tm="0">
                                          <p:val>
                                            <p:strVal val="#ppt_y"/>
                                          </p:val>
                                        </p:tav>
                                        <p:tav tm="100000">
                                          <p:val>
                                            <p:strVal val="#ppt_y"/>
                                          </p:val>
                                        </p:tav>
                                      </p:tavLst>
                                    </p:anim>
                                  </p:childTnLst>
                                </p:cTn>
                              </p:par>
                              <p:par>
                                <p:cTn id="49" presetID="2" presetClass="entr" presetSubtype="2" decel="53300" fill="hold" grpId="0" nodeType="withEffect">
                                  <p:stCondLst>
                                    <p:cond delay="500"/>
                                  </p:stCondLst>
                                  <p:childTnLst>
                                    <p:set>
                                      <p:cBhvr>
                                        <p:cTn id="50" dur="1" fill="hold">
                                          <p:stCondLst>
                                            <p:cond delay="0"/>
                                          </p:stCondLst>
                                        </p:cTn>
                                        <p:tgtEl>
                                          <p:spTgt spid="72"/>
                                        </p:tgtEl>
                                        <p:attrNameLst>
                                          <p:attrName>style.visibility</p:attrName>
                                        </p:attrNameLst>
                                      </p:cBhvr>
                                      <p:to>
                                        <p:strVal val="visible"/>
                                      </p:to>
                                    </p:set>
                                    <p:anim calcmode="lin" valueType="num">
                                      <p:cBhvr additive="base">
                                        <p:cTn id="51" dur="750" fill="hold"/>
                                        <p:tgtEl>
                                          <p:spTgt spid="72"/>
                                        </p:tgtEl>
                                        <p:attrNameLst>
                                          <p:attrName>ppt_x</p:attrName>
                                        </p:attrNameLst>
                                      </p:cBhvr>
                                      <p:tavLst>
                                        <p:tav tm="0">
                                          <p:val>
                                            <p:strVal val="1+#ppt_w/2"/>
                                          </p:val>
                                        </p:tav>
                                        <p:tav tm="100000">
                                          <p:val>
                                            <p:strVal val="#ppt_x"/>
                                          </p:val>
                                        </p:tav>
                                      </p:tavLst>
                                    </p:anim>
                                    <p:anim calcmode="lin" valueType="num">
                                      <p:cBhvr additive="base">
                                        <p:cTn id="52" dur="750" fill="hold"/>
                                        <p:tgtEl>
                                          <p:spTgt spid="72"/>
                                        </p:tgtEl>
                                        <p:attrNameLst>
                                          <p:attrName>ppt_y</p:attrName>
                                        </p:attrNameLst>
                                      </p:cBhvr>
                                      <p:tavLst>
                                        <p:tav tm="0">
                                          <p:val>
                                            <p:strVal val="#ppt_y"/>
                                          </p:val>
                                        </p:tav>
                                        <p:tav tm="100000">
                                          <p:val>
                                            <p:strVal val="#ppt_y"/>
                                          </p:val>
                                        </p:tav>
                                      </p:tavLst>
                                    </p:anim>
                                  </p:childTnLst>
                                </p:cTn>
                              </p:par>
                              <p:par>
                                <p:cTn id="53" presetID="2" presetClass="entr" presetSubtype="2" decel="53300" fill="hold" grpId="0" nodeType="withEffect">
                                  <p:stCondLst>
                                    <p:cond delay="750"/>
                                  </p:stCondLst>
                                  <p:childTnLst>
                                    <p:set>
                                      <p:cBhvr>
                                        <p:cTn id="54" dur="1" fill="hold">
                                          <p:stCondLst>
                                            <p:cond delay="0"/>
                                          </p:stCondLst>
                                        </p:cTn>
                                        <p:tgtEl>
                                          <p:spTgt spid="73"/>
                                        </p:tgtEl>
                                        <p:attrNameLst>
                                          <p:attrName>style.visibility</p:attrName>
                                        </p:attrNameLst>
                                      </p:cBhvr>
                                      <p:to>
                                        <p:strVal val="visible"/>
                                      </p:to>
                                    </p:set>
                                    <p:anim calcmode="lin" valueType="num">
                                      <p:cBhvr additive="base">
                                        <p:cTn id="55" dur="750" fill="hold"/>
                                        <p:tgtEl>
                                          <p:spTgt spid="73"/>
                                        </p:tgtEl>
                                        <p:attrNameLst>
                                          <p:attrName>ppt_x</p:attrName>
                                        </p:attrNameLst>
                                      </p:cBhvr>
                                      <p:tavLst>
                                        <p:tav tm="0">
                                          <p:val>
                                            <p:strVal val="1+#ppt_w/2"/>
                                          </p:val>
                                        </p:tav>
                                        <p:tav tm="100000">
                                          <p:val>
                                            <p:strVal val="#ppt_x"/>
                                          </p:val>
                                        </p:tav>
                                      </p:tavLst>
                                    </p:anim>
                                    <p:anim calcmode="lin" valueType="num">
                                      <p:cBhvr additive="base">
                                        <p:cTn id="56" dur="750" fill="hold"/>
                                        <p:tgtEl>
                                          <p:spTgt spid="73"/>
                                        </p:tgtEl>
                                        <p:attrNameLst>
                                          <p:attrName>ppt_y</p:attrName>
                                        </p:attrNameLst>
                                      </p:cBhvr>
                                      <p:tavLst>
                                        <p:tav tm="0">
                                          <p:val>
                                            <p:strVal val="#ppt_y"/>
                                          </p:val>
                                        </p:tav>
                                        <p:tav tm="100000">
                                          <p:val>
                                            <p:strVal val="#ppt_y"/>
                                          </p:val>
                                        </p:tav>
                                      </p:tavLst>
                                    </p:anim>
                                  </p:childTnLst>
                                </p:cTn>
                              </p:par>
                              <p:par>
                                <p:cTn id="57" presetID="2" presetClass="entr" presetSubtype="2" decel="53300" fill="hold" grpId="0" nodeType="withEffect">
                                  <p:stCondLst>
                                    <p:cond delay="1000"/>
                                  </p:stCondLst>
                                  <p:childTnLst>
                                    <p:set>
                                      <p:cBhvr>
                                        <p:cTn id="58" dur="1" fill="hold">
                                          <p:stCondLst>
                                            <p:cond delay="0"/>
                                          </p:stCondLst>
                                        </p:cTn>
                                        <p:tgtEl>
                                          <p:spTgt spid="74"/>
                                        </p:tgtEl>
                                        <p:attrNameLst>
                                          <p:attrName>style.visibility</p:attrName>
                                        </p:attrNameLst>
                                      </p:cBhvr>
                                      <p:to>
                                        <p:strVal val="visible"/>
                                      </p:to>
                                    </p:set>
                                    <p:anim calcmode="lin" valueType="num">
                                      <p:cBhvr additive="base">
                                        <p:cTn id="59" dur="750" fill="hold"/>
                                        <p:tgtEl>
                                          <p:spTgt spid="74"/>
                                        </p:tgtEl>
                                        <p:attrNameLst>
                                          <p:attrName>ppt_x</p:attrName>
                                        </p:attrNameLst>
                                      </p:cBhvr>
                                      <p:tavLst>
                                        <p:tav tm="0">
                                          <p:val>
                                            <p:strVal val="1+#ppt_w/2"/>
                                          </p:val>
                                        </p:tav>
                                        <p:tav tm="100000">
                                          <p:val>
                                            <p:strVal val="#ppt_x"/>
                                          </p:val>
                                        </p:tav>
                                      </p:tavLst>
                                    </p:anim>
                                    <p:anim calcmode="lin" valueType="num">
                                      <p:cBhvr additive="base">
                                        <p:cTn id="60" dur="750" fill="hold"/>
                                        <p:tgtEl>
                                          <p:spTgt spid="74"/>
                                        </p:tgtEl>
                                        <p:attrNameLst>
                                          <p:attrName>ppt_y</p:attrName>
                                        </p:attrNameLst>
                                      </p:cBhvr>
                                      <p:tavLst>
                                        <p:tav tm="0">
                                          <p:val>
                                            <p:strVal val="#ppt_y"/>
                                          </p:val>
                                        </p:tav>
                                        <p:tav tm="100000">
                                          <p:val>
                                            <p:strVal val="#ppt_y"/>
                                          </p:val>
                                        </p:tav>
                                      </p:tavLst>
                                    </p:anim>
                                  </p:childTnLst>
                                </p:cTn>
                              </p:par>
                              <p:par>
                                <p:cTn id="61" presetID="1" presetClass="entr" presetSubtype="0" fill="hold" grpId="0" nodeType="withEffect">
                                  <p:stCondLst>
                                    <p:cond delay="0"/>
                                  </p:stCondLst>
                                  <p:childTnLst>
                                    <p:set>
                                      <p:cBhvr>
                                        <p:cTn id="62" dur="1" fill="hold">
                                          <p:stCondLst>
                                            <p:cond delay="499"/>
                                          </p:stCondLst>
                                        </p:cTn>
                                        <p:tgtEl>
                                          <p:spTgt spid="76"/>
                                        </p:tgtEl>
                                        <p:attrNameLst>
                                          <p:attrName>style.visibility</p:attrName>
                                        </p:attrNameLst>
                                      </p:cBhvr>
                                      <p:to>
                                        <p:strVal val="visible"/>
                                      </p:to>
                                    </p:set>
                                  </p:childTnLst>
                                </p:cTn>
                              </p:par>
                              <p:par>
                                <p:cTn id="63" presetID="35" presetClass="path" presetSubtype="0" accel="50000" decel="50000" fill="hold" grpId="1" nodeType="withEffect">
                                  <p:stCondLst>
                                    <p:cond delay="0"/>
                                  </p:stCondLst>
                                  <p:childTnLst>
                                    <p:animMotion origin="layout" path="M -3.05556E-6 -4.81481E-6 L -0.17361 -0.29043 " pathEditMode="relative" rAng="0" ptsTypes="AA">
                                      <p:cBhvr>
                                        <p:cTn id="64" dur="500" spd="-99900" fill="hold"/>
                                        <p:tgtEl>
                                          <p:spTgt spid="76"/>
                                        </p:tgtEl>
                                        <p:attrNameLst>
                                          <p:attrName>ppt_x</p:attrName>
                                          <p:attrName>ppt_y</p:attrName>
                                        </p:attrNameLst>
                                      </p:cBhvr>
                                      <p:rCtr x="-8681" y="-14537"/>
                                    </p:animMotion>
                                  </p:childTnLst>
                                </p:cTn>
                              </p:par>
                              <p:par>
                                <p:cTn id="65" presetID="2" presetClass="entr" presetSubtype="2" decel="53300" fill="hold" grpId="0" nodeType="withEffect">
                                  <p:stCondLst>
                                    <p:cond delay="1000"/>
                                  </p:stCondLst>
                                  <p:childTnLst>
                                    <p:set>
                                      <p:cBhvr>
                                        <p:cTn id="66" dur="1" fill="hold">
                                          <p:stCondLst>
                                            <p:cond delay="0"/>
                                          </p:stCondLst>
                                        </p:cTn>
                                        <p:tgtEl>
                                          <p:spTgt spid="77"/>
                                        </p:tgtEl>
                                        <p:attrNameLst>
                                          <p:attrName>style.visibility</p:attrName>
                                        </p:attrNameLst>
                                      </p:cBhvr>
                                      <p:to>
                                        <p:strVal val="visible"/>
                                      </p:to>
                                    </p:set>
                                    <p:anim calcmode="lin" valueType="num">
                                      <p:cBhvr additive="base">
                                        <p:cTn id="67" dur="750" fill="hold"/>
                                        <p:tgtEl>
                                          <p:spTgt spid="77"/>
                                        </p:tgtEl>
                                        <p:attrNameLst>
                                          <p:attrName>ppt_x</p:attrName>
                                        </p:attrNameLst>
                                      </p:cBhvr>
                                      <p:tavLst>
                                        <p:tav tm="0">
                                          <p:val>
                                            <p:strVal val="1+#ppt_w/2"/>
                                          </p:val>
                                        </p:tav>
                                        <p:tav tm="100000">
                                          <p:val>
                                            <p:strVal val="#ppt_x"/>
                                          </p:val>
                                        </p:tav>
                                      </p:tavLst>
                                    </p:anim>
                                    <p:anim calcmode="lin" valueType="num">
                                      <p:cBhvr additive="base">
                                        <p:cTn id="68" dur="750" fill="hold"/>
                                        <p:tgtEl>
                                          <p:spTgt spid="77"/>
                                        </p:tgtEl>
                                        <p:attrNameLst>
                                          <p:attrName>ppt_y</p:attrName>
                                        </p:attrNameLst>
                                      </p:cBhvr>
                                      <p:tavLst>
                                        <p:tav tm="0">
                                          <p:val>
                                            <p:strVal val="#ppt_y"/>
                                          </p:val>
                                        </p:tav>
                                        <p:tav tm="100000">
                                          <p:val>
                                            <p:strVal val="#ppt_y"/>
                                          </p:val>
                                        </p:tav>
                                      </p:tavLst>
                                    </p:anim>
                                  </p:childTnLst>
                                </p:cTn>
                              </p:par>
                              <p:par>
                                <p:cTn id="69" presetID="1" presetClass="entr" presetSubtype="0" fill="hold" grpId="0" nodeType="withEffect">
                                  <p:stCondLst>
                                    <p:cond delay="0"/>
                                  </p:stCondLst>
                                  <p:childTnLst>
                                    <p:set>
                                      <p:cBhvr>
                                        <p:cTn id="70" dur="1" fill="hold">
                                          <p:stCondLst>
                                            <p:cond delay="499"/>
                                          </p:stCondLst>
                                        </p:cTn>
                                        <p:tgtEl>
                                          <p:spTgt spid="78"/>
                                        </p:tgtEl>
                                        <p:attrNameLst>
                                          <p:attrName>style.visibility</p:attrName>
                                        </p:attrNameLst>
                                      </p:cBhvr>
                                      <p:to>
                                        <p:strVal val="visible"/>
                                      </p:to>
                                    </p:set>
                                  </p:childTnLst>
                                </p:cTn>
                              </p:par>
                              <p:par>
                                <p:cTn id="71" presetID="35" presetClass="path" presetSubtype="0" accel="50000" decel="50000" fill="hold" grpId="1" nodeType="withEffect">
                                  <p:stCondLst>
                                    <p:cond delay="0"/>
                                  </p:stCondLst>
                                  <p:childTnLst>
                                    <p:animMotion origin="layout" path="M -3.05556E-6 -4.81481E-6 L -0.17361 -0.29043 " pathEditMode="relative" rAng="0" ptsTypes="AA">
                                      <p:cBhvr>
                                        <p:cTn id="72" dur="500" spd="-99900" fill="hold"/>
                                        <p:tgtEl>
                                          <p:spTgt spid="78"/>
                                        </p:tgtEl>
                                        <p:attrNameLst>
                                          <p:attrName>ppt_x</p:attrName>
                                          <p:attrName>ppt_y</p:attrName>
                                        </p:attrNameLst>
                                      </p:cBhvr>
                                      <p:rCtr x="-8681" y="-14537"/>
                                    </p:animMotion>
                                  </p:childTnLst>
                                </p:cTn>
                              </p:par>
                              <p:par>
                                <p:cTn id="73" presetID="2" presetClass="entr" presetSubtype="2" decel="53300" fill="hold" grpId="0" nodeType="withEffect">
                                  <p:stCondLst>
                                    <p:cond delay="1000"/>
                                  </p:stCondLst>
                                  <p:childTnLst>
                                    <p:set>
                                      <p:cBhvr>
                                        <p:cTn id="74" dur="1" fill="hold">
                                          <p:stCondLst>
                                            <p:cond delay="0"/>
                                          </p:stCondLst>
                                        </p:cTn>
                                        <p:tgtEl>
                                          <p:spTgt spid="79"/>
                                        </p:tgtEl>
                                        <p:attrNameLst>
                                          <p:attrName>style.visibility</p:attrName>
                                        </p:attrNameLst>
                                      </p:cBhvr>
                                      <p:to>
                                        <p:strVal val="visible"/>
                                      </p:to>
                                    </p:set>
                                    <p:anim calcmode="lin" valueType="num">
                                      <p:cBhvr additive="base">
                                        <p:cTn id="75" dur="750" fill="hold"/>
                                        <p:tgtEl>
                                          <p:spTgt spid="79"/>
                                        </p:tgtEl>
                                        <p:attrNameLst>
                                          <p:attrName>ppt_x</p:attrName>
                                        </p:attrNameLst>
                                      </p:cBhvr>
                                      <p:tavLst>
                                        <p:tav tm="0">
                                          <p:val>
                                            <p:strVal val="1+#ppt_w/2"/>
                                          </p:val>
                                        </p:tav>
                                        <p:tav tm="100000">
                                          <p:val>
                                            <p:strVal val="#ppt_x"/>
                                          </p:val>
                                        </p:tav>
                                      </p:tavLst>
                                    </p:anim>
                                    <p:anim calcmode="lin" valueType="num">
                                      <p:cBhvr additive="base">
                                        <p:cTn id="76" dur="750" fill="hold"/>
                                        <p:tgtEl>
                                          <p:spTgt spid="79"/>
                                        </p:tgtEl>
                                        <p:attrNameLst>
                                          <p:attrName>ppt_y</p:attrName>
                                        </p:attrNameLst>
                                      </p:cBhvr>
                                      <p:tavLst>
                                        <p:tav tm="0">
                                          <p:val>
                                            <p:strVal val="#ppt_y"/>
                                          </p:val>
                                        </p:tav>
                                        <p:tav tm="100000">
                                          <p:val>
                                            <p:strVal val="#ppt_y"/>
                                          </p:val>
                                        </p:tav>
                                      </p:tavLst>
                                    </p:anim>
                                  </p:childTnLst>
                                </p:cTn>
                              </p:par>
                              <p:par>
                                <p:cTn id="77" presetID="1" presetClass="entr" presetSubtype="0" fill="hold" grpId="0" nodeType="withEffect">
                                  <p:stCondLst>
                                    <p:cond delay="0"/>
                                  </p:stCondLst>
                                  <p:childTnLst>
                                    <p:set>
                                      <p:cBhvr>
                                        <p:cTn id="78" dur="1" fill="hold">
                                          <p:stCondLst>
                                            <p:cond delay="499"/>
                                          </p:stCondLst>
                                        </p:cTn>
                                        <p:tgtEl>
                                          <p:spTgt spid="80"/>
                                        </p:tgtEl>
                                        <p:attrNameLst>
                                          <p:attrName>style.visibility</p:attrName>
                                        </p:attrNameLst>
                                      </p:cBhvr>
                                      <p:to>
                                        <p:strVal val="visible"/>
                                      </p:to>
                                    </p:set>
                                  </p:childTnLst>
                                </p:cTn>
                              </p:par>
                              <p:par>
                                <p:cTn id="79" presetID="35" presetClass="path" presetSubtype="0" accel="50000" decel="50000" fill="hold" grpId="1" nodeType="withEffect">
                                  <p:stCondLst>
                                    <p:cond delay="0"/>
                                  </p:stCondLst>
                                  <p:childTnLst>
                                    <p:animMotion origin="layout" path="M -3.05556E-6 -4.81481E-6 L -0.17361 -0.29043 " pathEditMode="relative" rAng="0" ptsTypes="AA">
                                      <p:cBhvr>
                                        <p:cTn id="80" dur="500" spd="-99900" fill="hold"/>
                                        <p:tgtEl>
                                          <p:spTgt spid="80"/>
                                        </p:tgtEl>
                                        <p:attrNameLst>
                                          <p:attrName>ppt_x</p:attrName>
                                          <p:attrName>ppt_y</p:attrName>
                                        </p:attrNameLst>
                                      </p:cBhvr>
                                      <p:rCtr x="-8681" y="-14537"/>
                                    </p:animMotion>
                                  </p:childTnLst>
                                </p:cTn>
                              </p:par>
                              <p:par>
                                <p:cTn id="81" presetID="2" presetClass="entr" presetSubtype="2" decel="53300" fill="hold" grpId="0" nodeType="withEffect">
                                  <p:stCondLst>
                                    <p:cond delay="1000"/>
                                  </p:stCondLst>
                                  <p:childTnLst>
                                    <p:set>
                                      <p:cBhvr>
                                        <p:cTn id="82" dur="1" fill="hold">
                                          <p:stCondLst>
                                            <p:cond delay="0"/>
                                          </p:stCondLst>
                                        </p:cTn>
                                        <p:tgtEl>
                                          <p:spTgt spid="81"/>
                                        </p:tgtEl>
                                        <p:attrNameLst>
                                          <p:attrName>style.visibility</p:attrName>
                                        </p:attrNameLst>
                                      </p:cBhvr>
                                      <p:to>
                                        <p:strVal val="visible"/>
                                      </p:to>
                                    </p:set>
                                    <p:anim calcmode="lin" valueType="num">
                                      <p:cBhvr additive="base">
                                        <p:cTn id="83" dur="750" fill="hold"/>
                                        <p:tgtEl>
                                          <p:spTgt spid="81"/>
                                        </p:tgtEl>
                                        <p:attrNameLst>
                                          <p:attrName>ppt_x</p:attrName>
                                        </p:attrNameLst>
                                      </p:cBhvr>
                                      <p:tavLst>
                                        <p:tav tm="0">
                                          <p:val>
                                            <p:strVal val="1+#ppt_w/2"/>
                                          </p:val>
                                        </p:tav>
                                        <p:tav tm="100000">
                                          <p:val>
                                            <p:strVal val="#ppt_x"/>
                                          </p:val>
                                        </p:tav>
                                      </p:tavLst>
                                    </p:anim>
                                    <p:anim calcmode="lin" valueType="num">
                                      <p:cBhvr additive="base">
                                        <p:cTn id="84" dur="750" fill="hold"/>
                                        <p:tgtEl>
                                          <p:spTgt spid="81"/>
                                        </p:tgtEl>
                                        <p:attrNameLst>
                                          <p:attrName>ppt_y</p:attrName>
                                        </p:attrNameLst>
                                      </p:cBhvr>
                                      <p:tavLst>
                                        <p:tav tm="0">
                                          <p:val>
                                            <p:strVal val="#ppt_y"/>
                                          </p:val>
                                        </p:tav>
                                        <p:tav tm="100000">
                                          <p:val>
                                            <p:strVal val="#ppt_y"/>
                                          </p:val>
                                        </p:tav>
                                      </p:tavLst>
                                    </p:anim>
                                  </p:childTnLst>
                                </p:cTn>
                              </p:par>
                              <p:par>
                                <p:cTn id="85" presetID="1" presetClass="entr" presetSubtype="0" fill="hold" grpId="0" nodeType="withEffect">
                                  <p:stCondLst>
                                    <p:cond delay="0"/>
                                  </p:stCondLst>
                                  <p:childTnLst>
                                    <p:set>
                                      <p:cBhvr>
                                        <p:cTn id="86" dur="1" fill="hold">
                                          <p:stCondLst>
                                            <p:cond delay="499"/>
                                          </p:stCondLst>
                                        </p:cTn>
                                        <p:tgtEl>
                                          <p:spTgt spid="82"/>
                                        </p:tgtEl>
                                        <p:attrNameLst>
                                          <p:attrName>style.visibility</p:attrName>
                                        </p:attrNameLst>
                                      </p:cBhvr>
                                      <p:to>
                                        <p:strVal val="visible"/>
                                      </p:to>
                                    </p:set>
                                  </p:childTnLst>
                                </p:cTn>
                              </p:par>
                              <p:par>
                                <p:cTn id="87" presetID="35" presetClass="path" presetSubtype="0" accel="50000" decel="50000" fill="hold" grpId="1" nodeType="withEffect">
                                  <p:stCondLst>
                                    <p:cond delay="0"/>
                                  </p:stCondLst>
                                  <p:childTnLst>
                                    <p:animMotion origin="layout" path="M -3.05556E-6 -4.81481E-6 L -0.17361 -0.29043 " pathEditMode="relative" rAng="0" ptsTypes="AA">
                                      <p:cBhvr>
                                        <p:cTn id="88" dur="500" spd="-99900" fill="hold"/>
                                        <p:tgtEl>
                                          <p:spTgt spid="82"/>
                                        </p:tgtEl>
                                        <p:attrNameLst>
                                          <p:attrName>ppt_x</p:attrName>
                                          <p:attrName>ppt_y</p:attrName>
                                        </p:attrNameLst>
                                      </p:cBhvr>
                                      <p:rCtr x="-8681" y="-14537"/>
                                    </p:animMotion>
                                  </p:childTnLst>
                                </p:cTn>
                              </p:par>
                              <p:par>
                                <p:cTn id="89" presetID="2" presetClass="entr" presetSubtype="2" decel="53300" fill="hold" grpId="0" nodeType="withEffect">
                                  <p:stCondLst>
                                    <p:cond delay="1000"/>
                                  </p:stCondLst>
                                  <p:childTnLst>
                                    <p:set>
                                      <p:cBhvr>
                                        <p:cTn id="90" dur="1" fill="hold">
                                          <p:stCondLst>
                                            <p:cond delay="0"/>
                                          </p:stCondLst>
                                        </p:cTn>
                                        <p:tgtEl>
                                          <p:spTgt spid="83"/>
                                        </p:tgtEl>
                                        <p:attrNameLst>
                                          <p:attrName>style.visibility</p:attrName>
                                        </p:attrNameLst>
                                      </p:cBhvr>
                                      <p:to>
                                        <p:strVal val="visible"/>
                                      </p:to>
                                    </p:set>
                                    <p:anim calcmode="lin" valueType="num">
                                      <p:cBhvr additive="base">
                                        <p:cTn id="91" dur="750" fill="hold"/>
                                        <p:tgtEl>
                                          <p:spTgt spid="83"/>
                                        </p:tgtEl>
                                        <p:attrNameLst>
                                          <p:attrName>ppt_x</p:attrName>
                                        </p:attrNameLst>
                                      </p:cBhvr>
                                      <p:tavLst>
                                        <p:tav tm="0">
                                          <p:val>
                                            <p:strVal val="1+#ppt_w/2"/>
                                          </p:val>
                                        </p:tav>
                                        <p:tav tm="100000">
                                          <p:val>
                                            <p:strVal val="#ppt_x"/>
                                          </p:val>
                                        </p:tav>
                                      </p:tavLst>
                                    </p:anim>
                                    <p:anim calcmode="lin" valueType="num">
                                      <p:cBhvr additive="base">
                                        <p:cTn id="92" dur="75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autoUpdateAnimBg="0"/>
      <p:bldP spid="63" grpId="1" animBg="1" autoUpdateAnimBg="0"/>
      <p:bldP spid="64" grpId="0" animBg="1" autoUpdateAnimBg="0"/>
      <p:bldP spid="64" grpId="1" animBg="1" autoUpdateAnimBg="0"/>
      <p:bldP spid="65" grpId="0" animBg="1" autoUpdateAnimBg="0"/>
      <p:bldP spid="65" grpId="1" animBg="1" autoUpdateAnimBg="0"/>
      <p:bldP spid="66" grpId="0" animBg="1" autoUpdateAnimBg="0"/>
      <p:bldP spid="66" grpId="1" animBg="1" autoUpdateAnimBg="0"/>
      <p:bldP spid="67" grpId="0" animBg="1" autoUpdateAnimBg="0"/>
      <p:bldP spid="67" grpId="1" animBg="1" autoUpdateAnimBg="0"/>
      <p:bldP spid="68" grpId="0" animBg="1" autoUpdateAnimBg="0"/>
      <p:bldP spid="69" grpId="0" autoUpdateAnimBg="0"/>
      <p:bldP spid="70" grpId="0"/>
      <p:bldP spid="71" grpId="0"/>
      <p:bldP spid="72" grpId="0"/>
      <p:bldP spid="73" grpId="0"/>
      <p:bldP spid="74" grpId="0"/>
      <p:bldP spid="76" grpId="0" animBg="1" autoUpdateAnimBg="0"/>
      <p:bldP spid="76" grpId="1" animBg="1" autoUpdateAnimBg="0"/>
      <p:bldP spid="77" grpId="0"/>
      <p:bldP spid="78" grpId="0" animBg="1" autoUpdateAnimBg="0"/>
      <p:bldP spid="78" grpId="1" animBg="1" autoUpdateAnimBg="0"/>
      <p:bldP spid="79" grpId="0"/>
      <p:bldP spid="80" grpId="0" animBg="1" autoUpdateAnimBg="0"/>
      <p:bldP spid="80" grpId="1" animBg="1" autoUpdateAnimBg="0"/>
      <p:bldP spid="81" grpId="0"/>
      <p:bldP spid="82" grpId="0" animBg="1" autoUpdateAnimBg="0"/>
      <p:bldP spid="82" grpId="1" animBg="1" autoUpdateAnimBg="0"/>
      <p:bldP spid="8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1"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2" y="1619572"/>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8" y="96819"/>
            <a:ext cx="5381398"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3"/>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6"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4" y="4004098"/>
            <a:ext cx="1637923" cy="37097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5" y="1847482"/>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3"/>
            <a:ext cx="4677410" cy="1322070"/>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grpSp>
        <p:nvGrpSpPr>
          <p:cNvPr id="3" name="组合 2"/>
          <p:cNvGrpSpPr/>
          <p:nvPr/>
        </p:nvGrpSpPr>
        <p:grpSpPr>
          <a:xfrm>
            <a:off x="4532630" y="3832225"/>
            <a:ext cx="3213100" cy="416560"/>
            <a:chOff x="7522" y="6286"/>
            <a:chExt cx="5060" cy="656"/>
          </a:xfrm>
        </p:grpSpPr>
        <p:sp>
          <p:nvSpPr>
            <p:cNvPr id="4" name="矩形: 圆角 10"/>
            <p:cNvSpPr/>
            <p:nvPr/>
          </p:nvSpPr>
          <p:spPr>
            <a:xfrm>
              <a:off x="7522" y="6286"/>
              <a:ext cx="5060" cy="657"/>
            </a:xfrm>
            <a:prstGeom prst="roundRect">
              <a:avLst>
                <a:gd name="adj" fmla="val 0"/>
              </a:avLst>
            </a:prstGeom>
            <a:solidFill>
              <a:srgbClr val="9AA4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0B9B3"/>
                </a:solidFill>
                <a:latin typeface="Yeseva One" panose="00000500000000000000" charset="0"/>
                <a:ea typeface="Yeseva One" panose="00000500000000000000" charset="0"/>
                <a:sym typeface="Yeseva One" panose="00000500000000000000" charset="0"/>
              </a:endParaRPr>
            </a:p>
          </p:txBody>
        </p:sp>
        <p:sp>
          <p:nvSpPr>
            <p:cNvPr id="6" name="文本框 5"/>
            <p:cNvSpPr txBox="1"/>
            <p:nvPr/>
          </p:nvSpPr>
          <p:spPr>
            <a:xfrm>
              <a:off x="7750" y="6286"/>
              <a:ext cx="4401" cy="608"/>
            </a:xfrm>
            <a:prstGeom prst="rect">
              <a:avLst/>
            </a:prstGeom>
            <a:noFill/>
          </p:spPr>
          <p:txBody>
            <a:bodyPr wrap="square" rtlCol="0">
              <a:spAutoFit/>
              <a:scene3d>
                <a:camera prst="orthographicFront"/>
                <a:lightRig rig="threePt" dir="t"/>
              </a:scene3d>
              <a:sp3d contourW="12700"/>
            </a:bodyPr>
            <a:lstStyle/>
            <a:p>
              <a:pPr algn="ctr">
                <a:lnSpc>
                  <a:spcPct val="120000"/>
                </a:lnSpc>
              </a:pPr>
              <a:r>
                <a:rPr sz="1600" dirty="0">
                  <a:solidFill>
                    <a:schemeClr val="bg1"/>
                  </a:solidFill>
                  <a:latin typeface="Yeseva One" panose="00000500000000000000" charset="0"/>
                  <a:ea typeface="Yeseva One" panose="00000500000000000000" charset="0"/>
                  <a:sym typeface="Yeseva One" panose="00000500000000000000" charset="0"/>
                </a:rPr>
                <a:t>Reporting Officer：XXX </a:t>
              </a:r>
            </a:p>
          </p:txBody>
        </p:sp>
      </p:grpSp>
    </p:spTree>
  </p:cSld>
  <p:clrMapOvr>
    <a:masterClrMapping/>
  </p:clrMapOvr>
  <mc:AlternateContent xmlns:mc="http://schemas.openxmlformats.org/markup-compatibility/2006" xmlns:p14="http://schemas.microsoft.com/office/powerpoint/2010/main">
    <mc:Choice Requires="p14">
      <p:transition spd="slow" p14:dur="1250"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4" name="TextBox 3"/>
          <p:cNvSpPr txBox="1"/>
          <p:nvPr/>
        </p:nvSpPr>
        <p:spPr>
          <a:xfrm>
            <a:off x="590550" y="1038225"/>
            <a:ext cx="3228975" cy="523220"/>
          </a:xfrm>
          <a:prstGeom prst="rect">
            <a:avLst/>
          </a:prstGeom>
          <a:noFill/>
        </p:spPr>
        <p:txBody>
          <a:bodyPr wrap="square" rtlCol="0">
            <a:spAutoFit/>
          </a:bodyPr>
          <a:lstStyle/>
          <a:p>
            <a:r>
              <a:rPr lang="vi-VN" sz="2800" b="1" dirty="0" smtClean="0"/>
              <a:t>ĐỘNG NĂNG</a:t>
            </a:r>
            <a:endParaRPr lang="vi-VN" sz="28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191" y="4238625"/>
            <a:ext cx="3030682" cy="2857500"/>
          </a:xfrm>
          <a:prstGeom prst="rect">
            <a:avLst/>
          </a:prstGeom>
        </p:spPr>
      </p:pic>
      <p:pic>
        <p:nvPicPr>
          <p:cNvPr id="1026" name="Picture 2" descr="Sợ lây HIV sau khi ngồi ghế ở nhà người lạ - VnExpress Sức khỏ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8962" y="4756150"/>
            <a:ext cx="2394613" cy="203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325" y="1624528"/>
            <a:ext cx="2578100" cy="2336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0325" y="4476750"/>
            <a:ext cx="3175000" cy="238125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1275" y="1707078"/>
            <a:ext cx="3162300" cy="2371725"/>
          </a:xfrm>
          <a:prstGeom prst="rect">
            <a:avLst/>
          </a:prstGeom>
        </p:spPr>
      </p:pic>
      <p:sp>
        <p:nvSpPr>
          <p:cNvPr id="11" name="TextBox 10"/>
          <p:cNvSpPr txBox="1"/>
          <p:nvPr/>
        </p:nvSpPr>
        <p:spPr>
          <a:xfrm>
            <a:off x="962024" y="1561445"/>
            <a:ext cx="5210175" cy="954107"/>
          </a:xfrm>
          <a:prstGeom prst="rect">
            <a:avLst/>
          </a:prstGeom>
          <a:noFill/>
        </p:spPr>
        <p:txBody>
          <a:bodyPr wrap="square" rtlCol="0">
            <a:spAutoFit/>
          </a:bodyPr>
          <a:lstStyle/>
          <a:p>
            <a:pPr algn="just"/>
            <a:r>
              <a:rPr lang="vi-VN" sz="2800" dirty="0">
                <a:solidFill>
                  <a:srgbClr val="333333"/>
                </a:solidFill>
              </a:rPr>
              <a:t>Động năng là dạng năng lượng do chuyển động mà có</a:t>
            </a:r>
            <a:r>
              <a:rPr lang="vi-VN" sz="2800" dirty="0" smtClean="0">
                <a:solidFill>
                  <a:srgbClr val="333333"/>
                </a:solidFill>
              </a:rPr>
              <a:t>.</a:t>
            </a:r>
            <a:endParaRPr lang="vi-VN" sz="2800" dirty="0">
              <a:solidFill>
                <a:srgbClr val="333333"/>
              </a:solidFill>
            </a:endParaRPr>
          </a:p>
        </p:txBody>
      </p:sp>
      <p:sp>
        <p:nvSpPr>
          <p:cNvPr id="13" name="Rectangle 12"/>
          <p:cNvSpPr/>
          <p:nvPr/>
        </p:nvSpPr>
        <p:spPr>
          <a:xfrm>
            <a:off x="24828" y="1516424"/>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12" name="Rectangle 11"/>
          <p:cNvSpPr/>
          <p:nvPr/>
        </p:nvSpPr>
        <p:spPr>
          <a:xfrm>
            <a:off x="1051498" y="3105834"/>
            <a:ext cx="5034977" cy="1384995"/>
          </a:xfrm>
          <a:prstGeom prst="rect">
            <a:avLst/>
          </a:prstGeom>
        </p:spPr>
        <p:txBody>
          <a:bodyPr wrap="square">
            <a:spAutoFit/>
          </a:bodyPr>
          <a:lstStyle/>
          <a:p>
            <a:pPr algn="just"/>
            <a:r>
              <a:rPr lang="vi-VN" sz="2800" dirty="0">
                <a:solidFill>
                  <a:srgbClr val="333333"/>
                </a:solidFill>
              </a:rPr>
              <a:t>Vật chuyển động càng nhanh thì động năng càng lớn và ngược lại.</a:t>
            </a:r>
          </a:p>
        </p:txBody>
      </p:sp>
      <p:sp>
        <p:nvSpPr>
          <p:cNvPr id="15" name="Rectangle 14"/>
          <p:cNvSpPr/>
          <p:nvPr/>
        </p:nvSpPr>
        <p:spPr>
          <a:xfrm>
            <a:off x="117339" y="3315295"/>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2579560722"/>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4" name="TextBox 3"/>
          <p:cNvSpPr txBox="1"/>
          <p:nvPr/>
        </p:nvSpPr>
        <p:spPr>
          <a:xfrm>
            <a:off x="590550" y="1038225"/>
            <a:ext cx="4867275" cy="523220"/>
          </a:xfrm>
          <a:prstGeom prst="rect">
            <a:avLst/>
          </a:prstGeom>
          <a:noFill/>
        </p:spPr>
        <p:txBody>
          <a:bodyPr wrap="square" rtlCol="0">
            <a:spAutoFit/>
          </a:bodyPr>
          <a:lstStyle/>
          <a:p>
            <a:r>
              <a:rPr lang="vi-VN" sz="2800" b="1" dirty="0" smtClean="0"/>
              <a:t>NĂNG LƯỢNG ĐIỆN</a:t>
            </a:r>
            <a:endParaRPr lang="vi-VN" sz="2800" b="1" dirty="0"/>
          </a:p>
        </p:txBody>
      </p:sp>
      <p:pic>
        <p:nvPicPr>
          <p:cNvPr id="6146" name="Picture 2" descr="Điện năng và những điều có thể bạn chưa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787" y="2290107"/>
            <a:ext cx="7508744" cy="425356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VN khởi công dự án nhà máy thủy điện Hòa Bình mở rộng hơn 9.200 tỷ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6" descr="EVN khởi công dự án nhà máy thủy điện Hòa Bình mở rộng hơn 9.200 tỷ đồ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8" descr="EVN khởi công dự án nhà máy thủy điện Hòa Bình mở rộng hơn 9.200 tỷ đồ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8" name="AutoShape 10" descr="EVN khởi công dự án nhà máy thủy điện Hòa Bình mở rộng hơn 9.200 tỷ đồ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787" y="2290107"/>
            <a:ext cx="6499108" cy="4253568"/>
          </a:xfrm>
          <a:prstGeom prst="rect">
            <a:avLst/>
          </a:prstGeom>
        </p:spPr>
      </p:pic>
      <p:sp>
        <p:nvSpPr>
          <p:cNvPr id="10" name="AutoShape 12" descr="DỰ ÁN NHÀ MÁY THỦY ĐIỆN TRỊ A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158" name="Picture 14" descr="DỰ ÁN NHÀ MÁY THỦY ĐIỆN TRỊ 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787" y="2290107"/>
            <a:ext cx="6805709" cy="425356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Pin là gì? Pin sạc là gì? Pin Lithium là gì? Tìm hiểu về p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1990" y="2476618"/>
            <a:ext cx="8454635" cy="3880545"/>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Pin là gì? Phân biệt các loại pin phổ biến hiện nay và đặc điểm, cấu tạo  của chúng | The Couture Travel Compa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1990" y="2476618"/>
            <a:ext cx="9023895" cy="4128433"/>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Phân biệt các loại acqu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8454" y="2290107"/>
            <a:ext cx="6317409" cy="408291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69749" y="1585674"/>
            <a:ext cx="8658139" cy="523220"/>
          </a:xfrm>
          <a:prstGeom prst="rect">
            <a:avLst/>
          </a:prstGeom>
        </p:spPr>
        <p:txBody>
          <a:bodyPr wrap="none">
            <a:spAutoFit/>
          </a:bodyPr>
          <a:lstStyle/>
          <a:p>
            <a:pPr algn="just"/>
            <a:r>
              <a:rPr lang="vi-VN" sz="2800" dirty="0">
                <a:solidFill>
                  <a:srgbClr val="333333"/>
                </a:solidFill>
              </a:rPr>
              <a:t>Các nhà máy điện, pin,</a:t>
            </a:r>
            <a:r>
              <a:rPr lang="en-US" sz="2800" dirty="0">
                <a:solidFill>
                  <a:srgbClr val="333333"/>
                </a:solidFill>
              </a:rPr>
              <a:t> </a:t>
            </a:r>
            <a:r>
              <a:rPr lang="vi-VN" sz="2800" dirty="0">
                <a:solidFill>
                  <a:srgbClr val="333333"/>
                </a:solidFill>
              </a:rPr>
              <a:t>...</a:t>
            </a:r>
            <a:r>
              <a:rPr lang="en-US" sz="2800" dirty="0">
                <a:solidFill>
                  <a:srgbClr val="333333"/>
                </a:solidFill>
              </a:rPr>
              <a:t> </a:t>
            </a:r>
            <a:r>
              <a:rPr lang="vi-VN" sz="2800" dirty="0">
                <a:solidFill>
                  <a:srgbClr val="333333"/>
                </a:solidFill>
              </a:rPr>
              <a:t>cung cấp năng lượng điện.</a:t>
            </a:r>
          </a:p>
        </p:txBody>
      </p:sp>
      <p:sp>
        <p:nvSpPr>
          <p:cNvPr id="17" name="Rectangle 16"/>
          <p:cNvSpPr/>
          <p:nvPr/>
        </p:nvSpPr>
        <p:spPr>
          <a:xfrm>
            <a:off x="24828" y="1516424"/>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18" name="Rectangle 17"/>
          <p:cNvSpPr/>
          <p:nvPr/>
        </p:nvSpPr>
        <p:spPr>
          <a:xfrm>
            <a:off x="1269750" y="2775644"/>
            <a:ext cx="5884188" cy="1384995"/>
          </a:xfrm>
          <a:prstGeom prst="rect">
            <a:avLst/>
          </a:prstGeom>
        </p:spPr>
        <p:txBody>
          <a:bodyPr wrap="square">
            <a:spAutoFit/>
          </a:bodyPr>
          <a:lstStyle/>
          <a:p>
            <a:pPr algn="just"/>
            <a:r>
              <a:rPr lang="vi-VN" sz="2800" dirty="0">
                <a:solidFill>
                  <a:srgbClr val="333333"/>
                </a:solidFill>
              </a:rPr>
              <a:t>Năng lượng điện cần thiết và được sử dụng rộng rãi trong sản xuất và đời sống.</a:t>
            </a:r>
          </a:p>
        </p:txBody>
      </p:sp>
      <p:sp>
        <p:nvSpPr>
          <p:cNvPr id="19" name="Rectangle 18"/>
          <p:cNvSpPr/>
          <p:nvPr/>
        </p:nvSpPr>
        <p:spPr>
          <a:xfrm>
            <a:off x="72890" y="2806421"/>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pic>
        <p:nvPicPr>
          <p:cNvPr id="20" name="Picture 2">
            <a:extLst>
              <a:ext uri="{FF2B5EF4-FFF2-40B4-BE49-F238E27FC236}">
                <a16:creationId xmlns="" xmlns:a16="http://schemas.microsoft.com/office/drawing/2014/main" id="{12F7566E-10B1-4AE1-9DBF-4E0ECA8F8C3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45344" y="2161191"/>
            <a:ext cx="4446655" cy="484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72072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8"/>
                                        </p:tgtEl>
                                        <p:attrNameLst>
                                          <p:attrName>style.visibility</p:attrName>
                                        </p:attrNameLst>
                                      </p:cBhvr>
                                      <p:to>
                                        <p:strVal val="visible"/>
                                      </p:to>
                                    </p:set>
                                    <p:animEffect transition="in" filter="fade">
                                      <p:cBhvr>
                                        <p:cTn id="12" dur="500"/>
                                        <p:tgtEl>
                                          <p:spTgt spid="61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158"/>
                                        </p:tgtEl>
                                      </p:cBhvr>
                                    </p:animEffect>
                                    <p:set>
                                      <p:cBhvr>
                                        <p:cTn id="17" dur="1" fill="hold">
                                          <p:stCondLst>
                                            <p:cond delay="499"/>
                                          </p:stCondLst>
                                        </p:cTn>
                                        <p:tgtEl>
                                          <p:spTgt spid="6158"/>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6146"/>
                                        </p:tgtEl>
                                        <p:attrNameLst>
                                          <p:attrName>style.visibility</p:attrName>
                                        </p:attrNameLst>
                                      </p:cBhvr>
                                      <p:to>
                                        <p:strVal val="visible"/>
                                      </p:to>
                                    </p:set>
                                    <p:animEffect transition="in" filter="fade">
                                      <p:cBhvr>
                                        <p:cTn id="28" dur="500"/>
                                        <p:tgtEl>
                                          <p:spTgt spid="614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146"/>
                                        </p:tgtEl>
                                      </p:cBhvr>
                                    </p:animEffect>
                                    <p:set>
                                      <p:cBhvr>
                                        <p:cTn id="33" dur="1" fill="hold">
                                          <p:stCondLst>
                                            <p:cond delay="499"/>
                                          </p:stCondLst>
                                        </p:cTn>
                                        <p:tgtEl>
                                          <p:spTgt spid="614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6160"/>
                                        </p:tgtEl>
                                        <p:attrNameLst>
                                          <p:attrName>style.visibility</p:attrName>
                                        </p:attrNameLst>
                                      </p:cBhvr>
                                      <p:to>
                                        <p:strVal val="visible"/>
                                      </p:to>
                                    </p:set>
                                    <p:animEffect transition="in" filter="fade">
                                      <p:cBhvr>
                                        <p:cTn id="36" dur="500"/>
                                        <p:tgtEl>
                                          <p:spTgt spid="616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160"/>
                                        </p:tgtEl>
                                      </p:cBhvr>
                                    </p:animEffect>
                                    <p:set>
                                      <p:cBhvr>
                                        <p:cTn id="41" dur="1" fill="hold">
                                          <p:stCondLst>
                                            <p:cond delay="499"/>
                                          </p:stCondLst>
                                        </p:cTn>
                                        <p:tgtEl>
                                          <p:spTgt spid="6160"/>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6162"/>
                                        </p:tgtEl>
                                        <p:attrNameLst>
                                          <p:attrName>style.visibility</p:attrName>
                                        </p:attrNameLst>
                                      </p:cBhvr>
                                      <p:to>
                                        <p:strVal val="visible"/>
                                      </p:to>
                                    </p:set>
                                    <p:animEffect transition="in" filter="fade">
                                      <p:cBhvr>
                                        <p:cTn id="44" dur="500"/>
                                        <p:tgtEl>
                                          <p:spTgt spid="616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6162"/>
                                        </p:tgtEl>
                                      </p:cBhvr>
                                    </p:animEffect>
                                    <p:set>
                                      <p:cBhvr>
                                        <p:cTn id="49" dur="1" fill="hold">
                                          <p:stCondLst>
                                            <p:cond delay="499"/>
                                          </p:stCondLst>
                                        </p:cTn>
                                        <p:tgtEl>
                                          <p:spTgt spid="6162"/>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6164"/>
                                        </p:tgtEl>
                                        <p:attrNameLst>
                                          <p:attrName>style.visibility</p:attrName>
                                        </p:attrNameLst>
                                      </p:cBhvr>
                                      <p:to>
                                        <p:strVal val="visible"/>
                                      </p:to>
                                    </p:set>
                                    <p:animEffect transition="in" filter="fade">
                                      <p:cBhvr>
                                        <p:cTn id="52" dur="500"/>
                                        <p:tgtEl>
                                          <p:spTgt spid="616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6164"/>
                                        </p:tgtEl>
                                      </p:cBhvr>
                                    </p:animEffect>
                                    <p:set>
                                      <p:cBhvr>
                                        <p:cTn id="57" dur="1" fill="hold">
                                          <p:stCondLst>
                                            <p:cond delay="499"/>
                                          </p:stCondLst>
                                        </p:cTn>
                                        <p:tgtEl>
                                          <p:spTgt spid="616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circle(in)">
                                      <p:cBhvr>
                                        <p:cTn id="7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4" name="TextBox 3"/>
          <p:cNvSpPr txBox="1"/>
          <p:nvPr/>
        </p:nvSpPr>
        <p:spPr>
          <a:xfrm>
            <a:off x="590550" y="1038225"/>
            <a:ext cx="4867275" cy="523220"/>
          </a:xfrm>
          <a:prstGeom prst="rect">
            <a:avLst/>
          </a:prstGeom>
          <a:noFill/>
        </p:spPr>
        <p:txBody>
          <a:bodyPr wrap="square" rtlCol="0">
            <a:spAutoFit/>
          </a:bodyPr>
          <a:lstStyle/>
          <a:p>
            <a:r>
              <a:rPr lang="vi-VN" sz="2800" b="1" dirty="0" smtClean="0"/>
              <a:t>NĂNG LƯỢNG NHIỆT</a:t>
            </a:r>
            <a:endParaRPr lang="vi-VN" sz="2800" b="1" dirty="0"/>
          </a:p>
        </p:txBody>
      </p:sp>
      <p:pic>
        <p:nvPicPr>
          <p:cNvPr id="5122" name="Picture 2" descr="Giá than đá thế giới tuần tới ngày 3/9/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450" y="2275998"/>
            <a:ext cx="6529232" cy="36433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úi Lửa Là Gì Và Hoạt Động Của Núi Lửa - Giải Đáp Việt - Tri Thức Cho Người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8236" y="1899286"/>
            <a:ext cx="7816425" cy="439673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Phát hiện một cấu trúc mới trong quang quyển Mặt Trờ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128" name="Picture 8" descr="Phát hiện một cấu trúc mới trong quang quyển Mặt Trờ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8973" y="1539687"/>
            <a:ext cx="6960002" cy="464362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Tại sao bếp gas cháy lửa đỏ, nấu bị đen đáy nồi? - MET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132" name="Picture 12" descr="Bếp ga cháy lửa đỏ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9975" y="2059304"/>
            <a:ext cx="7239000" cy="407670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Các tính năng đặc biệt của bếp g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973" y="2001407"/>
            <a:ext cx="7512452" cy="4294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51498" y="1690420"/>
            <a:ext cx="10414201" cy="954107"/>
          </a:xfrm>
          <a:prstGeom prst="rect">
            <a:avLst/>
          </a:prstGeom>
        </p:spPr>
        <p:txBody>
          <a:bodyPr wrap="square">
            <a:spAutoFit/>
          </a:bodyPr>
          <a:lstStyle/>
          <a:p>
            <a:pPr algn="just"/>
            <a:r>
              <a:rPr lang="vi-VN" sz="2800" dirty="0">
                <a:solidFill>
                  <a:srgbClr val="333333"/>
                </a:solidFill>
              </a:rPr>
              <a:t>Các vật nóng như Mặt Trời, ngọn lửa,</a:t>
            </a:r>
            <a:r>
              <a:rPr lang="en-US" sz="2800" dirty="0">
                <a:solidFill>
                  <a:srgbClr val="333333"/>
                </a:solidFill>
              </a:rPr>
              <a:t> </a:t>
            </a:r>
            <a:r>
              <a:rPr lang="vi-VN" sz="2800" dirty="0">
                <a:solidFill>
                  <a:srgbClr val="333333"/>
                </a:solidFill>
              </a:rPr>
              <a:t>...</a:t>
            </a:r>
            <a:r>
              <a:rPr lang="en-US" sz="2800" dirty="0">
                <a:solidFill>
                  <a:srgbClr val="333333"/>
                </a:solidFill>
              </a:rPr>
              <a:t> </a:t>
            </a:r>
            <a:r>
              <a:rPr lang="vi-VN" sz="2800" dirty="0">
                <a:solidFill>
                  <a:srgbClr val="333333"/>
                </a:solidFill>
              </a:rPr>
              <a:t>đều có năng lượng nhiệt.</a:t>
            </a:r>
          </a:p>
        </p:txBody>
      </p:sp>
      <p:sp>
        <p:nvSpPr>
          <p:cNvPr id="13" name="Rectangle 12"/>
          <p:cNvSpPr/>
          <p:nvPr/>
        </p:nvSpPr>
        <p:spPr>
          <a:xfrm>
            <a:off x="24828" y="1516424"/>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14" name="Rectangle 13"/>
          <p:cNvSpPr/>
          <p:nvPr/>
        </p:nvSpPr>
        <p:spPr>
          <a:xfrm>
            <a:off x="1077672" y="2982024"/>
            <a:ext cx="10388027" cy="523220"/>
          </a:xfrm>
          <a:prstGeom prst="rect">
            <a:avLst/>
          </a:prstGeom>
        </p:spPr>
        <p:txBody>
          <a:bodyPr wrap="square">
            <a:spAutoFit/>
          </a:bodyPr>
          <a:lstStyle/>
          <a:p>
            <a:pPr algn="just"/>
            <a:r>
              <a:rPr lang="vi-VN" sz="2800" dirty="0">
                <a:solidFill>
                  <a:srgbClr val="333333"/>
                </a:solidFill>
              </a:rPr>
              <a:t>Một vật có nhiệt độ càng cao thì có năng lượng nhiệt càng lớn.</a:t>
            </a:r>
          </a:p>
        </p:txBody>
      </p:sp>
      <p:sp>
        <p:nvSpPr>
          <p:cNvPr id="15" name="Rectangle 14"/>
          <p:cNvSpPr/>
          <p:nvPr/>
        </p:nvSpPr>
        <p:spPr>
          <a:xfrm>
            <a:off x="0" y="2581914"/>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3687495400"/>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122"/>
                                        </p:tgtEl>
                                      </p:cBhvr>
                                    </p:animEffect>
                                    <p:set>
                                      <p:cBhvr>
                                        <p:cTn id="17" dur="1" fill="hold">
                                          <p:stCondLst>
                                            <p:cond delay="499"/>
                                          </p:stCondLst>
                                        </p:cTn>
                                        <p:tgtEl>
                                          <p:spTgt spid="512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fade">
                                      <p:cBhvr>
                                        <p:cTn id="20" dur="500"/>
                                        <p:tgtEl>
                                          <p:spTgt spid="51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124"/>
                                        </p:tgtEl>
                                      </p:cBhvr>
                                    </p:animEffect>
                                    <p:set>
                                      <p:cBhvr>
                                        <p:cTn id="25" dur="1" fill="hold">
                                          <p:stCondLst>
                                            <p:cond delay="499"/>
                                          </p:stCondLst>
                                        </p:cTn>
                                        <p:tgtEl>
                                          <p:spTgt spid="512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fade">
                                      <p:cBhvr>
                                        <p:cTn id="28" dur="500"/>
                                        <p:tgtEl>
                                          <p:spTgt spid="51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5128"/>
                                        </p:tgtEl>
                                      </p:cBhvr>
                                    </p:animEffect>
                                    <p:set>
                                      <p:cBhvr>
                                        <p:cTn id="33" dur="1" fill="hold">
                                          <p:stCondLst>
                                            <p:cond delay="499"/>
                                          </p:stCondLst>
                                        </p:cTn>
                                        <p:tgtEl>
                                          <p:spTgt spid="512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5132"/>
                                        </p:tgtEl>
                                        <p:attrNameLst>
                                          <p:attrName>style.visibility</p:attrName>
                                        </p:attrNameLst>
                                      </p:cBhvr>
                                      <p:to>
                                        <p:strVal val="visible"/>
                                      </p:to>
                                    </p:set>
                                    <p:animEffect transition="in" filter="fade">
                                      <p:cBhvr>
                                        <p:cTn id="36" dur="500"/>
                                        <p:tgtEl>
                                          <p:spTgt spid="51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132"/>
                                        </p:tgtEl>
                                      </p:cBhvr>
                                    </p:animEffect>
                                    <p:set>
                                      <p:cBhvr>
                                        <p:cTn id="41" dur="1" fill="hold">
                                          <p:stCondLst>
                                            <p:cond delay="499"/>
                                          </p:stCondLst>
                                        </p:cTn>
                                        <p:tgtEl>
                                          <p:spTgt spid="513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134"/>
                                        </p:tgtEl>
                                        <p:attrNameLst>
                                          <p:attrName>style.visibility</p:attrName>
                                        </p:attrNameLst>
                                      </p:cBhvr>
                                      <p:to>
                                        <p:strVal val="visible"/>
                                      </p:to>
                                    </p:set>
                                    <p:animEffect transition="in" filter="fade">
                                      <p:cBhvr>
                                        <p:cTn id="46" dur="500"/>
                                        <p:tgtEl>
                                          <p:spTgt spid="51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5134"/>
                                        </p:tgtEl>
                                      </p:cBhvr>
                                    </p:animEffect>
                                    <p:set>
                                      <p:cBhvr>
                                        <p:cTn id="51" dur="1" fill="hold">
                                          <p:stCondLst>
                                            <p:cond delay="499"/>
                                          </p:stCondLst>
                                        </p:cTn>
                                        <p:tgtEl>
                                          <p:spTgt spid="513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6" name="TextBox 5"/>
          <p:cNvSpPr txBox="1"/>
          <p:nvPr/>
        </p:nvSpPr>
        <p:spPr>
          <a:xfrm>
            <a:off x="1432818" y="1266233"/>
            <a:ext cx="9545437" cy="523220"/>
          </a:xfrm>
          <a:prstGeom prst="rect">
            <a:avLst/>
          </a:prstGeom>
          <a:noFill/>
        </p:spPr>
        <p:txBody>
          <a:bodyPr wrap="square" rtlCol="0">
            <a:spAutoFit/>
          </a:bodyPr>
          <a:lstStyle/>
          <a:p>
            <a:r>
              <a:rPr lang="vi-VN" sz="2800" dirty="0" smtClean="0"/>
              <a:t>Em hãy cho biết tên các dạng năng lượng ở hình bên dưới</a:t>
            </a:r>
            <a:endParaRPr lang="vi-VN" sz="2800" dirty="0"/>
          </a:p>
        </p:txBody>
      </p:sp>
      <p:sp>
        <p:nvSpPr>
          <p:cNvPr id="9" name="TextBox 8"/>
          <p:cNvSpPr txBox="1"/>
          <p:nvPr/>
        </p:nvSpPr>
        <p:spPr>
          <a:xfrm>
            <a:off x="174223" y="5462260"/>
            <a:ext cx="3714750" cy="461665"/>
          </a:xfrm>
          <a:prstGeom prst="rect">
            <a:avLst/>
          </a:prstGeom>
          <a:noFill/>
        </p:spPr>
        <p:txBody>
          <a:bodyPr wrap="square" rtlCol="0">
            <a:spAutoFit/>
          </a:bodyPr>
          <a:lstStyle/>
          <a:p>
            <a:r>
              <a:rPr lang="vi-VN" sz="2400" b="1" dirty="0" smtClean="0"/>
              <a:t>NĂNG LƯỢNG ĐIỆN</a:t>
            </a:r>
            <a:endParaRPr lang="vi-VN" sz="2400" b="1" dirty="0"/>
          </a:p>
        </p:txBody>
      </p:sp>
      <p:sp>
        <p:nvSpPr>
          <p:cNvPr id="10" name="TextBox 9"/>
          <p:cNvSpPr txBox="1"/>
          <p:nvPr/>
        </p:nvSpPr>
        <p:spPr>
          <a:xfrm>
            <a:off x="9310688" y="5447645"/>
            <a:ext cx="2586037" cy="461665"/>
          </a:xfrm>
          <a:prstGeom prst="rect">
            <a:avLst/>
          </a:prstGeom>
          <a:noFill/>
        </p:spPr>
        <p:txBody>
          <a:bodyPr wrap="square" rtlCol="0">
            <a:spAutoFit/>
          </a:bodyPr>
          <a:lstStyle/>
          <a:p>
            <a:r>
              <a:rPr lang="vi-VN" sz="2400" b="1" dirty="0" smtClean="0"/>
              <a:t>ĐỘNG NĂNG</a:t>
            </a:r>
            <a:endParaRPr lang="vi-VN" sz="2400" b="1" dirty="0"/>
          </a:p>
        </p:txBody>
      </p:sp>
      <p:sp>
        <p:nvSpPr>
          <p:cNvPr id="11" name="TextBox 10"/>
          <p:cNvSpPr txBox="1"/>
          <p:nvPr/>
        </p:nvSpPr>
        <p:spPr>
          <a:xfrm>
            <a:off x="4624386" y="5481310"/>
            <a:ext cx="3409951" cy="461665"/>
          </a:xfrm>
          <a:prstGeom prst="rect">
            <a:avLst/>
          </a:prstGeom>
          <a:noFill/>
        </p:spPr>
        <p:txBody>
          <a:bodyPr wrap="square" rtlCol="0">
            <a:spAutoFit/>
          </a:bodyPr>
          <a:lstStyle/>
          <a:p>
            <a:r>
              <a:rPr lang="vi-VN" sz="2400" b="1" dirty="0" smtClean="0"/>
              <a:t>NĂNG LƯỢNG NHIỆT</a:t>
            </a:r>
            <a:endParaRPr lang="vi-VN" sz="2400" b="1" dirty="0"/>
          </a:p>
        </p:txBody>
      </p:sp>
      <p:grpSp>
        <p:nvGrpSpPr>
          <p:cNvPr id="13" name="Group 12"/>
          <p:cNvGrpSpPr/>
          <p:nvPr/>
        </p:nvGrpSpPr>
        <p:grpSpPr>
          <a:xfrm>
            <a:off x="136525" y="2342600"/>
            <a:ext cx="4120150" cy="3036882"/>
            <a:chOff x="136525" y="2342600"/>
            <a:chExt cx="4120150" cy="3036882"/>
          </a:xfrm>
        </p:grpSpPr>
        <p:pic>
          <p:nvPicPr>
            <p:cNvPr id="4100" name="Picture 4" descr="Điện năng và những điều có thể bạn chưa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2342600"/>
              <a:ext cx="4120150" cy="23339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41638" y="5010150"/>
              <a:ext cx="459973" cy="369332"/>
            </a:xfrm>
            <a:prstGeom prst="rect">
              <a:avLst/>
            </a:prstGeom>
            <a:noFill/>
          </p:spPr>
          <p:txBody>
            <a:bodyPr wrap="square" rtlCol="0">
              <a:spAutoFit/>
            </a:bodyPr>
            <a:lstStyle/>
            <a:p>
              <a:r>
                <a:rPr lang="vi-VN" dirty="0" smtClean="0"/>
                <a:t>A</a:t>
              </a:r>
              <a:endParaRPr lang="vi-VN" dirty="0"/>
            </a:p>
          </p:txBody>
        </p:sp>
      </p:grpSp>
      <p:grpSp>
        <p:nvGrpSpPr>
          <p:cNvPr id="14" name="Group 13"/>
          <p:cNvGrpSpPr/>
          <p:nvPr/>
        </p:nvGrpSpPr>
        <p:grpSpPr>
          <a:xfrm>
            <a:off x="4440035" y="2330266"/>
            <a:ext cx="3756432" cy="3030166"/>
            <a:chOff x="4440035" y="2330266"/>
            <a:chExt cx="3756432" cy="3030166"/>
          </a:xfrm>
        </p:grpSpPr>
        <p:pic>
          <p:nvPicPr>
            <p:cNvPr id="4098" name="Picture 2" descr="Lò than” từ châu Á đến châu Âu hạ nhiệt nhanh ch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035" y="2330266"/>
              <a:ext cx="3756432" cy="2346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695950" y="4991100"/>
              <a:ext cx="509587" cy="369332"/>
            </a:xfrm>
            <a:prstGeom prst="rect">
              <a:avLst/>
            </a:prstGeom>
            <a:noFill/>
          </p:spPr>
          <p:txBody>
            <a:bodyPr wrap="square" rtlCol="0">
              <a:spAutoFit/>
            </a:bodyPr>
            <a:lstStyle/>
            <a:p>
              <a:r>
                <a:rPr lang="vi-VN" dirty="0" smtClean="0"/>
                <a:t>B</a:t>
              </a:r>
              <a:endParaRPr lang="vi-VN" dirty="0"/>
            </a:p>
          </p:txBody>
        </p:sp>
      </p:grpSp>
      <p:grpSp>
        <p:nvGrpSpPr>
          <p:cNvPr id="15" name="Group 14"/>
          <p:cNvGrpSpPr/>
          <p:nvPr/>
        </p:nvGrpSpPr>
        <p:grpSpPr>
          <a:xfrm>
            <a:off x="8420102" y="2292349"/>
            <a:ext cx="3619498" cy="3058558"/>
            <a:chOff x="8420102" y="2292349"/>
            <a:chExt cx="3619498" cy="3058558"/>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0102" y="2292349"/>
              <a:ext cx="3619498" cy="2434495"/>
            </a:xfrm>
            <a:prstGeom prst="rect">
              <a:avLst/>
            </a:prstGeom>
          </p:spPr>
        </p:pic>
        <p:sp>
          <p:nvSpPr>
            <p:cNvPr id="12" name="TextBox 11"/>
            <p:cNvSpPr txBox="1"/>
            <p:nvPr/>
          </p:nvSpPr>
          <p:spPr>
            <a:xfrm>
              <a:off x="10020300" y="4981575"/>
              <a:ext cx="933450" cy="369332"/>
            </a:xfrm>
            <a:prstGeom prst="rect">
              <a:avLst/>
            </a:prstGeom>
            <a:noFill/>
          </p:spPr>
          <p:txBody>
            <a:bodyPr wrap="square" rtlCol="0">
              <a:spAutoFit/>
            </a:bodyPr>
            <a:lstStyle/>
            <a:p>
              <a:r>
                <a:rPr lang="vi-VN" dirty="0" smtClean="0"/>
                <a:t>C</a:t>
              </a:r>
              <a:endParaRPr lang="vi-VN" dirty="0"/>
            </a:p>
          </p:txBody>
        </p:sp>
      </p:grpSp>
      <p:pic>
        <p:nvPicPr>
          <p:cNvPr id="1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74" y="1045911"/>
            <a:ext cx="1140196" cy="96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110935"/>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nextCondLst>
                <p:cond evt="onClick" delay="0">
                  <p:tgtEl>
                    <p:spTgt spid="15"/>
                  </p:tgtEl>
                </p:cond>
              </p:nextCondLst>
            </p:seq>
          </p:childTnLst>
        </p:cTn>
      </p:par>
    </p:tnLst>
    <p:bldLst>
      <p:bldP spid="6"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5974"/>
            <a:ext cx="2959930" cy="965371"/>
          </a:xfrm>
          <a:prstGeom prst="rect">
            <a:avLst/>
          </a:prstGeom>
        </p:spPr>
      </p:pic>
      <p:sp>
        <p:nvSpPr>
          <p:cNvPr id="3" name="文本框 30"/>
          <p:cNvSpPr txBox="1"/>
          <p:nvPr/>
        </p:nvSpPr>
        <p:spPr>
          <a:xfrm>
            <a:off x="1051498" y="0"/>
            <a:ext cx="5674951" cy="523220"/>
          </a:xfrm>
          <a:prstGeom prst="rect">
            <a:avLst/>
          </a:prstGeom>
          <a:noFill/>
        </p:spPr>
        <p:txBody>
          <a:bodyPr wrap="none" rtlCol="0">
            <a:spAutoFit/>
          </a:bodyPr>
          <a:lstStyle/>
          <a:p>
            <a:r>
              <a:rPr lang="en-US" altLang="zh-CN" sz="2800" b="1" dirty="0" smtClean="0">
                <a:solidFill>
                  <a:schemeClr val="accent1"/>
                </a:solidFill>
                <a:latin typeface="Yeseva One" panose="00000500000000000000" charset="0"/>
                <a:ea typeface="Yeseva One" panose="00000500000000000000" charset="0"/>
                <a:sym typeface="Yeseva One" panose="00000500000000000000" charset="0"/>
              </a:rPr>
              <a:t>I. M</a:t>
            </a:r>
            <a:r>
              <a:rPr lang="vi-VN" altLang="zh-CN" sz="2800" b="1" dirty="0" smtClean="0">
                <a:solidFill>
                  <a:schemeClr val="accent1"/>
                </a:solidFill>
                <a:latin typeface="Yeseva One" panose="00000500000000000000" charset="0"/>
                <a:ea typeface="Yeseva One" panose="00000500000000000000" charset="0"/>
                <a:sym typeface="Yeseva One" panose="00000500000000000000" charset="0"/>
              </a:rPr>
              <a:t>ỘT SỐ DẠNG NĂNG LƯỢNG</a:t>
            </a:r>
            <a:endParaRPr lang="zh-CN" altLang="en-US" sz="2800" b="1" dirty="0">
              <a:solidFill>
                <a:schemeClr val="accent1"/>
              </a:solidFill>
              <a:latin typeface="Yeseva One" panose="00000500000000000000" charset="0"/>
              <a:ea typeface="Yeseva One" panose="00000500000000000000" charset="0"/>
              <a:sym typeface="Yeseva One" panose="00000500000000000000" charset="0"/>
            </a:endParaRPr>
          </a:p>
        </p:txBody>
      </p:sp>
      <p:sp>
        <p:nvSpPr>
          <p:cNvPr id="4" name="TextBox 3"/>
          <p:cNvSpPr txBox="1"/>
          <p:nvPr/>
        </p:nvSpPr>
        <p:spPr>
          <a:xfrm>
            <a:off x="590550" y="1038225"/>
            <a:ext cx="4867275" cy="523220"/>
          </a:xfrm>
          <a:prstGeom prst="rect">
            <a:avLst/>
          </a:prstGeom>
          <a:noFill/>
        </p:spPr>
        <p:txBody>
          <a:bodyPr wrap="square" rtlCol="0">
            <a:spAutoFit/>
          </a:bodyPr>
          <a:lstStyle/>
          <a:p>
            <a:r>
              <a:rPr lang="vi-VN" sz="2800" b="1" dirty="0" smtClean="0"/>
              <a:t>NĂNG LƯỢNG ÁNH SÁNG</a:t>
            </a:r>
            <a:endParaRPr lang="vi-VN" sz="2800" b="1" dirty="0"/>
          </a:p>
        </p:txBody>
      </p:sp>
      <p:pic>
        <p:nvPicPr>
          <p:cNvPr id="3074" name="Picture 2" descr="Nhựa phân hủy trong một tuần dưới ánh sáng Mặt Tr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349" y="2114549"/>
            <a:ext cx="6616701" cy="39700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view Top 5 loại bóng đèn tiết kiệm điện, ánh sáng tốt hiện n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825" y="1171574"/>
            <a:ext cx="5610225" cy="56102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guồn gốc của truyền thống ngọn lửa Olympic và nguồn gốc Đức quốc xã của  tiếp sức ngọn đuốc Olymp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6448" y="575767"/>
            <a:ext cx="4646401" cy="62060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Đèn pin Supfire X6-T6 ánh sáng vàng xuyên sương khói | Tik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1050" y="1038225"/>
            <a:ext cx="5715000" cy="57054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828" y="1516424"/>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10" name="Rectangle 9"/>
          <p:cNvSpPr/>
          <p:nvPr/>
        </p:nvSpPr>
        <p:spPr>
          <a:xfrm>
            <a:off x="0" y="2581914"/>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5" name="Rectangle 4"/>
          <p:cNvSpPr/>
          <p:nvPr/>
        </p:nvSpPr>
        <p:spPr>
          <a:xfrm>
            <a:off x="901698" y="1791383"/>
            <a:ext cx="10674351" cy="954107"/>
          </a:xfrm>
          <a:prstGeom prst="rect">
            <a:avLst/>
          </a:prstGeom>
        </p:spPr>
        <p:txBody>
          <a:bodyPr wrap="square">
            <a:spAutoFit/>
          </a:bodyPr>
          <a:lstStyle/>
          <a:p>
            <a:r>
              <a:rPr lang="vi-VN" sz="2800" dirty="0">
                <a:solidFill>
                  <a:srgbClr val="333333"/>
                </a:solidFill>
              </a:rPr>
              <a:t>Ánh sáng từ Mặt Trời, bóng đèn, ngọn lửa,...mang năng lượng ánh sáng. </a:t>
            </a:r>
            <a:endParaRPr lang="vi-VN" sz="2800" dirty="0"/>
          </a:p>
        </p:txBody>
      </p:sp>
      <p:sp>
        <p:nvSpPr>
          <p:cNvPr id="6" name="Rectangle 5"/>
          <p:cNvSpPr/>
          <p:nvPr/>
        </p:nvSpPr>
        <p:spPr>
          <a:xfrm>
            <a:off x="971549" y="2821498"/>
            <a:ext cx="10144125" cy="523220"/>
          </a:xfrm>
          <a:prstGeom prst="rect">
            <a:avLst/>
          </a:prstGeom>
        </p:spPr>
        <p:txBody>
          <a:bodyPr wrap="square">
            <a:spAutoFit/>
          </a:bodyPr>
          <a:lstStyle/>
          <a:p>
            <a:pPr algn="just"/>
            <a:r>
              <a:rPr lang="vi-VN" sz="2800" dirty="0">
                <a:solidFill>
                  <a:srgbClr val="333333"/>
                </a:solidFill>
              </a:rPr>
              <a:t>Nhờ năng lượng này mà con người cảm nhận được ánh sáng.</a:t>
            </a:r>
            <a:endParaRPr lang="en-US" sz="2800" dirty="0"/>
          </a:p>
        </p:txBody>
      </p:sp>
      <p:pic>
        <p:nvPicPr>
          <p:cNvPr id="13" name="Picture 2">
            <a:extLst>
              <a:ext uri="{FF2B5EF4-FFF2-40B4-BE49-F238E27FC236}">
                <a16:creationId xmlns="" xmlns:a16="http://schemas.microsoft.com/office/drawing/2014/main" id="{571C9BA7-F870-4FE2-8496-968F94D409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6423" y="3243965"/>
            <a:ext cx="3173552" cy="349973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ông ty lắp đặt Năng lượng mặt trời uy tín HCM | kiennamsola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9930" y="1742121"/>
            <a:ext cx="8886825" cy="471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266772"/>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4"/>
                                        </p:tgtEl>
                                      </p:cBhvr>
                                    </p:animEffect>
                                    <p:set>
                                      <p:cBhvr>
                                        <p:cTn id="17" dur="1" fill="hold">
                                          <p:stCondLst>
                                            <p:cond delay="499"/>
                                          </p:stCondLst>
                                        </p:cTn>
                                        <p:tgtEl>
                                          <p:spTgt spid="307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500"/>
                                        <p:tgtEl>
                                          <p:spTgt spid="307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8"/>
                                        </p:tgtEl>
                                      </p:cBhvr>
                                    </p:animEffect>
                                    <p:set>
                                      <p:cBhvr>
                                        <p:cTn id="33" dur="1" fill="hold">
                                          <p:stCondLst>
                                            <p:cond delay="499"/>
                                          </p:stCondLst>
                                        </p:cTn>
                                        <p:tgtEl>
                                          <p:spTgt spid="307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3080"/>
                                        </p:tgtEl>
                                        <p:attrNameLst>
                                          <p:attrName>style.visibility</p:attrName>
                                        </p:attrNameLst>
                                      </p:cBhvr>
                                      <p:to>
                                        <p:strVal val="visible"/>
                                      </p:to>
                                    </p:set>
                                    <p:animEffect transition="in" filter="fade">
                                      <p:cBhvr>
                                        <p:cTn id="36" dur="500"/>
                                        <p:tgtEl>
                                          <p:spTgt spid="308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080"/>
                                        </p:tgtEl>
                                      </p:cBhvr>
                                    </p:animEffect>
                                    <p:set>
                                      <p:cBhvr>
                                        <p:cTn id="41" dur="1" fill="hold">
                                          <p:stCondLst>
                                            <p:cond delay="499"/>
                                          </p:stCondLst>
                                        </p:cTn>
                                        <p:tgtEl>
                                          <p:spTgt spid="3080"/>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170"/>
                                        </p:tgtEl>
                                        <p:attrNameLst>
                                          <p:attrName>style.visibility</p:attrName>
                                        </p:attrNameLst>
                                      </p:cBhvr>
                                      <p:to>
                                        <p:strVal val="visible"/>
                                      </p:to>
                                    </p:set>
                                    <p:animEffect transition="in" filter="fade">
                                      <p:cBhvr>
                                        <p:cTn id="44" dur="500"/>
                                        <p:tgtEl>
                                          <p:spTgt spid="717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7170"/>
                                        </p:tgtEl>
                                      </p:cBhvr>
                                    </p:animEffect>
                                    <p:set>
                                      <p:cBhvr>
                                        <p:cTn id="49" dur="1" fill="hold">
                                          <p:stCondLst>
                                            <p:cond delay="499"/>
                                          </p:stCondLst>
                                        </p:cTn>
                                        <p:tgtEl>
                                          <p:spTgt spid="7170"/>
                                        </p:tgtEl>
                                        <p:attrNameLst>
                                          <p:attrName>style.visibility</p:attrName>
                                        </p:attrNameLst>
                                      </p:cBhvr>
                                      <p:to>
                                        <p:strVal val="hidden"/>
                                      </p:to>
                                    </p:set>
                                  </p:childTnLst>
                                </p:cTn>
                              </p:par>
                              <p:par>
                                <p:cTn id="50" presetID="6"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ircle(in)">
                                      <p:cBhvr>
                                        <p:cTn id="52" dur="20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heme/theme1.xml><?xml version="1.0" encoding="utf-8"?>
<a:theme xmlns:a="http://schemas.openxmlformats.org/drawingml/2006/main" name="2-1031-7">
  <a:themeElements>
    <a:clrScheme name="自定义 1429">
      <a:dk1>
        <a:sysClr val="windowText" lastClr="000000"/>
      </a:dk1>
      <a:lt1>
        <a:sysClr val="window" lastClr="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Yeseva One"/>
        <a:ea typeface=""/>
        <a:cs typeface=""/>
        <a:font script="Jpan" typeface="游ゴシック Light"/>
        <a:font script="Hang" typeface="맑은 고딕"/>
        <a:font script="Hans" typeface="Yeseva On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eseva One"/>
        <a:ea typeface=""/>
        <a:cs typeface=""/>
        <a:font script="Jpan" typeface="游ゴシック Light"/>
        <a:font script="Hang" typeface="맑은 고딕"/>
        <a:font script="Hans" typeface="Yeseva On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2-1031-7</Template>
  <TotalTime>364</TotalTime>
  <Words>1552</Words>
  <Application>Microsoft Office PowerPoint</Application>
  <PresentationFormat>Custom</PresentationFormat>
  <Paragraphs>253</Paragraphs>
  <Slides>40</Slides>
  <Notes>1</Notes>
  <HiddenSlides>0</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2-1031-7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dreamsummit</dc:creator>
  <cp:lastModifiedBy>Admin</cp:lastModifiedBy>
  <cp:revision>70</cp:revision>
  <dcterms:created xsi:type="dcterms:W3CDTF">2018-12-13T14:11:00Z</dcterms:created>
  <dcterms:modified xsi:type="dcterms:W3CDTF">2023-04-12T13:34:00Z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0F19EC5A6A3C40128252B93579862A71</vt:lpwstr>
  </property>
  <property fmtid="{D5CDD505-2E9C-101B-9397-08002B2CF9AE}" pid="3" name="KSOProductBuildVer">
    <vt:lpwstr>2052-11.1.0.10463</vt:lpwstr>
  </property>
</Properties>
</file>