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320" r:id="rId5"/>
    <p:sldId id="287" r:id="rId6"/>
    <p:sldId id="288" r:id="rId7"/>
    <p:sldId id="261" r:id="rId8"/>
    <p:sldId id="290" r:id="rId9"/>
    <p:sldId id="291" r:id="rId10"/>
    <p:sldId id="292" r:id="rId11"/>
    <p:sldId id="293" r:id="rId12"/>
    <p:sldId id="294" r:id="rId13"/>
    <p:sldId id="295" r:id="rId14"/>
    <p:sldId id="266" r:id="rId15"/>
    <p:sldId id="296" r:id="rId16"/>
    <p:sldId id="297" r:id="rId17"/>
    <p:sldId id="317" r:id="rId18"/>
    <p:sldId id="312" r:id="rId19"/>
    <p:sldId id="313" r:id="rId20"/>
    <p:sldId id="314" r:id="rId21"/>
    <p:sldId id="315" r:id="rId22"/>
    <p:sldId id="316" r:id="rId23"/>
    <p:sldId id="300" r:id="rId24"/>
    <p:sldId id="298" r:id="rId25"/>
    <p:sldId id="299" r:id="rId26"/>
    <p:sldId id="302" r:id="rId27"/>
    <p:sldId id="303" r:id="rId28"/>
    <p:sldId id="304" r:id="rId29"/>
    <p:sldId id="305" r:id="rId30"/>
    <p:sldId id="273" r:id="rId31"/>
    <p:sldId id="306" r:id="rId32"/>
    <p:sldId id="281" r:id="rId33"/>
    <p:sldId id="308" r:id="rId34"/>
    <p:sldId id="309" r:id="rId35"/>
    <p:sldId id="310" r:id="rId36"/>
    <p:sldId id="284" r:id="rId37"/>
    <p:sldId id="311" r:id="rId38"/>
    <p:sldId id="28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7214F-96DB-4F2E-855D-69325328FF6E}" v="2" dt="2021-11-03T12:02:11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L - 9A2 Nguyen Tran Minh Nhien" userId="S::1805271427@binhduong.itrithuc.vn::94afc0d4-566a-480c-8d05-1434c5016a92" providerId="AD" clId="Web-{E3D7214F-96DB-4F2E-855D-69325328FF6E}"/>
    <pc:docChg chg="modSld">
      <pc:chgData name="HL - 9A2 Nguyen Tran Minh Nhien" userId="S::1805271427@binhduong.itrithuc.vn::94afc0d4-566a-480c-8d05-1434c5016a92" providerId="AD" clId="Web-{E3D7214F-96DB-4F2E-855D-69325328FF6E}" dt="2021-11-03T12:02:11.742" v="1" actId="1076"/>
      <pc:docMkLst>
        <pc:docMk/>
      </pc:docMkLst>
      <pc:sldChg chg="modSp">
        <pc:chgData name="HL - 9A2 Nguyen Tran Minh Nhien" userId="S::1805271427@binhduong.itrithuc.vn::94afc0d4-566a-480c-8d05-1434c5016a92" providerId="AD" clId="Web-{E3D7214F-96DB-4F2E-855D-69325328FF6E}" dt="2021-11-03T12:02:11.742" v="1" actId="1076"/>
        <pc:sldMkLst>
          <pc:docMk/>
          <pc:sldMk cId="2507025624" sldId="257"/>
        </pc:sldMkLst>
        <pc:spChg chg="mod">
          <ac:chgData name="HL - 9A2 Nguyen Tran Minh Nhien" userId="S::1805271427@binhduong.itrithuc.vn::94afc0d4-566a-480c-8d05-1434c5016a92" providerId="AD" clId="Web-{E3D7214F-96DB-4F2E-855D-69325328FF6E}" dt="2021-11-03T12:02:11.742" v="1" actId="1076"/>
          <ac:spMkLst>
            <pc:docMk/>
            <pc:sldMk cId="2507025624" sldId="257"/>
            <ac:spMk id="37" creationId="{00000000-0000-0000-0000-000000000000}"/>
          </ac:spMkLst>
        </pc:spChg>
        <pc:picChg chg="mod">
          <ac:chgData name="HL - 9A2 Nguyen Tran Minh Nhien" userId="S::1805271427@binhduong.itrithuc.vn::94afc0d4-566a-480c-8d05-1434c5016a92" providerId="AD" clId="Web-{E3D7214F-96DB-4F2E-855D-69325328FF6E}" dt="2021-11-03T12:02:02.898" v="0" actId="1076"/>
          <ac:picMkLst>
            <pc:docMk/>
            <pc:sldMk cId="2507025624" sldId="257"/>
            <ac:picMk id="4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55F06-E46D-4DEF-B466-7006353DC9BB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6DDF7-B074-42F4-9224-1D3C10D33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6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97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69635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A823A-ED9A-4DA1-B61B-C1A4975113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84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69635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A823A-ED9A-4DA1-B61B-C1A4975113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46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7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84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32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2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3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4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10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9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84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2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3B52C-B0A5-4E1E-A71A-EB80BB02A729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1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905000"/>
            <a:ext cx="15240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12192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152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066800"/>
            <a:ext cx="1219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12192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762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800600"/>
            <a:ext cx="83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4" name="Picture 12" descr="j03008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5562600"/>
            <a:ext cx="3657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 Box 17"/>
          <p:cNvSpPr txBox="1">
            <a:spLocks noChangeArrowheads="1"/>
          </p:cNvSpPr>
          <p:nvPr/>
        </p:nvSpPr>
        <p:spPr bwMode="auto">
          <a:xfrm>
            <a:off x="3276600" y="3429000"/>
            <a:ext cx="525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2400">
              <a:latin typeface="Arial Unicode MS" pitchFamily="34" charset="-128"/>
              <a:cs typeface="Arial" pitchFamily="34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324100" y="1133484"/>
            <a:ext cx="7581900" cy="2371725"/>
            <a:chOff x="504" y="714"/>
            <a:chExt cx="4776" cy="1494"/>
          </a:xfrm>
        </p:grpSpPr>
        <p:sp>
          <p:nvSpPr>
            <p:cNvPr id="2065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624" y="720"/>
              <a:ext cx="4656" cy="14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18750"/>
                </a:avLst>
              </a:prstTxWarp>
            </a:bodyPr>
            <a:lstStyle/>
            <a:p>
              <a:pPr algn="ctr"/>
              <a:r>
                <a:rPr lang="en-US" sz="2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CC00"/>
                  </a:solidFill>
                  <a:latin typeface="Times New Roman"/>
                  <a:cs typeface="Times New Roman"/>
                </a:rPr>
                <a:t>TRƯỜNG THCS MỸ LỢI</a:t>
              </a:r>
            </a:p>
            <a:p>
              <a:pPr algn="ctr"/>
              <a:r>
                <a:rPr lang="en-US" sz="2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CC00"/>
                  </a:solidFill>
                  <a:latin typeface="Times New Roman"/>
                  <a:cs typeface="Times New Roman"/>
                </a:rPr>
                <a:t>GV: NGUYỄN THỊ THU TRANG</a:t>
              </a:r>
            </a:p>
          </p:txBody>
        </p:sp>
        <p:sp>
          <p:nvSpPr>
            <p:cNvPr id="2066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504" y="714"/>
              <a:ext cx="4656" cy="14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18750"/>
                </a:avLst>
              </a:prstTxWarp>
            </a:bodyPr>
            <a:lstStyle/>
            <a:p>
              <a:pPr algn="ctr"/>
              <a:endParaRPr lang="en-US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7182" name="Rectangle 30"/>
          <p:cNvSpPr>
            <a:spLocks noChangeArrowheads="1"/>
          </p:cNvSpPr>
          <p:nvPr/>
        </p:nvSpPr>
        <p:spPr bwMode="auto">
          <a:xfrm>
            <a:off x="2438400" y="3886200"/>
            <a:ext cx="7620000" cy="16764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MÔN GIÁO DỤC CÔNG DÂN LỚP 9</a:t>
            </a:r>
            <a:b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3260" name="Picture 188" descr="DE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04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7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7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7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88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8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8" descr="6fc417983c9675ce1b60e983870aeb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32" y="0"/>
            <a:ext cx="2181726" cy="116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flipH="1">
            <a:off x="3477222" y="1308486"/>
            <a:ext cx="12429" cy="292039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3502080" y="3625334"/>
            <a:ext cx="0" cy="32821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2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574767" y="1456987"/>
            <a:ext cx="10771520" cy="216834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9A có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xộn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Trong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kỉ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25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367375" y="3717986"/>
            <a:ext cx="10978911" cy="30481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  <a:tabLst>
                <a:tab pos="2743200" algn="ctr"/>
                <a:tab pos="5486400" algn="r"/>
              </a:tabLst>
            </a:pP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chủ</a:t>
            </a:r>
          </a:p>
          <a:p>
            <a:pPr algn="just">
              <a:tabLst>
                <a:tab pos="2743200" algn="ctr"/>
                <a:tab pos="5486400" algn="r"/>
              </a:tabLst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Là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mọi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người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được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làm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chủ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của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tập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̉,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hội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được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biết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được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bàn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góp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phần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giám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sát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của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tập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̉,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của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hội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tabLst>
                <a:tab pos="2743200" algn="ctr"/>
                <a:tab pos="5486400" algn="r"/>
              </a:tabLst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xộn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chính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là có kỉ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luật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tabLst>
                <a:tab pos="2743200" algn="ctr"/>
                <a:tab pos="5486400" algn="r"/>
              </a:tabLst>
            </a:pP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Kỉ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luật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2743200" algn="ctr"/>
                <a:tab pos="5486400" algn="r"/>
              </a:tabLst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Là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qui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định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của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đồng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̉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chức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hội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nhằm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tạo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̣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thống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nhất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hành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̉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đạt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được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chất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lượng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hiệu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quả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7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650" y="-81509"/>
            <a:ext cx="2178860" cy="149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" name="Rectangle 127"/>
          <p:cNvSpPr/>
          <p:nvPr/>
        </p:nvSpPr>
        <p:spPr>
          <a:xfrm>
            <a:off x="2783798" y="410867"/>
            <a:ext cx="1411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THẢO LUẬN </a:t>
            </a:r>
          </a:p>
        </p:txBody>
      </p:sp>
      <p:pic>
        <p:nvPicPr>
          <p:cNvPr id="131" name="Picture 14" descr="EXCESIZ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3132" y="229492"/>
            <a:ext cx="1652336" cy="142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210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94254" y="2803405"/>
            <a:ext cx="8263467" cy="171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II.N</a:t>
            </a:r>
            <a:r>
              <a:rPr lang="en-US" sz="4400" b="1" u="sng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ỘI DUNG BÀI HỌC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niệm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6 SVNSlow Attack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7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222" y="2498982"/>
            <a:ext cx="2900751" cy="435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366" y="-712695"/>
            <a:ext cx="12067503" cy="7570695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69" y="4244547"/>
            <a:ext cx="2796988" cy="26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33919" y="1380481"/>
            <a:ext cx="7530352" cy="415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 người làm chủ công việc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 người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biết, cùng được tham gia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cùng thực hiện, kiểm tra giám sát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là những quy định chung của một cộng đồng, một tổ ch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xã hội, nhằm tạo ra thống nhất hành động để đạt chất lượng, hiệu quả trong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5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7805"/>
              </p:ext>
            </p:extLst>
          </p:nvPr>
        </p:nvGraphicFramePr>
        <p:xfrm>
          <a:off x="325592" y="1542522"/>
          <a:ext cx="11653231" cy="432380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69515">
                  <a:extLst>
                    <a:ext uri="{9D8B030D-6E8A-4147-A177-3AD203B41FA5}">
                      <a16:colId xmlns:a16="http://schemas.microsoft.com/office/drawing/2014/main" val="2010126174"/>
                    </a:ext>
                  </a:extLst>
                </a:gridCol>
                <a:gridCol w="5483716">
                  <a:extLst>
                    <a:ext uri="{9D8B030D-6E8A-4147-A177-3AD203B41FA5}">
                      <a16:colId xmlns:a16="http://schemas.microsoft.com/office/drawing/2014/main" val="3846177947"/>
                    </a:ext>
                  </a:extLst>
                </a:gridCol>
              </a:tblGrid>
              <a:tr h="5290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24316"/>
                  </a:ext>
                </a:extLst>
              </a:tr>
              <a:tr h="3703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Được đóng góp ý kiến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Được tham gia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Được biết khi việc có liên quan đến mình hoặc tập thể.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L</a:t>
                      </a:r>
                      <a:r>
                        <a:rPr kumimoji="0" lang="vi-V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àm chủ công việc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0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.VnTime" panose="020B7200000000000000" pitchFamily="34" charset="0"/>
                        <a:buNone/>
                        <a:tabLst>
                          <a:tab pos="-36830" algn="l"/>
                          <a:tab pos="228600" algn="l"/>
                        </a:tabLst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sút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723216"/>
                  </a:ext>
                </a:extLst>
              </a:tr>
            </a:tbl>
          </a:graphicData>
        </a:graphic>
      </p:graphicFrame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875763" y="100293"/>
            <a:ext cx="10470524" cy="1077218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-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biểu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hiện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dân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chủ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kỉ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luật</a:t>
            </a:r>
            <a:endParaRPr lang="en-US" altLang="en-US" b="1" dirty="0">
              <a:solidFill>
                <a:srgbClr val="FF0000"/>
              </a:solidFill>
              <a:latin typeface="#9Slide05 Kathya" panose="02000000000000000000" pitchFamily="2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-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biểu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hiện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trái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với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dân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chủ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kỉ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5 Kathya" panose="02000000000000000000" pitchFamily="2" charset="0"/>
              </a:rPr>
              <a:t>luật</a:t>
            </a:r>
            <a:r>
              <a:rPr lang="en-US" altLang="en-US" b="1" dirty="0">
                <a:solidFill>
                  <a:srgbClr val="FF0000"/>
                </a:solidFill>
                <a:latin typeface="#9Slide05 Kathya" panose="02000000000000000000" pitchFamily="2" charset="0"/>
              </a:rPr>
              <a:t>.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23" y="5021204"/>
            <a:ext cx="2678802" cy="17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Video] -Thực hiện tốt 5K để chung sống an toàn với COVID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87" y="169333"/>
            <a:ext cx="10636602" cy="60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7815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ăng cường bảo đảm an toàn cho các đội hình thanh niên, sinh viên tình  nguyện | Tạp chí Tuyên gi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09097"/>
            <a:ext cx="11006667" cy="60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16" y="338401"/>
            <a:ext cx="10746317" cy="594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hay đổi tư duy trong giáo dục để góp phần đổi mới căn bản, toàn diện giáo  dục và đào tạo | Tạp chí Tuyên gi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9" y="91221"/>
            <a:ext cx="11029249" cy="62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Ý kiến của học sinh khi bị trường học theo dõi trang cá nh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346957"/>
            <a:ext cx="4661606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88" y="346957"/>
            <a:ext cx="6841067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Thời Học Sinh - Phạm Nội Quy - Không Son Môi | 3D Production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6" y="3566408"/>
            <a:ext cx="5457824" cy="29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476977"/>
            <a:ext cx="5904089" cy="351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13701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Buộc học sinh vi phạm giao thông nghỉ học là trái luật - Hànộim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101600"/>
            <a:ext cx="7044267" cy="35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67" y="0"/>
            <a:ext cx="50461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8" y="3691466"/>
            <a:ext cx="7044267" cy="299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29896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35205" y="330475"/>
            <a:ext cx="11473732" cy="6686551"/>
            <a:chOff x="219302" y="171449"/>
            <a:chExt cx="11473732" cy="6686551"/>
          </a:xfrm>
        </p:grpSpPr>
        <p:pic>
          <p:nvPicPr>
            <p:cNvPr id="1026" name="Picture 2" descr="Cuốn Sách, Mở, Trang, Đọc, Rỗng, Đồng Bằ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02" y="171449"/>
              <a:ext cx="11473732" cy="668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509932"/>
              <a:ext cx="2923605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itchFamily="50" charset="0"/>
                  <a:ea typeface="Helvetica Neue"/>
                  <a:cs typeface="Helvetica Neue"/>
                </a:rPr>
                <a:t>NỘI DUNG  3:</a:t>
              </a:r>
              <a:r>
                <a:rPr lang="en-US" alt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itchFamily="50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ijas" pitchFamily="50" charset="0"/>
                  <a:ea typeface="Helvetica Neue"/>
                  <a:cs typeface="Helvetica Neue"/>
                </a:rPr>
                <a:t>DÂN CHỦ VÀ KỈ LUẬT</a:t>
              </a:r>
              <a:endParaRPr lang="en-SG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Mijas" pitchFamily="50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844" l="2344" r="9941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444721">
              <a:off x="5146479" y="710031"/>
              <a:ext cx="5851938" cy="4850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871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89758-C41A-4CEB-B421-EB436C16C0B0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Kết quả hình ảnh cho teaching integ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376" y="-127001"/>
            <a:ext cx="1955801" cy="195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7" y="-91007"/>
            <a:ext cx="2153777" cy="1346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WithinAttrac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651258" y="202439"/>
            <a:ext cx="609600" cy="6096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6477000"/>
            <a:ext cx="12192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1815" y="1902474"/>
            <a:ext cx="10174309" cy="33650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1000"/>
              </a:spcBef>
            </a:pPr>
            <a:r>
              <a:rPr lang="vi-VN" sz="28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Mối quan hệ giữa dân chủ và kỉ luật :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  <a:p>
            <a:pPr lvl="0" algn="just">
              <a:spcBef>
                <a:spcPts val="1000"/>
              </a:spcBef>
            </a:pPr>
            <a:r>
              <a:rPr lang="en-US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*</a:t>
            </a:r>
            <a:r>
              <a:rPr lang="vi-VN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Có dân chủ mà k</a:t>
            </a:r>
            <a:r>
              <a:rPr lang="en-US" sz="28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hông</a:t>
            </a:r>
            <a:r>
              <a:rPr lang="vi-VN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có kỷ luật dễ dẫn đến tình trạng dân chủ quá trớn , người này xâm phạm lợi ích người khác , sẽ không có được sự ổn đ</a:t>
            </a:r>
            <a:r>
              <a:rPr lang="en-US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ị</a:t>
            </a:r>
            <a:r>
              <a:rPr lang="vi-VN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nh tập thể</a:t>
            </a:r>
            <a:endParaRPr lang="en-US" sz="2800" dirty="0">
              <a:solidFill>
                <a:srgbClr val="0000FF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  <a:p>
            <a:pPr lvl="0" algn="just">
              <a:spcBef>
                <a:spcPts val="1000"/>
              </a:spcBef>
            </a:pPr>
            <a:r>
              <a:rPr lang="en-US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*</a:t>
            </a:r>
            <a:r>
              <a:rPr lang="vi-VN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Có kỷ luật mà k</a:t>
            </a:r>
            <a:r>
              <a:rPr lang="en-US" sz="28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hông</a:t>
            </a:r>
            <a:r>
              <a:rPr lang="vi-VN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có dân chủ dễ tạo nên k</a:t>
            </a:r>
            <a:r>
              <a:rPr lang="en-US" sz="28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hông</a:t>
            </a:r>
            <a:r>
              <a:rPr lang="vi-VN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 khí căng thẳng , khó huy động </a:t>
            </a:r>
            <a:r>
              <a:rPr lang="en-US" sz="2800" dirty="0" err="1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đượ</a:t>
            </a:r>
            <a:r>
              <a:rPr lang="vi-VN" sz="2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itchFamily="18" charset="0"/>
              </a:rPr>
              <a:t>c sự đóng góp của tất cả mọi người, dễ dẫn đến độc đoán chuyên quyền..</a:t>
            </a:r>
            <a:endParaRPr lang="en-US" sz="2800" dirty="0">
              <a:solidFill>
                <a:srgbClr val="0000FF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66682" y="202439"/>
            <a:ext cx="7384576" cy="944562"/>
          </a:xfrm>
          <a:prstGeom prst="rect">
            <a:avLst/>
          </a:prstGeo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Dân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chủ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kỉ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luật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mối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quan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hệ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với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nhau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như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thế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3025422" y="2803405"/>
            <a:ext cx="5648743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noProof="0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6 SVNSlow Attack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89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89758-C41A-4CEB-B421-EB436C16C0B0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Kết quả hình ảnh cho teaching inte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376" y="-127001"/>
            <a:ext cx="1955801" cy="195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7" y="-91007"/>
            <a:ext cx="2153777" cy="1346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6477000"/>
            <a:ext cx="12192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74" y="1472714"/>
            <a:ext cx="10595758" cy="329320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br>
              <a:rPr lang="vi-VN" sz="32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</a:br>
            <a:r>
              <a:rPr lang="en-GB" sz="32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hệ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giữa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chủ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kỉ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luật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hệ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hai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chiều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thể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hiện</a:t>
            </a:r>
            <a:r>
              <a:rPr lang="en-US" sz="3600" dirty="0">
                <a:solidFill>
                  <a:srgbClr val="FF0000"/>
                </a:solidFill>
              </a:rPr>
              <a:t> : </a:t>
            </a:r>
            <a:r>
              <a:rPr lang="en-US" sz="3600" dirty="0" err="1">
                <a:solidFill>
                  <a:srgbClr val="FF0000"/>
                </a:solidFill>
              </a:rPr>
              <a:t>kỉ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luật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đảm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bảo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chủ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thực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hiệu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quả</a:t>
            </a:r>
            <a:r>
              <a:rPr lang="en-US" sz="3600" dirty="0">
                <a:solidFill>
                  <a:srgbClr val="FF0000"/>
                </a:solidFill>
              </a:rPr>
              <a:t> ; </a:t>
            </a:r>
            <a:r>
              <a:rPr lang="en-US" sz="3600" dirty="0" err="1">
                <a:solidFill>
                  <a:srgbClr val="FF0000"/>
                </a:solidFill>
              </a:rPr>
              <a:t>dân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chủ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đảm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bảo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tính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kỉ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luật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lvl="0"/>
            <a:endParaRPr lang="en-GB" sz="3200" dirty="0">
              <a:solidFill>
                <a:prstClr val="black"/>
              </a:solidFill>
              <a:latin typeface="#9Slide05 Brannboll Ny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3431" y="287044"/>
            <a:ext cx="7896086" cy="59592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87868"/>
            <a:ext cx="1847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Google Shape;127;p5"/>
          <p:cNvSpPr/>
          <p:nvPr/>
        </p:nvSpPr>
        <p:spPr>
          <a:xfrm>
            <a:off x="2815086" y="2957555"/>
            <a:ext cx="6312775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endParaRPr lang="en-GB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lịch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kể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những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sự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kiện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hiện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dân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chủ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dân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ta?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3431" y="287044"/>
            <a:ext cx="7896086" cy="59592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87868"/>
            <a:ext cx="1847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Google Shape;127;p5"/>
          <p:cNvSpPr/>
          <p:nvPr/>
        </p:nvSpPr>
        <p:spPr>
          <a:xfrm>
            <a:off x="2815086" y="2957555"/>
            <a:ext cx="631277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endParaRPr lang="en-GB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Hội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nghị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Diên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Hồng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latin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Times New Roman" panose="02020603050405020304" pitchFamily="18" charset="0"/>
              </a:rPr>
              <a:t>nghị</a:t>
            </a:r>
            <a:r>
              <a:rPr 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 Than.</a:t>
            </a:r>
          </a:p>
          <a:p>
            <a:pPr marL="571500" indent="-571500" algn="just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417" y="2463890"/>
            <a:ext cx="2900751" cy="4359018"/>
          </a:xfrm>
          <a:prstGeom prst="rect">
            <a:avLst/>
          </a:prstGeom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" y="5585684"/>
            <a:ext cx="1510109" cy="12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49" y="0"/>
            <a:ext cx="8283243" cy="6230983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19075" y="1122125"/>
            <a:ext cx="6369623" cy="284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tắc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chủ</a:t>
            </a:r>
            <a:r>
              <a:rPr lang="en-US" sz="3600" dirty="0"/>
              <a:t> ở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sở</a:t>
            </a:r>
            <a:r>
              <a:rPr lang="en-US" sz="3600" dirty="0"/>
              <a:t>, </a:t>
            </a:r>
            <a:r>
              <a:rPr lang="en-US" sz="3600" dirty="0" err="1"/>
              <a:t>hiện</a:t>
            </a:r>
            <a:r>
              <a:rPr lang="en-US" sz="3600" dirty="0"/>
              <a:t> nay :</a:t>
            </a:r>
          </a:p>
          <a:p>
            <a:pPr algn="just">
              <a:buNone/>
            </a:pPr>
            <a:endParaRPr lang="en-US" sz="3600" dirty="0"/>
          </a:p>
          <a:p>
            <a:pPr algn="just">
              <a:buNone/>
            </a:pPr>
            <a:r>
              <a:rPr lang="en-US" sz="3600" dirty="0">
                <a:solidFill>
                  <a:srgbClr val="FF0000"/>
                </a:solidFill>
                <a:latin typeface="#9Slide07 Marbelia Regular" panose="02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Marbelia Regular" panose="02000500000000000000" pitchFamily="2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#9Slide07 Marbelia Regular" panose="02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Marbelia Regular" panose="02000500000000000000" pitchFamily="2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#9Slide07 Marbelia Regular" panose="020005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7 Marbelia Regular" panose="02000500000000000000" pitchFamily="2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#9Slide07 Marbelia Regular" panose="02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Marbelia Regular" panose="02000500000000000000" pitchFamily="2" charset="0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#9Slide07 Marbelia Regular" panose="020005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7 Marbelia Regular" panose="02000500000000000000" pitchFamily="2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#9Slide07 Marbelia Regular" panose="02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Marbelia Regular" panose="02000500000000000000" pitchFamily="2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#9Slide07 Marbelia Regular" panose="020005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7 Marbelia Regular" panose="02000500000000000000" pitchFamily="2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#9Slide07 Marbelia Regular" panose="02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Marbelia Regular" panose="02000500000000000000" pitchFamily="2" charset="0"/>
              </a:rPr>
              <a:t>kiểm</a:t>
            </a:r>
            <a:r>
              <a:rPr lang="en-US" sz="3600" dirty="0">
                <a:solidFill>
                  <a:srgbClr val="FF0000"/>
                </a:solidFill>
                <a:latin typeface="#9Slide07 Marbelia Regular" panose="02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Marbelia Regular" panose="02000500000000000000" pitchFamily="2" charset="0"/>
              </a:rPr>
              <a:t>tra</a:t>
            </a:r>
            <a:endParaRPr lang="en-US" sz="3600" dirty="0">
              <a:solidFill>
                <a:srgbClr val="FF0000"/>
              </a:solidFill>
              <a:latin typeface="#9Slide07 Marbelia Regular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0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003" y="2086929"/>
            <a:ext cx="1770720" cy="4710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28063" y="1777836"/>
            <a:ext cx="5887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#9Slide05 Brannboll Ny" panose="02000000000000000000" pitchFamily="2" charset="0"/>
              </a:rPr>
              <a:t>-</a:t>
            </a:r>
            <a:endParaRPr lang="vi-VN" sz="2800" b="1" i="0" dirty="0">
              <a:effectLst/>
              <a:latin typeface="#9Slide05 Brannboll Ny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3027" y="553792"/>
            <a:ext cx="10315976" cy="6001643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tx1"/>
                </a:solidFill>
                <a:latin typeface="#9Slide05 Brannboll Ny" panose="02000000000000000000" pitchFamily="2" charset="0"/>
              </a:rPr>
              <a:t>Nước có vua, chùa có bụt</a:t>
            </a:r>
            <a:endParaRPr lang="en-US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vi-VN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tx1"/>
                </a:solidFill>
                <a:latin typeface="#9Slide05 Brannboll Ny" panose="02000000000000000000" pitchFamily="2" charset="0"/>
              </a:rPr>
              <a:t>Vua phạm tội cũng giống thứ dân.</a:t>
            </a:r>
            <a:endParaRPr lang="en-US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endParaRPr lang="vi-VN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tx1"/>
                </a:solidFill>
                <a:latin typeface="#9Slide05 Brannboll Ny" panose="02000000000000000000" pitchFamily="2" charset="0"/>
              </a:rPr>
              <a:t>Quốc có quốc pháp, gia có gia quy.</a:t>
            </a:r>
            <a:endParaRPr lang="en-US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vi-VN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tx1"/>
                </a:solidFill>
                <a:latin typeface="#9Slide05 Brannboll Ny" panose="02000000000000000000" pitchFamily="2" charset="0"/>
              </a:rPr>
              <a:t>Công ai nấy nhớ, tội ai nấy chịu.</a:t>
            </a:r>
            <a:endParaRPr lang="en-US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vi-VN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tx1"/>
                </a:solidFill>
                <a:latin typeface="#9Slide05 Brannboll Ny" panose="02000000000000000000" pitchFamily="2" charset="0"/>
              </a:rPr>
              <a:t>Rõ ràng phải trái phân minh.</a:t>
            </a:r>
            <a:endParaRPr lang="en-US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/>
              </a:solidFill>
              <a:latin typeface="#9Slide05 Brannboll Ny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/>
                </a:solidFill>
              </a:rPr>
              <a:t>Dễ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trăm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lần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không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cũng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chịu</a:t>
            </a:r>
            <a:r>
              <a:rPr lang="en-US" sz="3200" b="1" dirty="0">
                <a:solidFill>
                  <a:schemeClr val="tx1"/>
                </a:solidFill>
              </a:rPr>
              <a:t> .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  </a:t>
            </a:r>
            <a:r>
              <a:rPr lang="en-US" sz="3200" b="1" dirty="0" err="1">
                <a:solidFill>
                  <a:schemeClr val="tx1"/>
                </a:solidFill>
              </a:rPr>
              <a:t>Khó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lần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liệu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cũng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xong</a:t>
            </a:r>
            <a:r>
              <a:rPr lang="en-US" sz="3200" b="1" dirty="0">
                <a:solidFill>
                  <a:schemeClr val="tx1"/>
                </a:solidFill>
              </a:rPr>
              <a:t> (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Chí</a:t>
            </a:r>
            <a:r>
              <a:rPr lang="en-US" sz="3200" b="1" dirty="0">
                <a:solidFill>
                  <a:schemeClr val="tx1"/>
                </a:solidFill>
              </a:rPr>
              <a:t> Minh)</a:t>
            </a:r>
            <a:endParaRPr lang="en-US" sz="3200" b="1" dirty="0">
              <a:solidFill>
                <a:schemeClr val="tx1"/>
              </a:solidFill>
              <a:latin typeface="#9Slide05 SVNTradeMar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6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3962085" y="2803405"/>
            <a:ext cx="403349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5400" b="1" dirty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Ý nghĩa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6 SVNSlow Attack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125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89758-C41A-4CEB-B421-EB436C16C0B0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Kết quả hình ảnh cho teaching inte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376" y="-127001"/>
            <a:ext cx="1955801" cy="195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7" y="-91007"/>
            <a:ext cx="2153777" cy="1346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6477000"/>
            <a:ext cx="12192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0464" y="1277358"/>
            <a:ext cx="7800604" cy="372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Ý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:</a:t>
            </a:r>
          </a:p>
          <a:p>
            <a:pPr lvl="0" algn="just"/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Tạo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thống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, ý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chí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.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-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Tạo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kiện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.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-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Xây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dựng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xã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hội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mọi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Brannboll Ny" panose="02000000000000000000" pitchFamily="2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#9Slide05 Brannboll Ny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3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3532" y="425542"/>
            <a:ext cx="5398867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345538" y="3733169"/>
            <a:ext cx="52550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altLang="zh-CN" sz="6600" b="1" dirty="0">
                <a:solidFill>
                  <a:srgbClr val="FF0000"/>
                </a:solidFill>
                <a:latin typeface="#9Slide05 SVNTradeMark" panose="020000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LUYỆN TẬP</a:t>
            </a:r>
            <a:endParaRPr lang="zh-CN" altLang="en-US" sz="6600" b="1" dirty="0">
              <a:solidFill>
                <a:srgbClr val="FF0000"/>
              </a:solidFill>
              <a:latin typeface="#9Slide05 SVNTradeMark" panose="02000000000000000000" pitchFamily="2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10628" y="1594131"/>
              <a:ext cx="3315855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Nội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dung 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Dân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chủ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và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kỉ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luật</a:t>
              </a:r>
              <a:endParaRPr lang="en-SG" altLang="en-US" sz="44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44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alileo Galilei Và Chân Lý “Dù Sao Trái đất Vẫn Quay” - Thiên Văn Học Đà  Nẵ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Những câu ca dao tục ngữ nói về tính trung thực - Wiki Cách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" descr="hình-thức-dân-chủ-trực-tiếp-và-dân-chủ-đại-diệ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80" y="96970"/>
            <a:ext cx="4201273" cy="2616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864" y="96970"/>
            <a:ext cx="3996018" cy="257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ân giàu, nước mạnh, dân chủ, công bằng, văn minh là mục tiêu, đích đến củ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672" y="3993777"/>
            <a:ext cx="4047565" cy="2829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3: Dân chủ và kỷ luật | Loigiai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3776"/>
            <a:ext cx="3671047" cy="2829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ân chủ – kỷ cương trong văn kiện Đại hội XIII của Đảng | Tạp chí Quản lý  nhà nướ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62" y="3993776"/>
            <a:ext cx="4160931" cy="278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2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473779"/>
              </p:ext>
            </p:extLst>
          </p:nvPr>
        </p:nvGraphicFramePr>
        <p:xfrm>
          <a:off x="198783" y="614065"/>
          <a:ext cx="11954963" cy="53269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489463">
                  <a:extLst>
                    <a:ext uri="{9D8B030D-6E8A-4147-A177-3AD203B41FA5}">
                      <a16:colId xmlns:a16="http://schemas.microsoft.com/office/drawing/2014/main" val="3490653559"/>
                    </a:ext>
                  </a:extLst>
                </a:gridCol>
                <a:gridCol w="2035326">
                  <a:extLst>
                    <a:ext uri="{9D8B030D-6E8A-4147-A177-3AD203B41FA5}">
                      <a16:colId xmlns:a16="http://schemas.microsoft.com/office/drawing/2014/main" val="2314700338"/>
                    </a:ext>
                  </a:extLst>
                </a:gridCol>
                <a:gridCol w="2430174">
                  <a:extLst>
                    <a:ext uri="{9D8B030D-6E8A-4147-A177-3AD203B41FA5}">
                      <a16:colId xmlns:a16="http://schemas.microsoft.com/office/drawing/2014/main" val="1639100258"/>
                    </a:ext>
                  </a:extLst>
                </a:gridCol>
              </a:tblGrid>
              <a:tr h="6008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Biểu hiện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nl-NL" sz="26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chủ và kỉ luật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dân</a:t>
                      </a:r>
                      <a:r>
                        <a:rPr lang="nl-NL" sz="26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chủ và kỉ luật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089203"/>
                  </a:ext>
                </a:extLst>
              </a:tr>
              <a:tr h="79129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;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058563"/>
                  </a:ext>
                </a:extLst>
              </a:tr>
              <a:tr h="5379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nộp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5.000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quỹ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 </a:t>
                      </a:r>
                      <a:endParaRPr kumimoji="0" lang="nl-NL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623672"/>
                  </a:ext>
                </a:extLst>
              </a:tr>
              <a:tr h="5379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262718"/>
                  </a:ext>
                </a:extLst>
              </a:tr>
              <a:tr h="86610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Thiêm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 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43365"/>
                  </a:ext>
                </a:extLst>
              </a:tr>
              <a:tr h="5379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tuân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   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68084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55131" y="1726890"/>
            <a:ext cx="40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12153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chủ?Vì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08327" y="4826405"/>
            <a:ext cx="40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5693" y="3790846"/>
            <a:ext cx="40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00348" y="2954676"/>
            <a:ext cx="40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25F91-73E3-8C63-C452-003BFA362AB3}"/>
              </a:ext>
            </a:extLst>
          </p:cNvPr>
          <p:cNvSpPr txBox="1"/>
          <p:nvPr/>
        </p:nvSpPr>
        <p:spPr>
          <a:xfrm>
            <a:off x="10696939" y="5941618"/>
            <a:ext cx="40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360787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02750" y="-476517"/>
            <a:ext cx="12089249" cy="779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" y="-177674"/>
            <a:ext cx="1943897" cy="1134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229148"/>
              </p:ext>
            </p:extLst>
          </p:nvPr>
        </p:nvGraphicFramePr>
        <p:xfrm>
          <a:off x="1287887" y="2343953"/>
          <a:ext cx="9826580" cy="3522851"/>
        </p:xfrm>
        <a:graphic>
          <a:graphicData uri="http://schemas.openxmlformats.org/drawingml/2006/table">
            <a:tbl>
              <a:tblPr/>
              <a:tblGrid>
                <a:gridCol w="9826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2285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600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600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600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trương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 “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6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2600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?</a:t>
                      </a:r>
                      <a:endParaRPr lang="en-US" sz="2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1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5106" y="743077"/>
            <a:ext cx="9209314" cy="4924698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680590" y="2206403"/>
            <a:ext cx="7542256" cy="199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Tx/>
              <a:buNone/>
              <a:tabLst>
                <a:tab pos="54229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ery Berry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55266" y="1040525"/>
            <a:ext cx="3436733" cy="4876949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181497" y="57173"/>
            <a:ext cx="7576457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</a:rPr>
              <a:t> CHƠI: TRANH TÀI HÙNG BIỆN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04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73" y="0"/>
            <a:ext cx="12922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5"/>
          <p:cNvSpPr txBox="1"/>
          <p:nvPr/>
        </p:nvSpPr>
        <p:spPr>
          <a:xfrm>
            <a:off x="6448507" y="3380472"/>
            <a:ext cx="52550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VẬN DỤNG</a:t>
            </a:r>
            <a:endParaRPr lang="zh-CN" altLang="en-US" sz="6600" b="1" dirty="0">
              <a:solidFill>
                <a:srgbClr val="FF0000"/>
              </a:solidFill>
              <a:latin typeface="#9Slide07 Marbelia Regular" panose="02000500000000000000" pitchFamily="2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10628" y="1594131"/>
              <a:ext cx="3315855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Nội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dung 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Dân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chủ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và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kỉ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luật</a:t>
              </a:r>
              <a:endPara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1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33" y="761615"/>
            <a:ext cx="11209860" cy="586530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573149"/>
              </p:ext>
            </p:extLst>
          </p:nvPr>
        </p:nvGraphicFramePr>
        <p:xfrm>
          <a:off x="2077961" y="2410893"/>
          <a:ext cx="8105520" cy="2529840"/>
        </p:xfrm>
        <a:graphic>
          <a:graphicData uri="http://schemas.openxmlformats.org/drawingml/2006/table">
            <a:tbl>
              <a:tblPr/>
              <a:tblGrid>
                <a:gridCol w="810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27076"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hòm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Hòm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”:</a:t>
                      </a:r>
                    </a:p>
                    <a:p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574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380472"/>
            <a:ext cx="5255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Xin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chào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và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hẹn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gặp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lại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6600" b="1" dirty="0">
              <a:solidFill>
                <a:srgbClr val="FF0000"/>
              </a:solidFill>
              <a:latin typeface="#9Slide07 Marbelia Regular" panose="02000500000000000000" pitchFamily="2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10628" y="1594131"/>
              <a:ext cx="3315855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Nội</a:t>
              </a:r>
              <a:r>
                <a:rPr lang="en-US" altLang="en-US" sz="4400" b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dung  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Dân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chủ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và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kỉ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luật</a:t>
              </a:r>
              <a:endPara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66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057205" y="3671623"/>
            <a:ext cx="5831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altLang="zh-CN" sz="4800" b="1" i="1" dirty="0">
                <a:solidFill>
                  <a:srgbClr val="002060"/>
                </a:solidFill>
                <a:latin typeface="+mj-lt"/>
                <a:ea typeface="华康海报体W12" panose="040B0C09000000000000" pitchFamily="81" charset="-122"/>
                <a:cs typeface="Times New Roman" pitchFamily="18" charset="0"/>
              </a:rPr>
              <a:t>I. ĐẶT</a:t>
            </a:r>
            <a:r>
              <a:rPr lang="en-US" altLang="zh-CN" sz="4800" b="1" i="1" dirty="0">
                <a:solidFill>
                  <a:srgbClr val="002060"/>
                </a:solidFill>
                <a:latin typeface="+mj-lt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4800" b="1" i="1" dirty="0">
                <a:solidFill>
                  <a:srgbClr val="00206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V</a:t>
            </a:r>
            <a:r>
              <a:rPr lang="vi-VN" altLang="zh-CN" sz="4800" b="1" i="1" dirty="0">
                <a:solidFill>
                  <a:srgbClr val="002060"/>
                </a:solidFill>
                <a:latin typeface="+mj-lt"/>
                <a:ea typeface="华康海报体W12" panose="040B0C09000000000000" pitchFamily="81" charset="-122"/>
                <a:cs typeface="Times New Roman" pitchFamily="18" charset="0"/>
              </a:rPr>
              <a:t>ẤN ĐỀ</a:t>
            </a:r>
            <a:endParaRPr lang="en-US" altLang="zh-CN" sz="4800" b="1" i="1" dirty="0">
              <a:solidFill>
                <a:srgbClr val="002060"/>
              </a:solidFill>
              <a:latin typeface="+mj-lt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519" y="1360199"/>
              <a:ext cx="4149384" cy="4040543"/>
            </a:xfrm>
            <a:prstGeom prst="rect">
              <a:avLst/>
            </a:prstGeom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10628" y="1722921"/>
            <a:ext cx="33158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FF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Nội</a:t>
            </a:r>
            <a:r>
              <a:rPr lang="en-US" altLang="en-US" sz="4800" b="1" dirty="0">
                <a:solidFill>
                  <a:srgbClr val="0000FF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dung  3:</a:t>
            </a:r>
            <a:r>
              <a:rPr lang="en-US" altLang="en-US" sz="48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altLang="en-US" sz="4800" b="1" dirty="0" err="1">
                <a:solidFill>
                  <a:srgbClr val="0000FF"/>
                </a:solidFill>
                <a:latin typeface="#9Slide05 Brannboll Ny" panose="02000000000000000000" pitchFamily="2" charset="0"/>
              </a:rPr>
              <a:t>Dân</a:t>
            </a:r>
            <a:r>
              <a:rPr lang="en-SG" altLang="en-US" sz="48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 </a:t>
            </a:r>
            <a:r>
              <a:rPr lang="en-SG" altLang="en-US" sz="4800" b="1" dirty="0" err="1">
                <a:solidFill>
                  <a:srgbClr val="0000FF"/>
                </a:solidFill>
                <a:latin typeface="#9Slide05 Brannboll Ny" panose="02000000000000000000" pitchFamily="2" charset="0"/>
              </a:rPr>
              <a:t>chủ</a:t>
            </a:r>
            <a:r>
              <a:rPr lang="en-SG" altLang="en-US" sz="48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 </a:t>
            </a:r>
            <a:r>
              <a:rPr lang="en-SG" altLang="en-US" sz="4800" b="1" dirty="0" err="1">
                <a:solidFill>
                  <a:srgbClr val="0000FF"/>
                </a:solidFill>
                <a:latin typeface="#9Slide05 Brannboll Ny" panose="02000000000000000000" pitchFamily="2" charset="0"/>
              </a:rPr>
              <a:t>và</a:t>
            </a:r>
            <a:r>
              <a:rPr lang="en-SG" altLang="en-US" sz="48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 </a:t>
            </a:r>
            <a:r>
              <a:rPr lang="en-SG" altLang="en-US" sz="4800" b="1" dirty="0" err="1">
                <a:solidFill>
                  <a:srgbClr val="0000FF"/>
                </a:solidFill>
                <a:latin typeface="#9Slide05 Brannboll Ny" panose="02000000000000000000" pitchFamily="2" charset="0"/>
              </a:rPr>
              <a:t>kỉ</a:t>
            </a:r>
            <a:r>
              <a:rPr lang="en-SG" altLang="en-US" sz="48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 </a:t>
            </a:r>
            <a:r>
              <a:rPr lang="en-SG" altLang="en-US" sz="4800" b="1" dirty="0" err="1">
                <a:solidFill>
                  <a:srgbClr val="0000FF"/>
                </a:solidFill>
                <a:latin typeface="#9Slide05 Brannboll Ny" panose="02000000000000000000" pitchFamily="2" charset="0"/>
              </a:rPr>
              <a:t>luật</a:t>
            </a:r>
            <a:endParaRPr lang="en-SG" altLang="en-US" sz="6000" b="1" dirty="0">
              <a:solidFill>
                <a:srgbClr val="0000FF"/>
              </a:solidFill>
              <a:latin typeface="#9Slide05 Brannboll 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052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5" y="-9059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67642" y="232382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774013" y="-668626"/>
            <a:ext cx="1350678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5343" y="931506"/>
            <a:ext cx="62272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500"/>
              </a:spcAft>
            </a:pPr>
            <a:r>
              <a:rPr lang="en-US" sz="24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1. TRUYỆN CỦA LỚP 9A </a:t>
            </a:r>
            <a:endParaRPr lang="en-US" sz="2400" b="1" dirty="0">
              <a:solidFill>
                <a:srgbClr val="0000FF"/>
              </a:solidFill>
              <a:effectLst/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0597" y="1311044"/>
            <a:ext cx="113975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#9Slide05 IcielSanelma" pitchFamily="2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5" y="-9059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67642" y="232382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409357" y="-251957"/>
            <a:ext cx="1350678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70378" y="833332"/>
            <a:ext cx="6816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ea typeface="Times New Roman" panose="02020603050405020304" pitchFamily="18" charset="0"/>
                <a:cs typeface="+mn-cs"/>
              </a:rPr>
              <a:t>ti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8169" y="1588820"/>
            <a:ext cx="7705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   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989" y="773166"/>
            <a:ext cx="3336655" cy="200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3802364" y="3076807"/>
            <a:ext cx="795333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3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IcielSanelma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8" y="3386871"/>
            <a:ext cx="3105889" cy="3370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5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FF6A59-B616-4B91-A291-F5572C67807B}"/>
              </a:ext>
            </a:extLst>
          </p:cNvPr>
          <p:cNvSpPr txBox="1"/>
          <p:nvPr/>
        </p:nvSpPr>
        <p:spPr>
          <a:xfrm>
            <a:off x="831793" y="360203"/>
            <a:ext cx="424872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CỦA LỚP 9A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F6A59-B616-4B91-A291-F5572C67807B}"/>
              </a:ext>
            </a:extLst>
          </p:cNvPr>
          <p:cNvSpPr txBox="1"/>
          <p:nvPr/>
        </p:nvSpPr>
        <p:spPr>
          <a:xfrm>
            <a:off x="6433344" y="257173"/>
            <a:ext cx="509727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CHUYỆN</a:t>
            </a:r>
            <a:r>
              <a:rPr kumimoji="0" lang="en-C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Ở MỘT CÔNG TI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422122"/>
              </p:ext>
            </p:extLst>
          </p:nvPr>
        </p:nvGraphicFramePr>
        <p:xfrm>
          <a:off x="0" y="1332659"/>
          <a:ext cx="1838037" cy="266217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8037">
                  <a:extLst>
                    <a:ext uri="{9D8B030D-6E8A-4147-A177-3AD203B41FA5}">
                      <a16:colId xmlns:a16="http://schemas.microsoft.com/office/drawing/2014/main" val="1600155564"/>
                    </a:ext>
                  </a:extLst>
                </a:gridCol>
              </a:tblGrid>
              <a:tr h="863857"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i="0" baseline="0" dirty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8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860"/>
                  </a:ext>
                </a:extLst>
              </a:tr>
              <a:tr h="1097735">
                <a:tc>
                  <a:txBody>
                    <a:bodyPr/>
                    <a:lstStyle/>
                    <a:p>
                      <a:pPr algn="l"/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9A</a:t>
                      </a:r>
                      <a:endParaRPr lang="en-US" sz="2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9170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83801"/>
              </p:ext>
            </p:extLst>
          </p:nvPr>
        </p:nvGraphicFramePr>
        <p:xfrm>
          <a:off x="2037138" y="1332659"/>
          <a:ext cx="1838037" cy="48979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8037">
                  <a:extLst>
                    <a:ext uri="{9D8B030D-6E8A-4147-A177-3AD203B41FA5}">
                      <a16:colId xmlns:a16="http://schemas.microsoft.com/office/drawing/2014/main" val="1600155564"/>
                    </a:ext>
                  </a:extLst>
                </a:gridCol>
              </a:tblGrid>
              <a:tr h="9660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860"/>
                  </a:ext>
                </a:extLst>
              </a:tr>
              <a:tr h="3872704">
                <a:tc>
                  <a:txBody>
                    <a:bodyPr/>
                    <a:lstStyle/>
                    <a:p>
                      <a:r>
                        <a:rPr lang="vi-VN" sz="2800" i="1" dirty="0">
                          <a:latin typeface="Times New Roman" pitchFamily="18" charset="0"/>
                          <a:cs typeface="Times New Roman" pitchFamily="18" charset="0"/>
                        </a:rPr>
                        <a:t>Sự kết hợp biện pháp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huy</a:t>
                      </a:r>
                      <a:r>
                        <a:rPr lang="vi-VN" sz="2800" i="1" dirty="0">
                          <a:latin typeface="Times New Roman" pitchFamily="18" charset="0"/>
                          <a:cs typeface="Times New Roman" pitchFamily="18" charset="0"/>
                        </a:rPr>
                        <a:t> dân chủ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kỉ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vi-VN" sz="2800" i="1" dirty="0">
                          <a:latin typeface="Times New Roman" pitchFamily="18" charset="0"/>
                          <a:cs typeface="Times New Roman" pitchFamily="18" charset="0"/>
                        </a:rPr>
                        <a:t> của lớp 9A được thể hiện như thế nào?</a:t>
                      </a:r>
                      <a:endParaRPr lang="en-GB" sz="2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91705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50292"/>
              </p:ext>
            </p:extLst>
          </p:nvPr>
        </p:nvGraphicFramePr>
        <p:xfrm>
          <a:off x="4065853" y="1332656"/>
          <a:ext cx="1838037" cy="402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8037">
                  <a:extLst>
                    <a:ext uri="{9D8B030D-6E8A-4147-A177-3AD203B41FA5}">
                      <a16:colId xmlns:a16="http://schemas.microsoft.com/office/drawing/2014/main" val="16001555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vi-VN" sz="2800" i="1" dirty="0">
                          <a:latin typeface="Times New Roman" pitchFamily="18" charset="0"/>
                          <a:cs typeface="Times New Roman" pitchFamily="18" charset="0"/>
                        </a:rPr>
                        <a:t>ự kết hợp biện pháp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huy</a:t>
                      </a:r>
                      <a:r>
                        <a:rPr lang="vi-VN" sz="2800" i="1" dirty="0">
                          <a:latin typeface="Times New Roman" pitchFamily="18" charset="0"/>
                          <a:cs typeface="Times New Roman" pitchFamily="18" charset="0"/>
                        </a:rPr>
                        <a:t> dân chủ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kỉ</a:t>
                      </a:r>
                      <a:r>
                        <a:rPr lang="en-GB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vi-VN" sz="2800" i="1" dirty="0">
                          <a:latin typeface="Times New Roman" pitchFamily="18" charset="0"/>
                          <a:cs typeface="Times New Roman" pitchFamily="18" charset="0"/>
                        </a:rPr>
                        <a:t> của lớp 9A</a:t>
                      </a:r>
                      <a:r>
                        <a:rPr lang="en-US" sz="2800" i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vi-VN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91705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094569" y="1332659"/>
            <a:ext cx="1874982" cy="35541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việc làm của ông giám đốc công ty?</a:t>
            </a:r>
            <a:endParaRPr lang="en-GB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52678" y="1332659"/>
            <a:ext cx="1874982" cy="38230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ông giám đốc dẫn đến tác hại </a:t>
            </a:r>
            <a:r>
              <a:rPr lang="en-GB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102825" y="1332659"/>
            <a:ext cx="1874982" cy="40233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ông giám đốc </a:t>
            </a:r>
            <a:r>
              <a:rPr lang="en-US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4" idx="2"/>
          </p:cNvCxnSpPr>
          <p:nvPr/>
        </p:nvCxnSpPr>
        <p:spPr>
          <a:xfrm flipH="1">
            <a:off x="831793" y="883423"/>
            <a:ext cx="2124364" cy="44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" idx="2"/>
          </p:cNvCxnSpPr>
          <p:nvPr/>
        </p:nvCxnSpPr>
        <p:spPr>
          <a:xfrm flipH="1">
            <a:off x="2863793" y="883423"/>
            <a:ext cx="92364" cy="342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2"/>
            <a:endCxn id="12" idx="0"/>
          </p:cNvCxnSpPr>
          <p:nvPr/>
        </p:nvCxnSpPr>
        <p:spPr>
          <a:xfrm>
            <a:off x="2956157" y="883423"/>
            <a:ext cx="2028714" cy="449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6972023" y="780393"/>
            <a:ext cx="1851512" cy="445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4" idx="0"/>
          </p:cNvCxnSpPr>
          <p:nvPr/>
        </p:nvCxnSpPr>
        <p:spPr>
          <a:xfrm>
            <a:off x="8873500" y="780393"/>
            <a:ext cx="116669" cy="552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8873500" y="782859"/>
            <a:ext cx="1949708" cy="54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3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4667" y="268545"/>
            <a:ext cx="11672046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Sự kết hợp biện pháp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dân chủ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của lớp 9A được thể hiện như thế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+Mọi người cùng tham gia bàn bạc, không ai đứng ngoài cuộc.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+Ý thức tự giác.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+Lớp đã thành lập đội cờ đỏ để nhắc nhở đôn đốc.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423" y="8298"/>
            <a:ext cx="11159753" cy="15747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9A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                        +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b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Thỏa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                              +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GB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153" y="1966670"/>
            <a:ext cx="11645154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ự kết hợp biện pháp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dân chủ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của lớp 9A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vi-V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9A, mọi khó khăn đã được khắc phục, kế hoạch đã thực hiện tốt, cuối năm lớp được tuyên dương.</a:t>
            </a:r>
            <a:endParaRPr lang="en-GB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Phương pháp thảo luận nhóm hiệu quả cho các bạn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3" y="2422549"/>
            <a:ext cx="4332893" cy="324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ề cái gọi là thảo luận nhó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09" y="2109888"/>
            <a:ext cx="5317573" cy="39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ăng cờ đỏ, băng sao đỏ, băng xung kích | Shopee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8" y="2422549"/>
            <a:ext cx="4224844" cy="422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581711"/>
      </p:ext>
    </p:extLst>
  </p:cSld>
  <p:clrMapOvr>
    <a:masterClrMapping/>
  </p:clrMapOvr>
  <p:transition spd="slow" advTm="388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9964" y="513187"/>
            <a:ext cx="11672046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2: </a:t>
            </a: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Việc làm của ông giám đốc dẫn đến tác hại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?</a:t>
            </a:r>
            <a:br>
              <a:rPr lang="vi-VN" sz="2400" dirty="0">
                <a:latin typeface="#9Slide05 Brannboll Ny" panose="02000000000000000000" pitchFamily="2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</a:rPr>
              <a:t>+Sản xuất giảm sút.</a:t>
            </a:r>
            <a:br>
              <a:rPr lang="vi-VN" sz="2400" dirty="0">
                <a:latin typeface="#9Slide05 Brannboll Ny" panose="02000000000000000000" pitchFamily="2" charset="0"/>
              </a:rPr>
            </a:b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</a:rPr>
              <a:t>+Công nhân bỏ việc.</a:t>
            </a:r>
            <a:br>
              <a:rPr lang="vi-VN" sz="2400" dirty="0">
                <a:latin typeface="#9Slide05 Brannboll Ny" panose="02000000000000000000" pitchFamily="2" charset="0"/>
              </a:rPr>
            </a:b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</a:rPr>
              <a:t>+Công ty bị thua lỗ nặng.</a:t>
            </a:r>
            <a:endParaRPr lang="en-GB" sz="2400" dirty="0">
              <a:latin typeface="#9Slide05 Brannboll Ny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2814" y="264401"/>
            <a:ext cx="10772808" cy="21287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1: </a:t>
            </a: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Nêu việc làm của ông giám đốc công ty?</a:t>
            </a:r>
            <a:endParaRPr lang="en-GB" sz="24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</a:pP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</a:rPr>
              <a:t>+ Phổ biến kế hoạch nhưng không bàn bạc việc thực hiện </a:t>
            </a:r>
            <a:br>
              <a:rPr lang="vi-VN" sz="2400" dirty="0">
                <a:latin typeface="#9Slide05 Brannboll Ny" panose="02000000000000000000" pitchFamily="2" charset="0"/>
              </a:rPr>
            </a:b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</a:rPr>
              <a:t>+ Công nhân làm việc không an toàn</a:t>
            </a:r>
            <a:br>
              <a:rPr lang="vi-VN" sz="2400" dirty="0">
                <a:latin typeface="#9Slide05 Brannboll Ny" panose="02000000000000000000" pitchFamily="2" charset="0"/>
              </a:rPr>
            </a:b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</a:rPr>
              <a:t>+ Lương thấp </a:t>
            </a:r>
            <a:br>
              <a:rPr lang="vi-VN" sz="2400" dirty="0">
                <a:latin typeface="#9Slide05 Brannboll Ny" panose="02000000000000000000" pitchFamily="2" charset="0"/>
              </a:rPr>
            </a:b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</a:rPr>
              <a:t>+ Công nhân kiến nghị nhưng ông giám đốc không cải thiện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964" y="3043070"/>
            <a:ext cx="1164515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3: </a:t>
            </a:r>
            <a:r>
              <a:rPr lang="vi-VN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Việc làm của ông giám đốc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solidFill>
                  <a:srgbClr val="333333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?</a:t>
            </a:r>
            <a:br>
              <a:rPr lang="vi-VN" sz="2400" dirty="0">
                <a:latin typeface="#9Slide05 Brannboll Ny" panose="02000000000000000000" pitchFamily="2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Ông giám đốc là người độc đoán, chuyên quyền…</a:t>
            </a:r>
            <a:endParaRPr lang="en-GB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623191"/>
      </p:ext>
    </p:extLst>
  </p:cSld>
  <p:clrMapOvr>
    <a:masterClrMapping/>
  </p:clrMapOvr>
  <p:transition spd="slow" advTm="3888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880"/>
  <p:tag name="TIMING" val="|6.795|9.427|12.903"/>
  <p:tag name="ISPRING_SLIDE_INDENT_LEVEL" val="0"/>
  <p:tag name="GENSWF_SLIDE_TITLE" val="Mục tiêu bài học"/>
  <p:tag name="ISPRING_SLIDE_ID_2" val="{E6AB85D9-10EE-4ACF-A6A6-DC7F5085B55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880"/>
  <p:tag name="TIMING" val="|6.795|9.427|12.903"/>
  <p:tag name="ISPRING_SLIDE_INDENT_LEVEL" val="0"/>
  <p:tag name="GENSWF_SLIDE_TITLE" val="Mục tiêu bài học"/>
  <p:tag name="ISPRING_SLIDE_ID_2" val="{E6AB85D9-10EE-4ACF-A6A6-DC7F5085B55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46941BFFAC2C41B06B89A70E28ACBC" ma:contentTypeVersion="11" ma:contentTypeDescription="Create a new document." ma:contentTypeScope="" ma:versionID="7895135b511cad3fa072279d0978a145">
  <xsd:schema xmlns:xsd="http://www.w3.org/2001/XMLSchema" xmlns:xs="http://www.w3.org/2001/XMLSchema" xmlns:p="http://schemas.microsoft.com/office/2006/metadata/properties" xmlns:ns2="3e503ad3-fd11-4c89-a619-272343f1f7b6" xmlns:ns3="ea25bb1e-3e9c-440d-affa-3310fdb6e1b6" targetNamespace="http://schemas.microsoft.com/office/2006/metadata/properties" ma:root="true" ma:fieldsID="b49c562091bc064f45059034bc62dc8f" ns2:_="" ns3:_="">
    <xsd:import namespace="3e503ad3-fd11-4c89-a619-272343f1f7b6"/>
    <xsd:import namespace="ea25bb1e-3e9c-440d-affa-3310fdb6e1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503ad3-fd11-4c89-a619-272343f1f7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5bb1e-3e9c-440d-affa-3310fdb6e1b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F91657-5ADB-4B5A-9146-C9DD466A7A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7789CB-DD1D-4164-A1EE-983BD8EB3E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503ad3-fd11-4c89-a619-272343f1f7b6"/>
    <ds:schemaRef ds:uri="ea25bb1e-3e9c-440d-affa-3310fdb6e1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060C09-5F05-4BA9-BD6C-645620DFF04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2026</Words>
  <Application>Microsoft Office PowerPoint</Application>
  <PresentationFormat>Widescreen</PresentationFormat>
  <Paragraphs>162</Paragraphs>
  <Slides>35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#9Slide05 Amtenar</vt:lpstr>
      <vt:lpstr>#9Slide05 Brannboll Ny</vt:lpstr>
      <vt:lpstr>#9Slide05 Fourth</vt:lpstr>
      <vt:lpstr>#9Slide05 IcielSanelma</vt:lpstr>
      <vt:lpstr>#9Slide05 Kathya</vt:lpstr>
      <vt:lpstr>#9Slide05 SVNTradeMark</vt:lpstr>
      <vt:lpstr>#9Slide06 SVNSlow Attack</vt:lpstr>
      <vt:lpstr>#9Slide07 Marbelia Regular</vt:lpstr>
      <vt:lpstr>.VnTime</vt:lpstr>
      <vt:lpstr>Arial</vt:lpstr>
      <vt:lpstr>Arial Black</vt:lpstr>
      <vt:lpstr>Arial Unicode MS</vt:lpstr>
      <vt:lpstr>Calibri</vt:lpstr>
      <vt:lpstr>Calibri Light</vt:lpstr>
      <vt:lpstr>iCiel Mijas</vt:lpstr>
      <vt:lpstr>SVN-Vanilla Daisy Pro</vt:lpstr>
      <vt:lpstr>SVN-Very Berry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 32bit VS7</dc:creator>
  <cp:lastModifiedBy>Admin</cp:lastModifiedBy>
  <cp:revision>24</cp:revision>
  <dcterms:created xsi:type="dcterms:W3CDTF">2021-09-20T23:00:53Z</dcterms:created>
  <dcterms:modified xsi:type="dcterms:W3CDTF">2023-09-17T01:14:42Z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0x0101005046941BFFAC2C41B06B89A70E28ACBC</vt:lpwstr>
  </property>
</Properties>
</file>