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695" r:id="rId2"/>
    <p:sldId id="668" r:id="rId3"/>
    <p:sldId id="682" r:id="rId4"/>
    <p:sldId id="642" r:id="rId5"/>
    <p:sldId id="670" r:id="rId6"/>
    <p:sldId id="683" r:id="rId7"/>
    <p:sldId id="684" r:id="rId8"/>
    <p:sldId id="673" r:id="rId9"/>
    <p:sldId id="672" r:id="rId10"/>
    <p:sldId id="622" r:id="rId11"/>
    <p:sldId id="671" r:id="rId12"/>
    <p:sldId id="677" r:id="rId13"/>
    <p:sldId id="678" r:id="rId14"/>
    <p:sldId id="679" r:id="rId15"/>
    <p:sldId id="680" r:id="rId16"/>
    <p:sldId id="626" r:id="rId17"/>
    <p:sldId id="685" r:id="rId18"/>
    <p:sldId id="688" r:id="rId19"/>
    <p:sldId id="689" r:id="rId20"/>
    <p:sldId id="690" r:id="rId21"/>
    <p:sldId id="687" r:id="rId22"/>
    <p:sldId id="691" r:id="rId23"/>
    <p:sldId id="692" r:id="rId24"/>
    <p:sldId id="693" r:id="rId25"/>
    <p:sldId id="664" r:id="rId26"/>
    <p:sldId id="694" r:id="rId27"/>
    <p:sldId id="63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D30DD"/>
    <a:srgbClr val="FFCCFF"/>
    <a:srgbClr val="BCFCD4"/>
    <a:srgbClr val="33CCFF"/>
    <a:srgbClr val="99FF66"/>
    <a:srgbClr val="009900"/>
    <a:srgbClr val="F11BAA"/>
    <a:srgbClr val="00FF00"/>
    <a:srgbClr val="11C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4680" autoAdjust="0"/>
  </p:normalViewPr>
  <p:slideViewPr>
    <p:cSldViewPr>
      <p:cViewPr varScale="1">
        <p:scale>
          <a:sx n="65" d="100"/>
          <a:sy n="65" d="100"/>
        </p:scale>
        <p:origin x="162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3/31/2024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328319-1D47-4DB5-A083-897E335DAC7C}" type="slidenum">
              <a:rPr lang="en-US" smtClean="0"/>
              <a:t>7</a:t>
            </a:fld>
            <a:endParaRPr lang="en-US"/>
          </a:p>
        </p:txBody>
      </p:sp>
    </p:spTree>
    <p:extLst>
      <p:ext uri="{BB962C8B-B14F-4D97-AF65-F5344CB8AC3E}">
        <p14:creationId xmlns:p14="http://schemas.microsoft.com/office/powerpoint/2010/main" val="618124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328319-1D47-4DB5-A083-897E335DAC7C}" type="slidenum">
              <a:rPr lang="en-US" smtClean="0"/>
              <a:t>12</a:t>
            </a:fld>
            <a:endParaRPr lang="en-US"/>
          </a:p>
        </p:txBody>
      </p:sp>
    </p:spTree>
    <p:extLst>
      <p:ext uri="{BB962C8B-B14F-4D97-AF65-F5344CB8AC3E}">
        <p14:creationId xmlns:p14="http://schemas.microsoft.com/office/powerpoint/2010/main" val="423982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03B6E6-C6E9-40D9-BFB7-0124447475D5}"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03B6E6-C6E9-40D9-BFB7-0124447475D5}" type="datetimeFigureOut">
              <a:rPr lang="en-US" smtClean="0"/>
              <a:t>3/31/2024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03B6E6-C6E9-40D9-BFB7-0124447475D5}" type="datetimeFigureOut">
              <a:rPr lang="en-US" smtClean="0"/>
              <a:t>3/31/2024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03B6E6-C6E9-40D9-BFB7-0124447475D5}" type="datetimeFigureOut">
              <a:rPr lang="en-US" smtClean="0"/>
              <a:t>3/31/2024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3/31/2024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3/31/2024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3/31/2024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3/31/2024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11" Type="http://schemas.microsoft.com/office/2007/relationships/hdphoto" Target="../media/hdphoto1.wdp"/><Relationship Id="rId5" Type="http://schemas.openxmlformats.org/officeDocument/2006/relationships/image" Target="../media/image26.png"/><Relationship Id="rId10" Type="http://schemas.openxmlformats.org/officeDocument/2006/relationships/image" Target="../media/image4.png"/><Relationship Id="rId4" Type="http://schemas.openxmlformats.org/officeDocument/2006/relationships/image" Target="../media/image7.jpeg"/><Relationship Id="rId9" Type="http://schemas.openxmlformats.org/officeDocument/2006/relationships/image" Target="../media/image28.jpeg"/></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30.emf"/><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image" Target="../media/image7.jpeg"/><Relationship Id="rId9" Type="http://schemas.openxmlformats.org/officeDocument/2006/relationships/image" Target="../media/image28.jpeg"/></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27.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30.emf"/><Relationship Id="rId4" Type="http://schemas.openxmlformats.org/officeDocument/2006/relationships/image" Target="../media/image7.jpeg"/><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g"/><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0.emf"/><Relationship Id="rId4" Type="http://schemas.openxmlformats.org/officeDocument/2006/relationships/image" Target="../media/image7.jpeg"/><Relationship Id="rId9"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35.png"/><Relationship Id="rId5" Type="http://schemas.openxmlformats.org/officeDocument/2006/relationships/image" Target="../media/image26.png"/><Relationship Id="rId10" Type="http://schemas.openxmlformats.org/officeDocument/2006/relationships/image" Target="../media/image25.png"/><Relationship Id="rId4" Type="http://schemas.openxmlformats.org/officeDocument/2006/relationships/image" Target="../media/image7.jpeg"/><Relationship Id="rId9" Type="http://schemas.openxmlformats.org/officeDocument/2006/relationships/image" Target="../media/image28.jpeg"/></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27.png"/><Relationship Id="rId12"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37.png"/><Relationship Id="rId5" Type="http://schemas.openxmlformats.org/officeDocument/2006/relationships/image" Target="../media/image26.png"/><Relationship Id="rId10" Type="http://schemas.openxmlformats.org/officeDocument/2006/relationships/image" Target="../media/image36.png"/><Relationship Id="rId4" Type="http://schemas.openxmlformats.org/officeDocument/2006/relationships/image" Target="../media/image7.jpeg"/><Relationship Id="rId9"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image" Target="../media/image7.jpeg"/><Relationship Id="rId9" Type="http://schemas.openxmlformats.org/officeDocument/2006/relationships/image" Target="../media/image38.jpeg"/></Relationships>
</file>

<file path=ppt/slides/_rels/slide2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image" Target="../media/image7.jpeg"/><Relationship Id="rId9" Type="http://schemas.openxmlformats.org/officeDocument/2006/relationships/image" Target="../media/image38.jpeg"/></Relationships>
</file>

<file path=ppt/slides/_rels/slide2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40.jpeg"/><Relationship Id="rId5" Type="http://schemas.openxmlformats.org/officeDocument/2006/relationships/image" Target="../media/image26.png"/><Relationship Id="rId10" Type="http://schemas.openxmlformats.org/officeDocument/2006/relationships/image" Target="../media/image39.jpeg"/><Relationship Id="rId4" Type="http://schemas.openxmlformats.org/officeDocument/2006/relationships/image" Target="../media/image7.jpeg"/><Relationship Id="rId9"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A2C2CF-2C4D-4EBD-2996-8D694463B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62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CĐ 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8" name="Title 1"/>
          <p:cNvSpPr txBox="1">
            <a:spLocks/>
          </p:cNvSpPr>
          <p:nvPr/>
        </p:nvSpPr>
        <p:spPr>
          <a:xfrm>
            <a:off x="2299452" y="228600"/>
            <a:ext cx="661138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rPr>
              <a:t>Quá trình hình thành và phát triển châu thổ </a:t>
            </a:r>
            <a:endParaRPr lang="en-US" sz="2400" b="1" dirty="0">
              <a:solidFill>
                <a:srgbClr val="0D30DD"/>
              </a:solidFill>
            </a:endParaRPr>
          </a:p>
          <a:p>
            <a:pPr algn="just"/>
            <a:r>
              <a:rPr lang="vi-VN" sz="2400" b="1" dirty="0">
                <a:solidFill>
                  <a:srgbClr val="0D30DD"/>
                </a:solidFill>
              </a:rPr>
              <a:t>sông </a:t>
            </a:r>
            <a:r>
              <a:rPr lang="en-US" sz="2400" b="1" dirty="0" err="1">
                <a:solidFill>
                  <a:srgbClr val="0D30DD"/>
                </a:solidFill>
              </a:rPr>
              <a:t>Hồng</a:t>
            </a:r>
            <a:r>
              <a:rPr lang="vi-VN" sz="2400" b="1" dirty="0">
                <a:solidFill>
                  <a:srgbClr val="0D30DD"/>
                </a:solidFill>
              </a:rPr>
              <a:t>. Chế độ nước của sông </a:t>
            </a:r>
            <a:r>
              <a:rPr lang="en-US" sz="2400" b="1" dirty="0" err="1">
                <a:solidFill>
                  <a:srgbClr val="0D30DD"/>
                </a:solidFill>
              </a:rPr>
              <a:t>Hồng</a:t>
            </a:r>
            <a:r>
              <a:rPr lang="vi-VN" sz="2400" b="1" dirty="0">
                <a:solidFill>
                  <a:srgbClr val="0D30DD"/>
                </a:solidFill>
              </a:rPr>
              <a:t>.</a:t>
            </a:r>
          </a:p>
        </p:txBody>
      </p:sp>
      <p:graphicFrame>
        <p:nvGraphicFramePr>
          <p:cNvPr id="2" name="Table 1">
            <a:extLst>
              <a:ext uri="{FF2B5EF4-FFF2-40B4-BE49-F238E27FC236}">
                <a16:creationId xmlns:a16="http://schemas.microsoft.com/office/drawing/2014/main" id="{608BD43B-C9B4-8B82-E12D-AE6A054427CB}"/>
              </a:ext>
            </a:extLst>
          </p:cNvPr>
          <p:cNvGraphicFramePr>
            <a:graphicFrameLocks noGrp="1"/>
          </p:cNvGraphicFramePr>
          <p:nvPr>
            <p:extLst>
              <p:ext uri="{D42A27DB-BD31-4B8C-83A1-F6EECF244321}">
                <p14:modId xmlns:p14="http://schemas.microsoft.com/office/powerpoint/2010/main" val="2475688332"/>
              </p:ext>
            </p:extLst>
          </p:nvPr>
        </p:nvGraphicFramePr>
        <p:xfrm>
          <a:off x="76200" y="1165846"/>
          <a:ext cx="8834642" cy="554831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3536353587"/>
                    </a:ext>
                  </a:extLst>
                </a:gridCol>
                <a:gridCol w="1371600">
                  <a:extLst>
                    <a:ext uri="{9D8B030D-6E8A-4147-A177-3AD203B41FA5}">
                      <a16:colId xmlns:a16="http://schemas.microsoft.com/office/drawing/2014/main" val="1622494911"/>
                    </a:ext>
                  </a:extLst>
                </a:gridCol>
                <a:gridCol w="4796042">
                  <a:extLst>
                    <a:ext uri="{9D8B030D-6E8A-4147-A177-3AD203B41FA5}">
                      <a16:colId xmlns:a16="http://schemas.microsoft.com/office/drawing/2014/main" val="2603538203"/>
                    </a:ext>
                  </a:extLst>
                </a:gridCol>
              </a:tblGrid>
              <a:tr h="559599">
                <a:tc>
                  <a:txBody>
                    <a:bodyPr/>
                    <a:lstStyle/>
                    <a:p>
                      <a:pPr algn="ct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tháng</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3203619"/>
                  </a:ext>
                </a:extLst>
              </a:tr>
              <a:tr h="382995">
                <a:tc>
                  <a:txBody>
                    <a:bodyPr/>
                    <a:lstStyle/>
                    <a:p>
                      <a:pPr algn="just"/>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Mùa</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mưa</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mưa</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nhiều</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i="1" dirty="0">
                          <a:solidFill>
                            <a:srgbClr val="FF5050"/>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kern="1200" dirty="0" err="1">
                          <a:solidFill>
                            <a:srgbClr val="FF5050"/>
                          </a:solidFill>
                          <a:effectLst/>
                          <a:latin typeface="Times New Roman" panose="02020603050405020304" pitchFamily="18" charset="0"/>
                          <a:ea typeface="+mn-ea"/>
                          <a:cs typeface="Times New Roman" panose="02020603050405020304" pitchFamily="18" charset="0"/>
                        </a:rPr>
                        <a:t>tháng</a:t>
                      </a:r>
                      <a:r>
                        <a:rPr lang="en-US" sz="1800" kern="1200" dirty="0">
                          <a:solidFill>
                            <a:srgbClr val="FF5050"/>
                          </a:solidFill>
                          <a:effectLst/>
                          <a:latin typeface="Times New Roman" panose="02020603050405020304" pitchFamily="18" charset="0"/>
                          <a:ea typeface="+mn-ea"/>
                          <a:cs typeface="Times New Roman" panose="02020603050405020304" pitchFamily="18" charset="0"/>
                        </a:rPr>
                        <a:t> 5 – </a:t>
                      </a:r>
                      <a:r>
                        <a:rPr lang="en-US" sz="1800" kern="1200" dirty="0" err="1">
                          <a:solidFill>
                            <a:srgbClr val="FF5050"/>
                          </a:solidFill>
                          <a:effectLst/>
                          <a:latin typeface="Times New Roman" panose="02020603050405020304" pitchFamily="18" charset="0"/>
                          <a:ea typeface="+mn-ea"/>
                          <a:cs typeface="Times New Roman" panose="02020603050405020304" pitchFamily="18" charset="0"/>
                        </a:rPr>
                        <a:t>tháng</a:t>
                      </a:r>
                      <a:r>
                        <a:rPr lang="en-US" sz="1800" kern="1200" dirty="0">
                          <a:solidFill>
                            <a:srgbClr val="FF5050"/>
                          </a:solidFill>
                          <a:effectLst/>
                          <a:latin typeface="Times New Roman" panose="02020603050405020304" pitchFamily="18" charset="0"/>
                          <a:ea typeface="+mn-ea"/>
                          <a:cs typeface="Times New Roman" panose="02020603050405020304" pitchFamily="18" charset="0"/>
                        </a:rPr>
                        <a:t> 9</a:t>
                      </a:r>
                      <a:endParaRPr lang="en-US" dirty="0">
                        <a:solidFill>
                          <a:srgbClr val="FF5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2037397"/>
                  </a:ext>
                </a:extLst>
              </a:tr>
              <a:tr h="382995">
                <a:tc>
                  <a:txBody>
                    <a:bodyPr/>
                    <a:lstStyle/>
                    <a:p>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Mùa</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khô</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mưa</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ít</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i="1" dirty="0">
                          <a:solidFill>
                            <a:srgbClr val="FF5050"/>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kern="1200" dirty="0" err="1">
                          <a:solidFill>
                            <a:srgbClr val="FF5050"/>
                          </a:solidFill>
                          <a:effectLst/>
                          <a:latin typeface="Times New Roman" panose="02020603050405020304" pitchFamily="18" charset="0"/>
                          <a:ea typeface="+mn-ea"/>
                          <a:cs typeface="Times New Roman" panose="02020603050405020304" pitchFamily="18" charset="0"/>
                        </a:rPr>
                        <a:t>tháng</a:t>
                      </a:r>
                      <a:r>
                        <a:rPr lang="en-US" sz="1800" kern="1200" dirty="0">
                          <a:solidFill>
                            <a:srgbClr val="FF5050"/>
                          </a:solidFill>
                          <a:effectLst/>
                          <a:latin typeface="Times New Roman" panose="02020603050405020304" pitchFamily="18" charset="0"/>
                          <a:ea typeface="+mn-ea"/>
                          <a:cs typeface="Times New Roman" panose="02020603050405020304" pitchFamily="18" charset="0"/>
                        </a:rPr>
                        <a:t> 10 – </a:t>
                      </a:r>
                      <a:r>
                        <a:rPr lang="en-US" sz="1800" kern="1200" dirty="0" err="1">
                          <a:solidFill>
                            <a:srgbClr val="FF5050"/>
                          </a:solidFill>
                          <a:effectLst/>
                          <a:latin typeface="Times New Roman" panose="02020603050405020304" pitchFamily="18" charset="0"/>
                          <a:ea typeface="+mn-ea"/>
                          <a:cs typeface="Times New Roman" panose="02020603050405020304" pitchFamily="18" charset="0"/>
                        </a:rPr>
                        <a:t>tháng</a:t>
                      </a:r>
                      <a:r>
                        <a:rPr lang="en-US" sz="1800" kern="1200" dirty="0">
                          <a:solidFill>
                            <a:srgbClr val="FF5050"/>
                          </a:solidFill>
                          <a:effectLst/>
                          <a:latin typeface="Times New Roman" panose="02020603050405020304" pitchFamily="18" charset="0"/>
                          <a:ea typeface="+mn-ea"/>
                          <a:cs typeface="Times New Roman" panose="02020603050405020304" pitchFamily="18" charset="0"/>
                        </a:rPr>
                        <a:t> 4 (</a:t>
                      </a:r>
                      <a:r>
                        <a:rPr lang="en-US" sz="1800" kern="1200" dirty="0" err="1">
                          <a:solidFill>
                            <a:srgbClr val="FF5050"/>
                          </a:solidFill>
                          <a:effectLst/>
                          <a:latin typeface="Times New Roman" panose="02020603050405020304" pitchFamily="18" charset="0"/>
                          <a:ea typeface="+mn-ea"/>
                          <a:cs typeface="Times New Roman" panose="02020603050405020304" pitchFamily="18" charset="0"/>
                        </a:rPr>
                        <a:t>năm</a:t>
                      </a:r>
                      <a:r>
                        <a:rPr lang="en-US" sz="18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F5050"/>
                          </a:solidFill>
                          <a:effectLst/>
                          <a:latin typeface="Times New Roman" panose="02020603050405020304" pitchFamily="18" charset="0"/>
                          <a:ea typeface="+mn-ea"/>
                          <a:cs typeface="Times New Roman" panose="02020603050405020304" pitchFamily="18" charset="0"/>
                        </a:rPr>
                        <a:t>sau</a:t>
                      </a:r>
                      <a:r>
                        <a:rPr lang="en-US" sz="1800" kern="1200" dirty="0">
                          <a:solidFill>
                            <a:srgbClr val="FF5050"/>
                          </a:solidFill>
                          <a:effectLst/>
                          <a:latin typeface="Times New Roman" panose="02020603050405020304" pitchFamily="18" charset="0"/>
                          <a:ea typeface="+mn-ea"/>
                          <a:cs typeface="Times New Roman" panose="02020603050405020304" pitchFamily="18" charset="0"/>
                        </a:rPr>
                        <a:t>)</a:t>
                      </a:r>
                      <a:endParaRPr lang="en-US" dirty="0">
                        <a:solidFill>
                          <a:srgbClr val="FF5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4999757"/>
                  </a:ext>
                </a:extLst>
              </a:tr>
              <a:tr h="382995">
                <a:tc>
                  <a:txBody>
                    <a:bodyPr/>
                    <a:lstStyle/>
                    <a:p>
                      <a:r>
                        <a:rPr lang="en-US" b="1" dirty="0" err="1">
                          <a:latin typeface="Times New Roman" panose="02020603050405020304" pitchFamily="18" charset="0"/>
                          <a:cs typeface="Times New Roman" panose="02020603050405020304" pitchFamily="18" charset="0"/>
                        </a:rPr>
                        <a:t>Mùa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lũ</a:t>
                      </a:r>
                      <a:endParaRPr lang="en-US"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i="1" dirty="0">
                          <a:solidFill>
                            <a:srgbClr val="FF5050"/>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kern="1200" dirty="0" err="1">
                          <a:solidFill>
                            <a:srgbClr val="FF5050"/>
                          </a:solidFill>
                          <a:effectLst/>
                          <a:latin typeface="Times New Roman" panose="02020603050405020304" pitchFamily="18" charset="0"/>
                          <a:ea typeface="+mn-ea"/>
                          <a:cs typeface="Times New Roman" panose="02020603050405020304" pitchFamily="18" charset="0"/>
                        </a:rPr>
                        <a:t>tháng</a:t>
                      </a:r>
                      <a:r>
                        <a:rPr lang="en-US" sz="1800" kern="1200" dirty="0">
                          <a:solidFill>
                            <a:srgbClr val="FF5050"/>
                          </a:solidFill>
                          <a:effectLst/>
                          <a:latin typeface="Times New Roman" panose="02020603050405020304" pitchFamily="18" charset="0"/>
                          <a:ea typeface="+mn-ea"/>
                          <a:cs typeface="Times New Roman" panose="02020603050405020304" pitchFamily="18" charset="0"/>
                        </a:rPr>
                        <a:t> 6 – </a:t>
                      </a:r>
                      <a:r>
                        <a:rPr lang="en-US" sz="1800" kern="1200" dirty="0" err="1">
                          <a:solidFill>
                            <a:srgbClr val="FF5050"/>
                          </a:solidFill>
                          <a:effectLst/>
                          <a:latin typeface="Times New Roman" panose="02020603050405020304" pitchFamily="18" charset="0"/>
                          <a:ea typeface="+mn-ea"/>
                          <a:cs typeface="Times New Roman" panose="02020603050405020304" pitchFamily="18" charset="0"/>
                        </a:rPr>
                        <a:t>tháng</a:t>
                      </a:r>
                      <a:r>
                        <a:rPr lang="en-US" sz="1800" kern="1200" dirty="0">
                          <a:solidFill>
                            <a:srgbClr val="FF5050"/>
                          </a:solidFill>
                          <a:effectLst/>
                          <a:latin typeface="Times New Roman" panose="02020603050405020304" pitchFamily="18" charset="0"/>
                          <a:ea typeface="+mn-ea"/>
                          <a:cs typeface="Times New Roman" panose="02020603050405020304" pitchFamily="18" charset="0"/>
                        </a:rPr>
                        <a:t> 10</a:t>
                      </a:r>
                      <a:endParaRPr lang="en-US" dirty="0">
                        <a:solidFill>
                          <a:srgbClr val="FF5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6551863"/>
                  </a:ext>
                </a:extLst>
              </a:tr>
              <a:tr h="382995">
                <a:tc>
                  <a:txBody>
                    <a:bodyPr/>
                    <a:lstStyle/>
                    <a:p>
                      <a:r>
                        <a:rPr lang="en-US" b="1" dirty="0" err="1">
                          <a:latin typeface="Times New Roman" panose="02020603050405020304" pitchFamily="18" charset="0"/>
                          <a:cs typeface="Times New Roman" panose="02020603050405020304" pitchFamily="18" charset="0"/>
                        </a:rPr>
                        <a:t>Mùa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cạn</a:t>
                      </a:r>
                      <a:endParaRPr lang="en-US"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i="1" dirty="0">
                          <a:solidFill>
                            <a:srgbClr val="FF5050"/>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kern="1200" dirty="0" err="1">
                          <a:solidFill>
                            <a:srgbClr val="FF5050"/>
                          </a:solidFill>
                          <a:effectLst/>
                          <a:latin typeface="Times New Roman" panose="02020603050405020304" pitchFamily="18" charset="0"/>
                          <a:ea typeface="+mn-ea"/>
                          <a:cs typeface="Times New Roman" panose="02020603050405020304" pitchFamily="18" charset="0"/>
                        </a:rPr>
                        <a:t>tháng</a:t>
                      </a:r>
                      <a:r>
                        <a:rPr lang="en-US" sz="1800" kern="1200" dirty="0">
                          <a:solidFill>
                            <a:srgbClr val="FF5050"/>
                          </a:solidFill>
                          <a:effectLst/>
                          <a:latin typeface="Times New Roman" panose="02020603050405020304" pitchFamily="18" charset="0"/>
                          <a:ea typeface="+mn-ea"/>
                          <a:cs typeface="Times New Roman" panose="02020603050405020304" pitchFamily="18" charset="0"/>
                        </a:rPr>
                        <a:t> 11 – </a:t>
                      </a:r>
                      <a:r>
                        <a:rPr lang="en-US" sz="1800" kern="1200" dirty="0" err="1">
                          <a:solidFill>
                            <a:srgbClr val="FF5050"/>
                          </a:solidFill>
                          <a:effectLst/>
                          <a:latin typeface="Times New Roman" panose="02020603050405020304" pitchFamily="18" charset="0"/>
                          <a:ea typeface="+mn-ea"/>
                          <a:cs typeface="Times New Roman" panose="02020603050405020304" pitchFamily="18" charset="0"/>
                        </a:rPr>
                        <a:t>tháng</a:t>
                      </a:r>
                      <a:r>
                        <a:rPr lang="en-US" sz="1800" kern="1200" dirty="0">
                          <a:solidFill>
                            <a:srgbClr val="FF5050"/>
                          </a:solidFill>
                          <a:effectLst/>
                          <a:latin typeface="Times New Roman" panose="02020603050405020304" pitchFamily="18" charset="0"/>
                          <a:ea typeface="+mn-ea"/>
                          <a:cs typeface="Times New Roman" panose="02020603050405020304" pitchFamily="18" charset="0"/>
                        </a:rPr>
                        <a:t> 5 (</a:t>
                      </a:r>
                      <a:r>
                        <a:rPr lang="en-US" sz="1800" kern="1200" dirty="0" err="1">
                          <a:solidFill>
                            <a:srgbClr val="FF5050"/>
                          </a:solidFill>
                          <a:effectLst/>
                          <a:latin typeface="Times New Roman" panose="02020603050405020304" pitchFamily="18" charset="0"/>
                          <a:ea typeface="+mn-ea"/>
                          <a:cs typeface="Times New Roman" panose="02020603050405020304" pitchFamily="18" charset="0"/>
                        </a:rPr>
                        <a:t>năm</a:t>
                      </a:r>
                      <a:r>
                        <a:rPr lang="en-US" sz="18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F5050"/>
                          </a:solidFill>
                          <a:effectLst/>
                          <a:latin typeface="Times New Roman" panose="02020603050405020304" pitchFamily="18" charset="0"/>
                          <a:ea typeface="+mn-ea"/>
                          <a:cs typeface="Times New Roman" panose="02020603050405020304" pitchFamily="18" charset="0"/>
                        </a:rPr>
                        <a:t>sau</a:t>
                      </a:r>
                      <a:r>
                        <a:rPr lang="en-US" sz="1800" kern="1200" dirty="0">
                          <a:solidFill>
                            <a:srgbClr val="FF5050"/>
                          </a:solidFill>
                          <a:effectLst/>
                          <a:latin typeface="Times New Roman" panose="02020603050405020304" pitchFamily="18" charset="0"/>
                          <a:ea typeface="+mn-ea"/>
                          <a:cs typeface="Times New Roman" panose="02020603050405020304" pitchFamily="18" charset="0"/>
                        </a:rPr>
                        <a:t>)</a:t>
                      </a:r>
                      <a:endParaRPr lang="en-US" dirty="0">
                        <a:solidFill>
                          <a:srgbClr val="FF5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636621"/>
                  </a:ext>
                </a:extLst>
              </a:tr>
              <a:tr h="3456736">
                <a:tc gridSpan="3">
                  <a:txBody>
                    <a:bodyPr/>
                    <a:lstStyle/>
                    <a:p>
                      <a:pPr algn="just"/>
                      <a:r>
                        <a:rPr lang="en-US" sz="2000" b="1"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Nhận</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xét</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a:t>
                      </a:r>
                    </a:p>
                    <a:p>
                      <a:pPr algn="just"/>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Số</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lượng</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tháng</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mùa</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mưa</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bằng</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với</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số</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tháng</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mùa</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lũ</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mùa</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khô</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bằng</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với</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mùa</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cạn</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a:t>
                      </a:r>
                    </a:p>
                    <a:p>
                      <a:pPr algn="just"/>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Thời</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gian</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mùa</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mưa</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với</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mùa</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lũ</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mùa</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khô</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với</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mùa</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cạn</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không</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hoàn</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toàn</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trùng</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nhau</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a:t>
                      </a:r>
                    </a:p>
                    <a:p>
                      <a:pPr algn="just"/>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Mưa</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mưa</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diễn</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ra</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sớm</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hơn</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mùa</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lũ</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a:t>
                      </a:r>
                    </a:p>
                    <a:p>
                      <a:pPr algn="just"/>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Giải</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thích</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a:t>
                      </a:r>
                    </a:p>
                    <a:p>
                      <a:pPr algn="just"/>
                      <a:r>
                        <a:rPr lang="en-US" sz="2000" kern="1200" dirty="0">
                          <a:solidFill>
                            <a:srgbClr val="FF5050"/>
                          </a:solidFill>
                          <a:effectLst/>
                          <a:latin typeface="Times New Roman" panose="02020603050405020304" pitchFamily="18" charset="0"/>
                          <a:ea typeface="+mn-ea"/>
                          <a:cs typeface="Times New Roman" panose="02020603050405020304" pitchFamily="18" charset="0"/>
                        </a:rPr>
                        <a:t>- Khi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trong</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mùa</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nắng</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hạn</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nước</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ngầm</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trong</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lòng</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đất</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đã</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mất</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đi</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rất</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nhiều</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Khoảng</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thời</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gian</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đầu</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lượng</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nước</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mưa</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là</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để</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bù</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đấp</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đi</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sự</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mất</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mát</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đó</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a:t>
                      </a:r>
                      <a:br>
                        <a:rPr lang="en-US" sz="2000" kern="1200" dirty="0">
                          <a:solidFill>
                            <a:srgbClr val="FF5050"/>
                          </a:solidFill>
                          <a:effectLst/>
                          <a:latin typeface="Times New Roman" panose="02020603050405020304" pitchFamily="18" charset="0"/>
                          <a:ea typeface="+mn-ea"/>
                          <a:cs typeface="Times New Roman" panose="02020603050405020304" pitchFamily="18" charset="0"/>
                        </a:rPr>
                      </a:b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Nước</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ta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là</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một</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nước</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ven</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biển</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các</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sông</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lớn</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đều</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thuộc</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hạ</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lưu</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lũ</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lụt</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thường</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bắt</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đầu</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do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lượng</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nước</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ở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thượng</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lưu</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của</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các</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nước</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khác</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phải</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mất</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một</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thời</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gian</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để</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đổ</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về</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nước</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ta.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đó</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chính</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là</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lý</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do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lũ</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lụt</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xuất</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hiện</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chậm</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hơn</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mùa</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 </a:t>
                      </a:r>
                      <a:r>
                        <a:rPr lang="en-US" sz="2000" kern="1200" dirty="0" err="1">
                          <a:solidFill>
                            <a:srgbClr val="FF5050"/>
                          </a:solidFill>
                          <a:effectLst/>
                          <a:latin typeface="Times New Roman" panose="02020603050405020304" pitchFamily="18" charset="0"/>
                          <a:ea typeface="+mn-ea"/>
                          <a:cs typeface="Times New Roman" panose="02020603050405020304" pitchFamily="18" charset="0"/>
                        </a:rPr>
                        <a:t>mưa</a:t>
                      </a:r>
                      <a:r>
                        <a:rPr lang="en-US" sz="2000" kern="1200" dirty="0">
                          <a:solidFill>
                            <a:srgbClr val="FF5050"/>
                          </a:solidFill>
                          <a:effectLst/>
                          <a:latin typeface="Times New Roman" panose="02020603050405020304" pitchFamily="18" charset="0"/>
                          <a:ea typeface="+mn-ea"/>
                          <a:cs typeface="Times New Roman" panose="02020603050405020304" pitchFamily="18" charset="0"/>
                        </a:rPr>
                        <a:t>.</a:t>
                      </a:r>
                      <a:endParaRPr lang="en-US" sz="2000" dirty="0">
                        <a:solidFill>
                          <a:srgbClr val="FF5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7537155"/>
                  </a:ext>
                </a:extLst>
              </a:tr>
            </a:tbl>
          </a:graphicData>
        </a:graphic>
      </p:graphicFrame>
    </p:spTree>
    <p:extLst>
      <p:ext uri="{BB962C8B-B14F-4D97-AF65-F5344CB8AC3E}">
        <p14:creationId xmlns:p14="http://schemas.microsoft.com/office/powerpoint/2010/main" val="1971524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29341" y="1123383"/>
            <a:ext cx="8943901"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CĐ 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4"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Quá trình hình thành và phát triển châu thổ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sông Hồng. Chế độ nước của sông Hồng.</a:t>
            </a:r>
          </a:p>
        </p:txBody>
      </p:sp>
      <p:pic>
        <p:nvPicPr>
          <p:cNvPr id="3" name="Picture 2">
            <a:extLst>
              <a:ext uri="{FF2B5EF4-FFF2-40B4-BE49-F238E27FC236}">
                <a16:creationId xmlns:a16="http://schemas.microsoft.com/office/drawing/2014/main" id="{FC4BCC81-2027-7B6D-E529-D300243BA6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406" y="1147293"/>
            <a:ext cx="4410594" cy="4943104"/>
          </a:xfrm>
          <a:prstGeom prst="rect">
            <a:avLst/>
          </a:prstGeom>
        </p:spPr>
      </p:pic>
      <p:pic>
        <p:nvPicPr>
          <p:cNvPr id="14" name="Picture 13">
            <a:extLst>
              <a:ext uri="{FF2B5EF4-FFF2-40B4-BE49-F238E27FC236}">
                <a16:creationId xmlns:a16="http://schemas.microsoft.com/office/drawing/2014/main" id="{1CE0B37A-6CD4-0BDB-A05A-47EC6C98F5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3972" y="1107450"/>
            <a:ext cx="4455075" cy="4943104"/>
          </a:xfrm>
          <a:prstGeom prst="rect">
            <a:avLst/>
          </a:prstGeom>
        </p:spPr>
      </p:pic>
      <p:graphicFrame>
        <p:nvGraphicFramePr>
          <p:cNvPr id="2" name="Table 1">
            <a:extLst>
              <a:ext uri="{FF2B5EF4-FFF2-40B4-BE49-F238E27FC236}">
                <a16:creationId xmlns:a16="http://schemas.microsoft.com/office/drawing/2014/main" id="{7CEDEC98-A2A9-590F-BC5F-283413404BAA}"/>
              </a:ext>
            </a:extLst>
          </p:cNvPr>
          <p:cNvGraphicFramePr>
            <a:graphicFrameLocks noGrp="1"/>
          </p:cNvGraphicFramePr>
          <p:nvPr>
            <p:extLst>
              <p:ext uri="{D42A27DB-BD31-4B8C-83A1-F6EECF244321}">
                <p14:modId xmlns:p14="http://schemas.microsoft.com/office/powerpoint/2010/main" val="743591772"/>
              </p:ext>
            </p:extLst>
          </p:nvPr>
        </p:nvGraphicFramePr>
        <p:xfrm>
          <a:off x="176211" y="6090397"/>
          <a:ext cx="8867589" cy="655581"/>
        </p:xfrm>
        <a:graphic>
          <a:graphicData uri="http://schemas.openxmlformats.org/drawingml/2006/table">
            <a:tbl>
              <a:tblPr firstRow="1" bandRow="1">
                <a:tableStyleId>{5C22544A-7EE6-4342-B048-85BDC9FD1C3A}</a:tableStyleId>
              </a:tblPr>
              <a:tblGrid>
                <a:gridCol w="8867589">
                  <a:extLst>
                    <a:ext uri="{9D8B030D-6E8A-4147-A177-3AD203B41FA5}">
                      <a16:colId xmlns:a16="http://schemas.microsoft.com/office/drawing/2014/main" val="1445961674"/>
                    </a:ext>
                  </a:extLst>
                </a:gridCol>
              </a:tblGrid>
              <a:tr h="655581">
                <a:tc>
                  <a:txBody>
                    <a:bodyPr/>
                    <a:lstStyle/>
                    <a:p>
                      <a:pPr algn="ctr"/>
                      <a:r>
                        <a:rPr lang="en-US" dirty="0">
                          <a:latin typeface="Times New Roman" panose="02020603050405020304" pitchFamily="18" charset="0"/>
                          <a:cs typeface="Times New Roman" panose="02020603050405020304" pitchFamily="18" charset="0"/>
                        </a:rPr>
                        <a:t>HÌNH ẢNH  DO SÔNG HỒNG GÂY RA VÀO MÙA LŨ</a:t>
                      </a:r>
                    </a:p>
                  </a:txBody>
                  <a:tcPr/>
                </a:tc>
                <a:extLst>
                  <a:ext uri="{0D108BD9-81ED-4DB2-BD59-A6C34878D82A}">
                    <a16:rowId xmlns:a16="http://schemas.microsoft.com/office/drawing/2014/main" val="3693964203"/>
                  </a:ext>
                </a:extLst>
              </a:tr>
            </a:tbl>
          </a:graphicData>
        </a:graphic>
      </p:graphicFrame>
    </p:spTree>
    <p:extLst>
      <p:ext uri="{BB962C8B-B14F-4D97-AF65-F5344CB8AC3E}">
        <p14:creationId xmlns:p14="http://schemas.microsoft.com/office/powerpoint/2010/main" val="2990589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par>
                                <p:cTn id="8" presetID="6" presetClass="entr" presetSubtype="3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out)">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4"/>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CĐ 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9" name="Title 1"/>
          <p:cNvSpPr txBox="1">
            <a:spLocks/>
          </p:cNvSpPr>
          <p:nvPr/>
        </p:nvSpPr>
        <p:spPr>
          <a:xfrm>
            <a:off x="2299452" y="228600"/>
            <a:ext cx="670010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Quá trình hình thành và phát triển châu thổ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sông </a:t>
            </a:r>
            <a:r>
              <a:rPr lang="en-US" sz="2400" b="1" dirty="0" err="1">
                <a:solidFill>
                  <a:srgbClr val="0D30DD"/>
                </a:solidFill>
                <a:latin typeface="Cambria" pitchFamily="18" charset="0"/>
              </a:rPr>
              <a:t>Hồng</a:t>
            </a:r>
            <a:r>
              <a:rPr lang="vi-VN" sz="2400" b="1" dirty="0">
                <a:solidFill>
                  <a:srgbClr val="0D30DD"/>
                </a:solidFill>
                <a:latin typeface="Cambria" pitchFamily="18" charset="0"/>
              </a:rPr>
              <a:t>. Chế độ nước của sông </a:t>
            </a:r>
            <a:r>
              <a:rPr lang="en-US" sz="2400" b="1" dirty="0" err="1">
                <a:solidFill>
                  <a:srgbClr val="0D30DD"/>
                </a:solidFill>
                <a:latin typeface="Cambria" pitchFamily="18" charset="0"/>
              </a:rPr>
              <a:t>Hồng</a:t>
            </a:r>
            <a:r>
              <a:rPr lang="vi-VN" sz="2400" b="1" dirty="0">
                <a:solidFill>
                  <a:srgbClr val="0D30DD"/>
                </a:solidFill>
                <a:latin typeface="Cambria" pitchFamily="18" charset="0"/>
              </a:rPr>
              <a:t>.</a:t>
            </a:r>
          </a:p>
        </p:txBody>
      </p:sp>
      <p:graphicFrame>
        <p:nvGraphicFramePr>
          <p:cNvPr id="2" name="Table 1">
            <a:extLst>
              <a:ext uri="{FF2B5EF4-FFF2-40B4-BE49-F238E27FC236}">
                <a16:creationId xmlns:a16="http://schemas.microsoft.com/office/drawing/2014/main" id="{AC556E0E-DA59-E7D8-4B4A-191C4151E018}"/>
              </a:ext>
            </a:extLst>
          </p:cNvPr>
          <p:cNvGraphicFramePr>
            <a:graphicFrameLocks noGrp="1"/>
          </p:cNvGraphicFramePr>
          <p:nvPr>
            <p:extLst>
              <p:ext uri="{D42A27DB-BD31-4B8C-83A1-F6EECF244321}">
                <p14:modId xmlns:p14="http://schemas.microsoft.com/office/powerpoint/2010/main" val="1083146402"/>
              </p:ext>
            </p:extLst>
          </p:nvPr>
        </p:nvGraphicFramePr>
        <p:xfrm>
          <a:off x="0" y="1085282"/>
          <a:ext cx="9055522" cy="5720326"/>
        </p:xfrm>
        <a:graphic>
          <a:graphicData uri="http://schemas.openxmlformats.org/drawingml/2006/table">
            <a:tbl>
              <a:tblPr firstRow="1" bandRow="1">
                <a:tableStyleId>{5C22544A-7EE6-4342-B048-85BDC9FD1C3A}</a:tableStyleId>
              </a:tblPr>
              <a:tblGrid>
                <a:gridCol w="4527761">
                  <a:extLst>
                    <a:ext uri="{9D8B030D-6E8A-4147-A177-3AD203B41FA5}">
                      <a16:colId xmlns:a16="http://schemas.microsoft.com/office/drawing/2014/main" val="968574930"/>
                    </a:ext>
                  </a:extLst>
                </a:gridCol>
                <a:gridCol w="4527761">
                  <a:extLst>
                    <a:ext uri="{9D8B030D-6E8A-4147-A177-3AD203B41FA5}">
                      <a16:colId xmlns:a16="http://schemas.microsoft.com/office/drawing/2014/main" val="476792908"/>
                    </a:ext>
                  </a:extLst>
                </a:gridCol>
              </a:tblGrid>
              <a:tr h="346494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20956850"/>
                  </a:ext>
                </a:extLst>
              </a:tr>
              <a:tr h="2255383">
                <a:tc>
                  <a:txBody>
                    <a:bodyPr/>
                    <a:lstStyle/>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26081028"/>
                  </a:ext>
                </a:extLst>
              </a:tr>
            </a:tbl>
          </a:graphicData>
        </a:graphic>
      </p:graphicFrame>
      <p:pic>
        <p:nvPicPr>
          <p:cNvPr id="3" name="Picture 2">
            <a:extLst>
              <a:ext uri="{FF2B5EF4-FFF2-40B4-BE49-F238E27FC236}">
                <a16:creationId xmlns:a16="http://schemas.microsoft.com/office/drawing/2014/main" id="{9B5D07B5-65D6-69E0-377B-F5DC1B0AA5D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146732"/>
            <a:ext cx="4572000" cy="2312156"/>
          </a:xfrm>
          <a:prstGeom prst="rect">
            <a:avLst/>
          </a:prstGeom>
          <a:noFill/>
          <a:ln>
            <a:noFill/>
          </a:ln>
        </p:spPr>
      </p:pic>
      <p:pic>
        <p:nvPicPr>
          <p:cNvPr id="14" name="Picture 13">
            <a:extLst>
              <a:ext uri="{FF2B5EF4-FFF2-40B4-BE49-F238E27FC236}">
                <a16:creationId xmlns:a16="http://schemas.microsoft.com/office/drawing/2014/main" id="{3FCF33A9-91D8-E88C-311B-3C9D70337DE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101304"/>
            <a:ext cx="4534899" cy="2830616"/>
          </a:xfrm>
          <a:prstGeom prst="rect">
            <a:avLst/>
          </a:prstGeom>
          <a:noFill/>
          <a:ln>
            <a:noFill/>
          </a:ln>
        </p:spPr>
      </p:pic>
      <p:graphicFrame>
        <p:nvGraphicFramePr>
          <p:cNvPr id="15" name="Table 14">
            <a:extLst>
              <a:ext uri="{FF2B5EF4-FFF2-40B4-BE49-F238E27FC236}">
                <a16:creationId xmlns:a16="http://schemas.microsoft.com/office/drawing/2014/main" id="{C0AFBB4F-32BC-2721-8C3D-8EEF34163F20}"/>
              </a:ext>
            </a:extLst>
          </p:cNvPr>
          <p:cNvGraphicFramePr>
            <a:graphicFrameLocks noGrp="1"/>
          </p:cNvGraphicFramePr>
          <p:nvPr>
            <p:extLst>
              <p:ext uri="{D42A27DB-BD31-4B8C-83A1-F6EECF244321}">
                <p14:modId xmlns:p14="http://schemas.microsoft.com/office/powerpoint/2010/main" val="4054562295"/>
              </p:ext>
            </p:extLst>
          </p:nvPr>
        </p:nvGraphicFramePr>
        <p:xfrm>
          <a:off x="-35107" y="3500584"/>
          <a:ext cx="4530907" cy="640080"/>
        </p:xfrm>
        <a:graphic>
          <a:graphicData uri="http://schemas.openxmlformats.org/drawingml/2006/table">
            <a:tbl>
              <a:tblPr firstRow="1" bandRow="1">
                <a:tableStyleId>{5C22544A-7EE6-4342-B048-85BDC9FD1C3A}</a:tableStyleId>
              </a:tblPr>
              <a:tblGrid>
                <a:gridCol w="4530907">
                  <a:extLst>
                    <a:ext uri="{9D8B030D-6E8A-4147-A177-3AD203B41FA5}">
                      <a16:colId xmlns:a16="http://schemas.microsoft.com/office/drawing/2014/main" val="3671613722"/>
                    </a:ext>
                  </a:extLst>
                </a:gridCol>
              </a:tblGrid>
              <a:tr h="521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latin typeface="Times New Roman" panose="02020603050405020304" pitchFamily="18" charset="0"/>
                          <a:cs typeface="Times New Roman" panose="02020603050405020304" pitchFamily="18" charset="0"/>
                        </a:rPr>
                        <a:t>THỦY ĐIỆN HÒA BÌNH TRÊN SÔNG ĐÀ</a:t>
                      </a:r>
                    </a:p>
                    <a:p>
                      <a:endParaRPr lang="en-US" dirty="0"/>
                    </a:p>
                  </a:txBody>
                  <a:tcPr/>
                </a:tc>
                <a:extLst>
                  <a:ext uri="{0D108BD9-81ED-4DB2-BD59-A6C34878D82A}">
                    <a16:rowId xmlns:a16="http://schemas.microsoft.com/office/drawing/2014/main" val="707613947"/>
                  </a:ext>
                </a:extLst>
              </a:tr>
            </a:tbl>
          </a:graphicData>
        </a:graphic>
      </p:graphicFrame>
      <p:graphicFrame>
        <p:nvGraphicFramePr>
          <p:cNvPr id="16" name="Table 15">
            <a:extLst>
              <a:ext uri="{FF2B5EF4-FFF2-40B4-BE49-F238E27FC236}">
                <a16:creationId xmlns:a16="http://schemas.microsoft.com/office/drawing/2014/main" id="{0EC83951-67F8-4B42-AF8D-CCB47A2EF46D}"/>
              </a:ext>
            </a:extLst>
          </p:cNvPr>
          <p:cNvGraphicFramePr>
            <a:graphicFrameLocks noGrp="1"/>
          </p:cNvGraphicFramePr>
          <p:nvPr>
            <p:extLst>
              <p:ext uri="{D42A27DB-BD31-4B8C-83A1-F6EECF244321}">
                <p14:modId xmlns:p14="http://schemas.microsoft.com/office/powerpoint/2010/main" val="3728177217"/>
              </p:ext>
            </p:extLst>
          </p:nvPr>
        </p:nvGraphicFramePr>
        <p:xfrm>
          <a:off x="4543972" y="3500584"/>
          <a:ext cx="4600028" cy="640080"/>
        </p:xfrm>
        <a:graphic>
          <a:graphicData uri="http://schemas.openxmlformats.org/drawingml/2006/table">
            <a:tbl>
              <a:tblPr firstRow="1" bandRow="1">
                <a:tableStyleId>{5C22544A-7EE6-4342-B048-85BDC9FD1C3A}</a:tableStyleId>
              </a:tblPr>
              <a:tblGrid>
                <a:gridCol w="4600028">
                  <a:extLst>
                    <a:ext uri="{9D8B030D-6E8A-4147-A177-3AD203B41FA5}">
                      <a16:colId xmlns:a16="http://schemas.microsoft.com/office/drawing/2014/main" val="857551052"/>
                    </a:ext>
                  </a:extLst>
                </a:gridCol>
              </a:tblGrid>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Times New Roman" panose="02020603050405020304" pitchFamily="18" charset="0"/>
                          <a:cs typeface="Times New Roman" panose="02020603050405020304" pitchFamily="18" charset="0"/>
                        </a:rPr>
                        <a:t>THỦY ĐIỆN THÁC BÀ TRÊN SÔNG CHẢY</a:t>
                      </a:r>
                    </a:p>
                    <a:p>
                      <a:pPr algn="ctr"/>
                      <a:endParaRPr lang="en-US" dirty="0"/>
                    </a:p>
                  </a:txBody>
                  <a:tcPr/>
                </a:tc>
                <a:extLst>
                  <a:ext uri="{0D108BD9-81ED-4DB2-BD59-A6C34878D82A}">
                    <a16:rowId xmlns:a16="http://schemas.microsoft.com/office/drawing/2014/main" val="154676077"/>
                  </a:ext>
                </a:extLst>
              </a:tr>
            </a:tbl>
          </a:graphicData>
        </a:graphic>
      </p:graphicFrame>
      <p:pic>
        <p:nvPicPr>
          <p:cNvPr id="17" name="Picture 16">
            <a:extLst>
              <a:ext uri="{FF2B5EF4-FFF2-40B4-BE49-F238E27FC236}">
                <a16:creationId xmlns:a16="http://schemas.microsoft.com/office/drawing/2014/main" id="{15DDDA02-F7BA-3823-863C-4E57944B18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880" y="4014515"/>
            <a:ext cx="4562852" cy="2731463"/>
          </a:xfrm>
          <a:prstGeom prst="rect">
            <a:avLst/>
          </a:prstGeom>
        </p:spPr>
      </p:pic>
      <p:pic>
        <p:nvPicPr>
          <p:cNvPr id="18" name="Picture 17">
            <a:extLst>
              <a:ext uri="{FF2B5EF4-FFF2-40B4-BE49-F238E27FC236}">
                <a16:creationId xmlns:a16="http://schemas.microsoft.com/office/drawing/2014/main" id="{05169B92-2664-05A2-CD93-6062AB914B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92118" y="3976013"/>
            <a:ext cx="4498554" cy="2722318"/>
          </a:xfrm>
          <a:prstGeom prst="rect">
            <a:avLst/>
          </a:prstGeom>
        </p:spPr>
      </p:pic>
    </p:spTree>
    <p:extLst>
      <p:ext uri="{BB962C8B-B14F-4D97-AF65-F5344CB8AC3E}">
        <p14:creationId xmlns:p14="http://schemas.microsoft.com/office/powerpoint/2010/main" val="1635585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par>
                                <p:cTn id="8" presetID="6" presetClass="entr" presetSubtype="3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out)">
                                      <p:cBhvr>
                                        <p:cTn id="10" dur="2000"/>
                                        <p:tgtEl>
                                          <p:spTgt spid="14"/>
                                        </p:tgtEl>
                                      </p:cBhvr>
                                    </p:animEffect>
                                  </p:childTnLst>
                                </p:cTn>
                              </p:par>
                              <p:par>
                                <p:cTn id="11" presetID="6" presetClass="entr" presetSubtype="32"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out)">
                                      <p:cBhvr>
                                        <p:cTn id="13" dur="2000"/>
                                        <p:tgtEl>
                                          <p:spTgt spid="2"/>
                                        </p:tgtEl>
                                      </p:cBhvr>
                                    </p:animEffect>
                                  </p:childTnLst>
                                </p:cTn>
                              </p:par>
                              <p:par>
                                <p:cTn id="14" presetID="6" presetClass="entr" presetSubtype="32"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out)">
                                      <p:cBhvr>
                                        <p:cTn id="16" dur="2000"/>
                                        <p:tgtEl>
                                          <p:spTgt spid="17"/>
                                        </p:tgtEl>
                                      </p:cBhvr>
                                    </p:animEffect>
                                  </p:childTnLst>
                                </p:cTn>
                              </p:par>
                              <p:par>
                                <p:cTn id="17" presetID="6" presetClass="entr" presetSubtype="32"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out)">
                                      <p:cBhvr>
                                        <p:cTn id="19" dur="2000"/>
                                        <p:tgtEl>
                                          <p:spTgt spid="18"/>
                                        </p:tgtEl>
                                      </p:cBhvr>
                                    </p:animEffect>
                                  </p:childTnLst>
                                </p:cTn>
                              </p:par>
                              <p:par>
                                <p:cTn id="20" presetID="6" presetClass="entr" presetSubtype="32"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out)">
                                      <p:cBhvr>
                                        <p:cTn id="22" dur="2000"/>
                                        <p:tgtEl>
                                          <p:spTgt spid="15"/>
                                        </p:tgtEl>
                                      </p:cBhvr>
                                    </p:animEffect>
                                  </p:childTnLst>
                                </p:cTn>
                              </p:par>
                              <p:par>
                                <p:cTn id="23" presetID="6" presetClass="entr" presetSubtype="32"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out)">
                                      <p:cBhvr>
                                        <p:cTn id="2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CĐ 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3" name="Title 1"/>
          <p:cNvSpPr txBox="1">
            <a:spLocks/>
          </p:cNvSpPr>
          <p:nvPr/>
        </p:nvSpPr>
        <p:spPr>
          <a:xfrm>
            <a:off x="22994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Quá trình hình thành và phát triển châu thổ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sông </a:t>
            </a:r>
            <a:r>
              <a:rPr lang="en-US" sz="2400" b="1" dirty="0">
                <a:solidFill>
                  <a:srgbClr val="0D30DD"/>
                </a:solidFill>
                <a:latin typeface="Cambria" pitchFamily="18" charset="0"/>
              </a:rPr>
              <a:t> </a:t>
            </a:r>
            <a:r>
              <a:rPr lang="en-US" sz="2400" b="1" dirty="0" err="1">
                <a:solidFill>
                  <a:srgbClr val="0D30DD"/>
                </a:solidFill>
                <a:latin typeface="Cambria" pitchFamily="18" charset="0"/>
              </a:rPr>
              <a:t>Hồng</a:t>
            </a:r>
            <a:r>
              <a:rPr lang="vi-VN" sz="2400" b="1" dirty="0">
                <a:solidFill>
                  <a:srgbClr val="0D30DD"/>
                </a:solidFill>
                <a:latin typeface="Cambria" pitchFamily="18" charset="0"/>
              </a:rPr>
              <a:t>. Chế độ nước của sông </a:t>
            </a:r>
            <a:r>
              <a:rPr lang="en-US" sz="2400" b="1" dirty="0" err="1">
                <a:solidFill>
                  <a:srgbClr val="0D30DD"/>
                </a:solidFill>
                <a:latin typeface="Cambria" pitchFamily="18" charset="0"/>
              </a:rPr>
              <a:t>Hồng</a:t>
            </a:r>
            <a:endParaRPr lang="vi-VN" sz="2400" b="1" dirty="0">
              <a:solidFill>
                <a:srgbClr val="0D30DD"/>
              </a:solidFill>
              <a:latin typeface="Cambria" pitchFamily="18" charset="0"/>
            </a:endParaRPr>
          </a:p>
        </p:txBody>
      </p:sp>
      <p:sp>
        <p:nvSpPr>
          <p:cNvPr id="2" name="Rectangle 1">
            <a:extLst>
              <a:ext uri="{FF2B5EF4-FFF2-40B4-BE49-F238E27FC236}">
                <a16:creationId xmlns:a16="http://schemas.microsoft.com/office/drawing/2014/main" id="{407E8CED-286E-6986-B899-5A8D733D9E57}"/>
              </a:ext>
            </a:extLst>
          </p:cNvPr>
          <p:cNvSpPr/>
          <p:nvPr/>
        </p:nvSpPr>
        <p:spPr>
          <a:xfrm>
            <a:off x="191913" y="1096904"/>
            <a:ext cx="8807647" cy="55784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 Hai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endParaRPr lang="en-US" sz="2400" dirty="0">
              <a:latin typeface="Times New Roman" panose="02020603050405020304" pitchFamily="18" charset="0"/>
              <a:cs typeface="Times New Roman" panose="02020603050405020304" pitchFamily="18" charset="0"/>
            </a:endParaRPr>
          </a:p>
          <a:p>
            <a:pPr marL="342900" indent="-342900" algn="just">
              <a:buAutoNum type="alphaUcPeriod"/>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Luộc</a:t>
            </a:r>
            <a:r>
              <a:rPr lang="en-US" sz="2400" dirty="0">
                <a:latin typeface="Times New Roman" panose="02020603050405020304" pitchFamily="18" charset="0"/>
                <a:cs typeface="Times New Roman" panose="02020603050405020304" pitchFamily="18" charset="0"/>
              </a:rPr>
              <a:t> </a:t>
            </a:r>
          </a:p>
          <a:p>
            <a:pPr marL="342900" indent="-342900" algn="just">
              <a:buAutoNum type="alphaUcPeriod" startAt="2"/>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Trà</a:t>
            </a:r>
            <a:r>
              <a:rPr lang="en-US" sz="2400" dirty="0">
                <a:latin typeface="Times New Roman" panose="02020603050405020304" pitchFamily="18" charset="0"/>
                <a:cs typeface="Times New Roman" panose="02020603050405020304" pitchFamily="18" charset="0"/>
              </a:rPr>
              <a:t> Lý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Đáy</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Lô</a:t>
            </a:r>
          </a:p>
          <a:p>
            <a:pPr algn="just"/>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Thao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Gâm</a:t>
            </a:r>
            <a:endParaRPr lang="en-US"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Bề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trũng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do</a:t>
            </a:r>
          </a:p>
          <a:p>
            <a:pPr algn="just"/>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biển</a:t>
            </a:r>
            <a:endParaRPr lang="en-US"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thổ</a:t>
            </a:r>
            <a:r>
              <a:rPr lang="en-US" sz="2400" dirty="0">
                <a:latin typeface="Times New Roman" panose="02020603050405020304" pitchFamily="18" charset="0"/>
                <a:cs typeface="Times New Roman" panose="02020603050405020304" pitchFamily="18" charset="0"/>
              </a:rPr>
              <a:t> s</a:t>
            </a:r>
            <a:r>
              <a:rPr lang="vi-VN" sz="2400" dirty="0">
                <a:latin typeface="Times New Roman" panose="02020603050405020304" pitchFamily="18" charset="0"/>
                <a:cs typeface="Times New Roman" panose="02020603050405020304" pitchFamily="18" charset="0"/>
              </a:rPr>
              <a:t>ô</a:t>
            </a:r>
            <a:r>
              <a:rPr lang="en-US" sz="2400" dirty="0">
                <a:latin typeface="Times New Roman" panose="02020603050405020304" pitchFamily="18" charset="0"/>
                <a:cs typeface="Times New Roman" panose="02020603050405020304" pitchFamily="18" charset="0"/>
              </a:rPr>
              <a:t>ng </a:t>
            </a:r>
            <a:r>
              <a:rPr lang="en-US" sz="2400" dirty="0" err="1">
                <a:latin typeface="Times New Roman" panose="02020603050405020304" pitchFamily="18" charset="0"/>
                <a:cs typeface="Times New Roman" panose="02020603050405020304" pitchFamily="18" charset="0"/>
              </a:rPr>
              <a:t>Hồng</a:t>
            </a:r>
            <a:endParaRPr lang="vi-VN" sz="2400" dirty="0">
              <a:latin typeface="Times New Roman" panose="02020603050405020304" pitchFamily="18" charset="0"/>
              <a:cs typeface="Times New Roman" panose="02020603050405020304" pitchFamily="18" charset="0"/>
            </a:endParaRPr>
          </a:p>
          <a:p>
            <a:pPr algn="just"/>
            <a:endParaRPr lang="vi-VN" sz="2800" dirty="0">
              <a:latin typeface="Times New Roman" panose="02020603050405020304" pitchFamily="18" charset="0"/>
              <a:cs typeface="Times New Roman" panose="02020603050405020304" pitchFamily="18" charset="0"/>
            </a:endParaRPr>
          </a:p>
          <a:p>
            <a:pPr algn="just"/>
            <a:endParaRPr lang="vi-VN" sz="2800" dirty="0">
              <a:latin typeface="Times New Roman" panose="02020603050405020304" pitchFamily="18" charset="0"/>
              <a:cs typeface="Times New Roman" panose="02020603050405020304" pitchFamily="18" charset="0"/>
            </a:endParaRPr>
          </a:p>
          <a:p>
            <a:pPr algn="just"/>
            <a:endParaRPr lang="vi-VN" sz="2800" dirty="0">
              <a:latin typeface="Times New Roman" panose="02020603050405020304" pitchFamily="18" charset="0"/>
              <a:cs typeface="Times New Roman" panose="02020603050405020304" pitchFamily="18" charset="0"/>
            </a:endParaRPr>
          </a:p>
          <a:p>
            <a:pPr algn="just"/>
            <a:endParaRPr lang="vi-VN"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710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CĐ 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vi-VN" sz="3000" b="1" dirty="0">
                <a:effectLst>
                  <a:outerShdw blurRad="38100" dist="38100" dir="2700000" algn="tl">
                    <a:srgbClr val="000000">
                      <a:alpha val="43137"/>
                    </a:srgbClr>
                  </a:outerShdw>
                </a:effectLst>
                <a:latin typeface="Cambria" pitchFamily="18" charset="0"/>
              </a:rPr>
              <a:t>1</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9" name="Title 1"/>
          <p:cNvSpPr txBox="1">
            <a:spLocks/>
          </p:cNvSpPr>
          <p:nvPr/>
        </p:nvSpPr>
        <p:spPr>
          <a:xfrm>
            <a:off x="22994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Quá trình hình thành và phát triển châu thổ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sông Hồng. Chế độ nước của sông Hồng.</a:t>
            </a:r>
          </a:p>
        </p:txBody>
      </p:sp>
      <p:sp>
        <p:nvSpPr>
          <p:cNvPr id="3" name="Rectangle: Rounded Corners 2">
            <a:extLst>
              <a:ext uri="{FF2B5EF4-FFF2-40B4-BE49-F238E27FC236}">
                <a16:creationId xmlns:a16="http://schemas.microsoft.com/office/drawing/2014/main" id="{7F87E5E3-FB88-04F2-EA69-7455F34256F9}"/>
              </a:ext>
            </a:extLst>
          </p:cNvPr>
          <p:cNvSpPr/>
          <p:nvPr/>
        </p:nvSpPr>
        <p:spPr>
          <a:xfrm>
            <a:off x="72208" y="1311233"/>
            <a:ext cx="2823392" cy="45392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xa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xưa</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sớm</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kênh</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đào</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ruộng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lũ</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mùa</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mưa</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đắp</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đê</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thủy</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-&gt;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vệ</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sống</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80BCD1C9-C51E-293D-A80A-64B9A5C888E2}"/>
              </a:ext>
            </a:extLst>
          </p:cNvPr>
          <p:cNvSpPr/>
          <p:nvPr/>
        </p:nvSpPr>
        <p:spPr>
          <a:xfrm>
            <a:off x="3196410" y="1311233"/>
            <a:ext cx="2594790" cy="4465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200" kern="100" dirty="0">
                <a:latin typeface="Times New Roman" panose="02020603050405020304" pitchFamily="18" charset="0"/>
                <a:ea typeface="Calibri" panose="020F0502020204030204" pitchFamily="34" charset="0"/>
                <a:cs typeface="Times New Roman" panose="02020603050405020304" pitchFamily="18" charset="0"/>
              </a:rPr>
              <a:t>kỉ </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XI,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đắp</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đê</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hầu</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sông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đê</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xung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200" kern="100" dirty="0">
                <a:latin typeface="Times New Roman" panose="02020603050405020304" pitchFamily="18" charset="0"/>
                <a:ea typeface="Calibri" panose="020F0502020204030204" pitchFamily="34" charset="0"/>
                <a:cs typeface="Times New Roman" panose="02020603050405020304" pitchFamily="18" charset="0"/>
              </a:rPr>
              <a:t>H</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à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đê</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sứ</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coi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đê</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8349FA37-427D-3DED-5CB9-9B0937CFBA5C}"/>
              </a:ext>
            </a:extLst>
          </p:cNvPr>
          <p:cNvSpPr/>
          <p:nvPr/>
        </p:nvSpPr>
        <p:spPr>
          <a:xfrm>
            <a:off x="6248402" y="1271315"/>
            <a:ext cx="2719386" cy="45058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k</a:t>
            </a:r>
            <a:r>
              <a:rPr lang="vi-VN" sz="2200" kern="100" dirty="0">
                <a:latin typeface="Times New Roman" panose="02020603050405020304" pitchFamily="18" charset="0"/>
                <a:ea typeface="Calibri" panose="020F0502020204030204" pitchFamily="34" charset="0"/>
                <a:cs typeface="Times New Roman" panose="02020603050405020304" pitchFamily="18" charset="0"/>
              </a:rPr>
              <a:t>ỉ</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XV,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Lê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quai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đê</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lấn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khai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thác</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bãi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bồi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cửa</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sông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đẩy</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Thái Bình, Nam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N</a:t>
            </a:r>
            <a:r>
              <a:rPr lang="vi-VN" sz="2200" kern="100" dirty="0">
                <a:effectLst/>
                <a:latin typeface="Times New Roman" panose="02020603050405020304" pitchFamily="18" charset="0"/>
                <a:ea typeface="Calibri" panose="020F0502020204030204" pitchFamily="34" charset="0"/>
                <a:cs typeface="Times New Roman" panose="02020603050405020304" pitchFamily="18" charset="0"/>
              </a:rPr>
              <a:t>i</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nh</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Bình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Doanh</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điền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s</a:t>
            </a:r>
            <a:r>
              <a:rPr lang="vi-VN" sz="2200" kern="100" dirty="0">
                <a:effectLst/>
                <a:latin typeface="Times New Roman" panose="02020603050405020304" pitchFamily="18" charset="0"/>
                <a:ea typeface="Calibri" panose="020F0502020204030204" pitchFamily="34" charset="0"/>
                <a:cs typeface="Times New Roman" panose="02020603050405020304" pitchFamily="18" charset="0"/>
              </a:rPr>
              <a:t>ứ</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Trứ</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Arrow: Right 15">
            <a:extLst>
              <a:ext uri="{FF2B5EF4-FFF2-40B4-BE49-F238E27FC236}">
                <a16:creationId xmlns:a16="http://schemas.microsoft.com/office/drawing/2014/main" id="{98272A02-8680-9BF1-94B7-55C7696D070D}"/>
              </a:ext>
            </a:extLst>
          </p:cNvPr>
          <p:cNvSpPr/>
          <p:nvPr/>
        </p:nvSpPr>
        <p:spPr>
          <a:xfrm>
            <a:off x="2907320" y="3581400"/>
            <a:ext cx="288338" cy="533400"/>
          </a:xfrm>
          <a:prstGeom prst="rightArrow">
            <a:avLst/>
          </a:prstGeom>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Times New Roman" panose="02020603050405020304" pitchFamily="18" charset="0"/>
              <a:cs typeface="Times New Roman" panose="02020603050405020304" pitchFamily="18" charset="0"/>
            </a:endParaRPr>
          </a:p>
        </p:txBody>
      </p:sp>
      <p:sp>
        <p:nvSpPr>
          <p:cNvPr id="17" name="Arrow: Right 16">
            <a:extLst>
              <a:ext uri="{FF2B5EF4-FFF2-40B4-BE49-F238E27FC236}">
                <a16:creationId xmlns:a16="http://schemas.microsoft.com/office/drawing/2014/main" id="{160241BB-57F6-EC80-52F7-5E9A9951FE6A}"/>
              </a:ext>
            </a:extLst>
          </p:cNvPr>
          <p:cNvSpPr/>
          <p:nvPr/>
        </p:nvSpPr>
        <p:spPr>
          <a:xfrm>
            <a:off x="5802920" y="3588454"/>
            <a:ext cx="444730" cy="533400"/>
          </a:xfrm>
          <a:prstGeom prst="rightArrow">
            <a:avLst/>
          </a:prstGeom>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7097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6" presetClass="entr" presetSubtype="3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2000"/>
                                        <p:tgtEl>
                                          <p:spTgt spid="14"/>
                                        </p:tgtEl>
                                      </p:cBhvr>
                                    </p:animEffect>
                                  </p:childTnLst>
                                </p:cTn>
                              </p:par>
                            </p:childTnLst>
                          </p:cTn>
                        </p:par>
                        <p:par>
                          <p:cTn id="17" fill="hold">
                            <p:stCondLst>
                              <p:cond delay="4500"/>
                            </p:stCondLst>
                            <p:childTnLst>
                              <p:par>
                                <p:cTn id="18" presetID="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0-#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childTnLst>
                          </p:cTn>
                        </p:par>
                        <p:par>
                          <p:cTn id="22" fill="hold">
                            <p:stCondLst>
                              <p:cond delay="5000"/>
                            </p:stCondLst>
                            <p:childTnLst>
                              <p:par>
                                <p:cTn id="23" presetID="6" presetClass="entr" presetSubtype="32"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out)">
                                      <p:cBhvr>
                                        <p:cTn id="2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CĐ 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vi-VN" sz="3000" b="1" dirty="0">
                <a:effectLst>
                  <a:outerShdw blurRad="38100" dist="38100" dir="2700000" algn="tl">
                    <a:srgbClr val="000000">
                      <a:alpha val="43137"/>
                    </a:srgbClr>
                  </a:outerShdw>
                </a:effectLst>
                <a:latin typeface="Cambria" pitchFamily="18" charset="0"/>
              </a:rPr>
              <a:t>1</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3" name="Title 1"/>
          <p:cNvSpPr txBox="1">
            <a:spLocks/>
          </p:cNvSpPr>
          <p:nvPr/>
        </p:nvSpPr>
        <p:spPr>
          <a:xfrm>
            <a:off x="22994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Quá trình hình thành và phát triển châu thổ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sông </a:t>
            </a:r>
            <a:r>
              <a:rPr lang="en-US" sz="2400" b="1" dirty="0" err="1">
                <a:solidFill>
                  <a:srgbClr val="0D30DD"/>
                </a:solidFill>
                <a:latin typeface="Cambria" pitchFamily="18" charset="0"/>
              </a:rPr>
              <a:t>Cửu</a:t>
            </a:r>
            <a:r>
              <a:rPr lang="en-US" sz="2400" b="1" dirty="0">
                <a:solidFill>
                  <a:srgbClr val="0D30DD"/>
                </a:solidFill>
                <a:latin typeface="Cambria" pitchFamily="18" charset="0"/>
              </a:rPr>
              <a:t> Long</a:t>
            </a:r>
            <a:r>
              <a:rPr lang="vi-VN" sz="2400" b="1" dirty="0">
                <a:solidFill>
                  <a:srgbClr val="0D30DD"/>
                </a:solidFill>
                <a:latin typeface="Cambria" pitchFamily="18" charset="0"/>
              </a:rPr>
              <a:t>. Chế độ nước của sông </a:t>
            </a:r>
            <a:r>
              <a:rPr lang="en-US" sz="2400" b="1" dirty="0" err="1">
                <a:solidFill>
                  <a:srgbClr val="0D30DD"/>
                </a:solidFill>
                <a:latin typeface="Cambria" pitchFamily="18" charset="0"/>
              </a:rPr>
              <a:t>Cửu</a:t>
            </a:r>
            <a:r>
              <a:rPr lang="en-US" sz="2400" b="1" dirty="0">
                <a:solidFill>
                  <a:srgbClr val="0D30DD"/>
                </a:solidFill>
                <a:latin typeface="Cambria" pitchFamily="18" charset="0"/>
              </a:rPr>
              <a:t> Long</a:t>
            </a:r>
            <a:r>
              <a:rPr lang="vi-VN" sz="2400" b="1" dirty="0">
                <a:solidFill>
                  <a:srgbClr val="0D30DD"/>
                </a:solidFill>
                <a:latin typeface="Cambria" pitchFamily="18" charset="0"/>
              </a:rPr>
              <a:t>.</a:t>
            </a:r>
          </a:p>
        </p:txBody>
      </p:sp>
    </p:spTree>
    <p:extLst>
      <p:ext uri="{BB962C8B-B14F-4D97-AF65-F5344CB8AC3E}">
        <p14:creationId xmlns:p14="http://schemas.microsoft.com/office/powerpoint/2010/main" val="682139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CĐ 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0" name="TextBox 19"/>
          <p:cNvSpPr txBox="1"/>
          <p:nvPr/>
        </p:nvSpPr>
        <p:spPr>
          <a:xfrm>
            <a:off x="954112" y="6248400"/>
            <a:ext cx="3160688" cy="369332"/>
          </a:xfrm>
          <a:prstGeom prst="rect">
            <a:avLst/>
          </a:prstGeom>
          <a:noFill/>
        </p:spPr>
        <p:txBody>
          <a:bodyPr wrap="square" rtlCol="0">
            <a:spAutoFit/>
          </a:bodyPr>
          <a:lstStyle/>
          <a:p>
            <a:pPr algn="ctr"/>
            <a:r>
              <a:rPr lang="en-US" dirty="0" err="1">
                <a:latin typeface="Cambria" pitchFamily="18" charset="0"/>
                <a:ea typeface="Cambria" pitchFamily="18" charset="0"/>
              </a:rPr>
              <a:t>Mùa</a:t>
            </a:r>
            <a:r>
              <a:rPr lang="en-US" dirty="0">
                <a:latin typeface="Cambria" pitchFamily="18" charset="0"/>
                <a:ea typeface="Cambria" pitchFamily="18" charset="0"/>
              </a:rPr>
              <a:t> </a:t>
            </a:r>
            <a:r>
              <a:rPr lang="en-US" dirty="0" err="1">
                <a:latin typeface="Cambria" pitchFamily="18" charset="0"/>
                <a:ea typeface="Cambria" pitchFamily="18" charset="0"/>
              </a:rPr>
              <a:t>lũ</a:t>
            </a:r>
            <a:r>
              <a:rPr lang="en-US" dirty="0">
                <a:latin typeface="Cambria" pitchFamily="18" charset="0"/>
                <a:ea typeface="Cambria" pitchFamily="18" charset="0"/>
              </a:rPr>
              <a:t> </a:t>
            </a:r>
            <a:r>
              <a:rPr lang="en-US" dirty="0" err="1">
                <a:latin typeface="Cambria" pitchFamily="18" charset="0"/>
                <a:ea typeface="Cambria" pitchFamily="18" charset="0"/>
              </a:rPr>
              <a:t>trên</a:t>
            </a:r>
            <a:r>
              <a:rPr lang="en-US" dirty="0">
                <a:latin typeface="Cambria" pitchFamily="18" charset="0"/>
                <a:ea typeface="Cambria" pitchFamily="18" charset="0"/>
              </a:rPr>
              <a:t> </a:t>
            </a:r>
            <a:r>
              <a:rPr lang="en-US" dirty="0" err="1">
                <a:latin typeface="Cambria" pitchFamily="18" charset="0"/>
                <a:ea typeface="Cambria" pitchFamily="18" charset="0"/>
              </a:rPr>
              <a:t>sông</a:t>
            </a:r>
            <a:r>
              <a:rPr lang="en-US" dirty="0">
                <a:latin typeface="Cambria" pitchFamily="18" charset="0"/>
                <a:ea typeface="Cambria" pitchFamily="18" charset="0"/>
              </a:rPr>
              <a:t> </a:t>
            </a:r>
            <a:r>
              <a:rPr lang="en-US" dirty="0" err="1">
                <a:latin typeface="Cambria" pitchFamily="18" charset="0"/>
                <a:ea typeface="Cambria" pitchFamily="18" charset="0"/>
              </a:rPr>
              <a:t>Cửu</a:t>
            </a:r>
            <a:r>
              <a:rPr lang="en-US" dirty="0">
                <a:latin typeface="Cambria" pitchFamily="18" charset="0"/>
                <a:ea typeface="Cambria" pitchFamily="18" charset="0"/>
              </a:rPr>
              <a:t> Long</a:t>
            </a:r>
          </a:p>
        </p:txBody>
      </p:sp>
      <p:sp>
        <p:nvSpPr>
          <p:cNvPr id="22" name="TextBox 21"/>
          <p:cNvSpPr txBox="1"/>
          <p:nvPr/>
        </p:nvSpPr>
        <p:spPr>
          <a:xfrm>
            <a:off x="5058569" y="6260068"/>
            <a:ext cx="3475827" cy="369332"/>
          </a:xfrm>
          <a:prstGeom prst="rect">
            <a:avLst/>
          </a:prstGeom>
          <a:noFill/>
        </p:spPr>
        <p:txBody>
          <a:bodyPr wrap="square" rtlCol="0">
            <a:spAutoFit/>
          </a:bodyPr>
          <a:lstStyle/>
          <a:p>
            <a:pPr algn="ctr"/>
            <a:r>
              <a:rPr lang="en-US" dirty="0" err="1">
                <a:latin typeface="Cambria" pitchFamily="18" charset="0"/>
                <a:ea typeface="Cambria" pitchFamily="18" charset="0"/>
              </a:rPr>
              <a:t>Kênh</a:t>
            </a:r>
            <a:r>
              <a:rPr lang="en-US" dirty="0">
                <a:latin typeface="Cambria" pitchFamily="18" charset="0"/>
                <a:ea typeface="Cambria" pitchFamily="18" charset="0"/>
              </a:rPr>
              <a:t> </a:t>
            </a:r>
            <a:r>
              <a:rPr lang="en-US" dirty="0" err="1">
                <a:latin typeface="Cambria" pitchFamily="18" charset="0"/>
                <a:ea typeface="Cambria" pitchFamily="18" charset="0"/>
              </a:rPr>
              <a:t>Vĩnh</a:t>
            </a:r>
            <a:r>
              <a:rPr lang="en-US" dirty="0">
                <a:latin typeface="Cambria" pitchFamily="18" charset="0"/>
                <a:ea typeface="Cambria" pitchFamily="18" charset="0"/>
              </a:rPr>
              <a:t> </a:t>
            </a:r>
            <a:r>
              <a:rPr lang="en-US" dirty="0" err="1">
                <a:latin typeface="Cambria" pitchFamily="18" charset="0"/>
                <a:ea typeface="Cambria" pitchFamily="18" charset="0"/>
              </a:rPr>
              <a:t>Tế</a:t>
            </a:r>
            <a:r>
              <a:rPr lang="en-US" dirty="0">
                <a:latin typeface="Cambria" pitchFamily="18" charset="0"/>
                <a:ea typeface="Cambria" pitchFamily="18" charset="0"/>
              </a:rPr>
              <a:t> (An </a:t>
            </a:r>
            <a:r>
              <a:rPr lang="en-US" dirty="0" err="1">
                <a:latin typeface="Cambria" pitchFamily="18" charset="0"/>
                <a:ea typeface="Cambria" pitchFamily="18" charset="0"/>
              </a:rPr>
              <a:t>Giang</a:t>
            </a:r>
            <a:r>
              <a:rPr lang="en-US" dirty="0">
                <a:latin typeface="Cambria" pitchFamily="18" charset="0"/>
                <a:ea typeface="Cambria" pitchFamily="18" charset="0"/>
              </a:rPr>
              <a:t>)</a:t>
            </a:r>
          </a:p>
        </p:txBody>
      </p:sp>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510" y="4343400"/>
            <a:ext cx="3947090" cy="19050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4538" y="4343400"/>
            <a:ext cx="4132262" cy="19050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a:xfrm>
            <a:off x="22994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Quá trình hình thành và phát triển châu thổ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sông </a:t>
            </a:r>
            <a:r>
              <a:rPr lang="en-US" sz="2400" b="1" dirty="0" err="1">
                <a:solidFill>
                  <a:srgbClr val="0D30DD"/>
                </a:solidFill>
                <a:latin typeface="Cambria" pitchFamily="18" charset="0"/>
              </a:rPr>
              <a:t>Cửu</a:t>
            </a:r>
            <a:r>
              <a:rPr lang="en-US" sz="2400" b="1" dirty="0">
                <a:solidFill>
                  <a:srgbClr val="0D30DD"/>
                </a:solidFill>
                <a:latin typeface="Cambria" pitchFamily="18" charset="0"/>
              </a:rPr>
              <a:t> Long</a:t>
            </a:r>
            <a:r>
              <a:rPr lang="vi-VN" sz="2400" b="1" dirty="0">
                <a:solidFill>
                  <a:srgbClr val="0D30DD"/>
                </a:solidFill>
                <a:latin typeface="Cambria" pitchFamily="18" charset="0"/>
              </a:rPr>
              <a:t>. Chế độ nước của sông </a:t>
            </a:r>
            <a:r>
              <a:rPr lang="en-US" sz="2400" b="1" dirty="0" err="1">
                <a:solidFill>
                  <a:srgbClr val="0D30DD"/>
                </a:solidFill>
                <a:latin typeface="Cambria" pitchFamily="18" charset="0"/>
              </a:rPr>
              <a:t>Cửu</a:t>
            </a:r>
            <a:r>
              <a:rPr lang="en-US" sz="2400" b="1" dirty="0">
                <a:solidFill>
                  <a:srgbClr val="0D30DD"/>
                </a:solidFill>
                <a:latin typeface="Cambria" pitchFamily="18" charset="0"/>
              </a:rPr>
              <a:t> Long</a:t>
            </a:r>
            <a:r>
              <a:rPr lang="vi-VN" sz="2400" b="1" dirty="0">
                <a:solidFill>
                  <a:srgbClr val="0D30DD"/>
                </a:solidFill>
                <a:latin typeface="Cambria" pitchFamily="18" charset="0"/>
              </a:rPr>
              <a:t>.</a:t>
            </a: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8962" y="1371600"/>
            <a:ext cx="4137838" cy="280356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510" y="1340005"/>
            <a:ext cx="3941514" cy="246999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457200" y="3811342"/>
            <a:ext cx="3756986" cy="369332"/>
          </a:xfrm>
          <a:prstGeom prst="rect">
            <a:avLst/>
          </a:prstGeom>
          <a:noFill/>
        </p:spPr>
        <p:txBody>
          <a:bodyPr wrap="square" rtlCol="0">
            <a:spAutoFit/>
          </a:bodyPr>
          <a:lstStyle/>
          <a:p>
            <a:pPr algn="ctr"/>
            <a:r>
              <a:rPr lang="en-US" dirty="0" err="1">
                <a:latin typeface="Cambria" pitchFamily="18" charset="0"/>
                <a:ea typeface="Cambria" pitchFamily="18" charset="0"/>
              </a:rPr>
              <a:t>Lược</a:t>
            </a:r>
            <a:r>
              <a:rPr lang="en-US" dirty="0">
                <a:latin typeface="Cambria" pitchFamily="18" charset="0"/>
                <a:ea typeface="Cambria" pitchFamily="18" charset="0"/>
              </a:rPr>
              <a:t> </a:t>
            </a:r>
            <a:r>
              <a:rPr lang="en-US" dirty="0" err="1">
                <a:latin typeface="Cambria" pitchFamily="18" charset="0"/>
                <a:ea typeface="Cambria" pitchFamily="18" charset="0"/>
              </a:rPr>
              <a:t>đồ</a:t>
            </a:r>
            <a:r>
              <a:rPr lang="en-US" dirty="0">
                <a:latin typeface="Cambria" pitchFamily="18" charset="0"/>
                <a:ea typeface="Cambria" pitchFamily="18" charset="0"/>
              </a:rPr>
              <a:t> </a:t>
            </a:r>
            <a:r>
              <a:rPr lang="en-US" dirty="0" err="1">
                <a:latin typeface="Cambria" pitchFamily="18" charset="0"/>
                <a:ea typeface="Cambria" pitchFamily="18" charset="0"/>
              </a:rPr>
              <a:t>châu</a:t>
            </a:r>
            <a:r>
              <a:rPr lang="en-US" dirty="0">
                <a:latin typeface="Cambria" pitchFamily="18" charset="0"/>
                <a:ea typeface="Cambria" pitchFamily="18" charset="0"/>
              </a:rPr>
              <a:t> </a:t>
            </a:r>
            <a:r>
              <a:rPr lang="en-US" dirty="0" err="1">
                <a:latin typeface="Cambria" pitchFamily="18" charset="0"/>
                <a:ea typeface="Cambria" pitchFamily="18" charset="0"/>
              </a:rPr>
              <a:t>thổ</a:t>
            </a:r>
            <a:r>
              <a:rPr lang="en-US" dirty="0">
                <a:latin typeface="Cambria" pitchFamily="18" charset="0"/>
                <a:ea typeface="Cambria" pitchFamily="18" charset="0"/>
              </a:rPr>
              <a:t> </a:t>
            </a:r>
            <a:r>
              <a:rPr lang="en-US" dirty="0" err="1">
                <a:latin typeface="Cambria" pitchFamily="18" charset="0"/>
                <a:ea typeface="Cambria" pitchFamily="18" charset="0"/>
              </a:rPr>
              <a:t>sông</a:t>
            </a:r>
            <a:r>
              <a:rPr lang="en-US" dirty="0">
                <a:latin typeface="Cambria" pitchFamily="18" charset="0"/>
                <a:ea typeface="Cambria" pitchFamily="18" charset="0"/>
              </a:rPr>
              <a:t> </a:t>
            </a:r>
            <a:r>
              <a:rPr lang="en-US" dirty="0" err="1">
                <a:latin typeface="Cambria" pitchFamily="18" charset="0"/>
                <a:ea typeface="Cambria" pitchFamily="18" charset="0"/>
              </a:rPr>
              <a:t>Cửu</a:t>
            </a:r>
            <a:r>
              <a:rPr lang="en-US" dirty="0">
                <a:latin typeface="Cambria" pitchFamily="18" charset="0"/>
                <a:ea typeface="Cambria" pitchFamily="18" charset="0"/>
              </a:rPr>
              <a:t> Long</a:t>
            </a:r>
          </a:p>
        </p:txBody>
      </p:sp>
    </p:spTree>
    <p:extLst>
      <p:ext uri="{BB962C8B-B14F-4D97-AF65-F5344CB8AC3E}">
        <p14:creationId xmlns:p14="http://schemas.microsoft.com/office/powerpoint/2010/main" val="2179283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randombar(horizontal)">
                                      <p:cBhvr>
                                        <p:cTn id="7" dur="500"/>
                                        <p:tgtEl>
                                          <p:spTgt spid="51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par>
                                <p:cTn id="11" presetID="14" presetClass="entr" presetSubtype="1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randombar(horizontal)">
                                      <p:cBhvr>
                                        <p:cTn id="13" dur="500"/>
                                        <p:tgtEl>
                                          <p:spTgt spid="5122"/>
                                        </p:tgtEl>
                                      </p:cBhvr>
                                    </p:animEffect>
                                  </p:childTnLst>
                                </p:cTn>
                              </p:par>
                              <p:par>
                                <p:cTn id="14" presetID="14" presetClass="entr" presetSubtype="10" fill="hold" nodeType="withEffect">
                                  <p:stCondLst>
                                    <p:cond delay="0"/>
                                  </p:stCondLst>
                                  <p:childTnLst>
                                    <p:set>
                                      <p:cBhvr>
                                        <p:cTn id="15" dur="1" fill="hold">
                                          <p:stCondLst>
                                            <p:cond delay="0"/>
                                          </p:stCondLst>
                                        </p:cTn>
                                        <p:tgtEl>
                                          <p:spTgt spid="8195"/>
                                        </p:tgtEl>
                                        <p:attrNameLst>
                                          <p:attrName>style.visibility</p:attrName>
                                        </p:attrNameLst>
                                      </p:cBhvr>
                                      <p:to>
                                        <p:strVal val="visible"/>
                                      </p:to>
                                    </p:set>
                                    <p:animEffect transition="in" filter="randombar(horizontal)">
                                      <p:cBhvr>
                                        <p:cTn id="16" dur="500"/>
                                        <p:tgtEl>
                                          <p:spTgt spid="8195"/>
                                        </p:tgtEl>
                                      </p:cBhvr>
                                    </p:animEffect>
                                  </p:childTnLst>
                                </p:cTn>
                              </p:par>
                              <p:par>
                                <p:cTn id="17" presetID="14" presetClass="entr" presetSubtype="10" fill="hold" nodeType="with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randombar(horizontal)">
                                      <p:cBhvr>
                                        <p:cTn id="19" dur="500"/>
                                        <p:tgtEl>
                                          <p:spTgt spid="819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CĐ 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23999" y="1828800"/>
            <a:ext cx="3657601" cy="1323439"/>
          </a:xfrm>
          <a:prstGeom prst="rect">
            <a:avLst/>
          </a:prstGeom>
          <a:solidFill>
            <a:srgbClr val="BCFCD4"/>
          </a:solidFill>
          <a:ln w="12700">
            <a:solidFill>
              <a:srgbClr val="009900"/>
            </a:solidFill>
          </a:ln>
        </p:spPr>
        <p:txBody>
          <a:bodyPr wrap="square">
            <a:spAutoFit/>
          </a:bodyPr>
          <a:lstStyle/>
          <a:p>
            <a:pPr algn="just"/>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các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ảnh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kênh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chữ</a:t>
            </a:r>
            <a:r>
              <a:rPr lang="en-US" sz="2000" i="1" dirty="0">
                <a:solidFill>
                  <a:srgbClr val="FF0000"/>
                </a:solidFill>
                <a:latin typeface="Cambria" panose="02040503050406030204" pitchFamily="18" charset="0"/>
                <a:ea typeface="Cambria" panose="02040503050406030204" pitchFamily="18" charset="0"/>
              </a:rPr>
              <a:t> SGK,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n</a:t>
            </a:r>
            <a:r>
              <a:rPr lang="vi-VN" sz="2000" i="1" dirty="0">
                <a:solidFill>
                  <a:srgbClr val="FF0000"/>
                </a:solidFill>
                <a:latin typeface="Cambria" panose="02040503050406030204" pitchFamily="18" charset="0"/>
                <a:ea typeface="Cambria" panose="02040503050406030204" pitchFamily="18" charset="0"/>
              </a:rPr>
              <a:t>êu vai trò của hệ thống sông Hồng đối với người Việt cổ.</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1800" b="1" dirty="0">
                <a:solidFill>
                  <a:srgbClr val="0D30DD"/>
                </a:solidFill>
                <a:latin typeface="Cambria" pitchFamily="18" charset="0"/>
              </a:rPr>
              <a:t>Quá trình con người khai khẩn và cải tạo châu thổ, chế ngự và </a:t>
            </a:r>
            <a:endParaRPr lang="en-US" sz="1800" b="1" dirty="0">
              <a:solidFill>
                <a:srgbClr val="0D30DD"/>
              </a:solidFill>
              <a:latin typeface="Cambria" pitchFamily="18" charset="0"/>
            </a:endParaRPr>
          </a:p>
          <a:p>
            <a:pPr algn="just"/>
            <a:r>
              <a:rPr lang="vi-VN" sz="1800" b="1" dirty="0">
                <a:solidFill>
                  <a:srgbClr val="0D30DD"/>
                </a:solidFill>
                <a:latin typeface="Cambria" pitchFamily="18" charset="0"/>
              </a:rPr>
              <a:t>thích ứng với chế độ nước sông Hồng và sông Cửu Long.</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953161"/>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343400"/>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3336935"/>
            <a:ext cx="3657601" cy="3216265"/>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vi-VN" dirty="0">
                <a:latin typeface="Cambria" pitchFamily="18" charset="0"/>
                <a:ea typeface="Cambria" pitchFamily="18" charset="0"/>
              </a:rPr>
              <a:t>- Hết sức quan trọng trong cuộc sống của người Việt cổ ở miền Bắc. Đó là nơi cung cấp thức ăn, là đường giao thông liên kết giữa các vùng.</a:t>
            </a:r>
          </a:p>
          <a:p>
            <a:pPr algn="just">
              <a:spcBef>
                <a:spcPts val="600"/>
              </a:spcBef>
              <a:spcAft>
                <a:spcPts val="0"/>
              </a:spcAft>
            </a:pPr>
            <a:r>
              <a:rPr lang="vi-VN" dirty="0">
                <a:latin typeface="Cambria" pitchFamily="18" charset="0"/>
                <a:ea typeface="Cambria" pitchFamily="18" charset="0"/>
              </a:rPr>
              <a:t>- Hình ảnh về cuộc sống sông nước, cũng như dựa vào khai thác các sản phẩm tự nhiên từ sông nước được in đậm trên các di vật, hoặc vẫn được lưu giữ trong các tầng văn hoá khảo cổ học</a:t>
            </a:r>
            <a:r>
              <a:rPr lang="en-US" dirty="0">
                <a:latin typeface="Cambria" pitchFamily="18" charset="0"/>
                <a:ea typeface="Cambria" pitchFamily="18" charset="0"/>
              </a:rPr>
              <a:t> (</a:t>
            </a:r>
            <a:r>
              <a:rPr lang="en-US" dirty="0" err="1">
                <a:latin typeface="Cambria" pitchFamily="18" charset="0"/>
                <a:ea typeface="Cambria" pitchFamily="18" charset="0"/>
              </a:rPr>
              <a:t>hình</a:t>
            </a:r>
            <a:r>
              <a:rPr lang="en-US" dirty="0">
                <a:latin typeface="Cambria" pitchFamily="18" charset="0"/>
                <a:ea typeface="Cambria" pitchFamily="18" charset="0"/>
              </a:rPr>
              <a:t> 1.5, 1.6, 1.7)</a:t>
            </a:r>
            <a:endParaRPr lang="vi-VN" dirty="0">
              <a:latin typeface="Cambria" pitchFamily="18" charset="0"/>
              <a:ea typeface="Cambria" pitchFamily="18" charset="0"/>
            </a:endParaRPr>
          </a:p>
        </p:txBody>
      </p:sp>
      <p:sp>
        <p:nvSpPr>
          <p:cNvPr id="26" name="Text Box 9"/>
          <p:cNvSpPr txBox="1">
            <a:spLocks noChangeArrowheads="1"/>
          </p:cNvSpPr>
          <p:nvPr/>
        </p:nvSpPr>
        <p:spPr bwMode="auto">
          <a:xfrm>
            <a:off x="452586" y="1295399"/>
            <a:ext cx="4424214" cy="400110"/>
          </a:xfrm>
          <a:prstGeom prst="rect">
            <a:avLst/>
          </a:prstGeom>
          <a:solidFill>
            <a:srgbClr val="FFFF00"/>
          </a:solidFill>
          <a:ln w="28575">
            <a:solidFill>
              <a:srgbClr val="FF0000"/>
            </a:solidFill>
            <a:miter lim="800000"/>
            <a:headEnd/>
            <a:tailEnd/>
          </a:ln>
          <a:effectLst/>
        </p:spPr>
        <p:txBody>
          <a:bodyPr wrap="square">
            <a:spAutoFit/>
          </a:bodyPr>
          <a:lstStyle/>
          <a:p>
            <a:pPr algn="just">
              <a:spcBef>
                <a:spcPct val="50000"/>
              </a:spcBef>
            </a:pPr>
            <a:r>
              <a:rPr lang="en-US" sz="2000" b="1" dirty="0">
                <a:solidFill>
                  <a:srgbClr val="CC0000"/>
                </a:solidFill>
                <a:latin typeface="Times New Roman" pitchFamily="18" charset="0"/>
                <a:cs typeface="Times New Roman" pitchFamily="18" charset="0"/>
              </a:rPr>
              <a:t>a. </a:t>
            </a:r>
            <a:r>
              <a:rPr lang="en-US" sz="2000" b="1" dirty="0" err="1">
                <a:solidFill>
                  <a:srgbClr val="CC0000"/>
                </a:solidFill>
                <a:latin typeface="Times New Roman" pitchFamily="18" charset="0"/>
                <a:cs typeface="Times New Roman" pitchFamily="18" charset="0"/>
              </a:rPr>
              <a:t>Đối</a:t>
            </a:r>
            <a:r>
              <a:rPr lang="en-US" sz="2000" b="1" dirty="0">
                <a:solidFill>
                  <a:srgbClr val="CC0000"/>
                </a:solidFill>
                <a:latin typeface="Times New Roman" pitchFamily="18" charset="0"/>
                <a:cs typeface="Times New Roman" pitchFamily="18" charset="0"/>
              </a:rPr>
              <a:t> </a:t>
            </a:r>
            <a:r>
              <a:rPr lang="en-US" sz="2000" b="1" dirty="0" err="1">
                <a:solidFill>
                  <a:srgbClr val="CC0000"/>
                </a:solidFill>
                <a:latin typeface="Times New Roman" pitchFamily="18" charset="0"/>
                <a:cs typeface="Times New Roman" pitchFamily="18" charset="0"/>
              </a:rPr>
              <a:t>với</a:t>
            </a:r>
            <a:r>
              <a:rPr lang="en-US" sz="2000" b="1" dirty="0">
                <a:solidFill>
                  <a:srgbClr val="CC0000"/>
                </a:solidFill>
                <a:latin typeface="Times New Roman" pitchFamily="18" charset="0"/>
                <a:cs typeface="Times New Roman" pitchFamily="18" charset="0"/>
              </a:rPr>
              <a:t> </a:t>
            </a:r>
            <a:r>
              <a:rPr lang="en-US" sz="2000" b="1" dirty="0" err="1">
                <a:solidFill>
                  <a:srgbClr val="CC0000"/>
                </a:solidFill>
                <a:latin typeface="Times New Roman" pitchFamily="18" charset="0"/>
                <a:cs typeface="Times New Roman" pitchFamily="18" charset="0"/>
              </a:rPr>
              <a:t>sông</a:t>
            </a:r>
            <a:r>
              <a:rPr lang="en-US" sz="2000" b="1" dirty="0">
                <a:solidFill>
                  <a:srgbClr val="CC0000"/>
                </a:solidFill>
                <a:latin typeface="Times New Roman" pitchFamily="18" charset="0"/>
                <a:cs typeface="Times New Roman" pitchFamily="18" charset="0"/>
              </a:rPr>
              <a:t> </a:t>
            </a:r>
            <a:r>
              <a:rPr lang="en-US" sz="2000" b="1" dirty="0" err="1">
                <a:solidFill>
                  <a:srgbClr val="CC0000"/>
                </a:solidFill>
                <a:latin typeface="Times New Roman" pitchFamily="18" charset="0"/>
                <a:cs typeface="Times New Roman" pitchFamily="18" charset="0"/>
              </a:rPr>
              <a:t>Hồng</a:t>
            </a:r>
            <a:endParaRPr lang="vi-VN" sz="2000" b="1" dirty="0">
              <a:solidFill>
                <a:srgbClr val="CC0000"/>
              </a:solidFill>
              <a:latin typeface="Times New Roman" pitchFamily="18" charset="0"/>
              <a:cs typeface="Times New Roman" pitchFamily="18" charset="0"/>
            </a:endParaRPr>
          </a:p>
        </p:txBody>
      </p:sp>
      <p:pic>
        <p:nvPicPr>
          <p:cNvPr id="34" name="Picture 33"/>
          <p:cNvPicPr/>
          <p:nvPr/>
        </p:nvPicPr>
        <p:blipFill rotWithShape="1">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r="45906"/>
          <a:stretch/>
        </p:blipFill>
        <p:spPr bwMode="auto">
          <a:xfrm>
            <a:off x="5311074" y="1393508"/>
            <a:ext cx="3528125" cy="2416492"/>
          </a:xfrm>
          <a:prstGeom prst="rect">
            <a:avLst/>
          </a:prstGeom>
          <a:noFill/>
          <a:ln>
            <a:solidFill>
              <a:srgbClr val="FF0000"/>
            </a:solidFill>
          </a:ln>
        </p:spPr>
      </p:pic>
      <p:pic>
        <p:nvPicPr>
          <p:cNvPr id="35" name="Picture 34"/>
          <p:cNvPicPr/>
          <p:nvPr/>
        </p:nvPicPr>
        <p:blipFill rotWithShape="1">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l="52409"/>
          <a:stretch/>
        </p:blipFill>
        <p:spPr bwMode="auto">
          <a:xfrm>
            <a:off x="5311075" y="3931307"/>
            <a:ext cx="3528123" cy="2621893"/>
          </a:xfrm>
          <a:prstGeom prst="rect">
            <a:avLst/>
          </a:prstGeom>
          <a:noFill/>
          <a:ln>
            <a:solidFill>
              <a:srgbClr val="FF0000"/>
            </a:solidFill>
          </a:ln>
        </p:spPr>
      </p:pic>
    </p:spTree>
    <p:extLst>
      <p:ext uri="{BB962C8B-B14F-4D97-AF65-F5344CB8AC3E}">
        <p14:creationId xmlns:p14="http://schemas.microsoft.com/office/powerpoint/2010/main" val="4185878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randombar(horizontal)">
                                      <p:cBhvr>
                                        <p:cTn id="12" dur="500"/>
                                        <p:tgtEl>
                                          <p:spTgt spid="102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randombar(horizontal)">
                                      <p:cBhvr>
                                        <p:cTn id="20" dur="500"/>
                                        <p:tgtEl>
                                          <p:spTgt spid="34"/>
                                        </p:tgtEl>
                                      </p:cBhvr>
                                    </p:animEffect>
                                  </p:childTnLst>
                                </p:cTn>
                              </p:par>
                              <p:par>
                                <p:cTn id="21" presetID="14" presetClass="entr" presetSubtype="1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randombar(horizontal)">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randombar(horizontal)">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6" dur="500"/>
                                        <p:tgtEl>
                                          <p:spTgt spid="3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41"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CĐ 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23999" y="1828800"/>
            <a:ext cx="3657601" cy="1708160"/>
          </a:xfrm>
          <a:prstGeom prst="rect">
            <a:avLst/>
          </a:prstGeom>
          <a:solidFill>
            <a:srgbClr val="BCFCD4"/>
          </a:solidFill>
          <a:ln w="12700">
            <a:solidFill>
              <a:srgbClr val="009900"/>
            </a:solidFill>
          </a:ln>
        </p:spPr>
        <p:txBody>
          <a:bodyPr wrap="square">
            <a:spAutoFit/>
          </a:bodyPr>
          <a:lstStyle/>
          <a:p>
            <a:pPr algn="just"/>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các</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ảnh</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và</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kênh</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chữ</a:t>
            </a:r>
            <a:r>
              <a:rPr lang="en-US" sz="2100" i="1" dirty="0">
                <a:solidFill>
                  <a:srgbClr val="FF0000"/>
                </a:solidFill>
                <a:latin typeface="Cambria" panose="02040503050406030204" pitchFamily="18" charset="0"/>
                <a:ea typeface="Cambria" panose="02040503050406030204" pitchFamily="18" charset="0"/>
              </a:rPr>
              <a:t> SGK, </a:t>
            </a:r>
            <a:r>
              <a:rPr lang="en-US" sz="2100" i="1" dirty="0" err="1">
                <a:solidFill>
                  <a:srgbClr val="FF0000"/>
                </a:solidFill>
                <a:latin typeface="Cambria" panose="02040503050406030204" pitchFamily="18" charset="0"/>
                <a:ea typeface="Cambria" panose="02040503050406030204" pitchFamily="18" charset="0"/>
              </a:rPr>
              <a:t>hãy</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cho</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biết</a:t>
            </a:r>
            <a:r>
              <a:rPr lang="en-US" sz="2100" i="1" dirty="0">
                <a:solidFill>
                  <a:srgbClr val="FF0000"/>
                </a:solidFill>
                <a:latin typeface="Cambria" panose="02040503050406030204" pitchFamily="18" charset="0"/>
                <a:ea typeface="Cambria" panose="02040503050406030204" pitchFamily="18" charset="0"/>
              </a:rPr>
              <a:t> t</a:t>
            </a:r>
            <a:r>
              <a:rPr lang="vi-VN" sz="2100" i="1" dirty="0">
                <a:solidFill>
                  <a:srgbClr val="FF0000"/>
                </a:solidFill>
                <a:latin typeface="Cambria" panose="02040503050406030204" pitchFamily="18" charset="0"/>
                <a:ea typeface="Cambria" panose="02040503050406030204" pitchFamily="18" charset="0"/>
              </a:rPr>
              <a:t>ừ xa xưa, để khai thác nguồn nước sông Hồng, người Việt đã làm gì?</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1800" b="1" dirty="0">
                <a:solidFill>
                  <a:srgbClr val="0D30DD"/>
                </a:solidFill>
                <a:latin typeface="Cambria" pitchFamily="18" charset="0"/>
              </a:rPr>
              <a:t>Quá trình con người khai khẩn và cải tạo châu thổ, chế ngự và </a:t>
            </a:r>
            <a:endParaRPr lang="en-US" sz="1800" b="1" dirty="0">
              <a:solidFill>
                <a:srgbClr val="0D30DD"/>
              </a:solidFill>
              <a:latin typeface="Cambria" pitchFamily="18" charset="0"/>
            </a:endParaRPr>
          </a:p>
          <a:p>
            <a:pPr algn="just"/>
            <a:r>
              <a:rPr lang="vi-VN" sz="1800" b="1" dirty="0">
                <a:solidFill>
                  <a:srgbClr val="0D30DD"/>
                </a:solidFill>
                <a:latin typeface="Cambria" pitchFamily="18" charset="0"/>
              </a:rPr>
              <a:t>thích ứng với chế độ nước sông Hồng và sông Cửu Long.</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97332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343400"/>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3799344"/>
            <a:ext cx="3657601" cy="2677656"/>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en-US" sz="2100" dirty="0">
                <a:latin typeface="Cambria" pitchFamily="18" charset="0"/>
                <a:ea typeface="Cambria" pitchFamily="18" charset="0"/>
              </a:rPr>
              <a:t>N</a:t>
            </a:r>
            <a:r>
              <a:rPr lang="vi-VN" sz="2100" dirty="0">
                <a:latin typeface="Cambria" pitchFamily="18" charset="0"/>
                <a:ea typeface="Cambria" pitchFamily="18" charset="0"/>
              </a:rPr>
              <a:t>gười Việt đã biết tạo nên những hệ thống kênh (sông đào) dẫn nước vào ruộng, hoặc tiêu nước, phân lũ về mùa mưa; đồng thời cũng sớm phải tổ chức đắp đê, trị thuỷ để phát triển sản xuất và bảo vệ cuộc sống.</a:t>
            </a:r>
          </a:p>
        </p:txBody>
      </p:sp>
      <p:sp>
        <p:nvSpPr>
          <p:cNvPr id="26" name="Text Box 9"/>
          <p:cNvSpPr txBox="1">
            <a:spLocks noChangeArrowheads="1"/>
          </p:cNvSpPr>
          <p:nvPr/>
        </p:nvSpPr>
        <p:spPr bwMode="auto">
          <a:xfrm>
            <a:off x="452586" y="1295399"/>
            <a:ext cx="4424214" cy="400110"/>
          </a:xfrm>
          <a:prstGeom prst="rect">
            <a:avLst/>
          </a:prstGeom>
          <a:solidFill>
            <a:srgbClr val="FFFF00"/>
          </a:solidFill>
          <a:ln w="28575">
            <a:solidFill>
              <a:srgbClr val="FF0000"/>
            </a:solidFill>
            <a:miter lim="800000"/>
            <a:headEnd/>
            <a:tailEnd/>
          </a:ln>
          <a:effectLst/>
        </p:spPr>
        <p:txBody>
          <a:bodyPr wrap="square">
            <a:spAutoFit/>
          </a:bodyPr>
          <a:lstStyle/>
          <a:p>
            <a:pPr algn="just">
              <a:spcBef>
                <a:spcPct val="50000"/>
              </a:spcBef>
            </a:pPr>
            <a:r>
              <a:rPr lang="en-US" sz="2000" b="1" dirty="0">
                <a:solidFill>
                  <a:srgbClr val="CC0000"/>
                </a:solidFill>
                <a:latin typeface="Times New Roman" pitchFamily="18" charset="0"/>
                <a:cs typeface="Times New Roman" pitchFamily="18" charset="0"/>
              </a:rPr>
              <a:t>a. </a:t>
            </a:r>
            <a:r>
              <a:rPr lang="en-US" sz="2000" b="1" dirty="0" err="1">
                <a:solidFill>
                  <a:srgbClr val="CC0000"/>
                </a:solidFill>
                <a:latin typeface="Times New Roman" pitchFamily="18" charset="0"/>
                <a:cs typeface="Times New Roman" pitchFamily="18" charset="0"/>
              </a:rPr>
              <a:t>Đối</a:t>
            </a:r>
            <a:r>
              <a:rPr lang="en-US" sz="2000" b="1" dirty="0">
                <a:solidFill>
                  <a:srgbClr val="CC0000"/>
                </a:solidFill>
                <a:latin typeface="Times New Roman" pitchFamily="18" charset="0"/>
                <a:cs typeface="Times New Roman" pitchFamily="18" charset="0"/>
              </a:rPr>
              <a:t> </a:t>
            </a:r>
            <a:r>
              <a:rPr lang="en-US" sz="2000" b="1" dirty="0" err="1">
                <a:solidFill>
                  <a:srgbClr val="CC0000"/>
                </a:solidFill>
                <a:latin typeface="Times New Roman" pitchFamily="18" charset="0"/>
                <a:cs typeface="Times New Roman" pitchFamily="18" charset="0"/>
              </a:rPr>
              <a:t>với</a:t>
            </a:r>
            <a:r>
              <a:rPr lang="en-US" sz="2000" b="1" dirty="0">
                <a:solidFill>
                  <a:srgbClr val="CC0000"/>
                </a:solidFill>
                <a:latin typeface="Times New Roman" pitchFamily="18" charset="0"/>
                <a:cs typeface="Times New Roman" pitchFamily="18" charset="0"/>
              </a:rPr>
              <a:t> </a:t>
            </a:r>
            <a:r>
              <a:rPr lang="en-US" sz="2000" b="1" dirty="0" err="1">
                <a:solidFill>
                  <a:srgbClr val="CC0000"/>
                </a:solidFill>
                <a:latin typeface="Times New Roman" pitchFamily="18" charset="0"/>
                <a:cs typeface="Times New Roman" pitchFamily="18" charset="0"/>
              </a:rPr>
              <a:t>sông</a:t>
            </a:r>
            <a:r>
              <a:rPr lang="en-US" sz="2000" b="1" dirty="0">
                <a:solidFill>
                  <a:srgbClr val="CC0000"/>
                </a:solidFill>
                <a:latin typeface="Times New Roman" pitchFamily="18" charset="0"/>
                <a:cs typeface="Times New Roman" pitchFamily="18" charset="0"/>
              </a:rPr>
              <a:t> </a:t>
            </a:r>
            <a:r>
              <a:rPr lang="en-US" sz="2000" b="1" dirty="0" err="1">
                <a:solidFill>
                  <a:srgbClr val="CC0000"/>
                </a:solidFill>
                <a:latin typeface="Times New Roman" pitchFamily="18" charset="0"/>
                <a:cs typeface="Times New Roman" pitchFamily="18" charset="0"/>
              </a:rPr>
              <a:t>Hồng</a:t>
            </a:r>
            <a:endParaRPr lang="vi-VN" sz="2000" b="1" dirty="0">
              <a:solidFill>
                <a:srgbClr val="CC0000"/>
              </a:solidFill>
              <a:latin typeface="Times New Roman" pitchFamily="18" charset="0"/>
              <a:cs typeface="Times New Roman" pitchFamily="18" charset="0"/>
            </a:endParaRPr>
          </a:p>
        </p:txBody>
      </p:sp>
      <p:sp>
        <p:nvSpPr>
          <p:cNvPr id="25" name="TextBox 24"/>
          <p:cNvSpPr txBox="1"/>
          <p:nvPr/>
        </p:nvSpPr>
        <p:spPr>
          <a:xfrm>
            <a:off x="5791200" y="6248400"/>
            <a:ext cx="2514600" cy="369332"/>
          </a:xfrm>
          <a:prstGeom prst="rect">
            <a:avLst/>
          </a:prstGeom>
          <a:noFill/>
        </p:spPr>
        <p:txBody>
          <a:bodyPr wrap="square" rtlCol="0">
            <a:spAutoFit/>
          </a:bodyPr>
          <a:lstStyle/>
          <a:p>
            <a:pPr algn="ctr"/>
            <a:r>
              <a:rPr lang="en-US" dirty="0" err="1">
                <a:latin typeface="Cambria" pitchFamily="18" charset="0"/>
                <a:ea typeface="Cambria" pitchFamily="18" charset="0"/>
              </a:rPr>
              <a:t>Kênh</a:t>
            </a:r>
            <a:r>
              <a:rPr lang="en-US" dirty="0">
                <a:latin typeface="Cambria" pitchFamily="18" charset="0"/>
                <a:ea typeface="Cambria" pitchFamily="18" charset="0"/>
              </a:rPr>
              <a:t> </a:t>
            </a:r>
            <a:r>
              <a:rPr lang="en-US" dirty="0" err="1">
                <a:latin typeface="Cambria" pitchFamily="18" charset="0"/>
                <a:ea typeface="Cambria" pitchFamily="18" charset="0"/>
              </a:rPr>
              <a:t>và</a:t>
            </a:r>
            <a:r>
              <a:rPr lang="en-US" dirty="0">
                <a:latin typeface="Cambria" pitchFamily="18" charset="0"/>
                <a:ea typeface="Cambria" pitchFamily="18" charset="0"/>
              </a:rPr>
              <a:t> </a:t>
            </a:r>
            <a:r>
              <a:rPr lang="en-US" dirty="0" err="1">
                <a:latin typeface="Cambria" pitchFamily="18" charset="0"/>
                <a:ea typeface="Cambria" pitchFamily="18" charset="0"/>
              </a:rPr>
              <a:t>đê</a:t>
            </a:r>
            <a:r>
              <a:rPr lang="en-US" dirty="0">
                <a:latin typeface="Cambria" pitchFamily="18" charset="0"/>
                <a:ea typeface="Cambria" pitchFamily="18" charset="0"/>
              </a:rPr>
              <a:t> </a:t>
            </a:r>
            <a:r>
              <a:rPr lang="en-US" dirty="0" err="1">
                <a:latin typeface="Cambria" pitchFamily="18" charset="0"/>
                <a:ea typeface="Cambria" pitchFamily="18" charset="0"/>
              </a:rPr>
              <a:t>sông</a:t>
            </a:r>
            <a:r>
              <a:rPr lang="en-US" dirty="0">
                <a:latin typeface="Cambria" pitchFamily="18" charset="0"/>
                <a:ea typeface="Cambria" pitchFamily="18" charset="0"/>
              </a:rPr>
              <a:t> </a:t>
            </a:r>
            <a:r>
              <a:rPr lang="en-US" dirty="0" err="1">
                <a:latin typeface="Cambria" pitchFamily="18" charset="0"/>
                <a:ea typeface="Cambria" pitchFamily="18" charset="0"/>
              </a:rPr>
              <a:t>Hồng</a:t>
            </a:r>
            <a:endParaRPr lang="en-US" dirty="0">
              <a:latin typeface="Cambria" pitchFamily="18" charset="0"/>
              <a:ea typeface="Cambria" pitchFamily="18" charset="0"/>
            </a:endParaRPr>
          </a:p>
        </p:txBody>
      </p:sp>
      <p:pic>
        <p:nvPicPr>
          <p:cNvPr id="614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11075" y="4038600"/>
            <a:ext cx="3528124" cy="22098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noChangeArrowheads="1"/>
          </p:cNvPicPr>
          <p:nvPr/>
        </p:nvPicPr>
        <p:blipFill>
          <a:blip r:embed="rId11">
            <a:lum bright="-20000" contrast="40000"/>
            <a:extLst>
              <a:ext uri="{28A0092B-C50C-407E-A947-70E740481C1C}">
                <a14:useLocalDpi xmlns:a14="http://schemas.microsoft.com/office/drawing/2010/main" val="0"/>
              </a:ext>
            </a:extLst>
          </a:blip>
          <a:srcRect/>
          <a:stretch>
            <a:fillRect/>
          </a:stretch>
        </p:blipFill>
        <p:spPr bwMode="auto">
          <a:xfrm>
            <a:off x="5311074" y="1295398"/>
            <a:ext cx="3528125" cy="251460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0047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par>
                                <p:cTn id="16" presetID="14" presetClass="entr" presetSubtype="10" fill="hold" nodeType="with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randombar(horizontal)">
                                      <p:cBhvr>
                                        <p:cTn id="18" dur="500"/>
                                        <p:tgtEl>
                                          <p:spTgt spid="614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randombar(horizontal)">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4"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CĐ 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23999" y="1875472"/>
            <a:ext cx="3657601" cy="1477328"/>
          </a:xfrm>
          <a:prstGeom prst="rect">
            <a:avLst/>
          </a:prstGeom>
          <a:solidFill>
            <a:srgbClr val="BCFCD4"/>
          </a:solidFill>
          <a:ln w="12700">
            <a:solidFill>
              <a:srgbClr val="009900"/>
            </a:solidFill>
          </a:ln>
        </p:spPr>
        <p:txBody>
          <a:bodyPr wrap="square">
            <a:spAutoFit/>
          </a:bodyPr>
          <a:lstStyle/>
          <a:p>
            <a:pPr algn="just"/>
            <a:r>
              <a:rPr lang="en-US" i="1" dirty="0" err="1">
                <a:solidFill>
                  <a:srgbClr val="FF0000"/>
                </a:solidFill>
                <a:latin typeface="Cambria" panose="02040503050406030204" pitchFamily="18" charset="0"/>
                <a:ea typeface="Cambria" panose="02040503050406030204" pitchFamily="18" charset="0"/>
              </a:rPr>
              <a:t>Quan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sát</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các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hình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ảnh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và</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kênh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chữ</a:t>
            </a:r>
            <a:r>
              <a:rPr lang="en-US" i="1" dirty="0">
                <a:solidFill>
                  <a:srgbClr val="FF0000"/>
                </a:solidFill>
                <a:latin typeface="Cambria" panose="02040503050406030204" pitchFamily="18" charset="0"/>
                <a:ea typeface="Cambria" panose="02040503050406030204" pitchFamily="18" charset="0"/>
              </a:rPr>
              <a:t> SGK, </a:t>
            </a:r>
            <a:r>
              <a:rPr lang="en-US" i="1" dirty="0" err="1">
                <a:solidFill>
                  <a:srgbClr val="FF0000"/>
                </a:solidFill>
                <a:latin typeface="Cambria" panose="02040503050406030204" pitchFamily="18" charset="0"/>
                <a:ea typeface="Cambria" panose="02040503050406030204" pitchFamily="18" charset="0"/>
              </a:rPr>
              <a:t>hãy</a:t>
            </a:r>
            <a:r>
              <a:rPr lang="en-US" i="1" dirty="0">
                <a:solidFill>
                  <a:srgbClr val="FF0000"/>
                </a:solidFill>
                <a:latin typeface="Cambria" panose="02040503050406030204" pitchFamily="18" charset="0"/>
                <a:ea typeface="Cambria" panose="02040503050406030204" pitchFamily="18" charset="0"/>
              </a:rPr>
              <a:t> t</a:t>
            </a:r>
            <a:r>
              <a:rPr lang="vi-VN" i="1" dirty="0">
                <a:solidFill>
                  <a:srgbClr val="FF0000"/>
                </a:solidFill>
                <a:latin typeface="Cambria" panose="02040503050406030204" pitchFamily="18" charset="0"/>
                <a:ea typeface="Cambria" panose="02040503050406030204" pitchFamily="18" charset="0"/>
              </a:rPr>
              <a:t>rình bày quá trình con người khai khẩn và cải tạo châu thổ, chế ngự chế độ nước sông Hồng dưới thời nhà Lý và nhà Trần.</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1800" b="1" dirty="0">
                <a:solidFill>
                  <a:srgbClr val="0D30DD"/>
                </a:solidFill>
                <a:latin typeface="Cambria" pitchFamily="18" charset="0"/>
              </a:rPr>
              <a:t>Quá trình con người khai khẩn và cải tạo châu thổ, chế ngự và </a:t>
            </a:r>
            <a:endParaRPr lang="en-US" sz="1800" b="1" dirty="0">
              <a:solidFill>
                <a:srgbClr val="0D30DD"/>
              </a:solidFill>
              <a:latin typeface="Cambria" pitchFamily="18" charset="0"/>
            </a:endParaRPr>
          </a:p>
          <a:p>
            <a:pPr algn="just"/>
            <a:r>
              <a:rPr lang="vi-VN" sz="1800" b="1" dirty="0">
                <a:solidFill>
                  <a:srgbClr val="0D30DD"/>
                </a:solidFill>
                <a:latin typeface="Cambria" pitchFamily="18" charset="0"/>
              </a:rPr>
              <a:t>thích ứng với chế độ nước sông Hồng và sông Cửu Long.</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98120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402179"/>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3581400"/>
            <a:ext cx="3657601" cy="2939266"/>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vi-VN" dirty="0">
                <a:latin typeface="Cambria" pitchFamily="18" charset="0"/>
                <a:ea typeface="Cambria" pitchFamily="18" charset="0"/>
              </a:rPr>
              <a:t>- Từ thế kỉ XI, dưới thời Lý, Nhà nước Đại Việt đã cho đắp đê dọc theo hầu hết các con sông lớn.</a:t>
            </a:r>
          </a:p>
          <a:p>
            <a:pPr algn="just">
              <a:spcBef>
                <a:spcPts val="600"/>
              </a:spcBef>
              <a:spcAft>
                <a:spcPts val="0"/>
              </a:spcAft>
            </a:pPr>
            <a:r>
              <a:rPr lang="vi-VN" dirty="0">
                <a:latin typeface="Cambria" pitchFamily="18" charset="0"/>
                <a:ea typeface="Cambria" pitchFamily="18" charset="0"/>
              </a:rPr>
              <a:t>- Tới thời Trần, triều đình đã cho gia cố cho các đoạn đê xung yếu ở hai bên bờ sông Hồng từ đầu nguồn tới biển (đê quai vạc) và đặt ra chức quan Hà đê sứ chuyên trách trông coi việc bồi đắp và bảo vệ hệ thống đê điều,...</a:t>
            </a:r>
          </a:p>
        </p:txBody>
      </p:sp>
      <p:sp>
        <p:nvSpPr>
          <p:cNvPr id="26" name="Text Box 9"/>
          <p:cNvSpPr txBox="1">
            <a:spLocks noChangeArrowheads="1"/>
          </p:cNvSpPr>
          <p:nvPr/>
        </p:nvSpPr>
        <p:spPr bwMode="auto">
          <a:xfrm>
            <a:off x="452586" y="1295399"/>
            <a:ext cx="4424214" cy="400110"/>
          </a:xfrm>
          <a:prstGeom prst="rect">
            <a:avLst/>
          </a:prstGeom>
          <a:solidFill>
            <a:srgbClr val="FFFF00"/>
          </a:solidFill>
          <a:ln w="28575">
            <a:solidFill>
              <a:srgbClr val="FF0000"/>
            </a:solidFill>
            <a:miter lim="800000"/>
            <a:headEnd/>
            <a:tailEnd/>
          </a:ln>
          <a:effectLst/>
        </p:spPr>
        <p:txBody>
          <a:bodyPr wrap="square">
            <a:spAutoFit/>
          </a:bodyPr>
          <a:lstStyle/>
          <a:p>
            <a:pPr algn="just">
              <a:spcBef>
                <a:spcPct val="50000"/>
              </a:spcBef>
            </a:pPr>
            <a:r>
              <a:rPr lang="en-US" sz="2000" b="1" dirty="0">
                <a:solidFill>
                  <a:srgbClr val="CC0000"/>
                </a:solidFill>
                <a:latin typeface="Times New Roman" pitchFamily="18" charset="0"/>
                <a:cs typeface="Times New Roman" pitchFamily="18" charset="0"/>
              </a:rPr>
              <a:t>a. </a:t>
            </a:r>
            <a:r>
              <a:rPr lang="en-US" sz="2000" b="1" dirty="0" err="1">
                <a:solidFill>
                  <a:srgbClr val="CC0000"/>
                </a:solidFill>
                <a:latin typeface="Times New Roman" pitchFamily="18" charset="0"/>
                <a:cs typeface="Times New Roman" pitchFamily="18" charset="0"/>
              </a:rPr>
              <a:t>Đối</a:t>
            </a:r>
            <a:r>
              <a:rPr lang="en-US" sz="2000" b="1" dirty="0">
                <a:solidFill>
                  <a:srgbClr val="CC0000"/>
                </a:solidFill>
                <a:latin typeface="Times New Roman" pitchFamily="18" charset="0"/>
                <a:cs typeface="Times New Roman" pitchFamily="18" charset="0"/>
              </a:rPr>
              <a:t> </a:t>
            </a:r>
            <a:r>
              <a:rPr lang="en-US" sz="2000" b="1" dirty="0" err="1">
                <a:solidFill>
                  <a:srgbClr val="CC0000"/>
                </a:solidFill>
                <a:latin typeface="Times New Roman" pitchFamily="18" charset="0"/>
                <a:cs typeface="Times New Roman" pitchFamily="18" charset="0"/>
              </a:rPr>
              <a:t>với</a:t>
            </a:r>
            <a:r>
              <a:rPr lang="en-US" sz="2000" b="1" dirty="0">
                <a:solidFill>
                  <a:srgbClr val="CC0000"/>
                </a:solidFill>
                <a:latin typeface="Times New Roman" pitchFamily="18" charset="0"/>
                <a:cs typeface="Times New Roman" pitchFamily="18" charset="0"/>
              </a:rPr>
              <a:t> </a:t>
            </a:r>
            <a:r>
              <a:rPr lang="en-US" sz="2000" b="1" dirty="0" err="1">
                <a:solidFill>
                  <a:srgbClr val="CC0000"/>
                </a:solidFill>
                <a:latin typeface="Times New Roman" pitchFamily="18" charset="0"/>
                <a:cs typeface="Times New Roman" pitchFamily="18" charset="0"/>
              </a:rPr>
              <a:t>sông</a:t>
            </a:r>
            <a:r>
              <a:rPr lang="en-US" sz="2000" b="1" dirty="0">
                <a:solidFill>
                  <a:srgbClr val="CC0000"/>
                </a:solidFill>
                <a:latin typeface="Times New Roman" pitchFamily="18" charset="0"/>
                <a:cs typeface="Times New Roman" pitchFamily="18" charset="0"/>
              </a:rPr>
              <a:t> </a:t>
            </a:r>
            <a:r>
              <a:rPr lang="en-US" sz="2000" b="1" dirty="0" err="1">
                <a:solidFill>
                  <a:srgbClr val="CC0000"/>
                </a:solidFill>
                <a:latin typeface="Times New Roman" pitchFamily="18" charset="0"/>
                <a:cs typeface="Times New Roman" pitchFamily="18" charset="0"/>
              </a:rPr>
              <a:t>Hồng</a:t>
            </a:r>
            <a:endParaRPr lang="vi-VN" sz="2000" b="1" dirty="0">
              <a:solidFill>
                <a:srgbClr val="CC0000"/>
              </a:solidFill>
              <a:latin typeface="Times New Roman" pitchFamily="18" charset="0"/>
              <a:cs typeface="Times New Roman" pitchFamily="18" charset="0"/>
            </a:endParaRPr>
          </a:p>
        </p:txBody>
      </p:sp>
      <p:pic>
        <p:nvPicPr>
          <p:cNvPr id="27" name="Picture 26"/>
          <p:cNvPicPr>
            <a:picLocks noChangeAspect="1" noChangeArrowheads="1"/>
          </p:cNvPicPr>
          <p:nvPr/>
        </p:nvPicPr>
        <p:blipFill>
          <a:blip r:embed="rId10">
            <a:lum bright="-20000" contrast="40000"/>
            <a:extLst>
              <a:ext uri="{28A0092B-C50C-407E-A947-70E740481C1C}">
                <a14:useLocalDpi xmlns:a14="http://schemas.microsoft.com/office/drawing/2010/main" val="0"/>
              </a:ext>
            </a:extLst>
          </a:blip>
          <a:srcRect/>
          <a:stretch>
            <a:fillRect/>
          </a:stretch>
        </p:blipFill>
        <p:spPr bwMode="auto">
          <a:xfrm>
            <a:off x="5311074" y="1295398"/>
            <a:ext cx="3528125" cy="251460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04147" y="3914920"/>
            <a:ext cx="3535051" cy="263828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418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par>
                                <p:cTn id="16" presetID="14" presetClass="entr" presetSubtype="1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randombar(horizontal)">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randombar(horizontal)">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1" dur="500"/>
                                        <p:tgtEl>
                                          <p:spTgt spid="3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6"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6" name="Title 1"/>
          <p:cNvSpPr txBox="1">
            <a:spLocks/>
          </p:cNvSpPr>
          <p:nvPr/>
        </p:nvSpPr>
        <p:spPr>
          <a:xfrm>
            <a:off x="2299452" y="266700"/>
            <a:ext cx="661138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en-US" sz="2400" b="1" dirty="0">
              <a:solidFill>
                <a:srgbClr val="0D30DD"/>
              </a:solidFill>
              <a:latin typeface="Cambria" pitchFamily="18" charset="0"/>
            </a:endParaRPr>
          </a:p>
        </p:txBody>
      </p:sp>
      <p:pic>
        <p:nvPicPr>
          <p:cNvPr id="2" name="Picture 1">
            <a:extLst>
              <a:ext uri="{FF2B5EF4-FFF2-40B4-BE49-F238E27FC236}">
                <a16:creationId xmlns:a16="http://schemas.microsoft.com/office/drawing/2014/main" id="{D5DE286A-2F11-CC9D-9448-902A27AE6FE1}"/>
              </a:ext>
            </a:extLst>
          </p:cNvPr>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r="45906"/>
          <a:stretch/>
        </p:blipFill>
        <p:spPr bwMode="auto">
          <a:xfrm>
            <a:off x="223327" y="1156990"/>
            <a:ext cx="4645317" cy="2693071"/>
          </a:xfrm>
          <a:prstGeom prst="rect">
            <a:avLst/>
          </a:prstGeom>
          <a:noFill/>
          <a:ln>
            <a:solidFill>
              <a:srgbClr val="FF0000"/>
            </a:solidFill>
          </a:ln>
        </p:spPr>
      </p:pic>
      <p:pic>
        <p:nvPicPr>
          <p:cNvPr id="3" name="Picture 2">
            <a:extLst>
              <a:ext uri="{FF2B5EF4-FFF2-40B4-BE49-F238E27FC236}">
                <a16:creationId xmlns:a16="http://schemas.microsoft.com/office/drawing/2014/main" id="{D4752FBC-DC10-76DD-5953-206A2B7371F5}"/>
              </a:ext>
            </a:extLst>
          </p:cNvPr>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52409"/>
          <a:stretch/>
        </p:blipFill>
        <p:spPr bwMode="auto">
          <a:xfrm>
            <a:off x="4885098" y="1204909"/>
            <a:ext cx="4066237" cy="2693072"/>
          </a:xfrm>
          <a:prstGeom prst="rect">
            <a:avLst/>
          </a:prstGeom>
          <a:noFill/>
          <a:ln>
            <a:solidFill>
              <a:srgbClr val="FF0000"/>
            </a:solidFill>
          </a:ln>
        </p:spPr>
      </p:pic>
      <p:pic>
        <p:nvPicPr>
          <p:cNvPr id="15" name="Picture 14">
            <a:extLst>
              <a:ext uri="{FF2B5EF4-FFF2-40B4-BE49-F238E27FC236}">
                <a16:creationId xmlns:a16="http://schemas.microsoft.com/office/drawing/2014/main" id="{075EFC93-367C-C7B6-106E-D1E9ACB3F2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02" y="3850061"/>
            <a:ext cx="4791043" cy="2798395"/>
          </a:xfrm>
          <a:prstGeom prst="rect">
            <a:avLst/>
          </a:prstGeom>
        </p:spPr>
      </p:pic>
      <p:pic>
        <p:nvPicPr>
          <p:cNvPr id="17" name="Picture 16">
            <a:extLst>
              <a:ext uri="{FF2B5EF4-FFF2-40B4-BE49-F238E27FC236}">
                <a16:creationId xmlns:a16="http://schemas.microsoft.com/office/drawing/2014/main" id="{1E0840C3-E2B5-78B6-2896-4569406B28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6468" y="3857433"/>
            <a:ext cx="4092626" cy="2761874"/>
          </a:xfrm>
          <a:prstGeom prst="rect">
            <a:avLst/>
          </a:prstGeom>
        </p:spPr>
      </p:pic>
      <p:graphicFrame>
        <p:nvGraphicFramePr>
          <p:cNvPr id="18" name="Table 17">
            <a:extLst>
              <a:ext uri="{FF2B5EF4-FFF2-40B4-BE49-F238E27FC236}">
                <a16:creationId xmlns:a16="http://schemas.microsoft.com/office/drawing/2014/main" id="{233609EE-8D9C-0C77-1466-F20B3FAA61C8}"/>
              </a:ext>
            </a:extLst>
          </p:cNvPr>
          <p:cNvGraphicFramePr>
            <a:graphicFrameLocks noGrp="1"/>
          </p:cNvGraphicFramePr>
          <p:nvPr>
            <p:extLst>
              <p:ext uri="{D42A27DB-BD31-4B8C-83A1-F6EECF244321}">
                <p14:modId xmlns:p14="http://schemas.microsoft.com/office/powerpoint/2010/main" val="741583102"/>
              </p:ext>
            </p:extLst>
          </p:nvPr>
        </p:nvGraphicFramePr>
        <p:xfrm>
          <a:off x="37284" y="6239839"/>
          <a:ext cx="4869184" cy="379468"/>
        </p:xfrm>
        <a:graphic>
          <a:graphicData uri="http://schemas.openxmlformats.org/drawingml/2006/table">
            <a:tbl>
              <a:tblPr firstRow="1" bandRow="1">
                <a:tableStyleId>{5C22544A-7EE6-4342-B048-85BDC9FD1C3A}</a:tableStyleId>
              </a:tblPr>
              <a:tblGrid>
                <a:gridCol w="4869184">
                  <a:extLst>
                    <a:ext uri="{9D8B030D-6E8A-4147-A177-3AD203B41FA5}">
                      <a16:colId xmlns:a16="http://schemas.microsoft.com/office/drawing/2014/main" val="1252507661"/>
                    </a:ext>
                  </a:extLst>
                </a:gridCol>
              </a:tblGrid>
              <a:tr h="379468">
                <a:tc>
                  <a:txBody>
                    <a:bodyPr/>
                    <a:lstStyle/>
                    <a:p>
                      <a:pPr algn="ctr"/>
                      <a:r>
                        <a:rPr lang="en-US" b="0" dirty="0" err="1">
                          <a:solidFill>
                            <a:srgbClr val="FF0000"/>
                          </a:solidFill>
                          <a:latin typeface="Times New Roman" panose="02020603050405020304" pitchFamily="18" charset="0"/>
                          <a:cs typeface="Times New Roman" panose="02020603050405020304" pitchFamily="18" charset="0"/>
                        </a:rPr>
                        <a:t>Tượng</a:t>
                      </a:r>
                      <a:r>
                        <a:rPr lang="en-US" b="0" dirty="0">
                          <a:solidFill>
                            <a:srgbClr val="FF0000"/>
                          </a:solidFill>
                          <a:latin typeface="Times New Roman" panose="02020603050405020304" pitchFamily="18" charset="0"/>
                          <a:cs typeface="Times New Roman" panose="02020603050405020304" pitchFamily="18" charset="0"/>
                        </a:rPr>
                        <a:t>  </a:t>
                      </a:r>
                      <a:r>
                        <a:rPr lang="en-US" b="0" dirty="0" err="1">
                          <a:solidFill>
                            <a:srgbClr val="FF0000"/>
                          </a:solidFill>
                          <a:latin typeface="Times New Roman" panose="02020603050405020304" pitchFamily="18" charset="0"/>
                          <a:cs typeface="Times New Roman" panose="02020603050405020304" pitchFamily="18" charset="0"/>
                        </a:rPr>
                        <a:t>Phật</a:t>
                      </a:r>
                      <a:r>
                        <a:rPr lang="en-US" b="0" dirty="0">
                          <a:solidFill>
                            <a:srgbClr val="FF0000"/>
                          </a:solidFill>
                          <a:latin typeface="Times New Roman" panose="02020603050405020304" pitchFamily="18" charset="0"/>
                          <a:cs typeface="Times New Roman" panose="02020603050405020304" pitchFamily="18" charset="0"/>
                        </a:rPr>
                        <a:t> </a:t>
                      </a:r>
                      <a:r>
                        <a:rPr lang="en-US" b="0" dirty="0" err="1">
                          <a:solidFill>
                            <a:srgbClr val="FF0000"/>
                          </a:solidFill>
                          <a:latin typeface="Times New Roman" panose="02020603050405020304" pitchFamily="18" charset="0"/>
                          <a:cs typeface="Times New Roman" panose="02020603050405020304" pitchFamily="18" charset="0"/>
                        </a:rPr>
                        <a:t>Bà</a:t>
                      </a:r>
                      <a:r>
                        <a:rPr lang="en-US" b="0" dirty="0">
                          <a:solidFill>
                            <a:srgbClr val="FF0000"/>
                          </a:solidFill>
                          <a:latin typeface="Times New Roman" panose="02020603050405020304" pitchFamily="18" charset="0"/>
                          <a:cs typeface="Times New Roman" panose="02020603050405020304" pitchFamily="18" charset="0"/>
                        </a:rPr>
                        <a:t> (An Giang)</a:t>
                      </a:r>
                    </a:p>
                  </a:txBody>
                  <a:tcPr>
                    <a:solidFill>
                      <a:schemeClr val="bg1"/>
                    </a:solidFill>
                  </a:tcPr>
                </a:tc>
                <a:extLst>
                  <a:ext uri="{0D108BD9-81ED-4DB2-BD59-A6C34878D82A}">
                    <a16:rowId xmlns:a16="http://schemas.microsoft.com/office/drawing/2014/main" val="3592806039"/>
                  </a:ext>
                </a:extLst>
              </a:tr>
            </a:tbl>
          </a:graphicData>
        </a:graphic>
      </p:graphicFrame>
      <p:graphicFrame>
        <p:nvGraphicFramePr>
          <p:cNvPr id="19" name="Table 18">
            <a:extLst>
              <a:ext uri="{FF2B5EF4-FFF2-40B4-BE49-F238E27FC236}">
                <a16:creationId xmlns:a16="http://schemas.microsoft.com/office/drawing/2014/main" id="{EEFDF236-8E99-0B4B-07AA-7ABA32326B4C}"/>
              </a:ext>
            </a:extLst>
          </p:cNvPr>
          <p:cNvGraphicFramePr>
            <a:graphicFrameLocks noGrp="1"/>
          </p:cNvGraphicFramePr>
          <p:nvPr>
            <p:extLst>
              <p:ext uri="{D42A27DB-BD31-4B8C-83A1-F6EECF244321}">
                <p14:modId xmlns:p14="http://schemas.microsoft.com/office/powerpoint/2010/main" val="1635324309"/>
              </p:ext>
            </p:extLst>
          </p:nvPr>
        </p:nvGraphicFramePr>
        <p:xfrm>
          <a:off x="4911384" y="6287759"/>
          <a:ext cx="4139314" cy="449530"/>
        </p:xfrm>
        <a:graphic>
          <a:graphicData uri="http://schemas.openxmlformats.org/drawingml/2006/table">
            <a:tbl>
              <a:tblPr firstRow="1" bandRow="1">
                <a:tableStyleId>{5C22544A-7EE6-4342-B048-85BDC9FD1C3A}</a:tableStyleId>
              </a:tblPr>
              <a:tblGrid>
                <a:gridCol w="4139314">
                  <a:extLst>
                    <a:ext uri="{9D8B030D-6E8A-4147-A177-3AD203B41FA5}">
                      <a16:colId xmlns:a16="http://schemas.microsoft.com/office/drawing/2014/main" val="2816929450"/>
                    </a:ext>
                  </a:extLst>
                </a:gridCol>
              </a:tblGrid>
              <a:tr h="449530">
                <a:tc>
                  <a:txBody>
                    <a:bodyPr/>
                    <a:lstStyle/>
                    <a:p>
                      <a:pPr algn="ctr"/>
                      <a:r>
                        <a:rPr lang="en-US" b="0" dirty="0" err="1">
                          <a:solidFill>
                            <a:srgbClr val="FF0000"/>
                          </a:solidFill>
                          <a:latin typeface="Times New Roman" panose="02020603050405020304" pitchFamily="18" charset="0"/>
                          <a:cs typeface="Times New Roman" panose="02020603050405020304" pitchFamily="18" charset="0"/>
                        </a:rPr>
                        <a:t>Rìu</a:t>
                      </a:r>
                      <a:r>
                        <a:rPr lang="en-US" b="0" dirty="0">
                          <a:solidFill>
                            <a:srgbClr val="FF0000"/>
                          </a:solidFill>
                          <a:latin typeface="Times New Roman" panose="02020603050405020304" pitchFamily="18" charset="0"/>
                          <a:cs typeface="Times New Roman" panose="02020603050405020304" pitchFamily="18" charset="0"/>
                        </a:rPr>
                        <a:t> </a:t>
                      </a:r>
                      <a:r>
                        <a:rPr lang="en-US" b="0" dirty="0" err="1">
                          <a:solidFill>
                            <a:srgbClr val="FF0000"/>
                          </a:solidFill>
                          <a:latin typeface="Times New Roman" panose="02020603050405020304" pitchFamily="18" charset="0"/>
                          <a:cs typeface="Times New Roman" panose="02020603050405020304" pitchFamily="18" charset="0"/>
                        </a:rPr>
                        <a:t>hình</a:t>
                      </a:r>
                      <a:r>
                        <a:rPr lang="en-US" b="0" dirty="0">
                          <a:solidFill>
                            <a:srgbClr val="FF0000"/>
                          </a:solidFill>
                          <a:latin typeface="Times New Roman" panose="02020603050405020304" pitchFamily="18" charset="0"/>
                          <a:cs typeface="Times New Roman" panose="02020603050405020304" pitchFamily="18" charset="0"/>
                        </a:rPr>
                        <a:t> thang ( </a:t>
                      </a:r>
                      <a:r>
                        <a:rPr lang="en-US" b="0" dirty="0" err="1">
                          <a:solidFill>
                            <a:srgbClr val="FF0000"/>
                          </a:solidFill>
                          <a:latin typeface="Times New Roman" panose="02020603050405020304" pitchFamily="18" charset="0"/>
                          <a:cs typeface="Times New Roman" panose="02020603050405020304" pitchFamily="18" charset="0"/>
                        </a:rPr>
                        <a:t>Đồng</a:t>
                      </a:r>
                      <a:r>
                        <a:rPr lang="en-US" b="0" dirty="0">
                          <a:solidFill>
                            <a:srgbClr val="FF0000"/>
                          </a:solidFill>
                          <a:latin typeface="Times New Roman" panose="02020603050405020304" pitchFamily="18" charset="0"/>
                          <a:cs typeface="Times New Roman" panose="02020603050405020304" pitchFamily="18" charset="0"/>
                        </a:rPr>
                        <a:t> Nai)</a:t>
                      </a:r>
                    </a:p>
                  </a:txBody>
                  <a:tcPr>
                    <a:solidFill>
                      <a:schemeClr val="bg1"/>
                    </a:solidFill>
                  </a:tcPr>
                </a:tc>
                <a:extLst>
                  <a:ext uri="{0D108BD9-81ED-4DB2-BD59-A6C34878D82A}">
                    <a16:rowId xmlns:a16="http://schemas.microsoft.com/office/drawing/2014/main" val="2492990187"/>
                  </a:ext>
                </a:extLst>
              </a:tr>
            </a:tbl>
          </a:graphicData>
        </a:graphic>
      </p:graphicFrame>
      <p:graphicFrame>
        <p:nvGraphicFramePr>
          <p:cNvPr id="14" name="Table 13">
            <a:extLst>
              <a:ext uri="{FF2B5EF4-FFF2-40B4-BE49-F238E27FC236}">
                <a16:creationId xmlns:a16="http://schemas.microsoft.com/office/drawing/2014/main" id="{E939D703-A94B-A412-72AA-8889FFA601DC}"/>
              </a:ext>
            </a:extLst>
          </p:cNvPr>
          <p:cNvGraphicFramePr>
            <a:graphicFrameLocks noGrp="1"/>
          </p:cNvGraphicFramePr>
          <p:nvPr>
            <p:extLst>
              <p:ext uri="{D42A27DB-BD31-4B8C-83A1-F6EECF244321}">
                <p14:modId xmlns:p14="http://schemas.microsoft.com/office/powerpoint/2010/main" val="982383487"/>
              </p:ext>
            </p:extLst>
          </p:nvPr>
        </p:nvGraphicFramePr>
        <p:xfrm>
          <a:off x="93303" y="166687"/>
          <a:ext cx="8807668" cy="719433"/>
        </p:xfrm>
        <a:graphic>
          <a:graphicData uri="http://schemas.openxmlformats.org/drawingml/2006/table">
            <a:tbl>
              <a:tblPr firstRow="1" bandRow="1">
                <a:tableStyleId>{5C22544A-7EE6-4342-B048-85BDC9FD1C3A}</a:tableStyleId>
              </a:tblPr>
              <a:tblGrid>
                <a:gridCol w="8807668">
                  <a:extLst>
                    <a:ext uri="{9D8B030D-6E8A-4147-A177-3AD203B41FA5}">
                      <a16:colId xmlns:a16="http://schemas.microsoft.com/office/drawing/2014/main" val="2515572308"/>
                    </a:ext>
                  </a:extLst>
                </a:gridCol>
              </a:tblGrid>
              <a:tr h="719433">
                <a:tc>
                  <a:txBody>
                    <a:bodyPr/>
                    <a:lstStyle/>
                    <a:p>
                      <a:pPr algn="just"/>
                      <a:r>
                        <a:rPr lang="en-US" sz="2000" dirty="0">
                          <a:latin typeface="Times New Roman" panose="02020603050405020304" pitchFamily="18" charset="0"/>
                          <a:cs typeface="Times New Roman" panose="02020603050405020304" pitchFamily="18" charset="0"/>
                        </a:rPr>
                        <a:t>Quan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a:latin typeface="Times New Roman" panose="02020603050405020304" pitchFamily="18" charset="0"/>
                          <a:cs typeface="Times New Roman" panose="02020603050405020304" pitchFamily="18" charset="0"/>
                        </a:rPr>
                        <a:t> 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gắn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ta?</a:t>
                      </a:r>
                    </a:p>
                  </a:txBody>
                  <a:tcPr/>
                </a:tc>
                <a:extLst>
                  <a:ext uri="{0D108BD9-81ED-4DB2-BD59-A6C34878D82A}">
                    <a16:rowId xmlns:a16="http://schemas.microsoft.com/office/drawing/2014/main" val="224049350"/>
                  </a:ext>
                </a:extLst>
              </a:tr>
            </a:tbl>
          </a:graphicData>
        </a:graphic>
      </p:graphicFrame>
    </p:spTree>
    <p:extLst>
      <p:ext uri="{BB962C8B-B14F-4D97-AF65-F5344CB8AC3E}">
        <p14:creationId xmlns:p14="http://schemas.microsoft.com/office/powerpoint/2010/main" val="422696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par>
                                <p:cTn id="14" presetID="21" presetClass="entr" presetSubtype="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heel(1)">
                                      <p:cBhvr>
                                        <p:cTn id="16" dur="2000"/>
                                        <p:tgtEl>
                                          <p:spTgt spid="17"/>
                                        </p:tgtEl>
                                      </p:cBhvr>
                                    </p:animEffect>
                                  </p:childTnLst>
                                </p:cTn>
                              </p:par>
                              <p:par>
                                <p:cTn id="17" presetID="21" presetClass="entr" presetSubtype="1"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2000"/>
                                        <p:tgtEl>
                                          <p:spTgt spid="18"/>
                                        </p:tgtEl>
                                      </p:cBhvr>
                                    </p:animEffect>
                                  </p:childTnLst>
                                </p:cTn>
                              </p:par>
                              <p:par>
                                <p:cTn id="20" presetID="21" presetClass="entr" presetSubtype="1"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heel(1)">
                                      <p:cBhvr>
                                        <p:cTn id="2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CĐ 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23999" y="1875472"/>
            <a:ext cx="3657601" cy="1400383"/>
          </a:xfrm>
          <a:prstGeom prst="rect">
            <a:avLst/>
          </a:prstGeom>
          <a:solidFill>
            <a:srgbClr val="BCFCD4"/>
          </a:solidFill>
          <a:ln w="12700">
            <a:solidFill>
              <a:srgbClr val="009900"/>
            </a:solidFill>
          </a:ln>
        </p:spPr>
        <p:txBody>
          <a:bodyPr wrap="square">
            <a:spAutoFit/>
          </a:bodyPr>
          <a:lstStyle/>
          <a:p>
            <a:pPr algn="just"/>
            <a:r>
              <a:rPr lang="en-US" sz="1700" i="1" dirty="0" err="1">
                <a:solidFill>
                  <a:srgbClr val="FF0000"/>
                </a:solidFill>
                <a:latin typeface="Cambria" panose="02040503050406030204" pitchFamily="18" charset="0"/>
                <a:ea typeface="Cambria" panose="02040503050406030204" pitchFamily="18" charset="0"/>
              </a:rPr>
              <a:t>Quan</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sát</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các</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hình</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ảnh</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và</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kênh</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chữ</a:t>
            </a:r>
            <a:r>
              <a:rPr lang="en-US" sz="1700" i="1" dirty="0">
                <a:solidFill>
                  <a:srgbClr val="FF0000"/>
                </a:solidFill>
                <a:latin typeface="Cambria" panose="02040503050406030204" pitchFamily="18" charset="0"/>
                <a:ea typeface="Cambria" panose="02040503050406030204" pitchFamily="18" charset="0"/>
              </a:rPr>
              <a:t> SGK, </a:t>
            </a:r>
            <a:r>
              <a:rPr lang="en-US" sz="1700" i="1" dirty="0" err="1">
                <a:solidFill>
                  <a:srgbClr val="FF0000"/>
                </a:solidFill>
                <a:latin typeface="Cambria" panose="02040503050406030204" pitchFamily="18" charset="0"/>
                <a:ea typeface="Cambria" panose="02040503050406030204" pitchFamily="18" charset="0"/>
              </a:rPr>
              <a:t>hãy</a:t>
            </a:r>
            <a:r>
              <a:rPr lang="en-US" sz="1700" i="1" dirty="0">
                <a:solidFill>
                  <a:srgbClr val="FF0000"/>
                </a:solidFill>
                <a:latin typeface="Cambria" panose="02040503050406030204" pitchFamily="18" charset="0"/>
                <a:ea typeface="Cambria" panose="02040503050406030204" pitchFamily="18" charset="0"/>
              </a:rPr>
              <a:t> t</a:t>
            </a:r>
            <a:r>
              <a:rPr lang="vi-VN" sz="1700" i="1" dirty="0">
                <a:solidFill>
                  <a:srgbClr val="FF0000"/>
                </a:solidFill>
                <a:latin typeface="Cambria" panose="02040503050406030204" pitchFamily="18" charset="0"/>
                <a:ea typeface="Cambria" panose="02040503050406030204" pitchFamily="18" charset="0"/>
              </a:rPr>
              <a:t>rình bày quá trình con người khai khẩn và cải tạo châu thổ, chế ngự chế độ nước sông Hồng dưới thời nhà </a:t>
            </a:r>
            <a:r>
              <a:rPr lang="en-US" sz="1700" i="1" dirty="0" err="1">
                <a:solidFill>
                  <a:srgbClr val="FF0000"/>
                </a:solidFill>
                <a:latin typeface="Cambria" panose="02040503050406030204" pitchFamily="18" charset="0"/>
                <a:ea typeface="Cambria" panose="02040503050406030204" pitchFamily="18" charset="0"/>
              </a:rPr>
              <a:t>Lê</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và</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nhà</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Nguyễn</a:t>
            </a:r>
            <a:r>
              <a:rPr lang="en-US" sz="1700" i="1" dirty="0">
                <a:solidFill>
                  <a:srgbClr val="FF0000"/>
                </a:solidFill>
                <a:latin typeface="Cambria" panose="02040503050406030204" pitchFamily="18" charset="0"/>
                <a:ea typeface="Cambria" panose="02040503050406030204" pitchFamily="18" charset="0"/>
              </a:rPr>
              <a:t>.</a:t>
            </a:r>
            <a:endParaRPr lang="vi-VN" sz="17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1800" b="1" dirty="0">
                <a:solidFill>
                  <a:srgbClr val="0D30DD"/>
                </a:solidFill>
                <a:latin typeface="Cambria" pitchFamily="18" charset="0"/>
              </a:rPr>
              <a:t>Quá trình con người khai khẩn và cải tạo châu thổ, chế ngự và </a:t>
            </a:r>
            <a:endParaRPr lang="en-US" sz="1800" b="1" dirty="0">
              <a:solidFill>
                <a:srgbClr val="0D30DD"/>
              </a:solidFill>
              <a:latin typeface="Cambria" pitchFamily="18" charset="0"/>
            </a:endParaRPr>
          </a:p>
          <a:p>
            <a:pPr algn="just"/>
            <a:r>
              <a:rPr lang="vi-VN" sz="1800" b="1" dirty="0">
                <a:solidFill>
                  <a:srgbClr val="0D30DD"/>
                </a:solidFill>
                <a:latin typeface="Cambria" pitchFamily="18" charset="0"/>
              </a:rPr>
              <a:t>thích ứng với chế độ nước sông Hồng và sông Cửu Long.</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98120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343400"/>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3429268"/>
            <a:ext cx="3657601" cy="3123932"/>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vi-VN" sz="1600" dirty="0">
                <a:latin typeface="Cambria" pitchFamily="18" charset="0"/>
                <a:ea typeface="Cambria" pitchFamily="18" charset="0"/>
              </a:rPr>
              <a:t>- Sang thế kỉ XV, nhà Lê bắt đầu tiến hành quai đê lấn biển để khai thác bãi bồi vùng cửa sông. Công việc này được đẩy mạnh vào thời Nguyễn ở các vùng ven biển Thái Bình, Nam Định và Ninh Bình.</a:t>
            </a:r>
          </a:p>
          <a:p>
            <a:pPr algn="just">
              <a:spcBef>
                <a:spcPts val="600"/>
              </a:spcBef>
              <a:spcAft>
                <a:spcPts val="0"/>
              </a:spcAft>
            </a:pPr>
            <a:r>
              <a:rPr lang="vi-VN" sz="1600" dirty="0">
                <a:latin typeface="Cambria" pitchFamily="18" charset="0"/>
                <a:ea typeface="Cambria" pitchFamily="18" charset="0"/>
              </a:rPr>
              <a:t>-  Chính quyền phong kiến nhà Nguyễn rất quan tâm đến vấn đề đắp đê phòng lụt ở vùng châu thổ sông Hồng. Tuy nhiên, triều đình đang lâm vào thế bối rối, cân nhắc lợi - hại của việc nên tiếp tục đắp đê hay bỏ đê.</a:t>
            </a:r>
          </a:p>
        </p:txBody>
      </p:sp>
      <p:sp>
        <p:nvSpPr>
          <p:cNvPr id="26" name="Text Box 9"/>
          <p:cNvSpPr txBox="1">
            <a:spLocks noChangeArrowheads="1"/>
          </p:cNvSpPr>
          <p:nvPr/>
        </p:nvSpPr>
        <p:spPr bwMode="auto">
          <a:xfrm>
            <a:off x="452586" y="1295399"/>
            <a:ext cx="4424214" cy="400110"/>
          </a:xfrm>
          <a:prstGeom prst="rect">
            <a:avLst/>
          </a:prstGeom>
          <a:solidFill>
            <a:srgbClr val="FFFF00"/>
          </a:solidFill>
          <a:ln w="28575">
            <a:solidFill>
              <a:srgbClr val="FF0000"/>
            </a:solidFill>
            <a:miter lim="800000"/>
            <a:headEnd/>
            <a:tailEnd/>
          </a:ln>
          <a:effectLst/>
        </p:spPr>
        <p:txBody>
          <a:bodyPr wrap="square">
            <a:spAutoFit/>
          </a:bodyPr>
          <a:lstStyle/>
          <a:p>
            <a:pPr algn="just">
              <a:spcBef>
                <a:spcPct val="50000"/>
              </a:spcBef>
            </a:pPr>
            <a:r>
              <a:rPr lang="en-US" sz="2000" b="1" dirty="0">
                <a:solidFill>
                  <a:srgbClr val="CC0000"/>
                </a:solidFill>
                <a:latin typeface="Times New Roman" pitchFamily="18" charset="0"/>
                <a:cs typeface="Times New Roman" pitchFamily="18" charset="0"/>
              </a:rPr>
              <a:t>a. </a:t>
            </a:r>
            <a:r>
              <a:rPr lang="en-US" sz="2000" b="1" dirty="0" err="1">
                <a:solidFill>
                  <a:srgbClr val="CC0000"/>
                </a:solidFill>
                <a:latin typeface="Times New Roman" pitchFamily="18" charset="0"/>
                <a:cs typeface="Times New Roman" pitchFamily="18" charset="0"/>
              </a:rPr>
              <a:t>Đối</a:t>
            </a:r>
            <a:r>
              <a:rPr lang="en-US" sz="2000" b="1" dirty="0">
                <a:solidFill>
                  <a:srgbClr val="CC0000"/>
                </a:solidFill>
                <a:latin typeface="Times New Roman" pitchFamily="18" charset="0"/>
                <a:cs typeface="Times New Roman" pitchFamily="18" charset="0"/>
              </a:rPr>
              <a:t> </a:t>
            </a:r>
            <a:r>
              <a:rPr lang="en-US" sz="2000" b="1" dirty="0" err="1">
                <a:solidFill>
                  <a:srgbClr val="CC0000"/>
                </a:solidFill>
                <a:latin typeface="Times New Roman" pitchFamily="18" charset="0"/>
                <a:cs typeface="Times New Roman" pitchFamily="18" charset="0"/>
              </a:rPr>
              <a:t>với</a:t>
            </a:r>
            <a:r>
              <a:rPr lang="en-US" sz="2000" b="1" dirty="0">
                <a:solidFill>
                  <a:srgbClr val="CC0000"/>
                </a:solidFill>
                <a:latin typeface="Times New Roman" pitchFamily="18" charset="0"/>
                <a:cs typeface="Times New Roman" pitchFamily="18" charset="0"/>
              </a:rPr>
              <a:t> </a:t>
            </a:r>
            <a:r>
              <a:rPr lang="en-US" sz="2000" b="1" dirty="0" err="1">
                <a:solidFill>
                  <a:srgbClr val="CC0000"/>
                </a:solidFill>
                <a:latin typeface="Times New Roman" pitchFamily="18" charset="0"/>
                <a:cs typeface="Times New Roman" pitchFamily="18" charset="0"/>
              </a:rPr>
              <a:t>sông</a:t>
            </a:r>
            <a:r>
              <a:rPr lang="en-US" sz="2000" b="1" dirty="0">
                <a:solidFill>
                  <a:srgbClr val="CC0000"/>
                </a:solidFill>
                <a:latin typeface="Times New Roman" pitchFamily="18" charset="0"/>
                <a:cs typeface="Times New Roman" pitchFamily="18" charset="0"/>
              </a:rPr>
              <a:t> </a:t>
            </a:r>
            <a:r>
              <a:rPr lang="en-US" sz="2000" b="1" dirty="0" err="1">
                <a:solidFill>
                  <a:srgbClr val="CC0000"/>
                </a:solidFill>
                <a:latin typeface="Times New Roman" pitchFamily="18" charset="0"/>
                <a:cs typeface="Times New Roman" pitchFamily="18" charset="0"/>
              </a:rPr>
              <a:t>Hồng</a:t>
            </a:r>
            <a:endParaRPr lang="vi-VN" sz="2000" b="1" dirty="0">
              <a:solidFill>
                <a:srgbClr val="CC0000"/>
              </a:solidFill>
              <a:latin typeface="Times New Roman" pitchFamily="18" charset="0"/>
              <a:cs typeface="Times New Roman" pitchFamily="18" charset="0"/>
            </a:endParaRPr>
          </a:p>
        </p:txBody>
      </p:sp>
      <p:pic>
        <p:nvPicPr>
          <p:cNvPr id="27" name="Picture 26"/>
          <p:cNvPicPr>
            <a:picLocks noChangeAspect="1" noChangeArrowheads="1"/>
          </p:cNvPicPr>
          <p:nvPr/>
        </p:nvPicPr>
        <p:blipFill>
          <a:blip r:embed="rId10">
            <a:lum bright="-20000" contrast="40000"/>
            <a:extLst>
              <a:ext uri="{28A0092B-C50C-407E-A947-70E740481C1C}">
                <a14:useLocalDpi xmlns:a14="http://schemas.microsoft.com/office/drawing/2010/main" val="0"/>
              </a:ext>
            </a:extLst>
          </a:blip>
          <a:srcRect/>
          <a:stretch>
            <a:fillRect/>
          </a:stretch>
        </p:blipFill>
        <p:spPr bwMode="auto">
          <a:xfrm>
            <a:off x="5311074" y="1295398"/>
            <a:ext cx="3528125" cy="251460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04147" y="3932178"/>
            <a:ext cx="3535052" cy="23162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5410200" y="6248400"/>
            <a:ext cx="2971800" cy="369332"/>
          </a:xfrm>
          <a:prstGeom prst="rect">
            <a:avLst/>
          </a:prstGeom>
          <a:noFill/>
        </p:spPr>
        <p:txBody>
          <a:bodyPr wrap="square" rtlCol="0">
            <a:spAutoFit/>
          </a:bodyPr>
          <a:lstStyle/>
          <a:p>
            <a:pPr algn="ctr"/>
            <a:r>
              <a:rPr lang="en-US" dirty="0" err="1">
                <a:latin typeface="Cambria" pitchFamily="18" charset="0"/>
                <a:ea typeface="Cambria" pitchFamily="18" charset="0"/>
              </a:rPr>
              <a:t>Đắp</a:t>
            </a:r>
            <a:r>
              <a:rPr lang="en-US" dirty="0">
                <a:latin typeface="Cambria" pitchFamily="18" charset="0"/>
                <a:ea typeface="Cambria" pitchFamily="18" charset="0"/>
              </a:rPr>
              <a:t> </a:t>
            </a:r>
            <a:r>
              <a:rPr lang="en-US" dirty="0" err="1">
                <a:latin typeface="Cambria" pitchFamily="18" charset="0"/>
                <a:ea typeface="Cambria" pitchFamily="18" charset="0"/>
              </a:rPr>
              <a:t>đê</a:t>
            </a:r>
            <a:r>
              <a:rPr lang="en-US" dirty="0">
                <a:latin typeface="Cambria" pitchFamily="18" charset="0"/>
                <a:ea typeface="Cambria" pitchFamily="18" charset="0"/>
              </a:rPr>
              <a:t> </a:t>
            </a:r>
            <a:r>
              <a:rPr lang="en-US" dirty="0" err="1">
                <a:latin typeface="Cambria" pitchFamily="18" charset="0"/>
                <a:ea typeface="Cambria" pitchFamily="18" charset="0"/>
              </a:rPr>
              <a:t>thời</a:t>
            </a:r>
            <a:r>
              <a:rPr lang="en-US" dirty="0">
                <a:latin typeface="Cambria" pitchFamily="18" charset="0"/>
                <a:ea typeface="Cambria" pitchFamily="18" charset="0"/>
              </a:rPr>
              <a:t> </a:t>
            </a:r>
            <a:r>
              <a:rPr lang="en-US" dirty="0" err="1">
                <a:latin typeface="Cambria" pitchFamily="18" charset="0"/>
                <a:ea typeface="Cambria" pitchFamily="18" charset="0"/>
              </a:rPr>
              <a:t>nhà</a:t>
            </a:r>
            <a:r>
              <a:rPr lang="en-US" dirty="0">
                <a:latin typeface="Cambria" pitchFamily="18" charset="0"/>
                <a:ea typeface="Cambria" pitchFamily="18" charset="0"/>
              </a:rPr>
              <a:t> </a:t>
            </a:r>
            <a:r>
              <a:rPr lang="en-US" dirty="0" err="1">
                <a:latin typeface="Cambria" pitchFamily="18" charset="0"/>
                <a:ea typeface="Cambria" pitchFamily="18" charset="0"/>
              </a:rPr>
              <a:t>Nguyễn</a:t>
            </a:r>
            <a:endParaRPr lang="en-US" dirty="0">
              <a:latin typeface="Cambria" pitchFamily="18" charset="0"/>
              <a:ea typeface="Cambria" pitchFamily="18" charset="0"/>
            </a:endParaRPr>
          </a:p>
        </p:txBody>
      </p:sp>
    </p:spTree>
    <p:extLst>
      <p:ext uri="{BB962C8B-B14F-4D97-AF65-F5344CB8AC3E}">
        <p14:creationId xmlns:p14="http://schemas.microsoft.com/office/powerpoint/2010/main" val="1260756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par>
                                <p:cTn id="16" presetID="14" presetClass="entr" presetSubtype="10" fill="hold" nodeType="withEffect">
                                  <p:stCondLst>
                                    <p:cond delay="0"/>
                                  </p:stCondLst>
                                  <p:childTnLst>
                                    <p:set>
                                      <p:cBhvr>
                                        <p:cTn id="17" dur="1" fill="hold">
                                          <p:stCondLst>
                                            <p:cond delay="0"/>
                                          </p:stCondLst>
                                        </p:cTn>
                                        <p:tgtEl>
                                          <p:spTgt spid="7170"/>
                                        </p:tgtEl>
                                        <p:attrNameLst>
                                          <p:attrName>style.visibility</p:attrName>
                                        </p:attrNameLst>
                                      </p:cBhvr>
                                      <p:to>
                                        <p:strVal val="visible"/>
                                      </p:to>
                                    </p:set>
                                    <p:animEffect transition="in" filter="randombar(horizontal)">
                                      <p:cBhvr>
                                        <p:cTn id="18" dur="500"/>
                                        <p:tgtEl>
                                          <p:spTgt spid="717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randombar(horizontal)">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randombar(horizontal)">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4" dur="500"/>
                                        <p:tgtEl>
                                          <p:spTgt spid="3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9"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CĐ 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89944" y="1981201"/>
            <a:ext cx="6792509" cy="3567510"/>
          </a:xfrm>
          <a:prstGeom prst="wedgeRoundRectCallout">
            <a:avLst>
              <a:gd name="adj1" fmla="val 47817"/>
              <a:gd name="adj2" fmla="val 5659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34"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609600" y="2131635"/>
            <a:ext cx="6553198" cy="3354765"/>
          </a:xfrm>
          <a:prstGeom prst="rect">
            <a:avLst/>
          </a:prstGeom>
        </p:spPr>
        <p:txBody>
          <a:bodyPr wrap="square">
            <a:spAutoFit/>
          </a:bodyPr>
          <a:lstStyle/>
          <a:p>
            <a:pPr algn="just">
              <a:spcBef>
                <a:spcPts val="600"/>
              </a:spcBef>
              <a:spcAft>
                <a:spcPts val="0"/>
              </a:spcAft>
            </a:pPr>
            <a:r>
              <a:rPr lang="vi-VN" sz="1600" dirty="0">
                <a:latin typeface="Cambria" pitchFamily="18" charset="0"/>
                <a:ea typeface="Cambria" pitchFamily="18" charset="0"/>
              </a:rPr>
              <a:t>- Từ xa xưa, người Việt đã biết dẫn nước vào ruộng, hoặc tiêu nước, phân lũ về mùa mưa; đồng thời cũng sớm phải tổ chức đắp đê, trị thuỷ để phát triển sản xuất và bảo vệ cuộc sống.</a:t>
            </a:r>
          </a:p>
          <a:p>
            <a:pPr algn="just">
              <a:spcBef>
                <a:spcPts val="600"/>
              </a:spcBef>
              <a:spcAft>
                <a:spcPts val="0"/>
              </a:spcAft>
            </a:pPr>
            <a:r>
              <a:rPr lang="vi-VN" sz="1600" dirty="0">
                <a:latin typeface="Cambria" pitchFamily="18" charset="0"/>
                <a:ea typeface="Cambria" pitchFamily="18" charset="0"/>
              </a:rPr>
              <a:t>- Từ thế kỉ XI, dưới thời Lý đã cho đắp đê dọc theo hầu hết các con sông lớn.</a:t>
            </a:r>
          </a:p>
          <a:p>
            <a:pPr algn="just">
              <a:spcBef>
                <a:spcPts val="600"/>
              </a:spcBef>
              <a:spcAft>
                <a:spcPts val="0"/>
              </a:spcAft>
            </a:pPr>
            <a:r>
              <a:rPr lang="vi-VN" sz="1600" dirty="0">
                <a:latin typeface="Cambria" pitchFamily="18" charset="0"/>
                <a:ea typeface="Cambria" pitchFamily="18" charset="0"/>
              </a:rPr>
              <a:t>- Tới thời Trần, triều đình đã cho gia cố cho các đoạn đê xung yếu, chuyên trách trông coi việc bồi đắp và bảo vệ hệ thống đê điều,...</a:t>
            </a:r>
          </a:p>
          <a:p>
            <a:pPr algn="just">
              <a:spcBef>
                <a:spcPts val="600"/>
              </a:spcBef>
              <a:spcAft>
                <a:spcPts val="0"/>
              </a:spcAft>
            </a:pPr>
            <a:r>
              <a:rPr lang="vi-VN" sz="1600" dirty="0">
                <a:latin typeface="Cambria" pitchFamily="18" charset="0"/>
                <a:ea typeface="Cambria" pitchFamily="18" charset="0"/>
              </a:rPr>
              <a:t>- Sang thế kỉ XV, nhà Lê bắt đầu tiến hành quai đê lấn biển để khai thác bãi bồi vùng cửa sông. </a:t>
            </a:r>
          </a:p>
          <a:p>
            <a:pPr algn="just">
              <a:spcBef>
                <a:spcPts val="600"/>
              </a:spcBef>
              <a:spcAft>
                <a:spcPts val="0"/>
              </a:spcAft>
            </a:pPr>
            <a:r>
              <a:rPr lang="vi-VN" sz="1600" dirty="0">
                <a:latin typeface="Cambria" pitchFamily="18" charset="0"/>
                <a:ea typeface="Cambria" pitchFamily="18" charset="0"/>
              </a:rPr>
              <a:t>-  Chính quyền phong kiến nhà Nguyễn rất quan tâm đến vấn đề đắp đê, tuy nhiên, triều đình đang lâm vào thế bối rối, cân nhắc lợi - hại của việc nên tiếp tục đắp đê hay bỏ đê.</a:t>
            </a:r>
          </a:p>
        </p:txBody>
      </p:sp>
      <p:sp>
        <p:nvSpPr>
          <p:cNvPr id="2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1800" b="1" dirty="0">
                <a:solidFill>
                  <a:srgbClr val="0D30DD"/>
                </a:solidFill>
                <a:latin typeface="Cambria" pitchFamily="18" charset="0"/>
              </a:rPr>
              <a:t>Quá trình con người khai khẩn và cải tạo châu thổ, chế ngự và </a:t>
            </a:r>
            <a:endParaRPr lang="en-US" sz="1800" b="1" dirty="0">
              <a:solidFill>
                <a:srgbClr val="0D30DD"/>
              </a:solidFill>
              <a:latin typeface="Cambria" pitchFamily="18" charset="0"/>
            </a:endParaRPr>
          </a:p>
          <a:p>
            <a:pPr algn="just"/>
            <a:r>
              <a:rPr lang="vi-VN" sz="1800" b="1" dirty="0">
                <a:solidFill>
                  <a:srgbClr val="0D30DD"/>
                </a:solidFill>
                <a:latin typeface="Cambria" pitchFamily="18" charset="0"/>
              </a:rPr>
              <a:t>thích ứng với chế độ nước sông Hồng và sông Cửu Long.</a:t>
            </a:r>
          </a:p>
        </p:txBody>
      </p:sp>
      <p:sp>
        <p:nvSpPr>
          <p:cNvPr id="24" name="Text Box 9"/>
          <p:cNvSpPr txBox="1">
            <a:spLocks noChangeArrowheads="1"/>
          </p:cNvSpPr>
          <p:nvPr/>
        </p:nvSpPr>
        <p:spPr bwMode="auto">
          <a:xfrm>
            <a:off x="452586" y="1295399"/>
            <a:ext cx="4424214" cy="400110"/>
          </a:xfrm>
          <a:prstGeom prst="rect">
            <a:avLst/>
          </a:prstGeom>
          <a:solidFill>
            <a:srgbClr val="FFFF00"/>
          </a:solidFill>
          <a:ln w="28575">
            <a:solidFill>
              <a:srgbClr val="FF0000"/>
            </a:solidFill>
            <a:miter lim="800000"/>
            <a:headEnd/>
            <a:tailEnd/>
          </a:ln>
          <a:effectLst/>
        </p:spPr>
        <p:txBody>
          <a:bodyPr wrap="square">
            <a:spAutoFit/>
          </a:bodyPr>
          <a:lstStyle/>
          <a:p>
            <a:pPr algn="just">
              <a:spcBef>
                <a:spcPct val="50000"/>
              </a:spcBef>
            </a:pPr>
            <a:r>
              <a:rPr lang="en-US" sz="2000" b="1" dirty="0">
                <a:solidFill>
                  <a:srgbClr val="CC0000"/>
                </a:solidFill>
                <a:latin typeface="Times New Roman" pitchFamily="18" charset="0"/>
                <a:cs typeface="Times New Roman" pitchFamily="18" charset="0"/>
              </a:rPr>
              <a:t>a. </a:t>
            </a:r>
            <a:r>
              <a:rPr lang="en-US" sz="2000" b="1" dirty="0" err="1">
                <a:solidFill>
                  <a:srgbClr val="CC0000"/>
                </a:solidFill>
                <a:latin typeface="Times New Roman" pitchFamily="18" charset="0"/>
                <a:cs typeface="Times New Roman" pitchFamily="18" charset="0"/>
              </a:rPr>
              <a:t>Đối</a:t>
            </a:r>
            <a:r>
              <a:rPr lang="en-US" sz="2000" b="1" dirty="0">
                <a:solidFill>
                  <a:srgbClr val="CC0000"/>
                </a:solidFill>
                <a:latin typeface="Times New Roman" pitchFamily="18" charset="0"/>
                <a:cs typeface="Times New Roman" pitchFamily="18" charset="0"/>
              </a:rPr>
              <a:t> </a:t>
            </a:r>
            <a:r>
              <a:rPr lang="en-US" sz="2000" b="1" dirty="0" err="1">
                <a:solidFill>
                  <a:srgbClr val="CC0000"/>
                </a:solidFill>
                <a:latin typeface="Times New Roman" pitchFamily="18" charset="0"/>
                <a:cs typeface="Times New Roman" pitchFamily="18" charset="0"/>
              </a:rPr>
              <a:t>với</a:t>
            </a:r>
            <a:r>
              <a:rPr lang="en-US" sz="2000" b="1" dirty="0">
                <a:solidFill>
                  <a:srgbClr val="CC0000"/>
                </a:solidFill>
                <a:latin typeface="Times New Roman" pitchFamily="18" charset="0"/>
                <a:cs typeface="Times New Roman" pitchFamily="18" charset="0"/>
              </a:rPr>
              <a:t> </a:t>
            </a:r>
            <a:r>
              <a:rPr lang="en-US" sz="2000" b="1" dirty="0" err="1">
                <a:solidFill>
                  <a:srgbClr val="CC0000"/>
                </a:solidFill>
                <a:latin typeface="Times New Roman" pitchFamily="18" charset="0"/>
                <a:cs typeface="Times New Roman" pitchFamily="18" charset="0"/>
              </a:rPr>
              <a:t>sông</a:t>
            </a:r>
            <a:r>
              <a:rPr lang="en-US" sz="2000" b="1" dirty="0">
                <a:solidFill>
                  <a:srgbClr val="CC0000"/>
                </a:solidFill>
                <a:latin typeface="Times New Roman" pitchFamily="18" charset="0"/>
                <a:cs typeface="Times New Roman" pitchFamily="18" charset="0"/>
              </a:rPr>
              <a:t> </a:t>
            </a:r>
            <a:r>
              <a:rPr lang="en-US" sz="2000" b="1" dirty="0" err="1">
                <a:solidFill>
                  <a:srgbClr val="CC0000"/>
                </a:solidFill>
                <a:latin typeface="Times New Roman" pitchFamily="18" charset="0"/>
                <a:cs typeface="Times New Roman" pitchFamily="18" charset="0"/>
              </a:rPr>
              <a:t>Hồng</a:t>
            </a:r>
            <a:endParaRPr lang="vi-VN" sz="20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90774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4"/>
                                        </p:tgtEl>
                                        <p:attrNameLst>
                                          <p:attrName>r</p:attrName>
                                        </p:attrNameLst>
                                      </p:cBhvr>
                                    </p:animRot>
                                    <p:animRot by="-240000">
                                      <p:cBhvr>
                                        <p:cTn id="13" dur="200" fill="hold">
                                          <p:stCondLst>
                                            <p:cond delay="200"/>
                                          </p:stCondLst>
                                        </p:cTn>
                                        <p:tgtEl>
                                          <p:spTgt spid="34"/>
                                        </p:tgtEl>
                                        <p:attrNameLst>
                                          <p:attrName>r</p:attrName>
                                        </p:attrNameLst>
                                      </p:cBhvr>
                                    </p:animRot>
                                    <p:animRot by="240000">
                                      <p:cBhvr>
                                        <p:cTn id="14" dur="200" fill="hold">
                                          <p:stCondLst>
                                            <p:cond delay="400"/>
                                          </p:stCondLst>
                                        </p:cTn>
                                        <p:tgtEl>
                                          <p:spTgt spid="34"/>
                                        </p:tgtEl>
                                        <p:attrNameLst>
                                          <p:attrName>r</p:attrName>
                                        </p:attrNameLst>
                                      </p:cBhvr>
                                    </p:animRot>
                                    <p:animRot by="-240000">
                                      <p:cBhvr>
                                        <p:cTn id="15" dur="200" fill="hold">
                                          <p:stCondLst>
                                            <p:cond delay="600"/>
                                          </p:stCondLst>
                                        </p:cTn>
                                        <p:tgtEl>
                                          <p:spTgt spid="34"/>
                                        </p:tgtEl>
                                        <p:attrNameLst>
                                          <p:attrName>r</p:attrName>
                                        </p:attrNameLst>
                                      </p:cBhvr>
                                    </p:animRot>
                                    <p:animRot by="120000">
                                      <p:cBhvr>
                                        <p:cTn id="16" dur="200" fill="hold">
                                          <p:stCondLst>
                                            <p:cond delay="800"/>
                                          </p:stCondLst>
                                        </p:cTn>
                                        <p:tgtEl>
                                          <p:spTgt spid="3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randombar(horizontal)">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5">
                                            <p:txEl>
                                              <p:pRg st="0" end="0"/>
                                            </p:txEl>
                                          </p:spTgt>
                                        </p:tgtEl>
                                        <p:attrNameLst>
                                          <p:attrName>style.visibility</p:attrName>
                                        </p:attrNameLst>
                                      </p:cBhvr>
                                      <p:to>
                                        <p:strVal val="visible"/>
                                      </p:to>
                                    </p:set>
                                    <p:animEffect transition="in" filter="randombar(horizontal)">
                                      <p:cBhvr>
                                        <p:cTn id="29" dur="500"/>
                                        <p:tgtEl>
                                          <p:spTgt spid="3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5">
                                            <p:txEl>
                                              <p:pRg st="1" end="1"/>
                                            </p:txEl>
                                          </p:spTgt>
                                        </p:tgtEl>
                                        <p:attrNameLst>
                                          <p:attrName>style.visibility</p:attrName>
                                        </p:attrNameLst>
                                      </p:cBhvr>
                                      <p:to>
                                        <p:strVal val="visible"/>
                                      </p:to>
                                    </p:set>
                                    <p:animEffect transition="in" filter="randombar(horizontal)">
                                      <p:cBhvr>
                                        <p:cTn id="34" dur="500"/>
                                        <p:tgtEl>
                                          <p:spTgt spid="3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5">
                                            <p:txEl>
                                              <p:pRg st="2" end="2"/>
                                            </p:txEl>
                                          </p:spTgt>
                                        </p:tgtEl>
                                        <p:attrNameLst>
                                          <p:attrName>style.visibility</p:attrName>
                                        </p:attrNameLst>
                                      </p:cBhvr>
                                      <p:to>
                                        <p:strVal val="visible"/>
                                      </p:to>
                                    </p:set>
                                    <p:animEffect transition="in" filter="randombar(horizontal)">
                                      <p:cBhvr>
                                        <p:cTn id="39" dur="500"/>
                                        <p:tgtEl>
                                          <p:spTgt spid="3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5">
                                            <p:txEl>
                                              <p:pRg st="3" end="3"/>
                                            </p:txEl>
                                          </p:spTgt>
                                        </p:tgtEl>
                                        <p:attrNameLst>
                                          <p:attrName>style.visibility</p:attrName>
                                        </p:attrNameLst>
                                      </p:cBhvr>
                                      <p:to>
                                        <p:strVal val="visible"/>
                                      </p:to>
                                    </p:set>
                                    <p:animEffect transition="in" filter="randombar(horizontal)">
                                      <p:cBhvr>
                                        <p:cTn id="44" dur="500"/>
                                        <p:tgtEl>
                                          <p:spTgt spid="3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5">
                                            <p:txEl>
                                              <p:pRg st="4" end="4"/>
                                            </p:txEl>
                                          </p:spTgt>
                                        </p:tgtEl>
                                        <p:attrNameLst>
                                          <p:attrName>style.visibility</p:attrName>
                                        </p:attrNameLst>
                                      </p:cBhvr>
                                      <p:to>
                                        <p:strVal val="visible"/>
                                      </p:to>
                                    </p:set>
                                    <p:animEffect transition="in" filter="randombar(horizontal)">
                                      <p:cBhvr>
                                        <p:cTn id="49" dur="500"/>
                                        <p:tgtEl>
                                          <p:spTgt spid="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CĐ 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23999" y="1828800"/>
            <a:ext cx="3657601" cy="1400383"/>
          </a:xfrm>
          <a:prstGeom prst="rect">
            <a:avLst/>
          </a:prstGeom>
          <a:solidFill>
            <a:srgbClr val="BCFCD4"/>
          </a:solidFill>
          <a:ln w="12700">
            <a:solidFill>
              <a:srgbClr val="009900"/>
            </a:solidFill>
          </a:ln>
        </p:spPr>
        <p:txBody>
          <a:bodyPr wrap="square">
            <a:spAutoFit/>
          </a:bodyPr>
          <a:lstStyle/>
          <a:p>
            <a:pPr algn="just"/>
            <a:r>
              <a:rPr lang="en-US" sz="1700" i="1" dirty="0" err="1">
                <a:solidFill>
                  <a:srgbClr val="FF0000"/>
                </a:solidFill>
                <a:latin typeface="Cambria" panose="02040503050406030204" pitchFamily="18" charset="0"/>
                <a:ea typeface="Cambria" panose="02040503050406030204" pitchFamily="18" charset="0"/>
              </a:rPr>
              <a:t>Quan</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sát</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các</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hình</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ảnh</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và</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kênh</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chữ</a:t>
            </a:r>
            <a:r>
              <a:rPr lang="en-US" sz="1700" i="1" dirty="0">
                <a:solidFill>
                  <a:srgbClr val="FF0000"/>
                </a:solidFill>
                <a:latin typeface="Cambria" panose="02040503050406030204" pitchFamily="18" charset="0"/>
                <a:ea typeface="Cambria" panose="02040503050406030204" pitchFamily="18" charset="0"/>
              </a:rPr>
              <a:t> SGK, t</a:t>
            </a:r>
            <a:r>
              <a:rPr lang="vi-VN" sz="1700" i="1" dirty="0">
                <a:solidFill>
                  <a:srgbClr val="FF0000"/>
                </a:solidFill>
                <a:latin typeface="Cambria" panose="02040503050406030204" pitchFamily="18" charset="0"/>
                <a:ea typeface="Cambria" panose="02040503050406030204" pitchFamily="18" charset="0"/>
              </a:rPr>
              <a:t>rình bày quá trình con người khai khẩn và cải tạo châu thổ, chế ngự chế độ nước sông Cửu Long dưới thời vương quốc Phù Nam.</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1800" b="1" dirty="0">
                <a:solidFill>
                  <a:srgbClr val="0D30DD"/>
                </a:solidFill>
                <a:latin typeface="Cambria" pitchFamily="18" charset="0"/>
              </a:rPr>
              <a:t>Quá trình con người khai khẩn và cải tạo châu thổ, chế ngự và </a:t>
            </a:r>
            <a:endParaRPr lang="en-US" sz="1800" b="1" dirty="0">
              <a:solidFill>
                <a:srgbClr val="0D30DD"/>
              </a:solidFill>
              <a:latin typeface="Cambria" pitchFamily="18" charset="0"/>
            </a:endParaRPr>
          </a:p>
          <a:p>
            <a:pPr algn="just"/>
            <a:r>
              <a:rPr lang="vi-VN" sz="1800" b="1" dirty="0">
                <a:solidFill>
                  <a:srgbClr val="0D30DD"/>
                </a:solidFill>
                <a:latin typeface="Cambria" pitchFamily="18" charset="0"/>
              </a:rPr>
              <a:t>thích ứng với chế độ nước sông Hồng và sông Cửu Long.</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953161"/>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343400"/>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3430012"/>
            <a:ext cx="3657601" cy="3046988"/>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vi-VN" sz="1700" dirty="0">
                <a:latin typeface="Cambria" pitchFamily="18" charset="0"/>
                <a:ea typeface="Cambria" pitchFamily="18" charset="0"/>
              </a:rPr>
              <a:t>- Ngay từ thời vương quốc Phù Nam (khoảng thế kỉ I đến đầu thế kỉ VII), vùng châu thổ sông Cửu Long đã được con người khai phá và trở thành một trung tâm nông nghiệp lúa nước.</a:t>
            </a:r>
          </a:p>
          <a:p>
            <a:pPr algn="just">
              <a:spcBef>
                <a:spcPts val="600"/>
              </a:spcBef>
              <a:spcAft>
                <a:spcPts val="0"/>
              </a:spcAft>
            </a:pPr>
            <a:r>
              <a:rPr lang="vi-VN" sz="1700" dirty="0">
                <a:latin typeface="Cambria" pitchFamily="18" charset="0"/>
                <a:ea typeface="Cambria" pitchFamily="18" charset="0"/>
              </a:rPr>
              <a:t>- Đến thế kỉ IV, ở Nam Bộ xuất hiện tình trạng biển tiến cục bộ, nước mặn dần dâng cao  ảnh hưởng nghiêm trọng đến nghề trồng lúa. Cho đến thế kỉ XIII, Nam Bộ vẫn còn là vùng đất tương đối hoang vu.</a:t>
            </a:r>
          </a:p>
        </p:txBody>
      </p:sp>
      <p:sp>
        <p:nvSpPr>
          <p:cNvPr id="26" name="Text Box 9"/>
          <p:cNvSpPr txBox="1">
            <a:spLocks noChangeArrowheads="1"/>
          </p:cNvSpPr>
          <p:nvPr/>
        </p:nvSpPr>
        <p:spPr bwMode="auto">
          <a:xfrm>
            <a:off x="452586" y="1295399"/>
            <a:ext cx="4424214" cy="400110"/>
          </a:xfrm>
          <a:prstGeom prst="rect">
            <a:avLst/>
          </a:prstGeom>
          <a:solidFill>
            <a:srgbClr val="FFFF00"/>
          </a:solidFill>
          <a:ln w="28575">
            <a:solidFill>
              <a:srgbClr val="FF0000"/>
            </a:solidFill>
            <a:miter lim="800000"/>
            <a:headEnd/>
            <a:tailEnd/>
          </a:ln>
          <a:effectLst/>
        </p:spPr>
        <p:txBody>
          <a:bodyPr wrap="square">
            <a:spAutoFit/>
          </a:bodyPr>
          <a:lstStyle/>
          <a:p>
            <a:pPr algn="just">
              <a:spcBef>
                <a:spcPct val="50000"/>
              </a:spcBef>
            </a:pPr>
            <a:r>
              <a:rPr lang="en-US" sz="2000" b="1" dirty="0">
                <a:solidFill>
                  <a:srgbClr val="CC0000"/>
                </a:solidFill>
                <a:latin typeface="Times New Roman" pitchFamily="18" charset="0"/>
                <a:cs typeface="Times New Roman" pitchFamily="18" charset="0"/>
              </a:rPr>
              <a:t>a. </a:t>
            </a:r>
            <a:r>
              <a:rPr lang="en-US" sz="2000" b="1" dirty="0" err="1">
                <a:solidFill>
                  <a:srgbClr val="CC0000"/>
                </a:solidFill>
                <a:latin typeface="Times New Roman" pitchFamily="18" charset="0"/>
                <a:cs typeface="Times New Roman" pitchFamily="18" charset="0"/>
              </a:rPr>
              <a:t>Đối</a:t>
            </a:r>
            <a:r>
              <a:rPr lang="en-US" sz="2000" b="1" dirty="0">
                <a:solidFill>
                  <a:srgbClr val="CC0000"/>
                </a:solidFill>
                <a:latin typeface="Times New Roman" pitchFamily="18" charset="0"/>
                <a:cs typeface="Times New Roman" pitchFamily="18" charset="0"/>
              </a:rPr>
              <a:t> </a:t>
            </a:r>
            <a:r>
              <a:rPr lang="en-US" sz="2000" b="1" dirty="0" err="1">
                <a:solidFill>
                  <a:srgbClr val="CC0000"/>
                </a:solidFill>
                <a:latin typeface="Times New Roman" pitchFamily="18" charset="0"/>
                <a:cs typeface="Times New Roman" pitchFamily="18" charset="0"/>
              </a:rPr>
              <a:t>với</a:t>
            </a:r>
            <a:r>
              <a:rPr lang="en-US" sz="2000" b="1" dirty="0">
                <a:solidFill>
                  <a:srgbClr val="CC0000"/>
                </a:solidFill>
                <a:latin typeface="Times New Roman" pitchFamily="18" charset="0"/>
                <a:cs typeface="Times New Roman" pitchFamily="18" charset="0"/>
              </a:rPr>
              <a:t> </a:t>
            </a:r>
            <a:r>
              <a:rPr lang="en-US" sz="2000" b="1" dirty="0" err="1">
                <a:solidFill>
                  <a:srgbClr val="CC0000"/>
                </a:solidFill>
                <a:latin typeface="Times New Roman" pitchFamily="18" charset="0"/>
                <a:cs typeface="Times New Roman" pitchFamily="18" charset="0"/>
              </a:rPr>
              <a:t>sông</a:t>
            </a:r>
            <a:r>
              <a:rPr lang="en-US" sz="2000" b="1" dirty="0">
                <a:solidFill>
                  <a:srgbClr val="CC0000"/>
                </a:solidFill>
                <a:latin typeface="Times New Roman" pitchFamily="18" charset="0"/>
                <a:cs typeface="Times New Roman" pitchFamily="18" charset="0"/>
              </a:rPr>
              <a:t> </a:t>
            </a:r>
            <a:r>
              <a:rPr lang="en-US" sz="2000" b="1" dirty="0" err="1">
                <a:solidFill>
                  <a:srgbClr val="CC0000"/>
                </a:solidFill>
                <a:latin typeface="Times New Roman" pitchFamily="18" charset="0"/>
                <a:cs typeface="Times New Roman" pitchFamily="18" charset="0"/>
              </a:rPr>
              <a:t>Cửu</a:t>
            </a:r>
            <a:r>
              <a:rPr lang="en-US" sz="2000" b="1" dirty="0">
                <a:solidFill>
                  <a:srgbClr val="CC0000"/>
                </a:solidFill>
                <a:latin typeface="Times New Roman" pitchFamily="18" charset="0"/>
                <a:cs typeface="Times New Roman" pitchFamily="18" charset="0"/>
              </a:rPr>
              <a:t> Long</a:t>
            </a:r>
            <a:endParaRPr lang="vi-VN" sz="2000" b="1" dirty="0">
              <a:solidFill>
                <a:srgbClr val="CC0000"/>
              </a:solidFill>
              <a:latin typeface="Times New Roman" pitchFamily="18" charset="0"/>
              <a:cs typeface="Times New Roman" pitchFamily="18" charset="0"/>
            </a:endParaRPr>
          </a:p>
        </p:txBody>
      </p:sp>
      <p:pic>
        <p:nvPicPr>
          <p:cNvPr id="2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2911" y="1274955"/>
            <a:ext cx="3410089" cy="246999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5181600" y="3746292"/>
            <a:ext cx="3756986" cy="369332"/>
          </a:xfrm>
          <a:prstGeom prst="rect">
            <a:avLst/>
          </a:prstGeom>
          <a:noFill/>
        </p:spPr>
        <p:txBody>
          <a:bodyPr wrap="square" rtlCol="0">
            <a:spAutoFit/>
          </a:bodyPr>
          <a:lstStyle/>
          <a:p>
            <a:pPr algn="ctr"/>
            <a:r>
              <a:rPr lang="en-US" dirty="0" err="1">
                <a:latin typeface="Cambria" pitchFamily="18" charset="0"/>
                <a:ea typeface="Cambria" pitchFamily="18" charset="0"/>
              </a:rPr>
              <a:t>Lược</a:t>
            </a:r>
            <a:r>
              <a:rPr lang="en-US" dirty="0">
                <a:latin typeface="Cambria" pitchFamily="18" charset="0"/>
                <a:ea typeface="Cambria" pitchFamily="18" charset="0"/>
              </a:rPr>
              <a:t> </a:t>
            </a:r>
            <a:r>
              <a:rPr lang="en-US" dirty="0" err="1">
                <a:latin typeface="Cambria" pitchFamily="18" charset="0"/>
                <a:ea typeface="Cambria" pitchFamily="18" charset="0"/>
              </a:rPr>
              <a:t>đồ</a:t>
            </a:r>
            <a:r>
              <a:rPr lang="en-US" dirty="0">
                <a:latin typeface="Cambria" pitchFamily="18" charset="0"/>
                <a:ea typeface="Cambria" pitchFamily="18" charset="0"/>
              </a:rPr>
              <a:t> </a:t>
            </a:r>
            <a:r>
              <a:rPr lang="en-US" dirty="0" err="1">
                <a:latin typeface="Cambria" pitchFamily="18" charset="0"/>
                <a:ea typeface="Cambria" pitchFamily="18" charset="0"/>
              </a:rPr>
              <a:t>châu</a:t>
            </a:r>
            <a:r>
              <a:rPr lang="en-US" dirty="0">
                <a:latin typeface="Cambria" pitchFamily="18" charset="0"/>
                <a:ea typeface="Cambria" pitchFamily="18" charset="0"/>
              </a:rPr>
              <a:t> </a:t>
            </a:r>
            <a:r>
              <a:rPr lang="en-US" dirty="0" err="1">
                <a:latin typeface="Cambria" pitchFamily="18" charset="0"/>
                <a:ea typeface="Cambria" pitchFamily="18" charset="0"/>
              </a:rPr>
              <a:t>thổ</a:t>
            </a:r>
            <a:r>
              <a:rPr lang="en-US" dirty="0">
                <a:latin typeface="Cambria" pitchFamily="18" charset="0"/>
                <a:ea typeface="Cambria" pitchFamily="18" charset="0"/>
              </a:rPr>
              <a:t> </a:t>
            </a:r>
            <a:r>
              <a:rPr lang="en-US" dirty="0" err="1">
                <a:latin typeface="Cambria" pitchFamily="18" charset="0"/>
                <a:ea typeface="Cambria" pitchFamily="18" charset="0"/>
              </a:rPr>
              <a:t>sông</a:t>
            </a:r>
            <a:r>
              <a:rPr lang="en-US" dirty="0">
                <a:latin typeface="Cambria" pitchFamily="18" charset="0"/>
                <a:ea typeface="Cambria" pitchFamily="18" charset="0"/>
              </a:rPr>
              <a:t> </a:t>
            </a:r>
            <a:r>
              <a:rPr lang="en-US" dirty="0" err="1">
                <a:latin typeface="Cambria" pitchFamily="18" charset="0"/>
                <a:ea typeface="Cambria" pitchFamily="18" charset="0"/>
              </a:rPr>
              <a:t>Cửu</a:t>
            </a:r>
            <a:r>
              <a:rPr lang="en-US" dirty="0">
                <a:latin typeface="Cambria" pitchFamily="18" charset="0"/>
                <a:ea typeface="Cambria" pitchFamily="18" charset="0"/>
              </a:rPr>
              <a:t> Long</a:t>
            </a:r>
          </a:p>
        </p:txBody>
      </p:sp>
      <p:pic>
        <p:nvPicPr>
          <p:cNvPr id="819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52910" y="4185014"/>
            <a:ext cx="3410089" cy="2063386"/>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5311075" y="6248400"/>
            <a:ext cx="3756986" cy="369332"/>
          </a:xfrm>
          <a:prstGeom prst="rect">
            <a:avLst/>
          </a:prstGeom>
          <a:noFill/>
        </p:spPr>
        <p:txBody>
          <a:bodyPr wrap="square" rtlCol="0">
            <a:spAutoFit/>
          </a:bodyPr>
          <a:lstStyle/>
          <a:p>
            <a:pPr algn="ctr"/>
            <a:r>
              <a:rPr lang="en-US" dirty="0" err="1">
                <a:latin typeface="Cambria" pitchFamily="18" charset="0"/>
                <a:ea typeface="Cambria" pitchFamily="18" charset="0"/>
              </a:rPr>
              <a:t>Văn</a:t>
            </a:r>
            <a:r>
              <a:rPr lang="en-US" dirty="0">
                <a:latin typeface="Cambria" pitchFamily="18" charset="0"/>
                <a:ea typeface="Cambria" pitchFamily="18" charset="0"/>
              </a:rPr>
              <a:t> </a:t>
            </a:r>
            <a:r>
              <a:rPr lang="en-US" dirty="0" err="1">
                <a:latin typeface="Cambria" pitchFamily="18" charset="0"/>
                <a:ea typeface="Cambria" pitchFamily="18" charset="0"/>
              </a:rPr>
              <a:t>hóa</a:t>
            </a:r>
            <a:r>
              <a:rPr lang="en-US" dirty="0">
                <a:latin typeface="Cambria" pitchFamily="18" charset="0"/>
                <a:ea typeface="Cambria" pitchFamily="18" charset="0"/>
              </a:rPr>
              <a:t> </a:t>
            </a:r>
            <a:r>
              <a:rPr lang="en-US" dirty="0" err="1">
                <a:latin typeface="Cambria" pitchFamily="18" charset="0"/>
                <a:ea typeface="Cambria" pitchFamily="18" charset="0"/>
              </a:rPr>
              <a:t>Óc</a:t>
            </a:r>
            <a:r>
              <a:rPr lang="en-US" dirty="0">
                <a:latin typeface="Cambria" pitchFamily="18" charset="0"/>
                <a:ea typeface="Cambria" pitchFamily="18" charset="0"/>
              </a:rPr>
              <a:t> </a:t>
            </a:r>
            <a:r>
              <a:rPr lang="en-US" dirty="0" err="1">
                <a:latin typeface="Cambria" pitchFamily="18" charset="0"/>
                <a:ea typeface="Cambria" pitchFamily="18" charset="0"/>
              </a:rPr>
              <a:t>Eo</a:t>
            </a:r>
            <a:r>
              <a:rPr lang="en-US" dirty="0">
                <a:latin typeface="Cambria" pitchFamily="18" charset="0"/>
                <a:ea typeface="Cambria" pitchFamily="18" charset="0"/>
              </a:rPr>
              <a:t> (</a:t>
            </a:r>
            <a:r>
              <a:rPr lang="en-US" dirty="0" err="1">
                <a:latin typeface="Cambria" pitchFamily="18" charset="0"/>
                <a:ea typeface="Cambria" pitchFamily="18" charset="0"/>
              </a:rPr>
              <a:t>Phù</a:t>
            </a:r>
            <a:r>
              <a:rPr lang="en-US" dirty="0">
                <a:latin typeface="Cambria" pitchFamily="18" charset="0"/>
                <a:ea typeface="Cambria" pitchFamily="18" charset="0"/>
              </a:rPr>
              <a:t> Nam)</a:t>
            </a:r>
          </a:p>
        </p:txBody>
      </p:sp>
    </p:spTree>
    <p:extLst>
      <p:ext uri="{BB962C8B-B14F-4D97-AF65-F5344CB8AC3E}">
        <p14:creationId xmlns:p14="http://schemas.microsoft.com/office/powerpoint/2010/main" val="1816319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randombar(horizontal)">
                                      <p:cBhvr>
                                        <p:cTn id="12" dur="500"/>
                                        <p:tgtEl>
                                          <p:spTgt spid="102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randombar(horizontal)">
                                      <p:cBhvr>
                                        <p:cTn id="20" dur="500"/>
                                        <p:tgtEl>
                                          <p:spTgt spid="2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par>
                                <p:cTn id="24" presetID="14" presetClass="entr" presetSubtype="10" fill="hold" nodeType="withEffect">
                                  <p:stCondLst>
                                    <p:cond delay="0"/>
                                  </p:stCondLst>
                                  <p:childTnLst>
                                    <p:set>
                                      <p:cBhvr>
                                        <p:cTn id="25" dur="1" fill="hold">
                                          <p:stCondLst>
                                            <p:cond delay="0"/>
                                          </p:stCondLst>
                                        </p:cTn>
                                        <p:tgtEl>
                                          <p:spTgt spid="8194"/>
                                        </p:tgtEl>
                                        <p:attrNameLst>
                                          <p:attrName>style.visibility</p:attrName>
                                        </p:attrNameLst>
                                      </p:cBhvr>
                                      <p:to>
                                        <p:strVal val="visible"/>
                                      </p:to>
                                    </p:set>
                                    <p:animEffect transition="in" filter="randombar(horizontal)">
                                      <p:cBhvr>
                                        <p:cTn id="26" dur="500"/>
                                        <p:tgtEl>
                                          <p:spTgt spid="819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randombar(horizont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42" dur="500"/>
                                        <p:tgtEl>
                                          <p:spTgt spid="3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47"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26" grpId="0" animBg="1"/>
      <p:bldP spid="27"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CĐ 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23999" y="1951672"/>
            <a:ext cx="3657601" cy="1477328"/>
          </a:xfrm>
          <a:prstGeom prst="rect">
            <a:avLst/>
          </a:prstGeom>
          <a:solidFill>
            <a:srgbClr val="BCFCD4"/>
          </a:solidFill>
          <a:ln w="12700">
            <a:solidFill>
              <a:srgbClr val="009900"/>
            </a:solidFill>
          </a:ln>
        </p:spPr>
        <p:txBody>
          <a:bodyPr wrap="square">
            <a:spAutoFit/>
          </a:bodyPr>
          <a:lstStyle/>
          <a:p>
            <a:pPr algn="just"/>
            <a:r>
              <a:rPr lang="en-US" i="1" dirty="0" err="1">
                <a:solidFill>
                  <a:srgbClr val="FF0000"/>
                </a:solidFill>
                <a:latin typeface="Cambria" panose="02040503050406030204" pitchFamily="18" charset="0"/>
                <a:ea typeface="Cambria" panose="02040503050406030204" pitchFamily="18" charset="0"/>
              </a:rPr>
              <a:t>Quan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sát</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các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hình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ảnh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và</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kênh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chữ</a:t>
            </a:r>
            <a:r>
              <a:rPr lang="en-US" i="1" dirty="0">
                <a:solidFill>
                  <a:srgbClr val="FF0000"/>
                </a:solidFill>
                <a:latin typeface="Cambria" panose="02040503050406030204" pitchFamily="18" charset="0"/>
                <a:ea typeface="Cambria" panose="02040503050406030204" pitchFamily="18" charset="0"/>
              </a:rPr>
              <a:t> SGK, c</a:t>
            </a:r>
            <a:r>
              <a:rPr lang="vi-VN" i="1" dirty="0">
                <a:solidFill>
                  <a:srgbClr val="FF0000"/>
                </a:solidFill>
                <a:latin typeface="Cambria" panose="02040503050406030204" pitchFamily="18" charset="0"/>
                <a:ea typeface="Cambria" panose="02040503050406030204" pitchFamily="18" charset="0"/>
              </a:rPr>
              <a:t>hứng minh vệc khai khẩn đồng bằng sông Cửu Long gắn liền với quá trình con người thích ứng với tự nhiên.</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1800" b="1" dirty="0">
                <a:solidFill>
                  <a:srgbClr val="0D30DD"/>
                </a:solidFill>
                <a:latin typeface="Cambria" pitchFamily="18" charset="0"/>
              </a:rPr>
              <a:t>Quá trình con người khai khẩn và cải tạo châu thổ, chế ngự và </a:t>
            </a:r>
            <a:endParaRPr lang="en-US" sz="1800" b="1" dirty="0">
              <a:solidFill>
                <a:srgbClr val="0D30DD"/>
              </a:solidFill>
              <a:latin typeface="Cambria" pitchFamily="18" charset="0"/>
            </a:endParaRPr>
          </a:p>
          <a:p>
            <a:pPr algn="just"/>
            <a:r>
              <a:rPr lang="vi-VN" sz="1800" b="1" dirty="0">
                <a:solidFill>
                  <a:srgbClr val="0D30DD"/>
                </a:solidFill>
                <a:latin typeface="Cambria" pitchFamily="18" charset="0"/>
              </a:rPr>
              <a:t>thích ứng với chế độ nước sông Hồng và sông Cửu Long.</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212572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419600"/>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3738533"/>
            <a:ext cx="3657601" cy="2662267"/>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vi-VN" dirty="0">
                <a:latin typeface="Cambria" pitchFamily="18" charset="0"/>
                <a:ea typeface="Cambria" pitchFamily="18" charset="0"/>
              </a:rPr>
              <a:t>- Quá trình khai hoang, phục hoá đồng ruộng bắt đầu được đẩy mạnh từ khoảng thế kỉ XVII với nhiều dòng kênh lớn </a:t>
            </a:r>
            <a:r>
              <a:rPr lang="en-US" dirty="0">
                <a:latin typeface="Cambria" pitchFamily="18" charset="0"/>
                <a:ea typeface="Cambria" pitchFamily="18" charset="0"/>
              </a:rPr>
              <a:t>(</a:t>
            </a:r>
            <a:r>
              <a:rPr lang="en-US" dirty="0" err="1">
                <a:latin typeface="Cambria" pitchFamily="18" charset="0"/>
                <a:ea typeface="Cambria" pitchFamily="18" charset="0"/>
              </a:rPr>
              <a:t>hình</a:t>
            </a:r>
            <a:r>
              <a:rPr lang="en-US" dirty="0">
                <a:latin typeface="Cambria" pitchFamily="18" charset="0"/>
                <a:ea typeface="Cambria" pitchFamily="18" charset="0"/>
              </a:rPr>
              <a:t> 1.8) </a:t>
            </a:r>
            <a:r>
              <a:rPr lang="vi-VN" dirty="0">
                <a:latin typeface="Cambria" pitchFamily="18" charset="0"/>
                <a:ea typeface="Cambria" pitchFamily="18" charset="0"/>
              </a:rPr>
              <a:t>được đào và đưa vào khai thác. </a:t>
            </a:r>
          </a:p>
          <a:p>
            <a:pPr algn="just">
              <a:spcBef>
                <a:spcPts val="600"/>
              </a:spcBef>
              <a:spcAft>
                <a:spcPts val="0"/>
              </a:spcAft>
            </a:pPr>
            <a:r>
              <a:rPr lang="vi-VN" dirty="0">
                <a:latin typeface="Cambria" pitchFamily="18" charset="0"/>
                <a:ea typeface="Cambria" pitchFamily="18" charset="0"/>
              </a:rPr>
              <a:t>- Chợ nổi</a:t>
            </a:r>
            <a:r>
              <a:rPr lang="en-US" dirty="0">
                <a:latin typeface="Cambria" pitchFamily="18" charset="0"/>
                <a:ea typeface="Cambria" pitchFamily="18" charset="0"/>
              </a:rPr>
              <a:t> (</a:t>
            </a:r>
            <a:r>
              <a:rPr lang="en-US" dirty="0" err="1">
                <a:latin typeface="Cambria" pitchFamily="18" charset="0"/>
                <a:ea typeface="Cambria" pitchFamily="18" charset="0"/>
              </a:rPr>
              <a:t>hình</a:t>
            </a:r>
            <a:r>
              <a:rPr lang="en-US" dirty="0">
                <a:latin typeface="Cambria" pitchFamily="18" charset="0"/>
                <a:ea typeface="Cambria" pitchFamily="18" charset="0"/>
              </a:rPr>
              <a:t> 1.9)</a:t>
            </a:r>
            <a:r>
              <a:rPr lang="vi-VN" dirty="0">
                <a:latin typeface="Cambria" pitchFamily="18" charset="0"/>
                <a:ea typeface="Cambria" pitchFamily="18" charset="0"/>
              </a:rPr>
              <a:t>, nhà nổi,... là những cách thích ứng với môi trường sông nước của cư dân đồng bằng sông Cửu Long.</a:t>
            </a:r>
          </a:p>
        </p:txBody>
      </p:sp>
      <p:sp>
        <p:nvSpPr>
          <p:cNvPr id="26" name="Text Box 9"/>
          <p:cNvSpPr txBox="1">
            <a:spLocks noChangeArrowheads="1"/>
          </p:cNvSpPr>
          <p:nvPr/>
        </p:nvSpPr>
        <p:spPr bwMode="auto">
          <a:xfrm>
            <a:off x="452586" y="1295399"/>
            <a:ext cx="4424214" cy="400110"/>
          </a:xfrm>
          <a:prstGeom prst="rect">
            <a:avLst/>
          </a:prstGeom>
          <a:solidFill>
            <a:srgbClr val="FFFF00"/>
          </a:solidFill>
          <a:ln w="28575">
            <a:solidFill>
              <a:srgbClr val="FF0000"/>
            </a:solidFill>
            <a:miter lim="800000"/>
            <a:headEnd/>
            <a:tailEnd/>
          </a:ln>
          <a:effectLst/>
        </p:spPr>
        <p:txBody>
          <a:bodyPr wrap="square">
            <a:spAutoFit/>
          </a:bodyPr>
          <a:lstStyle/>
          <a:p>
            <a:pPr algn="just">
              <a:spcBef>
                <a:spcPct val="50000"/>
              </a:spcBef>
            </a:pPr>
            <a:r>
              <a:rPr lang="en-US" sz="2000" b="1" dirty="0">
                <a:solidFill>
                  <a:srgbClr val="CC0000"/>
                </a:solidFill>
                <a:latin typeface="Times New Roman" pitchFamily="18" charset="0"/>
                <a:cs typeface="Times New Roman" pitchFamily="18" charset="0"/>
              </a:rPr>
              <a:t>a. </a:t>
            </a:r>
            <a:r>
              <a:rPr lang="en-US" sz="2000" b="1" dirty="0" err="1">
                <a:solidFill>
                  <a:srgbClr val="CC0000"/>
                </a:solidFill>
                <a:latin typeface="Times New Roman" pitchFamily="18" charset="0"/>
                <a:cs typeface="Times New Roman" pitchFamily="18" charset="0"/>
              </a:rPr>
              <a:t>Đối</a:t>
            </a:r>
            <a:r>
              <a:rPr lang="en-US" sz="2000" b="1" dirty="0">
                <a:solidFill>
                  <a:srgbClr val="CC0000"/>
                </a:solidFill>
                <a:latin typeface="Times New Roman" pitchFamily="18" charset="0"/>
                <a:cs typeface="Times New Roman" pitchFamily="18" charset="0"/>
              </a:rPr>
              <a:t> </a:t>
            </a:r>
            <a:r>
              <a:rPr lang="en-US" sz="2000" b="1" dirty="0" err="1">
                <a:solidFill>
                  <a:srgbClr val="CC0000"/>
                </a:solidFill>
                <a:latin typeface="Times New Roman" pitchFamily="18" charset="0"/>
                <a:cs typeface="Times New Roman" pitchFamily="18" charset="0"/>
              </a:rPr>
              <a:t>với</a:t>
            </a:r>
            <a:r>
              <a:rPr lang="en-US" sz="2000" b="1" dirty="0">
                <a:solidFill>
                  <a:srgbClr val="CC0000"/>
                </a:solidFill>
                <a:latin typeface="Times New Roman" pitchFamily="18" charset="0"/>
                <a:cs typeface="Times New Roman" pitchFamily="18" charset="0"/>
              </a:rPr>
              <a:t> </a:t>
            </a:r>
            <a:r>
              <a:rPr lang="en-US" sz="2000" b="1" dirty="0" err="1">
                <a:solidFill>
                  <a:srgbClr val="CC0000"/>
                </a:solidFill>
                <a:latin typeface="Times New Roman" pitchFamily="18" charset="0"/>
                <a:cs typeface="Times New Roman" pitchFamily="18" charset="0"/>
              </a:rPr>
              <a:t>sông</a:t>
            </a:r>
            <a:r>
              <a:rPr lang="en-US" sz="2000" b="1" dirty="0">
                <a:solidFill>
                  <a:srgbClr val="CC0000"/>
                </a:solidFill>
                <a:latin typeface="Times New Roman" pitchFamily="18" charset="0"/>
                <a:cs typeface="Times New Roman" pitchFamily="18" charset="0"/>
              </a:rPr>
              <a:t> </a:t>
            </a:r>
            <a:r>
              <a:rPr lang="en-US" sz="2000" b="1" dirty="0" err="1">
                <a:solidFill>
                  <a:srgbClr val="CC0000"/>
                </a:solidFill>
                <a:latin typeface="Times New Roman" pitchFamily="18" charset="0"/>
                <a:cs typeface="Times New Roman" pitchFamily="18" charset="0"/>
              </a:rPr>
              <a:t>Cửu</a:t>
            </a:r>
            <a:r>
              <a:rPr lang="en-US" sz="2000" b="1" dirty="0">
                <a:solidFill>
                  <a:srgbClr val="CC0000"/>
                </a:solidFill>
                <a:latin typeface="Times New Roman" pitchFamily="18" charset="0"/>
                <a:cs typeface="Times New Roman" pitchFamily="18" charset="0"/>
              </a:rPr>
              <a:t> Long</a:t>
            </a:r>
            <a:endParaRPr lang="vi-VN" sz="2000" b="1" dirty="0">
              <a:solidFill>
                <a:srgbClr val="CC0000"/>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04147" y="1332570"/>
            <a:ext cx="3458853" cy="257662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11075" y="4120156"/>
            <a:ext cx="3451925" cy="2356844"/>
          </a:xfrm>
          <a:prstGeom prst="rect">
            <a:avLst/>
          </a:prstGeom>
          <a:noFill/>
          <a:ln>
            <a:solidFill>
              <a:srgbClr val="FF0000"/>
            </a:solidFill>
          </a:ln>
        </p:spPr>
      </p:pic>
    </p:spTree>
    <p:extLst>
      <p:ext uri="{BB962C8B-B14F-4D97-AF65-F5344CB8AC3E}">
        <p14:creationId xmlns:p14="http://schemas.microsoft.com/office/powerpoint/2010/main" val="2219620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randombar(horizontal)">
                                      <p:cBhvr>
                                        <p:cTn id="12" dur="500"/>
                                        <p:tgtEl>
                                          <p:spTgt spid="102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9218"/>
                                        </p:tgtEl>
                                        <p:attrNameLst>
                                          <p:attrName>style.visibility</p:attrName>
                                        </p:attrNameLst>
                                      </p:cBhvr>
                                      <p:to>
                                        <p:strVal val="visible"/>
                                      </p:to>
                                    </p:set>
                                    <p:animEffect transition="in" filter="randombar(horizontal)">
                                      <p:cBhvr>
                                        <p:cTn id="20" dur="500"/>
                                        <p:tgtEl>
                                          <p:spTgt spid="9218"/>
                                        </p:tgtEl>
                                      </p:cBhvr>
                                    </p:animEffect>
                                  </p:childTnLst>
                                </p:cTn>
                              </p:par>
                              <p:par>
                                <p:cTn id="21" presetID="14" presetClass="entr" presetSubtype="1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randombar(horizontal)">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randombar(horizontal)">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6" dur="500"/>
                                        <p:tgtEl>
                                          <p:spTgt spid="3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41"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CĐ 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89944" y="1981201"/>
            <a:ext cx="6792509" cy="3567510"/>
          </a:xfrm>
          <a:prstGeom prst="wedgeRoundRectCallout">
            <a:avLst>
              <a:gd name="adj1" fmla="val 47817"/>
              <a:gd name="adj2" fmla="val 5659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34"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609600" y="2226201"/>
            <a:ext cx="6553198" cy="3031599"/>
          </a:xfrm>
          <a:prstGeom prst="rect">
            <a:avLst/>
          </a:prstGeom>
        </p:spPr>
        <p:txBody>
          <a:bodyPr wrap="square">
            <a:spAutoFit/>
          </a:bodyPr>
          <a:lstStyle/>
          <a:p>
            <a:pPr algn="just">
              <a:spcBef>
                <a:spcPts val="600"/>
              </a:spcBef>
              <a:spcAft>
                <a:spcPts val="0"/>
              </a:spcAft>
            </a:pPr>
            <a:r>
              <a:rPr lang="vi-VN" sz="1600" dirty="0">
                <a:latin typeface="Cambria" pitchFamily="18" charset="0"/>
                <a:ea typeface="Cambria" pitchFamily="18" charset="0"/>
              </a:rPr>
              <a:t>- Ngay từ thời vương quốc Phù Nam (khoảng thế kỉ I đến đầu thế kỉ VII), vùng châu thổ sông Cửu Long đã được con người khai phá và trở thành một trung tâm nông nghiệp lúa nước.</a:t>
            </a:r>
          </a:p>
          <a:p>
            <a:pPr algn="just">
              <a:spcBef>
                <a:spcPts val="600"/>
              </a:spcBef>
              <a:spcAft>
                <a:spcPts val="0"/>
              </a:spcAft>
            </a:pPr>
            <a:r>
              <a:rPr lang="vi-VN" sz="1600" dirty="0">
                <a:latin typeface="Cambria" pitchFamily="18" charset="0"/>
                <a:ea typeface="Cambria" pitchFamily="18" charset="0"/>
              </a:rPr>
              <a:t>- Đến thế kỉ IV, ở Nam Bộ xuất hiện tình trạng biển tiến cục bộ, nước mặn dần dâng cao ảnh hưởng nghiêm trọng đến nghề trồng lúa. Cho đến thế kỉ XIII, Nam Bộ vẫn còn là vùng đất tương đối hoang vu.</a:t>
            </a:r>
          </a:p>
          <a:p>
            <a:pPr algn="just">
              <a:spcBef>
                <a:spcPts val="600"/>
              </a:spcBef>
              <a:spcAft>
                <a:spcPts val="0"/>
              </a:spcAft>
            </a:pPr>
            <a:r>
              <a:rPr lang="vi-VN" sz="1600" dirty="0">
                <a:latin typeface="Cambria" pitchFamily="18" charset="0"/>
                <a:ea typeface="Cambria" pitchFamily="18" charset="0"/>
              </a:rPr>
              <a:t>- Quá trình khai hoang, phục hoá đồng ruộng bắt đầu được đẩy mạnh từ khoảng thế kỉ XVII với nhiều dòng kênh lớn được đào và đưa vào khai thác. </a:t>
            </a:r>
          </a:p>
          <a:p>
            <a:pPr algn="just">
              <a:spcBef>
                <a:spcPts val="600"/>
              </a:spcBef>
              <a:spcAft>
                <a:spcPts val="0"/>
              </a:spcAft>
            </a:pPr>
            <a:r>
              <a:rPr lang="vi-VN" sz="1600" dirty="0">
                <a:latin typeface="Cambria" pitchFamily="18" charset="0"/>
                <a:ea typeface="Cambria" pitchFamily="18" charset="0"/>
              </a:rPr>
              <a:t>- Chợ nổi, nhà nổi,... là những cách thích ứng với môi trường sông nước của cư dân đồng bằng sông Cửu Long.</a:t>
            </a:r>
          </a:p>
        </p:txBody>
      </p:sp>
      <p:sp>
        <p:nvSpPr>
          <p:cNvPr id="2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1800" b="1" dirty="0">
                <a:solidFill>
                  <a:srgbClr val="0D30DD"/>
                </a:solidFill>
                <a:latin typeface="Cambria" pitchFamily="18" charset="0"/>
              </a:rPr>
              <a:t>Quá trình con người khai khẩn và cải tạo châu thổ, chế ngự và </a:t>
            </a:r>
            <a:endParaRPr lang="en-US" sz="1800" b="1" dirty="0">
              <a:solidFill>
                <a:srgbClr val="0D30DD"/>
              </a:solidFill>
              <a:latin typeface="Cambria" pitchFamily="18" charset="0"/>
            </a:endParaRPr>
          </a:p>
          <a:p>
            <a:pPr algn="just"/>
            <a:r>
              <a:rPr lang="vi-VN" sz="1800" b="1" dirty="0">
                <a:solidFill>
                  <a:srgbClr val="0D30DD"/>
                </a:solidFill>
                <a:latin typeface="Cambria" pitchFamily="18" charset="0"/>
              </a:rPr>
              <a:t>thích ứng với chế độ nước sông Hồng và sông Cửu Long.</a:t>
            </a:r>
          </a:p>
        </p:txBody>
      </p:sp>
      <p:sp>
        <p:nvSpPr>
          <p:cNvPr id="24" name="Text Box 9"/>
          <p:cNvSpPr txBox="1">
            <a:spLocks noChangeArrowheads="1"/>
          </p:cNvSpPr>
          <p:nvPr/>
        </p:nvSpPr>
        <p:spPr bwMode="auto">
          <a:xfrm>
            <a:off x="452586" y="1295399"/>
            <a:ext cx="4424214" cy="400110"/>
          </a:xfrm>
          <a:prstGeom prst="rect">
            <a:avLst/>
          </a:prstGeom>
          <a:solidFill>
            <a:srgbClr val="FFFF00"/>
          </a:solidFill>
          <a:ln w="28575">
            <a:solidFill>
              <a:srgbClr val="FF0000"/>
            </a:solidFill>
            <a:miter lim="800000"/>
            <a:headEnd/>
            <a:tailEnd/>
          </a:ln>
          <a:effectLst/>
        </p:spPr>
        <p:txBody>
          <a:bodyPr wrap="square">
            <a:spAutoFit/>
          </a:bodyPr>
          <a:lstStyle/>
          <a:p>
            <a:pPr algn="just">
              <a:spcBef>
                <a:spcPct val="50000"/>
              </a:spcBef>
            </a:pPr>
            <a:r>
              <a:rPr lang="en-US" sz="2000" b="1" dirty="0">
                <a:solidFill>
                  <a:srgbClr val="CC0000"/>
                </a:solidFill>
                <a:latin typeface="Times New Roman" pitchFamily="18" charset="0"/>
                <a:cs typeface="Times New Roman" pitchFamily="18" charset="0"/>
              </a:rPr>
              <a:t>a. </a:t>
            </a:r>
            <a:r>
              <a:rPr lang="en-US" sz="2000" b="1" dirty="0" err="1">
                <a:solidFill>
                  <a:srgbClr val="CC0000"/>
                </a:solidFill>
                <a:latin typeface="Times New Roman" pitchFamily="18" charset="0"/>
                <a:cs typeface="Times New Roman" pitchFamily="18" charset="0"/>
              </a:rPr>
              <a:t>Đối</a:t>
            </a:r>
            <a:r>
              <a:rPr lang="en-US" sz="2000" b="1" dirty="0">
                <a:solidFill>
                  <a:srgbClr val="CC0000"/>
                </a:solidFill>
                <a:latin typeface="Times New Roman" pitchFamily="18" charset="0"/>
                <a:cs typeface="Times New Roman" pitchFamily="18" charset="0"/>
              </a:rPr>
              <a:t> </a:t>
            </a:r>
            <a:r>
              <a:rPr lang="en-US" sz="2000" b="1" dirty="0" err="1">
                <a:solidFill>
                  <a:srgbClr val="CC0000"/>
                </a:solidFill>
                <a:latin typeface="Times New Roman" pitchFamily="18" charset="0"/>
                <a:cs typeface="Times New Roman" pitchFamily="18" charset="0"/>
              </a:rPr>
              <a:t>với</a:t>
            </a:r>
            <a:r>
              <a:rPr lang="en-US" sz="2000" b="1" dirty="0">
                <a:solidFill>
                  <a:srgbClr val="CC0000"/>
                </a:solidFill>
                <a:latin typeface="Times New Roman" pitchFamily="18" charset="0"/>
                <a:cs typeface="Times New Roman" pitchFamily="18" charset="0"/>
              </a:rPr>
              <a:t> </a:t>
            </a:r>
            <a:r>
              <a:rPr lang="en-US" sz="2000" b="1" dirty="0" err="1">
                <a:solidFill>
                  <a:srgbClr val="CC0000"/>
                </a:solidFill>
                <a:latin typeface="Times New Roman" pitchFamily="18" charset="0"/>
                <a:cs typeface="Times New Roman" pitchFamily="18" charset="0"/>
              </a:rPr>
              <a:t>sông</a:t>
            </a:r>
            <a:r>
              <a:rPr lang="en-US" sz="2000" b="1" dirty="0">
                <a:solidFill>
                  <a:srgbClr val="CC0000"/>
                </a:solidFill>
                <a:latin typeface="Times New Roman" pitchFamily="18" charset="0"/>
                <a:cs typeface="Times New Roman" pitchFamily="18" charset="0"/>
              </a:rPr>
              <a:t> </a:t>
            </a:r>
            <a:r>
              <a:rPr lang="en-US" sz="2000" b="1" dirty="0" err="1">
                <a:solidFill>
                  <a:srgbClr val="CC0000"/>
                </a:solidFill>
                <a:latin typeface="Times New Roman" pitchFamily="18" charset="0"/>
                <a:cs typeface="Times New Roman" pitchFamily="18" charset="0"/>
              </a:rPr>
              <a:t>Cửu</a:t>
            </a:r>
            <a:r>
              <a:rPr lang="en-US" sz="2000" b="1" dirty="0">
                <a:solidFill>
                  <a:srgbClr val="CC0000"/>
                </a:solidFill>
                <a:latin typeface="Times New Roman" pitchFamily="18" charset="0"/>
                <a:cs typeface="Times New Roman" pitchFamily="18" charset="0"/>
              </a:rPr>
              <a:t> Long</a:t>
            </a:r>
            <a:endParaRPr lang="vi-VN" sz="20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26968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4"/>
                                        </p:tgtEl>
                                        <p:attrNameLst>
                                          <p:attrName>r</p:attrName>
                                        </p:attrNameLst>
                                      </p:cBhvr>
                                    </p:animRot>
                                    <p:animRot by="-240000">
                                      <p:cBhvr>
                                        <p:cTn id="13" dur="200" fill="hold">
                                          <p:stCondLst>
                                            <p:cond delay="200"/>
                                          </p:stCondLst>
                                        </p:cTn>
                                        <p:tgtEl>
                                          <p:spTgt spid="34"/>
                                        </p:tgtEl>
                                        <p:attrNameLst>
                                          <p:attrName>r</p:attrName>
                                        </p:attrNameLst>
                                      </p:cBhvr>
                                    </p:animRot>
                                    <p:animRot by="240000">
                                      <p:cBhvr>
                                        <p:cTn id="14" dur="200" fill="hold">
                                          <p:stCondLst>
                                            <p:cond delay="400"/>
                                          </p:stCondLst>
                                        </p:cTn>
                                        <p:tgtEl>
                                          <p:spTgt spid="34"/>
                                        </p:tgtEl>
                                        <p:attrNameLst>
                                          <p:attrName>r</p:attrName>
                                        </p:attrNameLst>
                                      </p:cBhvr>
                                    </p:animRot>
                                    <p:animRot by="-240000">
                                      <p:cBhvr>
                                        <p:cTn id="15" dur="200" fill="hold">
                                          <p:stCondLst>
                                            <p:cond delay="600"/>
                                          </p:stCondLst>
                                        </p:cTn>
                                        <p:tgtEl>
                                          <p:spTgt spid="34"/>
                                        </p:tgtEl>
                                        <p:attrNameLst>
                                          <p:attrName>r</p:attrName>
                                        </p:attrNameLst>
                                      </p:cBhvr>
                                    </p:animRot>
                                    <p:animRot by="120000">
                                      <p:cBhvr>
                                        <p:cTn id="16" dur="200" fill="hold">
                                          <p:stCondLst>
                                            <p:cond delay="800"/>
                                          </p:stCondLst>
                                        </p:cTn>
                                        <p:tgtEl>
                                          <p:spTgt spid="3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randombar(horizontal)">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5">
                                            <p:txEl>
                                              <p:pRg st="0" end="0"/>
                                            </p:txEl>
                                          </p:spTgt>
                                        </p:tgtEl>
                                        <p:attrNameLst>
                                          <p:attrName>style.visibility</p:attrName>
                                        </p:attrNameLst>
                                      </p:cBhvr>
                                      <p:to>
                                        <p:strVal val="visible"/>
                                      </p:to>
                                    </p:set>
                                    <p:animEffect transition="in" filter="randombar(horizontal)">
                                      <p:cBhvr>
                                        <p:cTn id="29" dur="500"/>
                                        <p:tgtEl>
                                          <p:spTgt spid="3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5">
                                            <p:txEl>
                                              <p:pRg st="1" end="1"/>
                                            </p:txEl>
                                          </p:spTgt>
                                        </p:tgtEl>
                                        <p:attrNameLst>
                                          <p:attrName>style.visibility</p:attrName>
                                        </p:attrNameLst>
                                      </p:cBhvr>
                                      <p:to>
                                        <p:strVal val="visible"/>
                                      </p:to>
                                    </p:set>
                                    <p:animEffect transition="in" filter="randombar(horizontal)">
                                      <p:cBhvr>
                                        <p:cTn id="34" dur="500"/>
                                        <p:tgtEl>
                                          <p:spTgt spid="3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5">
                                            <p:txEl>
                                              <p:pRg st="2" end="2"/>
                                            </p:txEl>
                                          </p:spTgt>
                                        </p:tgtEl>
                                        <p:attrNameLst>
                                          <p:attrName>style.visibility</p:attrName>
                                        </p:attrNameLst>
                                      </p:cBhvr>
                                      <p:to>
                                        <p:strVal val="visible"/>
                                      </p:to>
                                    </p:set>
                                    <p:animEffect transition="in" filter="randombar(horizontal)">
                                      <p:cBhvr>
                                        <p:cTn id="39" dur="500"/>
                                        <p:tgtEl>
                                          <p:spTgt spid="3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5">
                                            <p:txEl>
                                              <p:pRg st="3" end="3"/>
                                            </p:txEl>
                                          </p:spTgt>
                                        </p:tgtEl>
                                        <p:attrNameLst>
                                          <p:attrName>style.visibility</p:attrName>
                                        </p:attrNameLst>
                                      </p:cBhvr>
                                      <p:to>
                                        <p:strVal val="visible"/>
                                      </p:to>
                                    </p:set>
                                    <p:animEffect transition="in" filter="randombar(horizontal)">
                                      <p:cBhvr>
                                        <p:cTn id="44" dur="500"/>
                                        <p:tgtEl>
                                          <p:spTgt spid="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CĐ 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4</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271229" y="2066092"/>
            <a:ext cx="7491772" cy="677108"/>
          </a:xfrm>
          <a:prstGeom prst="rect">
            <a:avLst/>
          </a:prstGeom>
          <a:solidFill>
            <a:srgbClr val="BCFCD4"/>
          </a:solidFill>
          <a:ln w="12700">
            <a:solidFill>
              <a:srgbClr val="009900"/>
            </a:solidFill>
          </a:ln>
        </p:spPr>
        <p:txBody>
          <a:bodyPr wrap="square">
            <a:spAutoFit/>
          </a:bodyPr>
          <a:lstStyle/>
          <a:p>
            <a:pPr algn="just"/>
            <a:r>
              <a:rPr lang="en-US" sz="1900" i="1" dirty="0" err="1">
                <a:solidFill>
                  <a:srgbClr val="FF0000"/>
                </a:solidFill>
                <a:latin typeface="Cambria" panose="02040503050406030204" pitchFamily="18" charset="0"/>
                <a:ea typeface="Cambria" panose="02040503050406030204" pitchFamily="18" charset="0"/>
              </a:rPr>
              <a:t>Dựa</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vào</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kiến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thức</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đã</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học</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cho</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biết</a:t>
            </a:r>
            <a:r>
              <a:rPr lang="en-US" sz="1900" i="1" dirty="0">
                <a:solidFill>
                  <a:srgbClr val="FF0000"/>
                </a:solidFill>
                <a:latin typeface="Cambria" panose="02040503050406030204" pitchFamily="18" charset="0"/>
                <a:ea typeface="Cambria" panose="02040503050406030204" pitchFamily="18" charset="0"/>
              </a:rPr>
              <a:t> c</a:t>
            </a:r>
            <a:r>
              <a:rPr lang="vi-VN" sz="1900" i="1" dirty="0">
                <a:solidFill>
                  <a:srgbClr val="FF0000"/>
                </a:solidFill>
                <a:latin typeface="Cambria" panose="02040503050406030204" pitchFamily="18" charset="0"/>
                <a:ea typeface="Cambria" panose="02040503050406030204" pitchFamily="18" charset="0"/>
              </a:rPr>
              <a:t>hế độ nước của các sông chính ở châu thổ sông Hồng và châu thổ sông Cửu Long khác nhau như thế nào?</a:t>
            </a:r>
            <a:r>
              <a:rPr lang="en-US" sz="1900" i="1" dirty="0">
                <a:solidFill>
                  <a:srgbClr val="FF0000"/>
                </a:solidFill>
                <a:latin typeface="Cambria" panose="02040503050406030204" pitchFamily="18" charset="0"/>
                <a:ea typeface="Cambria" panose="02040503050406030204" pitchFamily="18" charset="0"/>
              </a:rPr>
              <a:t> </a:t>
            </a:r>
            <a:endParaRPr lang="vi-VN" sz="19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LUYỆN TẬP VÀ VẬN DỤNG</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0939" y="1890956"/>
            <a:ext cx="956195" cy="10046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217890" y="4038600"/>
            <a:ext cx="1077510" cy="1066800"/>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53" name="Text Box 9"/>
          <p:cNvSpPr txBox="1">
            <a:spLocks noChangeArrowheads="1"/>
          </p:cNvSpPr>
          <p:nvPr/>
        </p:nvSpPr>
        <p:spPr bwMode="auto">
          <a:xfrm>
            <a:off x="452586" y="1295399"/>
            <a:ext cx="4729013" cy="461665"/>
          </a:xfrm>
          <a:prstGeom prst="rect">
            <a:avLst/>
          </a:prstGeom>
          <a:solidFill>
            <a:srgbClr val="FFFF00"/>
          </a:solidFill>
          <a:ln w="28575">
            <a:solidFill>
              <a:srgbClr val="FF0000"/>
            </a:solidFill>
            <a:miter lim="800000"/>
            <a:headEnd/>
            <a:tailEnd/>
          </a:ln>
          <a:effectLst/>
        </p:spPr>
        <p:txBody>
          <a:bodyPr wrap="square">
            <a:spAutoFit/>
          </a:bodyPr>
          <a:lstStyle/>
          <a:p>
            <a:pPr>
              <a:spcBef>
                <a:spcPct val="50000"/>
              </a:spcBef>
            </a:pPr>
            <a:r>
              <a:rPr lang="en-US" sz="2400" b="1" dirty="0">
                <a:solidFill>
                  <a:srgbClr val="CC0000"/>
                </a:solidFill>
                <a:latin typeface="Times New Roman" pitchFamily="18" charset="0"/>
                <a:cs typeface="Times New Roman" pitchFamily="18" charset="0"/>
              </a:rPr>
              <a:t>a.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79205200"/>
              </p:ext>
            </p:extLst>
          </p:nvPr>
        </p:nvGraphicFramePr>
        <p:xfrm>
          <a:off x="1271229" y="2971800"/>
          <a:ext cx="7491771" cy="3429573"/>
        </p:xfrm>
        <a:graphic>
          <a:graphicData uri="http://schemas.openxmlformats.org/drawingml/2006/table">
            <a:tbl>
              <a:tblPr firstRow="1" bandRow="1">
                <a:tableStyleId>{5C22544A-7EE6-4342-B048-85BDC9FD1C3A}</a:tableStyleId>
              </a:tblPr>
              <a:tblGrid>
                <a:gridCol w="1319571">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370840">
                <a:tc>
                  <a:txBody>
                    <a:bodyPr/>
                    <a:lstStyle/>
                    <a:p>
                      <a:pPr indent="215900" algn="ctr">
                        <a:lnSpc>
                          <a:spcPct val="110000"/>
                        </a:lnSpc>
                        <a:spcBef>
                          <a:spcPts val="600"/>
                        </a:spcBef>
                        <a:spcAft>
                          <a:spcPts val="0"/>
                        </a:spcAft>
                      </a:pPr>
                      <a:r>
                        <a:rPr lang="vi-VN" sz="1700" b="1" dirty="0">
                          <a:effectLst/>
                          <a:latin typeface="Cambria" pitchFamily="18" charset="0"/>
                          <a:ea typeface="Cambria" pitchFamily="18" charset="0"/>
                          <a:cs typeface="Times New Roman"/>
                        </a:rPr>
                        <a:t>Chế độ nước</a:t>
                      </a:r>
                      <a:endParaRPr lang="en-US" sz="1700" dirty="0">
                        <a:effectLst/>
                        <a:latin typeface="Cambria" pitchFamily="18" charset="0"/>
                        <a:ea typeface="Cambria" pitchFamily="18"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nSpc>
                          <a:spcPct val="110000"/>
                        </a:lnSpc>
                        <a:spcBef>
                          <a:spcPts val="600"/>
                        </a:spcBef>
                        <a:spcAft>
                          <a:spcPts val="0"/>
                        </a:spcAft>
                      </a:pPr>
                      <a:r>
                        <a:rPr lang="vi-VN" sz="1700" b="1" dirty="0">
                          <a:effectLst/>
                          <a:latin typeface="Cambria" pitchFamily="18" charset="0"/>
                          <a:ea typeface="Cambria" pitchFamily="18" charset="0"/>
                          <a:cs typeface="Times New Roman"/>
                        </a:rPr>
                        <a:t>S</a:t>
                      </a:r>
                      <a:r>
                        <a:rPr lang="en-US" sz="1700" b="1" dirty="0" err="1">
                          <a:effectLst/>
                          <a:latin typeface="Cambria" pitchFamily="18" charset="0"/>
                          <a:ea typeface="Cambria" pitchFamily="18" charset="0"/>
                          <a:cs typeface="Times New Roman"/>
                        </a:rPr>
                        <a:t>ông</a:t>
                      </a:r>
                      <a:r>
                        <a:rPr lang="en-US" sz="1700" b="1" dirty="0">
                          <a:effectLst/>
                          <a:latin typeface="Cambria" pitchFamily="18" charset="0"/>
                          <a:ea typeface="Cambria" pitchFamily="18" charset="0"/>
                          <a:cs typeface="Times New Roman"/>
                        </a:rPr>
                        <a:t> </a:t>
                      </a:r>
                      <a:r>
                        <a:rPr lang="en-US" sz="1700" b="1" dirty="0" err="1">
                          <a:effectLst/>
                          <a:latin typeface="Cambria" pitchFamily="18" charset="0"/>
                          <a:ea typeface="Cambria" pitchFamily="18" charset="0"/>
                          <a:cs typeface="Times New Roman"/>
                        </a:rPr>
                        <a:t>Hồng</a:t>
                      </a:r>
                      <a:endParaRPr lang="en-US" sz="1700" dirty="0">
                        <a:effectLst/>
                        <a:latin typeface="Cambria" pitchFamily="18" charset="0"/>
                        <a:ea typeface="Cambria" pitchFamily="18"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10000"/>
                        </a:lnSpc>
                        <a:spcBef>
                          <a:spcPts val="600"/>
                        </a:spcBef>
                        <a:spcAft>
                          <a:spcPts val="0"/>
                        </a:spcAft>
                      </a:pPr>
                      <a:r>
                        <a:rPr lang="vi-VN" sz="1700" b="1" dirty="0">
                          <a:effectLst/>
                          <a:latin typeface="Cambria" pitchFamily="18" charset="0"/>
                          <a:ea typeface="Cambria" pitchFamily="18" charset="0"/>
                          <a:cs typeface="Times New Roman"/>
                        </a:rPr>
                        <a:t>S</a:t>
                      </a:r>
                      <a:r>
                        <a:rPr lang="en-US" sz="1700" b="1" dirty="0" err="1">
                          <a:effectLst/>
                          <a:latin typeface="Cambria" pitchFamily="18" charset="0"/>
                          <a:ea typeface="Cambria" pitchFamily="18" charset="0"/>
                          <a:cs typeface="Times New Roman"/>
                        </a:rPr>
                        <a:t>ông</a:t>
                      </a:r>
                      <a:r>
                        <a:rPr lang="en-US" sz="1700" b="1" dirty="0">
                          <a:effectLst/>
                          <a:latin typeface="Cambria" pitchFamily="18" charset="0"/>
                          <a:ea typeface="Cambria" pitchFamily="18" charset="0"/>
                          <a:cs typeface="Times New Roman"/>
                        </a:rPr>
                        <a:t> </a:t>
                      </a:r>
                      <a:r>
                        <a:rPr lang="en-US" sz="1700" b="1" dirty="0" err="1">
                          <a:effectLst/>
                          <a:latin typeface="Cambria" pitchFamily="18" charset="0"/>
                          <a:ea typeface="Cambria" pitchFamily="18" charset="0"/>
                          <a:cs typeface="Times New Roman"/>
                        </a:rPr>
                        <a:t>Cửu</a:t>
                      </a:r>
                      <a:r>
                        <a:rPr lang="en-US" sz="1700" b="1" dirty="0">
                          <a:effectLst/>
                          <a:latin typeface="Cambria" pitchFamily="18" charset="0"/>
                          <a:ea typeface="Cambria" pitchFamily="18" charset="0"/>
                          <a:cs typeface="Times New Roman"/>
                        </a:rPr>
                        <a:t> Long</a:t>
                      </a:r>
                      <a:endParaRPr lang="en-US" sz="1700" dirty="0">
                        <a:effectLst/>
                        <a:latin typeface="Cambria" pitchFamily="18" charset="0"/>
                        <a:ea typeface="Cambria" pitchFamily="18"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indent="215900">
                        <a:lnSpc>
                          <a:spcPct val="110000"/>
                        </a:lnSpc>
                        <a:spcBef>
                          <a:spcPts val="600"/>
                        </a:spcBef>
                        <a:spcAft>
                          <a:spcPts val="0"/>
                        </a:spcAft>
                      </a:pPr>
                      <a:r>
                        <a:rPr lang="en-US" sz="1700" b="1" dirty="0" err="1">
                          <a:effectLst/>
                          <a:latin typeface="Cambria" pitchFamily="18" charset="0"/>
                          <a:ea typeface="Cambria" pitchFamily="18" charset="0"/>
                          <a:cs typeface="Times New Roman"/>
                        </a:rPr>
                        <a:t>Mùa</a:t>
                      </a:r>
                      <a:r>
                        <a:rPr lang="en-US" sz="1700" b="1" dirty="0">
                          <a:effectLst/>
                          <a:latin typeface="Cambria" pitchFamily="18" charset="0"/>
                          <a:ea typeface="Cambria" pitchFamily="18" charset="0"/>
                          <a:cs typeface="Times New Roman"/>
                        </a:rPr>
                        <a:t> </a:t>
                      </a:r>
                      <a:r>
                        <a:rPr lang="en-US" sz="1700" b="1" dirty="0" err="1">
                          <a:effectLst/>
                          <a:latin typeface="Cambria" pitchFamily="18" charset="0"/>
                          <a:ea typeface="Cambria" pitchFamily="18" charset="0"/>
                          <a:cs typeface="Times New Roman"/>
                        </a:rPr>
                        <a:t>lũ</a:t>
                      </a:r>
                      <a:endParaRPr lang="en-US" sz="1700" b="1" dirty="0">
                        <a:effectLst/>
                        <a:latin typeface="Cambria" pitchFamily="18" charset="0"/>
                        <a:ea typeface="Cambria" pitchFamily="18"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Bef>
                          <a:spcPts val="600"/>
                        </a:spcBef>
                        <a:spcAft>
                          <a:spcPts val="0"/>
                        </a:spcAft>
                      </a:pP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Kéo</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dài</a:t>
                      </a:r>
                      <a:r>
                        <a:rPr lang="en-US" sz="1700" dirty="0">
                          <a:effectLst/>
                          <a:latin typeface="Cambria" pitchFamily="18" charset="0"/>
                          <a:ea typeface="Cambria" pitchFamily="18" charset="0"/>
                          <a:cs typeface="Times New Roman"/>
                        </a:rPr>
                        <a:t> 5 </a:t>
                      </a:r>
                      <a:r>
                        <a:rPr lang="en-US" sz="1700" dirty="0" err="1">
                          <a:effectLst/>
                          <a:latin typeface="Cambria" pitchFamily="18" charset="0"/>
                          <a:ea typeface="Cambria" pitchFamily="18" charset="0"/>
                          <a:cs typeface="Times New Roman"/>
                        </a:rPr>
                        <a:t>tháng</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từ</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tháng</a:t>
                      </a:r>
                      <a:r>
                        <a:rPr lang="en-US" sz="1700" dirty="0">
                          <a:effectLst/>
                          <a:latin typeface="Cambria" pitchFamily="18" charset="0"/>
                          <a:ea typeface="Cambria" pitchFamily="18" charset="0"/>
                          <a:cs typeface="Times New Roman"/>
                        </a:rPr>
                        <a:t> 6 </a:t>
                      </a:r>
                      <a:r>
                        <a:rPr lang="en-US" sz="1700" dirty="0" err="1">
                          <a:effectLst/>
                          <a:latin typeface="Cambria" pitchFamily="18" charset="0"/>
                          <a:ea typeface="Cambria" pitchFamily="18" charset="0"/>
                          <a:cs typeface="Times New Roman"/>
                        </a:rPr>
                        <a:t>đến</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tháng</a:t>
                      </a:r>
                      <a:r>
                        <a:rPr lang="en-US" sz="1700" dirty="0">
                          <a:effectLst/>
                          <a:latin typeface="Cambria" pitchFamily="18" charset="0"/>
                          <a:ea typeface="Cambria" pitchFamily="18" charset="0"/>
                          <a:cs typeface="Times New Roman"/>
                        </a:rPr>
                        <a:t> 10), </a:t>
                      </a:r>
                      <a:r>
                        <a:rPr lang="en-US" sz="1700" dirty="0" err="1">
                          <a:effectLst/>
                          <a:latin typeface="Cambria" pitchFamily="18" charset="0"/>
                          <a:ea typeface="Cambria" pitchFamily="18" charset="0"/>
                          <a:cs typeface="Times New Roman"/>
                        </a:rPr>
                        <a:t>chiếm</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khoảng</a:t>
                      </a:r>
                      <a:r>
                        <a:rPr lang="en-US" sz="1700" dirty="0">
                          <a:effectLst/>
                          <a:latin typeface="Cambria" pitchFamily="18" charset="0"/>
                          <a:ea typeface="Cambria" pitchFamily="18" charset="0"/>
                          <a:cs typeface="Times New Roman"/>
                        </a:rPr>
                        <a:t> 75% </a:t>
                      </a:r>
                      <a:r>
                        <a:rPr lang="en-US" sz="1700" dirty="0" err="1">
                          <a:effectLst/>
                          <a:latin typeface="Cambria" pitchFamily="18" charset="0"/>
                          <a:ea typeface="Cambria" pitchFamily="18" charset="0"/>
                          <a:cs typeface="Times New Roman"/>
                        </a:rPr>
                        <a:t>lưu</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lượng</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dòng</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chảy</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cả</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năm</a:t>
                      </a:r>
                      <a:r>
                        <a:rPr lang="en-US" sz="1700" dirty="0">
                          <a:effectLst/>
                          <a:latin typeface="Cambria" pitchFamily="18" charset="0"/>
                          <a:ea typeface="Cambria" pitchFamily="18" charset="0"/>
                          <a:cs typeface="Times New Roman"/>
                        </a:rPr>
                        <a:t>.</a:t>
                      </a:r>
                    </a:p>
                    <a:p>
                      <a:pPr algn="just">
                        <a:lnSpc>
                          <a:spcPct val="110000"/>
                        </a:lnSpc>
                        <a:spcBef>
                          <a:spcPts val="600"/>
                        </a:spcBef>
                        <a:spcAft>
                          <a:spcPts val="0"/>
                        </a:spcAft>
                      </a:pP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Các</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đợt</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lũ</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lên</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nhanh</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và</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đột</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ngột</a:t>
                      </a:r>
                      <a:endParaRPr lang="en-US" sz="1700" dirty="0">
                        <a:effectLst/>
                        <a:latin typeface="Cambria" pitchFamily="18" charset="0"/>
                        <a:ea typeface="Cambria"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Bef>
                          <a:spcPts val="600"/>
                        </a:spcBef>
                        <a:spcAft>
                          <a:spcPts val="0"/>
                        </a:spcAft>
                      </a:pP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Kéo</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dài</a:t>
                      </a:r>
                      <a:r>
                        <a:rPr lang="en-US" sz="1700" dirty="0">
                          <a:effectLst/>
                          <a:latin typeface="Cambria" pitchFamily="18" charset="0"/>
                          <a:ea typeface="Cambria" pitchFamily="18" charset="0"/>
                          <a:cs typeface="Times New Roman"/>
                        </a:rPr>
                        <a:t> 5 </a:t>
                      </a:r>
                      <a:r>
                        <a:rPr lang="en-US" sz="1700" dirty="0" err="1">
                          <a:effectLst/>
                          <a:latin typeface="Cambria" pitchFamily="18" charset="0"/>
                          <a:ea typeface="Cambria" pitchFamily="18" charset="0"/>
                          <a:cs typeface="Times New Roman"/>
                        </a:rPr>
                        <a:t>tháng</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từ</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tháng</a:t>
                      </a:r>
                      <a:r>
                        <a:rPr lang="en-US" sz="1700" dirty="0">
                          <a:effectLst/>
                          <a:latin typeface="Cambria" pitchFamily="18" charset="0"/>
                          <a:ea typeface="Cambria" pitchFamily="18" charset="0"/>
                          <a:cs typeface="Times New Roman"/>
                        </a:rPr>
                        <a:t> 7 </a:t>
                      </a:r>
                      <a:r>
                        <a:rPr lang="en-US" sz="1700" dirty="0" err="1">
                          <a:effectLst/>
                          <a:latin typeface="Cambria" pitchFamily="18" charset="0"/>
                          <a:ea typeface="Cambria" pitchFamily="18" charset="0"/>
                          <a:cs typeface="Times New Roman"/>
                        </a:rPr>
                        <a:t>đến</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tháng</a:t>
                      </a:r>
                      <a:r>
                        <a:rPr lang="en-US" sz="1700" dirty="0">
                          <a:effectLst/>
                          <a:latin typeface="Cambria" pitchFamily="18" charset="0"/>
                          <a:ea typeface="Cambria" pitchFamily="18" charset="0"/>
                          <a:cs typeface="Times New Roman"/>
                        </a:rPr>
                        <a:t> 11), </a:t>
                      </a:r>
                      <a:r>
                        <a:rPr lang="en-US" sz="1700" dirty="0" err="1">
                          <a:effectLst/>
                          <a:latin typeface="Cambria" pitchFamily="18" charset="0"/>
                          <a:ea typeface="Cambria" pitchFamily="18" charset="0"/>
                          <a:cs typeface="Times New Roman"/>
                        </a:rPr>
                        <a:t>chiếm</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khoảng</a:t>
                      </a:r>
                      <a:r>
                        <a:rPr lang="en-US" sz="1700" dirty="0">
                          <a:effectLst/>
                          <a:latin typeface="Cambria" pitchFamily="18" charset="0"/>
                          <a:ea typeface="Cambria" pitchFamily="18" charset="0"/>
                          <a:cs typeface="Times New Roman"/>
                        </a:rPr>
                        <a:t> 80% </a:t>
                      </a:r>
                      <a:r>
                        <a:rPr lang="en-US" sz="1700" dirty="0" err="1">
                          <a:effectLst/>
                          <a:latin typeface="Cambria" pitchFamily="18" charset="0"/>
                          <a:ea typeface="Cambria" pitchFamily="18" charset="0"/>
                          <a:cs typeface="Times New Roman"/>
                        </a:rPr>
                        <a:t>lưu</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lượng</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dòng</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chảy</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cả</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năm</a:t>
                      </a:r>
                      <a:r>
                        <a:rPr lang="en-US" sz="1700" dirty="0">
                          <a:effectLst/>
                          <a:latin typeface="Cambria" pitchFamily="18" charset="0"/>
                          <a:ea typeface="Cambria" pitchFamily="18" charset="0"/>
                          <a:cs typeface="Times New Roman"/>
                        </a:rPr>
                        <a:t>.</a:t>
                      </a:r>
                    </a:p>
                    <a:p>
                      <a:pPr algn="just">
                        <a:lnSpc>
                          <a:spcPct val="110000"/>
                        </a:lnSpc>
                        <a:spcBef>
                          <a:spcPts val="600"/>
                        </a:spcBef>
                        <a:spcAft>
                          <a:spcPts val="0"/>
                        </a:spcAft>
                      </a:pP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Lũ</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lên</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và</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khi</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rút</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đều</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diễn</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ra</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chậm</a:t>
                      </a:r>
                      <a:r>
                        <a:rPr lang="en-US" sz="1700" dirty="0">
                          <a:effectLst/>
                          <a:latin typeface="Cambria" pitchFamily="18" charset="0"/>
                          <a:ea typeface="Cambria" pitchFamily="18" charset="0"/>
                          <a:cs typeface="Times New Roman"/>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indent="215900" algn="ctr">
                        <a:lnSpc>
                          <a:spcPct val="110000"/>
                        </a:lnSpc>
                        <a:spcBef>
                          <a:spcPts val="600"/>
                        </a:spcBef>
                        <a:spcAft>
                          <a:spcPts val="0"/>
                        </a:spcAft>
                      </a:pPr>
                      <a:r>
                        <a:rPr lang="en-US" sz="1700" b="1" dirty="0" err="1">
                          <a:effectLst/>
                          <a:latin typeface="Cambria" pitchFamily="18" charset="0"/>
                          <a:ea typeface="Cambria" pitchFamily="18" charset="0"/>
                          <a:cs typeface="Times New Roman"/>
                        </a:rPr>
                        <a:t>Mùa</a:t>
                      </a:r>
                      <a:r>
                        <a:rPr lang="en-US" sz="1700" b="1" baseline="0" dirty="0">
                          <a:effectLst/>
                          <a:latin typeface="Cambria" pitchFamily="18" charset="0"/>
                          <a:ea typeface="Cambria" pitchFamily="18" charset="0"/>
                          <a:cs typeface="Times New Roman"/>
                        </a:rPr>
                        <a:t> </a:t>
                      </a:r>
                      <a:r>
                        <a:rPr lang="en-US" sz="1700" b="1" baseline="0" dirty="0" err="1">
                          <a:effectLst/>
                          <a:latin typeface="Cambria" pitchFamily="18" charset="0"/>
                          <a:ea typeface="Cambria" pitchFamily="18" charset="0"/>
                          <a:cs typeface="Times New Roman"/>
                        </a:rPr>
                        <a:t>cạn</a:t>
                      </a:r>
                      <a:endParaRPr lang="en-US" sz="1700" b="1" dirty="0">
                        <a:effectLst/>
                        <a:latin typeface="Cambria" pitchFamily="18" charset="0"/>
                        <a:ea typeface="Cambria" pitchFamily="18"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Bef>
                          <a:spcPts val="600"/>
                        </a:spcBef>
                        <a:spcAft>
                          <a:spcPts val="0"/>
                        </a:spcAft>
                      </a:pP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Kéo</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dài</a:t>
                      </a:r>
                      <a:r>
                        <a:rPr lang="en-US" sz="1700" dirty="0">
                          <a:effectLst/>
                          <a:latin typeface="Cambria" pitchFamily="18" charset="0"/>
                          <a:ea typeface="Cambria" pitchFamily="18" charset="0"/>
                          <a:cs typeface="Times New Roman"/>
                        </a:rPr>
                        <a:t> 7 </a:t>
                      </a:r>
                      <a:r>
                        <a:rPr lang="en-US" sz="1700" dirty="0" err="1">
                          <a:effectLst/>
                          <a:latin typeface="Cambria" pitchFamily="18" charset="0"/>
                          <a:ea typeface="Cambria" pitchFamily="18" charset="0"/>
                          <a:cs typeface="Times New Roman"/>
                        </a:rPr>
                        <a:t>tháng</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từ</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tháng</a:t>
                      </a:r>
                      <a:r>
                        <a:rPr lang="en-US" sz="1700" dirty="0">
                          <a:effectLst/>
                          <a:latin typeface="Cambria" pitchFamily="18" charset="0"/>
                          <a:ea typeface="Cambria" pitchFamily="18" charset="0"/>
                          <a:cs typeface="Times New Roman"/>
                        </a:rPr>
                        <a:t> 11 </a:t>
                      </a:r>
                      <a:r>
                        <a:rPr lang="en-US" sz="1700" dirty="0" err="1">
                          <a:effectLst/>
                          <a:latin typeface="Cambria" pitchFamily="18" charset="0"/>
                          <a:ea typeface="Cambria" pitchFamily="18" charset="0"/>
                          <a:cs typeface="Times New Roman"/>
                        </a:rPr>
                        <a:t>đến</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tháng</a:t>
                      </a:r>
                      <a:r>
                        <a:rPr lang="en-US" sz="1700" dirty="0">
                          <a:effectLst/>
                          <a:latin typeface="Cambria" pitchFamily="18" charset="0"/>
                          <a:ea typeface="Cambria" pitchFamily="18" charset="0"/>
                          <a:cs typeface="Times New Roman"/>
                        </a:rPr>
                        <a:t> 5 </a:t>
                      </a:r>
                      <a:r>
                        <a:rPr lang="en-US" sz="1700" dirty="0" err="1">
                          <a:effectLst/>
                          <a:latin typeface="Cambria" pitchFamily="18" charset="0"/>
                          <a:ea typeface="Cambria" pitchFamily="18" charset="0"/>
                          <a:cs typeface="Times New Roman"/>
                        </a:rPr>
                        <a:t>năm</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sau</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chiếm</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khoảng</a:t>
                      </a:r>
                      <a:r>
                        <a:rPr lang="en-US" sz="1700" dirty="0">
                          <a:effectLst/>
                          <a:latin typeface="Cambria" pitchFamily="18" charset="0"/>
                          <a:ea typeface="Cambria" pitchFamily="18" charset="0"/>
                          <a:cs typeface="Times New Roman"/>
                        </a:rPr>
                        <a:t> 25% </a:t>
                      </a:r>
                      <a:r>
                        <a:rPr lang="en-US" sz="1700" dirty="0" err="1">
                          <a:effectLst/>
                          <a:latin typeface="Cambria" pitchFamily="18" charset="0"/>
                          <a:ea typeface="Cambria" pitchFamily="18" charset="0"/>
                          <a:cs typeface="Times New Roman"/>
                        </a:rPr>
                        <a:t>lưu</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lượng</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dòng</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chảy</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cả</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năm</a:t>
                      </a:r>
                      <a:r>
                        <a:rPr lang="en-US" sz="1700" dirty="0">
                          <a:effectLst/>
                          <a:latin typeface="Cambria" pitchFamily="18" charset="0"/>
                          <a:ea typeface="Cambria" pitchFamily="18" charset="0"/>
                          <a:cs typeface="Times New Roman"/>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Bef>
                          <a:spcPts val="600"/>
                        </a:spcBef>
                        <a:spcAft>
                          <a:spcPts val="0"/>
                        </a:spcAft>
                      </a:pP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Kéo</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dài</a:t>
                      </a:r>
                      <a:r>
                        <a:rPr lang="en-US" sz="1700" dirty="0">
                          <a:effectLst/>
                          <a:latin typeface="Cambria" pitchFamily="18" charset="0"/>
                          <a:ea typeface="Cambria" pitchFamily="18" charset="0"/>
                          <a:cs typeface="Times New Roman"/>
                        </a:rPr>
                        <a:t> 7 </a:t>
                      </a:r>
                      <a:r>
                        <a:rPr lang="en-US" sz="1700" dirty="0" err="1">
                          <a:effectLst/>
                          <a:latin typeface="Cambria" pitchFamily="18" charset="0"/>
                          <a:ea typeface="Cambria" pitchFamily="18" charset="0"/>
                          <a:cs typeface="Times New Roman"/>
                        </a:rPr>
                        <a:t>tháng</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từ</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tháng</a:t>
                      </a:r>
                      <a:r>
                        <a:rPr lang="en-US" sz="1700" dirty="0">
                          <a:effectLst/>
                          <a:latin typeface="Cambria" pitchFamily="18" charset="0"/>
                          <a:ea typeface="Cambria" pitchFamily="18" charset="0"/>
                          <a:cs typeface="Times New Roman"/>
                        </a:rPr>
                        <a:t> 12 </a:t>
                      </a:r>
                      <a:r>
                        <a:rPr lang="en-US" sz="1700" dirty="0" err="1">
                          <a:effectLst/>
                          <a:latin typeface="Cambria" pitchFamily="18" charset="0"/>
                          <a:ea typeface="Cambria" pitchFamily="18" charset="0"/>
                          <a:cs typeface="Times New Roman"/>
                        </a:rPr>
                        <a:t>đến</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tháng</a:t>
                      </a:r>
                      <a:r>
                        <a:rPr lang="en-US" sz="1700" dirty="0">
                          <a:effectLst/>
                          <a:latin typeface="Cambria" pitchFamily="18" charset="0"/>
                          <a:ea typeface="Cambria" pitchFamily="18" charset="0"/>
                          <a:cs typeface="Times New Roman"/>
                        </a:rPr>
                        <a:t> 6 </a:t>
                      </a:r>
                      <a:r>
                        <a:rPr lang="en-US" sz="1700" dirty="0" err="1">
                          <a:effectLst/>
                          <a:latin typeface="Cambria" pitchFamily="18" charset="0"/>
                          <a:ea typeface="Cambria" pitchFamily="18" charset="0"/>
                          <a:cs typeface="Times New Roman"/>
                        </a:rPr>
                        <a:t>năm</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sau</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chiếm</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khoảng</a:t>
                      </a:r>
                      <a:r>
                        <a:rPr lang="en-US" sz="1700" dirty="0">
                          <a:effectLst/>
                          <a:latin typeface="Cambria" pitchFamily="18" charset="0"/>
                          <a:ea typeface="Cambria" pitchFamily="18" charset="0"/>
                          <a:cs typeface="Times New Roman"/>
                        </a:rPr>
                        <a:t> 20% </a:t>
                      </a:r>
                      <a:r>
                        <a:rPr lang="en-US" sz="1700" dirty="0" err="1">
                          <a:effectLst/>
                          <a:latin typeface="Cambria" pitchFamily="18" charset="0"/>
                          <a:ea typeface="Cambria" pitchFamily="18" charset="0"/>
                          <a:cs typeface="Times New Roman"/>
                        </a:rPr>
                        <a:t>lưu</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lượng</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dòng</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chảy</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cả</a:t>
                      </a:r>
                      <a:r>
                        <a:rPr lang="en-US" sz="1700" dirty="0">
                          <a:effectLst/>
                          <a:latin typeface="Cambria" pitchFamily="18" charset="0"/>
                          <a:ea typeface="Cambria" pitchFamily="18" charset="0"/>
                          <a:cs typeface="Times New Roman"/>
                        </a:rPr>
                        <a:t> </a:t>
                      </a:r>
                      <a:r>
                        <a:rPr lang="en-US" sz="1700" dirty="0" err="1">
                          <a:effectLst/>
                          <a:latin typeface="Cambria" pitchFamily="18" charset="0"/>
                          <a:ea typeface="Cambria" pitchFamily="18" charset="0"/>
                          <a:cs typeface="Times New Roman"/>
                        </a:rPr>
                        <a:t>năm</a:t>
                      </a:r>
                      <a:endParaRPr lang="en-US" sz="1700" dirty="0">
                        <a:effectLst/>
                        <a:latin typeface="Cambria" pitchFamily="18" charset="0"/>
                        <a:ea typeface="Cambria"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35487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CĐ 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4</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271229" y="2066092"/>
            <a:ext cx="7491772" cy="969496"/>
          </a:xfrm>
          <a:prstGeom prst="rect">
            <a:avLst/>
          </a:prstGeom>
          <a:solidFill>
            <a:srgbClr val="BCFCD4"/>
          </a:solidFill>
          <a:ln w="12700">
            <a:solidFill>
              <a:srgbClr val="009900"/>
            </a:solidFill>
          </a:ln>
        </p:spPr>
        <p:txBody>
          <a:bodyPr wrap="square">
            <a:spAutoFit/>
          </a:bodyPr>
          <a:lstStyle/>
          <a:p>
            <a:pPr algn="just"/>
            <a:r>
              <a:rPr lang="vi-VN" sz="1900" i="1" dirty="0">
                <a:solidFill>
                  <a:srgbClr val="FF0000"/>
                </a:solidFill>
                <a:latin typeface="Cambria" panose="02040503050406030204" pitchFamily="18" charset="0"/>
                <a:ea typeface="Cambria" panose="02040503050406030204" pitchFamily="18" charset="0"/>
              </a:rPr>
              <a:t>Theo em, quá trình con người khai thác và cải tạo châu thổ, chế ngự và thích ứng với chế độ nước của sông Hồng và sông Cửu Long có điểm gì giống và khác nhau?</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LUYỆN TẬP VÀ VẬN DỤNG</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0939" y="1890956"/>
            <a:ext cx="956195" cy="10046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217890" y="4038600"/>
            <a:ext cx="1077510" cy="1066800"/>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53" name="Text Box 9"/>
          <p:cNvSpPr txBox="1">
            <a:spLocks noChangeArrowheads="1"/>
          </p:cNvSpPr>
          <p:nvPr/>
        </p:nvSpPr>
        <p:spPr bwMode="auto">
          <a:xfrm>
            <a:off x="452586" y="1295399"/>
            <a:ext cx="4729013" cy="461665"/>
          </a:xfrm>
          <a:prstGeom prst="rect">
            <a:avLst/>
          </a:prstGeom>
          <a:solidFill>
            <a:srgbClr val="FFFF00"/>
          </a:solidFill>
          <a:ln w="28575">
            <a:solidFill>
              <a:srgbClr val="FF0000"/>
            </a:solidFill>
            <a:miter lim="800000"/>
            <a:headEnd/>
            <a:tailEnd/>
          </a:ln>
          <a:effectLst/>
        </p:spPr>
        <p:txBody>
          <a:bodyPr wrap="square">
            <a:spAutoFit/>
          </a:bodyPr>
          <a:lstStyle/>
          <a:p>
            <a:pPr>
              <a:spcBef>
                <a:spcPct val="50000"/>
              </a:spcBef>
            </a:pPr>
            <a:r>
              <a:rPr lang="en-US" sz="2400" b="1" dirty="0">
                <a:solidFill>
                  <a:srgbClr val="CC0000"/>
                </a:solidFill>
                <a:latin typeface="Times New Roman" pitchFamily="18" charset="0"/>
                <a:cs typeface="Times New Roman" pitchFamily="18" charset="0"/>
              </a:rPr>
              <a:t>a.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18860899"/>
              </p:ext>
            </p:extLst>
          </p:nvPr>
        </p:nvGraphicFramePr>
        <p:xfrm>
          <a:off x="1271229" y="3234054"/>
          <a:ext cx="7491771" cy="3291588"/>
        </p:xfrm>
        <a:graphic>
          <a:graphicData uri="http://schemas.openxmlformats.org/drawingml/2006/table">
            <a:tbl>
              <a:tblPr firstRow="1" bandRow="1">
                <a:tableStyleId>{5C22544A-7EE6-4342-B048-85BDC9FD1C3A}</a:tableStyleId>
              </a:tblPr>
              <a:tblGrid>
                <a:gridCol w="1167171">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70840">
                <a:tc>
                  <a:txBody>
                    <a:bodyPr/>
                    <a:lstStyle/>
                    <a:p>
                      <a:pPr indent="215900" algn="ctr">
                        <a:lnSpc>
                          <a:spcPct val="110000"/>
                        </a:lnSpc>
                        <a:spcBef>
                          <a:spcPts val="600"/>
                        </a:spcBef>
                        <a:spcAft>
                          <a:spcPts val="0"/>
                        </a:spcAft>
                      </a:pPr>
                      <a:r>
                        <a:rPr lang="vi-VN" sz="1700" b="1" dirty="0">
                          <a:effectLst/>
                          <a:latin typeface="Cambria" pitchFamily="18" charset="0"/>
                          <a:ea typeface="Cambria" pitchFamily="18" charset="0"/>
                          <a:cs typeface="Times New Roman"/>
                        </a:rPr>
                        <a:t>Chế độ nước</a:t>
                      </a:r>
                      <a:endParaRPr lang="en-US" sz="1700" dirty="0">
                        <a:effectLst/>
                        <a:latin typeface="Cambria" pitchFamily="18" charset="0"/>
                        <a:ea typeface="Cambria" pitchFamily="18"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10000"/>
                        </a:lnSpc>
                        <a:spcBef>
                          <a:spcPts val="600"/>
                        </a:spcBef>
                        <a:spcAft>
                          <a:spcPts val="0"/>
                        </a:spcAft>
                      </a:pPr>
                      <a:r>
                        <a:rPr lang="vi-VN" sz="1700" b="1" dirty="0">
                          <a:effectLst/>
                          <a:latin typeface="Cambria" pitchFamily="18" charset="0"/>
                          <a:ea typeface="Cambria" pitchFamily="18" charset="0"/>
                          <a:cs typeface="Times New Roman"/>
                        </a:rPr>
                        <a:t>S</a:t>
                      </a:r>
                      <a:r>
                        <a:rPr lang="en-US" sz="1700" b="1" dirty="0" err="1">
                          <a:effectLst/>
                          <a:latin typeface="Cambria" pitchFamily="18" charset="0"/>
                          <a:ea typeface="Cambria" pitchFamily="18" charset="0"/>
                          <a:cs typeface="Times New Roman"/>
                        </a:rPr>
                        <a:t>ông</a:t>
                      </a:r>
                      <a:r>
                        <a:rPr lang="en-US" sz="1700" b="1" dirty="0">
                          <a:effectLst/>
                          <a:latin typeface="Cambria" pitchFamily="18" charset="0"/>
                          <a:ea typeface="Cambria" pitchFamily="18" charset="0"/>
                          <a:cs typeface="Times New Roman"/>
                        </a:rPr>
                        <a:t> </a:t>
                      </a:r>
                      <a:r>
                        <a:rPr lang="en-US" sz="1700" b="1" dirty="0" err="1">
                          <a:effectLst/>
                          <a:latin typeface="Cambria" pitchFamily="18" charset="0"/>
                          <a:ea typeface="Cambria" pitchFamily="18" charset="0"/>
                          <a:cs typeface="Times New Roman"/>
                        </a:rPr>
                        <a:t>Hồng</a:t>
                      </a:r>
                      <a:endParaRPr lang="en-US" sz="1700" dirty="0">
                        <a:effectLst/>
                        <a:latin typeface="Cambria" pitchFamily="18" charset="0"/>
                        <a:ea typeface="Cambria" pitchFamily="18"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10000"/>
                        </a:lnSpc>
                        <a:spcBef>
                          <a:spcPts val="600"/>
                        </a:spcBef>
                        <a:spcAft>
                          <a:spcPts val="0"/>
                        </a:spcAft>
                      </a:pPr>
                      <a:r>
                        <a:rPr lang="vi-VN" sz="1700" b="1" dirty="0">
                          <a:effectLst/>
                          <a:latin typeface="Cambria" pitchFamily="18" charset="0"/>
                          <a:ea typeface="Cambria" pitchFamily="18" charset="0"/>
                          <a:cs typeface="Times New Roman"/>
                        </a:rPr>
                        <a:t>S</a:t>
                      </a:r>
                      <a:r>
                        <a:rPr lang="en-US" sz="1700" b="1" dirty="0" err="1">
                          <a:effectLst/>
                          <a:latin typeface="Cambria" pitchFamily="18" charset="0"/>
                          <a:ea typeface="Cambria" pitchFamily="18" charset="0"/>
                          <a:cs typeface="Times New Roman"/>
                        </a:rPr>
                        <a:t>ông</a:t>
                      </a:r>
                      <a:r>
                        <a:rPr lang="en-US" sz="1700" b="1" dirty="0">
                          <a:effectLst/>
                          <a:latin typeface="Cambria" pitchFamily="18" charset="0"/>
                          <a:ea typeface="Cambria" pitchFamily="18" charset="0"/>
                          <a:cs typeface="Times New Roman"/>
                        </a:rPr>
                        <a:t> </a:t>
                      </a:r>
                      <a:r>
                        <a:rPr lang="en-US" sz="1700" b="1" dirty="0" err="1">
                          <a:effectLst/>
                          <a:latin typeface="Cambria" pitchFamily="18" charset="0"/>
                          <a:ea typeface="Cambria" pitchFamily="18" charset="0"/>
                          <a:cs typeface="Times New Roman"/>
                        </a:rPr>
                        <a:t>Cửu</a:t>
                      </a:r>
                      <a:r>
                        <a:rPr lang="en-US" sz="1700" b="1" dirty="0">
                          <a:effectLst/>
                          <a:latin typeface="Cambria" pitchFamily="18" charset="0"/>
                          <a:ea typeface="Cambria" pitchFamily="18" charset="0"/>
                          <a:cs typeface="Times New Roman"/>
                        </a:rPr>
                        <a:t> Long</a:t>
                      </a:r>
                      <a:endParaRPr lang="en-US" sz="1700" dirty="0">
                        <a:effectLst/>
                        <a:latin typeface="Cambria" pitchFamily="18" charset="0"/>
                        <a:ea typeface="Cambria" pitchFamily="18"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10970">
                <a:tc>
                  <a:txBody>
                    <a:bodyPr/>
                    <a:lstStyle/>
                    <a:p>
                      <a:pPr indent="215900" algn="ctr">
                        <a:lnSpc>
                          <a:spcPct val="110000"/>
                        </a:lnSpc>
                        <a:spcBef>
                          <a:spcPts val="600"/>
                        </a:spcBef>
                        <a:spcAft>
                          <a:spcPts val="0"/>
                        </a:spcAft>
                      </a:pPr>
                      <a:r>
                        <a:rPr lang="en-US" sz="1700" b="1" dirty="0" err="1">
                          <a:effectLst/>
                          <a:latin typeface="Cambria" pitchFamily="18" charset="0"/>
                          <a:ea typeface="Cambria" pitchFamily="18" charset="0"/>
                          <a:cs typeface="Times New Roman"/>
                        </a:rPr>
                        <a:t>Giống</a:t>
                      </a:r>
                      <a:r>
                        <a:rPr lang="en-US" sz="1700" b="1" baseline="0" dirty="0">
                          <a:effectLst/>
                          <a:latin typeface="Cambria" pitchFamily="18" charset="0"/>
                          <a:ea typeface="Cambria" pitchFamily="18" charset="0"/>
                          <a:cs typeface="Times New Roman"/>
                        </a:rPr>
                        <a:t> </a:t>
                      </a:r>
                      <a:r>
                        <a:rPr lang="en-US" sz="1700" b="1" baseline="0" dirty="0" err="1">
                          <a:effectLst/>
                          <a:latin typeface="Cambria" pitchFamily="18" charset="0"/>
                          <a:ea typeface="Cambria" pitchFamily="18" charset="0"/>
                          <a:cs typeface="Times New Roman"/>
                        </a:rPr>
                        <a:t>nhau</a:t>
                      </a:r>
                      <a:endParaRPr lang="en-US" sz="1700" b="1" dirty="0">
                        <a:effectLst/>
                        <a:latin typeface="Cambria" pitchFamily="18" charset="0"/>
                        <a:ea typeface="Cambria" pitchFamily="18"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ct val="110000"/>
                        </a:lnSpc>
                        <a:spcBef>
                          <a:spcPts val="600"/>
                        </a:spcBef>
                        <a:spcAft>
                          <a:spcPts val="0"/>
                        </a:spcAft>
                      </a:pPr>
                      <a:r>
                        <a:rPr lang="en-US" sz="1700" dirty="0">
                          <a:effectLst/>
                          <a:latin typeface="Cambria" pitchFamily="18" charset="0"/>
                          <a:ea typeface="Cambria" pitchFamily="18" charset="0"/>
                          <a:cs typeface="Times New Roman"/>
                        </a:rPr>
                        <a:t>- </a:t>
                      </a:r>
                      <a:r>
                        <a:rPr lang="vi-VN" sz="1700" dirty="0">
                          <a:effectLst/>
                          <a:latin typeface="Cambria" pitchFamily="18" charset="0"/>
                          <a:ea typeface="Cambria" pitchFamily="18" charset="0"/>
                          <a:cs typeface="Times New Roman"/>
                        </a:rPr>
                        <a:t>Hoạt động khai thác của con người ở vùng châu thổ sông Hồng và sông Cửu Long đều diễn ra từ rất sớm.</a:t>
                      </a:r>
                    </a:p>
                    <a:p>
                      <a:pPr algn="just">
                        <a:lnSpc>
                          <a:spcPct val="110000"/>
                        </a:lnSpc>
                        <a:spcBef>
                          <a:spcPts val="600"/>
                        </a:spcBef>
                        <a:spcAft>
                          <a:spcPts val="0"/>
                        </a:spcAft>
                      </a:pPr>
                      <a:r>
                        <a:rPr lang="en-US" sz="1700" dirty="0">
                          <a:effectLst/>
                          <a:latin typeface="Cambria" pitchFamily="18" charset="0"/>
                          <a:ea typeface="Cambria" pitchFamily="18" charset="0"/>
                          <a:cs typeface="Times New Roman"/>
                        </a:rPr>
                        <a:t>- </a:t>
                      </a:r>
                      <a:r>
                        <a:rPr lang="vi-VN" sz="1700" dirty="0">
                          <a:effectLst/>
                          <a:latin typeface="Cambria" pitchFamily="18" charset="0"/>
                          <a:ea typeface="Cambria" pitchFamily="18" charset="0"/>
                          <a:cs typeface="Times New Roman"/>
                        </a:rPr>
                        <a:t>Hoạt động khai thác diễn ra nhằm mục đích chủ yếu là: phát triển nông nghiệp. Bên cạnh đó, con người cũng thực hiện các hoạt động khác, như: khai thác nguồn lợi thủy sản từ sông nước; sử dụng sông ngòi, kênh rạch,… làm đường giao thông kết nối giữa các vùng,…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10000"/>
                        </a:lnSpc>
                        <a:spcBef>
                          <a:spcPts val="600"/>
                        </a:spcBef>
                        <a:spcAft>
                          <a:spcPts val="0"/>
                        </a:spcAft>
                      </a:pPr>
                      <a:endParaRPr lang="en-US" sz="1700" dirty="0">
                        <a:effectLst/>
                        <a:latin typeface="Cambria" pitchFamily="18" charset="0"/>
                        <a:ea typeface="Cambria"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indent="215900" algn="ctr">
                        <a:lnSpc>
                          <a:spcPct val="110000"/>
                        </a:lnSpc>
                        <a:spcBef>
                          <a:spcPts val="600"/>
                        </a:spcBef>
                        <a:spcAft>
                          <a:spcPts val="0"/>
                        </a:spcAft>
                      </a:pPr>
                      <a:r>
                        <a:rPr lang="en-US" sz="1700" b="1" dirty="0" err="1">
                          <a:effectLst/>
                          <a:latin typeface="Cambria" pitchFamily="18" charset="0"/>
                          <a:ea typeface="Cambria" pitchFamily="18" charset="0"/>
                          <a:cs typeface="Times New Roman"/>
                        </a:rPr>
                        <a:t>Khác</a:t>
                      </a:r>
                      <a:r>
                        <a:rPr lang="en-US" sz="1700" b="1" baseline="0" dirty="0">
                          <a:effectLst/>
                          <a:latin typeface="Cambria" pitchFamily="18" charset="0"/>
                          <a:ea typeface="Cambria" pitchFamily="18" charset="0"/>
                          <a:cs typeface="Times New Roman"/>
                        </a:rPr>
                        <a:t> </a:t>
                      </a:r>
                      <a:r>
                        <a:rPr lang="en-US" sz="1700" b="1" baseline="0" dirty="0" err="1">
                          <a:effectLst/>
                          <a:latin typeface="Cambria" pitchFamily="18" charset="0"/>
                          <a:ea typeface="Cambria" pitchFamily="18" charset="0"/>
                          <a:cs typeface="Times New Roman"/>
                        </a:rPr>
                        <a:t>nhau</a:t>
                      </a:r>
                      <a:endParaRPr lang="en-US" sz="1700" b="1" dirty="0">
                        <a:effectLst/>
                        <a:latin typeface="Cambria" pitchFamily="18" charset="0"/>
                        <a:ea typeface="Cambria" pitchFamily="18"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Bef>
                          <a:spcPts val="600"/>
                        </a:spcBef>
                        <a:spcAft>
                          <a:spcPts val="0"/>
                        </a:spcAft>
                      </a:pPr>
                      <a:r>
                        <a:rPr lang="vi-VN" sz="1700" dirty="0">
                          <a:effectLst/>
                          <a:latin typeface="Cambria" pitchFamily="18" charset="0"/>
                          <a:ea typeface="Cambria" pitchFamily="18" charset="0"/>
                          <a:cs typeface="Times New Roman"/>
                        </a:rPr>
                        <a:t>Quá trình khai khẩn châu thổ sông Hồng ở miền Bắc gắn liền với việc đắp đê trị thủy.</a:t>
                      </a:r>
                      <a:endParaRPr lang="en-US" sz="1700" dirty="0">
                        <a:effectLst/>
                        <a:latin typeface="Cambria" pitchFamily="18" charset="0"/>
                        <a:ea typeface="Cambria"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Bef>
                          <a:spcPts val="600"/>
                        </a:spcBef>
                        <a:spcAft>
                          <a:spcPts val="0"/>
                        </a:spcAft>
                      </a:pPr>
                      <a:r>
                        <a:rPr lang="vi-VN" sz="1700" dirty="0">
                          <a:effectLst/>
                          <a:latin typeface="Cambria" pitchFamily="18" charset="0"/>
                          <a:ea typeface="Cambria" pitchFamily="18" charset="0"/>
                          <a:cs typeface="Times New Roman"/>
                        </a:rPr>
                        <a:t>Quá trình khai khẩn châu thổ sông Cửu Long ở miền Nam là quá trình con người thích ứng với tự nhiên.</a:t>
                      </a:r>
                      <a:endParaRPr lang="en-US" sz="1700" dirty="0">
                        <a:effectLst/>
                        <a:latin typeface="Cambria" pitchFamily="18" charset="0"/>
                        <a:ea typeface="Cambria"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65669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CĐ 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a:effectLst>
                  <a:outerShdw blurRad="38100" dist="38100" dir="2700000" algn="tl">
                    <a:srgbClr val="000000">
                      <a:alpha val="43137"/>
                    </a:srgbClr>
                  </a:outerShdw>
                </a:effectLst>
                <a:latin typeface="Cambria" pitchFamily="18" charset="0"/>
              </a:rPr>
              <a:t>4</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271229" y="2140803"/>
            <a:ext cx="7491772" cy="830997"/>
          </a:xfrm>
          <a:prstGeom prst="rect">
            <a:avLst/>
          </a:prstGeom>
          <a:solidFill>
            <a:srgbClr val="BCFCD4"/>
          </a:solidFill>
          <a:ln w="12700">
            <a:solidFill>
              <a:srgbClr val="009900"/>
            </a:solidFill>
          </a:ln>
        </p:spPr>
        <p:txBody>
          <a:bodyPr wrap="square">
            <a:spAutoFit/>
          </a:bodyPr>
          <a:lstStyle/>
          <a:p>
            <a:pPr algn="just"/>
            <a:r>
              <a:rPr lang="vi-VN" sz="2400" i="1" dirty="0">
                <a:solidFill>
                  <a:srgbClr val="FF0000"/>
                </a:solidFill>
                <a:latin typeface="Cambria" panose="02040503050406030204" pitchFamily="18" charset="0"/>
                <a:ea typeface="Cambria" panose="02040503050406030204" pitchFamily="18" charset="0"/>
              </a:rPr>
              <a:t>Sưu tầm tư liệu, hình ảnh về địa hình, sông ngòi của châu thổ sông Hồng và châu thổ sông Cửu Long.</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LUYỆN TẬP VÀ VẬN DỤNG</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0939" y="2057400"/>
            <a:ext cx="956195" cy="10046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217890" y="4038600"/>
            <a:ext cx="1077510" cy="1066800"/>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53" name="Text Box 9"/>
          <p:cNvSpPr txBox="1">
            <a:spLocks noChangeArrowheads="1"/>
          </p:cNvSpPr>
          <p:nvPr/>
        </p:nvSpPr>
        <p:spPr bwMode="auto">
          <a:xfrm>
            <a:off x="452586" y="1295399"/>
            <a:ext cx="4729013" cy="461665"/>
          </a:xfrm>
          <a:prstGeom prst="rect">
            <a:avLst/>
          </a:prstGeom>
          <a:solidFill>
            <a:srgbClr val="FFFF00"/>
          </a:solidFill>
          <a:ln w="28575">
            <a:solidFill>
              <a:srgbClr val="FF0000"/>
            </a:solidFill>
            <a:miter lim="800000"/>
            <a:headEnd/>
            <a:tailEnd/>
          </a:ln>
          <a:effectLst/>
        </p:spPr>
        <p:txBody>
          <a:bodyPr wrap="square">
            <a:spAutoFit/>
          </a:bodyPr>
          <a:lstStyle/>
          <a:p>
            <a:pPr>
              <a:spcBef>
                <a:spcPct val="50000"/>
              </a:spcBef>
            </a:pPr>
            <a:r>
              <a:rPr lang="en-US" sz="2400" b="1" dirty="0">
                <a:solidFill>
                  <a:srgbClr val="CC0000"/>
                </a:solidFill>
                <a:latin typeface="Times New Roman" pitchFamily="18" charset="0"/>
                <a:cs typeface="Times New Roman" pitchFamily="18" charset="0"/>
              </a:rPr>
              <a:t>b. </a:t>
            </a:r>
            <a:r>
              <a:rPr lang="en-US" sz="2400" b="1" dirty="0" err="1">
                <a:solidFill>
                  <a:srgbClr val="CC0000"/>
                </a:solidFill>
                <a:latin typeface="Times New Roman" pitchFamily="18" charset="0"/>
                <a:cs typeface="Times New Roman" pitchFamily="18" charset="0"/>
              </a:rPr>
              <a:t>Vận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23" name="Picture 22" descr="[ẢNH] Đồng bằng s&amp;#244;ng Cửu Long nh&amp;#236;n từ tr&amp;#234;n cao  - Ảnh 1"/>
          <p:cNvPicPr/>
          <p:nvPr/>
        </p:nvPicPr>
        <p:blipFill>
          <a:blip r:embed="rId10">
            <a:extLst>
              <a:ext uri="{28A0092B-C50C-407E-A947-70E740481C1C}">
                <a14:useLocalDpi xmlns:a14="http://schemas.microsoft.com/office/drawing/2010/main" val="0"/>
              </a:ext>
            </a:extLst>
          </a:blip>
          <a:srcRect/>
          <a:stretch>
            <a:fillRect/>
          </a:stretch>
        </p:blipFill>
        <p:spPr bwMode="auto">
          <a:xfrm>
            <a:off x="5181599" y="3340537"/>
            <a:ext cx="3581402" cy="2450662"/>
          </a:xfrm>
          <a:prstGeom prst="rect">
            <a:avLst/>
          </a:prstGeom>
          <a:noFill/>
          <a:ln>
            <a:solidFill>
              <a:srgbClr val="FF0000"/>
            </a:solidFill>
          </a:ln>
        </p:spPr>
      </p:pic>
      <p:pic>
        <p:nvPicPr>
          <p:cNvPr id="24" name="Picture 23" descr="Quy hoạch đô thị bên sông Hồng: tính khả thi cần song hành cùng yếu tố khoa  học - Tạp chí Kinh tế Sài Gòn"/>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07818" y="3340536"/>
            <a:ext cx="3568982" cy="2450663"/>
          </a:xfrm>
          <a:prstGeom prst="rect">
            <a:avLst/>
          </a:prstGeom>
          <a:noFill/>
          <a:ln>
            <a:solidFill>
              <a:srgbClr val="FF0000"/>
            </a:solidFill>
          </a:ln>
        </p:spPr>
      </p:pic>
      <p:sp>
        <p:nvSpPr>
          <p:cNvPr id="3" name="Rectangle 2"/>
          <p:cNvSpPr/>
          <p:nvPr/>
        </p:nvSpPr>
        <p:spPr>
          <a:xfrm>
            <a:off x="1066799" y="5852894"/>
            <a:ext cx="8153401" cy="338554"/>
          </a:xfrm>
          <a:prstGeom prst="rect">
            <a:avLst/>
          </a:prstGeom>
        </p:spPr>
        <p:txBody>
          <a:bodyPr wrap="square">
            <a:spAutoFit/>
          </a:bodyPr>
          <a:lstStyle/>
          <a:p>
            <a:r>
              <a:rPr lang="vi-VN" sz="1600" b="1" dirty="0">
                <a:latin typeface="Cambria" pitchFamily="18" charset="0"/>
                <a:ea typeface="Cambria" pitchFamily="18" charset="0"/>
              </a:rPr>
              <a:t>Địa hình, sông ngòi châu thổ sông Hồng   Địa hình, sông ngòi châu thổ sông Cửu Long</a:t>
            </a:r>
            <a:endParaRPr lang="en-US" sz="1600" dirty="0">
              <a:latin typeface="Cambria" pitchFamily="18" charset="0"/>
              <a:ea typeface="Cambria" pitchFamily="18" charset="0"/>
            </a:endParaRPr>
          </a:p>
        </p:txBody>
      </p:sp>
    </p:spTree>
    <p:extLst>
      <p:ext uri="{BB962C8B-B14F-4D97-AF65-F5344CB8AC3E}">
        <p14:creationId xmlns:p14="http://schemas.microsoft.com/office/powerpoint/2010/main" val="125155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randombar(horizontal)">
                                      <p:cBhvr>
                                        <p:cTn id="12" dur="500"/>
                                        <p:tgtEl>
                                          <p:spTgt spid="102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3"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28" name="Title 1"/>
          <p:cNvSpPr txBox="1">
            <a:spLocks/>
          </p:cNvSpPr>
          <p:nvPr/>
        </p:nvSpPr>
        <p:spPr>
          <a:xfrm>
            <a:off x="1062340" y="3460676"/>
            <a:ext cx="7738760" cy="10800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nl-NL" sz="2400" b="1" dirty="0">
                <a:solidFill>
                  <a:srgbClr val="0D30DD"/>
                </a:solidFill>
                <a:latin typeface="Times New Roman" panose="02020603050405020304" pitchFamily="18" charset="0"/>
                <a:ea typeface="Cambria" pitchFamily="18" charset="0"/>
                <a:cs typeface="Times New Roman" panose="02020603050405020304" pitchFamily="18" charset="0"/>
              </a:rPr>
              <a:t>KHÁI QUÁT VỀ CHÂU THỔ SÔNG HỒNG</a:t>
            </a:r>
            <a:endParaRPr lang="en-US" sz="2400" b="1" dirty="0">
              <a:solidFill>
                <a:srgbClr val="0D30DD"/>
              </a:solidFill>
              <a:effectLst>
                <a:outerShdw blurRad="38100" dist="38100" dir="2700000" algn="tl">
                  <a:srgbClr val="000000">
                    <a:alpha val="43137"/>
                  </a:srgbClr>
                </a:outerShdw>
              </a:effectLst>
              <a:latin typeface="Times New Roman" panose="02020603050405020304" pitchFamily="18" charset="0"/>
              <a:ea typeface="Cambria" pitchFamily="18" charset="0"/>
              <a:cs typeface="Times New Roman" panose="02020603050405020304" pitchFamily="18" charset="0"/>
            </a:endParaRPr>
          </a:p>
        </p:txBody>
      </p:sp>
      <p:sp>
        <p:nvSpPr>
          <p:cNvPr id="29" name="Title 1"/>
          <p:cNvSpPr txBox="1">
            <a:spLocks/>
          </p:cNvSpPr>
          <p:nvPr/>
        </p:nvSpPr>
        <p:spPr>
          <a:xfrm>
            <a:off x="993079" y="4769726"/>
            <a:ext cx="8179892" cy="9215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Times New Roman" panose="02020603050405020304" pitchFamily="18" charset="0"/>
                <a:cs typeface="Times New Roman" panose="02020603050405020304" pitchFamily="18" charset="0"/>
              </a:rPr>
              <a:t>QUÁ TRÌNH HÌNH THÀNH VÀ PHÁT TRIỂN CHÂU THỔ SÔN</a:t>
            </a:r>
            <a:r>
              <a:rPr lang="en-US" sz="2400" b="1" dirty="0">
                <a:solidFill>
                  <a:srgbClr val="0D30DD"/>
                </a:solidFill>
                <a:latin typeface="Times New Roman" panose="02020603050405020304" pitchFamily="18" charset="0"/>
                <a:cs typeface="Times New Roman" panose="02020603050405020304" pitchFamily="18" charset="0"/>
              </a:rPr>
              <a:t>G HỒNG</a:t>
            </a:r>
            <a:endParaRPr lang="vi-VN" sz="2400" b="1" dirty="0">
              <a:solidFill>
                <a:srgbClr val="0D30DD"/>
              </a:solidFill>
              <a:latin typeface="Times New Roman" panose="02020603050405020304" pitchFamily="18" charset="0"/>
              <a:cs typeface="Times New Roman" panose="02020603050405020304" pitchFamily="18" charset="0"/>
            </a:endParaRPr>
          </a:p>
        </p:txBody>
      </p:sp>
      <p:sp>
        <p:nvSpPr>
          <p:cNvPr id="30" name="Title 1"/>
          <p:cNvSpPr txBox="1">
            <a:spLocks/>
          </p:cNvSpPr>
          <p:nvPr/>
        </p:nvSpPr>
        <p:spPr>
          <a:xfrm>
            <a:off x="1017705" y="5784092"/>
            <a:ext cx="7897695" cy="9215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en-US" sz="2400" b="1" dirty="0">
              <a:solidFill>
                <a:srgbClr val="0D30DD"/>
              </a:solidFill>
              <a:effectLst>
                <a:outerShdw blurRad="38100" dist="38100" dir="2700000" algn="tl">
                  <a:srgbClr val="000000">
                    <a:alpha val="43137"/>
                  </a:srgbClr>
                </a:outerShdw>
              </a:effectLst>
              <a:latin typeface="Cambria" pitchFamily="18" charset="0"/>
            </a:endParaRPr>
          </a:p>
          <a:p>
            <a:pPr algn="just"/>
            <a:r>
              <a:rPr lang="en-US" sz="2400" b="1" dirty="0">
                <a:solidFill>
                  <a:srgbClr val="0D30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CHẾ ĐỘ NƯỚC SÔNG HỒNG</a:t>
            </a:r>
          </a:p>
        </p:txBody>
      </p:sp>
      <p:sp>
        <p:nvSpPr>
          <p:cNvPr id="34" name="Round Same Side Corner Rectangle 33"/>
          <p:cNvSpPr/>
          <p:nvPr/>
        </p:nvSpPr>
        <p:spPr>
          <a:xfrm rot="5400000">
            <a:off x="336494" y="3452409"/>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ound Same Side Corner Rectangle 34"/>
          <p:cNvSpPr/>
          <p:nvPr/>
        </p:nvSpPr>
        <p:spPr>
          <a:xfrm rot="5400000">
            <a:off x="323383" y="4783412"/>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itle 1"/>
          <p:cNvSpPr txBox="1">
            <a:spLocks/>
          </p:cNvSpPr>
          <p:nvPr/>
        </p:nvSpPr>
        <p:spPr>
          <a:xfrm>
            <a:off x="94135" y="4756207"/>
            <a:ext cx="1125065" cy="6464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graphicFrame>
        <p:nvGraphicFramePr>
          <p:cNvPr id="8" name="Table 7">
            <a:extLst>
              <a:ext uri="{FF2B5EF4-FFF2-40B4-BE49-F238E27FC236}">
                <a16:creationId xmlns:a16="http://schemas.microsoft.com/office/drawing/2014/main" id="{E4339A55-88B5-3A59-41A1-93FA700E46B2}"/>
              </a:ext>
            </a:extLst>
          </p:cNvPr>
          <p:cNvGraphicFramePr>
            <a:graphicFrameLocks noGrp="1"/>
          </p:cNvGraphicFramePr>
          <p:nvPr>
            <p:extLst>
              <p:ext uri="{D42A27DB-BD31-4B8C-83A1-F6EECF244321}">
                <p14:modId xmlns:p14="http://schemas.microsoft.com/office/powerpoint/2010/main" val="772345293"/>
              </p:ext>
            </p:extLst>
          </p:nvPr>
        </p:nvGraphicFramePr>
        <p:xfrm>
          <a:off x="-11071" y="-46555"/>
          <a:ext cx="9184042" cy="1532217"/>
        </p:xfrm>
        <a:graphic>
          <a:graphicData uri="http://schemas.openxmlformats.org/drawingml/2006/table">
            <a:tbl>
              <a:tblPr firstRow="1" bandRow="1">
                <a:tableStyleId>{5C22544A-7EE6-4342-B048-85BDC9FD1C3A}</a:tableStyleId>
              </a:tblPr>
              <a:tblGrid>
                <a:gridCol w="9184042">
                  <a:extLst>
                    <a:ext uri="{9D8B030D-6E8A-4147-A177-3AD203B41FA5}">
                      <a16:colId xmlns:a16="http://schemas.microsoft.com/office/drawing/2014/main" val="503794006"/>
                    </a:ext>
                  </a:extLst>
                </a:gridCol>
              </a:tblGrid>
              <a:tr h="1532217">
                <a:tc>
                  <a:txBody>
                    <a:bodyPr/>
                    <a:lstStyle/>
                    <a:p>
                      <a:pPr algn="ctr"/>
                      <a:endParaRPr lang="en-US" sz="2000" dirty="0">
                        <a:solidFill>
                          <a:srgbClr val="FF0000"/>
                        </a:solidFill>
                        <a:latin typeface="Times New Roman" panose="02020603050405020304" pitchFamily="18" charset="0"/>
                        <a:cs typeface="Times New Roman" panose="02020603050405020304" pitchFamily="18" charset="0"/>
                      </a:endParaRPr>
                    </a:p>
                    <a:p>
                      <a:pPr algn="ctr"/>
                      <a:r>
                        <a:rPr lang="en-US" sz="2000" dirty="0">
                          <a:solidFill>
                            <a:srgbClr val="FF0000"/>
                          </a:solidFill>
                          <a:latin typeface="Times New Roman" panose="02020603050405020304" pitchFamily="18" charset="0"/>
                          <a:cs typeface="Times New Roman" panose="02020603050405020304" pitchFamily="18" charset="0"/>
                        </a:rPr>
                        <a:t>CHỦ ĐỀ CHUNG 1.</a:t>
                      </a:r>
                    </a:p>
                    <a:p>
                      <a:pPr algn="ctr"/>
                      <a:r>
                        <a:rPr lang="en-US" sz="2400" dirty="0">
                          <a:latin typeface="Times New Roman" panose="02020603050405020304" pitchFamily="18" charset="0"/>
                          <a:cs typeface="Times New Roman" panose="02020603050405020304" pitchFamily="18" charset="0"/>
                        </a:rPr>
                        <a:t>VĂN </a:t>
                      </a:r>
                      <a:r>
                        <a:rPr lang="en-US" sz="2400">
                          <a:latin typeface="Times New Roman" panose="02020603050405020304" pitchFamily="18" charset="0"/>
                          <a:cs typeface="Times New Roman" panose="02020603050405020304" pitchFamily="18" charset="0"/>
                        </a:rPr>
                        <a:t>MINH CHÂU THỔ SÔNG </a:t>
                      </a:r>
                      <a:r>
                        <a:rPr lang="en-US" sz="2400" dirty="0">
                          <a:latin typeface="Times New Roman" panose="02020603050405020304" pitchFamily="18" charset="0"/>
                          <a:cs typeface="Times New Roman" panose="02020603050405020304" pitchFamily="18" charset="0"/>
                        </a:rPr>
                        <a:t>HỒNG VÀ SÔNG CỬU LONG.</a:t>
                      </a:r>
                    </a:p>
                  </a:txBody>
                  <a:tcPr/>
                </a:tc>
                <a:extLst>
                  <a:ext uri="{0D108BD9-81ED-4DB2-BD59-A6C34878D82A}">
                    <a16:rowId xmlns:a16="http://schemas.microsoft.com/office/drawing/2014/main" val="788913750"/>
                  </a:ext>
                </a:extLst>
              </a:tr>
            </a:tbl>
          </a:graphicData>
        </a:graphic>
      </p:graphicFrame>
      <p:graphicFrame>
        <p:nvGraphicFramePr>
          <p:cNvPr id="14" name="Table 13">
            <a:extLst>
              <a:ext uri="{FF2B5EF4-FFF2-40B4-BE49-F238E27FC236}">
                <a16:creationId xmlns:a16="http://schemas.microsoft.com/office/drawing/2014/main" id="{0BE63859-E36F-BBEE-28C1-23C1EB7986C7}"/>
              </a:ext>
            </a:extLst>
          </p:cNvPr>
          <p:cNvGraphicFramePr>
            <a:graphicFrameLocks noGrp="1"/>
          </p:cNvGraphicFramePr>
          <p:nvPr>
            <p:extLst>
              <p:ext uri="{D42A27DB-BD31-4B8C-83A1-F6EECF244321}">
                <p14:modId xmlns:p14="http://schemas.microsoft.com/office/powerpoint/2010/main" val="369747875"/>
              </p:ext>
            </p:extLst>
          </p:nvPr>
        </p:nvGraphicFramePr>
        <p:xfrm>
          <a:off x="-11072" y="1485663"/>
          <a:ext cx="9184043" cy="1371600"/>
        </p:xfrm>
        <a:graphic>
          <a:graphicData uri="http://schemas.openxmlformats.org/drawingml/2006/table">
            <a:tbl>
              <a:tblPr firstRow="1" bandRow="1">
                <a:tableStyleId>{5C22544A-7EE6-4342-B048-85BDC9FD1C3A}</a:tableStyleId>
              </a:tblPr>
              <a:tblGrid>
                <a:gridCol w="9184043">
                  <a:extLst>
                    <a:ext uri="{9D8B030D-6E8A-4147-A177-3AD203B41FA5}">
                      <a16:colId xmlns:a16="http://schemas.microsoft.com/office/drawing/2014/main" val="1999524339"/>
                    </a:ext>
                  </a:extLst>
                </a:gridCol>
              </a:tblGrid>
              <a:tr h="899639">
                <a:tc>
                  <a:txBody>
                    <a:bodyPr/>
                    <a:lstStyle/>
                    <a:p>
                      <a:pPr algn="ctr"/>
                      <a:r>
                        <a:rPr lang="en-US" sz="2800" dirty="0" err="1">
                          <a:solidFill>
                            <a:srgbClr val="FFFF00"/>
                          </a:solidFill>
                          <a:latin typeface="Times New Roman" panose="02020603050405020304" pitchFamily="18" charset="0"/>
                          <a:cs typeface="Times New Roman" panose="02020603050405020304" pitchFamily="18" charset="0"/>
                        </a:rPr>
                        <a:t>Nội</a:t>
                      </a:r>
                      <a:r>
                        <a:rPr lang="en-US" sz="2800" dirty="0">
                          <a:solidFill>
                            <a:srgbClr val="FFFF00"/>
                          </a:solidFill>
                          <a:latin typeface="Times New Roman" panose="02020603050405020304" pitchFamily="18" charset="0"/>
                          <a:cs typeface="Times New Roman" panose="02020603050405020304" pitchFamily="18" charset="0"/>
                        </a:rPr>
                        <a:t> dung 1. QUÁ TRÌNH HÌNH THÀNH VÀ PHÁT TRIỂN CHÂU THỔ SÔNG HỒNG. CHẾ ĐỘ NƯỚC SÔNG HỒNG.</a:t>
                      </a:r>
                    </a:p>
                  </a:txBody>
                  <a:tcPr/>
                </a:tc>
                <a:extLst>
                  <a:ext uri="{0D108BD9-81ED-4DB2-BD59-A6C34878D82A}">
                    <a16:rowId xmlns:a16="http://schemas.microsoft.com/office/drawing/2014/main" val="1783183162"/>
                  </a:ext>
                </a:extLst>
              </a:tr>
            </a:tbl>
          </a:graphicData>
        </a:graphic>
      </p:graphicFrame>
      <p:sp>
        <p:nvSpPr>
          <p:cNvPr id="6" name="Title 1">
            <a:extLst>
              <a:ext uri="{FF2B5EF4-FFF2-40B4-BE49-F238E27FC236}">
                <a16:creationId xmlns:a16="http://schemas.microsoft.com/office/drawing/2014/main" id="{E0D4F076-071E-35DF-228D-239B99A63A04}"/>
              </a:ext>
            </a:extLst>
          </p:cNvPr>
          <p:cNvSpPr txBox="1">
            <a:spLocks/>
          </p:cNvSpPr>
          <p:nvPr/>
        </p:nvSpPr>
        <p:spPr>
          <a:xfrm>
            <a:off x="82355" y="3510208"/>
            <a:ext cx="1125065" cy="6464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1</a:t>
            </a:r>
          </a:p>
        </p:txBody>
      </p:sp>
      <p:sp>
        <p:nvSpPr>
          <p:cNvPr id="7" name="Title 1">
            <a:extLst>
              <a:ext uri="{FF2B5EF4-FFF2-40B4-BE49-F238E27FC236}">
                <a16:creationId xmlns:a16="http://schemas.microsoft.com/office/drawing/2014/main" id="{DE595774-2AF8-97B0-9543-52FE6B06148D}"/>
              </a:ext>
            </a:extLst>
          </p:cNvPr>
          <p:cNvSpPr txBox="1">
            <a:spLocks/>
          </p:cNvSpPr>
          <p:nvPr/>
        </p:nvSpPr>
        <p:spPr>
          <a:xfrm>
            <a:off x="71284" y="4794783"/>
            <a:ext cx="1125065" cy="6464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2</a:t>
            </a:r>
          </a:p>
        </p:txBody>
      </p:sp>
      <p:sp>
        <p:nvSpPr>
          <p:cNvPr id="11" name="Round Same Side Corner Rectangle 34">
            <a:extLst>
              <a:ext uri="{FF2B5EF4-FFF2-40B4-BE49-F238E27FC236}">
                <a16:creationId xmlns:a16="http://schemas.microsoft.com/office/drawing/2014/main" id="{4421F21F-0EE0-8BC6-341A-8ACBD9C54C27}"/>
              </a:ext>
            </a:extLst>
          </p:cNvPr>
          <p:cNvSpPr/>
          <p:nvPr/>
        </p:nvSpPr>
        <p:spPr>
          <a:xfrm rot="5400000">
            <a:off x="296730" y="5948406"/>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4000"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274557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out)">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circle(in)">
                                      <p:cBhvr>
                                        <p:cTn id="17" dur="2000"/>
                                        <p:tgtEl>
                                          <p:spTgt spid="3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circle(in)">
                                      <p:cBhvr>
                                        <p:cTn id="23" dur="2000"/>
                                        <p:tgtEl>
                                          <p:spTgt spid="28"/>
                                        </p:tgtEl>
                                      </p:cBhvr>
                                    </p:animEffect>
                                  </p:childTnLst>
                                </p:cTn>
                              </p:par>
                              <p:par>
                                <p:cTn id="24" presetID="6" presetClass="entr" presetSubtype="32"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circle(out)">
                                      <p:cBhvr>
                                        <p:cTn id="26" dur="2000"/>
                                        <p:tgtEl>
                                          <p:spTgt spid="35"/>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par>
                                <p:cTn id="30" presetID="6" presetClass="entr" presetSubtype="3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out)">
                                      <p:cBhvr>
                                        <p:cTn id="32" dur="2000"/>
                                        <p:tgtEl>
                                          <p:spTgt spid="11"/>
                                        </p:tgtEl>
                                      </p:cBhvr>
                                    </p:animEffect>
                                  </p:childTnLst>
                                </p:cTn>
                              </p:par>
                              <p:par>
                                <p:cTn id="33" presetID="6" presetClass="entr" presetSubtype="32"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circle(out)">
                                      <p:cBhvr>
                                        <p:cTn id="35" dur="2000"/>
                                        <p:tgtEl>
                                          <p:spTgt spid="30"/>
                                        </p:tgtEl>
                                      </p:cBhvr>
                                    </p:animEffect>
                                  </p:childTnLst>
                                </p:cTn>
                              </p:par>
                              <p:par>
                                <p:cTn id="36" presetID="6" presetClass="entr" presetSubtype="32"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circle(out)">
                                      <p:cBhvr>
                                        <p:cTn id="38"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4" grpId="0" animBg="1"/>
      <p:bldP spid="35" grpId="0" animBg="1"/>
      <p:bldP spid="6" grpId="0"/>
      <p:bldP spid="7"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CĐ 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23706" y="1233215"/>
            <a:ext cx="4595705" cy="5632311"/>
          </a:xfrm>
          <a:prstGeom prst="rect">
            <a:avLst/>
          </a:prstGeom>
          <a:solidFill>
            <a:srgbClr val="BCFCD4"/>
          </a:solidFill>
          <a:ln w="12700">
            <a:solidFill>
              <a:srgbClr val="009900"/>
            </a:solidFill>
          </a:ln>
        </p:spPr>
        <p:txBody>
          <a:bodyPr wrap="square">
            <a:spAutoFit/>
          </a:bodyPr>
          <a:lstStyle/>
          <a:p>
            <a:pPr algn="just"/>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Quan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sát</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hình</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bên</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kênh</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chữ</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SGK,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em</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hãy</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a:p>
            <a:pPr algn="just"/>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Xác</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định</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vị</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trí</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giới</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hạn</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vùng</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châu</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thổ</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sông</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Hồng</a:t>
            </a:r>
            <a:endPar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Nêu</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diện</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tích</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châu</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thổ</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sông</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Hồng</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a:p>
            <a:pPr algn="just"/>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Châu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thổ</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có</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dạng</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hình</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gì</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Vì</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sao</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a:p>
            <a:pPr algn="just"/>
            <a:endPar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Quá trình hình thành và phát triển châu thổ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sông Hồng. Chế độ nước của sông Hồng.</a:t>
            </a:r>
          </a:p>
        </p:txBody>
      </p:sp>
      <p:pic>
        <p:nvPicPr>
          <p:cNvPr id="1027" name="Picture 3">
            <a:extLst>
              <a:ext uri="{FF2B5EF4-FFF2-40B4-BE49-F238E27FC236}">
                <a16:creationId xmlns:a16="http://schemas.microsoft.com/office/drawing/2014/main" id="{B7E7AC34-AEBA-BB5A-5740-7A5BF2EEAC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123382"/>
            <a:ext cx="4560782" cy="574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397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par>
                                <p:cTn id="8" presetID="21" presetClass="entr" presetSubtype="1"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wheel(1)">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CĐ 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Quá trình hình thành và phát triển châu thổ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sông Hồng. Chế độ nước của sông Hồng.</a:t>
            </a:r>
          </a:p>
        </p:txBody>
      </p:sp>
      <p:graphicFrame>
        <p:nvGraphicFramePr>
          <p:cNvPr id="2" name="Table 1">
            <a:extLst>
              <a:ext uri="{FF2B5EF4-FFF2-40B4-BE49-F238E27FC236}">
                <a16:creationId xmlns:a16="http://schemas.microsoft.com/office/drawing/2014/main" id="{DE815190-0D1C-0EEB-C27D-9114BE51B18C}"/>
              </a:ext>
            </a:extLst>
          </p:cNvPr>
          <p:cNvGraphicFramePr>
            <a:graphicFrameLocks noGrp="1"/>
          </p:cNvGraphicFramePr>
          <p:nvPr>
            <p:extLst>
              <p:ext uri="{D42A27DB-BD31-4B8C-83A1-F6EECF244321}">
                <p14:modId xmlns:p14="http://schemas.microsoft.com/office/powerpoint/2010/main" val="516708430"/>
              </p:ext>
            </p:extLst>
          </p:nvPr>
        </p:nvGraphicFramePr>
        <p:xfrm>
          <a:off x="222450" y="1299018"/>
          <a:ext cx="8757058" cy="5356203"/>
        </p:xfrm>
        <a:graphic>
          <a:graphicData uri="http://schemas.openxmlformats.org/drawingml/2006/table">
            <a:tbl>
              <a:tblPr firstRow="1" bandRow="1">
                <a:tableStyleId>{5C22544A-7EE6-4342-B048-85BDC9FD1C3A}</a:tableStyleId>
              </a:tblPr>
              <a:tblGrid>
                <a:gridCol w="4378529">
                  <a:extLst>
                    <a:ext uri="{9D8B030D-6E8A-4147-A177-3AD203B41FA5}">
                      <a16:colId xmlns:a16="http://schemas.microsoft.com/office/drawing/2014/main" val="1536848572"/>
                    </a:ext>
                  </a:extLst>
                </a:gridCol>
                <a:gridCol w="4378529">
                  <a:extLst>
                    <a:ext uri="{9D8B030D-6E8A-4147-A177-3AD203B41FA5}">
                      <a16:colId xmlns:a16="http://schemas.microsoft.com/office/drawing/2014/main" val="453668373"/>
                    </a:ext>
                  </a:extLst>
                </a:gridCol>
              </a:tblGrid>
              <a:tr h="351057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52948817"/>
                  </a:ext>
                </a:extLst>
              </a:tr>
              <a:tr h="1845632">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66578384"/>
                  </a:ext>
                </a:extLst>
              </a:tr>
            </a:tbl>
          </a:graphicData>
        </a:graphic>
      </p:graphicFrame>
      <p:pic>
        <p:nvPicPr>
          <p:cNvPr id="3" name="Picture 3">
            <a:extLst>
              <a:ext uri="{FF2B5EF4-FFF2-40B4-BE49-F238E27FC236}">
                <a16:creationId xmlns:a16="http://schemas.microsoft.com/office/drawing/2014/main" id="{344528BE-231C-814E-C513-F86B60B53F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4538" y="1299018"/>
            <a:ext cx="4547039" cy="529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a:extLst>
              <a:ext uri="{FF2B5EF4-FFF2-40B4-BE49-F238E27FC236}">
                <a16:creationId xmlns:a16="http://schemas.microsoft.com/office/drawing/2014/main" id="{5E3369C9-9A65-C3C3-B241-779F2090537E}"/>
              </a:ext>
            </a:extLst>
          </p:cNvPr>
          <p:cNvGraphicFramePr>
            <a:graphicFrameLocks noGrp="1"/>
          </p:cNvGraphicFramePr>
          <p:nvPr>
            <p:extLst>
              <p:ext uri="{D42A27DB-BD31-4B8C-83A1-F6EECF244321}">
                <p14:modId xmlns:p14="http://schemas.microsoft.com/office/powerpoint/2010/main" val="2154200536"/>
              </p:ext>
            </p:extLst>
          </p:nvPr>
        </p:nvGraphicFramePr>
        <p:xfrm>
          <a:off x="255156" y="5986213"/>
          <a:ext cx="4239052" cy="640080"/>
        </p:xfrm>
        <a:graphic>
          <a:graphicData uri="http://schemas.openxmlformats.org/drawingml/2006/table">
            <a:tbl>
              <a:tblPr firstRow="1" bandRow="1">
                <a:tableStyleId>{5C22544A-7EE6-4342-B048-85BDC9FD1C3A}</a:tableStyleId>
              </a:tblPr>
              <a:tblGrid>
                <a:gridCol w="4239052">
                  <a:extLst>
                    <a:ext uri="{9D8B030D-6E8A-4147-A177-3AD203B41FA5}">
                      <a16:colId xmlns:a16="http://schemas.microsoft.com/office/drawing/2014/main" val="1103696085"/>
                    </a:ext>
                  </a:extLst>
                </a:gridCol>
              </a:tblGrid>
              <a:tr h="370840">
                <a:tc>
                  <a:txBody>
                    <a:bodyPr/>
                    <a:lstStyle/>
                    <a:p>
                      <a:pPr algn="ctr"/>
                      <a:r>
                        <a:rPr lang="en-US" b="0" dirty="0" err="1">
                          <a:solidFill>
                            <a:schemeClr val="bg1"/>
                          </a:solidFill>
                          <a:latin typeface="Times New Roman" panose="02020603050405020304" pitchFamily="18" charset="0"/>
                          <a:cs typeface="Times New Roman" panose="02020603050405020304" pitchFamily="18" charset="0"/>
                        </a:rPr>
                        <a:t>Bản</a:t>
                      </a:r>
                      <a:r>
                        <a:rPr lang="en-US" b="0" dirty="0">
                          <a:solidFill>
                            <a:schemeClr val="bg1"/>
                          </a:solidFill>
                          <a:latin typeface="Times New Roman" panose="02020603050405020304" pitchFamily="18" charset="0"/>
                          <a:cs typeface="Times New Roman" panose="02020603050405020304" pitchFamily="18" charset="0"/>
                        </a:rPr>
                        <a:t> </a:t>
                      </a:r>
                      <a:r>
                        <a:rPr lang="en-US" b="0" dirty="0" err="1">
                          <a:solidFill>
                            <a:schemeClr val="bg1"/>
                          </a:solidFill>
                          <a:latin typeface="Times New Roman" panose="02020603050405020304" pitchFamily="18" charset="0"/>
                          <a:cs typeface="Times New Roman" panose="02020603050405020304" pitchFamily="18" charset="0"/>
                        </a:rPr>
                        <a:t>đồ</a:t>
                      </a:r>
                      <a:r>
                        <a:rPr lang="en-US" b="0" dirty="0">
                          <a:solidFill>
                            <a:schemeClr val="bg1"/>
                          </a:solidFill>
                          <a:latin typeface="Times New Roman" panose="02020603050405020304" pitchFamily="18" charset="0"/>
                          <a:cs typeface="Times New Roman" panose="02020603050405020304" pitchFamily="18" charset="0"/>
                        </a:rPr>
                        <a:t> </a:t>
                      </a:r>
                      <a:r>
                        <a:rPr lang="en-US" b="0" dirty="0" err="1">
                          <a:solidFill>
                            <a:schemeClr val="bg1"/>
                          </a:solidFill>
                          <a:latin typeface="Times New Roman" panose="02020603050405020304" pitchFamily="18" charset="0"/>
                          <a:cs typeface="Times New Roman" panose="02020603050405020304" pitchFamily="18" charset="0"/>
                        </a:rPr>
                        <a:t>lưu</a:t>
                      </a:r>
                      <a:r>
                        <a:rPr lang="en-US" b="0" dirty="0">
                          <a:solidFill>
                            <a:schemeClr val="bg1"/>
                          </a:solidFill>
                          <a:latin typeface="Times New Roman" panose="02020603050405020304" pitchFamily="18" charset="0"/>
                          <a:cs typeface="Times New Roman" panose="02020603050405020304" pitchFamily="18" charset="0"/>
                        </a:rPr>
                        <a:t> </a:t>
                      </a:r>
                      <a:r>
                        <a:rPr lang="en-US" b="0" dirty="0" err="1">
                          <a:solidFill>
                            <a:schemeClr val="bg1"/>
                          </a:solidFill>
                          <a:latin typeface="Times New Roman" panose="02020603050405020304" pitchFamily="18" charset="0"/>
                          <a:cs typeface="Times New Roman" panose="02020603050405020304" pitchFamily="18" charset="0"/>
                        </a:rPr>
                        <a:t>vực</a:t>
                      </a:r>
                      <a:r>
                        <a:rPr lang="en-US" b="0" dirty="0">
                          <a:solidFill>
                            <a:schemeClr val="bg1"/>
                          </a:solidFill>
                          <a:latin typeface="Times New Roman" panose="02020603050405020304" pitchFamily="18" charset="0"/>
                          <a:cs typeface="Times New Roman" panose="02020603050405020304" pitchFamily="18" charset="0"/>
                        </a:rPr>
                        <a:t> </a:t>
                      </a:r>
                      <a:r>
                        <a:rPr lang="en-US" b="0" dirty="0" err="1">
                          <a:solidFill>
                            <a:schemeClr val="bg1"/>
                          </a:solidFill>
                          <a:latin typeface="Times New Roman" panose="02020603050405020304" pitchFamily="18" charset="0"/>
                          <a:cs typeface="Times New Roman" panose="02020603050405020304" pitchFamily="18" charset="0"/>
                        </a:rPr>
                        <a:t>các</a:t>
                      </a:r>
                      <a:r>
                        <a:rPr lang="en-US" b="0" dirty="0">
                          <a:solidFill>
                            <a:schemeClr val="bg1"/>
                          </a:solidFill>
                          <a:latin typeface="Times New Roman" panose="02020603050405020304" pitchFamily="18" charset="0"/>
                          <a:cs typeface="Times New Roman" panose="02020603050405020304" pitchFamily="18" charset="0"/>
                        </a:rPr>
                        <a:t> </a:t>
                      </a:r>
                      <a:r>
                        <a:rPr lang="en-US" b="0" dirty="0" err="1">
                          <a:solidFill>
                            <a:schemeClr val="bg1"/>
                          </a:solidFill>
                          <a:latin typeface="Times New Roman" panose="02020603050405020304" pitchFamily="18" charset="0"/>
                          <a:cs typeface="Times New Roman" panose="02020603050405020304" pitchFamily="18" charset="0"/>
                        </a:rPr>
                        <a:t>hệ</a:t>
                      </a:r>
                      <a:r>
                        <a:rPr lang="en-US" b="0" dirty="0">
                          <a:solidFill>
                            <a:schemeClr val="bg1"/>
                          </a:solidFill>
                          <a:latin typeface="Times New Roman" panose="02020603050405020304" pitchFamily="18" charset="0"/>
                          <a:cs typeface="Times New Roman" panose="02020603050405020304" pitchFamily="18" charset="0"/>
                        </a:rPr>
                        <a:t> </a:t>
                      </a:r>
                      <a:r>
                        <a:rPr lang="en-US" b="0" dirty="0" err="1">
                          <a:solidFill>
                            <a:schemeClr val="bg1"/>
                          </a:solidFill>
                          <a:latin typeface="Times New Roman" panose="02020603050405020304" pitchFamily="18" charset="0"/>
                          <a:cs typeface="Times New Roman" panose="02020603050405020304" pitchFamily="18" charset="0"/>
                        </a:rPr>
                        <a:t>thống</a:t>
                      </a:r>
                      <a:r>
                        <a:rPr lang="en-US" b="0" dirty="0">
                          <a:solidFill>
                            <a:schemeClr val="bg1"/>
                          </a:solidFill>
                          <a:latin typeface="Times New Roman" panose="02020603050405020304" pitchFamily="18" charset="0"/>
                          <a:cs typeface="Times New Roman" panose="02020603050405020304" pitchFamily="18" charset="0"/>
                        </a:rPr>
                        <a:t> </a:t>
                      </a:r>
                      <a:r>
                        <a:rPr lang="en-US" b="0" dirty="0" err="1">
                          <a:solidFill>
                            <a:schemeClr val="bg1"/>
                          </a:solidFill>
                          <a:latin typeface="Times New Roman" panose="02020603050405020304" pitchFamily="18" charset="0"/>
                          <a:cs typeface="Times New Roman" panose="02020603050405020304" pitchFamily="18" charset="0"/>
                        </a:rPr>
                        <a:t>sông</a:t>
                      </a:r>
                      <a:r>
                        <a:rPr lang="en-US" b="0" dirty="0">
                          <a:solidFill>
                            <a:schemeClr val="bg1"/>
                          </a:solidFill>
                          <a:latin typeface="Times New Roman" panose="02020603050405020304" pitchFamily="18" charset="0"/>
                          <a:cs typeface="Times New Roman" panose="02020603050405020304" pitchFamily="18" charset="0"/>
                        </a:rPr>
                        <a:t> ở </a:t>
                      </a:r>
                      <a:r>
                        <a:rPr lang="en-US" b="0" dirty="0" err="1">
                          <a:solidFill>
                            <a:schemeClr val="bg1"/>
                          </a:solidFill>
                          <a:latin typeface="Times New Roman" panose="02020603050405020304" pitchFamily="18" charset="0"/>
                          <a:cs typeface="Times New Roman" panose="02020603050405020304" pitchFamily="18" charset="0"/>
                        </a:rPr>
                        <a:t>Việt</a:t>
                      </a:r>
                      <a:r>
                        <a:rPr lang="en-US" b="0" dirty="0">
                          <a:solidFill>
                            <a:schemeClr val="bg1"/>
                          </a:solidFill>
                          <a:latin typeface="Times New Roman" panose="02020603050405020304" pitchFamily="18" charset="0"/>
                          <a:cs typeface="Times New Roman" panose="02020603050405020304" pitchFamily="18" charset="0"/>
                        </a:rPr>
                        <a:t> Nam</a:t>
                      </a:r>
                    </a:p>
                  </a:txBody>
                  <a:tcPr/>
                </a:tc>
                <a:extLst>
                  <a:ext uri="{0D108BD9-81ED-4DB2-BD59-A6C34878D82A}">
                    <a16:rowId xmlns:a16="http://schemas.microsoft.com/office/drawing/2014/main" val="4019480820"/>
                  </a:ext>
                </a:extLst>
              </a:tr>
            </a:tbl>
          </a:graphicData>
        </a:graphic>
      </p:graphicFrame>
      <p:pic>
        <p:nvPicPr>
          <p:cNvPr id="17" name="Picture 16" descr="A map of the south america&#10;&#10;Description automatically generated">
            <a:extLst>
              <a:ext uri="{FF2B5EF4-FFF2-40B4-BE49-F238E27FC236}">
                <a16:creationId xmlns:a16="http://schemas.microsoft.com/office/drawing/2014/main" id="{128ABF52-8742-B25C-0765-DCB327308726}"/>
              </a:ext>
            </a:extLst>
          </p:cNvPr>
          <p:cNvPicPr>
            <a:picLocks noChangeAspect="1"/>
          </p:cNvPicPr>
          <p:nvPr/>
        </p:nvPicPr>
        <p:blipFill>
          <a:blip r:embed="rId6"/>
          <a:stretch>
            <a:fillRect/>
          </a:stretch>
        </p:blipFill>
        <p:spPr>
          <a:xfrm>
            <a:off x="212618" y="1341452"/>
            <a:ext cx="4359382" cy="4624601"/>
          </a:xfrm>
          <a:prstGeom prst="rect">
            <a:avLst/>
          </a:prstGeom>
        </p:spPr>
      </p:pic>
    </p:spTree>
    <p:extLst>
      <p:ext uri="{BB962C8B-B14F-4D97-AF65-F5344CB8AC3E}">
        <p14:creationId xmlns:p14="http://schemas.microsoft.com/office/powerpoint/2010/main" val="3352241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2000"/>
                                        <p:tgtEl>
                                          <p:spTgt spid="17"/>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ircle(out)">
                                      <p:cBhvr>
                                        <p:cTn id="11" dur="2000"/>
                                        <p:tgtEl>
                                          <p:spTgt spid="16"/>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711971"/>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CĐ 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79"/>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14" name="Table 13">
            <a:extLst>
              <a:ext uri="{FF2B5EF4-FFF2-40B4-BE49-F238E27FC236}">
                <a16:creationId xmlns:a16="http://schemas.microsoft.com/office/drawing/2014/main" id="{65081240-BA54-D4C4-5943-DC3971684494}"/>
              </a:ext>
            </a:extLst>
          </p:cNvPr>
          <p:cNvGraphicFramePr>
            <a:graphicFrameLocks noGrp="1"/>
          </p:cNvGraphicFramePr>
          <p:nvPr>
            <p:extLst>
              <p:ext uri="{D42A27DB-BD31-4B8C-83A1-F6EECF244321}">
                <p14:modId xmlns:p14="http://schemas.microsoft.com/office/powerpoint/2010/main" val="2998768587"/>
              </p:ext>
            </p:extLst>
          </p:nvPr>
        </p:nvGraphicFramePr>
        <p:xfrm>
          <a:off x="2133600" y="205733"/>
          <a:ext cx="6096000" cy="499943"/>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418962378"/>
                    </a:ext>
                  </a:extLst>
                </a:gridCol>
              </a:tblGrid>
              <a:tr h="499943">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THẢO LUẬN NHÓM NHỎ ( 5phút)</a:t>
                      </a:r>
                    </a:p>
                  </a:txBody>
                  <a:tcPr>
                    <a:solidFill>
                      <a:schemeClr val="bg1"/>
                    </a:solidFill>
                  </a:tcPr>
                </a:tc>
                <a:extLst>
                  <a:ext uri="{0D108BD9-81ED-4DB2-BD59-A6C34878D82A}">
                    <a16:rowId xmlns:a16="http://schemas.microsoft.com/office/drawing/2014/main" val="3943656594"/>
                  </a:ext>
                </a:extLst>
              </a:tr>
            </a:tbl>
          </a:graphicData>
        </a:graphic>
      </p:graphicFrame>
      <p:graphicFrame>
        <p:nvGraphicFramePr>
          <p:cNvPr id="17" name="Table 16">
            <a:extLst>
              <a:ext uri="{FF2B5EF4-FFF2-40B4-BE49-F238E27FC236}">
                <a16:creationId xmlns:a16="http://schemas.microsoft.com/office/drawing/2014/main" id="{7AFACD65-2C3A-C7EE-DE51-247884464CB3}"/>
              </a:ext>
            </a:extLst>
          </p:cNvPr>
          <p:cNvGraphicFramePr>
            <a:graphicFrameLocks noGrp="1"/>
          </p:cNvGraphicFramePr>
          <p:nvPr>
            <p:extLst>
              <p:ext uri="{D42A27DB-BD31-4B8C-83A1-F6EECF244321}">
                <p14:modId xmlns:p14="http://schemas.microsoft.com/office/powerpoint/2010/main" val="3129662427"/>
              </p:ext>
            </p:extLst>
          </p:nvPr>
        </p:nvGraphicFramePr>
        <p:xfrm>
          <a:off x="233160" y="1188276"/>
          <a:ext cx="8752089" cy="5603756"/>
        </p:xfrm>
        <a:graphic>
          <a:graphicData uri="http://schemas.openxmlformats.org/drawingml/2006/table">
            <a:tbl>
              <a:tblPr firstRow="1" bandRow="1">
                <a:tableStyleId>{616DA210-FB5B-4158-B5E0-FEB733F419BA}</a:tableStyleId>
              </a:tblPr>
              <a:tblGrid>
                <a:gridCol w="4262640">
                  <a:extLst>
                    <a:ext uri="{9D8B030D-6E8A-4147-A177-3AD203B41FA5}">
                      <a16:colId xmlns:a16="http://schemas.microsoft.com/office/drawing/2014/main" val="2486594321"/>
                    </a:ext>
                  </a:extLst>
                </a:gridCol>
                <a:gridCol w="4489449">
                  <a:extLst>
                    <a:ext uri="{9D8B030D-6E8A-4147-A177-3AD203B41FA5}">
                      <a16:colId xmlns:a16="http://schemas.microsoft.com/office/drawing/2014/main" val="1323502530"/>
                    </a:ext>
                  </a:extLst>
                </a:gridCol>
              </a:tblGrid>
              <a:tr h="411924">
                <a:tc>
                  <a:txBody>
                    <a:bodyPr/>
                    <a:lstStyle/>
                    <a:p>
                      <a:pPr algn="ct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72042301"/>
                  </a:ext>
                </a:extLst>
              </a:tr>
              <a:tr h="853428">
                <a:tc>
                  <a:txBody>
                    <a:bodyPr/>
                    <a:lstStyle/>
                    <a:p>
                      <a:pPr algn="just"/>
                      <a:r>
                        <a:rPr lang="en-US" sz="1800" dirty="0">
                          <a:latin typeface="Times New Roman" panose="02020603050405020304" pitchFamily="18" charset="0"/>
                          <a:cs typeface="Times New Roman" panose="02020603050405020304" pitchFamily="18" charset="0"/>
                        </a:rPr>
                        <a:t>1. </a:t>
                      </a:r>
                      <a:r>
                        <a:rPr lang="en-US" sz="1800" dirty="0" err="1">
                          <a:latin typeface="Times New Roman" panose="02020603050405020304" pitchFamily="18" charset="0"/>
                          <a:cs typeface="Times New Roman" panose="02020603050405020304" pitchFamily="18" charset="0"/>
                        </a:rPr>
                        <a:t>Nêu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tổng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lượng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dòng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chảy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lượng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phù</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hệ</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thống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Hồng</a:t>
                      </a:r>
                      <a:r>
                        <a:rPr lang="en-US" sz="1800" dirty="0">
                          <a:latin typeface="Times New Roman" panose="02020603050405020304" pitchFamily="18" charset="0"/>
                          <a:cs typeface="Times New Roman" panose="02020603050405020304" pitchFamily="18" charset="0"/>
                        </a:rPr>
                        <a:t>?</a:t>
                      </a:r>
                    </a:p>
                  </a:txBody>
                  <a:tcPr/>
                </a:tc>
                <a:tc>
                  <a:txBody>
                    <a:bodyPr/>
                    <a:lstStyle/>
                    <a:p>
                      <a:pPr algn="just"/>
                      <a:r>
                        <a:rPr lang="en-US"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4085403411"/>
                  </a:ext>
                </a:extLst>
              </a:tr>
              <a:tr h="715665">
                <a:tc>
                  <a:txBody>
                    <a:bodyPr/>
                    <a:lstStyle/>
                    <a:p>
                      <a:pPr algn="just"/>
                      <a:r>
                        <a:rPr lang="en-US" sz="1800" dirty="0">
                          <a:latin typeface="Times New Roman" panose="02020603050405020304" pitchFamily="18" charset="0"/>
                          <a:cs typeface="Times New Roman" panose="02020603050405020304" pitchFamily="18" charset="0"/>
                        </a:rPr>
                        <a:t>2. Châu </a:t>
                      </a:r>
                      <a:r>
                        <a:rPr lang="en-US" sz="1800" dirty="0" err="1">
                          <a:latin typeface="Times New Roman" panose="02020603050405020304" pitchFamily="18" charset="0"/>
                          <a:cs typeface="Times New Roman" panose="02020603050405020304" pitchFamily="18" charset="0"/>
                        </a:rPr>
                        <a:t>thổ</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Hồng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thành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thế</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nào</a:t>
                      </a:r>
                      <a:r>
                        <a:rPr lang="en-US" sz="1800" dirty="0">
                          <a:latin typeface="Times New Roman" panose="02020603050405020304" pitchFamily="18" charset="0"/>
                          <a:cs typeface="Times New Roman" panose="02020603050405020304" pitchFamily="18" charset="0"/>
                        </a:rPr>
                        <a:t>?</a:t>
                      </a:r>
                    </a:p>
                  </a:txBody>
                  <a:tcPr/>
                </a:tc>
                <a:tc>
                  <a:txBody>
                    <a:bodyPr/>
                    <a:lstStyle/>
                    <a:p>
                      <a:pPr algn="just"/>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04217806"/>
                  </a:ext>
                </a:extLst>
              </a:tr>
              <a:tr h="853428">
                <a:tc>
                  <a:txBody>
                    <a:bodyPr/>
                    <a:lstStyle/>
                    <a:p>
                      <a:pPr algn="just"/>
                      <a:r>
                        <a:rPr lang="en-US" sz="1800" dirty="0">
                          <a:latin typeface="Times New Roman" panose="02020603050405020304" pitchFamily="18" charset="0"/>
                          <a:cs typeface="Times New Roman" panose="02020603050405020304" pitchFamily="18" charset="0"/>
                        </a:rPr>
                        <a:t>3. </a:t>
                      </a:r>
                      <a:r>
                        <a:rPr lang="en-US" sz="1800" dirty="0" err="1">
                          <a:latin typeface="Times New Roman" panose="02020603050405020304" pitchFamily="18" charset="0"/>
                          <a:cs typeface="Times New Roman" panose="02020603050405020304" pitchFamily="18" charset="0"/>
                        </a:rPr>
                        <a:t>Ngày</a:t>
                      </a:r>
                      <a:r>
                        <a:rPr lang="en-US" sz="1800" dirty="0">
                          <a:latin typeface="Times New Roman" panose="02020603050405020304" pitchFamily="18" charset="0"/>
                          <a:cs typeface="Times New Roman" panose="02020603050405020304" pitchFamily="18" charset="0"/>
                        </a:rPr>
                        <a:t> nay, </a:t>
                      </a:r>
                      <a:r>
                        <a:rPr lang="en-US" sz="1800" dirty="0" err="1">
                          <a:latin typeface="Times New Roman" panose="02020603050405020304" pitchFamily="18" charset="0"/>
                          <a:cs typeface="Times New Roman" panose="02020603050405020304" pitchFamily="18" charset="0"/>
                        </a:rPr>
                        <a:t>diện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tích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châu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thổ</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Hồng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gì</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thay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đổi</a:t>
                      </a:r>
                      <a:r>
                        <a:rPr lang="en-US" sz="1800" dirty="0">
                          <a:latin typeface="Times New Roman" panose="02020603050405020304" pitchFamily="18" charset="0"/>
                          <a:cs typeface="Times New Roman" panose="02020603050405020304" pitchFamily="18" charset="0"/>
                        </a:rPr>
                        <a:t>?</a:t>
                      </a:r>
                    </a:p>
                  </a:txBody>
                  <a:tcPr/>
                </a:tc>
                <a:tc>
                  <a:txBody>
                    <a:bodyPr/>
                    <a:lstStyle/>
                    <a:p>
                      <a:pPr algn="just"/>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45648478"/>
                  </a:ext>
                </a:extLst>
              </a:tr>
              <a:tr h="1026823">
                <a:tc>
                  <a:txBody>
                    <a:bodyPr/>
                    <a:lstStyle/>
                    <a:p>
                      <a:pPr algn="just"/>
                      <a:r>
                        <a:rPr lang="en-US" sz="1800" dirty="0">
                          <a:latin typeface="Times New Roman" panose="02020603050405020304" pitchFamily="18" charset="0"/>
                          <a:cs typeface="Times New Roman" panose="02020603050405020304" pitchFamily="18" charset="0"/>
                        </a:rPr>
                        <a:t>4. Châu </a:t>
                      </a:r>
                      <a:r>
                        <a:rPr lang="en-US" sz="1800" dirty="0" err="1">
                          <a:latin typeface="Times New Roman" panose="02020603050405020304" pitchFamily="18" charset="0"/>
                          <a:cs typeface="Times New Roman" panose="02020603050405020304" pitchFamily="18" charset="0"/>
                        </a:rPr>
                        <a:t>thổ</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Hồng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ý </a:t>
                      </a:r>
                      <a:r>
                        <a:rPr lang="en-US" sz="1800" dirty="0" err="1">
                          <a:latin typeface="Times New Roman" panose="02020603050405020304" pitchFamily="18" charset="0"/>
                          <a:cs typeface="Times New Roman" panose="02020603050405020304" pitchFamily="18" charset="0"/>
                        </a:rPr>
                        <a:t>nghĩa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thế</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nào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sống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phát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triển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kinh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tế</a:t>
                      </a:r>
                      <a:r>
                        <a:rPr lang="en-US" sz="1800" dirty="0">
                          <a:latin typeface="Times New Roman" panose="02020603050405020304" pitchFamily="18" charset="0"/>
                          <a:cs typeface="Times New Roman" panose="02020603050405020304" pitchFamily="18" charset="0"/>
                        </a:rPr>
                        <a:t> - </a:t>
                      </a:r>
                      <a:r>
                        <a:rPr lang="en-US" sz="1800" dirty="0" err="1">
                          <a:latin typeface="Times New Roman" panose="02020603050405020304" pitchFamily="18" charset="0"/>
                          <a:cs typeface="Times New Roman" panose="02020603050405020304" pitchFamily="18" charset="0"/>
                        </a:rPr>
                        <a:t>xã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hội</a:t>
                      </a:r>
                      <a:r>
                        <a:rPr lang="en-US" sz="1800" dirty="0">
                          <a:latin typeface="Times New Roman" panose="02020603050405020304" pitchFamily="18" charset="0"/>
                          <a:cs typeface="Times New Roman" panose="02020603050405020304" pitchFamily="18" charset="0"/>
                        </a:rPr>
                        <a:t>?</a:t>
                      </a:r>
                    </a:p>
                  </a:txBody>
                  <a:tcPr/>
                </a:tc>
                <a:tc>
                  <a:txBody>
                    <a:bodyPr/>
                    <a:lstStyle/>
                    <a:p>
                      <a:pPr algn="just"/>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46804282"/>
                  </a:ext>
                </a:extLst>
              </a:tr>
              <a:tr h="715665">
                <a:tc>
                  <a:txBody>
                    <a:bodyPr/>
                    <a:lstStyle/>
                    <a:p>
                      <a:pPr algn="just"/>
                      <a:r>
                        <a:rPr lang="en-US" sz="1800" dirty="0">
                          <a:latin typeface="Times New Roman" panose="02020603050405020304" pitchFamily="18" charset="0"/>
                          <a:cs typeface="Times New Roman" panose="02020603050405020304" pitchFamily="18" charset="0"/>
                        </a:rPr>
                        <a:t>5. </a:t>
                      </a:r>
                      <a:r>
                        <a:rPr lang="en-US" sz="1800" dirty="0" err="1">
                          <a:latin typeface="Times New Roman" panose="02020603050405020304" pitchFamily="18" charset="0"/>
                          <a:cs typeface="Times New Roman" panose="02020603050405020304" pitchFamily="18" charset="0"/>
                        </a:rPr>
                        <a:t>Để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mở</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rộng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diện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tích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sản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xuất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đồng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chống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lũ</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ông</a:t>
                      </a:r>
                      <a:r>
                        <a:rPr lang="en-US" sz="1800" dirty="0">
                          <a:latin typeface="Times New Roman" panose="02020603050405020304" pitchFamily="18" charset="0"/>
                          <a:cs typeface="Times New Roman" panose="02020603050405020304" pitchFamily="18" charset="0"/>
                        </a:rPr>
                        <a:t> cha ta </a:t>
                      </a:r>
                      <a:r>
                        <a:rPr lang="en-US" sz="1800" dirty="0" err="1">
                          <a:latin typeface="Times New Roman" panose="02020603050405020304" pitchFamily="18" charset="0"/>
                          <a:cs typeface="Times New Roman" panose="02020603050405020304" pitchFamily="18" charset="0"/>
                        </a:rPr>
                        <a:t>đã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gì</a:t>
                      </a:r>
                      <a:r>
                        <a:rPr lang="en-US" sz="1800" dirty="0">
                          <a:latin typeface="Times New Roman" panose="02020603050405020304" pitchFamily="18" charset="0"/>
                          <a:cs typeface="Times New Roman" panose="02020603050405020304" pitchFamily="18" charset="0"/>
                        </a:rPr>
                        <a:t>?</a:t>
                      </a:r>
                    </a:p>
                  </a:txBody>
                  <a:tcPr/>
                </a:tc>
                <a:tc>
                  <a:txBody>
                    <a:bodyPr/>
                    <a:lstStyle/>
                    <a:p>
                      <a:pPr algn="just"/>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50339998"/>
                  </a:ext>
                </a:extLst>
              </a:tr>
              <a:tr h="1026823">
                <a:tc>
                  <a:txBody>
                    <a:bodyPr/>
                    <a:lstStyle/>
                    <a:p>
                      <a:pPr algn="just"/>
                      <a:r>
                        <a:rPr lang="en-US" sz="1800" dirty="0">
                          <a:latin typeface="Times New Roman" panose="02020603050405020304" pitchFamily="18" charset="0"/>
                          <a:cs typeface="Times New Roman" panose="02020603050405020304" pitchFamily="18" charset="0"/>
                        </a:rPr>
                        <a:t>6.Tuyến </a:t>
                      </a:r>
                      <a:r>
                        <a:rPr lang="en-US" sz="1800" dirty="0" err="1">
                          <a:latin typeface="Times New Roman" panose="02020603050405020304" pitchFamily="18" charset="0"/>
                          <a:cs typeface="Times New Roman" panose="02020603050405020304" pitchFamily="18" charset="0"/>
                        </a:rPr>
                        <a:t>đê</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đầu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châu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thổ</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Hồng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xây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dựng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năm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nào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Dưới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vua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gì</a:t>
                      </a:r>
                      <a:r>
                        <a:rPr lang="en-US" sz="1800" dirty="0">
                          <a:latin typeface="Times New Roman" panose="02020603050405020304" pitchFamily="18" charset="0"/>
                          <a:cs typeface="Times New Roman" panose="02020603050405020304" pitchFamily="18" charset="0"/>
                        </a:rPr>
                        <a:t>?</a:t>
                      </a:r>
                    </a:p>
                  </a:txBody>
                  <a:tcPr/>
                </a:tc>
                <a:tc>
                  <a:txBody>
                    <a:bodyPr/>
                    <a:lstStyle/>
                    <a:p>
                      <a:pPr algn="just"/>
                      <a:r>
                        <a:rPr lang="en-US"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588209773"/>
                  </a:ext>
                </a:extLst>
              </a:tr>
            </a:tbl>
          </a:graphicData>
        </a:graphic>
      </p:graphicFrame>
      <p:graphicFrame>
        <p:nvGraphicFramePr>
          <p:cNvPr id="2" name="Table 1">
            <a:extLst>
              <a:ext uri="{FF2B5EF4-FFF2-40B4-BE49-F238E27FC236}">
                <a16:creationId xmlns:a16="http://schemas.microsoft.com/office/drawing/2014/main" id="{50DAC766-8689-5B78-A46D-359510982952}"/>
              </a:ext>
            </a:extLst>
          </p:cNvPr>
          <p:cNvGraphicFramePr>
            <a:graphicFrameLocks noGrp="1"/>
          </p:cNvGraphicFramePr>
          <p:nvPr>
            <p:extLst>
              <p:ext uri="{D42A27DB-BD31-4B8C-83A1-F6EECF244321}">
                <p14:modId xmlns:p14="http://schemas.microsoft.com/office/powerpoint/2010/main" val="2688716834"/>
              </p:ext>
            </p:extLst>
          </p:nvPr>
        </p:nvGraphicFramePr>
        <p:xfrm>
          <a:off x="4554540" y="1600200"/>
          <a:ext cx="4453742" cy="914400"/>
        </p:xfrm>
        <a:graphic>
          <a:graphicData uri="http://schemas.openxmlformats.org/drawingml/2006/table">
            <a:tbl>
              <a:tblPr firstRow="1" bandRow="1">
                <a:tableStyleId>{5C22544A-7EE6-4342-B048-85BDC9FD1C3A}</a:tableStyleId>
              </a:tblPr>
              <a:tblGrid>
                <a:gridCol w="4453742">
                  <a:extLst>
                    <a:ext uri="{9D8B030D-6E8A-4147-A177-3AD203B41FA5}">
                      <a16:colId xmlns:a16="http://schemas.microsoft.com/office/drawing/2014/main" val="1446662911"/>
                    </a:ext>
                  </a:extLst>
                </a:gridCol>
              </a:tblGrid>
              <a:tr h="91440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0" dirty="0" err="1">
                          <a:latin typeface="Times New Roman" panose="02020603050405020304" pitchFamily="18" charset="0"/>
                          <a:cs typeface="Times New Roman" panose="02020603050405020304" pitchFamily="18" charset="0"/>
                        </a:rPr>
                        <a:t>Tổng</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lượng</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dòng</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chảy</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lên</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tới</a:t>
                      </a:r>
                      <a:r>
                        <a:rPr lang="en-US" b="0" dirty="0">
                          <a:latin typeface="Times New Roman" panose="02020603050405020304" pitchFamily="18" charset="0"/>
                          <a:cs typeface="Times New Roman" panose="02020603050405020304" pitchFamily="18" charset="0"/>
                        </a:rPr>
                        <a:t> </a:t>
                      </a:r>
                      <a:r>
                        <a:rPr lang="vi-VN" sz="1800" b="0" dirty="0">
                          <a:latin typeface="Cambria" pitchFamily="18" charset="0"/>
                          <a:ea typeface="Cambria" pitchFamily="18" charset="0"/>
                        </a:rPr>
                        <a:t>112 tỉ </a:t>
                      </a:r>
                      <a:r>
                        <a:rPr lang="vi-VN" sz="1800" b="0" dirty="0">
                          <a:latin typeface="Times New Roman" panose="02020603050405020304" pitchFamily="18" charset="0"/>
                          <a:ea typeface="Cambria" pitchFamily="18" charset="0"/>
                          <a:cs typeface="Times New Roman" panose="02020603050405020304" pitchFamily="18" charset="0"/>
                        </a:rPr>
                        <a:t>m</a:t>
                      </a:r>
                      <a:r>
                        <a:rPr lang="vi-VN" sz="1800" b="0" baseline="30000" dirty="0">
                          <a:latin typeface="Times New Roman" panose="02020603050405020304" pitchFamily="18" charset="0"/>
                          <a:ea typeface="Cambria" pitchFamily="18" charset="0"/>
                          <a:cs typeface="Times New Roman" panose="02020603050405020304" pitchFamily="18" charset="0"/>
                        </a:rPr>
                        <a:t>3</a:t>
                      </a:r>
                      <a:r>
                        <a:rPr lang="vi-VN" sz="1800" b="0" dirty="0">
                          <a:latin typeface="Times New Roman" panose="02020603050405020304" pitchFamily="18" charset="0"/>
                          <a:ea typeface="Cambria" pitchFamily="18" charset="0"/>
                          <a:cs typeface="Times New Roman" panose="02020603050405020304" pitchFamily="18" charset="0"/>
                        </a:rPr>
                        <a:t>/năm</a:t>
                      </a:r>
                      <a:r>
                        <a:rPr lang="en-US" sz="1800" b="0" dirty="0">
                          <a:latin typeface="Cambria" pitchFamily="18" charset="0"/>
                          <a:ea typeface="Cambria" pitchFamily="18" charset="0"/>
                        </a:rPr>
                        <a:t>, </a:t>
                      </a:r>
                      <a:r>
                        <a:rPr lang="en-US" sz="1800" b="0" dirty="0" err="1">
                          <a:latin typeface="Cambria" pitchFamily="18" charset="0"/>
                          <a:ea typeface="Cambria" pitchFamily="18" charset="0"/>
                        </a:rPr>
                        <a:t>tổng</a:t>
                      </a:r>
                      <a:r>
                        <a:rPr lang="en-US" sz="1800" b="0" dirty="0">
                          <a:latin typeface="Cambria" pitchFamily="18" charset="0"/>
                          <a:ea typeface="Cambria" pitchFamily="18" charset="0"/>
                        </a:rPr>
                        <a:t> </a:t>
                      </a:r>
                      <a:r>
                        <a:rPr lang="en-US" sz="1800" b="0" dirty="0" err="1">
                          <a:latin typeface="Cambria" pitchFamily="18" charset="0"/>
                          <a:ea typeface="Cambria" pitchFamily="18" charset="0"/>
                        </a:rPr>
                        <a:t>lượng</a:t>
                      </a:r>
                      <a:r>
                        <a:rPr lang="en-US" sz="1800" b="0" dirty="0">
                          <a:latin typeface="Cambria" pitchFamily="18" charset="0"/>
                          <a:ea typeface="Cambria" pitchFamily="18" charset="0"/>
                        </a:rPr>
                        <a:t> </a:t>
                      </a:r>
                      <a:r>
                        <a:rPr lang="en-US" sz="1800" b="0" dirty="0" err="1">
                          <a:latin typeface="Cambria" pitchFamily="18" charset="0"/>
                          <a:ea typeface="Cambria" pitchFamily="18" charset="0"/>
                        </a:rPr>
                        <a:t>phù</a:t>
                      </a:r>
                      <a:r>
                        <a:rPr lang="en-US" sz="1800" b="0" dirty="0">
                          <a:latin typeface="Cambria" pitchFamily="18" charset="0"/>
                          <a:ea typeface="Cambria" pitchFamily="18" charset="0"/>
                        </a:rPr>
                        <a:t> </a:t>
                      </a:r>
                      <a:r>
                        <a:rPr lang="en-US" sz="1800" b="0" dirty="0" err="1">
                          <a:latin typeface="Cambria" pitchFamily="18" charset="0"/>
                          <a:ea typeface="Cambria" pitchFamily="18" charset="0"/>
                        </a:rPr>
                        <a:t>sa</a:t>
                      </a:r>
                      <a:r>
                        <a:rPr lang="en-US" sz="1800" b="0" dirty="0">
                          <a:latin typeface="Cambria" pitchFamily="18" charset="0"/>
                          <a:ea typeface="Cambria" pitchFamily="18" charset="0"/>
                        </a:rPr>
                        <a:t> </a:t>
                      </a:r>
                      <a:r>
                        <a:rPr lang="en-US" sz="1800" b="0" dirty="0" err="1">
                          <a:latin typeface="Cambria" pitchFamily="18" charset="0"/>
                          <a:ea typeface="Cambria" pitchFamily="18" charset="0"/>
                        </a:rPr>
                        <a:t>khoảng</a:t>
                      </a:r>
                      <a:r>
                        <a:rPr lang="en-US" sz="1800" b="0" dirty="0">
                          <a:latin typeface="Cambria" pitchFamily="18" charset="0"/>
                          <a:ea typeface="Cambria" pitchFamily="18" charset="0"/>
                        </a:rPr>
                        <a:t> </a:t>
                      </a:r>
                      <a:r>
                        <a:rPr lang="en-US" sz="1800" b="0" dirty="0">
                          <a:latin typeface="Times New Roman" panose="02020603050405020304" pitchFamily="18" charset="0"/>
                          <a:ea typeface="Cambria" pitchFamily="18" charset="0"/>
                          <a:cs typeface="Times New Roman" panose="02020603050405020304" pitchFamily="18" charset="0"/>
                        </a:rPr>
                        <a:t>120 </a:t>
                      </a:r>
                      <a:r>
                        <a:rPr lang="en-US" sz="1800" b="0" dirty="0" err="1">
                          <a:latin typeface="Times New Roman" panose="02020603050405020304" pitchFamily="18" charset="0"/>
                          <a:ea typeface="Cambria" pitchFamily="18" charset="0"/>
                          <a:cs typeface="Times New Roman" panose="02020603050405020304" pitchFamily="18" charset="0"/>
                        </a:rPr>
                        <a:t>triệu</a:t>
                      </a:r>
                      <a:r>
                        <a:rPr lang="en-US" sz="1800" b="0" dirty="0">
                          <a:latin typeface="Times New Roman" panose="02020603050405020304" pitchFamily="18" charset="0"/>
                          <a:ea typeface="Cambria" pitchFamily="18" charset="0"/>
                          <a:cs typeface="Times New Roman" panose="02020603050405020304" pitchFamily="18" charset="0"/>
                        </a:rPr>
                        <a:t> </a:t>
                      </a:r>
                      <a:r>
                        <a:rPr lang="en-US" sz="1800" b="0" dirty="0" err="1">
                          <a:latin typeface="Times New Roman" panose="02020603050405020304" pitchFamily="18" charset="0"/>
                          <a:ea typeface="Cambria" pitchFamily="18" charset="0"/>
                          <a:cs typeface="Times New Roman" panose="02020603050405020304" pitchFamily="18" charset="0"/>
                        </a:rPr>
                        <a:t>tấn</a:t>
                      </a:r>
                      <a:r>
                        <a:rPr lang="en-US" sz="1800" b="0" dirty="0">
                          <a:latin typeface="Times New Roman" panose="02020603050405020304" pitchFamily="18" charset="0"/>
                          <a:ea typeface="Cambria" pitchFamily="18" charset="0"/>
                          <a:cs typeface="Times New Roman" panose="02020603050405020304" pitchFamily="18" charset="0"/>
                        </a:rPr>
                        <a:t>/ </a:t>
                      </a:r>
                      <a:r>
                        <a:rPr lang="en-US" sz="1800" b="0" dirty="0" err="1">
                          <a:latin typeface="Times New Roman" panose="02020603050405020304" pitchFamily="18" charset="0"/>
                          <a:ea typeface="Cambria" pitchFamily="18" charset="0"/>
                          <a:cs typeface="Times New Roman" panose="02020603050405020304" pitchFamily="18" charset="0"/>
                        </a:rPr>
                        <a:t>năm</a:t>
                      </a:r>
                      <a:endParaRPr lang="en-US"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72146330"/>
                  </a:ext>
                </a:extLst>
              </a:tr>
            </a:tbl>
          </a:graphicData>
        </a:graphic>
      </p:graphicFrame>
      <p:graphicFrame>
        <p:nvGraphicFramePr>
          <p:cNvPr id="15" name="Table 14">
            <a:extLst>
              <a:ext uri="{FF2B5EF4-FFF2-40B4-BE49-F238E27FC236}">
                <a16:creationId xmlns:a16="http://schemas.microsoft.com/office/drawing/2014/main" id="{C9C3831C-6C4A-6B16-09F8-F447999B160C}"/>
              </a:ext>
            </a:extLst>
          </p:cNvPr>
          <p:cNvGraphicFramePr>
            <a:graphicFrameLocks noGrp="1"/>
          </p:cNvGraphicFramePr>
          <p:nvPr>
            <p:extLst>
              <p:ext uri="{D42A27DB-BD31-4B8C-83A1-F6EECF244321}">
                <p14:modId xmlns:p14="http://schemas.microsoft.com/office/powerpoint/2010/main" val="3963192017"/>
              </p:ext>
            </p:extLst>
          </p:nvPr>
        </p:nvGraphicFramePr>
        <p:xfrm>
          <a:off x="4572000" y="2473912"/>
          <a:ext cx="4427560" cy="726488"/>
        </p:xfrm>
        <a:graphic>
          <a:graphicData uri="http://schemas.openxmlformats.org/drawingml/2006/table">
            <a:tbl>
              <a:tblPr firstRow="1" bandRow="1">
                <a:tableStyleId>{5C22544A-7EE6-4342-B048-85BDC9FD1C3A}</a:tableStyleId>
              </a:tblPr>
              <a:tblGrid>
                <a:gridCol w="4427560">
                  <a:extLst>
                    <a:ext uri="{9D8B030D-6E8A-4147-A177-3AD203B41FA5}">
                      <a16:colId xmlns:a16="http://schemas.microsoft.com/office/drawing/2014/main" val="3216591784"/>
                    </a:ext>
                  </a:extLst>
                </a:gridCol>
              </a:tblGrid>
              <a:tr h="726488">
                <a:tc>
                  <a:txBody>
                    <a:bodyPr/>
                    <a:lstStyle/>
                    <a:p>
                      <a:pPr algn="just"/>
                      <a:r>
                        <a:rPr lang="en-US" b="0" dirty="0" err="1">
                          <a:latin typeface="Times New Roman" panose="02020603050405020304" pitchFamily="18" charset="0"/>
                          <a:cs typeface="Times New Roman" panose="02020603050405020304" pitchFamily="18" charset="0"/>
                        </a:rPr>
                        <a:t>Bồi</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đắp</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phù</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sa</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của</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hệ</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thống</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sông</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Hồng</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kết</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hợp</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của</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thủy</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triều</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và</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sóng</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biển</a:t>
                      </a:r>
                      <a:endParaRPr lang="en-US"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58080644"/>
                  </a:ext>
                </a:extLst>
              </a:tr>
            </a:tbl>
          </a:graphicData>
        </a:graphic>
      </p:graphicFrame>
      <p:graphicFrame>
        <p:nvGraphicFramePr>
          <p:cNvPr id="16" name="Table 15">
            <a:extLst>
              <a:ext uri="{FF2B5EF4-FFF2-40B4-BE49-F238E27FC236}">
                <a16:creationId xmlns:a16="http://schemas.microsoft.com/office/drawing/2014/main" id="{D4946A0D-5FF0-845D-278B-FEFCD56A54F8}"/>
              </a:ext>
            </a:extLst>
          </p:cNvPr>
          <p:cNvGraphicFramePr>
            <a:graphicFrameLocks noGrp="1"/>
          </p:cNvGraphicFramePr>
          <p:nvPr>
            <p:extLst>
              <p:ext uri="{D42A27DB-BD31-4B8C-83A1-F6EECF244321}">
                <p14:modId xmlns:p14="http://schemas.microsoft.com/office/powerpoint/2010/main" val="501758060"/>
              </p:ext>
            </p:extLst>
          </p:nvPr>
        </p:nvGraphicFramePr>
        <p:xfrm>
          <a:off x="4571999" y="3215456"/>
          <a:ext cx="4436283" cy="858656"/>
        </p:xfrm>
        <a:graphic>
          <a:graphicData uri="http://schemas.openxmlformats.org/drawingml/2006/table">
            <a:tbl>
              <a:tblPr firstRow="1" bandRow="1">
                <a:tableStyleId>{5C22544A-7EE6-4342-B048-85BDC9FD1C3A}</a:tableStyleId>
              </a:tblPr>
              <a:tblGrid>
                <a:gridCol w="4436283">
                  <a:extLst>
                    <a:ext uri="{9D8B030D-6E8A-4147-A177-3AD203B41FA5}">
                      <a16:colId xmlns:a16="http://schemas.microsoft.com/office/drawing/2014/main" val="1123985532"/>
                    </a:ext>
                  </a:extLst>
                </a:gridCol>
              </a:tblGrid>
              <a:tr h="85865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0" dirty="0">
                          <a:latin typeface="Times New Roman" panose="02020603050405020304" pitchFamily="18" charset="0"/>
                          <a:cs typeface="Times New Roman" panose="02020603050405020304" pitchFamily="18" charset="0"/>
                        </a:rPr>
                        <a:t>Châu </a:t>
                      </a:r>
                      <a:r>
                        <a:rPr lang="en-US" b="0" dirty="0" err="1">
                          <a:latin typeface="Times New Roman" panose="02020603050405020304" pitchFamily="18" charset="0"/>
                          <a:cs typeface="Times New Roman" panose="02020603050405020304" pitchFamily="18" charset="0"/>
                        </a:rPr>
                        <a:t>thổ</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sông</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Hồng</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ngày</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càng</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tiến</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ra</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biển</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với</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hàng</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chục</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mét</a:t>
                      </a:r>
                      <a:r>
                        <a:rPr lang="en-US" b="0" dirty="0">
                          <a:latin typeface="Times New Roman" panose="02020603050405020304" pitchFamily="18" charset="0"/>
                          <a:cs typeface="Times New Roman" panose="02020603050405020304" pitchFamily="18" charset="0"/>
                        </a:rPr>
                        <a:t>/</a:t>
                      </a:r>
                      <a:r>
                        <a:rPr lang="en-US" b="0" dirty="0" err="1">
                          <a:latin typeface="Times New Roman" panose="02020603050405020304" pitchFamily="18" charset="0"/>
                          <a:cs typeface="Times New Roman" panose="02020603050405020304" pitchFamily="18" charset="0"/>
                        </a:rPr>
                        <a:t>năm</a:t>
                      </a:r>
                      <a:r>
                        <a:rPr lang="en-US" b="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224548110"/>
                  </a:ext>
                </a:extLst>
              </a:tr>
            </a:tbl>
          </a:graphicData>
        </a:graphic>
      </p:graphicFrame>
      <p:graphicFrame>
        <p:nvGraphicFramePr>
          <p:cNvPr id="18" name="Table 17">
            <a:extLst>
              <a:ext uri="{FF2B5EF4-FFF2-40B4-BE49-F238E27FC236}">
                <a16:creationId xmlns:a16="http://schemas.microsoft.com/office/drawing/2014/main" id="{2D654A54-2389-D31A-DFD3-9CF6E07A3F76}"/>
              </a:ext>
            </a:extLst>
          </p:cNvPr>
          <p:cNvGraphicFramePr>
            <a:graphicFrameLocks noGrp="1"/>
          </p:cNvGraphicFramePr>
          <p:nvPr>
            <p:extLst>
              <p:ext uri="{D42A27DB-BD31-4B8C-83A1-F6EECF244321}">
                <p14:modId xmlns:p14="http://schemas.microsoft.com/office/powerpoint/2010/main" val="90020116"/>
              </p:ext>
            </p:extLst>
          </p:nvPr>
        </p:nvGraphicFramePr>
        <p:xfrm>
          <a:off x="4554540" y="4074112"/>
          <a:ext cx="4424968" cy="1021860"/>
        </p:xfrm>
        <a:graphic>
          <a:graphicData uri="http://schemas.openxmlformats.org/drawingml/2006/table">
            <a:tbl>
              <a:tblPr firstRow="1" bandRow="1">
                <a:tableStyleId>{5C22544A-7EE6-4342-B048-85BDC9FD1C3A}</a:tableStyleId>
              </a:tblPr>
              <a:tblGrid>
                <a:gridCol w="4424968">
                  <a:extLst>
                    <a:ext uri="{9D8B030D-6E8A-4147-A177-3AD203B41FA5}">
                      <a16:colId xmlns:a16="http://schemas.microsoft.com/office/drawing/2014/main" val="3542927121"/>
                    </a:ext>
                  </a:extLst>
                </a:gridCol>
              </a:tblGrid>
              <a:tr h="1021860">
                <a:tc>
                  <a:txBody>
                    <a:bodyPr/>
                    <a:lstStyle/>
                    <a:p>
                      <a:pPr algn="just"/>
                      <a:r>
                        <a:rPr lang="en-US" sz="1700" b="0" dirty="0" err="1">
                          <a:latin typeface="Times New Roman" panose="02020603050405020304" pitchFamily="18" charset="0"/>
                          <a:cs typeface="Times New Roman" panose="02020603050405020304" pitchFamily="18" charset="0"/>
                        </a:rPr>
                        <a:t>Bồi</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đắp</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phù</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sa</a:t>
                      </a:r>
                      <a:r>
                        <a:rPr lang="en-US" sz="1700" b="0" dirty="0">
                          <a:latin typeface="Times New Roman" panose="02020603050405020304" pitchFamily="18" charset="0"/>
                          <a:cs typeface="Times New Roman" panose="02020603050405020304" pitchFamily="18" charset="0"/>
                        </a:rPr>
                        <a:t> -&gt; </a:t>
                      </a:r>
                      <a:r>
                        <a:rPr lang="en-US" sz="1700" b="0" dirty="0" err="1">
                          <a:latin typeface="Times New Roman" panose="02020603050405020304" pitchFamily="18" charset="0"/>
                          <a:cs typeface="Times New Roman" panose="02020603050405020304" pitchFamily="18" charset="0"/>
                        </a:rPr>
                        <a:t>mở</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rộng</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diện</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tích</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sinh</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sống</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và</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sản</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xuất.Nơi</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diễn</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ra</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các</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hoạt</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động</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sinh</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hoạt</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và</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phát</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triển</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kinh</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tế</a:t>
                      </a:r>
                      <a:r>
                        <a:rPr lang="en-US" sz="1700" b="0" dirty="0">
                          <a:latin typeface="Times New Roman" panose="02020603050405020304" pitchFamily="18" charset="0"/>
                          <a:cs typeface="Times New Roman" panose="02020603050405020304" pitchFamily="18" charset="0"/>
                        </a:rPr>
                        <a:t> - </a:t>
                      </a:r>
                      <a:r>
                        <a:rPr lang="en-US" sz="1700" b="0" dirty="0" err="1">
                          <a:latin typeface="Times New Roman" panose="02020603050405020304" pitchFamily="18" charset="0"/>
                          <a:cs typeface="Times New Roman" panose="02020603050405020304" pitchFamily="18" charset="0"/>
                        </a:rPr>
                        <a:t>xã</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hội</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của</a:t>
                      </a:r>
                      <a:r>
                        <a:rPr lang="en-US" sz="1700" b="0" dirty="0">
                          <a:latin typeface="Times New Roman" panose="02020603050405020304" pitchFamily="18" charset="0"/>
                          <a:cs typeface="Times New Roman" panose="02020603050405020304" pitchFamily="18" charset="0"/>
                        </a:rPr>
                        <a:t> con </a:t>
                      </a:r>
                      <a:r>
                        <a:rPr lang="en-US" sz="1700" b="0" dirty="0" err="1">
                          <a:latin typeface="Times New Roman" panose="02020603050405020304" pitchFamily="18" charset="0"/>
                          <a:cs typeface="Times New Roman" panose="02020603050405020304" pitchFamily="18" charset="0"/>
                        </a:rPr>
                        <a:t>người</a:t>
                      </a:r>
                      <a:r>
                        <a:rPr lang="en-US" sz="1700" b="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935121524"/>
                  </a:ext>
                </a:extLst>
              </a:tr>
            </a:tbl>
          </a:graphicData>
        </a:graphic>
      </p:graphicFrame>
      <p:graphicFrame>
        <p:nvGraphicFramePr>
          <p:cNvPr id="19" name="Table 18">
            <a:extLst>
              <a:ext uri="{FF2B5EF4-FFF2-40B4-BE49-F238E27FC236}">
                <a16:creationId xmlns:a16="http://schemas.microsoft.com/office/drawing/2014/main" id="{CE247207-2F94-363F-5B5C-C127A7B376F3}"/>
              </a:ext>
            </a:extLst>
          </p:cNvPr>
          <p:cNvGraphicFramePr>
            <a:graphicFrameLocks noGrp="1"/>
          </p:cNvGraphicFramePr>
          <p:nvPr>
            <p:extLst>
              <p:ext uri="{D42A27DB-BD31-4B8C-83A1-F6EECF244321}">
                <p14:modId xmlns:p14="http://schemas.microsoft.com/office/powerpoint/2010/main" val="37516260"/>
              </p:ext>
            </p:extLst>
          </p:nvPr>
        </p:nvGraphicFramePr>
        <p:xfrm>
          <a:off x="4554540" y="5095972"/>
          <a:ext cx="4453742" cy="640080"/>
        </p:xfrm>
        <a:graphic>
          <a:graphicData uri="http://schemas.openxmlformats.org/drawingml/2006/table">
            <a:tbl>
              <a:tblPr firstRow="1" bandRow="1">
                <a:tableStyleId>{5C22544A-7EE6-4342-B048-85BDC9FD1C3A}</a:tableStyleId>
              </a:tblPr>
              <a:tblGrid>
                <a:gridCol w="4453742">
                  <a:extLst>
                    <a:ext uri="{9D8B030D-6E8A-4147-A177-3AD203B41FA5}">
                      <a16:colId xmlns:a16="http://schemas.microsoft.com/office/drawing/2014/main" val="1437489750"/>
                    </a:ext>
                  </a:extLst>
                </a:gridCol>
              </a:tblGrid>
              <a:tr h="619027">
                <a:tc>
                  <a:txBody>
                    <a:bodyPr/>
                    <a:lstStyle/>
                    <a:p>
                      <a:r>
                        <a:rPr lang="en-US" b="0" dirty="0" err="1">
                          <a:latin typeface="Times New Roman" panose="02020603050405020304" pitchFamily="18" charset="0"/>
                          <a:cs typeface="Times New Roman" panose="02020603050405020304" pitchFamily="18" charset="0"/>
                        </a:rPr>
                        <a:t>Xây</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dựng</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hệ</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thống</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đê</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hàng</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nghìn</a:t>
                      </a:r>
                      <a:r>
                        <a:rPr lang="en-US" b="0" dirty="0">
                          <a:latin typeface="Times New Roman" panose="02020603050405020304" pitchFamily="18" charset="0"/>
                          <a:cs typeface="Times New Roman" panose="02020603050405020304" pitchFamily="18" charset="0"/>
                        </a:rPr>
                        <a:t> ki – </a:t>
                      </a:r>
                      <a:r>
                        <a:rPr lang="en-US" b="0" dirty="0" err="1">
                          <a:latin typeface="Times New Roman" panose="02020603050405020304" pitchFamily="18" charset="0"/>
                          <a:cs typeface="Times New Roman" panose="02020603050405020304" pitchFamily="18" charset="0"/>
                        </a:rPr>
                        <a:t>lô</a:t>
                      </a:r>
                      <a:r>
                        <a:rPr lang="en-US" b="0" dirty="0">
                          <a:latin typeface="Times New Roman" panose="02020603050405020304" pitchFamily="18" charset="0"/>
                          <a:cs typeface="Times New Roman" panose="02020603050405020304" pitchFamily="18" charset="0"/>
                        </a:rPr>
                        <a:t> – </a:t>
                      </a:r>
                      <a:r>
                        <a:rPr lang="en-US" b="0" dirty="0" err="1">
                          <a:latin typeface="Times New Roman" panose="02020603050405020304" pitchFamily="18" charset="0"/>
                          <a:cs typeface="Times New Roman" panose="02020603050405020304" pitchFamily="18" charset="0"/>
                        </a:rPr>
                        <a:t>mét</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dọc</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hai</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bên</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bờ</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sông</a:t>
                      </a:r>
                      <a:r>
                        <a:rPr lang="en-US" b="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057871455"/>
                  </a:ext>
                </a:extLst>
              </a:tr>
            </a:tbl>
          </a:graphicData>
        </a:graphic>
      </p:graphicFrame>
      <p:graphicFrame>
        <p:nvGraphicFramePr>
          <p:cNvPr id="20" name="Table 19">
            <a:extLst>
              <a:ext uri="{FF2B5EF4-FFF2-40B4-BE49-F238E27FC236}">
                <a16:creationId xmlns:a16="http://schemas.microsoft.com/office/drawing/2014/main" id="{54BB5EFF-B1C8-C7DF-227F-121362C5B481}"/>
              </a:ext>
            </a:extLst>
          </p:cNvPr>
          <p:cNvGraphicFramePr>
            <a:graphicFrameLocks noGrp="1"/>
          </p:cNvGraphicFramePr>
          <p:nvPr>
            <p:extLst>
              <p:ext uri="{D42A27DB-BD31-4B8C-83A1-F6EECF244321}">
                <p14:modId xmlns:p14="http://schemas.microsoft.com/office/powerpoint/2010/main" val="793574452"/>
              </p:ext>
            </p:extLst>
          </p:nvPr>
        </p:nvGraphicFramePr>
        <p:xfrm>
          <a:off x="4554537" y="5771408"/>
          <a:ext cx="4500983" cy="949247"/>
        </p:xfrm>
        <a:graphic>
          <a:graphicData uri="http://schemas.openxmlformats.org/drawingml/2006/table">
            <a:tbl>
              <a:tblPr firstRow="1" bandRow="1">
                <a:tableStyleId>{5C22544A-7EE6-4342-B048-85BDC9FD1C3A}</a:tableStyleId>
              </a:tblPr>
              <a:tblGrid>
                <a:gridCol w="4500983">
                  <a:extLst>
                    <a:ext uri="{9D8B030D-6E8A-4147-A177-3AD203B41FA5}">
                      <a16:colId xmlns:a16="http://schemas.microsoft.com/office/drawing/2014/main" val="682047002"/>
                    </a:ext>
                  </a:extLst>
                </a:gridCol>
              </a:tblGrid>
              <a:tr h="949247">
                <a:tc>
                  <a:txBody>
                    <a:bodyPr/>
                    <a:lstStyle/>
                    <a:p>
                      <a:pPr algn="just"/>
                      <a:r>
                        <a:rPr lang="en-US" b="0" dirty="0" err="1">
                          <a:latin typeface="Times New Roman" panose="02020603050405020304" pitchFamily="18" charset="0"/>
                          <a:cs typeface="Times New Roman" panose="02020603050405020304" pitchFamily="18" charset="0"/>
                        </a:rPr>
                        <a:t>Tuyến</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đê</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đầu</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tiên</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được</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xây</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dựng</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năm</a:t>
                      </a:r>
                      <a:r>
                        <a:rPr lang="en-US" b="0" dirty="0">
                          <a:latin typeface="Times New Roman" panose="02020603050405020304" pitchFamily="18" charset="0"/>
                          <a:cs typeface="Times New Roman" panose="02020603050405020304" pitchFamily="18" charset="0"/>
                        </a:rPr>
                        <a:t> 1108 </a:t>
                      </a:r>
                      <a:r>
                        <a:rPr lang="en-US" b="0" dirty="0" err="1">
                          <a:latin typeface="Times New Roman" panose="02020603050405020304" pitchFamily="18" charset="0"/>
                          <a:cs typeface="Times New Roman" panose="02020603050405020304" pitchFamily="18" charset="0"/>
                        </a:rPr>
                        <a:t>dưới</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thời</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vua</a:t>
                      </a:r>
                      <a:r>
                        <a:rPr lang="en-US" b="0" dirty="0">
                          <a:latin typeface="Times New Roman" panose="02020603050405020304" pitchFamily="18" charset="0"/>
                          <a:cs typeface="Times New Roman" panose="02020603050405020304" pitchFamily="18" charset="0"/>
                        </a:rPr>
                        <a:t> Lý </a:t>
                      </a:r>
                      <a:r>
                        <a:rPr lang="en-US" b="0" dirty="0" err="1">
                          <a:latin typeface="Times New Roman" panose="02020603050405020304" pitchFamily="18" charset="0"/>
                          <a:cs typeface="Times New Roman" panose="02020603050405020304" pitchFamily="18" charset="0"/>
                        </a:rPr>
                        <a:t>Nhân</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Tông</a:t>
                      </a:r>
                      <a:r>
                        <a:rPr lang="en-US" b="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442928420"/>
                  </a:ext>
                </a:extLst>
              </a:tr>
            </a:tbl>
          </a:graphicData>
        </a:graphic>
      </p:graphicFrame>
    </p:spTree>
    <p:extLst>
      <p:ext uri="{BB962C8B-B14F-4D97-AF65-F5344CB8AC3E}">
        <p14:creationId xmlns:p14="http://schemas.microsoft.com/office/powerpoint/2010/main" val="3432271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2000"/>
                                        <p:tgtEl>
                                          <p:spTgt spid="14"/>
                                        </p:tgtEl>
                                      </p:cBhvr>
                                    </p:animEffect>
                                  </p:childTnLst>
                                </p:cTn>
                              </p:par>
                              <p:par>
                                <p:cTn id="8" presetID="6" presetClass="entr" presetSubtype="32"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out)">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out)">
                                      <p:cBhvr>
                                        <p:cTn id="15" dur="2000"/>
                                        <p:tgtEl>
                                          <p:spTgt spid="2"/>
                                        </p:tgtEl>
                                      </p:cBhvr>
                                    </p:animEffect>
                                  </p:childTnLst>
                                </p:cTn>
                              </p:par>
                            </p:childTnLst>
                          </p:cTn>
                        </p:par>
                        <p:par>
                          <p:cTn id="16" fill="hold">
                            <p:stCondLst>
                              <p:cond delay="2000"/>
                            </p:stCondLst>
                            <p:childTnLst>
                              <p:par>
                                <p:cTn id="17" presetID="6" presetClass="entr" presetSubtype="3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out)">
                                      <p:cBhvr>
                                        <p:cTn id="19" dur="2000"/>
                                        <p:tgtEl>
                                          <p:spTgt spid="15"/>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out)">
                                      <p:cBhvr>
                                        <p:cTn id="23" dur="2000"/>
                                        <p:tgtEl>
                                          <p:spTgt spid="16"/>
                                        </p:tgtEl>
                                      </p:cBhvr>
                                    </p:animEffect>
                                  </p:childTnLst>
                                </p:cTn>
                              </p:par>
                            </p:childTnLst>
                          </p:cTn>
                        </p:par>
                        <p:par>
                          <p:cTn id="24" fill="hold">
                            <p:stCondLst>
                              <p:cond delay="6000"/>
                            </p:stCondLst>
                            <p:childTnLst>
                              <p:par>
                                <p:cTn id="25" presetID="6" presetClass="entr" presetSubtype="32"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out)">
                                      <p:cBhvr>
                                        <p:cTn id="27" dur="2000"/>
                                        <p:tgtEl>
                                          <p:spTgt spid="18"/>
                                        </p:tgtEl>
                                      </p:cBhvr>
                                    </p:animEffect>
                                  </p:childTnLst>
                                </p:cTn>
                              </p:par>
                            </p:childTnLst>
                          </p:cTn>
                        </p:par>
                        <p:par>
                          <p:cTn id="28" fill="hold">
                            <p:stCondLst>
                              <p:cond delay="8000"/>
                            </p:stCondLst>
                            <p:childTnLst>
                              <p:par>
                                <p:cTn id="29" presetID="6" presetClass="entr" presetSubtype="32"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ircle(out)">
                                      <p:cBhvr>
                                        <p:cTn id="31" dur="2000"/>
                                        <p:tgtEl>
                                          <p:spTgt spid="19"/>
                                        </p:tgtEl>
                                      </p:cBhvr>
                                    </p:animEffect>
                                  </p:childTnLst>
                                </p:cTn>
                              </p:par>
                            </p:childTnLst>
                          </p:cTn>
                        </p:par>
                        <p:par>
                          <p:cTn id="32" fill="hold">
                            <p:stCondLst>
                              <p:cond delay="10000"/>
                            </p:stCondLst>
                            <p:childTnLst>
                              <p:par>
                                <p:cTn id="33" presetID="6" presetClass="entr" presetSubtype="32"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circle(out)">
                                      <p:cBhvr>
                                        <p:cTn id="3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4"/>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CĐ 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Quá trình hình thành và phát triển châu thổ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sông Hồng. Chế độ nước của sông Hồng.</a:t>
            </a:r>
          </a:p>
        </p:txBody>
      </p:sp>
      <p:pic>
        <p:nvPicPr>
          <p:cNvPr id="3" name="Picture 2">
            <a:extLst>
              <a:ext uri="{FF2B5EF4-FFF2-40B4-BE49-F238E27FC236}">
                <a16:creationId xmlns:a16="http://schemas.microsoft.com/office/drawing/2014/main" id="{90E7E2D4-236E-7669-9E96-4750DE6D3C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7995" y="3760393"/>
            <a:ext cx="4615517" cy="3029373"/>
          </a:xfrm>
          <a:prstGeom prst="rect">
            <a:avLst/>
          </a:prstGeom>
        </p:spPr>
      </p:pic>
      <p:pic>
        <p:nvPicPr>
          <p:cNvPr id="16" name="Picture 15">
            <a:extLst>
              <a:ext uri="{FF2B5EF4-FFF2-40B4-BE49-F238E27FC236}">
                <a16:creationId xmlns:a16="http://schemas.microsoft.com/office/drawing/2014/main" id="{BC178251-6E02-F15D-A202-C8A1A0BC7D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9715" y="1058691"/>
            <a:ext cx="4488073" cy="2701701"/>
          </a:xfrm>
          <a:prstGeom prst="rect">
            <a:avLst/>
          </a:prstGeom>
        </p:spPr>
      </p:pic>
      <p:pic>
        <p:nvPicPr>
          <p:cNvPr id="18" name="Picture 17">
            <a:extLst>
              <a:ext uri="{FF2B5EF4-FFF2-40B4-BE49-F238E27FC236}">
                <a16:creationId xmlns:a16="http://schemas.microsoft.com/office/drawing/2014/main" id="{31BF36C1-A891-5E84-D67B-97C5540235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344" y="3686889"/>
            <a:ext cx="4434371" cy="3066610"/>
          </a:xfrm>
          <a:prstGeom prst="rect">
            <a:avLst/>
          </a:prstGeom>
        </p:spPr>
      </p:pic>
      <p:pic>
        <p:nvPicPr>
          <p:cNvPr id="14" name="Picture 13">
            <a:extLst>
              <a:ext uri="{FF2B5EF4-FFF2-40B4-BE49-F238E27FC236}">
                <a16:creationId xmlns:a16="http://schemas.microsoft.com/office/drawing/2014/main" id="{CFDEF41F-7A87-EBFD-E095-0C487235A2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1050725"/>
            <a:ext cx="4572000" cy="2709668"/>
          </a:xfrm>
          <a:prstGeom prst="rect">
            <a:avLst/>
          </a:prstGeom>
        </p:spPr>
      </p:pic>
    </p:spTree>
    <p:extLst>
      <p:ext uri="{BB962C8B-B14F-4D97-AF65-F5344CB8AC3E}">
        <p14:creationId xmlns:p14="http://schemas.microsoft.com/office/powerpoint/2010/main" val="1912804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2000"/>
                                        <p:tgtEl>
                                          <p:spTgt spid="14"/>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ircle(out)">
                                      <p:cBhvr>
                                        <p:cTn id="11" dur="2000"/>
                                        <p:tgtEl>
                                          <p:spTgt spid="16"/>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out)">
                                      <p:cBhvr>
                                        <p:cTn id="15" dur="2000"/>
                                        <p:tgtEl>
                                          <p:spTgt spid="18"/>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out)">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83361" y="1289358"/>
            <a:ext cx="8827479" cy="5432175"/>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CĐ 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Quá trình hình thành và phát triển châu thổ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sông Hồng. Chế độ nước của sông Hồng.</a:t>
            </a:r>
          </a:p>
        </p:txBody>
      </p:sp>
      <p:graphicFrame>
        <p:nvGraphicFramePr>
          <p:cNvPr id="2" name="Table 1">
            <a:extLst>
              <a:ext uri="{FF2B5EF4-FFF2-40B4-BE49-F238E27FC236}">
                <a16:creationId xmlns:a16="http://schemas.microsoft.com/office/drawing/2014/main" id="{3022660D-26CD-5CD9-B717-F9F8A7FF9849}"/>
              </a:ext>
            </a:extLst>
          </p:cNvPr>
          <p:cNvGraphicFramePr>
            <a:graphicFrameLocks noGrp="1"/>
          </p:cNvGraphicFramePr>
          <p:nvPr>
            <p:extLst>
              <p:ext uri="{D42A27DB-BD31-4B8C-83A1-F6EECF244321}">
                <p14:modId xmlns:p14="http://schemas.microsoft.com/office/powerpoint/2010/main" val="1382317757"/>
              </p:ext>
            </p:extLst>
          </p:nvPr>
        </p:nvGraphicFramePr>
        <p:xfrm>
          <a:off x="176212" y="1173220"/>
          <a:ext cx="5005388" cy="5432175"/>
        </p:xfrm>
        <a:graphic>
          <a:graphicData uri="http://schemas.openxmlformats.org/drawingml/2006/table">
            <a:tbl>
              <a:tblPr firstRow="1" bandRow="1">
                <a:tableStyleId>{5C22544A-7EE6-4342-B048-85BDC9FD1C3A}</a:tableStyleId>
              </a:tblPr>
              <a:tblGrid>
                <a:gridCol w="5005388">
                  <a:extLst>
                    <a:ext uri="{9D8B030D-6E8A-4147-A177-3AD203B41FA5}">
                      <a16:colId xmlns:a16="http://schemas.microsoft.com/office/drawing/2014/main" val="934289455"/>
                    </a:ext>
                  </a:extLst>
                </a:gridCol>
              </a:tblGrid>
              <a:tr h="5432175">
                <a:tc>
                  <a:txBody>
                    <a:bodyPr/>
                    <a:lstStyle/>
                    <a:p>
                      <a:pPr algn="ctr">
                        <a:lnSpc>
                          <a:spcPct val="100000"/>
                        </a:lnSpc>
                      </a:pPr>
                      <a:r>
                        <a:rPr lang="en-US" sz="2000" dirty="0">
                          <a:solidFill>
                            <a:schemeClr val="tx1"/>
                          </a:solidFill>
                          <a:latin typeface="Times New Roman" panose="02020603050405020304" pitchFamily="18" charset="0"/>
                          <a:cs typeface="Times New Roman" panose="02020603050405020304" pitchFamily="18" charset="0"/>
                        </a:rPr>
                        <a:t>* NHỮNG LƯU Ý KHI XÁC ĐỊNH CHẾ ĐỘ NƯỚC SÔNG</a:t>
                      </a:r>
                    </a:p>
                    <a:p>
                      <a:pPr algn="just">
                        <a:lnSpc>
                          <a:spcPct val="100000"/>
                        </a:lnSpc>
                      </a:pPr>
                      <a:r>
                        <a:rPr lang="en-US"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Trục</a:t>
                      </a:r>
                      <a:r>
                        <a:rPr lang="en-US" sz="2000" b="0" dirty="0">
                          <a:solidFill>
                            <a:srgbClr val="FF0000"/>
                          </a:solidFill>
                          <a:latin typeface="Times New Roman" panose="02020603050405020304" pitchFamily="18" charset="0"/>
                          <a:cs typeface="Times New Roman" panose="02020603050405020304" pitchFamily="18" charset="0"/>
                        </a:rPr>
                        <a:t> tung </a:t>
                      </a:r>
                      <a:r>
                        <a:rPr lang="en-US" sz="2000" b="0" dirty="0" err="1">
                          <a:solidFill>
                            <a:srgbClr val="FF0000"/>
                          </a:solidFill>
                          <a:latin typeface="Times New Roman" panose="02020603050405020304" pitchFamily="18" charset="0"/>
                          <a:cs typeface="Times New Roman" panose="02020603050405020304" pitchFamily="18" charset="0"/>
                        </a:rPr>
                        <a:t>biểu</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hiện</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lưu</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lượng</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nước</a:t>
                      </a:r>
                      <a:r>
                        <a:rPr lang="en-US" sz="2000" b="0" dirty="0">
                          <a:solidFill>
                            <a:srgbClr val="FF0000"/>
                          </a:solidFill>
                          <a:latin typeface="Times New Roman" panose="02020603050405020304" pitchFamily="18" charset="0"/>
                          <a:cs typeface="Times New Roman" panose="02020603050405020304" pitchFamily="18" charset="0"/>
                        </a:rPr>
                        <a:t> (</a:t>
                      </a:r>
                      <a:r>
                        <a:rPr lang="vi-VN" sz="2000" b="0" dirty="0">
                          <a:solidFill>
                            <a:srgbClr val="FF0000"/>
                          </a:solidFill>
                          <a:latin typeface="+mj-lt"/>
                          <a:ea typeface="Cambria" pitchFamily="18" charset="0"/>
                        </a:rPr>
                        <a:t>m</a:t>
                      </a:r>
                      <a:r>
                        <a:rPr lang="vi-VN" sz="2000" b="0" baseline="30000" dirty="0">
                          <a:solidFill>
                            <a:srgbClr val="FF0000"/>
                          </a:solidFill>
                          <a:latin typeface="+mj-lt"/>
                          <a:ea typeface="Cambria" pitchFamily="18" charset="0"/>
                        </a:rPr>
                        <a:t>3</a:t>
                      </a:r>
                      <a:r>
                        <a:rPr lang="vi-VN" sz="2000" b="0" dirty="0">
                          <a:solidFill>
                            <a:srgbClr val="FF0000"/>
                          </a:solidFill>
                          <a:latin typeface="+mj-lt"/>
                          <a:ea typeface="Cambria" pitchFamily="18" charset="0"/>
                        </a:rPr>
                        <a:t>/năm</a:t>
                      </a:r>
                      <a:r>
                        <a:rPr lang="en-US" sz="2000" b="0" dirty="0">
                          <a:solidFill>
                            <a:srgbClr val="FF0000"/>
                          </a:solidFill>
                          <a:latin typeface="+mj-lt"/>
                          <a:ea typeface="Cambria" pitchFamily="18" charset="0"/>
                        </a:rPr>
                        <a:t>)</a:t>
                      </a:r>
                    </a:p>
                    <a:p>
                      <a:pPr algn="just">
                        <a:lnSpc>
                          <a:spcPct val="100000"/>
                        </a:lnSpc>
                      </a:pPr>
                      <a:r>
                        <a:rPr lang="en-US" sz="2000" b="0" dirty="0">
                          <a:solidFill>
                            <a:srgbClr val="FF0000"/>
                          </a:solidFill>
                          <a:latin typeface="+mj-lt"/>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Trục</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hoành</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biểu</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hiện</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cho</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12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tháng</a:t>
                      </a:r>
                      <a:endParaRPr lang="en-US" sz="2000" b="0" dirty="0">
                        <a:solidFill>
                          <a:srgbClr val="FF0000"/>
                        </a:solidFill>
                        <a:latin typeface="Times New Roman" panose="02020603050405020304" pitchFamily="18" charset="0"/>
                        <a:ea typeface="Cambria" pitchFamily="18" charset="0"/>
                        <a:cs typeface="Times New Roman" panose="02020603050405020304" pitchFamily="18" charset="0"/>
                      </a:endParaRPr>
                    </a:p>
                    <a:p>
                      <a:pPr algn="just">
                        <a:lnSpc>
                          <a:spcPct val="100000"/>
                        </a:lnSpc>
                      </a:pP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Đường</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biểu</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diễn</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1" dirty="0" err="1">
                          <a:solidFill>
                            <a:srgbClr val="0D30DD"/>
                          </a:solidFill>
                          <a:latin typeface="Times New Roman" panose="02020603050405020304" pitchFamily="18" charset="0"/>
                          <a:ea typeface="Cambria" pitchFamily="18" charset="0"/>
                          <a:cs typeface="Times New Roman" panose="02020603050405020304" pitchFamily="18" charset="0"/>
                        </a:rPr>
                        <a:t>màu</a:t>
                      </a:r>
                      <a:r>
                        <a:rPr lang="en-US" sz="2000" b="1" dirty="0">
                          <a:solidFill>
                            <a:srgbClr val="0D30DD"/>
                          </a:solidFill>
                          <a:latin typeface="Times New Roman" panose="02020603050405020304" pitchFamily="18" charset="0"/>
                          <a:ea typeface="Cambria" pitchFamily="18" charset="0"/>
                          <a:cs typeface="Times New Roman" panose="02020603050405020304" pitchFamily="18" charset="0"/>
                        </a:rPr>
                        <a:t> </a:t>
                      </a:r>
                      <a:r>
                        <a:rPr lang="en-US" sz="2000" b="1" dirty="0" err="1">
                          <a:solidFill>
                            <a:srgbClr val="0D30DD"/>
                          </a:solidFill>
                          <a:latin typeface="Times New Roman" panose="02020603050405020304" pitchFamily="18" charset="0"/>
                          <a:ea typeface="Cambria" pitchFamily="18" charset="0"/>
                          <a:cs typeface="Times New Roman" panose="02020603050405020304" pitchFamily="18" charset="0"/>
                        </a:rPr>
                        <a:t>xanh</a:t>
                      </a:r>
                      <a:r>
                        <a:rPr lang="en-US" sz="2000" b="1" dirty="0">
                          <a:solidFill>
                            <a:srgbClr val="0D30DD"/>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là</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lưu</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lượng</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nước</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trung</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bình</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các</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tháng</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a:t>
                      </a:r>
                    </a:p>
                    <a:p>
                      <a:pPr algn="just">
                        <a:lnSpc>
                          <a:spcPct val="100000"/>
                        </a:lnSpc>
                      </a:pP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Đường</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biểu</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diễn</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1" dirty="0" err="1">
                          <a:solidFill>
                            <a:srgbClr val="0D30DD"/>
                          </a:solidFill>
                          <a:latin typeface="Times New Roman" panose="02020603050405020304" pitchFamily="18" charset="0"/>
                          <a:ea typeface="Cambria" pitchFamily="18" charset="0"/>
                          <a:cs typeface="Times New Roman" panose="02020603050405020304" pitchFamily="18" charset="0"/>
                        </a:rPr>
                        <a:t>màu</a:t>
                      </a:r>
                      <a:r>
                        <a:rPr lang="en-US" sz="2000" b="1" dirty="0">
                          <a:solidFill>
                            <a:srgbClr val="0D30DD"/>
                          </a:solidFill>
                          <a:latin typeface="Times New Roman" panose="02020603050405020304" pitchFamily="18" charset="0"/>
                          <a:ea typeface="Cambria" pitchFamily="18" charset="0"/>
                          <a:cs typeface="Times New Roman" panose="02020603050405020304" pitchFamily="18" charset="0"/>
                        </a:rPr>
                        <a:t> </a:t>
                      </a:r>
                      <a:r>
                        <a:rPr lang="en-US" sz="2000" b="1" dirty="0" err="1">
                          <a:solidFill>
                            <a:srgbClr val="0D30DD"/>
                          </a:solidFill>
                          <a:latin typeface="Times New Roman" panose="02020603050405020304" pitchFamily="18" charset="0"/>
                          <a:ea typeface="Cambria" pitchFamily="18" charset="0"/>
                          <a:cs typeface="Times New Roman" panose="02020603050405020304" pitchFamily="18" charset="0"/>
                        </a:rPr>
                        <a:t>đỏ</a:t>
                      </a:r>
                      <a:r>
                        <a:rPr lang="en-US" sz="2000" b="1" dirty="0">
                          <a:solidFill>
                            <a:srgbClr val="0D30DD"/>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là</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lưu</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lượng</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nước</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trung</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bình</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năm</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a:t>
                      </a:r>
                    </a:p>
                    <a:p>
                      <a:pPr algn="just">
                        <a:lnSpc>
                          <a:spcPct val="100000"/>
                        </a:lnSpc>
                      </a:pPr>
                      <a:r>
                        <a:rPr lang="en-US" sz="2000" b="1" dirty="0">
                          <a:solidFill>
                            <a:srgbClr val="0D30DD"/>
                          </a:solidFill>
                          <a:latin typeface="Times New Roman" panose="02020603050405020304" pitchFamily="18" charset="0"/>
                          <a:ea typeface="Cambria" pitchFamily="18" charset="0"/>
                          <a:cs typeface="Times New Roman" panose="02020603050405020304" pitchFamily="18" charset="0"/>
                        </a:rPr>
                        <a:t>- </a:t>
                      </a:r>
                      <a:r>
                        <a:rPr lang="en-US" sz="2000" b="1" dirty="0" err="1">
                          <a:solidFill>
                            <a:srgbClr val="0D30DD"/>
                          </a:solidFill>
                          <a:latin typeface="Times New Roman" panose="02020603050405020304" pitchFamily="18" charset="0"/>
                          <a:ea typeface="Cambria" pitchFamily="18" charset="0"/>
                          <a:cs typeface="Times New Roman" panose="02020603050405020304" pitchFamily="18" charset="0"/>
                        </a:rPr>
                        <a:t>Mùa</a:t>
                      </a:r>
                      <a:r>
                        <a:rPr lang="en-US" sz="2000" b="1" dirty="0">
                          <a:solidFill>
                            <a:srgbClr val="0D30DD"/>
                          </a:solidFill>
                          <a:latin typeface="Times New Roman" panose="02020603050405020304" pitchFamily="18" charset="0"/>
                          <a:ea typeface="Cambria" pitchFamily="18" charset="0"/>
                          <a:cs typeface="Times New Roman" panose="02020603050405020304" pitchFamily="18" charset="0"/>
                        </a:rPr>
                        <a:t> </a:t>
                      </a:r>
                      <a:r>
                        <a:rPr lang="en-US" sz="2000" b="1" dirty="0" err="1">
                          <a:solidFill>
                            <a:srgbClr val="0D30DD"/>
                          </a:solidFill>
                          <a:latin typeface="Times New Roman" panose="02020603050405020304" pitchFamily="18" charset="0"/>
                          <a:ea typeface="Cambria" pitchFamily="18" charset="0"/>
                          <a:cs typeface="Times New Roman" panose="02020603050405020304" pitchFamily="18" charset="0"/>
                        </a:rPr>
                        <a:t>lũ</a:t>
                      </a:r>
                      <a:r>
                        <a:rPr lang="en-US" sz="2000" b="1" dirty="0">
                          <a:solidFill>
                            <a:srgbClr val="0D30DD"/>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có</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1" dirty="0">
                          <a:solidFill>
                            <a:srgbClr val="0D30DD"/>
                          </a:solidFill>
                          <a:latin typeface="Times New Roman" panose="02020603050405020304" pitchFamily="18" charset="0"/>
                          <a:ea typeface="Cambria" pitchFamily="18" charset="0"/>
                          <a:cs typeface="Times New Roman" panose="02020603050405020304" pitchFamily="18" charset="0"/>
                        </a:rPr>
                        <a:t>3</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tháng</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liên</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tục</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trở</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lên</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có</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lưu</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lượng</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nước</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trung</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bình</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tháng</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1" i="0" dirty="0" err="1">
                          <a:solidFill>
                            <a:srgbClr val="0D30DD"/>
                          </a:solidFill>
                          <a:latin typeface="Times New Roman" panose="02020603050405020304" pitchFamily="18" charset="0"/>
                          <a:ea typeface="Cambria" pitchFamily="18" charset="0"/>
                          <a:cs typeface="Times New Roman" panose="02020603050405020304" pitchFamily="18" charset="0"/>
                        </a:rPr>
                        <a:t>cao</a:t>
                      </a:r>
                      <a:r>
                        <a:rPr lang="en-US" sz="2000" b="1" i="0" dirty="0">
                          <a:solidFill>
                            <a:srgbClr val="0D30DD"/>
                          </a:solidFill>
                          <a:latin typeface="Times New Roman" panose="02020603050405020304" pitchFamily="18" charset="0"/>
                          <a:ea typeface="Cambria" pitchFamily="18" charset="0"/>
                          <a:cs typeface="Times New Roman" panose="02020603050405020304" pitchFamily="18" charset="0"/>
                        </a:rPr>
                        <a:t> </a:t>
                      </a:r>
                      <a:r>
                        <a:rPr lang="en-US" sz="2000" b="1" i="0" dirty="0" err="1">
                          <a:solidFill>
                            <a:srgbClr val="0D30DD"/>
                          </a:solidFill>
                          <a:latin typeface="Times New Roman" panose="02020603050405020304" pitchFamily="18" charset="0"/>
                          <a:ea typeface="Cambria" pitchFamily="18" charset="0"/>
                          <a:cs typeface="Times New Roman" panose="02020603050405020304" pitchFamily="18" charset="0"/>
                        </a:rPr>
                        <a:t>hơn</a:t>
                      </a:r>
                      <a:r>
                        <a:rPr lang="en-US" sz="2000" b="1" i="0" dirty="0">
                          <a:solidFill>
                            <a:srgbClr val="0D30DD"/>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lưu</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lượng</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nước</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trung</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bình</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năm</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đường</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biểu</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diễn</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1" dirty="0" err="1">
                          <a:solidFill>
                            <a:srgbClr val="0D30DD"/>
                          </a:solidFill>
                          <a:latin typeface="Times New Roman" panose="02020603050405020304" pitchFamily="18" charset="0"/>
                          <a:ea typeface="Cambria" pitchFamily="18" charset="0"/>
                          <a:cs typeface="Times New Roman" panose="02020603050405020304" pitchFamily="18" charset="0"/>
                        </a:rPr>
                        <a:t>màu</a:t>
                      </a:r>
                      <a:r>
                        <a:rPr lang="en-US" sz="2000" b="1" dirty="0">
                          <a:solidFill>
                            <a:srgbClr val="0D30DD"/>
                          </a:solidFill>
                          <a:latin typeface="Times New Roman" panose="02020603050405020304" pitchFamily="18" charset="0"/>
                          <a:ea typeface="Cambria" pitchFamily="18" charset="0"/>
                          <a:cs typeface="Times New Roman" panose="02020603050405020304" pitchFamily="18" charset="0"/>
                        </a:rPr>
                        <a:t> </a:t>
                      </a:r>
                      <a:r>
                        <a:rPr lang="en-US" sz="2000" b="1" dirty="0" err="1">
                          <a:solidFill>
                            <a:srgbClr val="0D30DD"/>
                          </a:solidFill>
                          <a:latin typeface="Times New Roman" panose="02020603050405020304" pitchFamily="18" charset="0"/>
                          <a:ea typeface="Cambria" pitchFamily="18" charset="0"/>
                          <a:cs typeface="Times New Roman" panose="02020603050405020304" pitchFamily="18" charset="0"/>
                        </a:rPr>
                        <a:t>xanh</a:t>
                      </a:r>
                      <a:r>
                        <a:rPr lang="en-US" sz="2000" b="1" dirty="0">
                          <a:solidFill>
                            <a:srgbClr val="0D30DD"/>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nằm</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trên</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đường</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biểu</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diễn</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1" dirty="0" err="1">
                          <a:solidFill>
                            <a:srgbClr val="0D30DD"/>
                          </a:solidFill>
                          <a:latin typeface="Times New Roman" panose="02020603050405020304" pitchFamily="18" charset="0"/>
                          <a:ea typeface="Cambria" pitchFamily="18" charset="0"/>
                          <a:cs typeface="Times New Roman" panose="02020603050405020304" pitchFamily="18" charset="0"/>
                        </a:rPr>
                        <a:t>màu</a:t>
                      </a:r>
                      <a:r>
                        <a:rPr lang="en-US" sz="2000" b="1" dirty="0">
                          <a:solidFill>
                            <a:srgbClr val="0D30DD"/>
                          </a:solidFill>
                          <a:latin typeface="Times New Roman" panose="02020603050405020304" pitchFamily="18" charset="0"/>
                          <a:ea typeface="Cambria" pitchFamily="18" charset="0"/>
                          <a:cs typeface="Times New Roman" panose="02020603050405020304" pitchFamily="18" charset="0"/>
                        </a:rPr>
                        <a:t> </a:t>
                      </a:r>
                      <a:r>
                        <a:rPr lang="en-US" sz="2000" b="1" dirty="0" err="1">
                          <a:solidFill>
                            <a:srgbClr val="0D30DD"/>
                          </a:solidFill>
                          <a:latin typeface="Times New Roman" panose="02020603050405020304" pitchFamily="18" charset="0"/>
                          <a:ea typeface="Cambria" pitchFamily="18" charset="0"/>
                          <a:cs typeface="Times New Roman" panose="02020603050405020304" pitchFamily="18" charset="0"/>
                        </a:rPr>
                        <a:t>đỏ</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a:t>
                      </a:r>
                    </a:p>
                    <a:p>
                      <a:pPr algn="just">
                        <a:lnSpc>
                          <a:spcPct val="100000"/>
                        </a:lnSpc>
                      </a:pPr>
                      <a:r>
                        <a:rPr lang="en-US" sz="2000" b="1" dirty="0">
                          <a:solidFill>
                            <a:srgbClr val="0D30DD"/>
                          </a:solidFill>
                          <a:latin typeface="Times New Roman" panose="02020603050405020304" pitchFamily="18" charset="0"/>
                          <a:ea typeface="Cambria" pitchFamily="18" charset="0"/>
                          <a:cs typeface="Times New Roman" panose="02020603050405020304" pitchFamily="18" charset="0"/>
                        </a:rPr>
                        <a:t>- </a:t>
                      </a:r>
                      <a:r>
                        <a:rPr lang="en-US" sz="2000" b="1" dirty="0" err="1">
                          <a:solidFill>
                            <a:srgbClr val="0D30DD"/>
                          </a:solidFill>
                          <a:latin typeface="Times New Roman" panose="02020603050405020304" pitchFamily="18" charset="0"/>
                          <a:ea typeface="Cambria" pitchFamily="18" charset="0"/>
                          <a:cs typeface="Times New Roman" panose="02020603050405020304" pitchFamily="18" charset="0"/>
                        </a:rPr>
                        <a:t>Mùa</a:t>
                      </a:r>
                      <a:r>
                        <a:rPr lang="en-US" sz="2000" b="1" dirty="0">
                          <a:solidFill>
                            <a:srgbClr val="0D30DD"/>
                          </a:solidFill>
                          <a:latin typeface="Times New Roman" panose="02020603050405020304" pitchFamily="18" charset="0"/>
                          <a:ea typeface="Cambria" pitchFamily="18" charset="0"/>
                          <a:cs typeface="Times New Roman" panose="02020603050405020304" pitchFamily="18" charset="0"/>
                        </a:rPr>
                        <a:t> </a:t>
                      </a:r>
                      <a:r>
                        <a:rPr lang="en-US" sz="2000" b="1" dirty="0" err="1">
                          <a:solidFill>
                            <a:srgbClr val="0D30DD"/>
                          </a:solidFill>
                          <a:latin typeface="Times New Roman" panose="02020603050405020304" pitchFamily="18" charset="0"/>
                          <a:ea typeface="Cambria" pitchFamily="18" charset="0"/>
                          <a:cs typeface="Times New Roman" panose="02020603050405020304" pitchFamily="18" charset="0"/>
                        </a:rPr>
                        <a:t>cạn</a:t>
                      </a:r>
                      <a:r>
                        <a:rPr lang="en-US" sz="2000" b="1" dirty="0">
                          <a:solidFill>
                            <a:srgbClr val="0D30DD"/>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có</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1" dirty="0">
                          <a:solidFill>
                            <a:srgbClr val="0D30DD"/>
                          </a:solidFill>
                          <a:latin typeface="Times New Roman" panose="02020603050405020304" pitchFamily="18" charset="0"/>
                          <a:ea typeface="Cambria" pitchFamily="18" charset="0"/>
                          <a:cs typeface="Times New Roman" panose="02020603050405020304" pitchFamily="18" charset="0"/>
                        </a:rPr>
                        <a:t>3</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tháng</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liên</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tục</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trở</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lên</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có</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lưu</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lượng</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nước</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bình</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tháng</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1" dirty="0" err="1">
                          <a:solidFill>
                            <a:srgbClr val="0D30DD"/>
                          </a:solidFill>
                          <a:latin typeface="Times New Roman" panose="02020603050405020304" pitchFamily="18" charset="0"/>
                          <a:ea typeface="Cambria" pitchFamily="18" charset="0"/>
                          <a:cs typeface="Times New Roman" panose="02020603050405020304" pitchFamily="18" charset="0"/>
                        </a:rPr>
                        <a:t>thấp</a:t>
                      </a:r>
                      <a:r>
                        <a:rPr lang="en-US" sz="2000" b="1" dirty="0">
                          <a:solidFill>
                            <a:srgbClr val="0D30DD"/>
                          </a:solidFill>
                          <a:latin typeface="Times New Roman" panose="02020603050405020304" pitchFamily="18" charset="0"/>
                          <a:ea typeface="Cambria" pitchFamily="18" charset="0"/>
                          <a:cs typeface="Times New Roman" panose="02020603050405020304" pitchFamily="18" charset="0"/>
                        </a:rPr>
                        <a:t> </a:t>
                      </a:r>
                      <a:r>
                        <a:rPr lang="en-US" sz="2000" b="1" dirty="0" err="1">
                          <a:solidFill>
                            <a:srgbClr val="0D30DD"/>
                          </a:solidFill>
                          <a:latin typeface="Times New Roman" panose="02020603050405020304" pitchFamily="18" charset="0"/>
                          <a:ea typeface="Cambria" pitchFamily="18" charset="0"/>
                          <a:cs typeface="Times New Roman" panose="02020603050405020304" pitchFamily="18" charset="0"/>
                        </a:rPr>
                        <a:t>hơn</a:t>
                      </a:r>
                      <a:r>
                        <a:rPr lang="en-US" sz="2000" b="1" dirty="0">
                          <a:solidFill>
                            <a:srgbClr val="0D30DD"/>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lưu</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lượng</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trung</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bình</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năm</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đường</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biểu</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diễn</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1" dirty="0" err="1">
                          <a:solidFill>
                            <a:srgbClr val="0D30DD"/>
                          </a:solidFill>
                          <a:latin typeface="Times New Roman" panose="02020603050405020304" pitchFamily="18" charset="0"/>
                          <a:ea typeface="Cambria" pitchFamily="18" charset="0"/>
                          <a:cs typeface="Times New Roman" panose="02020603050405020304" pitchFamily="18" charset="0"/>
                        </a:rPr>
                        <a:t>màu</a:t>
                      </a:r>
                      <a:r>
                        <a:rPr lang="en-US" sz="2000" b="1" dirty="0">
                          <a:solidFill>
                            <a:srgbClr val="0D30DD"/>
                          </a:solidFill>
                          <a:latin typeface="Times New Roman" panose="02020603050405020304" pitchFamily="18" charset="0"/>
                          <a:ea typeface="Cambria" pitchFamily="18" charset="0"/>
                          <a:cs typeface="Times New Roman" panose="02020603050405020304" pitchFamily="18" charset="0"/>
                        </a:rPr>
                        <a:t> </a:t>
                      </a:r>
                      <a:r>
                        <a:rPr lang="en-US" sz="2000" b="1" dirty="0" err="1">
                          <a:solidFill>
                            <a:srgbClr val="0D30DD"/>
                          </a:solidFill>
                          <a:latin typeface="Times New Roman" panose="02020603050405020304" pitchFamily="18" charset="0"/>
                          <a:ea typeface="Cambria" pitchFamily="18" charset="0"/>
                          <a:cs typeface="Times New Roman" panose="02020603050405020304" pitchFamily="18" charset="0"/>
                        </a:rPr>
                        <a:t>xanh</a:t>
                      </a:r>
                      <a:r>
                        <a:rPr lang="en-US" sz="2000" b="1" dirty="0">
                          <a:solidFill>
                            <a:srgbClr val="0D30DD"/>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nằm</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dưới</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đường</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biểu</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0" dirty="0" err="1">
                          <a:solidFill>
                            <a:srgbClr val="FF0000"/>
                          </a:solidFill>
                          <a:latin typeface="Times New Roman" panose="02020603050405020304" pitchFamily="18" charset="0"/>
                          <a:ea typeface="Cambria" pitchFamily="18" charset="0"/>
                          <a:cs typeface="Times New Roman" panose="02020603050405020304" pitchFamily="18" charset="0"/>
                        </a:rPr>
                        <a:t>diễn</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000" b="1" dirty="0" err="1">
                          <a:solidFill>
                            <a:srgbClr val="0D30DD"/>
                          </a:solidFill>
                          <a:latin typeface="Times New Roman" panose="02020603050405020304" pitchFamily="18" charset="0"/>
                          <a:ea typeface="Cambria" pitchFamily="18" charset="0"/>
                          <a:cs typeface="Times New Roman" panose="02020603050405020304" pitchFamily="18" charset="0"/>
                        </a:rPr>
                        <a:t>màu</a:t>
                      </a:r>
                      <a:r>
                        <a:rPr lang="en-US" sz="2000" b="1" dirty="0">
                          <a:solidFill>
                            <a:srgbClr val="0D30DD"/>
                          </a:solidFill>
                          <a:latin typeface="Times New Roman" panose="02020603050405020304" pitchFamily="18" charset="0"/>
                          <a:ea typeface="Cambria" pitchFamily="18" charset="0"/>
                          <a:cs typeface="Times New Roman" panose="02020603050405020304" pitchFamily="18" charset="0"/>
                        </a:rPr>
                        <a:t> </a:t>
                      </a:r>
                      <a:r>
                        <a:rPr lang="en-US" sz="2000" b="1" dirty="0" err="1">
                          <a:solidFill>
                            <a:srgbClr val="0D30DD"/>
                          </a:solidFill>
                          <a:latin typeface="Times New Roman" panose="02020603050405020304" pitchFamily="18" charset="0"/>
                          <a:ea typeface="Cambria" pitchFamily="18" charset="0"/>
                          <a:cs typeface="Times New Roman" panose="02020603050405020304" pitchFamily="18" charset="0"/>
                        </a:rPr>
                        <a:t>đỏ</a:t>
                      </a:r>
                      <a:r>
                        <a:rPr lang="en-US" sz="2000" b="0" dirty="0">
                          <a:solidFill>
                            <a:srgbClr val="FF0000"/>
                          </a:solidFill>
                          <a:latin typeface="Times New Roman" panose="02020603050405020304" pitchFamily="18" charset="0"/>
                          <a:ea typeface="Cambria" pitchFamily="18" charset="0"/>
                          <a:cs typeface="Times New Roman" panose="02020603050405020304" pitchFamily="18" charset="0"/>
                        </a:rPr>
                        <a:t>)</a:t>
                      </a:r>
                    </a:p>
                  </a:txBody>
                  <a:tcPr>
                    <a:solidFill>
                      <a:schemeClr val="bg1"/>
                    </a:solidFill>
                  </a:tcPr>
                </a:tc>
                <a:extLst>
                  <a:ext uri="{0D108BD9-81ED-4DB2-BD59-A6C34878D82A}">
                    <a16:rowId xmlns:a16="http://schemas.microsoft.com/office/drawing/2014/main" val="1412364709"/>
                  </a:ext>
                </a:extLst>
              </a:tr>
            </a:tbl>
          </a:graphicData>
        </a:graphic>
      </p:graphicFrame>
      <p:pic>
        <p:nvPicPr>
          <p:cNvPr id="15" name="Picture 14">
            <a:extLst>
              <a:ext uri="{FF2B5EF4-FFF2-40B4-BE49-F238E27FC236}">
                <a16:creationId xmlns:a16="http://schemas.microsoft.com/office/drawing/2014/main" id="{194B577E-DE9E-0999-B483-28AE33E7CB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6524" y="1289359"/>
            <a:ext cx="3874148" cy="4654242"/>
          </a:xfrm>
          <a:prstGeom prst="rect">
            <a:avLst/>
          </a:prstGeom>
        </p:spPr>
      </p:pic>
      <p:graphicFrame>
        <p:nvGraphicFramePr>
          <p:cNvPr id="16" name="Table 15">
            <a:extLst>
              <a:ext uri="{FF2B5EF4-FFF2-40B4-BE49-F238E27FC236}">
                <a16:creationId xmlns:a16="http://schemas.microsoft.com/office/drawing/2014/main" id="{2679BC73-ED30-F12C-1806-EE9E3D7562D6}"/>
              </a:ext>
            </a:extLst>
          </p:cNvPr>
          <p:cNvGraphicFramePr>
            <a:graphicFrameLocks noGrp="1"/>
          </p:cNvGraphicFramePr>
          <p:nvPr>
            <p:extLst>
              <p:ext uri="{D42A27DB-BD31-4B8C-83A1-F6EECF244321}">
                <p14:modId xmlns:p14="http://schemas.microsoft.com/office/powerpoint/2010/main" val="3956114657"/>
              </p:ext>
            </p:extLst>
          </p:nvPr>
        </p:nvGraphicFramePr>
        <p:xfrm>
          <a:off x="5216524" y="5903657"/>
          <a:ext cx="3927476" cy="849841"/>
        </p:xfrm>
        <a:graphic>
          <a:graphicData uri="http://schemas.openxmlformats.org/drawingml/2006/table">
            <a:tbl>
              <a:tblPr firstRow="1" bandRow="1">
                <a:tableStyleId>{5C22544A-7EE6-4342-B048-85BDC9FD1C3A}</a:tableStyleId>
              </a:tblPr>
              <a:tblGrid>
                <a:gridCol w="3927476">
                  <a:extLst>
                    <a:ext uri="{9D8B030D-6E8A-4147-A177-3AD203B41FA5}">
                      <a16:colId xmlns:a16="http://schemas.microsoft.com/office/drawing/2014/main" val="282600803"/>
                    </a:ext>
                  </a:extLst>
                </a:gridCol>
              </a:tblGrid>
              <a:tr h="849841">
                <a:tc>
                  <a:txBody>
                    <a:bodyPr/>
                    <a:lstStyle/>
                    <a:p>
                      <a:pPr algn="ctr"/>
                      <a:r>
                        <a:rPr lang="en-US" b="0" dirty="0" err="1">
                          <a:solidFill>
                            <a:srgbClr val="FFFF00"/>
                          </a:solidFill>
                          <a:latin typeface="Times New Roman" panose="02020603050405020304" pitchFamily="18" charset="0"/>
                          <a:cs typeface="Times New Roman" panose="02020603050405020304" pitchFamily="18" charset="0"/>
                        </a:rPr>
                        <a:t>Biểu</a:t>
                      </a:r>
                      <a:r>
                        <a:rPr lang="en-US" b="0" dirty="0">
                          <a:solidFill>
                            <a:srgbClr val="FFFF00"/>
                          </a:solidFill>
                          <a:latin typeface="Times New Roman" panose="02020603050405020304" pitchFamily="18" charset="0"/>
                          <a:cs typeface="Times New Roman" panose="02020603050405020304" pitchFamily="18" charset="0"/>
                        </a:rPr>
                        <a:t> </a:t>
                      </a:r>
                      <a:r>
                        <a:rPr lang="en-US" b="0" dirty="0" err="1">
                          <a:solidFill>
                            <a:srgbClr val="FFFF00"/>
                          </a:solidFill>
                          <a:latin typeface="Times New Roman" panose="02020603050405020304" pitchFamily="18" charset="0"/>
                          <a:cs typeface="Times New Roman" panose="02020603050405020304" pitchFamily="18" charset="0"/>
                        </a:rPr>
                        <a:t>đồ</a:t>
                      </a:r>
                      <a:r>
                        <a:rPr lang="en-US" b="0" dirty="0">
                          <a:solidFill>
                            <a:srgbClr val="FFFF00"/>
                          </a:solidFill>
                          <a:latin typeface="Times New Roman" panose="02020603050405020304" pitchFamily="18" charset="0"/>
                          <a:cs typeface="Times New Roman" panose="02020603050405020304" pitchFamily="18" charset="0"/>
                        </a:rPr>
                        <a:t> </a:t>
                      </a:r>
                      <a:r>
                        <a:rPr lang="en-US" b="0" dirty="0" err="1">
                          <a:solidFill>
                            <a:srgbClr val="FFFF00"/>
                          </a:solidFill>
                          <a:latin typeface="Times New Roman" panose="02020603050405020304" pitchFamily="18" charset="0"/>
                          <a:cs typeface="Times New Roman" panose="02020603050405020304" pitchFamily="18" charset="0"/>
                        </a:rPr>
                        <a:t>lưu</a:t>
                      </a:r>
                      <a:r>
                        <a:rPr lang="en-US" b="0" dirty="0">
                          <a:solidFill>
                            <a:srgbClr val="FFFF00"/>
                          </a:solidFill>
                          <a:latin typeface="Times New Roman" panose="02020603050405020304" pitchFamily="18" charset="0"/>
                          <a:cs typeface="Times New Roman" panose="02020603050405020304" pitchFamily="18" charset="0"/>
                        </a:rPr>
                        <a:t> </a:t>
                      </a:r>
                      <a:r>
                        <a:rPr lang="en-US" b="0" dirty="0" err="1">
                          <a:solidFill>
                            <a:srgbClr val="FFFF00"/>
                          </a:solidFill>
                          <a:latin typeface="Times New Roman" panose="02020603050405020304" pitchFamily="18" charset="0"/>
                          <a:cs typeface="Times New Roman" panose="02020603050405020304" pitchFamily="18" charset="0"/>
                        </a:rPr>
                        <a:t>lượng</a:t>
                      </a:r>
                      <a:r>
                        <a:rPr lang="en-US" b="0" dirty="0">
                          <a:solidFill>
                            <a:srgbClr val="FFFF00"/>
                          </a:solidFill>
                          <a:latin typeface="Times New Roman" panose="02020603050405020304" pitchFamily="18" charset="0"/>
                          <a:cs typeface="Times New Roman" panose="02020603050405020304" pitchFamily="18" charset="0"/>
                        </a:rPr>
                        <a:t> </a:t>
                      </a:r>
                      <a:r>
                        <a:rPr lang="en-US" b="0" dirty="0" err="1">
                          <a:solidFill>
                            <a:srgbClr val="FFFF00"/>
                          </a:solidFill>
                          <a:latin typeface="Times New Roman" panose="02020603050405020304" pitchFamily="18" charset="0"/>
                          <a:cs typeface="Times New Roman" panose="02020603050405020304" pitchFamily="18" charset="0"/>
                        </a:rPr>
                        <a:t>nước</a:t>
                      </a:r>
                      <a:r>
                        <a:rPr lang="en-US" b="0" dirty="0">
                          <a:solidFill>
                            <a:srgbClr val="FFFF00"/>
                          </a:solidFill>
                          <a:latin typeface="Times New Roman" panose="02020603050405020304" pitchFamily="18" charset="0"/>
                          <a:cs typeface="Times New Roman" panose="02020603050405020304" pitchFamily="18" charset="0"/>
                        </a:rPr>
                        <a:t> </a:t>
                      </a:r>
                      <a:r>
                        <a:rPr lang="en-US" b="0" dirty="0" err="1">
                          <a:solidFill>
                            <a:srgbClr val="FFFF00"/>
                          </a:solidFill>
                          <a:latin typeface="Times New Roman" panose="02020603050405020304" pitchFamily="18" charset="0"/>
                          <a:cs typeface="Times New Roman" panose="02020603050405020304" pitchFamily="18" charset="0"/>
                        </a:rPr>
                        <a:t>sông</a:t>
                      </a:r>
                      <a:r>
                        <a:rPr lang="en-US" b="0" dirty="0">
                          <a:solidFill>
                            <a:srgbClr val="FFFF00"/>
                          </a:solidFill>
                          <a:latin typeface="Times New Roman" panose="02020603050405020304" pitchFamily="18" charset="0"/>
                          <a:cs typeface="Times New Roman" panose="02020603050405020304" pitchFamily="18" charset="0"/>
                        </a:rPr>
                        <a:t> </a:t>
                      </a:r>
                      <a:r>
                        <a:rPr lang="en-US" b="0" dirty="0" err="1">
                          <a:solidFill>
                            <a:srgbClr val="FFFF00"/>
                          </a:solidFill>
                          <a:latin typeface="Times New Roman" panose="02020603050405020304" pitchFamily="18" charset="0"/>
                          <a:cs typeface="Times New Roman" panose="02020603050405020304" pitchFamily="18" charset="0"/>
                        </a:rPr>
                        <a:t>Hồng</a:t>
                      </a:r>
                      <a:r>
                        <a:rPr lang="en-US" b="0" dirty="0">
                          <a:solidFill>
                            <a:srgbClr val="FFFF00"/>
                          </a:solidFill>
                          <a:latin typeface="Times New Roman" panose="02020603050405020304" pitchFamily="18" charset="0"/>
                          <a:cs typeface="Times New Roman" panose="02020603050405020304" pitchFamily="18" charset="0"/>
                        </a:rPr>
                        <a:t> </a:t>
                      </a:r>
                      <a:r>
                        <a:rPr lang="en-US" b="0" dirty="0" err="1">
                          <a:solidFill>
                            <a:srgbClr val="FFFF00"/>
                          </a:solidFill>
                          <a:latin typeface="Times New Roman" panose="02020603050405020304" pitchFamily="18" charset="0"/>
                          <a:cs typeface="Times New Roman" panose="02020603050405020304" pitchFamily="18" charset="0"/>
                        </a:rPr>
                        <a:t>tại</a:t>
                      </a:r>
                      <a:r>
                        <a:rPr lang="en-US" b="0" dirty="0">
                          <a:solidFill>
                            <a:srgbClr val="FFFF00"/>
                          </a:solidFill>
                          <a:latin typeface="Times New Roman" panose="02020603050405020304" pitchFamily="18" charset="0"/>
                          <a:cs typeface="Times New Roman" panose="02020603050405020304" pitchFamily="18" charset="0"/>
                        </a:rPr>
                        <a:t> </a:t>
                      </a:r>
                      <a:r>
                        <a:rPr lang="en-US" b="0" dirty="0" err="1">
                          <a:solidFill>
                            <a:srgbClr val="FFFF00"/>
                          </a:solidFill>
                          <a:latin typeface="Times New Roman" panose="02020603050405020304" pitchFamily="18" charset="0"/>
                          <a:cs typeface="Times New Roman" panose="02020603050405020304" pitchFamily="18" charset="0"/>
                        </a:rPr>
                        <a:t>trạm</a:t>
                      </a:r>
                      <a:r>
                        <a:rPr lang="en-US" b="0" dirty="0">
                          <a:solidFill>
                            <a:srgbClr val="FFFF00"/>
                          </a:solidFill>
                          <a:latin typeface="Times New Roman" panose="02020603050405020304" pitchFamily="18" charset="0"/>
                          <a:cs typeface="Times New Roman" panose="02020603050405020304" pitchFamily="18" charset="0"/>
                        </a:rPr>
                        <a:t> Hà </a:t>
                      </a:r>
                      <a:r>
                        <a:rPr lang="en-US" b="0" dirty="0" err="1">
                          <a:solidFill>
                            <a:srgbClr val="FFFF00"/>
                          </a:solidFill>
                          <a:latin typeface="Times New Roman" panose="02020603050405020304" pitchFamily="18" charset="0"/>
                          <a:cs typeface="Times New Roman" panose="02020603050405020304" pitchFamily="18" charset="0"/>
                        </a:rPr>
                        <a:t>Nội</a:t>
                      </a:r>
                      <a:endParaRPr lang="en-US" b="0" dirty="0">
                        <a:solidFill>
                          <a:srgbClr val="FFFF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45711925"/>
                  </a:ext>
                </a:extLst>
              </a:tr>
            </a:tbl>
          </a:graphicData>
        </a:graphic>
      </p:graphicFrame>
    </p:spTree>
    <p:extLst>
      <p:ext uri="{BB962C8B-B14F-4D97-AF65-F5344CB8AC3E}">
        <p14:creationId xmlns:p14="http://schemas.microsoft.com/office/powerpoint/2010/main" val="2840851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1)">
                                      <p:cBhvr>
                                        <p:cTn id="10" dur="2000"/>
                                        <p:tgtEl>
                                          <p:spTgt spid="15"/>
                                        </p:tgtEl>
                                      </p:cBhvr>
                                    </p:animEffect>
                                  </p:childTnLst>
                                </p:cTn>
                              </p:par>
                              <p:par>
                                <p:cTn id="11" presetID="21" presetClass="entr" presetSubtype="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CĐ 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5"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Quá trình hình thành và phát triển châu thổ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sông Hồng. Chế độ nước của sông Hồng.</a:t>
            </a:r>
          </a:p>
        </p:txBody>
      </p:sp>
      <p:graphicFrame>
        <p:nvGraphicFramePr>
          <p:cNvPr id="3" name="Table 2">
            <a:extLst>
              <a:ext uri="{FF2B5EF4-FFF2-40B4-BE49-F238E27FC236}">
                <a16:creationId xmlns:a16="http://schemas.microsoft.com/office/drawing/2014/main" id="{1A36EE8A-6D6C-D43C-328A-2699D72A4CCB}"/>
              </a:ext>
            </a:extLst>
          </p:cNvPr>
          <p:cNvGraphicFramePr>
            <a:graphicFrameLocks noGrp="1"/>
          </p:cNvGraphicFramePr>
          <p:nvPr>
            <p:extLst>
              <p:ext uri="{D42A27DB-BD31-4B8C-83A1-F6EECF244321}">
                <p14:modId xmlns:p14="http://schemas.microsoft.com/office/powerpoint/2010/main" val="3020224835"/>
              </p:ext>
            </p:extLst>
          </p:nvPr>
        </p:nvGraphicFramePr>
        <p:xfrm>
          <a:off x="128588" y="4156260"/>
          <a:ext cx="8839199" cy="2651760"/>
        </p:xfrm>
        <a:graphic>
          <a:graphicData uri="http://schemas.openxmlformats.org/drawingml/2006/table">
            <a:tbl>
              <a:tblPr firstRow="1" bandRow="1">
                <a:tableStyleId>{5C22544A-7EE6-4342-B048-85BDC9FD1C3A}</a:tableStyleId>
              </a:tblPr>
              <a:tblGrid>
                <a:gridCol w="8839199">
                  <a:extLst>
                    <a:ext uri="{9D8B030D-6E8A-4147-A177-3AD203B41FA5}">
                      <a16:colId xmlns:a16="http://schemas.microsoft.com/office/drawing/2014/main" val="4268273147"/>
                    </a:ext>
                  </a:extLst>
                </a:gridCol>
              </a:tblGrid>
              <a:tr h="370840">
                <a:tc>
                  <a:txBody>
                    <a:bodyPr/>
                    <a:lstStyle/>
                    <a:p>
                      <a:pPr algn="just"/>
                      <a:r>
                        <a:rPr lang="en-US" sz="2400" b="0" dirty="0">
                          <a:latin typeface="Times New Roman" panose="02020603050405020304" pitchFamily="18" charset="0"/>
                          <a:cs typeface="Times New Roman" panose="02020603050405020304" pitchFamily="18" charset="0"/>
                        </a:rPr>
                        <a:t>     Quan </a:t>
                      </a:r>
                      <a:r>
                        <a:rPr lang="en-US" sz="2400" b="0" dirty="0" err="1">
                          <a:latin typeface="Times New Roman" panose="02020603050405020304" pitchFamily="18" charset="0"/>
                          <a:cs typeface="Times New Roman" panose="02020603050405020304" pitchFamily="18" charset="0"/>
                        </a:rPr>
                        <a:t>sát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biểu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đồ</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lưu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lượng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mưa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và</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lưu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lượng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nước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sông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Hồng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tại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trạm</a:t>
                      </a:r>
                      <a:r>
                        <a:rPr lang="en-US" sz="2400" b="0" dirty="0">
                          <a:latin typeface="Times New Roman" panose="02020603050405020304" pitchFamily="18" charset="0"/>
                          <a:cs typeface="Times New Roman" panose="02020603050405020304" pitchFamily="18" charset="0"/>
                        </a:rPr>
                        <a:t> Hà </a:t>
                      </a:r>
                      <a:r>
                        <a:rPr lang="en-US" sz="2400" b="0" dirty="0" err="1">
                          <a:latin typeface="Times New Roman" panose="02020603050405020304" pitchFamily="18" charset="0"/>
                          <a:cs typeface="Times New Roman" panose="02020603050405020304" pitchFamily="18" charset="0"/>
                        </a:rPr>
                        <a:t>Nội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biết</a:t>
                      </a:r>
                      <a:r>
                        <a:rPr lang="en-US" sz="2400" b="0" dirty="0">
                          <a:latin typeface="Times New Roman" panose="02020603050405020304" pitchFamily="18" charset="0"/>
                          <a:cs typeface="Times New Roman" panose="02020603050405020304" pitchFamily="18" charset="0"/>
                        </a:rPr>
                        <a:t>:</a:t>
                      </a:r>
                    </a:p>
                    <a:p>
                      <a:pPr marL="0" indent="0" algn="just">
                        <a:buFontTx/>
                        <a:buNone/>
                      </a:pP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Mùa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mưa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mưa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nhiều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kéo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dài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mấy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tháng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Thời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gian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mùa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mưa</a:t>
                      </a:r>
                      <a:r>
                        <a:rPr lang="en-US" sz="2400" b="0" dirty="0">
                          <a:latin typeface="Times New Roman" panose="02020603050405020304" pitchFamily="18" charset="0"/>
                          <a:cs typeface="Times New Roman" panose="02020603050405020304" pitchFamily="18" charset="0"/>
                        </a:rPr>
                        <a:t>?</a:t>
                      </a:r>
                    </a:p>
                    <a:p>
                      <a:pPr marL="0" indent="0" algn="just">
                        <a:buFontTx/>
                        <a:buNone/>
                      </a:pP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Mùa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khô</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mưa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ít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kéo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dài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mấy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tháng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Thời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gian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mùa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khô</a:t>
                      </a:r>
                      <a:r>
                        <a:rPr lang="en-US" sz="2400" b="0" dirty="0">
                          <a:latin typeface="Times New Roman" panose="02020603050405020304" pitchFamily="18" charset="0"/>
                          <a:cs typeface="Times New Roman" panose="02020603050405020304" pitchFamily="18" charset="0"/>
                        </a:rPr>
                        <a:t>?</a:t>
                      </a:r>
                    </a:p>
                    <a:p>
                      <a:pPr algn="just"/>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Mùa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lũ</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kéo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dài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mấy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tháng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Thời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gian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mùa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lũ</a:t>
                      </a:r>
                      <a:r>
                        <a:rPr lang="en-US" sz="2400" b="0" dirty="0">
                          <a:latin typeface="Times New Roman" panose="02020603050405020304" pitchFamily="18" charset="0"/>
                          <a:cs typeface="Times New Roman" panose="02020603050405020304" pitchFamily="18" charset="0"/>
                        </a:rPr>
                        <a:t>?</a:t>
                      </a:r>
                    </a:p>
                    <a:p>
                      <a:pPr algn="just"/>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Mùa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cạn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kéo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dài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mấy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tháng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Thời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gian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mùa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cạn</a:t>
                      </a:r>
                      <a:r>
                        <a:rPr lang="en-US" sz="2400" b="0" dirty="0">
                          <a:latin typeface="Times New Roman" panose="02020603050405020304" pitchFamily="18" charset="0"/>
                          <a:cs typeface="Times New Roman" panose="02020603050405020304" pitchFamily="18" charset="0"/>
                        </a:rPr>
                        <a:t>?</a:t>
                      </a:r>
                    </a:p>
                    <a:p>
                      <a:pPr algn="just"/>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Nhận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xét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dài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của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mùa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mưa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và</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mùa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lũ</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Giải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thích</a:t>
                      </a:r>
                      <a:r>
                        <a:rPr lang="en-US" sz="2400" b="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2945218771"/>
                  </a:ext>
                </a:extLst>
              </a:tr>
            </a:tbl>
          </a:graphicData>
        </a:graphic>
      </p:graphicFrame>
      <p:pic>
        <p:nvPicPr>
          <p:cNvPr id="15" name="Picture 14">
            <a:extLst>
              <a:ext uri="{FF2B5EF4-FFF2-40B4-BE49-F238E27FC236}">
                <a16:creationId xmlns:a16="http://schemas.microsoft.com/office/drawing/2014/main" id="{96DF77F0-9F7F-DD41-79CE-071634CE7C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4802" y="1194211"/>
            <a:ext cx="4206534" cy="2946116"/>
          </a:xfrm>
          <a:prstGeom prst="rect">
            <a:avLst/>
          </a:prstGeom>
        </p:spPr>
      </p:pic>
      <p:pic>
        <p:nvPicPr>
          <p:cNvPr id="14" name="Picture 13">
            <a:extLst>
              <a:ext uri="{FF2B5EF4-FFF2-40B4-BE49-F238E27FC236}">
                <a16:creationId xmlns:a16="http://schemas.microsoft.com/office/drawing/2014/main" id="{64B2DF82-BBEF-7239-3755-B7EC1D447EC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8588" y="1172496"/>
            <a:ext cx="4512210" cy="2877343"/>
          </a:xfrm>
          <a:prstGeom prst="rect">
            <a:avLst/>
          </a:prstGeom>
          <a:noFill/>
          <a:ln>
            <a:noFill/>
          </a:ln>
        </p:spPr>
      </p:pic>
    </p:spTree>
    <p:extLst>
      <p:ext uri="{BB962C8B-B14F-4D97-AF65-F5344CB8AC3E}">
        <p14:creationId xmlns:p14="http://schemas.microsoft.com/office/powerpoint/2010/main" val="2049008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par>
                                <p:cTn id="8" presetID="21" presetClass="entr" presetSubtype="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1)">
                                      <p:cBhvr>
                                        <p:cTn id="10" dur="2000"/>
                                        <p:tgtEl>
                                          <p:spTgt spid="15"/>
                                        </p:tgtEl>
                                      </p:cBhvr>
                                    </p:animEffect>
                                  </p:childTnLst>
                                </p:cTn>
                              </p:par>
                              <p:par>
                                <p:cTn id="11" presetID="21"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7280</TotalTime>
  <Words>3234</Words>
  <Application>Microsoft Office PowerPoint</Application>
  <PresentationFormat>On-screen Show (4:3)</PresentationFormat>
  <Paragraphs>266</Paragraphs>
  <Slides>27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VnTeach.Com</dc:creator>
  <cp:keywords>VnTeach.Com</cp:keywords>
  <cp:lastModifiedBy>PC</cp:lastModifiedBy>
  <cp:revision>78</cp:revision>
  <dcterms:created xsi:type="dcterms:W3CDTF">2016-02-15T14:28:12Z</dcterms:created>
  <dcterms:modified xsi:type="dcterms:W3CDTF">2024-03-31T03:11:22Z</dcterms:modified>
</cp:coreProperties>
</file>