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303" r:id="rId2"/>
    <p:sldId id="304" r:id="rId3"/>
    <p:sldId id="305" r:id="rId4"/>
    <p:sldId id="287" r:id="rId5"/>
    <p:sldId id="306" r:id="rId6"/>
    <p:sldId id="307" r:id="rId7"/>
    <p:sldId id="308" r:id="rId8"/>
    <p:sldId id="309" r:id="rId9"/>
    <p:sldId id="310" r:id="rId10"/>
    <p:sldId id="311" r:id="rId11"/>
    <p:sldId id="312" r:id="rId12"/>
    <p:sldId id="313" r:id="rId13"/>
    <p:sldId id="316" r:id="rId14"/>
    <p:sldId id="317" r:id="rId15"/>
    <p:sldId id="314" r:id="rId16"/>
    <p:sldId id="339" r:id="rId17"/>
    <p:sldId id="319" r:id="rId18"/>
    <p:sldId id="320" r:id="rId19"/>
    <p:sldId id="321" r:id="rId20"/>
    <p:sldId id="322" r:id="rId21"/>
    <p:sldId id="326" r:id="rId22"/>
    <p:sldId id="335" r:id="rId23"/>
    <p:sldId id="323" r:id="rId24"/>
    <p:sldId id="328" r:id="rId25"/>
    <p:sldId id="329" r:id="rId26"/>
    <p:sldId id="330" r:id="rId27"/>
    <p:sldId id="331" r:id="rId28"/>
    <p:sldId id="336" r:id="rId29"/>
    <p:sldId id="337" r:id="rId30"/>
    <p:sldId id="338" r:id="rId31"/>
    <p:sldId id="324" r:id="rId32"/>
    <p:sldId id="325" r:id="rId33"/>
    <p:sldId id="340" r:id="rId34"/>
    <p:sldId id="342" r:id="rId35"/>
    <p:sldId id="315" r:id="rId36"/>
    <p:sldId id="345" r:id="rId37"/>
    <p:sldId id="346" r:id="rId38"/>
    <p:sldId id="347" r:id="rId39"/>
    <p:sldId id="348" r:id="rId40"/>
    <p:sldId id="344" r:id="rId41"/>
    <p:sldId id="343"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3" r:id="rId55"/>
    <p:sldId id="362" r:id="rId56"/>
  </p:sldIdLst>
  <p:sldSz cx="12161838"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xmlns="" val="1"/>
      </p:ext>
    </p:extLst>
  </p:showPr>
  <p:clrMru>
    <a:srgbClr val="0000FF"/>
    <a:srgbClr val="66FF33"/>
    <a:srgbClr val="000099"/>
    <a:srgbClr val="CC9900"/>
    <a:srgbClr val="FF3300"/>
    <a:srgbClr val="FFFF00"/>
    <a:srgbClr val="CFF4AA"/>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8" d="100"/>
          <a:sy n="68" d="100"/>
        </p:scale>
        <p:origin x="-804" y="-96"/>
      </p:cViewPr>
      <p:guideLst>
        <p:guide orient="horz" pos="2160"/>
        <p:guide pos="383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D9A0E0C9-60AB-49CA-9C87-DDA79B66FFCE}" type="datetimeFigureOut">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12/7/2024</a:t>
            </a:fld>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en-US" sz="1200" strike="noStrike" noProof="1" dirty="0">
                <a:latin typeface="Times New Roman" panose="02020603050405020304" pitchFamily="18" charset="0"/>
                <a:ea typeface="+mn-ea"/>
                <a:cs typeface="+mn-cs"/>
              </a:rPr>
              <a:pPr lvl="0" algn="r" eaLnBrk="1" fontAlgn="base" hangingPunct="1"/>
              <a:t>‹#›</a:t>
            </a:fld>
            <a:endParaRPr 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xfrm>
            <a:off x="388938" y="685800"/>
            <a:ext cx="6080125" cy="3429000"/>
          </a:xfrm>
          <a:ln>
            <a:solidFill>
              <a:srgbClr val="000000"/>
            </a:solidFill>
            <a:miter/>
          </a:ln>
        </p:spPr>
      </p:sp>
      <p:sp>
        <p:nvSpPr>
          <p:cNvPr id="7170" name="Notes Placeholder 2"/>
          <p:cNvSpPr>
            <a:spLocks noGrp="1"/>
          </p:cNvSpPr>
          <p:nvPr>
            <p:ph type="body"/>
          </p:nvPr>
        </p:nvSpPr>
        <p:spPr>
          <a:noFill/>
          <a:ln>
            <a:noFill/>
          </a:ln>
        </p:spPr>
        <p:txBody>
          <a:bodyPr wrap="square" lIns="91440" tIns="45720" rIns="91440" bIns="45720" anchor="t" anchorCtr="0"/>
          <a:lstStyle/>
          <a:p>
            <a:pPr lvl="0" eaLnBrk="1" hangingPunct="1"/>
            <a:endParaRPr lang="vi-VN" altLang="en-US" dirty="0">
              <a:latin typeface="Arial" panose="020B0604020202020204" pitchFamily="34" charset="0"/>
            </a:endParaRPr>
          </a:p>
        </p:txBody>
      </p:sp>
      <p:sp>
        <p:nvSpPr>
          <p:cNvPr id="7171" name="Date Placeholder 3"/>
          <p:cNvSpPr txBox="1">
            <a:spLocks noGrp="1"/>
          </p:cNvSpPr>
          <p:nvPr>
            <p:ph type="dt" sz="half"/>
          </p:nvPr>
        </p:nvSpPr>
        <p:spPr>
          <a:xfrm>
            <a:off x="3884613" y="0"/>
            <a:ext cx="2971800" cy="458788"/>
          </a:xfrm>
          <a:prstGeom prst="rect">
            <a:avLst/>
          </a:prstGeom>
          <a:noFill/>
          <a:ln w="9525">
            <a:noFill/>
          </a:ln>
        </p:spPr>
        <p:txBody>
          <a:bodyPr vert="horz" lIns="91440" tIns="45720" rIns="91440" bIns="45720" anchor="t" anchorCtr="0"/>
          <a:lstStyle/>
          <a:p>
            <a:pPr lvl="0" algn="r"/>
            <a:fld id="{BB962C8B-B14F-4D97-AF65-F5344CB8AC3E}" type="datetime12">
              <a:rPr lang="vi-VN" altLang="en-US" sz="1200" dirty="0"/>
              <a:pPr lvl="0" algn="r"/>
              <a:t>08:00</a:t>
            </a:fld>
            <a:endParaRPr lang="vi-V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a:solidFill>
              <a:srgbClr val="000000"/>
            </a:solidFill>
            <a:miter/>
          </a:ln>
        </p:spPr>
      </p:sp>
      <p:sp>
        <p:nvSpPr>
          <p:cNvPr id="43010" name="Notes Placeholder 2"/>
          <p:cNvSpPr>
            <a:spLocks noGrp="1"/>
          </p:cNvSpPr>
          <p:nvPr>
            <p:ph type="body"/>
          </p:nvPr>
        </p:nvSpPr>
        <p:spPr>
          <a:noFill/>
          <a:ln>
            <a:noFill/>
          </a:ln>
        </p:spPr>
        <p:txBody>
          <a:bodyPr wrap="square" lIns="91440" tIns="45720" rIns="91440" bIns="45720" anchor="t" anchorCtr="0"/>
          <a:lstStyle/>
          <a:p>
            <a:pPr lvl="0"/>
            <a:endParaRPr lang="en-US" altLang="en-US" dirty="0"/>
          </a:p>
        </p:txBody>
      </p:sp>
      <p:sp>
        <p:nvSpPr>
          <p:cNvPr id="43011" name="Slide Number Placeholder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en-US" altLang="en-US" sz="1200" dirty="0"/>
              <a:pPr lvl="0" algn="r"/>
              <a:t>33</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Google Shape;1597;g8c1cdf8071_0_720:notes"/>
          <p:cNvSpPr>
            <a:spLocks noGrp="1" noRot="1" noChangeAspect="1" noTextEdit="1"/>
          </p:cNvSpPr>
          <p:nvPr>
            <p:ph type="sldImg" idx="2"/>
          </p:nvPr>
        </p:nvSpPr>
        <p:spPr>
          <a:xfrm>
            <a:off x="388938" y="685800"/>
            <a:ext cx="6080125" cy="3429000"/>
          </a:xfrm>
          <a:custGeom>
            <a:avLst/>
            <a:gdLst/>
            <a:ahLst/>
            <a:cxnLst>
              <a:cxn ang="0">
                <a:pos x="0" y="0"/>
              </a:cxn>
              <a:cxn ang="0">
                <a:pos x="308066000" y="0"/>
              </a:cxn>
              <a:cxn ang="0">
                <a:pos x="308066000" y="97983675"/>
              </a:cxn>
              <a:cxn ang="0">
                <a:pos x="0" y="97983675"/>
              </a:cxn>
              <a:cxn ang="0">
                <a:pos x="0" y="0"/>
              </a:cxn>
            </a:cxnLst>
            <a:rect l="0" t="0" r="0" b="0"/>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45058" name="Google Shape;1598;g8c1cdf8071_0_720:notes"/>
          <p:cNvSpPr>
            <a:spLocks noGrp="1"/>
          </p:cNvSpPr>
          <p:nvPr>
            <p:ph type="body"/>
          </p:nvPr>
        </p:nvSpPr>
        <p:spPr>
          <a:xfrm>
            <a:off x="685800" y="4343400"/>
            <a:ext cx="5486400" cy="4114800"/>
          </a:xfrm>
          <a:noFill/>
          <a:ln>
            <a:noFill/>
          </a:ln>
        </p:spPr>
        <p:txBody>
          <a:bodyPr wrap="square" lIns="91425" tIns="91425" rIns="91425" bIns="91425" anchor="t" anchorCtr="0"/>
          <a:lstStyle/>
          <a:p>
            <a:pPr lvl="0">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Google Shape;1597;g8c1cdf8071_0_720:notes"/>
          <p:cNvSpPr>
            <a:spLocks noGrp="1" noRot="1" noChangeAspect="1" noTextEdit="1"/>
          </p:cNvSpPr>
          <p:nvPr>
            <p:ph type="sldImg" idx="2"/>
          </p:nvPr>
        </p:nvSpPr>
        <p:spPr>
          <a:xfrm>
            <a:off x="388938" y="685800"/>
            <a:ext cx="6080125" cy="3429000"/>
          </a:xfrm>
          <a:custGeom>
            <a:avLst/>
            <a:gdLst/>
            <a:ahLst/>
            <a:cxnLst>
              <a:cxn ang="0">
                <a:pos x="0" y="0"/>
              </a:cxn>
              <a:cxn ang="0">
                <a:pos x="308066000" y="0"/>
              </a:cxn>
              <a:cxn ang="0">
                <a:pos x="308066000" y="97983675"/>
              </a:cxn>
              <a:cxn ang="0">
                <a:pos x="0" y="97983675"/>
              </a:cxn>
              <a:cxn ang="0">
                <a:pos x="0" y="0"/>
              </a:cxn>
            </a:cxnLst>
            <a:rect l="0" t="0" r="0" b="0"/>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55298" name="Google Shape;1598;g8c1cdf8071_0_720:notes"/>
          <p:cNvSpPr>
            <a:spLocks noGrp="1"/>
          </p:cNvSpPr>
          <p:nvPr>
            <p:ph type="body"/>
          </p:nvPr>
        </p:nvSpPr>
        <p:spPr>
          <a:xfrm>
            <a:off x="685800" y="4343400"/>
            <a:ext cx="5486400" cy="4114800"/>
          </a:xfrm>
          <a:noFill/>
          <a:ln>
            <a:noFill/>
          </a:ln>
        </p:spPr>
        <p:txBody>
          <a:bodyPr wrap="square" lIns="91425" tIns="91425" rIns="91425" bIns="91425" anchor="t" anchorCtr="0"/>
          <a:lstStyle/>
          <a:p>
            <a:pPr lvl="0">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TextEdit="1"/>
          </p:cNvSpPr>
          <p:nvPr>
            <p:ph type="sldImg"/>
          </p:nvPr>
        </p:nvSpPr>
        <p:spPr>
          <a:ln>
            <a:solidFill>
              <a:srgbClr val="000000"/>
            </a:solidFill>
            <a:miter/>
          </a:ln>
        </p:spPr>
      </p:sp>
      <p:sp>
        <p:nvSpPr>
          <p:cNvPr id="68610" name="备注占位符 2"/>
          <p:cNvSpPr>
            <a:spLocks noGrp="1"/>
          </p:cNvSpPr>
          <p:nvPr>
            <p:ph type="body"/>
          </p:nvPr>
        </p:nvSpPr>
        <p:spPr>
          <a:noFill/>
          <a:ln>
            <a:noFill/>
          </a:ln>
        </p:spPr>
        <p:txBody>
          <a:bodyPr wrap="square" lIns="91440" tIns="45720" rIns="91440" bIns="45720" anchor="t" anchorCtr="0"/>
          <a:lstStyle/>
          <a:p>
            <a:pPr lvl="0"/>
            <a:endParaRPr lang="zh-CN" altLang="en-US" dirty="0">
              <a:latin typeface="Arial" panose="020B0604020202020204" pitchFamily="34" charset="0"/>
              <a:ea typeface="等线"/>
            </a:endParaRPr>
          </a:p>
        </p:txBody>
      </p:sp>
      <p:sp>
        <p:nvSpPr>
          <p:cNvPr id="6861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solidFill>
                  <a:srgbClr val="000000"/>
                </a:solidFill>
                <a:latin typeface="等线"/>
                <a:ea typeface="等线"/>
              </a:rPr>
              <a:pPr lvl="0" algn="r"/>
              <a:t>55</a:t>
            </a:fld>
            <a:endParaRPr lang="zh-CN" altLang="en-US" sz="1200" dirty="0">
              <a:solidFill>
                <a:srgbClr val="000000"/>
              </a:solidFill>
              <a:latin typeface="等线"/>
              <a:ea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pPr lvl="0" eaLnBrk="1" fontAlgn="base" hangingPunct="1"/>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pPr lvl="0" eaLnBrk="1" fontAlgn="base" hangingPunct="1"/>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08092" y="274639"/>
            <a:ext cx="8006543"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pPr lvl="0" eaLnBrk="1" fontAlgn="base" hangingPunct="1"/>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ame 2">
  <p:cSld name="Game 2">
    <p:bg>
      <p:bgPr>
        <a:solidFill>
          <a:schemeClr val="bg1"/>
        </a:solid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948615" y="450100"/>
            <a:ext cx="10264543" cy="943200"/>
          </a:xfrm>
          <a:prstGeom prst="rect">
            <a:avLst/>
          </a:prstGeom>
        </p:spPr>
        <p:txBody>
          <a:bodyPr spcFirstLastPara="1" lIns="91425" tIns="91425" rIns="91425" bIns="91425" anchor="t">
            <a:noAutofit/>
          </a:bodyPr>
          <a:lstStyle>
            <a:lvl1pPr lvl="0" algn="ctr" rtl="0">
              <a:spcBef>
                <a:spcPts val="0"/>
              </a:spcBef>
              <a:spcAft>
                <a:spcPts val="0"/>
              </a:spcAft>
              <a:buSzPts val="4000"/>
              <a:buNone/>
              <a:defRPr b="0" cap="none" spc="0">
                <a:ln w="0"/>
                <a:solidFill>
                  <a:schemeClr val="accent1"/>
                </a:solidFill>
                <a:effectLst>
                  <a:outerShdw blurRad="38100" dist="25400" dir="5400000" algn="ctr" rotWithShape="0">
                    <a:srgbClr val="6E747A">
                      <a:alpha val="43000"/>
                    </a:srgbClr>
                  </a:outerShdw>
                </a:effectLst>
                <a:latin typeface="Bookerly" pitchFamily="18" charset="0"/>
                <a:ea typeface="Bookerly" pitchFamily="18" charset="0"/>
                <a:cs typeface="Bookerly" pitchFamily="18" charset="0"/>
              </a:defRPr>
            </a:lvl1pPr>
            <a:lvl2pPr lvl="1" algn="ctr" rtl="0">
              <a:spcBef>
                <a:spcPts val="0"/>
              </a:spcBef>
              <a:spcAft>
                <a:spcPts val="0"/>
              </a:spcAft>
              <a:buSzPts val="4000"/>
              <a:buNone/>
              <a:defRPr sz="5320"/>
            </a:lvl2pPr>
            <a:lvl3pPr lvl="2" algn="ctr" rtl="0">
              <a:spcBef>
                <a:spcPts val="0"/>
              </a:spcBef>
              <a:spcAft>
                <a:spcPts val="0"/>
              </a:spcAft>
              <a:buSzPts val="4000"/>
              <a:buNone/>
              <a:defRPr sz="5320"/>
            </a:lvl3pPr>
            <a:lvl4pPr lvl="3" algn="ctr" rtl="0">
              <a:spcBef>
                <a:spcPts val="0"/>
              </a:spcBef>
              <a:spcAft>
                <a:spcPts val="0"/>
              </a:spcAft>
              <a:buSzPts val="4000"/>
              <a:buNone/>
              <a:defRPr sz="5320"/>
            </a:lvl4pPr>
            <a:lvl5pPr lvl="4" algn="ctr" rtl="0">
              <a:spcBef>
                <a:spcPts val="0"/>
              </a:spcBef>
              <a:spcAft>
                <a:spcPts val="0"/>
              </a:spcAft>
              <a:buSzPts val="4000"/>
              <a:buNone/>
              <a:defRPr sz="5320"/>
            </a:lvl5pPr>
            <a:lvl6pPr lvl="5" algn="ctr" rtl="0">
              <a:spcBef>
                <a:spcPts val="0"/>
              </a:spcBef>
              <a:spcAft>
                <a:spcPts val="0"/>
              </a:spcAft>
              <a:buSzPts val="4000"/>
              <a:buNone/>
              <a:defRPr sz="5320"/>
            </a:lvl6pPr>
            <a:lvl7pPr lvl="6" algn="ctr" rtl="0">
              <a:spcBef>
                <a:spcPts val="0"/>
              </a:spcBef>
              <a:spcAft>
                <a:spcPts val="0"/>
              </a:spcAft>
              <a:buSzPts val="4000"/>
              <a:buNone/>
              <a:defRPr sz="5320"/>
            </a:lvl7pPr>
            <a:lvl8pPr lvl="7" algn="ctr" rtl="0">
              <a:spcBef>
                <a:spcPts val="0"/>
              </a:spcBef>
              <a:spcAft>
                <a:spcPts val="0"/>
              </a:spcAft>
              <a:buSzPts val="4000"/>
              <a:buNone/>
              <a:defRPr sz="5320"/>
            </a:lvl8pPr>
            <a:lvl9pPr lvl="8" algn="ctr" rtl="0">
              <a:spcBef>
                <a:spcPts val="0"/>
              </a:spcBef>
              <a:spcAft>
                <a:spcPts val="0"/>
              </a:spcAft>
              <a:buSzPts val="4000"/>
              <a:buNone/>
              <a:defRPr sz="5320"/>
            </a:lvl9pPr>
          </a:lstStyle>
          <a:p>
            <a:pPr fontAlgn="base"/>
            <a:endParaRPr/>
          </a:p>
        </p:txBody>
      </p:sp>
      <p:sp>
        <p:nvSpPr>
          <p:cNvPr id="2" name="Date Placeholder 1"/>
          <p:cNvSpPr>
            <a:spLocks noGrp="1"/>
          </p:cNvSpPr>
          <p:nvPr>
            <p:ph type="dt" sz="half" idx="10"/>
          </p:nvPr>
        </p:nvSpPr>
        <p:spPr>
          <a:xfrm>
            <a:off x="608013" y="6356350"/>
            <a:ext cx="283845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a:xfrm>
            <a:off x="4156075" y="6356350"/>
            <a:ext cx="3849688" cy="365125"/>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a:xfrm>
            <a:off x="8715375" y="6356350"/>
            <a:ext cx="2838450" cy="365125"/>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pPr lvl="0" eaLnBrk="1" fontAlgn="base" hangingPunct="1"/>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pPr lvl="0" eaLnBrk="1" fontAlgn="base" hangingPunct="1"/>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pPr lvl="0" eaLnBrk="1" fontAlgn="base" hangingPunct="1"/>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pPr lvl="0" eaLnBrk="1" fontAlgn="base" hangingPunct="1"/>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pPr lvl="0" eaLnBrk="1" fontAlgn="base" hangingPunct="1"/>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pPr lvl="0" eaLnBrk="1" fontAlgn="base" hangingPunct="1"/>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pPr lvl="0" eaLnBrk="1" fontAlgn="base" hangingPunct="1"/>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pPr lvl="0" eaLnBrk="1" fontAlgn="base" hangingPunct="1"/>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2383805" y="612775"/>
            <a:ext cx="7297103"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pPr lvl="0" eaLnBrk="1" fontAlgn="base" hangingPunct="1"/>
              <a:t>‹#›</a:t>
            </a:fld>
            <a:endParaRPr lang="en-US" altLang="en-US" strike="noStrike" noProof="1">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8013" y="274638"/>
            <a:ext cx="10945812" cy="1143000"/>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p:nvPr>
        </p:nvSpPr>
        <p:spPr>
          <a:xfrm>
            <a:off x="608013" y="1600200"/>
            <a:ext cx="10945812" cy="4525963"/>
          </a:xfrm>
          <a:prstGeom prst="rect">
            <a:avLst/>
          </a:prstGeom>
          <a:noFill/>
          <a:ln w="9525">
            <a:noFill/>
          </a:ln>
        </p:spPr>
        <p:txBody>
          <a:bodyPr anchor="t"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pPr lvl="0" eaLnBrk="1" fontAlgn="base" hangingPunct="1"/>
              <a:t>‹#›</a:t>
            </a:fld>
            <a:endParaRPr lang="en-US" altLang="en-US" strike="noStrike" noProof="1">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ADMIN\Desktop\Kenny%20-%20Forever%20In%20Love.mp3" TargetMode="External"/><Relationship Id="rId5" Type="http://schemas.openxmlformats.org/officeDocument/2006/relationships/image" Target="../media/image2.png"/><Relationship Id="rId4" Type="http://schemas.microsoft.com/office/2007/relationships/media" Target="file:///C:\Users\ADMIN\Desktop\Kenny%20-%20Forever%20In%20Love.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39.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31.xml"/><Relationship Id="rId4" Type="http://schemas.openxmlformats.org/officeDocument/2006/relationships/slide" Target="slide5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file:///C:\Users\ADMIN\Desktop\nhac%20nen%201.mp3" TargetMode="External"/><Relationship Id="rId5" Type="http://schemas.openxmlformats.org/officeDocument/2006/relationships/image" Target="../media/image2.png"/><Relationship Id="rId4" Type="http://schemas.microsoft.com/office/2007/relationships/media" Target="file:///C:\Users\ADMIN\Desktop\nhac%20nen%201.mp3"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36.jpeg"/><Relationship Id="rId12" Type="http://schemas.microsoft.com/office/2007/relationships/media" Target="file:///C:\Users\ADMIN\Desktop\Bai%20video\nhac%20nen%201.mp3" TargetMode="External"/><Relationship Id="rId2" Type="http://schemas.openxmlformats.org/officeDocument/2006/relationships/audio" Target="file:///C:\Users\ADMIN\Desktop\Bai%20video\nhac%20nen%201.mp3" TargetMode="External"/><Relationship Id="rId1" Type="http://schemas.openxmlformats.org/officeDocument/2006/relationships/tags" Target="../tags/tag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notesSlide" Target="../notesSlides/notesSlide5.xml"/><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Kết quả hình ảnh cho hình nền bài giảng powerpoint"/>
          <p:cNvPicPr>
            <a:picLocks noChangeAspect="1"/>
          </p:cNvPicPr>
          <p:nvPr/>
        </p:nvPicPr>
        <p:blipFill>
          <a:blip r:embed="rId3"/>
          <a:stretch>
            <a:fillRect/>
          </a:stretch>
        </p:blipFill>
        <p:spPr>
          <a:xfrm>
            <a:off x="0" y="0"/>
            <a:ext cx="12161838" cy="6867525"/>
          </a:xfrm>
          <a:prstGeom prst="rect">
            <a:avLst/>
          </a:prstGeom>
          <a:noFill/>
          <a:ln w="9525">
            <a:noFill/>
          </a:ln>
        </p:spPr>
      </p:pic>
      <p:sp>
        <p:nvSpPr>
          <p:cNvPr id="2" name="Title 1"/>
          <p:cNvSpPr>
            <a:spLocks noGrp="1"/>
          </p:cNvSpPr>
          <p:nvPr>
            <p:ph type="ctrTitle"/>
          </p:nvPr>
        </p:nvSpPr>
        <p:spPr>
          <a:xfrm>
            <a:off x="1281113" y="1866900"/>
            <a:ext cx="9525000" cy="2233613"/>
          </a:xfrm>
          <a:solidFill>
            <a:schemeClr val="accent4">
              <a:lumMod val="20000"/>
              <a:lumOff val="80000"/>
            </a:schemeClr>
          </a:solidFill>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vi-VN" sz="4000" b="1" i="0" u="none" strike="noStrike" kern="1200" cap="none" spc="0" normalizeH="0" baseline="0" noProof="1">
                <a:solidFill>
                  <a:srgbClr val="C00000"/>
                </a:solidFill>
                <a:latin typeface="+mj-lt"/>
                <a:ea typeface="+mj-ea"/>
                <a:cs typeface="+mj-cs"/>
              </a:rPr>
              <a:t> </a:t>
            </a:r>
            <a:r>
              <a:rPr kumimoji="0" lang="en-US" altLang="vi-VN" sz="4000" b="1" i="0" u="none" strike="noStrike" kern="1200" cap="none" spc="0" normalizeH="0" baseline="0" noProof="1">
                <a:solidFill>
                  <a:srgbClr val="FF0000"/>
                </a:solidFill>
                <a:latin typeface="Times New Roman" panose="02020603050405020304" pitchFamily="18" charset="0"/>
                <a:ea typeface="+mj-ea"/>
                <a:cs typeface="Times New Roman" panose="02020603050405020304" pitchFamily="18" charset="0"/>
              </a:rPr>
              <a:t>C</a:t>
            </a:r>
            <a:r>
              <a:rPr kumimoji="0" lang="vi-VN" altLang="en-US" sz="4000" b="1" i="0" u="none" strike="noStrike" kern="1200" cap="none" spc="0" normalizeH="0" baseline="0" noProof="1">
                <a:solidFill>
                  <a:srgbClr val="FF0000"/>
                </a:solidFill>
                <a:latin typeface="Times New Roman" panose="02020603050405020304" pitchFamily="18" charset="0"/>
                <a:ea typeface="+mj-ea"/>
                <a:cs typeface="Times New Roman" panose="02020603050405020304" pitchFamily="18" charset="0"/>
              </a:rPr>
              <a:t>hủ đề</a:t>
            </a:r>
            <a:r>
              <a:rPr kumimoji="0" lang="en-US" altLang="vi-VN" sz="4000" b="1" i="0" u="none" strike="noStrike" kern="1200" cap="none" spc="0" normalizeH="0" baseline="0" noProof="1">
                <a:solidFill>
                  <a:srgbClr val="FF0000"/>
                </a:solidFill>
                <a:latin typeface="Times New Roman" panose="02020603050405020304" pitchFamily="18" charset="0"/>
                <a:ea typeface="+mj-ea"/>
                <a:cs typeface="Times New Roman" panose="02020603050405020304" pitchFamily="18" charset="0"/>
              </a:rPr>
              <a:t> 4- ÂM THANH </a:t>
            </a:r>
            <a:r>
              <a:rPr lang="en-US" altLang="vi-VN" sz="4000" b="1" dirty="0">
                <a:latin typeface="Times New Roman" panose="02020603050405020304" pitchFamily="18" charset="0"/>
                <a:cs typeface="Times New Roman" panose="02020603050405020304" pitchFamily="18" charset="0"/>
              </a:rPr>
              <a:t/>
            </a:r>
            <a:br>
              <a:rPr lang="en-US" altLang="vi-VN" sz="4000" b="1" dirty="0">
                <a:latin typeface="Times New Roman" panose="02020603050405020304" pitchFamily="18" charset="0"/>
                <a:cs typeface="Times New Roman" panose="02020603050405020304" pitchFamily="18" charset="0"/>
              </a:rPr>
            </a:br>
            <a:r>
              <a:rPr kumimoji="0" lang="en-US" altLang="vi-VN" sz="4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r>
              <a:rPr kumimoji="0" lang="vi-VN" altLang="x-none" sz="4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BÀI </a:t>
            </a:r>
            <a:r>
              <a:rPr kumimoji="0" sz="4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13- ĐỘ TO VÀ ĐỘ CAO CỦA ÂM</a:t>
            </a:r>
            <a:r>
              <a:rPr sz="4000" b="1" dirty="0">
                <a:latin typeface="Times New Roman" panose="02020603050405020304" pitchFamily="18" charset="0"/>
                <a:cs typeface="Times New Roman" panose="02020603050405020304" pitchFamily="18" charset="0"/>
              </a:rPr>
              <a:t/>
            </a:r>
            <a:br>
              <a:rPr sz="4000" b="1" dirty="0">
                <a:latin typeface="Times New Roman" panose="02020603050405020304" pitchFamily="18" charset="0"/>
                <a:cs typeface="Times New Roman" panose="02020603050405020304" pitchFamily="18" charset="0"/>
              </a:rPr>
            </a:br>
            <a:r>
              <a:rPr kumimoji="0" sz="4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( 3 Tiết ) </a:t>
            </a:r>
            <a:endParaRPr kumimoji="0" lang="vi-VN" altLang="x-none" sz="4000" b="1" i="0" u="none" strike="noStrike" kern="1200" cap="none" spc="0" normalizeH="0" baseline="0" noProof="1">
              <a:solidFill>
                <a:srgbClr val="C00000"/>
              </a:solidFill>
              <a:latin typeface="Times New Roman" panose="02020603050405020304" pitchFamily="18" charset="0"/>
              <a:ea typeface="Times New Roman" panose="02020603050405020304" pitchFamily="18" charset="0"/>
              <a:cs typeface="+mj-cs"/>
            </a:endParaRPr>
          </a:p>
        </p:txBody>
      </p:sp>
      <p:pic>
        <p:nvPicPr>
          <p:cNvPr id="3" name="Kenny - Forever In Love.mp3">
            <a:hlinkClick r:id="" action="ppaction://media"/>
          </p:cNvPr>
          <p:cNvPicPr>
            <a:picLocks noRot="1" noChangeAspect="1"/>
          </p:cNvPicPr>
          <p:nvPr>
            <a:audioFile r:link="rId1"/>
            <p:extLst>
              <p:ext uri="{DAA4B4D4-6D71-4841-9C94-3DE7FCFB9230}">
                <p14:media xmlns:p14="http://schemas.microsoft.com/office/powerpoint/2010/main" xmlns="" r:link="rId4"/>
              </p:ext>
            </p:extLst>
          </p:nvPr>
        </p:nvPicPr>
        <p:blipFill>
          <a:blip r:embed="rId5" cstate="print"/>
          <a:stretch>
            <a:fillRect/>
          </a:stretch>
        </p:blipFill>
        <p:spPr>
          <a:xfrm>
            <a:off x="366713" y="5943600"/>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53"/>
          <p:cNvSpPr txBox="1"/>
          <p:nvPr/>
        </p:nvSpPr>
        <p:spPr>
          <a:xfrm>
            <a:off x="2347913" y="304800"/>
            <a:ext cx="6477000" cy="523875"/>
          </a:xfrm>
          <a:prstGeom prst="rect">
            <a:avLst/>
          </a:prstGeom>
          <a:noFill/>
          <a:ln w="9525">
            <a:noFill/>
          </a:ln>
        </p:spPr>
        <p:txBody>
          <a:bodyPr anchor="ctr" anchorCtr="0">
            <a:spAutoFit/>
          </a:bodyPr>
          <a:lstStyle/>
          <a:p>
            <a:pPr algn="ctr">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4338"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5364" name="Rectangle 5"/>
          <p:cNvSpPr/>
          <p:nvPr/>
        </p:nvSpPr>
        <p:spPr>
          <a:xfrm>
            <a:off x="747713" y="1443038"/>
            <a:ext cx="8372475" cy="461962"/>
          </a:xfrm>
          <a:prstGeom prst="rect">
            <a:avLst/>
          </a:prstGeom>
          <a:noFill/>
          <a:ln w="9525">
            <a:noFill/>
          </a:ln>
        </p:spPr>
        <p:txBody>
          <a:bodyPr anchor="t" anchorCtr="0">
            <a:spAutoFit/>
          </a:bodyPr>
          <a:lstStyle/>
          <a:p>
            <a:pPr eaLnBrk="0" hangingPunct="0">
              <a:spcBef>
                <a:spcPts val="600"/>
              </a:spcBef>
              <a:spcAft>
                <a:spcPts val="600"/>
              </a:spcAft>
            </a:pPr>
            <a:r>
              <a:rPr lang="en-US" altLang="en-US" b="1" dirty="0">
                <a:solidFill>
                  <a:srgbClr val="000000"/>
                </a:solidFill>
                <a:latin typeface="Times New Roman" panose="02020603050405020304" pitchFamily="18"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pic>
        <p:nvPicPr>
          <p:cNvPr id="15365" name="Picture 6" descr="C:\Users\ADMIN\Desktop\tải xuống.jfif"/>
          <p:cNvPicPr>
            <a:picLocks noChangeAspect="1"/>
          </p:cNvPicPr>
          <p:nvPr/>
        </p:nvPicPr>
        <p:blipFill>
          <a:blip r:embed="rId2"/>
          <a:stretch>
            <a:fillRect/>
          </a:stretch>
        </p:blipFill>
        <p:spPr>
          <a:xfrm>
            <a:off x="747713" y="2376488"/>
            <a:ext cx="4267200" cy="2319337"/>
          </a:xfrm>
          <a:prstGeom prst="rect">
            <a:avLst/>
          </a:prstGeom>
          <a:noFill/>
          <a:ln w="9525">
            <a:noFill/>
          </a:ln>
        </p:spPr>
      </p:pic>
      <p:sp>
        <p:nvSpPr>
          <p:cNvPr id="15366" name="Rectangle 7"/>
          <p:cNvSpPr/>
          <p:nvPr/>
        </p:nvSpPr>
        <p:spPr>
          <a:xfrm>
            <a:off x="5700713" y="2828925"/>
            <a:ext cx="6248400" cy="1570038"/>
          </a:xfrm>
          <a:prstGeom prst="rect">
            <a:avLst/>
          </a:prstGeom>
          <a:noFill/>
          <a:ln w="9525">
            <a:noFill/>
          </a:ln>
        </p:spPr>
        <p:txBody>
          <a:bodyPr anchor="t" anchorCtr="0">
            <a:spAutoFit/>
          </a:bodyPr>
          <a:lstStyle/>
          <a:p>
            <a:pPr algn="just" eaLnBrk="0" hangingPunct="0"/>
            <a:r>
              <a:rPr lang="en-US" altLang="en-US" dirty="0">
                <a:latin typeface="Times New Roman" panose="02020603050405020304" pitchFamily="18" charset="0"/>
              </a:rPr>
              <a:t>+ Nêu dụng cụ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 cách tiến 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nh thí nghiệm  1 trong SGK.</a:t>
            </a:r>
          </a:p>
          <a:p>
            <a:pPr algn="just" eaLnBrk="0" hangingPunct="0"/>
            <a:r>
              <a:rPr lang="en-US" altLang="en-US" dirty="0">
                <a:latin typeface="Times New Roman" panose="02020603050405020304" pitchFamily="18" charset="0"/>
              </a:rPr>
              <a:t>+ Hoạt động nhóm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m thí nghiệm 1 ( SGK )</a:t>
            </a:r>
          </a:p>
          <a:p>
            <a:pPr algn="just" eaLnBrk="0" hangingPunct="0"/>
            <a:r>
              <a:rPr lang="en-US" altLang="en-US" dirty="0">
                <a:latin typeface="Times New Roman" panose="02020603050405020304" pitchFamily="18" charset="0"/>
              </a:rPr>
              <a:t>+ Ho</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 thiện bảng 13.1 </a:t>
            </a:r>
            <a:endParaRPr lang="en-US" altLang="en-US" dirty="0">
              <a:latin typeface="Times New Roman" panose="02020603050405020304" pitchFamily="18" charset="0"/>
              <a:ea typeface="Times New Roman" panose="02020603050405020304" pitchFamily="18" charset="0"/>
            </a:endParaRPr>
          </a:p>
        </p:txBody>
      </p:sp>
      <p:pic>
        <p:nvPicPr>
          <p:cNvPr id="15367" name="Picture 8" descr="https://img.loigiaihay.com/picture/2022/0318/bang-131.png"/>
          <p:cNvPicPr>
            <a:picLocks noChangeAspect="1"/>
          </p:cNvPicPr>
          <p:nvPr/>
        </p:nvPicPr>
        <p:blipFill>
          <a:blip r:embed="rId3"/>
          <a:stretch>
            <a:fillRect/>
          </a:stretch>
        </p:blipFill>
        <p:spPr>
          <a:xfrm>
            <a:off x="355600" y="4695825"/>
            <a:ext cx="6324600" cy="1857375"/>
          </a:xfrm>
          <a:prstGeom prst="rect">
            <a:avLst/>
          </a:prstGeom>
          <a:noFill/>
          <a:ln w="9525">
            <a:noFill/>
          </a:ln>
        </p:spPr>
      </p:pic>
      <p:sp>
        <p:nvSpPr>
          <p:cNvPr id="15368" name="Rectangle 9"/>
          <p:cNvSpPr/>
          <p:nvPr/>
        </p:nvSpPr>
        <p:spPr>
          <a:xfrm>
            <a:off x="7072313" y="4732338"/>
            <a:ext cx="4572000" cy="1200150"/>
          </a:xfrm>
          <a:prstGeom prst="rect">
            <a:avLst/>
          </a:prstGeom>
          <a:noFill/>
          <a:ln w="9525">
            <a:noFill/>
          </a:ln>
        </p:spPr>
        <p:txBody>
          <a:bodyPr anchor="t" anchorCtr="0">
            <a:spAutoFit/>
          </a:bodyPr>
          <a:lstStyle/>
          <a:p>
            <a:pPr eaLnBrk="0" hangingPunct="0">
              <a:spcBef>
                <a:spcPts val="600"/>
              </a:spcBef>
              <a:spcAft>
                <a:spcPts val="600"/>
              </a:spcAft>
            </a:pPr>
            <a:r>
              <a:rPr lang="en-US" altLang="en-US" dirty="0">
                <a:solidFill>
                  <a:srgbClr val="000000"/>
                </a:solidFill>
                <a:latin typeface="Times New Roman" panose="02020603050405020304" pitchFamily="18" charset="0"/>
              </a:rPr>
              <a:t>2- Nêu nhận xét về mối liên hệ giữa độ to của âm phát ra với biên độ dao động của dây chun ?</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11" name="Text Box 22"/>
          <p:cNvSpPr txBox="1">
            <a:spLocks noChangeArrowheads="1"/>
          </p:cNvSpPr>
          <p:nvPr/>
        </p:nvSpPr>
        <p:spPr bwMode="auto">
          <a:xfrm>
            <a:off x="4710113" y="1914525"/>
            <a:ext cx="3505200" cy="523875"/>
          </a:xfrm>
          <a:prstGeom prst="rect">
            <a:avLst/>
          </a:prstGeom>
          <a:noFill/>
          <a:ln w="9525">
            <a:noFill/>
            <a:miter lim="800000"/>
          </a:ln>
        </p:spPr>
        <p:txBody>
          <a:bodyPr>
            <a:spAutoFit/>
          </a:bodyPr>
          <a:lstStyle/>
          <a:p>
            <a:pPr marR="0" defTabSz="914400">
              <a:spcBef>
                <a:spcPct val="50000"/>
              </a:spcBef>
              <a:buClrTx/>
              <a:buSzTx/>
              <a:buFontTx/>
              <a:buNone/>
            </a:pPr>
            <a:r>
              <a:rPr kumimoji="0" lang="en-US" altLang="en-US" sz="2800" b="1" kern="1200" cap="none" spc="0" normalizeH="0" baseline="0" noProof="1">
                <a:effectLst>
                  <a:outerShdw blurRad="38100" dist="38100" dir="2700000">
                    <a:srgbClr val="C0C0C0"/>
                  </a:outerShdw>
                </a:effectLst>
                <a:latin typeface="Constantia" panose="02030602050306030303" pitchFamily="18" charset="0"/>
                <a:ea typeface="+mn-ea"/>
                <a:cs typeface="+mn-cs"/>
              </a:rPr>
              <a:t> </a:t>
            </a:r>
            <a:r>
              <a:rPr kumimoji="0" lang="en-US" altLang="en-US" b="1" kern="1200" cap="none" spc="0" normalizeH="0" baseline="0" noProof="1">
                <a:effectLst>
                  <a:outerShdw blurRad="38100" dist="38100" dir="2700000">
                    <a:srgbClr val="C0C0C0"/>
                  </a:outerShdw>
                </a:effectLst>
                <a:latin typeface="Times New Roman" panose="02020603050405020304" pitchFamily="18" charset="0"/>
                <a:ea typeface="+mn-ea"/>
                <a:cs typeface="Times New Roman" panose="02020603050405020304" pitchFamily="18" charset="0"/>
              </a:rPr>
              <a:t>Thí nghiệm 1</a:t>
            </a:r>
            <a:endParaRPr kumimoji="0" lang="en-US" altLang="en-US" b="1" kern="1200" cap="none" spc="0" normalizeH="0" baseline="0" noProof="1">
              <a:effectLst>
                <a:outerShdw blurRad="38100" dist="38100" dir="2700000">
                  <a:srgbClr val="C0C0C0"/>
                </a:outerShdw>
              </a:effectLst>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
                                        <p:tgtEl>
                                          <p:spTgt spid="1536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365"/>
                                        </p:tgtEl>
                                        <p:attrNameLst>
                                          <p:attrName>style.visibility</p:attrName>
                                        </p:attrNameLst>
                                      </p:cBhvr>
                                      <p:to>
                                        <p:strVal val="visible"/>
                                      </p:to>
                                    </p:set>
                                    <p:animEffect transition="in" filter="fade">
                                      <p:cBhvr>
                                        <p:cTn id="16" dur="500"/>
                                        <p:tgtEl>
                                          <p:spTgt spid="1536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366"/>
                                        </p:tgtEl>
                                        <p:attrNameLst>
                                          <p:attrName>style.visibility</p:attrName>
                                        </p:attrNameLst>
                                      </p:cBhvr>
                                      <p:to>
                                        <p:strVal val="visible"/>
                                      </p:to>
                                    </p:set>
                                    <p:animEffect transition="in" filter="fade">
                                      <p:cBhvr>
                                        <p:cTn id="21" dur="500"/>
                                        <p:tgtEl>
                                          <p:spTgt spid="1536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367"/>
                                        </p:tgtEl>
                                        <p:attrNameLst>
                                          <p:attrName>style.visibility</p:attrName>
                                        </p:attrNameLst>
                                      </p:cBhvr>
                                      <p:to>
                                        <p:strVal val="visible"/>
                                      </p:to>
                                    </p:set>
                                    <p:animEffect transition="in" filter="fade">
                                      <p:cBhvr>
                                        <p:cTn id="26" dur="500"/>
                                        <p:tgtEl>
                                          <p:spTgt spid="1536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368"/>
                                        </p:tgtEl>
                                        <p:attrNameLst>
                                          <p:attrName>style.visibility</p:attrName>
                                        </p:attrNameLst>
                                      </p:cBhvr>
                                      <p:to>
                                        <p:strVal val="visible"/>
                                      </p:to>
                                    </p:set>
                                    <p:animEffect transition="in" filter="fade">
                                      <p:cBhvr>
                                        <p:cTn id="31"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p:bldP spid="1536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53"/>
          <p:cNvSpPr>
            <a:spLocks noGrp="1"/>
          </p:cNvSpPr>
          <p:nvPr>
            <p:ph type="title"/>
          </p:nvPr>
        </p:nvSpPr>
        <p:spPr>
          <a:ln/>
        </p:spPr>
        <p:txBody>
          <a:bodyPr vert="horz" wrap="square" lIns="91440" tIns="45720" rIns="91440" bIns="45720" anchor="ctr" anchorCtr="0">
            <a:spAutoFit/>
          </a:bodyPr>
          <a:lstStyle/>
          <a:p>
            <a:pPr eaLnBrk="1" hangingPunct="1">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5362" name="Content Placeholder 4"/>
          <p:cNvSpPr>
            <a:spLocks noGrp="1"/>
          </p:cNvSpPr>
          <p:nvPr>
            <p:ph idx="1"/>
          </p:nvPr>
        </p:nvSpPr>
        <p:spPr>
          <a:xfrm>
            <a:off x="214313" y="100012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5363" name="Rectangle 5"/>
          <p:cNvSpPr/>
          <p:nvPr/>
        </p:nvSpPr>
        <p:spPr>
          <a:xfrm>
            <a:off x="747713" y="1519238"/>
            <a:ext cx="8372475" cy="461962"/>
          </a:xfrm>
          <a:prstGeom prst="rect">
            <a:avLst/>
          </a:prstGeom>
          <a:noFill/>
          <a:ln w="9525">
            <a:noFill/>
          </a:ln>
        </p:spPr>
        <p:txBody>
          <a:bodyPr anchor="t" anchorCtr="0">
            <a:spAutoFit/>
          </a:bodyPr>
          <a:lstStyle/>
          <a:p>
            <a:pPr eaLnBrk="0" hangingPunct="0">
              <a:spcBef>
                <a:spcPts val="600"/>
              </a:spcBef>
              <a:spcAft>
                <a:spcPts val="600"/>
              </a:spcAft>
            </a:pPr>
            <a:r>
              <a:rPr lang="en-US" altLang="en-US" b="1" dirty="0">
                <a:solidFill>
                  <a:srgbClr val="000000"/>
                </a:solidFill>
                <a:latin typeface="Times New Roman" panose="02020603050405020304" pitchFamily="18"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graphicFrame>
        <p:nvGraphicFramePr>
          <p:cNvPr id="14341" name="Table 14340"/>
          <p:cNvGraphicFramePr/>
          <p:nvPr/>
        </p:nvGraphicFramePr>
        <p:xfrm>
          <a:off x="608013" y="2249488"/>
          <a:ext cx="10579100" cy="2320925"/>
        </p:xfrm>
        <a:graphic>
          <a:graphicData uri="http://schemas.openxmlformats.org/drawingml/2006/table">
            <a:tbl>
              <a:tblPr/>
              <a:tblGrid>
                <a:gridCol w="3636963"/>
                <a:gridCol w="3436937"/>
                <a:gridCol w="3505200"/>
              </a:tblGrid>
              <a:tr h="126206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Gảy dây chun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Biên độ dao động của dây chun ( lớn / nhỏ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Âm phát ra ( to/ nhỏ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53816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Nhẹ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Nhỏ</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Nhỏ</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5207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Mạnh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Lớn</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To</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bl>
          </a:graphicData>
        </a:graphic>
      </p:graphicFrame>
      <p:sp>
        <p:nvSpPr>
          <p:cNvPr id="8" name="Rectangle 7"/>
          <p:cNvSpPr/>
          <p:nvPr/>
        </p:nvSpPr>
        <p:spPr>
          <a:xfrm>
            <a:off x="214313" y="5056188"/>
            <a:ext cx="11506200" cy="738187"/>
          </a:xfrm>
          <a:prstGeom prst="rect">
            <a:avLst/>
          </a:prstGeom>
          <a:noFill/>
          <a:ln w="9525">
            <a:noFill/>
          </a:ln>
        </p:spPr>
        <p:txBody>
          <a:bodyPr anchor="t" anchorCtr="0">
            <a:spAutoFit/>
          </a:bodyPr>
          <a:lstStyle/>
          <a:p>
            <a:pPr marL="342900" indent="-342900" eaLnBrk="0" hangingPunct="0">
              <a:lnSpc>
                <a:spcPts val="1650"/>
              </a:lnSpc>
              <a:spcBef>
                <a:spcPts val="600"/>
              </a:spcBef>
              <a:spcAft>
                <a:spcPts val="900"/>
              </a:spcAft>
              <a:buFont typeface="Wingdings" panose="05000000000000000000" pitchFamily="2" charset="2"/>
              <a:buChar char=""/>
            </a:pPr>
            <a:r>
              <a:rPr lang="en-US" altLang="zh-CN" dirty="0">
                <a:latin typeface="Times New Roman" panose="02020603050405020304" pitchFamily="18" charset="0"/>
              </a:rPr>
              <a:t>Biên độ dao động của dây chun c</a:t>
            </a:r>
            <a:r>
              <a:rPr lang="en-US" altLang="zh-CN" dirty="0">
                <a:latin typeface="Times New Roman" panose="02020603050405020304" pitchFamily="18" charset="0"/>
                <a:ea typeface="Calibri" panose="020F0502020204030204" pitchFamily="34" charset="0"/>
              </a:rPr>
              <a:t>à</a:t>
            </a:r>
            <a:r>
              <a:rPr lang="en-US" altLang="zh-CN" dirty="0">
                <a:latin typeface="Times New Roman" panose="02020603050405020304" pitchFamily="18" charset="0"/>
              </a:rPr>
              <a:t>ng lớn thì âm phát ra của dây chun c</a:t>
            </a:r>
            <a:r>
              <a:rPr lang="en-US" altLang="zh-CN" dirty="0">
                <a:latin typeface="Times New Roman" panose="02020603050405020304" pitchFamily="18" charset="0"/>
                <a:ea typeface="Calibri" panose="020F0502020204030204" pitchFamily="34" charset="0"/>
              </a:rPr>
              <a:t>à</a:t>
            </a:r>
            <a:r>
              <a:rPr lang="en-US" altLang="zh-CN" dirty="0">
                <a:latin typeface="Times New Roman" panose="02020603050405020304" pitchFamily="18" charset="0"/>
              </a:rPr>
              <a:t>ng to v</a:t>
            </a:r>
            <a:r>
              <a:rPr lang="en-US" altLang="zh-CN" dirty="0">
                <a:latin typeface="Times New Roman" panose="02020603050405020304" pitchFamily="18" charset="0"/>
                <a:ea typeface="Calibri" panose="020F0502020204030204" pitchFamily="34" charset="0"/>
              </a:rPr>
              <a:t>à</a:t>
            </a:r>
            <a:r>
              <a:rPr lang="en-US" altLang="zh-CN" dirty="0">
                <a:latin typeface="Times New Roman" panose="02020603050405020304" pitchFamily="18" charset="0"/>
              </a:rPr>
              <a:t> ngược</a:t>
            </a:r>
          </a:p>
          <a:p>
            <a:pPr marL="342900" indent="-342900" eaLnBrk="0" hangingPunct="0">
              <a:lnSpc>
                <a:spcPts val="1650"/>
              </a:lnSpc>
              <a:spcBef>
                <a:spcPts val="600"/>
              </a:spcBef>
              <a:spcAft>
                <a:spcPts val="900"/>
              </a:spcAft>
            </a:pPr>
            <a:r>
              <a:rPr lang="en-US" altLang="zh-CN" dirty="0">
                <a:latin typeface="Times New Roman" panose="02020603050405020304" pitchFamily="18" charset="0"/>
              </a:rPr>
              <a:t> lại, biên độ dao động của chun c</a:t>
            </a:r>
            <a:r>
              <a:rPr lang="en-US" altLang="zh-CN" dirty="0">
                <a:latin typeface="Times New Roman" panose="02020603050405020304" pitchFamily="18" charset="0"/>
                <a:ea typeface="Calibri" panose="020F0502020204030204" pitchFamily="34" charset="0"/>
              </a:rPr>
              <a:t>à</a:t>
            </a:r>
            <a:r>
              <a:rPr lang="en-US" altLang="zh-CN" dirty="0">
                <a:latin typeface="Times New Roman" panose="02020603050405020304" pitchFamily="18" charset="0"/>
              </a:rPr>
              <a:t>ng nhỏ thì âm phát ra c</a:t>
            </a:r>
            <a:r>
              <a:rPr lang="en-US" altLang="zh-CN" dirty="0">
                <a:latin typeface="Times New Roman" panose="02020603050405020304" pitchFamily="18" charset="0"/>
                <a:ea typeface="Calibri" panose="020F0502020204030204" pitchFamily="34" charset="0"/>
              </a:rPr>
              <a:t>à</a:t>
            </a:r>
            <a:r>
              <a:rPr lang="en-US" altLang="zh-CN" dirty="0">
                <a:latin typeface="Times New Roman" panose="02020603050405020304" pitchFamily="18" charset="0"/>
              </a:rPr>
              <a:t>ng nhỏ.</a:t>
            </a:r>
            <a:endParaRPr lang="en-US" altLang="zh-CN"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53"/>
          <p:cNvSpPr txBox="1"/>
          <p:nvPr/>
        </p:nvSpPr>
        <p:spPr>
          <a:xfrm>
            <a:off x="2347913" y="304800"/>
            <a:ext cx="6477000" cy="523875"/>
          </a:xfrm>
          <a:prstGeom prst="rect">
            <a:avLst/>
          </a:prstGeom>
          <a:noFill/>
          <a:ln w="9525">
            <a:noFill/>
          </a:ln>
        </p:spPr>
        <p:txBody>
          <a:bodyPr anchor="ctr" anchorCtr="0">
            <a:spAutoFit/>
          </a:bodyPr>
          <a:lstStyle/>
          <a:p>
            <a:pPr algn="ctr">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6386"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6387" name="Rectangle 6"/>
          <p:cNvSpPr/>
          <p:nvPr/>
        </p:nvSpPr>
        <p:spPr>
          <a:xfrm>
            <a:off x="747713" y="1443038"/>
            <a:ext cx="8372475" cy="461962"/>
          </a:xfrm>
          <a:prstGeom prst="rect">
            <a:avLst/>
          </a:prstGeom>
          <a:noFill/>
          <a:ln w="9525">
            <a:noFill/>
          </a:ln>
        </p:spPr>
        <p:txBody>
          <a:bodyPr anchor="t" anchorCtr="0">
            <a:spAutoFit/>
          </a:bodyPr>
          <a:lstStyle/>
          <a:p>
            <a:pPr eaLnBrk="0" hangingPunct="0">
              <a:spcBef>
                <a:spcPts val="600"/>
              </a:spcBef>
              <a:spcAft>
                <a:spcPts val="600"/>
              </a:spcAft>
            </a:pPr>
            <a:r>
              <a:rPr lang="en-US" altLang="en-US" b="1" dirty="0">
                <a:solidFill>
                  <a:srgbClr val="000000"/>
                </a:solidFill>
                <a:latin typeface="Times New Roman" panose="02020603050405020304" pitchFamily="18"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8" name="Text Box 22"/>
          <p:cNvSpPr txBox="1">
            <a:spLocks noChangeArrowheads="1"/>
          </p:cNvSpPr>
          <p:nvPr/>
        </p:nvSpPr>
        <p:spPr bwMode="auto">
          <a:xfrm>
            <a:off x="685800" y="1905000"/>
            <a:ext cx="10956925" cy="523875"/>
          </a:xfrm>
          <a:prstGeom prst="rect">
            <a:avLst/>
          </a:prstGeom>
          <a:noFill/>
          <a:ln w="9525">
            <a:noFill/>
            <a:miter lim="800000"/>
          </a:ln>
        </p:spPr>
        <p:txBody>
          <a:bodyPr>
            <a:spAutoFit/>
          </a:bodyPr>
          <a:lstStyle/>
          <a:p>
            <a:pPr marR="0" algn="ctr" defTabSz="914400">
              <a:spcBef>
                <a:spcPct val="50000"/>
              </a:spcBef>
              <a:buClrTx/>
              <a:buSzTx/>
              <a:buFontTx/>
              <a:buNone/>
            </a:pPr>
            <a:r>
              <a:rPr kumimoji="0" lang="en-US" altLang="en-US" sz="2800" b="1" kern="1200" cap="none" spc="0" normalizeH="0" baseline="0" noProof="1">
                <a:effectLst>
                  <a:outerShdw blurRad="38100" dist="38100" dir="2700000">
                    <a:srgbClr val="C0C0C0"/>
                  </a:outerShdw>
                </a:effectLst>
                <a:latin typeface="Constantia" panose="02030602050306030303" pitchFamily="18" charset="0"/>
                <a:ea typeface="+mn-ea"/>
                <a:cs typeface="+mn-cs"/>
              </a:rPr>
              <a:t> </a:t>
            </a:r>
            <a:r>
              <a:rPr kumimoji="0" lang="en-US" altLang="en-US" b="1" kern="1200" cap="none" spc="0" normalizeH="0" baseline="0" noProof="1">
                <a:effectLst>
                  <a:outerShdw blurRad="38100" dist="38100" dir="2700000">
                    <a:srgbClr val="C0C0C0"/>
                  </a:outerShdw>
                </a:effectLst>
                <a:latin typeface="Times New Roman" panose="02020603050405020304" pitchFamily="18" charset="0"/>
                <a:ea typeface="+mn-ea"/>
                <a:cs typeface="Times New Roman" panose="02020603050405020304" pitchFamily="18" charset="0"/>
              </a:rPr>
              <a:t>Thí nghiệm 2: </a:t>
            </a:r>
            <a:r>
              <a:rPr kumimoji="0" lang="en-US" altLang="en-US" kern="1200" cap="none" spc="0" normalizeH="0" baseline="0" noProof="1">
                <a:effectLst>
                  <a:outerShdw blurRad="38100" dist="38100" dir="2700000">
                    <a:srgbClr val="C0C0C0"/>
                  </a:outerShdw>
                </a:effectLst>
                <a:latin typeface="Times New Roman" panose="02020603050405020304" pitchFamily="18" charset="0"/>
                <a:ea typeface="+mn-ea"/>
                <a:cs typeface="Times New Roman" panose="02020603050405020304" pitchFamily="18" charset="0"/>
              </a:rPr>
              <a:t>Quan sát đồ thị dao động âm của âm thoa bằng dao động kí</a:t>
            </a:r>
            <a:endParaRPr kumimoji="0" lang="en-US" altLang="en-US" kern="1200" cap="none" spc="0" normalizeH="0" baseline="0" noProof="1">
              <a:effectLst>
                <a:outerShdw blurRad="38100" dist="38100" dir="2700000">
                  <a:srgbClr val="C0C0C0"/>
                </a:outerShdw>
              </a:effectLst>
              <a:latin typeface="Times New Roman" panose="02020603050405020304" pitchFamily="18" charset="0"/>
              <a:ea typeface="Times New Roman" panose="02020603050405020304" pitchFamily="18" charset="0"/>
              <a:cs typeface="+mn-cs"/>
            </a:endParaRPr>
          </a:p>
        </p:txBody>
      </p:sp>
      <p:pic>
        <p:nvPicPr>
          <p:cNvPr id="17414" name="Picture 8" descr="https://img.loigiaihay.com/picture/2022/0318/134.png"/>
          <p:cNvPicPr>
            <a:picLocks noChangeAspect="1"/>
          </p:cNvPicPr>
          <p:nvPr/>
        </p:nvPicPr>
        <p:blipFill>
          <a:blip r:embed="rId2"/>
          <a:stretch>
            <a:fillRect/>
          </a:stretch>
        </p:blipFill>
        <p:spPr>
          <a:xfrm>
            <a:off x="519113" y="2930525"/>
            <a:ext cx="6858000" cy="3622675"/>
          </a:xfrm>
          <a:prstGeom prst="rect">
            <a:avLst/>
          </a:prstGeom>
          <a:noFill/>
          <a:ln w="9525">
            <a:noFill/>
          </a:ln>
        </p:spPr>
      </p:pic>
      <p:sp>
        <p:nvSpPr>
          <p:cNvPr id="17415" name="Title 1"/>
          <p:cNvSpPr>
            <a:spLocks noGrp="1"/>
          </p:cNvSpPr>
          <p:nvPr>
            <p:ph type="title"/>
          </p:nvPr>
        </p:nvSpPr>
        <p:spPr>
          <a:xfrm>
            <a:off x="7681913" y="3382963"/>
            <a:ext cx="3352800" cy="1493837"/>
          </a:xfrm>
          <a:ln/>
        </p:spPr>
        <p:txBody>
          <a:bodyPr vert="horz" wrap="square" lIns="91440" tIns="45720" rIns="91440" bIns="45720" anchor="ctr" anchorCtr="0"/>
          <a:lstStyle/>
          <a:p>
            <a:r>
              <a:rPr lang="en-US" altLang="en-US" sz="2400" dirty="0">
                <a:latin typeface="Times New Roman" panose="02020603050405020304" pitchFamily="18" charset="0"/>
              </a:rPr>
              <a:t>Để thực hiện được   thí nghiệm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y , cần chuẩn bị những dụng cụ gì ? </a:t>
            </a:r>
            <a:r>
              <a:rPr lang="en-US" altLang="en-US" dirty="0"/>
              <a:t/>
            </a:r>
            <a:br>
              <a:rPr lang="en-US" altLang="en-US" dirty="0"/>
            </a:b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fade">
                                      <p:cBhvr>
                                        <p:cTn id="12" dur="500"/>
                                        <p:tgtEl>
                                          <p:spTgt spid="174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fade">
                                      <p:cBhvr>
                                        <p:cTn id="1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4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53"/>
          <p:cNvSpPr txBox="1"/>
          <p:nvPr/>
        </p:nvSpPr>
        <p:spPr>
          <a:xfrm>
            <a:off x="2347913" y="304800"/>
            <a:ext cx="6477000" cy="523875"/>
          </a:xfrm>
          <a:prstGeom prst="rect">
            <a:avLst/>
          </a:prstGeom>
          <a:noFill/>
          <a:ln w="9525">
            <a:noFill/>
          </a:ln>
        </p:spPr>
        <p:txBody>
          <a:bodyPr anchor="ctr" anchorCtr="0">
            <a:spAutoFit/>
          </a:bodyPr>
          <a:lstStyle/>
          <a:p>
            <a:pPr algn="ctr">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7410"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7411" name="Rectangle 6"/>
          <p:cNvSpPr/>
          <p:nvPr/>
        </p:nvSpPr>
        <p:spPr>
          <a:xfrm>
            <a:off x="747713" y="1443038"/>
            <a:ext cx="8372475" cy="461962"/>
          </a:xfrm>
          <a:prstGeom prst="rect">
            <a:avLst/>
          </a:prstGeom>
          <a:noFill/>
          <a:ln w="9525">
            <a:noFill/>
          </a:ln>
        </p:spPr>
        <p:txBody>
          <a:bodyPr anchor="t" anchorCtr="0">
            <a:spAutoFit/>
          </a:bodyPr>
          <a:lstStyle/>
          <a:p>
            <a:pPr eaLnBrk="0" hangingPunct="0">
              <a:spcBef>
                <a:spcPts val="600"/>
              </a:spcBef>
              <a:spcAft>
                <a:spcPts val="600"/>
              </a:spcAft>
            </a:pPr>
            <a:r>
              <a:rPr lang="en-US" altLang="en-US" b="1" dirty="0">
                <a:solidFill>
                  <a:srgbClr val="000000"/>
                </a:solidFill>
                <a:latin typeface="Times New Roman" panose="02020603050405020304" pitchFamily="18"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8" name="Text Box 22"/>
          <p:cNvSpPr txBox="1">
            <a:spLocks noChangeArrowheads="1"/>
          </p:cNvSpPr>
          <p:nvPr/>
        </p:nvSpPr>
        <p:spPr bwMode="auto">
          <a:xfrm>
            <a:off x="685800" y="1905000"/>
            <a:ext cx="10956925" cy="523875"/>
          </a:xfrm>
          <a:prstGeom prst="rect">
            <a:avLst/>
          </a:prstGeom>
          <a:noFill/>
          <a:ln w="9525">
            <a:noFill/>
            <a:miter lim="800000"/>
          </a:ln>
        </p:spPr>
        <p:txBody>
          <a:bodyPr>
            <a:spAutoFit/>
          </a:bodyPr>
          <a:lstStyle/>
          <a:p>
            <a:pPr marR="0" algn="ctr" defTabSz="914400">
              <a:spcBef>
                <a:spcPct val="50000"/>
              </a:spcBef>
              <a:buClrTx/>
              <a:buSzTx/>
              <a:buFontTx/>
              <a:buNone/>
            </a:pPr>
            <a:r>
              <a:rPr kumimoji="0" lang="en-US" altLang="en-US" sz="2800" b="1" kern="1200" cap="none" spc="0" normalizeH="0" baseline="0" noProof="1">
                <a:effectLst>
                  <a:outerShdw blurRad="38100" dist="38100" dir="2700000">
                    <a:srgbClr val="C0C0C0"/>
                  </a:outerShdw>
                </a:effectLst>
                <a:latin typeface="Constantia" panose="02030602050306030303" pitchFamily="18" charset="0"/>
                <a:ea typeface="+mn-ea"/>
                <a:cs typeface="+mn-cs"/>
              </a:rPr>
              <a:t> </a:t>
            </a:r>
            <a:r>
              <a:rPr kumimoji="0" lang="en-US" altLang="en-US" b="1" kern="1200" cap="none" spc="0" normalizeH="0" baseline="0" noProof="1">
                <a:effectLst>
                  <a:outerShdw blurRad="38100" dist="38100" dir="2700000">
                    <a:srgbClr val="C0C0C0"/>
                  </a:outerShdw>
                </a:effectLst>
                <a:latin typeface="Times New Roman" panose="02020603050405020304" pitchFamily="18" charset="0"/>
                <a:ea typeface="+mn-ea"/>
                <a:cs typeface="Times New Roman" panose="02020603050405020304" pitchFamily="18" charset="0"/>
              </a:rPr>
              <a:t>Thí nghiệm 2: </a:t>
            </a:r>
            <a:r>
              <a:rPr kumimoji="0" lang="en-US" altLang="en-US" kern="1200" cap="none" spc="0" normalizeH="0" baseline="0" noProof="1">
                <a:effectLst>
                  <a:outerShdw blurRad="38100" dist="38100" dir="2700000">
                    <a:srgbClr val="C0C0C0"/>
                  </a:outerShdw>
                </a:effectLst>
                <a:latin typeface="Times New Roman" panose="02020603050405020304" pitchFamily="18" charset="0"/>
                <a:ea typeface="+mn-ea"/>
                <a:cs typeface="Times New Roman" panose="02020603050405020304" pitchFamily="18" charset="0"/>
              </a:rPr>
              <a:t>Quan sát đồ thị dao động âm của âm thoa bằng dao động kí</a:t>
            </a:r>
            <a:endParaRPr kumimoji="0" lang="en-US" altLang="en-US" kern="1200" cap="none" spc="0" normalizeH="0" baseline="0" noProof="1">
              <a:effectLst>
                <a:outerShdw blurRad="38100" dist="38100" dir="2700000">
                  <a:srgbClr val="C0C0C0"/>
                </a:outerShdw>
              </a:effectLst>
              <a:latin typeface="Times New Roman" panose="02020603050405020304" pitchFamily="18" charset="0"/>
              <a:ea typeface="Times New Roman" panose="02020603050405020304" pitchFamily="18" charset="0"/>
              <a:cs typeface="+mn-cs"/>
            </a:endParaRPr>
          </a:p>
        </p:txBody>
      </p:sp>
      <p:pic>
        <p:nvPicPr>
          <p:cNvPr id="17413" name="Picture 8" descr="https://img.loigiaihay.com/picture/2022/0318/134.png"/>
          <p:cNvPicPr>
            <a:picLocks noChangeAspect="1"/>
          </p:cNvPicPr>
          <p:nvPr/>
        </p:nvPicPr>
        <p:blipFill>
          <a:blip r:embed="rId2"/>
          <a:stretch>
            <a:fillRect/>
          </a:stretch>
        </p:blipFill>
        <p:spPr>
          <a:xfrm>
            <a:off x="519113" y="2930525"/>
            <a:ext cx="6858000" cy="3622675"/>
          </a:xfrm>
          <a:prstGeom prst="rect">
            <a:avLst/>
          </a:prstGeom>
          <a:noFill/>
          <a:ln w="9525">
            <a:noFill/>
          </a:ln>
        </p:spPr>
      </p:pic>
      <p:sp>
        <p:nvSpPr>
          <p:cNvPr id="18439" name="Title 1"/>
          <p:cNvSpPr txBox="1"/>
          <p:nvPr/>
        </p:nvSpPr>
        <p:spPr>
          <a:xfrm>
            <a:off x="7681913" y="3382963"/>
            <a:ext cx="3352800" cy="1493837"/>
          </a:xfrm>
          <a:prstGeom prst="rect">
            <a:avLst/>
          </a:prstGeom>
          <a:noFill/>
          <a:ln w="9525">
            <a:noFill/>
          </a:ln>
        </p:spPr>
        <p:txBody>
          <a:bodyPr anchor="ctr" anchorCtr="0"/>
          <a:lstStyle/>
          <a:p>
            <a:pPr algn="ctr" eaLnBrk="0" hangingPunct="0"/>
            <a:r>
              <a:rPr lang="en-US" altLang="en-US" dirty="0">
                <a:latin typeface="Times New Roman" panose="02020603050405020304" pitchFamily="18" charset="0"/>
              </a:rPr>
              <a:t>Trình b</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y các bước thực hiện thí nghiệm ?</a:t>
            </a:r>
            <a:endParaRPr lang="en-US" altLang="en-US" sz="44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fade">
                                      <p:cBhvr>
                                        <p:cTn id="12"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4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53"/>
          <p:cNvSpPr txBox="1"/>
          <p:nvPr/>
        </p:nvSpPr>
        <p:spPr>
          <a:xfrm>
            <a:off x="2347913" y="304800"/>
            <a:ext cx="6477000" cy="523875"/>
          </a:xfrm>
          <a:prstGeom prst="rect">
            <a:avLst/>
          </a:prstGeom>
          <a:noFill/>
          <a:ln w="9525">
            <a:noFill/>
          </a:ln>
        </p:spPr>
        <p:txBody>
          <a:bodyPr anchor="ctr" anchorCtr="0">
            <a:spAutoFit/>
          </a:bodyPr>
          <a:lstStyle/>
          <a:p>
            <a:pPr algn="ctr">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8434"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8435" name="Rectangle 6"/>
          <p:cNvSpPr/>
          <p:nvPr/>
        </p:nvSpPr>
        <p:spPr>
          <a:xfrm>
            <a:off x="747713" y="1443038"/>
            <a:ext cx="8372475" cy="461962"/>
          </a:xfrm>
          <a:prstGeom prst="rect">
            <a:avLst/>
          </a:prstGeom>
          <a:noFill/>
          <a:ln w="9525">
            <a:noFill/>
          </a:ln>
        </p:spPr>
        <p:txBody>
          <a:bodyPr anchor="t" anchorCtr="0">
            <a:spAutoFit/>
          </a:bodyPr>
          <a:lstStyle/>
          <a:p>
            <a:pPr eaLnBrk="0" hangingPunct="0">
              <a:spcBef>
                <a:spcPts val="600"/>
              </a:spcBef>
              <a:spcAft>
                <a:spcPts val="600"/>
              </a:spcAft>
            </a:pPr>
            <a:r>
              <a:rPr lang="en-US" altLang="en-US" b="1" dirty="0">
                <a:solidFill>
                  <a:srgbClr val="000000"/>
                </a:solidFill>
                <a:latin typeface="Times New Roman" panose="02020603050405020304" pitchFamily="18"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19461" name="Rectangle 2"/>
          <p:cNvSpPr/>
          <p:nvPr/>
        </p:nvSpPr>
        <p:spPr>
          <a:xfrm>
            <a:off x="747713" y="1981200"/>
            <a:ext cx="7086600" cy="830263"/>
          </a:xfrm>
          <a:prstGeom prst="rect">
            <a:avLst/>
          </a:prstGeom>
          <a:noFill/>
          <a:ln w="9525">
            <a:noFill/>
          </a:ln>
        </p:spPr>
        <p:txBody>
          <a:bodyPr anchor="ctr" anchorCtr="0">
            <a:spAutoFit/>
          </a:bodyPr>
          <a:lstStyle/>
          <a:p>
            <a:pPr eaLnBrk="0" hangingPunct="0"/>
            <a:r>
              <a:rPr lang="en-US" altLang="en-US" dirty="0">
                <a:solidFill>
                  <a:srgbClr val="000000"/>
                </a:solidFill>
                <a:latin typeface="Tahoma" panose="020B0604030504040204" pitchFamily="34" charset="0"/>
              </a:rPr>
              <a:t>-</a:t>
            </a:r>
            <a:r>
              <a:rPr lang="en-US" altLang="en-US" dirty="0">
                <a:solidFill>
                  <a:srgbClr val="000000"/>
                </a:solidFill>
                <a:latin typeface="Times New Roman" panose="02020603050405020304" pitchFamily="18" charset="0"/>
              </a:rPr>
              <a:t>Tiến h</a:t>
            </a:r>
            <a:r>
              <a:rPr lang="en-US" altLang="en-US" dirty="0">
                <a:solidFill>
                  <a:srgbClr val="000000"/>
                </a:solidFill>
                <a:latin typeface="Times New Roman" panose="02020603050405020304" pitchFamily="18" charset="0"/>
                <a:ea typeface="Calibri" panose="020F0502020204030204" pitchFamily="34" charset="0"/>
              </a:rPr>
              <a:t>à</a:t>
            </a:r>
            <a:r>
              <a:rPr lang="en-US" altLang="en-US" dirty="0">
                <a:solidFill>
                  <a:srgbClr val="000000"/>
                </a:solidFill>
                <a:latin typeface="Times New Roman" panose="02020603050405020304" pitchFamily="18" charset="0"/>
              </a:rPr>
              <a:t>nh thí nghiệm 2 v</a:t>
            </a:r>
            <a:r>
              <a:rPr lang="en-US" altLang="en-US" dirty="0">
                <a:solidFill>
                  <a:srgbClr val="000000"/>
                </a:solidFill>
                <a:latin typeface="Times New Roman" panose="02020603050405020304" pitchFamily="18" charset="0"/>
                <a:ea typeface="Calibri" panose="020F0502020204030204" pitchFamily="34" charset="0"/>
              </a:rPr>
              <a:t>à</a:t>
            </a:r>
            <a:r>
              <a:rPr lang="en-US" altLang="en-US" dirty="0">
                <a:solidFill>
                  <a:srgbClr val="000000"/>
                </a:solidFill>
                <a:latin typeface="Times New Roman" panose="02020603050405020304" pitchFamily="18" charset="0"/>
              </a:rPr>
              <a:t> thực hiện các yêu cầu sau</a:t>
            </a:r>
            <a:r>
              <a:rPr lang="en-US" altLang="en-US" sz="1400" dirty="0">
                <a:solidFill>
                  <a:srgbClr val="000000"/>
                </a:solidFill>
                <a:latin typeface="Times New Roman" panose="02020603050405020304" pitchFamily="18" charset="0"/>
              </a:rPr>
              <a:t>:</a:t>
            </a:r>
            <a:endParaRPr lang="en-US" altLang="en-US" sz="1100" dirty="0">
              <a:latin typeface="Times New Roman" panose="02020603050405020304" pitchFamily="18" charset="0"/>
            </a:endParaRPr>
          </a:p>
          <a:p>
            <a:pPr eaLnBrk="0" hangingPunct="0"/>
            <a:endParaRPr lang="en-US" altLang="en-US" dirty="0">
              <a:latin typeface="Times New Roman" panose="02020603050405020304" pitchFamily="18" charset="0"/>
              <a:ea typeface="Calibri" panose="020F0502020204030204" pitchFamily="34" charset="0"/>
            </a:endParaRPr>
          </a:p>
        </p:txBody>
      </p:sp>
      <p:sp>
        <p:nvSpPr>
          <p:cNvPr id="19462" name="Rectangle 3"/>
          <p:cNvSpPr/>
          <p:nvPr/>
        </p:nvSpPr>
        <p:spPr>
          <a:xfrm rot="-10800000" flipV="1">
            <a:off x="898525" y="2514600"/>
            <a:ext cx="10668000" cy="1570038"/>
          </a:xfrm>
          <a:prstGeom prst="rect">
            <a:avLst/>
          </a:prstGeom>
          <a:noFill/>
          <a:ln w="9525">
            <a:noFill/>
          </a:ln>
        </p:spPr>
        <p:txBody>
          <a:bodyPr anchor="ctr" anchorCtr="0">
            <a:spAutoFit/>
          </a:bodyPr>
          <a:lstStyle/>
          <a:p>
            <a:pPr eaLnBrk="0" hangingPunct="0"/>
            <a:r>
              <a:rPr lang="en-US" altLang="en-US" dirty="0">
                <a:solidFill>
                  <a:srgbClr val="000000"/>
                </a:solidFill>
                <a:latin typeface="Times New Roman" panose="02020603050405020304" pitchFamily="18" charset="0"/>
              </a:rPr>
              <a:t>a) So sánh độ to của âm nghe được trong ba trường hợp gõ âm thoa.</a:t>
            </a:r>
            <a:endParaRPr lang="en-US" altLang="en-US" dirty="0">
              <a:latin typeface="Times New Roman" panose="02020603050405020304" pitchFamily="18" charset="0"/>
            </a:endParaRPr>
          </a:p>
          <a:p>
            <a:pPr eaLnBrk="0" hangingPunct="0"/>
            <a:r>
              <a:rPr lang="en-US" altLang="en-US" dirty="0">
                <a:solidFill>
                  <a:srgbClr val="000000"/>
                </a:solidFill>
                <a:latin typeface="Times New Roman" panose="02020603050405020304" pitchFamily="18" charset="0"/>
              </a:rPr>
              <a:t>b) So sánh biên độ của dao động âm trên m</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n hình trong ba trường hợp gõ âm thoa.</a:t>
            </a:r>
            <a:endParaRPr lang="en-US" altLang="en-US" dirty="0">
              <a:latin typeface="Times New Roman" panose="02020603050405020304" pitchFamily="18" charset="0"/>
            </a:endParaRPr>
          </a:p>
          <a:p>
            <a:pPr eaLnBrk="0" hangingPunct="0"/>
            <a:r>
              <a:rPr lang="en-US" altLang="en-US" dirty="0">
                <a:solidFill>
                  <a:srgbClr val="000000"/>
                </a:solidFill>
                <a:latin typeface="Times New Roman" panose="02020603050405020304" pitchFamily="18" charset="0"/>
              </a:rPr>
              <a:t>c) Nêu nhận xét về mối liên hệ giữa độ to của âm nghe được v</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 biên độ dao động của sóng âm.</a:t>
            </a:r>
            <a:endParaRPr lang="en-US"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fade">
                                      <p:cBhvr>
                                        <p:cTn id="1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3" y="1951038"/>
            <a:ext cx="10945812" cy="2773362"/>
          </a:xfrm>
          <a:ln/>
        </p:spPr>
        <p:txBody>
          <a:bodyPr vert="horz" wrap="square" lIns="91440" tIns="45720" rIns="91440" bIns="45720" anchor="t" anchorCtr="0"/>
          <a:lstStyle/>
          <a:p>
            <a:pPr marL="0" indent="0">
              <a:buNone/>
            </a:pPr>
            <a:r>
              <a:rPr lang="en-US" altLang="zh-CN" sz="2400" dirty="0">
                <a:latin typeface="Times New Roman" panose="02020603050405020304" pitchFamily="18" charset="0"/>
              </a:rPr>
              <a:t>- Độ to của âm phát ra từ âm thoa to nhất khi gõ v</a:t>
            </a:r>
            <a:r>
              <a:rPr lang="en-US" altLang="zh-CN" sz="2400" dirty="0">
                <a:latin typeface="Times New Roman" panose="02020603050405020304" pitchFamily="18" charset="0"/>
                <a:ea typeface="Times New Roman" panose="02020603050405020304" pitchFamily="18" charset="0"/>
              </a:rPr>
              <a:t>à</a:t>
            </a:r>
            <a:r>
              <a:rPr lang="en-US" altLang="zh-CN" sz="2400" dirty="0">
                <a:latin typeface="Times New Roman" panose="02020603050405020304" pitchFamily="18" charset="0"/>
              </a:rPr>
              <a:t>o âm thoa mạnh nhất v</a:t>
            </a:r>
            <a:r>
              <a:rPr lang="en-US" altLang="zh-CN" sz="2400" dirty="0">
                <a:latin typeface="Times New Roman" panose="02020603050405020304" pitchFamily="18" charset="0"/>
                <a:ea typeface="Times New Roman" panose="02020603050405020304" pitchFamily="18" charset="0"/>
              </a:rPr>
              <a:t>à</a:t>
            </a:r>
            <a:r>
              <a:rPr lang="en-US" altLang="zh-CN" sz="2400" dirty="0">
                <a:latin typeface="Times New Roman" panose="02020603050405020304" pitchFamily="18" charset="0"/>
              </a:rPr>
              <a:t> độ to của âm thoa nhỏ nhất khi gõ v</a:t>
            </a:r>
            <a:r>
              <a:rPr lang="en-US" altLang="zh-CN" sz="2400" dirty="0">
                <a:latin typeface="Times New Roman" panose="02020603050405020304" pitchFamily="18" charset="0"/>
                <a:ea typeface="Times New Roman" panose="02020603050405020304" pitchFamily="18" charset="0"/>
              </a:rPr>
              <a:t>à</a:t>
            </a:r>
            <a:r>
              <a:rPr lang="en-US" altLang="zh-CN" sz="2400" dirty="0">
                <a:latin typeface="Times New Roman" panose="02020603050405020304" pitchFamily="18" charset="0"/>
              </a:rPr>
              <a:t>o âm thoa nhẹ nhất.</a:t>
            </a:r>
          </a:p>
          <a:p>
            <a:pPr marL="0" indent="0">
              <a:buNone/>
            </a:pPr>
            <a:r>
              <a:rPr lang="en-US" altLang="zh-CN" sz="2400" dirty="0">
                <a:latin typeface="Times New Roman" panose="02020603050405020304" pitchFamily="18" charset="0"/>
              </a:rPr>
              <a:t>-Biên độ lớn nhất khi gõ v</a:t>
            </a:r>
            <a:r>
              <a:rPr lang="en-US" altLang="zh-CN" sz="2400" dirty="0">
                <a:latin typeface="Times New Roman" panose="02020603050405020304" pitchFamily="18" charset="0"/>
                <a:ea typeface="Times New Roman" panose="02020603050405020304" pitchFamily="18" charset="0"/>
              </a:rPr>
              <a:t>à</a:t>
            </a:r>
            <a:r>
              <a:rPr lang="en-US" altLang="zh-CN" sz="2400" dirty="0">
                <a:latin typeface="Times New Roman" panose="02020603050405020304" pitchFamily="18" charset="0"/>
              </a:rPr>
              <a:t>o âm thoa mạnh nhất, bên độ nhỏ nhất khi gõ v</a:t>
            </a:r>
            <a:r>
              <a:rPr lang="en-US" altLang="zh-CN" sz="2400" dirty="0">
                <a:latin typeface="Times New Roman" panose="02020603050405020304" pitchFamily="18" charset="0"/>
                <a:ea typeface="Times New Roman" panose="02020603050405020304" pitchFamily="18" charset="0"/>
              </a:rPr>
              <a:t>à</a:t>
            </a:r>
            <a:r>
              <a:rPr lang="en-US" altLang="zh-CN" sz="2400" dirty="0">
                <a:latin typeface="Times New Roman" panose="02020603050405020304" pitchFamily="18" charset="0"/>
              </a:rPr>
              <a:t>o âm thoa nhẹ nhất.</a:t>
            </a:r>
          </a:p>
          <a:p>
            <a:pPr marL="0" indent="0">
              <a:buNone/>
            </a:pPr>
            <a:r>
              <a:rPr lang="en-US" altLang="zh-CN" sz="2400" dirty="0">
                <a:latin typeface="Times New Roman" panose="02020603050405020304" pitchFamily="18" charset="0"/>
              </a:rPr>
              <a:t>- Độ to của âm nghe được c</a:t>
            </a:r>
            <a:r>
              <a:rPr lang="en-US" altLang="zh-CN" sz="2400" dirty="0">
                <a:latin typeface="Times New Roman" panose="02020603050405020304" pitchFamily="18" charset="0"/>
                <a:ea typeface="Times New Roman" panose="02020603050405020304" pitchFamily="18" charset="0"/>
              </a:rPr>
              <a:t>à</a:t>
            </a:r>
            <a:r>
              <a:rPr lang="en-US" altLang="zh-CN" sz="2400" dirty="0">
                <a:latin typeface="Times New Roman" panose="02020603050405020304" pitchFamily="18" charset="0"/>
              </a:rPr>
              <a:t>ng mạnh thì biên độ dao động của sóng âm c</a:t>
            </a:r>
            <a:r>
              <a:rPr lang="en-US" altLang="zh-CN" sz="2400" dirty="0">
                <a:latin typeface="Times New Roman" panose="02020603050405020304" pitchFamily="18" charset="0"/>
                <a:ea typeface="Times New Roman" panose="02020603050405020304" pitchFamily="18" charset="0"/>
              </a:rPr>
              <a:t>à</a:t>
            </a:r>
            <a:r>
              <a:rPr lang="en-US" altLang="zh-CN" sz="2400" dirty="0">
                <a:latin typeface="Times New Roman" panose="02020603050405020304" pitchFamily="18" charset="0"/>
              </a:rPr>
              <a:t>ng lớn, độ to của âm nghe được c</a:t>
            </a:r>
            <a:r>
              <a:rPr lang="en-US" altLang="zh-CN" sz="2400" dirty="0">
                <a:latin typeface="Times New Roman" panose="02020603050405020304" pitchFamily="18" charset="0"/>
                <a:ea typeface="Times New Roman" panose="02020603050405020304" pitchFamily="18" charset="0"/>
              </a:rPr>
              <a:t>à</a:t>
            </a:r>
            <a:r>
              <a:rPr lang="en-US" altLang="zh-CN" sz="2400" dirty="0">
                <a:latin typeface="Times New Roman" panose="02020603050405020304" pitchFamily="18" charset="0"/>
              </a:rPr>
              <a:t>ng yếu thì biên độ của sóng âm c</a:t>
            </a:r>
            <a:r>
              <a:rPr lang="en-US" altLang="zh-CN" sz="2400" dirty="0">
                <a:latin typeface="Times New Roman" panose="02020603050405020304" pitchFamily="18" charset="0"/>
                <a:ea typeface="Times New Roman" panose="02020603050405020304" pitchFamily="18" charset="0"/>
              </a:rPr>
              <a:t>à</a:t>
            </a:r>
            <a:r>
              <a:rPr lang="en-US" altLang="zh-CN" sz="2400" dirty="0">
                <a:latin typeface="Times New Roman" panose="02020603050405020304" pitchFamily="18" charset="0"/>
              </a:rPr>
              <a:t>ng nhỏ.</a:t>
            </a:r>
          </a:p>
          <a:p>
            <a:pPr marL="0" indent="0"/>
            <a:endParaRPr lang="en-US" altLang="zh-CN" dirty="0"/>
          </a:p>
        </p:txBody>
      </p:sp>
      <p:sp>
        <p:nvSpPr>
          <p:cNvPr id="19458" name="Rectangle 153"/>
          <p:cNvSpPr txBox="1"/>
          <p:nvPr/>
        </p:nvSpPr>
        <p:spPr>
          <a:xfrm>
            <a:off x="2347913" y="304800"/>
            <a:ext cx="6477000" cy="523875"/>
          </a:xfrm>
          <a:prstGeom prst="rect">
            <a:avLst/>
          </a:prstGeom>
          <a:noFill/>
          <a:ln w="9525">
            <a:noFill/>
          </a:ln>
        </p:spPr>
        <p:txBody>
          <a:bodyPr anchor="ctr" anchorCtr="0">
            <a:spAutoFit/>
          </a:bodyPr>
          <a:lstStyle/>
          <a:p>
            <a:pPr algn="ctr">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9459" name="Content Placeholder 4"/>
          <p:cNvSpPr txBox="1"/>
          <p:nvPr/>
        </p:nvSpPr>
        <p:spPr>
          <a:xfrm>
            <a:off x="214313" y="879475"/>
            <a:ext cx="6465887"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9460" name="Rectangle 5"/>
          <p:cNvSpPr/>
          <p:nvPr/>
        </p:nvSpPr>
        <p:spPr>
          <a:xfrm>
            <a:off x="747713" y="1443038"/>
            <a:ext cx="8372475" cy="461962"/>
          </a:xfrm>
          <a:prstGeom prst="rect">
            <a:avLst/>
          </a:prstGeom>
          <a:noFill/>
          <a:ln w="9525">
            <a:noFill/>
          </a:ln>
        </p:spPr>
        <p:txBody>
          <a:bodyPr anchor="t" anchorCtr="0">
            <a:spAutoFit/>
          </a:bodyPr>
          <a:lstStyle/>
          <a:p>
            <a:pPr eaLnBrk="0" hangingPunct="0">
              <a:spcBef>
                <a:spcPts val="600"/>
              </a:spcBef>
              <a:spcAft>
                <a:spcPts val="600"/>
              </a:spcAft>
            </a:pPr>
            <a:r>
              <a:rPr lang="en-US" altLang="en-US" b="1" dirty="0">
                <a:solidFill>
                  <a:srgbClr val="000000"/>
                </a:solidFill>
                <a:latin typeface="Times New Roman" panose="02020603050405020304" pitchFamily="18"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3" y="304800"/>
            <a:ext cx="10945812" cy="3886200"/>
          </a:xfrm>
          <a:ln/>
        </p:spPr>
        <p:txBody>
          <a:bodyPr vert="horz" wrap="square" lIns="91440" tIns="45720" rIns="91440" bIns="45720" anchor="t" anchorCtr="0"/>
          <a:lstStyle/>
          <a:p>
            <a:pPr marL="0" indent="0">
              <a:buNone/>
            </a:pPr>
            <a:r>
              <a:rPr lang="vi-VN" altLang="x-none" sz="2400" dirty="0">
                <a:latin typeface="Times New Roman" panose="02020603050405020304" pitchFamily="18" charset="0"/>
              </a:rPr>
              <a:t>a) So sánh độ to của âm nghe được trong ba trường hợp gõ âm thoa:</a:t>
            </a:r>
          </a:p>
          <a:p>
            <a:pPr marL="0" indent="0"/>
            <a:r>
              <a:rPr lang="vi-VN" altLang="x-none" sz="2400" dirty="0">
                <a:latin typeface="Times New Roman" panose="02020603050405020304" pitchFamily="18" charset="0"/>
              </a:rPr>
              <a:t>Trường hợp 1. Dùng búa cao su gõ nhẹ vào một nhánh âm thoa: âm phát ra nhỏ nhất.</a:t>
            </a:r>
          </a:p>
          <a:p>
            <a:pPr marL="0" indent="0"/>
            <a:r>
              <a:rPr lang="vi-VN" altLang="x-none" sz="2400" dirty="0">
                <a:latin typeface="Times New Roman" panose="02020603050405020304" pitchFamily="18" charset="0"/>
              </a:rPr>
              <a:t>Trường hợp 2. Gõ mạnh vào âm thoa: âm phát ra to hơn.</a:t>
            </a:r>
          </a:p>
          <a:p>
            <a:pPr marL="0" indent="0"/>
            <a:r>
              <a:rPr lang="vi-VN" altLang="x-none" sz="2400" dirty="0">
                <a:latin typeface="Times New Roman" panose="02020603050405020304" pitchFamily="18" charset="0"/>
              </a:rPr>
              <a:t>Trường hợp 3. Gõ mạnh hơn vào âm thoa: âm phát ra to nhất.</a:t>
            </a:r>
          </a:p>
          <a:p>
            <a:pPr marL="0" indent="0">
              <a:buNone/>
            </a:pPr>
            <a:r>
              <a:rPr lang="vi-VN" altLang="x-none" sz="2400" dirty="0">
                <a:latin typeface="Times New Roman" panose="02020603050405020304" pitchFamily="18" charset="0"/>
              </a:rPr>
              <a:t>b) Biên độ của dao động âm trên màn hình trong ba trường hợp gõ âm thoa: trường hợp 1 &lt; trường hợp 2 &lt; trường hợp 3</a:t>
            </a:r>
          </a:p>
          <a:p>
            <a:pPr marL="0" indent="0">
              <a:buNone/>
            </a:pPr>
            <a:r>
              <a:rPr lang="vi-VN" altLang="x-none" sz="2400" dirty="0">
                <a:latin typeface="Times New Roman" panose="02020603050405020304" pitchFamily="18" charset="0"/>
              </a:rPr>
              <a:t>c) Mối liên hệ giữa độ to của âm nghe được và biên độ dao động của sóng âm: âm nghe được càng to khi biên độ âm càng lớn và ngược lại, âm nghe được càng nhỏ khi biên độ âm càng nhỏ</a:t>
            </a:r>
            <a:r>
              <a:rPr lang="vi-VN" altLang="x-none" dirty="0">
                <a:latin typeface="Arial" panose="020B0604020202020204" pitchFamily="34" charset="0"/>
              </a:rPr>
              <a:t>.</a:t>
            </a:r>
          </a:p>
          <a:p>
            <a:pPr marL="0" indent="0"/>
            <a:endParaRPr lang="en-US" altLang="zh-CN" dirty="0"/>
          </a:p>
        </p:txBody>
      </p:sp>
      <p:sp>
        <p:nvSpPr>
          <p:cNvPr id="21507" name="Rectangle 6"/>
          <p:cNvSpPr/>
          <p:nvPr/>
        </p:nvSpPr>
        <p:spPr>
          <a:xfrm>
            <a:off x="2043113" y="4719638"/>
            <a:ext cx="5834062" cy="461962"/>
          </a:xfrm>
          <a:prstGeom prst="rect">
            <a:avLst/>
          </a:prstGeom>
          <a:noFill/>
          <a:ln w="9525">
            <a:noFill/>
          </a:ln>
        </p:spPr>
        <p:txBody>
          <a:bodyPr wrap="none" anchor="t" anchorCtr="0">
            <a:spAutoFit/>
          </a:bodyPr>
          <a:lstStyle/>
          <a:p>
            <a:pPr algn="just" eaLnBrk="0" hangingPunct="0"/>
            <a:r>
              <a:rPr lang="en-US" altLang="en-US" b="1" i="1" dirty="0">
                <a:latin typeface="Times New Roman" panose="02020603050405020304" pitchFamily="18" charset="0"/>
              </a:rPr>
              <a:t>Âm nghe được c</a:t>
            </a:r>
            <a:r>
              <a:rPr lang="en-US" altLang="en-US" b="1" i="1" dirty="0">
                <a:latin typeface="Times New Roman" panose="02020603050405020304" pitchFamily="18" charset="0"/>
                <a:ea typeface="Times New Roman" panose="02020603050405020304" pitchFamily="18" charset="0"/>
              </a:rPr>
              <a:t>à</a:t>
            </a:r>
            <a:r>
              <a:rPr lang="en-US" altLang="en-US" b="1" i="1" dirty="0">
                <a:latin typeface="Times New Roman" panose="02020603050405020304" pitchFamily="18" charset="0"/>
              </a:rPr>
              <a:t>ng to thì biên độ c</a:t>
            </a:r>
            <a:r>
              <a:rPr lang="en-US" altLang="en-US" b="1" i="1" dirty="0">
                <a:latin typeface="Times New Roman" panose="02020603050405020304" pitchFamily="18" charset="0"/>
                <a:ea typeface="Times New Roman" panose="02020603050405020304" pitchFamily="18" charset="0"/>
              </a:rPr>
              <a:t>à</a:t>
            </a:r>
            <a:r>
              <a:rPr lang="en-US" altLang="en-US" b="1" i="1" dirty="0">
                <a:latin typeface="Times New Roman" panose="02020603050405020304" pitchFamily="18" charset="0"/>
              </a:rPr>
              <a:t>ng lớn </a:t>
            </a:r>
            <a:r>
              <a:rPr lang="en-US" altLang="en-US" i="1" dirty="0">
                <a:latin typeface="Times New Roman" panose="02020603050405020304" pitchFamily="18" charset="0"/>
              </a:rPr>
              <a:t> </a:t>
            </a:r>
            <a:endParaRPr lang="en-US" altLang="en-US" sz="2000" dirty="0">
              <a:latin typeface="Times New Roman" panose="02020603050405020304" pitchFamily="18" charset="0"/>
              <a:ea typeface="Times New Roman" panose="02020603050405020304" pitchFamily="18" charset="0"/>
            </a:endParaRPr>
          </a:p>
        </p:txBody>
      </p:sp>
      <p:sp>
        <p:nvSpPr>
          <p:cNvPr id="2" name="Rectangle 6"/>
          <p:cNvSpPr/>
          <p:nvPr/>
        </p:nvSpPr>
        <p:spPr>
          <a:xfrm>
            <a:off x="2093913" y="5410200"/>
            <a:ext cx="6034087" cy="460375"/>
          </a:xfrm>
          <a:prstGeom prst="rect">
            <a:avLst/>
          </a:prstGeom>
          <a:noFill/>
          <a:ln w="9525">
            <a:noFill/>
          </a:ln>
        </p:spPr>
        <p:txBody>
          <a:bodyPr wrap="none" anchor="t" anchorCtr="0">
            <a:spAutoFit/>
          </a:bodyPr>
          <a:lstStyle/>
          <a:p>
            <a:pPr algn="just" eaLnBrk="0" hangingPunct="0"/>
            <a:r>
              <a:rPr lang="en-US" altLang="en-US" b="1" i="1" dirty="0">
                <a:latin typeface="Times New Roman" panose="02020603050405020304" pitchFamily="18" charset="0"/>
              </a:rPr>
              <a:t>Âm nghe được c</a:t>
            </a:r>
            <a:r>
              <a:rPr lang="en-US" altLang="en-US" b="1" i="1" dirty="0">
                <a:latin typeface="Times New Roman" panose="02020603050405020304" pitchFamily="18" charset="0"/>
                <a:ea typeface="Times New Roman" panose="02020603050405020304" pitchFamily="18" charset="0"/>
              </a:rPr>
              <a:t>à</a:t>
            </a:r>
            <a:r>
              <a:rPr lang="en-US" altLang="en-US" b="1" i="1" dirty="0">
                <a:latin typeface="Times New Roman" panose="02020603050405020304" pitchFamily="18" charset="0"/>
              </a:rPr>
              <a:t>ng </a:t>
            </a:r>
            <a:r>
              <a:rPr lang="vi-VN" altLang="en-US" b="1" i="1" dirty="0">
                <a:latin typeface="Times New Roman" panose="02020603050405020304" pitchFamily="18" charset="0"/>
              </a:rPr>
              <a:t>nhỏ</a:t>
            </a:r>
            <a:r>
              <a:rPr lang="en-US" altLang="en-US" b="1" i="1" dirty="0">
                <a:latin typeface="Times New Roman" panose="02020603050405020304" pitchFamily="18" charset="0"/>
              </a:rPr>
              <a:t> thì biên độ c</a:t>
            </a:r>
            <a:r>
              <a:rPr lang="en-US" altLang="en-US" b="1" i="1" dirty="0">
                <a:latin typeface="Times New Roman" panose="02020603050405020304" pitchFamily="18" charset="0"/>
                <a:ea typeface="Times New Roman" panose="02020603050405020304" pitchFamily="18" charset="0"/>
              </a:rPr>
              <a:t>à</a:t>
            </a:r>
            <a:r>
              <a:rPr lang="en-US" altLang="en-US" b="1" i="1" dirty="0">
                <a:latin typeface="Times New Roman" panose="02020603050405020304" pitchFamily="18" charset="0"/>
              </a:rPr>
              <a:t>ng </a:t>
            </a:r>
            <a:r>
              <a:rPr lang="vi-VN" altLang="en-US" b="1" i="1" dirty="0">
                <a:latin typeface="Times New Roman" panose="02020603050405020304" pitchFamily="18" charset="0"/>
              </a:rPr>
              <a:t>nhỏ</a:t>
            </a:r>
            <a:r>
              <a:rPr lang="en-US" altLang="en-US" i="1" dirty="0">
                <a:latin typeface="Times New Roman" panose="02020603050405020304" pitchFamily="18" charset="0"/>
              </a:rPr>
              <a:t> </a:t>
            </a:r>
            <a:endParaRPr lang="en-US" altLang="en-US"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7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7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7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07"/>
                                        </p:tgtEl>
                                        <p:attrNameLst>
                                          <p:attrName>style.visibility</p:attrName>
                                        </p:attrNameLst>
                                      </p:cBhvr>
                                      <p:to>
                                        <p:strVal val="visible"/>
                                      </p:to>
                                    </p:set>
                                    <p:animEffect transition="in" filter="fade">
                                      <p:cBhvr>
                                        <p:cTn id="37" dur="500"/>
                                        <p:tgtEl>
                                          <p:spTgt spid="2150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50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5c-prepare-0.jpg"/>
          <p:cNvPicPr>
            <a:picLocks noChangeAspect="1"/>
          </p:cNvPicPr>
          <p:nvPr/>
        </p:nvPicPr>
        <p:blipFill>
          <a:blip r:embed="rId2"/>
          <a:stretch>
            <a:fillRect/>
          </a:stretch>
        </p:blipFill>
        <p:spPr>
          <a:xfrm>
            <a:off x="317500" y="2286000"/>
            <a:ext cx="5083175" cy="4110038"/>
          </a:xfrm>
          <a:prstGeom prst="rect">
            <a:avLst/>
          </a:prstGeom>
          <a:noFill/>
          <a:ln w="9525">
            <a:noFill/>
          </a:ln>
        </p:spPr>
      </p:pic>
      <p:pic>
        <p:nvPicPr>
          <p:cNvPr id="6" name="Picture 5" descr="ec225_kienthuc_3_ljeg.jpg"/>
          <p:cNvPicPr>
            <a:picLocks noChangeAspect="1"/>
          </p:cNvPicPr>
          <p:nvPr/>
        </p:nvPicPr>
        <p:blipFill>
          <a:blip r:embed="rId3"/>
          <a:stretch>
            <a:fillRect/>
          </a:stretch>
        </p:blipFill>
        <p:spPr>
          <a:xfrm>
            <a:off x="5767388" y="2570163"/>
            <a:ext cx="4749800" cy="3154362"/>
          </a:xfrm>
          <a:prstGeom prst="rect">
            <a:avLst/>
          </a:prstGeom>
          <a:noFill/>
          <a:ln w="9525">
            <a:noFill/>
          </a:ln>
        </p:spPr>
      </p:pic>
      <p:sp>
        <p:nvSpPr>
          <p:cNvPr id="8" name="Text Box 2"/>
          <p:cNvSpPr txBox="1"/>
          <p:nvPr/>
        </p:nvSpPr>
        <p:spPr>
          <a:xfrm>
            <a:off x="874713" y="1066800"/>
            <a:ext cx="10033000" cy="830263"/>
          </a:xfrm>
          <a:prstGeom prst="rect">
            <a:avLst/>
          </a:prstGeom>
          <a:noFill/>
          <a:ln w="9525">
            <a:noFill/>
          </a:ln>
        </p:spPr>
        <p:txBody>
          <a:bodyPr anchor="t" anchorCtr="0">
            <a:spAutoFit/>
          </a:bodyPr>
          <a:lstStyle/>
          <a:p>
            <a:pPr algn="ctr">
              <a:spcBef>
                <a:spcPct val="50000"/>
              </a:spcBef>
            </a:pPr>
            <a:r>
              <a:rPr lang="en-US" altLang="en-US" dirty="0">
                <a:latin typeface="Times New Roman" panose="02020603050405020304" pitchFamily="18" charset="0"/>
              </a:rPr>
              <a:t>Giải thích tại sao các nhân viên điều hướng máy bay tại mặt đất bên trong sân bay đều phải đeo các </a:t>
            </a:r>
            <a:r>
              <a:rPr lang="en-US" altLang="en-US" b="1" dirty="0">
                <a:latin typeface="Times New Roman" panose="02020603050405020304" pitchFamily="18" charset="0"/>
              </a:rPr>
              <a:t>dụng cụ bảo vệ tai</a:t>
            </a:r>
            <a:r>
              <a:rPr lang="en-US" altLang="en-US" dirty="0">
                <a:latin typeface="Times New Roman" panose="02020603050405020304" pitchFamily="18" charset="0"/>
              </a:rPr>
              <a:t>?</a:t>
            </a:r>
            <a:endParaRPr lang="en-US" altLang="en-US" dirty="0">
              <a:latin typeface="Times New Roman" panose="02020603050405020304" pitchFamily="18" charset="0"/>
              <a:ea typeface="Roboto" pitchFamily="2" charset="0"/>
            </a:endParaRPr>
          </a:p>
        </p:txBody>
      </p:sp>
      <p:cxnSp>
        <p:nvCxnSpPr>
          <p:cNvPr id="10" name="Straight Arrow Connector 9"/>
          <p:cNvCxnSpPr/>
          <p:nvPr/>
        </p:nvCxnSpPr>
        <p:spPr>
          <a:xfrm rot="5400000">
            <a:off x="4862513" y="4186238"/>
            <a:ext cx="455612" cy="457200"/>
          </a:xfrm>
          <a:prstGeom prst="straightConnector1">
            <a:avLst/>
          </a:prstGeom>
          <a:ln w="57150" cap="flat" cmpd="sng">
            <a:solidFill>
              <a:srgbClr val="FF0000"/>
            </a:solidFill>
            <a:prstDash val="solid"/>
            <a:round/>
            <a:headEnd type="none" w="med" len="med"/>
            <a:tailEnd type="arrow" w="med" len="med"/>
          </a:ln>
        </p:spPr>
      </p:cxnSp>
      <p:cxnSp>
        <p:nvCxnSpPr>
          <p:cNvPr id="11" name="Straight Arrow Connector 10"/>
          <p:cNvCxnSpPr/>
          <p:nvPr/>
        </p:nvCxnSpPr>
        <p:spPr>
          <a:xfrm>
            <a:off x="6384925" y="4341813"/>
            <a:ext cx="608013" cy="455612"/>
          </a:xfrm>
          <a:prstGeom prst="straightConnector1">
            <a:avLst/>
          </a:prstGeom>
          <a:ln w="57150" cap="flat" cmpd="sng">
            <a:solidFill>
              <a:srgbClr val="FF0000"/>
            </a:solidFill>
            <a:prstDash val="solid"/>
            <a:round/>
            <a:headEnd type="none" w="med" len="med"/>
            <a:tailEnd type="arrow" w="med" len="med"/>
          </a:ln>
        </p:spPr>
      </p:cxnSp>
      <p:sp>
        <p:nvSpPr>
          <p:cNvPr id="9" name="Text Box 11"/>
          <p:cNvSpPr txBox="1">
            <a:spLocks noChangeArrowheads="1"/>
          </p:cNvSpPr>
          <p:nvPr/>
        </p:nvSpPr>
        <p:spPr bwMode="auto">
          <a:xfrm>
            <a:off x="146050" y="476250"/>
            <a:ext cx="3571875" cy="461963"/>
          </a:xfrm>
          <a:prstGeom prst="rect">
            <a:avLst/>
          </a:prstGeom>
          <a:noFill/>
          <a:ln w="9525">
            <a:noFill/>
            <a:miter lim="800000"/>
          </a:ln>
          <a:effectLst/>
        </p:spPr>
        <p:txBody>
          <a:bodyPr>
            <a:spAutoFit/>
          </a:bodyPr>
          <a:lstStyle/>
          <a:p>
            <a:pPr marR="0" defTabSz="911225" eaLnBrk="0" hangingPunct="0">
              <a:spcBef>
                <a:spcPct val="50000"/>
              </a:spcBef>
              <a:buClrTx/>
              <a:buSzTx/>
              <a:buFontTx/>
              <a:buNone/>
            </a:pPr>
            <a:r>
              <a:rPr kumimoji="0" b="1" u="sng" kern="1200" cap="none" spc="0" normalizeH="0" baseline="0" noProof="1">
                <a:effectLst>
                  <a:outerShdw blurRad="38100" dist="38100" dir="2700000">
                    <a:srgbClr val="C0C0C0"/>
                  </a:outerShdw>
                </a:effectLst>
                <a:latin typeface="Times New Roman" panose="02020603050405020304" pitchFamily="18" charset="0"/>
                <a:ea typeface="+mn-ea"/>
                <a:cs typeface="Arial" panose="020B0604020202020204" pitchFamily="34" charset="0"/>
              </a:rPr>
              <a:t>Vận dụng </a:t>
            </a:r>
            <a:endParaRPr kumimoji="0" b="1" u="sng" kern="1200" cap="none" spc="0" normalizeH="0" baseline="0" noProof="1">
              <a:effectLst>
                <a:outerShdw blurRad="38100" dist="38100" dir="2700000">
                  <a:srgbClr val="C0C0C0"/>
                </a:outerShdw>
              </a:effectLst>
              <a:latin typeface="Times New Roman" panose="02020603050405020304" pitchFamily="18" charset="0"/>
              <a:ea typeface="Arial" panose="020B0604020202020204" pitchFamily="34" charset="0"/>
              <a:cs typeface="+mn-cs"/>
            </a:endParaRPr>
          </a:p>
        </p:txBody>
      </p:sp>
      <p:sp>
        <p:nvSpPr>
          <p:cNvPr id="12" name="TextBox 11"/>
          <p:cNvSpPr/>
          <p:nvPr/>
        </p:nvSpPr>
        <p:spPr>
          <a:xfrm>
            <a:off x="5564188" y="5943600"/>
            <a:ext cx="5927725" cy="509588"/>
          </a:xfrm>
          <a:prstGeom prst="roundRect">
            <a:avLst>
              <a:gd name="adj" fmla="val 16667"/>
            </a:avLst>
          </a:prstGeom>
          <a:solidFill>
            <a:schemeClr val="bg1">
              <a:alpha val="65999"/>
            </a:schemeClr>
          </a:solidFill>
          <a:ln w="9525">
            <a:noFill/>
          </a:ln>
        </p:spPr>
        <p:txBody>
          <a:bodyPr anchor="t" anchorCtr="0">
            <a:spAutoFit/>
          </a:bodyPr>
          <a:lstStyle/>
          <a:p>
            <a:pPr eaLnBrk="0" hangingPunct="0"/>
            <a:r>
              <a:rPr lang="en-US" altLang="en-US" sz="2300" b="1" dirty="0">
                <a:solidFill>
                  <a:srgbClr val="000000"/>
                </a:solidFill>
                <a:latin typeface="Times New Roman" panose="02020603050405020304" pitchFamily="18" charset="0"/>
              </a:rPr>
              <a:t>Tiếng động cơ phản lực ở cách 4m: 130 dB</a:t>
            </a:r>
            <a:endParaRPr lang="en-US" altLang="zh-CN" sz="23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500"/>
                            </p:stCondLst>
                            <p:childTnLst>
                              <p:par>
                                <p:cTn id="22" presetID="55" presetClass="entr" presetSubtype="0" repeatCount="400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par>
                                <p:cTn id="27" presetID="55" presetClass="entr" presetSubtype="0" repeatCount="400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0.7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p:nvPr/>
        </p:nvSpPr>
        <p:spPr>
          <a:xfrm>
            <a:off x="608013" y="1524000"/>
            <a:ext cx="5321300" cy="954088"/>
          </a:xfrm>
          <a:prstGeom prst="rect">
            <a:avLst/>
          </a:prstGeom>
          <a:noFill/>
          <a:ln w="9525">
            <a:noFill/>
          </a:ln>
        </p:spPr>
        <p:txBody>
          <a:bodyPr anchor="t" anchorCtr="0">
            <a:spAutoFit/>
          </a:bodyPr>
          <a:lstStyle/>
          <a:p>
            <a:pPr algn="just" defTabSz="911225">
              <a:spcBef>
                <a:spcPct val="50000"/>
              </a:spcBef>
            </a:pPr>
            <a:r>
              <a:rPr lang="en-US" altLang="en-US" sz="2800" b="1" dirty="0">
                <a:latin typeface="Times New Roman" panose="02020603050405020304" pitchFamily="18" charset="0"/>
              </a:rPr>
              <a:t>Khi gãy đ</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rPr>
              <a:t>n tiếng đ</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rPr>
              <a:t>n sẽ to hay nhỏ , vì sao ?</a:t>
            </a:r>
            <a:endParaRPr lang="en-US" altLang="en-US" sz="2800" b="1" dirty="0">
              <a:latin typeface="Times New Roman" panose="02020603050405020304" pitchFamily="18" charset="0"/>
              <a:ea typeface="Times New Roman" panose="02020603050405020304" pitchFamily="18" charset="0"/>
            </a:endParaRPr>
          </a:p>
        </p:txBody>
      </p:sp>
      <p:pic>
        <p:nvPicPr>
          <p:cNvPr id="23554" name="Picture 8"/>
          <p:cNvPicPr>
            <a:picLocks noChangeAspect="1"/>
          </p:cNvPicPr>
          <p:nvPr/>
        </p:nvPicPr>
        <p:blipFill>
          <a:blip r:embed="rId2"/>
          <a:stretch>
            <a:fillRect/>
          </a:stretch>
        </p:blipFill>
        <p:spPr>
          <a:xfrm>
            <a:off x="6308725" y="2212975"/>
            <a:ext cx="5878513" cy="4408488"/>
          </a:xfrm>
          <a:prstGeom prst="rect">
            <a:avLst/>
          </a:prstGeom>
          <a:noFill/>
          <a:ln w="9525">
            <a:noFill/>
          </a:ln>
        </p:spPr>
      </p:pic>
      <p:sp>
        <p:nvSpPr>
          <p:cNvPr id="22" name="Oval 21">
            <a:hlinkClick r:id="rId3" action="ppaction://hlinksldjump"/>
          </p:cNvPr>
          <p:cNvSpPr/>
          <p:nvPr/>
        </p:nvSpPr>
        <p:spPr>
          <a:xfrm>
            <a:off x="10109200" y="6621463"/>
            <a:ext cx="381000" cy="228600"/>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186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p:txBody>
      </p:sp>
      <p:sp>
        <p:nvSpPr>
          <p:cNvPr id="23" name="TextBox 22"/>
          <p:cNvSpPr txBox="1"/>
          <p:nvPr/>
        </p:nvSpPr>
        <p:spPr>
          <a:xfrm>
            <a:off x="608013" y="2743200"/>
            <a:ext cx="5321300" cy="1260475"/>
          </a:xfrm>
          <a:prstGeom prst="rect">
            <a:avLst/>
          </a:prstGeom>
          <a:noFill/>
          <a:ln w="9525">
            <a:noFill/>
          </a:ln>
        </p:spPr>
        <p:txBody>
          <a:bodyPr anchor="t" anchorCtr="0">
            <a:spAutoFit/>
          </a:bodyPr>
          <a:lstStyle/>
          <a:p>
            <a:pPr algn="just" defTabSz="911225"/>
            <a:r>
              <a:rPr lang="en-US" altLang="en-US" b="1" dirty="0">
                <a:latin typeface="Times New Roman" panose="02020603050405020304" pitchFamily="18" charset="0"/>
              </a:rPr>
              <a:t>Tiếng đ</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rPr>
              <a:t>n sẽ to. Vì khi gảy mạnh, dây đ</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rPr>
              <a:t>n lệch nhiều, biên độ dao động của dây đ</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rPr>
              <a:t>n lớn, nên âm phát ra to</a:t>
            </a:r>
            <a:r>
              <a:rPr lang="en-US" altLang="en-US" sz="2700" b="1" dirty="0">
                <a:latin typeface="Times New Roman" panose="02020603050405020304" pitchFamily="18" charset="0"/>
              </a:rPr>
              <a:t>.</a:t>
            </a:r>
            <a:endParaRPr lang="en-US" altLang="en-US" sz="2700" b="1" dirty="0">
              <a:latin typeface="Times New Roman" panose="02020603050405020304" pitchFamily="18" charset="0"/>
              <a:ea typeface="Times New Roman" panose="02020603050405020304" pitchFamily="18" charset="0"/>
            </a:endParaRPr>
          </a:p>
        </p:txBody>
      </p:sp>
      <p:sp>
        <p:nvSpPr>
          <p:cNvPr id="25" name="Text Box 11"/>
          <p:cNvSpPr txBox="1">
            <a:spLocks noChangeArrowheads="1"/>
          </p:cNvSpPr>
          <p:nvPr/>
        </p:nvSpPr>
        <p:spPr bwMode="auto">
          <a:xfrm>
            <a:off x="266700" y="990600"/>
            <a:ext cx="3571875" cy="523875"/>
          </a:xfrm>
          <a:prstGeom prst="rect">
            <a:avLst/>
          </a:prstGeom>
          <a:noFill/>
          <a:ln w="9525">
            <a:noFill/>
            <a:miter lim="800000"/>
          </a:ln>
          <a:effectLst/>
        </p:spPr>
        <p:txBody>
          <a:bodyPr>
            <a:spAutoFit/>
          </a:bodyPr>
          <a:lstStyle/>
          <a:p>
            <a:pPr marR="0" defTabSz="911225" eaLnBrk="0" hangingPunct="0">
              <a:spcBef>
                <a:spcPct val="50000"/>
              </a:spcBef>
              <a:buClrTx/>
              <a:buSzTx/>
              <a:buFontTx/>
              <a:buNone/>
            </a:pPr>
            <a:r>
              <a:rPr kumimoji="0" sz="2800" b="1" kern="1200" cap="none" spc="0" normalizeH="0" baseline="0" noProof="1">
                <a:effectLst>
                  <a:outerShdw blurRad="38100" dist="38100" dir="2700000">
                    <a:srgbClr val="C0C0C0"/>
                  </a:outerShdw>
                </a:effectLst>
                <a:latin typeface="Times New Roman" panose="02020603050405020304" pitchFamily="18" charset="0"/>
                <a:ea typeface="+mn-ea"/>
                <a:cs typeface="Arial" panose="020B0604020202020204" pitchFamily="34" charset="0"/>
              </a:rPr>
              <a:t>Vận dụng </a:t>
            </a:r>
            <a:endParaRPr kumimoji="0" sz="2800" b="1" kern="1200" cap="none" spc="0" normalizeH="0" baseline="0" noProof="1">
              <a:effectLst>
                <a:outerShdw blurRad="38100" dist="38100" dir="2700000">
                  <a:srgbClr val="C0C0C0"/>
                </a:outerShdw>
              </a:effectLst>
              <a:latin typeface="Times New Roman" panose="02020603050405020304" pitchFamily="18" charset="0"/>
              <a:ea typeface="Arial" panose="020B0604020202020204"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HANH-QUAN.jpg"/>
          <p:cNvPicPr>
            <a:picLocks noChangeAspect="1"/>
          </p:cNvPicPr>
          <p:nvPr/>
        </p:nvPicPr>
        <p:blipFill>
          <a:blip r:embed="rId2"/>
          <a:stretch>
            <a:fillRect/>
          </a:stretch>
        </p:blipFill>
        <p:spPr>
          <a:xfrm>
            <a:off x="4256088" y="2492375"/>
            <a:ext cx="6613525" cy="4205288"/>
          </a:xfrm>
          <a:prstGeom prst="rect">
            <a:avLst/>
          </a:prstGeom>
          <a:noFill/>
          <a:ln w="9525">
            <a:noFill/>
          </a:ln>
        </p:spPr>
      </p:pic>
      <p:sp>
        <p:nvSpPr>
          <p:cNvPr id="26626" name="Text Box 2"/>
          <p:cNvSpPr txBox="1"/>
          <p:nvPr/>
        </p:nvSpPr>
        <p:spPr>
          <a:xfrm>
            <a:off x="1573213" y="815975"/>
            <a:ext cx="8893175" cy="1381125"/>
          </a:xfrm>
          <a:prstGeom prst="rect">
            <a:avLst/>
          </a:prstGeom>
          <a:noFill/>
          <a:ln w="9525">
            <a:noFill/>
          </a:ln>
        </p:spPr>
        <p:txBody>
          <a:bodyPr anchor="t" anchorCtr="0">
            <a:spAutoFit/>
          </a:bodyPr>
          <a:lstStyle/>
          <a:p>
            <a:pPr algn="just">
              <a:spcBef>
                <a:spcPct val="50000"/>
              </a:spcBef>
            </a:pPr>
            <a:r>
              <a:rPr lang="en-US" altLang="en-US" sz="2700" dirty="0">
                <a:latin typeface="Constantia" panose="02030602050306030303" pitchFamily="18" charset="0"/>
              </a:rPr>
              <a:t>Con người nói được l</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rPr>
              <a:t> nhờ sự rung động của </a:t>
            </a:r>
            <a:r>
              <a:rPr lang="en-US" altLang="en-US" sz="2700" b="1" dirty="0">
                <a:latin typeface="Constantia" panose="02030602050306030303" pitchFamily="18" charset="0"/>
              </a:rPr>
              <a:t>dây thanh quản. </a:t>
            </a:r>
            <a:r>
              <a:rPr lang="en-US" altLang="en-US" sz="2700" dirty="0">
                <a:latin typeface="Constantia" panose="02030602050306030303" pitchFamily="18" charset="0"/>
              </a:rPr>
              <a:t>Dây thanh quản rung động c</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rPr>
              <a:t>ng mạnh thì tiếng nói c</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rPr>
              <a:t>ng to. </a:t>
            </a:r>
            <a:endParaRPr lang="en-US" altLang="en-US" sz="2700" dirty="0">
              <a:latin typeface="Constantia" panose="02030602050306030303" pitchFamily="18" charset="0"/>
              <a:ea typeface="Times New Roman" panose="02020603050405020304" pitchFamily="18" charset="0"/>
            </a:endParaRPr>
          </a:p>
        </p:txBody>
      </p:sp>
      <p:sp>
        <p:nvSpPr>
          <p:cNvPr id="19" name="Date Placeholder 18"/>
          <p:cNvSpPr txBox="1">
            <a:spLocks noGrp="1"/>
          </p:cNvSpPr>
          <p:nvPr>
            <p:ph type="dt" sz="half" idx="10"/>
          </p:nvPr>
        </p:nvSpPr>
        <p:spPr>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fld id="{0C988D6B-BC7A-4F99-A0D9-14FAD0325745}" type="datetime10">
              <a:rPr kumimoji="0" lang="en-US" sz="1200" b="0" i="0" u="none" strike="noStrike" kern="1200" cap="none" spc="0" normalizeH="0" baseline="0" noProof="0" smtClean="0">
                <a:ln>
                  <a:noFill/>
                </a:ln>
                <a:solidFill>
                  <a:schemeClr val="tx1">
                    <a:tint val="75000"/>
                  </a:schemeClr>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08:00</a:t>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18" name="TextBox 17"/>
          <p:cNvSpPr txBox="1"/>
          <p:nvPr/>
        </p:nvSpPr>
        <p:spPr>
          <a:xfrm>
            <a:off x="1671638" y="2365375"/>
            <a:ext cx="4257675" cy="3530600"/>
          </a:xfrm>
          <a:prstGeom prst="rect">
            <a:avLst/>
          </a:prstGeom>
          <a:noFill/>
          <a:ln w="9525">
            <a:noFill/>
          </a:ln>
        </p:spPr>
        <p:txBody>
          <a:bodyPr anchor="t" anchorCtr="0">
            <a:spAutoFit/>
          </a:bodyPr>
          <a:lstStyle/>
          <a:p>
            <a:pPr algn="just" eaLnBrk="0" hangingPunct="0"/>
            <a:r>
              <a:rPr lang="en-US" altLang="en-US" sz="2700" dirty="0">
                <a:latin typeface="Constantia" panose="02030602050306030303" pitchFamily="18" charset="0"/>
              </a:rPr>
              <a:t>Nếu nói to trong thời gian d</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rPr>
              <a:t>i có thể khiến dây thanh quản bị tổn thương: đau, rát</a:t>
            </a:r>
            <a:r>
              <a:rPr lang="en-US" altLang="en-US" sz="2700" dirty="0">
                <a:latin typeface="Constantia" panose="02030602050306030303" pitchFamily="18" charset="0"/>
                <a:ea typeface="Times New Roman" panose="02020603050405020304" pitchFamily="18" charset="0"/>
              </a:rPr>
              <a:t>…</a:t>
            </a:r>
            <a:r>
              <a:rPr lang="en-US" altLang="en-US" sz="2700" dirty="0">
                <a:latin typeface="Constantia" panose="02030602050306030303" pitchFamily="18" charset="0"/>
              </a:rPr>
              <a:t> l</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rPr>
              <a:t> nguyên nhân gây ra một số bệnh như: kh</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rPr>
              <a:t>n tiếng, viêm thanh quản v</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rPr>
              <a:t> một số bệnh nghiêm trọng khác.</a:t>
            </a:r>
            <a:endParaRPr lang="en-US" altLang="zh-CN" sz="2700"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randombar(horizontal)">
                                      <p:cBhvr>
                                        <p:cTn id="7" dur="500"/>
                                        <p:tgtEl>
                                          <p:spTgt spid="26626"/>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8013" y="1447800"/>
            <a:ext cx="10945812" cy="1371600"/>
          </a:xfrm>
          <a:ln/>
        </p:spPr>
        <p:txBody>
          <a:bodyPr vert="horz" wrap="square" lIns="91440" tIns="45720" rIns="91440" bIns="45720" anchor="ctr" anchorCtr="0"/>
          <a:lstStyle/>
          <a:p>
            <a:r>
              <a:rPr lang="en-US" altLang="en-US" sz="2800" dirty="0">
                <a:latin typeface="Times New Roman" panose="02020603050405020304" pitchFamily="18" charset="0"/>
              </a:rPr>
              <a:t>Nếu kẹp một đầu thước thép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rPr>
              <a:t>o mặt b</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rPr>
              <a:t>n, dùng tay gảy đầu còn lại thì thước có thể phát ra âm thanh. Khi khoảng cách giữa đầu tự do của thước với mép b</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rPr>
              <a:t>n khác nhau thì âm phát ra khác nhau. Vì sao?</a:t>
            </a:r>
            <a:br>
              <a:rPr lang="en-US" altLang="en-US" sz="2800" dirty="0">
                <a:latin typeface="Times New Roman" panose="02020603050405020304" pitchFamily="18" charset="0"/>
              </a:rPr>
            </a:br>
            <a:endParaRPr lang="en-US" altLang="en-US" sz="2800" dirty="0">
              <a:latin typeface="Times New Roman" panose="02020603050405020304" pitchFamily="18" charset="0"/>
              <a:ea typeface="Times New Roman" panose="02020603050405020304" pitchFamily="18" charset="0"/>
            </a:endParaRPr>
          </a:p>
        </p:txBody>
      </p:sp>
      <p:pic>
        <p:nvPicPr>
          <p:cNvPr id="6147" name="Picture 2" descr="Độ to của âm là gì? Tổng hợp kiến thức cần nhớ và phương pháp giải mọi dạng  bài tập về độ to của âm - Môn Vật lí 7"/>
          <p:cNvPicPr>
            <a:picLocks noGrp="1" noChangeAspect="1"/>
          </p:cNvPicPr>
          <p:nvPr>
            <p:ph idx="1"/>
          </p:nvPr>
        </p:nvPicPr>
        <p:blipFill>
          <a:blip r:embed="rId2"/>
          <a:srcRect l="1099" t="-20441" r="-1099" b="20441"/>
          <a:stretch>
            <a:fillRect/>
          </a:stretch>
        </p:blipFill>
        <p:spPr>
          <a:xfrm>
            <a:off x="138113" y="3570288"/>
            <a:ext cx="6629400" cy="2525712"/>
          </a:xfrm>
          <a:ln/>
        </p:spPr>
      </p:pic>
      <p:sp>
        <p:nvSpPr>
          <p:cNvPr id="6148" name="Rectangle 4"/>
          <p:cNvSpPr/>
          <p:nvPr/>
        </p:nvSpPr>
        <p:spPr>
          <a:xfrm>
            <a:off x="6462713" y="3614738"/>
            <a:ext cx="5562600" cy="1643062"/>
          </a:xfrm>
          <a:prstGeom prst="rect">
            <a:avLst/>
          </a:prstGeom>
          <a:noFill/>
          <a:ln w="9525">
            <a:noFill/>
          </a:ln>
        </p:spPr>
        <p:txBody>
          <a:bodyPr anchor="t" anchorCtr="0">
            <a:spAutoFit/>
          </a:bodyPr>
          <a:lstStyle/>
          <a:p>
            <a:pPr indent="341630" eaLnBrk="0" hangingPunct="0">
              <a:lnSpc>
                <a:spcPct val="105000"/>
              </a:lnSpc>
              <a:spcBef>
                <a:spcPts val="600"/>
              </a:spcBef>
              <a:spcAft>
                <a:spcPts val="600"/>
              </a:spcAft>
            </a:pPr>
            <a:r>
              <a:rPr lang="en-US" altLang="en-US" dirty="0">
                <a:solidFill>
                  <a:srgbClr val="000099"/>
                </a:solidFill>
                <a:latin typeface="Times New Roman" panose="02020603050405020304" pitchFamily="18" charset="0"/>
              </a:rPr>
              <a:t>Khi khoảng cách đầu tự do của thước v</a:t>
            </a:r>
            <a:r>
              <a:rPr lang="en-US" altLang="en-US" dirty="0">
                <a:solidFill>
                  <a:srgbClr val="000099"/>
                </a:solidFill>
                <a:latin typeface="Times New Roman" panose="02020603050405020304" pitchFamily="18" charset="0"/>
                <a:ea typeface="Calibri" panose="020F0502020204030204" pitchFamily="34" charset="0"/>
              </a:rPr>
              <a:t>à</a:t>
            </a:r>
            <a:r>
              <a:rPr lang="en-US" altLang="en-US" dirty="0">
                <a:solidFill>
                  <a:srgbClr val="000099"/>
                </a:solidFill>
                <a:latin typeface="Times New Roman" panose="02020603050405020304" pitchFamily="18" charset="0"/>
              </a:rPr>
              <a:t> mép b</a:t>
            </a:r>
            <a:r>
              <a:rPr lang="en-US" altLang="en-US" dirty="0">
                <a:solidFill>
                  <a:srgbClr val="000099"/>
                </a:solidFill>
                <a:latin typeface="Times New Roman" panose="02020603050405020304" pitchFamily="18" charset="0"/>
                <a:ea typeface="Calibri" panose="020F0502020204030204" pitchFamily="34" charset="0"/>
              </a:rPr>
              <a:t>à</a:t>
            </a:r>
            <a:r>
              <a:rPr lang="en-US" altLang="en-US" dirty="0">
                <a:solidFill>
                  <a:srgbClr val="000099"/>
                </a:solidFill>
                <a:latin typeface="Times New Roman" panose="02020603050405020304" pitchFamily="18" charset="0"/>
              </a:rPr>
              <a:t>n khác nhau thì khi ta gảy, đầu thước sẽ có độ dao động mạnh yếu khác nhau, vì vậy âm phát ra khác nhau</a:t>
            </a:r>
            <a:r>
              <a:rPr lang="en-US" altLang="en-US" dirty="0">
                <a:solidFill>
                  <a:srgbClr val="000000"/>
                </a:solidFill>
                <a:latin typeface="Times New Roman" panose="02020603050405020304" pitchFamily="18" charset="0"/>
              </a:rPr>
              <a:t>.</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6149" name="Rectangle 5"/>
          <p:cNvSpPr/>
          <p:nvPr/>
        </p:nvSpPr>
        <p:spPr>
          <a:xfrm>
            <a:off x="823913" y="542925"/>
            <a:ext cx="9829800" cy="523875"/>
          </a:xfrm>
          <a:prstGeom prst="rect">
            <a:avLst/>
          </a:prstGeom>
          <a:noFill/>
          <a:ln w="9525">
            <a:noFill/>
          </a:ln>
        </p:spPr>
        <p:txBody>
          <a:bodyPr anchor="t" anchorCtr="0">
            <a:spAutoFit/>
          </a:bodyPr>
          <a:lstStyle/>
          <a:p>
            <a:r>
              <a:rPr lang="en-US" altLang="en-US" sz="2800" b="1" dirty="0">
                <a:latin typeface="Times New Roman" panose="02020603050405020304" pitchFamily="18" charset="0"/>
              </a:rPr>
              <a:t>HS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rPr>
              <a:t>m thí nghiệm theo nhóm 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rPr>
              <a:t> trả lời câu hỏi sau :</a:t>
            </a:r>
            <a:endParaRPr lang="en-US" altLang="en-US" sz="2800" b="1"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down)">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P spid="61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4" name="Text Box 6"/>
          <p:cNvSpPr txBox="1">
            <a:spLocks noChangeArrowheads="1"/>
          </p:cNvSpPr>
          <p:nvPr/>
        </p:nvSpPr>
        <p:spPr bwMode="auto">
          <a:xfrm>
            <a:off x="4829175" y="2490788"/>
            <a:ext cx="1452563" cy="1382713"/>
          </a:xfrm>
          <a:prstGeom prst="rect">
            <a:avLst/>
          </a:prstGeom>
          <a:solidFill>
            <a:srgbClr val="CC00FF"/>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white"/>
                </a:solidFill>
                <a:effectLst/>
                <a:uLnTx/>
                <a:uFillTx/>
                <a:latin typeface=".VnTimeH" panose="020B7200000000000000" pitchFamily="34" charset="0"/>
                <a:ea typeface="+mn-ea"/>
                <a:cs typeface="Arial" panose="020B0604020202020204" pitchFamily="34" charset="0"/>
              </a:rPr>
              <a:t>VËt dao ®éng </a:t>
            </a:r>
          </a:p>
        </p:txBody>
      </p:sp>
      <p:sp>
        <p:nvSpPr>
          <p:cNvPr id="171029" name="AutoShape 21"/>
          <p:cNvSpPr/>
          <p:nvPr/>
        </p:nvSpPr>
        <p:spPr bwMode="auto">
          <a:xfrm rot="10800000">
            <a:off x="4103688" y="2370138"/>
            <a:ext cx="725488" cy="1584325"/>
          </a:xfrm>
          <a:prstGeom prst="leftBrace">
            <a:avLst>
              <a:gd name="adj1" fmla="val 18517"/>
              <a:gd name="adj2" fmla="val 49218"/>
            </a:avLst>
          </a:prstGeom>
          <a:noFill/>
          <a:ln w="28575">
            <a:solidFill>
              <a:srgbClr val="0000FF"/>
            </a:solidFill>
            <a:round/>
          </a:ln>
          <a:effectLst>
            <a:outerShdw dist="107763"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en-US" sz="27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1028" name="AutoShape 20"/>
          <p:cNvSpPr/>
          <p:nvPr/>
        </p:nvSpPr>
        <p:spPr bwMode="auto">
          <a:xfrm>
            <a:off x="6292850" y="2451100"/>
            <a:ext cx="565150" cy="1584325"/>
          </a:xfrm>
          <a:prstGeom prst="leftBrace">
            <a:avLst>
              <a:gd name="adj1" fmla="val 23807"/>
              <a:gd name="adj2" fmla="val 49218"/>
            </a:avLst>
          </a:prstGeom>
          <a:noFill/>
          <a:ln w="28575">
            <a:solidFill>
              <a:srgbClr val="FF0000"/>
            </a:solidFill>
            <a:round/>
          </a:ln>
          <a:effectLst>
            <a:outerShdw dist="107763"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en-US" sz="27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1032" name="Text Box 24"/>
          <p:cNvSpPr txBox="1">
            <a:spLocks noChangeArrowheads="1"/>
          </p:cNvSpPr>
          <p:nvPr/>
        </p:nvSpPr>
        <p:spPr bwMode="auto">
          <a:xfrm>
            <a:off x="6777038" y="2212975"/>
            <a:ext cx="1216025" cy="522288"/>
          </a:xfrm>
          <a:prstGeom prst="rect">
            <a:avLst/>
          </a:prstGeom>
          <a:solidFill>
            <a:schemeClr val="accent1"/>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M¹nh</a:t>
            </a:r>
          </a:p>
        </p:txBody>
      </p:sp>
      <p:grpSp>
        <p:nvGrpSpPr>
          <p:cNvPr id="2" name="Nhóm 29"/>
          <p:cNvGrpSpPr/>
          <p:nvPr/>
        </p:nvGrpSpPr>
        <p:grpSpPr>
          <a:xfrm>
            <a:off x="7221538" y="42863"/>
            <a:ext cx="1824037" cy="2170112"/>
            <a:chOff x="6025620" y="95"/>
            <a:chExt cx="1746394" cy="2290155"/>
          </a:xfrm>
        </p:grpSpPr>
        <p:sp>
          <p:nvSpPr>
            <p:cNvPr id="25628" name="Text Box 28"/>
            <p:cNvSpPr txBox="1">
              <a:spLocks noChangeArrowheads="1"/>
            </p:cNvSpPr>
            <p:nvPr/>
          </p:nvSpPr>
          <p:spPr bwMode="auto">
            <a:xfrm>
              <a:off x="6629030" y="95"/>
              <a:ext cx="1142984" cy="1911534"/>
            </a:xfrm>
            <a:prstGeom prst="rect">
              <a:avLst/>
            </a:prstGeom>
            <a:solidFill>
              <a:srgbClr val="FF0000"/>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1" u="none" strike="noStrike" kern="1200" cap="none" spc="0" normalizeH="0" baseline="0" noProof="0">
                  <a:ln>
                    <a:noFill/>
                  </a:ln>
                  <a:solidFill>
                    <a:schemeClr val="tx1"/>
                  </a:solidFill>
                  <a:effectLst/>
                  <a:uLnTx/>
                  <a:uFillTx/>
                  <a:latin typeface=".VnTime" panose="020B7200000000000000" pitchFamily="34" charset="0"/>
                  <a:ea typeface="+mn-ea"/>
                  <a:cs typeface="Arial" panose="020B0604020202020204" pitchFamily="34" charset="0"/>
                </a:rPr>
                <a:t>Biªn ®é dao ®éng </a:t>
              </a:r>
              <a:r>
                <a:rPr kumimoji="0" lang="en-US" altLang="en-US" sz="2795" b="1" i="1" u="none" strike="noStrike" kern="1200" cap="none" spc="0" normalizeH="0" baseline="0" noProof="0">
                  <a:ln>
                    <a:noFill/>
                  </a:ln>
                  <a:solidFill>
                    <a:srgbClr val="00FF00"/>
                  </a:solidFill>
                  <a:effectLst/>
                  <a:uLnTx/>
                  <a:uFillTx/>
                  <a:latin typeface=".VnTime" panose="020B7200000000000000" pitchFamily="34" charset="0"/>
                  <a:ea typeface="+mn-ea"/>
                  <a:cs typeface="Arial" panose="020B0604020202020204" pitchFamily="34" charset="0"/>
                </a:rPr>
                <a:t>lín</a:t>
              </a:r>
            </a:p>
          </p:txBody>
        </p:sp>
        <p:cxnSp>
          <p:nvCxnSpPr>
            <p:cNvPr id="25607" name="AutoShape 36"/>
            <p:cNvCxnSpPr>
              <a:endCxn id="25628" idx="1"/>
            </p:cNvCxnSpPr>
            <p:nvPr/>
          </p:nvCxnSpPr>
          <p:spPr>
            <a:xfrm rot="5400000" flipH="1" flipV="1">
              <a:off x="5660253" y="1321529"/>
              <a:ext cx="1334088" cy="603354"/>
            </a:xfrm>
            <a:prstGeom prst="bentConnector2">
              <a:avLst/>
            </a:prstGeom>
            <a:ln w="28575" cap="flat" cmpd="sng">
              <a:solidFill>
                <a:schemeClr val="tx1"/>
              </a:solidFill>
              <a:prstDash val="solid"/>
              <a:miter/>
              <a:headEnd type="none" w="med" len="med"/>
              <a:tailEnd type="triangle" w="med" len="med"/>
            </a:ln>
          </p:spPr>
        </p:cxnSp>
      </p:grpSp>
      <p:grpSp>
        <p:nvGrpSpPr>
          <p:cNvPr id="3" name="Nhóm 31"/>
          <p:cNvGrpSpPr/>
          <p:nvPr/>
        </p:nvGrpSpPr>
        <p:grpSpPr>
          <a:xfrm>
            <a:off x="6846888" y="3717925"/>
            <a:ext cx="3794125" cy="2965450"/>
            <a:chOff x="5340743" y="3717270"/>
            <a:chExt cx="3803257" cy="2974721"/>
          </a:xfrm>
        </p:grpSpPr>
        <p:sp>
          <p:nvSpPr>
            <p:cNvPr id="25623" name="Text Box 25"/>
            <p:cNvSpPr txBox="1">
              <a:spLocks noChangeArrowheads="1"/>
            </p:cNvSpPr>
            <p:nvPr/>
          </p:nvSpPr>
          <p:spPr bwMode="auto">
            <a:xfrm>
              <a:off x="5340743" y="3717270"/>
              <a:ext cx="891140" cy="523921"/>
            </a:xfrm>
            <a:prstGeom prst="rect">
              <a:avLst/>
            </a:prstGeom>
            <a:solidFill>
              <a:schemeClr val="accent1"/>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YÕu</a:t>
              </a:r>
            </a:p>
          </p:txBody>
        </p:sp>
        <p:sp>
          <p:nvSpPr>
            <p:cNvPr id="25624" name="Text Box 29"/>
            <p:cNvSpPr txBox="1">
              <a:spLocks noChangeArrowheads="1"/>
            </p:cNvSpPr>
            <p:nvPr/>
          </p:nvSpPr>
          <p:spPr bwMode="auto">
            <a:xfrm>
              <a:off x="6392606" y="4432286"/>
              <a:ext cx="970706" cy="2246965"/>
            </a:xfrm>
            <a:prstGeom prst="rect">
              <a:avLst/>
            </a:prstGeom>
            <a:solidFill>
              <a:srgbClr val="FF0000"/>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1" u="none" strike="noStrike" kern="1200" cap="none" spc="0" normalizeH="0" baseline="0" noProof="0">
                  <a:ln>
                    <a:noFill/>
                  </a:ln>
                  <a:solidFill>
                    <a:schemeClr val="tx1"/>
                  </a:solidFill>
                  <a:effectLst/>
                  <a:uLnTx/>
                  <a:uFillTx/>
                  <a:latin typeface=".VnTime" panose="020B7200000000000000" pitchFamily="34" charset="0"/>
                  <a:ea typeface="+mn-ea"/>
                  <a:cs typeface="Arial" panose="020B0604020202020204" pitchFamily="34" charset="0"/>
                </a:rPr>
                <a:t>Biªn ®é dao ®éng nhá</a:t>
              </a:r>
            </a:p>
          </p:txBody>
        </p:sp>
        <p:sp>
          <p:nvSpPr>
            <p:cNvPr id="25625" name="Text Box 33"/>
            <p:cNvSpPr txBox="1">
              <a:spLocks noChangeArrowheads="1"/>
            </p:cNvSpPr>
            <p:nvPr/>
          </p:nvSpPr>
          <p:spPr bwMode="auto">
            <a:xfrm>
              <a:off x="7929822" y="5306548"/>
              <a:ext cx="1214178" cy="1385443"/>
            </a:xfrm>
            <a:prstGeom prst="rect">
              <a:avLst/>
            </a:prstGeom>
            <a:solidFill>
              <a:srgbClr val="0000FF"/>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FF00"/>
                  </a:solidFill>
                  <a:effectLst/>
                  <a:uLnTx/>
                  <a:uFillTx/>
                  <a:latin typeface=".VnTime" panose="020B7200000000000000"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nhá</a:t>
              </a:r>
            </a:p>
          </p:txBody>
        </p:sp>
        <p:cxnSp>
          <p:nvCxnSpPr>
            <p:cNvPr id="25612" name="AutoShape 35"/>
            <p:cNvCxnSpPr>
              <a:stCxn id="25623" idx="2"/>
              <a:endCxn id="25624" idx="1"/>
            </p:cNvCxnSpPr>
            <p:nvPr/>
          </p:nvCxnSpPr>
          <p:spPr>
            <a:xfrm rot="-5400000" flipH="1">
              <a:off x="5432158" y="4594435"/>
              <a:ext cx="1314822" cy="607156"/>
            </a:xfrm>
            <a:prstGeom prst="bentConnector2">
              <a:avLst/>
            </a:prstGeom>
            <a:ln w="28575" cap="flat" cmpd="sng">
              <a:solidFill>
                <a:schemeClr val="tx1"/>
              </a:solidFill>
              <a:prstDash val="solid"/>
              <a:miter/>
              <a:headEnd type="none" w="med" len="med"/>
              <a:tailEnd type="triangle" w="med" len="med"/>
            </a:ln>
          </p:spPr>
        </p:cxnSp>
        <p:cxnSp>
          <p:nvCxnSpPr>
            <p:cNvPr id="25613" name="AutoShape 38"/>
            <p:cNvCxnSpPr>
              <a:stCxn id="25624" idx="3"/>
              <a:endCxn id="25625" idx="1"/>
            </p:cNvCxnSpPr>
            <p:nvPr/>
          </p:nvCxnSpPr>
          <p:spPr>
            <a:xfrm>
              <a:off x="7363009" y="5555424"/>
              <a:ext cx="566679" cy="443921"/>
            </a:xfrm>
            <a:prstGeom prst="bentConnector3">
              <a:avLst>
                <a:gd name="adj1" fmla="val 50000"/>
              </a:avLst>
            </a:prstGeom>
            <a:ln w="28575" cap="flat" cmpd="sng">
              <a:solidFill>
                <a:schemeClr val="tx1"/>
              </a:solidFill>
              <a:prstDash val="solid"/>
              <a:miter/>
              <a:headEnd type="none" w="med" len="med"/>
              <a:tailEnd type="triangle" w="med" len="med"/>
            </a:ln>
          </p:spPr>
        </p:cxnSp>
      </p:grpSp>
      <p:grpSp>
        <p:nvGrpSpPr>
          <p:cNvPr id="4" name="Nhóm 30"/>
          <p:cNvGrpSpPr/>
          <p:nvPr/>
        </p:nvGrpSpPr>
        <p:grpSpPr>
          <a:xfrm>
            <a:off x="9045575" y="615950"/>
            <a:ext cx="1595438" cy="1381125"/>
            <a:chOff x="7462439" y="460435"/>
            <a:chExt cx="1600640" cy="1385025"/>
          </a:xfrm>
        </p:grpSpPr>
        <p:sp>
          <p:nvSpPr>
            <p:cNvPr id="25621" name="Text Box 32"/>
            <p:cNvSpPr txBox="1">
              <a:spLocks noChangeArrowheads="1"/>
            </p:cNvSpPr>
            <p:nvPr/>
          </p:nvSpPr>
          <p:spPr bwMode="auto">
            <a:xfrm>
              <a:off x="7849460" y="460435"/>
              <a:ext cx="1213619" cy="1385025"/>
            </a:xfrm>
            <a:prstGeom prst="rect">
              <a:avLst/>
            </a:prstGeom>
            <a:solidFill>
              <a:srgbClr val="0000FF"/>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FF00"/>
                  </a:solidFill>
                  <a:effectLst/>
                  <a:uLnTx/>
                  <a:uFillTx/>
                  <a:latin typeface=".VnTime" panose="020B7200000000000000"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to</a:t>
              </a:r>
            </a:p>
          </p:txBody>
        </p:sp>
        <p:cxnSp>
          <p:nvCxnSpPr>
            <p:cNvPr id="25616" name="AutoShape 40"/>
            <p:cNvCxnSpPr>
              <a:stCxn id="25628" idx="3"/>
              <a:endCxn id="25621" idx="1"/>
            </p:cNvCxnSpPr>
            <p:nvPr/>
          </p:nvCxnSpPr>
          <p:spPr>
            <a:xfrm>
              <a:off x="7462439" y="793876"/>
              <a:ext cx="387457" cy="359072"/>
            </a:xfrm>
            <a:prstGeom prst="bentConnector3">
              <a:avLst>
                <a:gd name="adj1" fmla="val 50000"/>
              </a:avLst>
            </a:prstGeom>
            <a:ln w="28575" cap="flat" cmpd="sng">
              <a:solidFill>
                <a:schemeClr val="tx1"/>
              </a:solidFill>
              <a:prstDash val="solid"/>
              <a:miter/>
              <a:headEnd type="none" w="med" len="med"/>
              <a:tailEnd type="triangle" w="med" len="med"/>
            </a:ln>
          </p:spPr>
        </p:cxnSp>
      </p:grpSp>
      <p:grpSp>
        <p:nvGrpSpPr>
          <p:cNvPr id="5" name="Nhóm 27"/>
          <p:cNvGrpSpPr/>
          <p:nvPr/>
        </p:nvGrpSpPr>
        <p:grpSpPr>
          <a:xfrm>
            <a:off x="1520825" y="3717925"/>
            <a:ext cx="2886075" cy="2681288"/>
            <a:chOff x="0" y="3717270"/>
            <a:chExt cx="2894589" cy="2689667"/>
          </a:xfrm>
        </p:grpSpPr>
        <p:sp>
          <p:nvSpPr>
            <p:cNvPr id="6" name="Text Box 23"/>
            <p:cNvSpPr txBox="1">
              <a:spLocks noChangeArrowheads="1"/>
            </p:cNvSpPr>
            <p:nvPr/>
          </p:nvSpPr>
          <p:spPr bwMode="auto">
            <a:xfrm>
              <a:off x="1600145" y="3717270"/>
              <a:ext cx="1294444" cy="523920"/>
            </a:xfrm>
            <a:prstGeom prst="rect">
              <a:avLst/>
            </a:prstGeom>
            <a:solidFill>
              <a:srgbClr val="FFFF00"/>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ChËm</a:t>
              </a:r>
            </a:p>
          </p:txBody>
        </p:sp>
        <p:sp>
          <p:nvSpPr>
            <p:cNvPr id="25617" name="Text Box 27"/>
            <p:cNvSpPr txBox="1">
              <a:spLocks noChangeArrowheads="1"/>
            </p:cNvSpPr>
            <p:nvPr/>
          </p:nvSpPr>
          <p:spPr bwMode="auto">
            <a:xfrm>
              <a:off x="1375646" y="4669562"/>
              <a:ext cx="1291261" cy="953885"/>
            </a:xfrm>
            <a:prstGeom prst="rect">
              <a:avLst/>
            </a:prstGeom>
            <a:solidFill>
              <a:srgbClr val="FF9933"/>
            </a:solidFill>
            <a:ln w="9525">
              <a:solidFill>
                <a:srgbClr val="FF9933"/>
              </a:solidFill>
              <a:miter lim="800000"/>
            </a:ln>
            <a:effectLst>
              <a:outerShdw dist="107763" dir="2700000" algn="ctr" rotWithShape="0">
                <a:schemeClr val="bg2">
                  <a:alpha val="50000"/>
                </a:schemeClr>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Tx/>
                <a:buNone/>
                <a:defRPr/>
              </a:pPr>
              <a:r>
                <a:rPr kumimoji="0" lang="en-US" altLang="en-US" sz="2795" b="1" i="1" u="sng"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TÇn sè</a:t>
              </a:r>
              <a:r>
                <a:rPr kumimoji="0" lang="en-US" altLang="en-US" sz="2795" b="1" i="1"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 </a:t>
              </a:r>
              <a:r>
                <a:rPr kumimoji="0" lang="en-US" altLang="en-US" sz="2795" b="1" i="1" u="none" strike="noStrike" kern="1200" cap="none" spc="0" normalizeH="0" baseline="0" noProof="0">
                  <a:ln>
                    <a:noFill/>
                  </a:ln>
                  <a:solidFill>
                    <a:srgbClr val="0000FF"/>
                  </a:solidFill>
                  <a:effectLst/>
                  <a:uLnTx/>
                  <a:uFillTx/>
                  <a:latin typeface=".VnTime" panose="020B7200000000000000" pitchFamily="34" charset="0"/>
                  <a:ea typeface="+mn-ea"/>
                  <a:cs typeface="Arial" panose="020B0604020202020204" pitchFamily="34" charset="0"/>
                </a:rPr>
                <a:t>nhá</a:t>
              </a:r>
            </a:p>
          </p:txBody>
        </p:sp>
        <p:sp>
          <p:nvSpPr>
            <p:cNvPr id="25618" name="Text Box 31"/>
            <p:cNvSpPr txBox="1">
              <a:spLocks noChangeArrowheads="1"/>
            </p:cNvSpPr>
            <p:nvPr/>
          </p:nvSpPr>
          <p:spPr bwMode="auto">
            <a:xfrm>
              <a:off x="0" y="4589939"/>
              <a:ext cx="990338" cy="1816998"/>
            </a:xfrm>
            <a:prstGeom prst="rect">
              <a:avLst/>
            </a:prstGeom>
            <a:solidFill>
              <a:srgbClr val="66FFFF"/>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thÊp</a:t>
              </a:r>
            </a:p>
          </p:txBody>
        </p:sp>
        <p:cxnSp>
          <p:nvCxnSpPr>
            <p:cNvPr id="7" name="AutoShape 39"/>
            <p:cNvCxnSpPr>
              <a:stCxn id="25617" idx="1"/>
              <a:endCxn id="25618" idx="3"/>
            </p:cNvCxnSpPr>
            <p:nvPr/>
          </p:nvCxnSpPr>
          <p:spPr>
            <a:xfrm rot="-10800000" flipV="1">
              <a:off x="991274" y="5147544"/>
              <a:ext cx="384372" cy="351452"/>
            </a:xfrm>
            <a:prstGeom prst="bentConnector3">
              <a:avLst>
                <a:gd name="adj1" fmla="val 50000"/>
              </a:avLst>
            </a:prstGeom>
            <a:ln w="28575" cap="flat" cmpd="sng">
              <a:solidFill>
                <a:schemeClr val="tx1"/>
              </a:solidFill>
              <a:prstDash val="solid"/>
              <a:miter/>
              <a:headEnd type="none" w="med" len="med"/>
              <a:tailEnd type="triangle" w="med" len="med"/>
            </a:ln>
          </p:spPr>
        </p:cxnSp>
        <p:cxnSp>
          <p:nvCxnSpPr>
            <p:cNvPr id="25622" name="AutoShape 41"/>
            <p:cNvCxnSpPr>
              <a:stCxn id="6" idx="2"/>
              <a:endCxn id="25617" idx="3"/>
            </p:cNvCxnSpPr>
            <p:nvPr/>
          </p:nvCxnSpPr>
          <p:spPr>
            <a:xfrm rot="-5400000" flipH="1">
              <a:off x="2003586" y="4484130"/>
              <a:ext cx="907054" cy="419774"/>
            </a:xfrm>
            <a:prstGeom prst="bentConnector4">
              <a:avLst>
                <a:gd name="adj1" fmla="val 23704"/>
                <a:gd name="adj2" fmla="val 208676"/>
              </a:avLst>
            </a:prstGeom>
            <a:ln w="28575" cap="flat" cmpd="sng">
              <a:solidFill>
                <a:schemeClr val="tx1"/>
              </a:solidFill>
              <a:prstDash val="solid"/>
              <a:miter/>
              <a:headEnd type="none" w="med" len="med"/>
              <a:tailEnd type="triangle" w="med" len="med"/>
            </a:ln>
          </p:spPr>
        </p:cxnSp>
      </p:grpSp>
      <p:grpSp>
        <p:nvGrpSpPr>
          <p:cNvPr id="8" name="Nhóm 25"/>
          <p:cNvGrpSpPr/>
          <p:nvPr/>
        </p:nvGrpSpPr>
        <p:grpSpPr>
          <a:xfrm>
            <a:off x="1520825" y="160338"/>
            <a:ext cx="2813050" cy="2439987"/>
            <a:chOff x="0" y="381000"/>
            <a:chExt cx="2820411" cy="2223804"/>
          </a:xfrm>
        </p:grpSpPr>
        <p:sp>
          <p:nvSpPr>
            <p:cNvPr id="25611" name="Text Box 22"/>
            <p:cNvSpPr txBox="1">
              <a:spLocks noChangeArrowheads="1"/>
            </p:cNvSpPr>
            <p:nvPr/>
          </p:nvSpPr>
          <p:spPr bwMode="auto">
            <a:xfrm>
              <a:off x="1373598" y="2128792"/>
              <a:ext cx="1446813" cy="476012"/>
            </a:xfrm>
            <a:prstGeom prst="rect">
              <a:avLst/>
            </a:prstGeom>
            <a:solidFill>
              <a:srgbClr val="FFFF00"/>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Nhanh</a:t>
              </a:r>
            </a:p>
          </p:txBody>
        </p:sp>
        <p:sp>
          <p:nvSpPr>
            <p:cNvPr id="9" name="Text Box 26"/>
            <p:cNvSpPr txBox="1">
              <a:spLocks noChangeArrowheads="1"/>
            </p:cNvSpPr>
            <p:nvPr/>
          </p:nvSpPr>
          <p:spPr bwMode="auto">
            <a:xfrm>
              <a:off x="1219207" y="1016166"/>
              <a:ext cx="1219207" cy="866662"/>
            </a:xfrm>
            <a:prstGeom prst="rect">
              <a:avLst/>
            </a:prstGeom>
            <a:solidFill>
              <a:srgbClr val="FF9933"/>
            </a:solidFill>
            <a:ln w="9525">
              <a:solidFill>
                <a:srgbClr val="FF9933"/>
              </a:solidFill>
              <a:miter lim="800000"/>
            </a:ln>
            <a:effectLst>
              <a:outerShdw dist="107763" dir="2700000" algn="ctr" rotWithShape="0">
                <a:schemeClr val="bg2">
                  <a:alpha val="50000"/>
                </a:schemeClr>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Tx/>
                <a:buNone/>
                <a:defRPr/>
              </a:pPr>
              <a:r>
                <a:rPr kumimoji="0" lang="en-US" altLang="en-US" sz="2795" b="1" i="1" u="sng"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TÇn sè</a:t>
              </a:r>
              <a:r>
                <a:rPr kumimoji="0" lang="en-US" altLang="en-US" sz="2795" b="1" i="1"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 </a:t>
              </a:r>
              <a:r>
                <a:rPr kumimoji="0" lang="en-US" altLang="en-US" sz="2795" b="1" i="1" u="none" strike="noStrike" kern="1200" cap="none" spc="0" normalizeH="0" baseline="0" noProof="0">
                  <a:ln>
                    <a:noFill/>
                  </a:ln>
                  <a:solidFill>
                    <a:srgbClr val="0000FF"/>
                  </a:solidFill>
                  <a:effectLst/>
                  <a:uLnTx/>
                  <a:uFillTx/>
                  <a:latin typeface=".VnTime" panose="020B7200000000000000" pitchFamily="34" charset="0"/>
                  <a:ea typeface="+mn-ea"/>
                  <a:cs typeface="Arial" panose="020B0604020202020204" pitchFamily="34" charset="0"/>
                </a:rPr>
                <a:t>lín</a:t>
              </a:r>
            </a:p>
          </p:txBody>
        </p:sp>
        <p:sp>
          <p:nvSpPr>
            <p:cNvPr id="10" name="Text Box 30"/>
            <p:cNvSpPr txBox="1">
              <a:spLocks noChangeArrowheads="1"/>
            </p:cNvSpPr>
            <p:nvPr/>
          </p:nvSpPr>
          <p:spPr bwMode="auto">
            <a:xfrm>
              <a:off x="0" y="381000"/>
              <a:ext cx="913609" cy="1650852"/>
            </a:xfrm>
            <a:prstGeom prst="rect">
              <a:avLst/>
            </a:prstGeom>
            <a:solidFill>
              <a:srgbClr val="66FFFF"/>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cao</a:t>
              </a:r>
            </a:p>
          </p:txBody>
        </p:sp>
        <p:cxnSp>
          <p:nvCxnSpPr>
            <p:cNvPr id="25627" name="AutoShape 42"/>
            <p:cNvCxnSpPr>
              <a:stCxn id="25611" idx="0"/>
              <a:endCxn id="9" idx="3"/>
            </p:cNvCxnSpPr>
            <p:nvPr/>
          </p:nvCxnSpPr>
          <p:spPr>
            <a:xfrm rot="5400000" flipH="1" flipV="1">
              <a:off x="1927563" y="1618714"/>
              <a:ext cx="679434" cy="341242"/>
            </a:xfrm>
            <a:prstGeom prst="bentConnector4">
              <a:avLst>
                <a:gd name="adj1" fmla="val 18088"/>
                <a:gd name="adj2" fmla="val 166977"/>
              </a:avLst>
            </a:prstGeom>
            <a:ln w="28575" cap="flat" cmpd="sng">
              <a:solidFill>
                <a:schemeClr val="tx1"/>
              </a:solidFill>
              <a:prstDash val="solid"/>
              <a:miter/>
              <a:headEnd type="none" w="med" len="med"/>
              <a:tailEnd type="triangle" w="med" len="med"/>
            </a:ln>
          </p:spPr>
        </p:cxnSp>
        <p:cxnSp>
          <p:nvCxnSpPr>
            <p:cNvPr id="11" name="AutoShape 43"/>
            <p:cNvCxnSpPr>
              <a:stCxn id="9" idx="1"/>
              <a:endCxn id="10" idx="3"/>
            </p:cNvCxnSpPr>
            <p:nvPr/>
          </p:nvCxnSpPr>
          <p:spPr>
            <a:xfrm rot="10800000">
              <a:off x="914213" y="1206350"/>
              <a:ext cx="304738" cy="243269"/>
            </a:xfrm>
            <a:prstGeom prst="bentConnector3">
              <a:avLst>
                <a:gd name="adj1" fmla="val 50000"/>
              </a:avLst>
            </a:prstGeom>
            <a:ln w="28575" cap="flat" cmpd="sng">
              <a:solidFill>
                <a:schemeClr val="tx1"/>
              </a:solidFill>
              <a:prstDash val="solid"/>
              <a:miter/>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 calcmode="lin" valueType="num">
                                      <p:cBhvr additive="base">
                                        <p:cTn id="7" dur="500" fill="hold"/>
                                        <p:tgtEl>
                                          <p:spTgt spid="171014"/>
                                        </p:tgtEl>
                                        <p:attrNameLst>
                                          <p:attrName>ppt_x</p:attrName>
                                        </p:attrNameLst>
                                      </p:cBhvr>
                                      <p:tavLst>
                                        <p:tav tm="0">
                                          <p:val>
                                            <p:strVal val="#ppt_x"/>
                                          </p:val>
                                        </p:tav>
                                        <p:tav tm="100000">
                                          <p:val>
                                            <p:strVal val="#ppt_x"/>
                                          </p:val>
                                        </p:tav>
                                      </p:tavLst>
                                    </p:anim>
                                    <p:anim calcmode="lin" valueType="num">
                                      <p:cBhvr additive="base">
                                        <p:cTn id="8" dur="500" fill="hold"/>
                                        <p:tgtEl>
                                          <p:spTgt spid="1710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71029"/>
                                        </p:tgtEl>
                                        <p:attrNameLst>
                                          <p:attrName>style.visibility</p:attrName>
                                        </p:attrNameLst>
                                      </p:cBhvr>
                                      <p:to>
                                        <p:strVal val="visible"/>
                                      </p:to>
                                    </p:set>
                                    <p:animEffect transition="in" filter="diamond(in)">
                                      <p:cBhvr>
                                        <p:cTn id="13" dur="2000"/>
                                        <p:tgtEl>
                                          <p:spTgt spid="17102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71028"/>
                                        </p:tgtEl>
                                        <p:attrNameLst>
                                          <p:attrName>style.visibility</p:attrName>
                                        </p:attrNameLst>
                                      </p:cBhvr>
                                      <p:to>
                                        <p:strVal val="visible"/>
                                      </p:to>
                                    </p:set>
                                    <p:animEffect transition="in" filter="diamond(in)">
                                      <p:cBhvr>
                                        <p:cTn id="28" dur="2000"/>
                                        <p:tgtEl>
                                          <p:spTgt spid="17102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1032"/>
                                        </p:tgtEl>
                                        <p:attrNameLst>
                                          <p:attrName>style.visibility</p:attrName>
                                        </p:attrNameLst>
                                      </p:cBhvr>
                                      <p:to>
                                        <p:strVal val="visible"/>
                                      </p:to>
                                    </p:set>
                                    <p:anim calcmode="lin" valueType="num">
                                      <p:cBhvr additive="base">
                                        <p:cTn id="33" dur="500" fill="hold"/>
                                        <p:tgtEl>
                                          <p:spTgt spid="171032"/>
                                        </p:tgtEl>
                                        <p:attrNameLst>
                                          <p:attrName>ppt_x</p:attrName>
                                        </p:attrNameLst>
                                      </p:cBhvr>
                                      <p:tavLst>
                                        <p:tav tm="0">
                                          <p:val>
                                            <p:strVal val="#ppt_x"/>
                                          </p:val>
                                        </p:tav>
                                        <p:tav tm="100000">
                                          <p:val>
                                            <p:strVal val="#ppt_x"/>
                                          </p:val>
                                        </p:tav>
                                      </p:tavLst>
                                    </p:anim>
                                    <p:anim calcmode="lin" valueType="num">
                                      <p:cBhvr additive="base">
                                        <p:cTn id="34" dur="500" fill="hold"/>
                                        <p:tgtEl>
                                          <p:spTgt spid="17103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0" fill="hold"/>
                                        <p:tgtEl>
                                          <p:spTgt spid="2"/>
                                        </p:tgtEl>
                                        <p:attrNameLst>
                                          <p:attrName>ppt_x</p:attrName>
                                        </p:attrNameLst>
                                      </p:cBhvr>
                                      <p:tavLst>
                                        <p:tav tm="0">
                                          <p:val>
                                            <p:strVal val="#ppt_x"/>
                                          </p:val>
                                        </p:tav>
                                        <p:tav tm="100000">
                                          <p:val>
                                            <p:strVal val="#ppt_x"/>
                                          </p:val>
                                        </p:tav>
                                      </p:tavLst>
                                    </p:anim>
                                    <p:anim calcmode="lin" valueType="num">
                                      <p:cBhvr additive="base">
                                        <p:cTn id="4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p:bldP spid="171029" grpId="0" animBg="1"/>
      <p:bldP spid="171028" grpId="0" animBg="1"/>
      <p:bldP spid="1710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53"/>
          <p:cNvSpPr>
            <a:spLocks noGrp="1"/>
          </p:cNvSpPr>
          <p:nvPr>
            <p:ph type="title"/>
          </p:nvPr>
        </p:nvSpPr>
        <p:spPr>
          <a:xfrm>
            <a:off x="1966913" y="304800"/>
            <a:ext cx="8229600" cy="523875"/>
          </a:xfrm>
          <a:ln/>
        </p:spPr>
        <p:txBody>
          <a:bodyPr vert="horz" wrap="square" lIns="91440" tIns="45720" rIns="91440" bIns="45720" anchor="ctr" anchorCtr="0">
            <a:spAutoFit/>
          </a:bodyPr>
          <a:lstStyle/>
          <a:p>
            <a:pPr eaLnBrk="1" hangingPunct="1">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1 )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26626"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27652" name="Rectangle 6"/>
          <p:cNvSpPr/>
          <p:nvPr/>
        </p:nvSpPr>
        <p:spPr>
          <a:xfrm>
            <a:off x="366713" y="1447800"/>
            <a:ext cx="11125200" cy="328613"/>
          </a:xfrm>
          <a:prstGeom prst="rect">
            <a:avLst/>
          </a:prstGeom>
          <a:noFill/>
          <a:ln w="9525">
            <a:noFill/>
          </a:ln>
        </p:spPr>
        <p:txBody>
          <a:bodyPr anchor="t" anchorCtr="0">
            <a:spAutoFit/>
          </a:bodyPr>
          <a:lstStyle/>
          <a:p>
            <a:pPr eaLnBrk="0" hangingPunct="0">
              <a:lnSpc>
                <a:spcPts val="1650"/>
              </a:lnSpc>
              <a:spcBef>
                <a:spcPts val="600"/>
              </a:spcBef>
              <a:spcAft>
                <a:spcPts val="900"/>
              </a:spcAft>
            </a:pPr>
            <a:r>
              <a:rPr lang="en-US" altLang="en-US" sz="1600" dirty="0">
                <a:solidFill>
                  <a:srgbClr val="000000"/>
                </a:solidFill>
                <a:latin typeface="Tahoma" panose="020B0604030504040204" pitchFamily="34" charset="0"/>
              </a:rPr>
              <a:t>-  </a:t>
            </a:r>
            <a:r>
              <a:rPr lang="en-US" altLang="en-US" dirty="0">
                <a:solidFill>
                  <a:srgbClr val="000000"/>
                </a:solidFill>
                <a:latin typeface="Times New Roman" panose="02020603050405020304" pitchFamily="18" charset="0"/>
              </a:rPr>
              <a:t>Biên độ dao động l</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 độ lệch lớn nhất của dao động so với vị trí cân bằng của nó.</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27653" name="Rectangle 7"/>
          <p:cNvSpPr/>
          <p:nvPr/>
        </p:nvSpPr>
        <p:spPr>
          <a:xfrm>
            <a:off x="509588" y="1828800"/>
            <a:ext cx="5853112" cy="461963"/>
          </a:xfrm>
          <a:prstGeom prst="rect">
            <a:avLst/>
          </a:prstGeom>
          <a:noFill/>
          <a:ln w="9525">
            <a:noFill/>
          </a:ln>
        </p:spPr>
        <p:txBody>
          <a:bodyPr wrap="none" anchor="t" anchorCtr="0">
            <a:spAutoFit/>
          </a:bodyPr>
          <a:lstStyle/>
          <a:p>
            <a:pPr algn="just" eaLnBrk="0" hangingPunct="0"/>
            <a:r>
              <a:rPr lang="en-US" altLang="en-US" dirty="0">
                <a:latin typeface="Times New Roman" panose="02020603050405020304" pitchFamily="18" charset="0"/>
              </a:rPr>
              <a:t>- Âm nghe được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ng to thì biên độ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ng lớn  </a:t>
            </a:r>
            <a:endParaRPr lang="en-US" altLang="en-US"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fade">
                                      <p:cBhvr>
                                        <p:cTn id="1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 action="ppaction://noaction"/>
          </p:cNvPr>
          <p:cNvSpPr/>
          <p:nvPr/>
        </p:nvSpPr>
        <p:spPr bwMode="auto">
          <a:xfrm>
            <a:off x="2964447" y="160506"/>
            <a:ext cx="6004907" cy="608092"/>
          </a:xfrm>
          <a:prstGeom prst="roundRect">
            <a:avLst>
              <a:gd name="adj" fmla="val 50000"/>
            </a:avLst>
          </a:prstGeom>
          <a:solidFill>
            <a:srgbClr val="FFFF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795" b="1"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THÔNG TIN </a:t>
            </a:r>
            <a:endParaRPr kumimoji="0" lang="en-US" sz="2795"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535" name="Text Box 7"/>
          <p:cNvSpPr txBox="1"/>
          <p:nvPr/>
        </p:nvSpPr>
        <p:spPr>
          <a:xfrm>
            <a:off x="1520825" y="823913"/>
            <a:ext cx="9120188" cy="3100387"/>
          </a:xfrm>
          <a:prstGeom prst="rect">
            <a:avLst/>
          </a:prstGeom>
          <a:noFill/>
          <a:ln w="9525">
            <a:noFill/>
          </a:ln>
        </p:spPr>
        <p:txBody>
          <a:bodyPr lIns="91214" tIns="45607" rIns="91214" bIns="45607" anchor="t" anchorCtr="0">
            <a:spAutoFit/>
          </a:bodyPr>
          <a:lstStyle/>
          <a:p>
            <a:pPr algn="ctr"/>
            <a:r>
              <a:rPr lang="en-US" altLang="zh-CN" sz="2700" b="1" dirty="0">
                <a:solidFill>
                  <a:srgbClr val="0000FF"/>
                </a:solidFill>
                <a:latin typeface="Constantia" panose="02030602050306030303" pitchFamily="18" charset="0"/>
              </a:rPr>
              <a:t>   Máy trợ thính</a:t>
            </a:r>
          </a:p>
          <a:p>
            <a:pPr algn="just"/>
            <a:r>
              <a:rPr lang="en-US" altLang="zh-CN" sz="2700" b="1" dirty="0">
                <a:latin typeface="Constantia" panose="02030602050306030303" pitchFamily="18" charset="0"/>
              </a:rPr>
              <a:t>	 </a:t>
            </a:r>
            <a:r>
              <a:rPr lang="en-US" altLang="zh-CN" sz="2700" dirty="0">
                <a:latin typeface="Constantia" panose="02030602050306030303" pitchFamily="18" charset="0"/>
              </a:rPr>
              <a:t>     Máy trợ thính l</a:t>
            </a:r>
            <a:r>
              <a:rPr lang="en-US" altLang="zh-CN" sz="2700" dirty="0">
                <a:latin typeface="Constantia" panose="02030602050306030303" pitchFamily="18" charset="0"/>
                <a:ea typeface="Arial" panose="020B0604020202020204" pitchFamily="34" charset="0"/>
              </a:rPr>
              <a:t>à</a:t>
            </a:r>
            <a:r>
              <a:rPr lang="en-US" altLang="zh-CN" sz="2700" dirty="0">
                <a:latin typeface="Constantia" panose="02030602050306030303" pitchFamily="18" charset="0"/>
              </a:rPr>
              <a:t> dụng cụ l</a:t>
            </a:r>
            <a:r>
              <a:rPr lang="en-US" altLang="zh-CN" sz="2700" dirty="0">
                <a:latin typeface="Constantia" panose="02030602050306030303" pitchFamily="18" charset="0"/>
                <a:ea typeface="Arial" panose="020B0604020202020204" pitchFamily="34" charset="0"/>
              </a:rPr>
              <a:t>à</a:t>
            </a:r>
            <a:r>
              <a:rPr lang="en-US" altLang="zh-CN" sz="2700" dirty="0">
                <a:latin typeface="Constantia" panose="02030602050306030303" pitchFamily="18" charset="0"/>
              </a:rPr>
              <a:t>m tăng cường độ âm do đó cũng l</a:t>
            </a:r>
            <a:r>
              <a:rPr lang="en-US" altLang="zh-CN" sz="2700" dirty="0">
                <a:latin typeface="Constantia" panose="02030602050306030303" pitchFamily="18" charset="0"/>
                <a:ea typeface="Arial" panose="020B0604020202020204" pitchFamily="34" charset="0"/>
              </a:rPr>
              <a:t>à</a:t>
            </a:r>
            <a:r>
              <a:rPr lang="en-US" altLang="zh-CN" sz="2700" dirty="0">
                <a:latin typeface="Constantia" panose="02030602050306030303" pitchFamily="18" charset="0"/>
              </a:rPr>
              <a:t>m tăng độ to của âm, giúp cho người có tai nghe kém. Máy gồm một bộ phận thu nhận âm kết hợp với bộ phận tăng âm</a:t>
            </a:r>
            <a:r>
              <a:rPr lang="en-US" altLang="zh-CN" sz="2700" i="1" dirty="0">
                <a:latin typeface="Constantia" panose="02030602050306030303" pitchFamily="18" charset="0"/>
              </a:rPr>
              <a:t>. </a:t>
            </a:r>
            <a:r>
              <a:rPr lang="en-US" altLang="zh-CN" sz="2700" dirty="0">
                <a:latin typeface="Constantia" panose="02030602050306030303" pitchFamily="18" charset="0"/>
              </a:rPr>
              <a:t>Âm được tăng độ to lên nhiều lần rồi truyền theo ống dẫn v</a:t>
            </a:r>
            <a:r>
              <a:rPr lang="en-US" altLang="zh-CN" sz="2700" dirty="0">
                <a:latin typeface="Constantia" panose="02030602050306030303" pitchFamily="18" charset="0"/>
                <a:ea typeface="Arial" panose="020B0604020202020204" pitchFamily="34" charset="0"/>
              </a:rPr>
              <a:t>à</a:t>
            </a:r>
            <a:r>
              <a:rPr lang="en-US" altLang="zh-CN" sz="2700" dirty="0">
                <a:latin typeface="Constantia" panose="02030602050306030303" pitchFamily="18" charset="0"/>
              </a:rPr>
              <a:t>o bộ phận nghe đặt bên trong tai.</a:t>
            </a:r>
            <a:endParaRPr lang="en-US" altLang="zh-CN" sz="2700" dirty="0">
              <a:latin typeface="Constantia" panose="02030602050306030303" pitchFamily="18" charset="0"/>
              <a:ea typeface="Arial" panose="020B0604020202020204" pitchFamily="34" charset="0"/>
            </a:endParaRPr>
          </a:p>
        </p:txBody>
      </p:sp>
      <p:pic>
        <p:nvPicPr>
          <p:cNvPr id="5" name="Picture 4" descr="images (1).jpg"/>
          <p:cNvPicPr>
            <a:picLocks noChangeAspect="1"/>
          </p:cNvPicPr>
          <p:nvPr/>
        </p:nvPicPr>
        <p:blipFill>
          <a:blip r:embed="rId2"/>
          <a:stretch>
            <a:fillRect/>
          </a:stretch>
        </p:blipFill>
        <p:spPr>
          <a:xfrm>
            <a:off x="1747838" y="3884613"/>
            <a:ext cx="3957637" cy="2965450"/>
          </a:xfrm>
          <a:prstGeom prst="rect">
            <a:avLst/>
          </a:prstGeom>
          <a:noFill/>
          <a:ln w="9525">
            <a:noFill/>
          </a:ln>
        </p:spPr>
      </p:pic>
      <p:pic>
        <p:nvPicPr>
          <p:cNvPr id="6" name="Picture 5" descr="X-mini.jpg"/>
          <p:cNvPicPr>
            <a:picLocks noChangeAspect="1"/>
          </p:cNvPicPr>
          <p:nvPr/>
        </p:nvPicPr>
        <p:blipFill>
          <a:blip r:embed="rId3"/>
          <a:stretch>
            <a:fillRect/>
          </a:stretch>
        </p:blipFill>
        <p:spPr>
          <a:xfrm>
            <a:off x="6276975" y="3960813"/>
            <a:ext cx="4751388" cy="2889250"/>
          </a:xfrm>
          <a:prstGeom prst="rect">
            <a:avLst/>
          </a:prstGeom>
          <a:noFill/>
          <a:ln w="9525">
            <a:noFill/>
          </a:ln>
        </p:spPr>
      </p:pic>
      <p:sp>
        <p:nvSpPr>
          <p:cNvPr id="7" name="Chevron 6"/>
          <p:cNvSpPr/>
          <p:nvPr/>
        </p:nvSpPr>
        <p:spPr bwMode="auto">
          <a:xfrm>
            <a:off x="6612999" y="5101252"/>
            <a:ext cx="760115" cy="836126"/>
          </a:xfrm>
          <a:prstGeom prst="chevron">
            <a:avLst>
              <a:gd name="adj" fmla="val 65738"/>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Chevron 7"/>
          <p:cNvSpPr/>
          <p:nvPr/>
        </p:nvSpPr>
        <p:spPr bwMode="auto">
          <a:xfrm>
            <a:off x="6080918" y="5101252"/>
            <a:ext cx="760115" cy="836126"/>
          </a:xfrm>
          <a:prstGeom prst="chevron">
            <a:avLst>
              <a:gd name="adj" fmla="val 65738"/>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randombar(horizontal)">
                                      <p:cBhvr>
                                        <p:cTn id="12" dur="500"/>
                                        <p:tgtEl>
                                          <p:spTgt spid="22535"/>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000"/>
                            </p:stCondLst>
                            <p:childTnLst>
                              <p:par>
                                <p:cTn id="18" presetID="29"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ppt_x</p:attrName>
                                        </p:attrNameLst>
                                      </p:cBhvr>
                                      <p:tavLst>
                                        <p:tav tm="0">
                                          <p:val>
                                            <p:strVal val="#ppt_x-.2"/>
                                          </p:val>
                                        </p:tav>
                                        <p:tav tm="100000">
                                          <p:val>
                                            <p:strVal val="#ppt_x"/>
                                          </p:val>
                                        </p:tav>
                                      </p:tavLst>
                                    </p:anim>
                                    <p:anim calcmode="lin" valueType="num">
                                      <p:cBhvr>
                                        <p:cTn id="2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8"/>
                                        </p:tgtEl>
                                      </p:cBhvr>
                                    </p:animEffect>
                                  </p:childTnLst>
                                </p:cTn>
                              </p:par>
                              <p:par>
                                <p:cTn id="23" presetID="2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par>
                          <p:cTn id="28" fill="hold">
                            <p:stCondLst>
                              <p:cond delay="2000"/>
                            </p:stCondLst>
                            <p:childTnLst>
                              <p:par>
                                <p:cTn id="29" presetID="16" presetClass="entr" presetSubtype="2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Kết quả hình ảnh cho hình nền bài giảng powerpoint"/>
          <p:cNvPicPr>
            <a:picLocks noChangeAspect="1"/>
          </p:cNvPicPr>
          <p:nvPr/>
        </p:nvPicPr>
        <p:blipFill>
          <a:blip r:embed="rId2"/>
          <a:stretch>
            <a:fillRect/>
          </a:stretch>
        </p:blipFill>
        <p:spPr>
          <a:xfrm>
            <a:off x="0" y="0"/>
            <a:ext cx="12161838" cy="6867525"/>
          </a:xfrm>
          <a:prstGeom prst="rect">
            <a:avLst/>
          </a:prstGeom>
          <a:noFill/>
          <a:ln w="9525">
            <a:noFill/>
          </a:ln>
        </p:spPr>
      </p:pic>
      <p:sp>
        <p:nvSpPr>
          <p:cNvPr id="2" name="Title 1"/>
          <p:cNvSpPr>
            <a:spLocks noGrp="1"/>
          </p:cNvSpPr>
          <p:nvPr>
            <p:ph type="ctrTitle"/>
          </p:nvPr>
        </p:nvSpPr>
        <p:spPr>
          <a:xfrm>
            <a:off x="1281113" y="1866900"/>
            <a:ext cx="9525000" cy="2233613"/>
          </a:xfrm>
          <a:solidFill>
            <a:schemeClr val="accent4">
              <a:lumMod val="20000"/>
              <a:lumOff val="80000"/>
            </a:schemeClr>
          </a:solidFill>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vi-VN" sz="4000" b="1" i="0" u="none" strike="noStrike" kern="1200" cap="none" spc="0" normalizeH="0" baseline="0" noProof="1">
                <a:solidFill>
                  <a:srgbClr val="C00000"/>
                </a:solidFill>
                <a:latin typeface="+mj-lt"/>
                <a:ea typeface="+mj-ea"/>
                <a:cs typeface="+mj-cs"/>
              </a:rPr>
              <a:t> </a:t>
            </a:r>
            <a:r>
              <a:rPr kumimoji="0" lang="en-US" altLang="vi-VN" sz="4000" b="1" i="0" u="none" strike="noStrike" kern="1200" cap="none" spc="0" normalizeH="0" baseline="0" noProof="1">
                <a:solidFill>
                  <a:srgbClr val="FF0000"/>
                </a:solidFill>
                <a:latin typeface="Times New Roman" panose="02020603050405020304" pitchFamily="18" charset="0"/>
                <a:ea typeface="+mj-ea"/>
                <a:cs typeface="Times New Roman" panose="02020603050405020304" pitchFamily="18" charset="0"/>
              </a:rPr>
              <a:t>CHỦ ĐỀ 4- ÂM THANH </a:t>
            </a:r>
            <a:r>
              <a:rPr lang="en-US" altLang="vi-VN" sz="4000" b="1" dirty="0">
                <a:latin typeface="Times New Roman" panose="02020603050405020304" pitchFamily="18" charset="0"/>
                <a:cs typeface="Times New Roman" panose="02020603050405020304" pitchFamily="18" charset="0"/>
              </a:rPr>
              <a:t/>
            </a:r>
            <a:br>
              <a:rPr lang="en-US" altLang="vi-VN" sz="4000" b="1" dirty="0">
                <a:latin typeface="Times New Roman" panose="02020603050405020304" pitchFamily="18" charset="0"/>
                <a:cs typeface="Times New Roman" panose="02020603050405020304" pitchFamily="18" charset="0"/>
              </a:rPr>
            </a:br>
            <a:r>
              <a:rPr kumimoji="0" lang="en-US" altLang="vi-VN" sz="4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r>
              <a:rPr kumimoji="0" lang="vi-VN" altLang="x-none" sz="4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BÀI </a:t>
            </a:r>
            <a:r>
              <a:rPr kumimoji="0" sz="4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13- ĐỘ TO VÀ ĐỘ CAO CỦA ÂM </a:t>
            </a:r>
            <a:endParaRPr kumimoji="0" lang="vi-VN" altLang="x-none" sz="4000" b="1" i="0" u="none" strike="noStrike" kern="1200" cap="none" spc="0" normalizeH="0" baseline="0" noProof="1">
              <a:solidFill>
                <a:srgbClr val="C00000"/>
              </a:solidFill>
              <a:latin typeface="Times New Roman" panose="02020603050405020304" pitchFamily="18" charset="0"/>
              <a:ea typeface="Times New Roman" panose="02020603050405020304" pitchFamily="18"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p:nvPr/>
        </p:nvSpPr>
        <p:spPr>
          <a:xfrm>
            <a:off x="671513" y="1528763"/>
            <a:ext cx="10666412" cy="3416300"/>
          </a:xfrm>
          <a:prstGeom prst="rect">
            <a:avLst/>
          </a:prstGeom>
          <a:noFill/>
          <a:ln w="9525">
            <a:noFill/>
          </a:ln>
        </p:spPr>
        <p:txBody>
          <a:bodyPr anchor="t" anchorCtr="0">
            <a:spAutoFit/>
          </a:bodyPr>
          <a:lstStyle/>
          <a:p>
            <a:pPr marL="342900" indent="-342900" algn="just">
              <a:spcBef>
                <a:spcPct val="50000"/>
              </a:spcBef>
              <a:buChar char="-"/>
            </a:pPr>
            <a:r>
              <a:rPr lang="en-US" altLang="en-US" sz="2300" dirty="0">
                <a:latin typeface="Times New Roman" panose="02020603050405020304" pitchFamily="18" charset="0"/>
              </a:rPr>
              <a:t> </a:t>
            </a:r>
            <a:r>
              <a:rPr lang="en-US" altLang="en-US" b="1" dirty="0">
                <a:latin typeface="Times New Roman" panose="02020603050405020304" pitchFamily="18" charset="0"/>
              </a:rPr>
              <a:t>Có một bức tranh đã bị che khuất bởi 4 mảnh ghép. Mỗi mảnh ghép tương ứng với một câu hỏi. Người chơi được lựa chọn bất kì mảnh ghép n</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rPr>
              <a:t>o với câu hỏi tương ứng.</a:t>
            </a:r>
          </a:p>
          <a:p>
            <a:pPr marL="342900" indent="-342900" algn="just">
              <a:spcBef>
                <a:spcPct val="50000"/>
              </a:spcBef>
              <a:buChar char="-"/>
            </a:pPr>
            <a:r>
              <a:rPr lang="en-US" altLang="en-US" b="1" dirty="0">
                <a:latin typeface="Times New Roman" panose="02020603050405020304" pitchFamily="18" charset="0"/>
              </a:rPr>
              <a:t> Sau 15 giây, nếu trả lời đúng sẽ nhận được một phần qu</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rPr>
              <a:t>, trả lời sai cơ hội sẽ gi</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rPr>
              <a:t>nh cho bạn khác. </a:t>
            </a:r>
          </a:p>
          <a:p>
            <a:pPr marL="342900" indent="-342900" algn="just">
              <a:spcBef>
                <a:spcPct val="50000"/>
              </a:spcBef>
              <a:buChar char="-"/>
            </a:pPr>
            <a:r>
              <a:rPr lang="en-US" altLang="en-US" b="1" dirty="0">
                <a:latin typeface="Times New Roman" panose="02020603050405020304" pitchFamily="18" charset="0"/>
              </a:rPr>
              <a:t> Mỗi câu trả lời đúng sẽ mở ra một mảnh ghép để đến gần với bức tranh hơn. Bạn có thể trả lời về bức tranh bất kì thời điểm n</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rPr>
              <a:t>o. Nếu đúng được phần qu</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rPr>
              <a:t> đặc biệt, sai sẽ không được tiếp tục tham gia trò chơi nữa.</a:t>
            </a:r>
            <a:endParaRPr lang="en-US" altLang="en-US" b="1" dirty="0">
              <a:latin typeface="Times New Roman" panose="02020603050405020304" pitchFamily="18" charset="0"/>
              <a:ea typeface="Times New Roman" panose="02020603050405020304" pitchFamily="18" charset="0"/>
            </a:endParaRPr>
          </a:p>
        </p:txBody>
      </p:sp>
      <p:sp>
        <p:nvSpPr>
          <p:cNvPr id="3" name="WordArt 33"/>
          <p:cNvSpPr>
            <a:spLocks noTextEdit="1"/>
          </p:cNvSpPr>
          <p:nvPr/>
        </p:nvSpPr>
        <p:spPr>
          <a:xfrm>
            <a:off x="3268663" y="541338"/>
            <a:ext cx="5832475" cy="835025"/>
          </a:xfrm>
          <a:prstGeom prst="rect">
            <a:avLst/>
          </a:prstGeom>
        </p:spPr>
        <p:txBody>
          <a:bodyPr wrap="none" fromWordArt="1">
            <a:prstTxWarp prst="textPlain">
              <a:avLst>
                <a:gd name="adj" fmla="val 50000"/>
              </a:avLst>
            </a:prstTxWarp>
            <a:normAutofit/>
          </a:bodyPr>
          <a:lstStyle/>
          <a:p>
            <a:pPr algn="ctr"/>
            <a:r>
              <a:rPr lang="en-US" sz="2300">
                <a:ln w="12700" cap="flat" cmpd="sng">
                  <a:solidFill>
                    <a:srgbClr val="EAEAEA"/>
                  </a:solidFill>
                  <a:prstDash val="solid"/>
                  <a:round/>
                  <a:headEnd type="none" w="med" len="med"/>
                  <a:tailEnd type="none" w="med" len="med"/>
                </a:ln>
                <a:solidFill>
                  <a:schemeClr val="tx1"/>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TRÒ CHƠI: "MỞ MIẾNG GHÉP XEM TRANH"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Kết quả hình ảnh cho nhạc sĩ văn cao"/>
          <p:cNvPicPr>
            <a:picLocks noChangeAspect="1"/>
          </p:cNvPicPr>
          <p:nvPr/>
        </p:nvPicPr>
        <p:blipFill>
          <a:blip r:embed="rId2"/>
          <a:stretch>
            <a:fillRect/>
          </a:stretch>
        </p:blipFill>
        <p:spPr>
          <a:xfrm>
            <a:off x="3421063" y="692150"/>
            <a:ext cx="5548312" cy="5549900"/>
          </a:xfrm>
          <a:prstGeom prst="rect">
            <a:avLst/>
          </a:prstGeom>
          <a:noFill/>
          <a:ln w="9525">
            <a:noFill/>
          </a:ln>
        </p:spPr>
      </p:pic>
      <p:sp>
        <p:nvSpPr>
          <p:cNvPr id="3" name="Rectangle 2">
            <a:hlinkClick r:id="" action="ppaction://noaction"/>
          </p:cNvPr>
          <p:cNvSpPr/>
          <p:nvPr/>
        </p:nvSpPr>
        <p:spPr>
          <a:xfrm>
            <a:off x="3421063" y="692150"/>
            <a:ext cx="2735263" cy="28130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4" name="Rectangle 3">
            <a:hlinkClick r:id="rId3" action="ppaction://hlinksldjump"/>
          </p:cNvPr>
          <p:cNvSpPr/>
          <p:nvPr/>
        </p:nvSpPr>
        <p:spPr>
          <a:xfrm>
            <a:off x="6156325" y="692150"/>
            <a:ext cx="2813050" cy="28130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5" name="Rectangle 4">
            <a:hlinkClick r:id="rId4" action="ppaction://hlinksldjump"/>
          </p:cNvPr>
          <p:cNvSpPr/>
          <p:nvPr/>
        </p:nvSpPr>
        <p:spPr>
          <a:xfrm>
            <a:off x="3421063" y="3505200"/>
            <a:ext cx="2735263" cy="27368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a:hlinkClick r:id="rId5" action="ppaction://hlinksldjump"/>
          </p:cNvPr>
          <p:cNvSpPr/>
          <p:nvPr/>
        </p:nvSpPr>
        <p:spPr>
          <a:xfrm>
            <a:off x="6156325" y="3505200"/>
            <a:ext cx="2813050" cy="27368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14">
            <a:hlinkClick r:id="" action="ppaction://noaction"/>
          </p:cNvPr>
          <p:cNvSpPr/>
          <p:nvPr/>
        </p:nvSpPr>
        <p:spPr>
          <a:xfrm>
            <a:off x="1520825" y="7938"/>
            <a:ext cx="227013"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6" name="Rectangle 15">
            <a:hlinkClick r:id="" action="ppaction://noaction"/>
          </p:cNvPr>
          <p:cNvSpPr/>
          <p:nvPr/>
        </p:nvSpPr>
        <p:spPr>
          <a:xfrm>
            <a:off x="1747838" y="7938"/>
            <a:ext cx="228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a:hlinkClick r:id="rId6" action="ppaction://hlinksldjump"/>
          </p:cNvPr>
          <p:cNvSpPr/>
          <p:nvPr/>
        </p:nvSpPr>
        <p:spPr>
          <a:xfrm>
            <a:off x="1520825" y="236538"/>
            <a:ext cx="227013" cy="228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8" name="Rectangle 17">
            <a:hlinkClick r:id="" action="ppaction://noaction"/>
          </p:cNvPr>
          <p:cNvSpPr/>
          <p:nvPr/>
        </p:nvSpPr>
        <p:spPr>
          <a:xfrm>
            <a:off x="1747838" y="236538"/>
            <a:ext cx="228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24" name="Rectangle 23">
            <a:hlinkClick r:id="rId7" action="ppaction://hlinksldjump"/>
          </p:cNvPr>
          <p:cNvSpPr/>
          <p:nvPr/>
        </p:nvSpPr>
        <p:spPr>
          <a:xfrm>
            <a:off x="10414000" y="6621463"/>
            <a:ext cx="227013" cy="228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0" name="Rectangle 29">
            <a:hlinkClick r:id="rId4" action="ppaction://hlinksldjump"/>
          </p:cNvPr>
          <p:cNvSpPr/>
          <p:nvPr/>
        </p:nvSpPr>
        <p:spPr>
          <a:xfrm>
            <a:off x="1520825" y="6013450"/>
            <a:ext cx="227013"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1" name="Rectangle 30">
            <a:hlinkClick r:id="rId5" action="ppaction://hlinksldjump"/>
          </p:cNvPr>
          <p:cNvSpPr/>
          <p:nvPr/>
        </p:nvSpPr>
        <p:spPr>
          <a:xfrm>
            <a:off x="1792288" y="6013450"/>
            <a:ext cx="228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2" name="Rectangle 31">
            <a:hlinkClick r:id="rId8" action="ppaction://hlinksldjump"/>
          </p:cNvPr>
          <p:cNvSpPr/>
          <p:nvPr/>
        </p:nvSpPr>
        <p:spPr>
          <a:xfrm>
            <a:off x="1520825" y="6256338"/>
            <a:ext cx="227013" cy="22701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3" name="Rectangle 32">
            <a:hlinkClick r:id="" action="ppaction://noaction"/>
          </p:cNvPr>
          <p:cNvSpPr/>
          <p:nvPr/>
        </p:nvSpPr>
        <p:spPr>
          <a:xfrm>
            <a:off x="1778000" y="6276975"/>
            <a:ext cx="228600" cy="2270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Kết quả hình ảnh cho tiến quân ca"/>
          <p:cNvPicPr>
            <a:picLocks noChangeAspect="1"/>
          </p:cNvPicPr>
          <p:nvPr/>
        </p:nvPicPr>
        <p:blipFill>
          <a:blip r:embed="rId2"/>
          <a:stretch>
            <a:fillRect/>
          </a:stretch>
        </p:blipFill>
        <p:spPr>
          <a:xfrm>
            <a:off x="595313" y="152400"/>
            <a:ext cx="6172200" cy="6400800"/>
          </a:xfrm>
          <a:prstGeom prst="rect">
            <a:avLst/>
          </a:prstGeom>
          <a:noFill/>
          <a:ln w="9525">
            <a:noFill/>
          </a:ln>
        </p:spPr>
      </p:pic>
      <p:pic>
        <p:nvPicPr>
          <p:cNvPr id="31746" name="Picture 4" descr="Kết quả hình ảnh cho nhạc sĩ văn cao"/>
          <p:cNvPicPr>
            <a:picLocks noChangeAspect="1"/>
          </p:cNvPicPr>
          <p:nvPr/>
        </p:nvPicPr>
        <p:blipFill>
          <a:blip r:embed="rId3"/>
          <a:stretch>
            <a:fillRect/>
          </a:stretch>
        </p:blipFill>
        <p:spPr>
          <a:xfrm>
            <a:off x="6916738" y="762000"/>
            <a:ext cx="3724275" cy="4876800"/>
          </a:xfrm>
          <a:prstGeom prst="rect">
            <a:avLst/>
          </a:prstGeom>
          <a:noFill/>
          <a:ln w="9525">
            <a:noFill/>
          </a:ln>
        </p:spPr>
      </p:pic>
      <p:sp>
        <p:nvSpPr>
          <p:cNvPr id="31747" name="TextBox 4"/>
          <p:cNvSpPr txBox="1"/>
          <p:nvPr/>
        </p:nvSpPr>
        <p:spPr>
          <a:xfrm>
            <a:off x="7524750" y="5562600"/>
            <a:ext cx="2736850" cy="828675"/>
          </a:xfrm>
          <a:prstGeom prst="rect">
            <a:avLst/>
          </a:prstGeom>
          <a:noFill/>
          <a:ln w="9525">
            <a:noFill/>
          </a:ln>
        </p:spPr>
        <p:txBody>
          <a:bodyPr anchor="t" anchorCtr="0">
            <a:spAutoFit/>
          </a:bodyPr>
          <a:lstStyle/>
          <a:p>
            <a:pPr algn="ctr"/>
            <a:r>
              <a:rPr lang="en-US" altLang="en-US" sz="2300" b="1" dirty="0">
                <a:latin typeface="Times New Roman" panose="02020603050405020304" pitchFamily="18" charset="0"/>
              </a:rPr>
              <a:t>Nhạc sĩ: Văn Cao</a:t>
            </a:r>
          </a:p>
          <a:p>
            <a:pPr algn="ctr"/>
            <a:r>
              <a:rPr lang="en-US" altLang="en-US" sz="2100" b="1" dirty="0">
                <a:latin typeface="Times New Roman" panose="02020603050405020304" pitchFamily="18" charset="0"/>
              </a:rPr>
              <a:t>(1923 – 1995)</a:t>
            </a:r>
            <a:endParaRPr lang="en-US" altLang="en-US" sz="21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p:nvPr/>
        </p:nvSpPr>
        <p:spPr>
          <a:xfrm>
            <a:off x="1976438" y="615950"/>
            <a:ext cx="8132762" cy="4722813"/>
          </a:xfrm>
          <a:prstGeom prst="rect">
            <a:avLst/>
          </a:prstGeom>
          <a:noFill/>
          <a:ln w="9525">
            <a:noFill/>
          </a:ln>
        </p:spPr>
        <p:txBody>
          <a:bodyPr anchor="t" anchorCtr="0">
            <a:spAutoFit/>
          </a:bodyPr>
          <a:lstStyle/>
          <a:p>
            <a:pPr defTabSz="911225" eaLnBrk="0" hangingPunct="0"/>
            <a:r>
              <a:rPr lang="en-US" altLang="en-US" sz="3200" b="1" u="sng" dirty="0">
                <a:latin typeface="Times New Roman" panose="02020603050405020304" pitchFamily="18" charset="0"/>
              </a:rPr>
              <a:t>Câu 1</a:t>
            </a:r>
            <a:r>
              <a:rPr lang="en-US" altLang="en-US" sz="3200" b="1" dirty="0">
                <a:latin typeface="Times New Roman" panose="02020603050405020304" pitchFamily="18" charset="0"/>
              </a:rPr>
              <a:t> : </a:t>
            </a:r>
            <a:r>
              <a:rPr lang="en-US" altLang="en-US" sz="3200" dirty="0">
                <a:latin typeface="Times New Roman" panose="02020603050405020304" pitchFamily="18" charset="0"/>
              </a:rPr>
              <a:t>Chọn câu trả lời đúng:</a:t>
            </a:r>
          </a:p>
          <a:p>
            <a:pPr defTabSz="911225" eaLnBrk="0" hangingPunct="0"/>
            <a:endParaRPr lang="en-US" altLang="en-US" sz="3200" dirty="0">
              <a:latin typeface="Times New Roman" panose="02020603050405020304" pitchFamily="18" charset="0"/>
            </a:endParaRPr>
          </a:p>
          <a:p>
            <a:pPr defTabSz="911225" eaLnBrk="0" hangingPunct="0"/>
            <a:r>
              <a:rPr lang="en-US" altLang="en-US" sz="3200" dirty="0">
                <a:latin typeface="Times New Roman" panose="02020603050405020304" pitchFamily="18" charset="0"/>
              </a:rPr>
              <a:t>      </a:t>
            </a:r>
            <a:r>
              <a:rPr lang="en-US" altLang="en-US" sz="3200" b="1" i="1" dirty="0">
                <a:latin typeface="Times New Roman" panose="02020603050405020304" pitchFamily="18" charset="0"/>
              </a:rPr>
              <a:t>Âm do một vật phát ra c</a:t>
            </a:r>
            <a:r>
              <a:rPr lang="en-US" altLang="en-US" sz="3200" b="1" i="1" dirty="0">
                <a:latin typeface="Times New Roman" panose="02020603050405020304" pitchFamily="18" charset="0"/>
                <a:ea typeface="Times New Roman" panose="02020603050405020304" pitchFamily="18" charset="0"/>
              </a:rPr>
              <a:t>à</a:t>
            </a:r>
            <a:r>
              <a:rPr lang="en-US" altLang="en-US" sz="3200" b="1" i="1" dirty="0">
                <a:latin typeface="Times New Roman" panose="02020603050405020304" pitchFamily="18" charset="0"/>
              </a:rPr>
              <a:t>ng nhỏ khi:</a:t>
            </a:r>
          </a:p>
          <a:p>
            <a:pPr defTabSz="911225" eaLnBrk="0" hangingPunct="0"/>
            <a:endParaRPr lang="en-US" altLang="en-US" sz="3200" b="1" i="1" dirty="0">
              <a:latin typeface="Times New Roman" panose="02020603050405020304" pitchFamily="18" charset="0"/>
            </a:endParaRPr>
          </a:p>
          <a:p>
            <a:pPr defTabSz="911225" eaLnBrk="0" hangingPunct="0"/>
            <a:r>
              <a:rPr lang="en-US" altLang="en-US" sz="3200" dirty="0">
                <a:latin typeface="Times New Roman" panose="02020603050405020304" pitchFamily="18" charset="0"/>
              </a:rPr>
              <a:t>        A. Vật dao động c</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ng chậm . </a:t>
            </a:r>
          </a:p>
          <a:p>
            <a:pPr defTabSz="911225" eaLnBrk="0" hangingPunct="0"/>
            <a:r>
              <a:rPr lang="en-US" altLang="en-US" sz="3200" dirty="0">
                <a:latin typeface="Times New Roman" panose="02020603050405020304" pitchFamily="18" charset="0"/>
              </a:rPr>
              <a:t>        B. Vật dao động c</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ng mạnh.</a:t>
            </a:r>
          </a:p>
          <a:p>
            <a:pPr defTabSz="911225" eaLnBrk="0" hangingPunct="0"/>
            <a:r>
              <a:rPr lang="en-US" altLang="en-US" sz="3200" dirty="0">
                <a:latin typeface="Times New Roman" panose="02020603050405020304" pitchFamily="18" charset="0"/>
              </a:rPr>
              <a:t>        C. Biên độ dao động c</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ng nhỏ.</a:t>
            </a:r>
          </a:p>
          <a:p>
            <a:pPr defTabSz="911225" eaLnBrk="0" hangingPunct="0"/>
            <a:r>
              <a:rPr lang="en-US" altLang="en-US" sz="3200" dirty="0">
                <a:latin typeface="Times New Roman" panose="02020603050405020304" pitchFamily="18" charset="0"/>
              </a:rPr>
              <a:t>         D. Tần số dao động c</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ng nhỏ </a:t>
            </a:r>
          </a:p>
          <a:p>
            <a:pPr defTabSz="911225" eaLnBrk="0" hangingPunct="0">
              <a:lnSpc>
                <a:spcPct val="80000"/>
              </a:lnSpc>
              <a:spcBef>
                <a:spcPct val="50000"/>
              </a:spcBef>
            </a:pPr>
            <a:endParaRPr lang="en-US" altLang="en-US" sz="3200" dirty="0">
              <a:latin typeface="Times New Roman" panose="02020603050405020304" pitchFamily="18" charset="0"/>
              <a:ea typeface="Times New Roman" panose="02020603050405020304" pitchFamily="18" charset="0"/>
            </a:endParaRPr>
          </a:p>
        </p:txBody>
      </p:sp>
      <p:sp>
        <p:nvSpPr>
          <p:cNvPr id="32771" name="AutoShape 4"/>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ln>
          <a:effectLst/>
          <a:extLst>
            <a:ext uri="{909E8E84-426E-40DD-AFC4-6F175D3DCCD1}">
              <a14:hiddenFill xmlns:a14="http://schemas.microsoft.com/office/drawing/2010/main" xmlns="">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029" name="Oval 5"/>
          <p:cNvSpPr>
            <a:spLocks noChangeArrowheads="1"/>
          </p:cNvSpPr>
          <p:nvPr/>
        </p:nvSpPr>
        <p:spPr bwMode="auto">
          <a:xfrm>
            <a:off x="2813050" y="2668588"/>
            <a:ext cx="531813" cy="531813"/>
          </a:xfrm>
          <a:prstGeom prst="ellipse">
            <a:avLst/>
          </a:prstGeom>
          <a:noFill/>
          <a:ln w="38100">
            <a:solidFill>
              <a:srgbClr val="FF0000"/>
            </a:solidFill>
            <a:round/>
          </a:ln>
          <a:effectLst/>
          <a:extLst>
            <a:ext uri="{909E8E84-426E-40DD-AFC4-6F175D3DCCD1}">
              <a14:hiddenFill xmlns:a14="http://schemas.microsoft.com/office/drawing/2010/main" xmlns="">
                <a:solidFill>
                  <a:srgbClr val="FF00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Action Button: Go Home 1">
            <a:hlinkClick r:id="rId3" action="ppaction://hlinksldjump" highlightClick="1"/>
          </p:cNvPr>
          <p:cNvSpPr/>
          <p:nvPr/>
        </p:nvSpPr>
        <p:spPr>
          <a:xfrm>
            <a:off x="11098213" y="6089650"/>
            <a:ext cx="684213"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fade">
                                      <p:cBhvr>
                                        <p:cTn id="7" dur="500"/>
                                        <p:tgtEl>
                                          <p:spTgt spid="129029"/>
                                        </p:tgtEl>
                                      </p:cBhvr>
                                    </p:animEffect>
                                  </p:childTnLst>
                                  <p:subTnLst>
                                    <p:set>
                                      <p:cBhvr override="childStyle">
                                        <p:cTn dur="1" fill="hold" display="0" masterRel="nextClick" afterEffect="1"/>
                                        <p:tgtEl>
                                          <p:spTgt spid="129029"/>
                                        </p:tgtEl>
                                        <p:attrNameLst>
                                          <p:attrName>style.visibility</p:attrName>
                                        </p:attrNameLst>
                                      </p:cBhvr>
                                      <p:to>
                                        <p:strVal val="hidden"/>
                                      </p:to>
                                    </p:set>
                                    <p:audio>
                                      <p:cMediaNode vol="57000">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8" fill="hold">
                            <p:stCondLst>
                              <p:cond delay="500"/>
                            </p:stCondLst>
                            <p:childTnLst>
                              <p:par>
                                <p:cTn id="9" presetID="3" presetClass="emph" presetSubtype="2" fill="hold" nodeType="afterEffect">
                                  <p:stCondLst>
                                    <p:cond delay="0"/>
                                  </p:stCondLst>
                                  <p:childTnLst>
                                    <p:animClr clrSpc="rgb" dir="cw">
                                      <p:cBhvr override="childStyle">
                                        <p:cTn id="10" dur="500" fill="hold"/>
                                        <p:tgtEl>
                                          <p:spTgt spid="129026">
                                            <p:txEl>
                                              <p:pRg st="6" end="6"/>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47713" y="1633538"/>
            <a:ext cx="10742612" cy="954087"/>
          </a:xfrm>
          <a:prstGeom prst="rect">
            <a:avLst/>
          </a:prstGeom>
          <a:noFill/>
          <a:ln w="9525">
            <a:noFill/>
          </a:ln>
        </p:spPr>
        <p:txBody>
          <a:bodyPr anchor="t" anchorCtr="0">
            <a:spAutoFit/>
          </a:bodyPr>
          <a:lstStyle/>
          <a:p>
            <a:pPr algn="just" defTabSz="911225" eaLnBrk="0" hangingPunct="0"/>
            <a:r>
              <a:rPr lang="nl-NL" altLang="en-US" sz="2700" b="1" dirty="0">
                <a:solidFill>
                  <a:srgbClr val="000000"/>
                </a:solidFill>
                <a:latin typeface="Times New Roman" panose="02020603050405020304" pitchFamily="18" charset="0"/>
              </a:rPr>
              <a:t>     </a:t>
            </a:r>
            <a:r>
              <a:rPr lang="nl-NL" altLang="en-US" sz="2800" b="1" dirty="0">
                <a:solidFill>
                  <a:srgbClr val="000000"/>
                </a:solidFill>
                <a:latin typeface="Times New Roman" panose="02020603050405020304" pitchFamily="18" charset="0"/>
              </a:rPr>
              <a:t>Bạn Thanh thích chơi đ</a:t>
            </a:r>
            <a:r>
              <a:rPr lang="nl-NL" altLang="en-US" sz="2800" b="1" dirty="0">
                <a:solidFill>
                  <a:srgbClr val="000000"/>
                </a:solidFill>
                <a:latin typeface="Times New Roman" panose="02020603050405020304" pitchFamily="18" charset="0"/>
                <a:ea typeface="Times New Roman" panose="02020603050405020304" pitchFamily="18" charset="0"/>
              </a:rPr>
              <a:t>à</a:t>
            </a:r>
            <a:r>
              <a:rPr lang="nl-NL" altLang="en-US" sz="2800" b="1" dirty="0">
                <a:solidFill>
                  <a:srgbClr val="000000"/>
                </a:solidFill>
                <a:latin typeface="Times New Roman" panose="02020603050405020304" pitchFamily="18" charset="0"/>
              </a:rPr>
              <a:t>n ghi ta, bạn Thanh muốn thay đổi độ to của nốt nhạc bằng cách n</a:t>
            </a:r>
            <a:r>
              <a:rPr lang="nl-NL" altLang="en-US" sz="2800" b="1" dirty="0">
                <a:solidFill>
                  <a:srgbClr val="000000"/>
                </a:solidFill>
                <a:latin typeface="Times New Roman" panose="02020603050405020304" pitchFamily="18" charset="0"/>
                <a:ea typeface="Times New Roman" panose="02020603050405020304" pitchFamily="18" charset="0"/>
              </a:rPr>
              <a:t>à</a:t>
            </a:r>
            <a:r>
              <a:rPr lang="nl-NL" altLang="en-US" sz="2800" b="1" dirty="0">
                <a:solidFill>
                  <a:srgbClr val="000000"/>
                </a:solidFill>
                <a:latin typeface="Times New Roman" panose="02020603050405020304" pitchFamily="18" charset="0"/>
              </a:rPr>
              <a:t>o? Em hãy nghĩ cách giúp bạn Thanh.</a:t>
            </a:r>
            <a:endParaRPr lang="nl-NL" altLang="en-US" sz="2800" b="1" dirty="0">
              <a:solidFill>
                <a:srgbClr val="000000"/>
              </a:solidFill>
              <a:latin typeface="Times New Roman" panose="02020603050405020304" pitchFamily="18" charset="0"/>
              <a:ea typeface="Times New Roman" panose="02020603050405020304" pitchFamily="18" charset="0"/>
            </a:endParaRPr>
          </a:p>
        </p:txBody>
      </p:sp>
      <p:sp>
        <p:nvSpPr>
          <p:cNvPr id="28" name="Rectangle 27"/>
          <p:cNvSpPr/>
          <p:nvPr/>
        </p:nvSpPr>
        <p:spPr>
          <a:xfrm>
            <a:off x="1128713" y="2689225"/>
            <a:ext cx="9601200" cy="892175"/>
          </a:xfrm>
          <a:prstGeom prst="rect">
            <a:avLst/>
          </a:prstGeom>
          <a:noFill/>
          <a:ln w="9525">
            <a:noFill/>
          </a:ln>
        </p:spPr>
        <p:txBody>
          <a:bodyPr anchor="t" anchorCtr="0">
            <a:spAutoFit/>
          </a:bodyPr>
          <a:lstStyle/>
          <a:p>
            <a:pPr defTabSz="911225" eaLnBrk="0" hangingPunct="0"/>
            <a:r>
              <a:rPr lang="nl-NL" altLang="en-US" sz="2700" b="1" dirty="0">
                <a:solidFill>
                  <a:srgbClr val="FF0000"/>
                </a:solidFill>
                <a:latin typeface="Times New Roman" panose="02020603050405020304" pitchFamily="18" charset="0"/>
              </a:rPr>
              <a:t>   </a:t>
            </a:r>
            <a:r>
              <a:rPr lang="nl-NL" altLang="en-US" b="1" dirty="0">
                <a:solidFill>
                  <a:srgbClr val="FF0000"/>
                </a:solidFill>
                <a:latin typeface="Times New Roman" panose="02020603050405020304" pitchFamily="18" charset="0"/>
              </a:rPr>
              <a:t>Trả lời: </a:t>
            </a:r>
            <a:r>
              <a:rPr lang="nl-NL" altLang="en-US" b="1" dirty="0">
                <a:solidFill>
                  <a:srgbClr val="0000FF"/>
                </a:solidFill>
                <a:latin typeface="Times New Roman" panose="02020603050405020304" pitchFamily="18" charset="0"/>
              </a:rPr>
              <a:t>Bạn Thanh muốn thay đổi độ to của </a:t>
            </a:r>
          </a:p>
          <a:p>
            <a:pPr defTabSz="911225" eaLnBrk="0" hangingPunct="0"/>
            <a:r>
              <a:rPr lang="nl-NL" altLang="en-US" b="1" dirty="0">
                <a:solidFill>
                  <a:srgbClr val="0000FF"/>
                </a:solidFill>
                <a:latin typeface="Times New Roman" panose="02020603050405020304" pitchFamily="18" charset="0"/>
              </a:rPr>
              <a:t>nốt nhạc bằng cách gảy mạnh dây đ</a:t>
            </a:r>
            <a:r>
              <a:rPr lang="nl-NL" altLang="en-US" b="1" dirty="0">
                <a:solidFill>
                  <a:srgbClr val="0000FF"/>
                </a:solidFill>
                <a:latin typeface="Times New Roman" panose="02020603050405020304" pitchFamily="18" charset="0"/>
                <a:ea typeface="Times New Roman" panose="02020603050405020304" pitchFamily="18" charset="0"/>
              </a:rPr>
              <a:t>à</a:t>
            </a:r>
            <a:r>
              <a:rPr lang="nl-NL" altLang="en-US" b="1" dirty="0">
                <a:solidFill>
                  <a:srgbClr val="0000FF"/>
                </a:solidFill>
                <a:latin typeface="Times New Roman" panose="02020603050405020304" pitchFamily="18" charset="0"/>
              </a:rPr>
              <a:t>n.</a:t>
            </a:r>
            <a:r>
              <a:rPr lang="en-US" altLang="en-US" b="1" dirty="0">
                <a:solidFill>
                  <a:srgbClr val="0000FF"/>
                </a:solidFill>
                <a:latin typeface="Times New Roman" panose="02020603050405020304" pitchFamily="18" charset="0"/>
              </a:rPr>
              <a:t> </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36867" name="Rectangle 1"/>
          <p:cNvSpPr/>
          <p:nvPr/>
        </p:nvSpPr>
        <p:spPr>
          <a:xfrm>
            <a:off x="2205038" y="779463"/>
            <a:ext cx="1273175" cy="523875"/>
          </a:xfrm>
          <a:prstGeom prst="rect">
            <a:avLst/>
          </a:prstGeom>
          <a:noFill/>
          <a:ln w="9525">
            <a:noFill/>
          </a:ln>
        </p:spPr>
        <p:txBody>
          <a:bodyPr wrap="none" anchor="t" anchorCtr="0">
            <a:spAutoFit/>
          </a:bodyPr>
          <a:lstStyle/>
          <a:p>
            <a:pPr defTabSz="911225" eaLnBrk="0" hangingPunct="0"/>
            <a:r>
              <a:rPr lang="en-US" altLang="en-US" sz="2800" b="1" dirty="0">
                <a:solidFill>
                  <a:srgbClr val="0000FF"/>
                </a:solidFill>
                <a:latin typeface="Times New Roman" panose="02020603050405020304" pitchFamily="18" charset="0"/>
              </a:rPr>
              <a:t>Câu 5. </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lide(fromBottom)">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4"/>
          <p:cNvSpPr>
            <a:spLocks noChangeArrowheads="1"/>
          </p:cNvSpPr>
          <p:nvPr/>
        </p:nvSpPr>
        <p:spPr bwMode="auto">
          <a:xfrm>
            <a:off x="1671638" y="84138"/>
            <a:ext cx="8848725" cy="6567488"/>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3"/>
          <p:cNvSpPr>
            <a:spLocks noGrp="1"/>
          </p:cNvSpPr>
          <p:nvPr>
            <p:ph idx="1"/>
          </p:nvPr>
        </p:nvSpPr>
        <p:spPr>
          <a:xfrm>
            <a:off x="2052638" y="692150"/>
            <a:ext cx="8056562" cy="1673225"/>
          </a:xfrm>
          <a:ln w="38100">
            <a:solidFill>
              <a:srgbClr val="FF9933"/>
            </a:solidFill>
            <a:miter/>
          </a:ln>
        </p:spPr>
        <p:txBody>
          <a:bodyPr vert="horz" wrap="square" lIns="91440" tIns="45720" rIns="91440" bIns="45720" anchor="t" anchorCtr="0"/>
          <a:lstStyle/>
          <a:p>
            <a:pPr eaLnBrk="1" hangingPunct="1">
              <a:lnSpc>
                <a:spcPct val="80000"/>
              </a:lnSpc>
              <a:buNone/>
            </a:pPr>
            <a:r>
              <a:rPr lang="en-US" altLang="en-US" sz="2800" b="1" dirty="0">
                <a:latin typeface="Times New Roman" panose="02020603050405020304" pitchFamily="18" charset="0"/>
              </a:rPr>
              <a:t>Câu 6. </a:t>
            </a:r>
          </a:p>
          <a:p>
            <a:pPr eaLnBrk="1" hangingPunct="1">
              <a:lnSpc>
                <a:spcPct val="150000"/>
              </a:lnSpc>
              <a:buNone/>
            </a:pPr>
            <a:r>
              <a:rPr lang="en-US" altLang="en-US" sz="2800" b="1" dirty="0">
                <a:latin typeface="Times New Roman" panose="02020603050405020304" pitchFamily="18" charset="0"/>
              </a:rPr>
              <a:t>	Gõ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rPr>
              <a:t>(1)</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rPr>
              <a:t>. mặt trống, mặt trống phát ra âm to, khi đó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rPr>
              <a:t>(2)</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rPr>
              <a:t> của mặt trống lớn.</a:t>
            </a:r>
            <a:endParaRPr lang="en-US" altLang="en-US" sz="2800" b="1" dirty="0">
              <a:latin typeface="Times New Roman" panose="02020603050405020304" pitchFamily="18" charset="0"/>
              <a:ea typeface="Times New Roman" panose="02020603050405020304" pitchFamily="18" charset="0"/>
            </a:endParaRPr>
          </a:p>
        </p:txBody>
      </p:sp>
      <p:sp>
        <p:nvSpPr>
          <p:cNvPr id="216069" name="Text Box 5"/>
          <p:cNvSpPr txBox="1"/>
          <p:nvPr/>
        </p:nvSpPr>
        <p:spPr>
          <a:xfrm>
            <a:off x="2219325" y="2973388"/>
            <a:ext cx="7753350" cy="1168400"/>
          </a:xfrm>
          <a:prstGeom prst="rect">
            <a:avLst/>
          </a:prstGeom>
          <a:noFill/>
          <a:ln w="9525" cap="flat" cmpd="sng">
            <a:solidFill>
              <a:srgbClr val="FF9933"/>
            </a:solidFill>
            <a:prstDash val="solid"/>
            <a:miter/>
            <a:headEnd type="none" w="med" len="med"/>
            <a:tailEnd type="none" w="med" len="med"/>
          </a:ln>
        </p:spPr>
        <p:txBody>
          <a:bodyPr anchor="t" anchorCtr="0">
            <a:spAutoFit/>
          </a:bodyPr>
          <a:lstStyle/>
          <a:p>
            <a:pPr algn="ctr" defTabSz="911225" eaLnBrk="0" hangingPunct="0">
              <a:spcBef>
                <a:spcPct val="50000"/>
              </a:spcBef>
            </a:pPr>
            <a:r>
              <a:rPr lang="en-US" altLang="en-US" sz="2800" b="1" dirty="0">
                <a:latin typeface="Times New Roman" panose="02020603050405020304" pitchFamily="18" charset="0"/>
              </a:rPr>
              <a:t>(1) mạnh</a:t>
            </a:r>
          </a:p>
          <a:p>
            <a:pPr algn="ctr" defTabSz="911225" eaLnBrk="0" hangingPunct="0">
              <a:spcBef>
                <a:spcPct val="50000"/>
              </a:spcBef>
            </a:pPr>
            <a:r>
              <a:rPr lang="en-US" altLang="en-US" sz="2800" b="1" dirty="0">
                <a:latin typeface="Times New Roman" panose="02020603050405020304" pitchFamily="18" charset="0"/>
              </a:rPr>
              <a:t>(2) biên độ dao động </a:t>
            </a:r>
            <a:endParaRPr lang="en-US" altLang="en-US" sz="2800" b="1" dirty="0">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6069">
                                            <p:txEl>
                                              <p:pRg st="0" end="0"/>
                                            </p:txEl>
                                          </p:spTgt>
                                        </p:tgtEl>
                                        <p:attrNameLst>
                                          <p:attrName>style.visibility</p:attrName>
                                        </p:attrNameLst>
                                      </p:cBhvr>
                                      <p:to>
                                        <p:strVal val="visible"/>
                                      </p:to>
                                    </p:set>
                                    <p:animEffect transition="in" filter="checkerboard(across)">
                                      <p:cBhvr>
                                        <p:cTn id="7" dur="500"/>
                                        <p:tgtEl>
                                          <p:spTgt spid="2160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6069">
                                            <p:txEl>
                                              <p:pRg st="1" end="1"/>
                                            </p:txEl>
                                          </p:spTgt>
                                        </p:tgtEl>
                                        <p:attrNameLst>
                                          <p:attrName>style.visibility</p:attrName>
                                        </p:attrNameLst>
                                      </p:cBhvr>
                                      <p:to>
                                        <p:strVal val="visible"/>
                                      </p:to>
                                    </p:set>
                                    <p:animEffect transition="in" filter="box(in)">
                                      <p:cBhvr>
                                        <p:cTn id="12" dur="500"/>
                                        <p:tgtEl>
                                          <p:spTgt spid="2160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3"/>
          <p:cNvSpPr txBox="1">
            <a:spLocks noChangeArrowheads="1"/>
          </p:cNvSpPr>
          <p:nvPr/>
        </p:nvSpPr>
        <p:spPr bwMode="auto">
          <a:xfrm>
            <a:off x="119063" y="533400"/>
            <a:ext cx="11938000" cy="952500"/>
          </a:xfrm>
          <a:prstGeom prst="rect">
            <a:avLst/>
          </a:prstGeom>
          <a:noFill/>
          <a:ln w="9525">
            <a:noFill/>
            <a:miter lim="800000"/>
          </a:ln>
        </p:spPr>
        <p:txBody>
          <a:bodyPr>
            <a:spAutoFit/>
          </a:bodyPr>
          <a:lstStyle/>
          <a:p>
            <a:pPr marR="0" defTabSz="914400">
              <a:spcBef>
                <a:spcPct val="50000"/>
              </a:spcBef>
              <a:buClrTx/>
              <a:buSzTx/>
              <a:buFontTx/>
              <a:buNone/>
              <a:defRPr/>
            </a:pPr>
            <a:r>
              <a:rPr kumimoji="0" lang="en-US" altLang="en-US" sz="2795" kern="1200" cap="none" spc="0" normalizeH="0" baseline="0" noProof="0">
                <a:latin typeface="Constantia" panose="02030602050306030303" pitchFamily="18" charset="0"/>
                <a:ea typeface="+mn-ea"/>
                <a:cs typeface="+mn-cs"/>
              </a:rPr>
              <a:t>Quan </a:t>
            </a:r>
            <a:r>
              <a:rPr kumimoji="0" lang="en-US" altLang="en-US" sz="2795" kern="1200" cap="none" spc="0" normalizeH="0" baseline="0" noProof="0" dirty="0" err="1">
                <a:latin typeface="Constantia" panose="02030602050306030303" pitchFamily="18" charset="0"/>
                <a:ea typeface="+mn-ea"/>
                <a:cs typeface="+mn-cs"/>
              </a:rPr>
              <a:t>sát</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dao</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động</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của</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đầu</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thước</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lắng</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nghe</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âm</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phát</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ra</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rồi</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điền</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vào</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err="1">
                <a:latin typeface="Constantia" panose="02030602050306030303" pitchFamily="18" charset="0"/>
                <a:ea typeface="+mn-ea"/>
                <a:cs typeface="+mn-cs"/>
              </a:rPr>
              <a:t>bảng</a:t>
            </a:r>
            <a:r>
              <a:rPr kumimoji="0" lang="en-US" altLang="en-US" sz="2795" kern="1200" cap="none" spc="0" normalizeH="0" baseline="0" noProof="0">
                <a:latin typeface="Constantia" panose="02030602050306030303" pitchFamily="18" charset="0"/>
                <a:ea typeface="+mn-ea"/>
                <a:cs typeface="+mn-cs"/>
              </a:rPr>
              <a:t> sau.</a:t>
            </a:r>
            <a:endParaRPr kumimoji="0" lang="en-US" altLang="en-US" sz="2795" kern="1200" cap="none" spc="0" normalizeH="0" baseline="0" noProof="0" dirty="0">
              <a:latin typeface="Constantia" panose="02030602050306030303" pitchFamily="18" charset="0"/>
              <a:ea typeface="+mn-ea"/>
              <a:cs typeface="+mn-cs"/>
            </a:endParaRPr>
          </a:p>
        </p:txBody>
      </p:sp>
      <p:graphicFrame>
        <p:nvGraphicFramePr>
          <p:cNvPr id="19486" name="Group 30"/>
          <p:cNvGraphicFramePr>
            <a:graphicFrameLocks noGrp="1"/>
          </p:cNvGraphicFramePr>
          <p:nvPr/>
        </p:nvGraphicFramePr>
        <p:xfrm>
          <a:off x="1671638" y="4116388"/>
          <a:ext cx="8818562" cy="2736904"/>
        </p:xfrm>
        <a:graphic>
          <a:graphicData uri="http://schemas.openxmlformats.org/drawingml/2006/table">
            <a:tbl>
              <a:tblPr/>
              <a:tblGrid>
                <a:gridCol w="2964861"/>
                <a:gridCol w="3649060"/>
                <a:gridCol w="2204641"/>
              </a:tblGrid>
              <a:tr h="96958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Cách</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làm</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thước</a:t>
                      </a:r>
                      <a:r>
                        <a:rPr kumimoji="0" lang="en-US" sz="2600" b="1" i="0" u="none" strike="noStrike" cap="none" normalizeH="0" baseline="0" dirty="0">
                          <a:ln>
                            <a:noFill/>
                          </a:ln>
                          <a:solidFill>
                            <a:schemeClr val="tx1"/>
                          </a:solidFill>
                          <a:effectLst/>
                          <a:latin typeface="Constantia" panose="02030602050306030303"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dao</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động</a:t>
                      </a:r>
                      <a:endParaRPr kumimoji="0" lang="en-US" sz="2600" b="1" i="0" u="none" strike="noStrike" cap="none" normalizeH="0" baseline="0" dirty="0">
                        <a:ln>
                          <a:noFill/>
                        </a:ln>
                        <a:solidFill>
                          <a:schemeClr val="tx1"/>
                        </a:solidFill>
                        <a:effectLst/>
                        <a:latin typeface="Constantia" panose="02030602050306030303" pitchFamily="18" charset="0"/>
                      </a:endParaRPr>
                    </a:p>
                  </a:txBody>
                  <a:tcPr marL="91227" marR="91227" marT="45590" marB="455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Đầu</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thước</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dao</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err="1">
                          <a:ln>
                            <a:noFill/>
                          </a:ln>
                          <a:solidFill>
                            <a:schemeClr val="tx1"/>
                          </a:solidFill>
                          <a:effectLst/>
                          <a:latin typeface="Constantia" panose="02030602050306030303" pitchFamily="18" charset="0"/>
                        </a:rPr>
                        <a:t>động</a:t>
                      </a:r>
                      <a:r>
                        <a:rPr kumimoji="0" lang="en-US" sz="2600" b="1" i="0" u="none" strike="noStrike" cap="none" normalizeH="0" baseline="0">
                          <a:ln>
                            <a:noFill/>
                          </a:ln>
                          <a:solidFill>
                            <a:schemeClr val="tx1"/>
                          </a:solidFill>
                          <a:effectLst/>
                          <a:latin typeface="Constantia" panose="02030602050306030303" pitchFamily="18" charset="0"/>
                        </a:rPr>
                        <a:t> </a:t>
                      </a:r>
                      <a:r>
                        <a:rPr kumimoji="0" lang="en-US" sz="2600" b="1" i="0" u="none" strike="noStrike" cap="none" normalizeH="0" baseline="0">
                          <a:ln>
                            <a:noFill/>
                          </a:ln>
                          <a:solidFill>
                            <a:srgbClr val="0000FF"/>
                          </a:solidFill>
                          <a:effectLst/>
                          <a:latin typeface="Constantia" panose="02030602050306030303" pitchFamily="18" charset="0"/>
                        </a:rPr>
                        <a:t>mạnh </a:t>
                      </a:r>
                      <a:r>
                        <a:rPr kumimoji="0" lang="en-US" sz="2600" b="1" i="0" u="none" strike="noStrike" cap="none" normalizeH="0" baseline="0">
                          <a:ln>
                            <a:noFill/>
                          </a:ln>
                          <a:solidFill>
                            <a:schemeClr val="tx1"/>
                          </a:solidFill>
                          <a:effectLst/>
                          <a:latin typeface="Constantia" panose="02030602050306030303" pitchFamily="18" charset="0"/>
                        </a:rPr>
                        <a:t> hay  </a:t>
                      </a:r>
                      <a:r>
                        <a:rPr kumimoji="0" lang="en-US" sz="2600" b="1" i="0" u="none" strike="noStrike" cap="none" normalizeH="0" baseline="0">
                          <a:ln>
                            <a:noFill/>
                          </a:ln>
                          <a:solidFill>
                            <a:srgbClr val="0000FF"/>
                          </a:solidFill>
                          <a:effectLst/>
                          <a:latin typeface="Constantia" panose="02030602050306030303" pitchFamily="18" charset="0"/>
                        </a:rPr>
                        <a:t>yếu</a:t>
                      </a:r>
                      <a:r>
                        <a:rPr kumimoji="0" lang="en-US" sz="2600" b="1" i="0" u="none" strike="noStrike" cap="none" normalizeH="0" baseline="0">
                          <a:ln>
                            <a:noFill/>
                          </a:ln>
                          <a:solidFill>
                            <a:schemeClr val="tx1"/>
                          </a:solidFill>
                          <a:effectLst/>
                          <a:latin typeface="Constantia" panose="02030602050306030303" pitchFamily="18" charset="0"/>
                        </a:rPr>
                        <a:t>?</a:t>
                      </a:r>
                      <a:endParaRPr kumimoji="0" lang="en-US" sz="2600" b="1" i="0" u="none" strike="noStrike" cap="none" normalizeH="0" baseline="0" dirty="0">
                        <a:ln>
                          <a:noFill/>
                        </a:ln>
                        <a:solidFill>
                          <a:schemeClr val="tx1"/>
                        </a:solidFill>
                        <a:effectLst/>
                        <a:latin typeface="Constantia" panose="02030602050306030303" pitchFamily="18" charset="0"/>
                      </a:endParaRPr>
                    </a:p>
                  </a:txBody>
                  <a:tcPr marL="91227" marR="91227" marT="45590" marB="455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Âm</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err="1">
                          <a:ln>
                            <a:noFill/>
                          </a:ln>
                          <a:solidFill>
                            <a:schemeClr val="tx1"/>
                          </a:solidFill>
                          <a:effectLst/>
                          <a:latin typeface="Constantia" panose="02030602050306030303" pitchFamily="18" charset="0"/>
                        </a:rPr>
                        <a:t>phát</a:t>
                      </a:r>
                      <a:r>
                        <a:rPr kumimoji="0" lang="en-US" sz="2600" b="1" i="0" u="none" strike="noStrike" cap="none" normalizeH="0" baseline="0">
                          <a:ln>
                            <a:noFill/>
                          </a:ln>
                          <a:solidFill>
                            <a:schemeClr val="tx1"/>
                          </a:solidFill>
                          <a:effectLst/>
                          <a:latin typeface="Constantia" panose="02030602050306030303" pitchFamily="18" charset="0"/>
                        </a:rPr>
                        <a:t> ra </a:t>
                      </a:r>
                      <a:r>
                        <a:rPr kumimoji="0" lang="en-US" sz="2600" b="1" i="0" u="none" strike="noStrike" cap="none" normalizeH="0" baseline="0">
                          <a:ln>
                            <a:noFill/>
                          </a:ln>
                          <a:solidFill>
                            <a:srgbClr val="0000FF"/>
                          </a:solidFill>
                          <a:effectLst/>
                          <a:latin typeface="Constantia" panose="02030602050306030303" pitchFamily="18" charset="0"/>
                        </a:rPr>
                        <a:t> </a:t>
                      </a:r>
                      <a:r>
                        <a:rPr kumimoji="0" lang="en-US" sz="2600" b="1" i="0" u="none" strike="noStrike" cap="none" normalizeH="0" baseline="0" dirty="0">
                          <a:ln>
                            <a:noFill/>
                          </a:ln>
                          <a:solidFill>
                            <a:srgbClr val="0000FF"/>
                          </a:solidFill>
                          <a:effectLst/>
                          <a:latin typeface="Constantia" panose="02030602050306030303" pitchFamily="18" charset="0"/>
                        </a:rPr>
                        <a:t>to </a:t>
                      </a:r>
                      <a:r>
                        <a:rPr kumimoji="0" lang="en-US" sz="2600" b="1" i="0" u="none" strike="noStrike" cap="none" normalizeH="0" baseline="0" dirty="0">
                          <a:ln>
                            <a:noFill/>
                          </a:ln>
                          <a:solidFill>
                            <a:schemeClr val="tx1"/>
                          </a:solidFill>
                          <a:effectLst/>
                          <a:latin typeface="Constantia" panose="02030602050306030303" pitchFamily="18" charset="0"/>
                        </a:rPr>
                        <a:t>hay </a:t>
                      </a:r>
                      <a:r>
                        <a:rPr kumimoji="0" lang="en-US" sz="2600" b="1" i="0" u="none" strike="noStrike" cap="none" normalizeH="0" baseline="0" dirty="0" err="1">
                          <a:ln>
                            <a:noFill/>
                          </a:ln>
                          <a:solidFill>
                            <a:srgbClr val="0000FF"/>
                          </a:solidFill>
                          <a:effectLst/>
                          <a:latin typeface="Constantia" panose="02030602050306030303" pitchFamily="18" charset="0"/>
                        </a:rPr>
                        <a:t>nhỏ</a:t>
                      </a:r>
                      <a:r>
                        <a:rPr kumimoji="0" lang="en-US" sz="2600" b="1" i="0" u="none" strike="noStrike" cap="none" normalizeH="0" baseline="0" dirty="0">
                          <a:ln>
                            <a:noFill/>
                          </a:ln>
                          <a:solidFill>
                            <a:schemeClr val="tx1"/>
                          </a:solidFill>
                          <a:effectLst/>
                          <a:latin typeface="Constantia" panose="02030602050306030303" pitchFamily="18" charset="0"/>
                        </a:rPr>
                        <a:t>?</a:t>
                      </a:r>
                    </a:p>
                  </a:txBody>
                  <a:tcPr marL="91227" marR="91227" marT="45590" marB="455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88363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a:ln>
                            <a:noFill/>
                          </a:ln>
                          <a:solidFill>
                            <a:schemeClr val="tx1"/>
                          </a:solidFill>
                          <a:effectLst/>
                          <a:latin typeface="Constantia" panose="02030602050306030303" pitchFamily="18" charset="0"/>
                        </a:rPr>
                        <a:t>Nâng đầu thước </a:t>
                      </a:r>
                      <a:r>
                        <a:rPr kumimoji="0" lang="en-US" sz="2600" b="1" i="0" u="none" strike="noStrike" cap="none" normalizeH="0" baseline="0">
                          <a:ln>
                            <a:noFill/>
                          </a:ln>
                          <a:solidFill>
                            <a:srgbClr val="0000FF"/>
                          </a:solidFill>
                          <a:effectLst/>
                          <a:latin typeface="Constantia" panose="02030602050306030303" pitchFamily="18" charset="0"/>
                        </a:rPr>
                        <a:t>lệch nhiều</a:t>
                      </a:r>
                    </a:p>
                  </a:txBody>
                  <a:tcPr marL="91227" marR="91227" marT="45590" marB="455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90" marB="455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90" marB="455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88363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a:ln>
                            <a:noFill/>
                          </a:ln>
                          <a:solidFill>
                            <a:schemeClr val="tx1"/>
                          </a:solidFill>
                          <a:effectLst/>
                          <a:latin typeface="Constantia" panose="02030602050306030303" pitchFamily="18" charset="0"/>
                        </a:rPr>
                        <a:t>Nâng đầu thước </a:t>
                      </a:r>
                      <a:r>
                        <a:rPr kumimoji="0" lang="en-US" sz="2600" b="1" i="0" u="none" strike="noStrike" cap="none" normalizeH="0" baseline="0">
                          <a:ln>
                            <a:noFill/>
                          </a:ln>
                          <a:solidFill>
                            <a:srgbClr val="0000FF"/>
                          </a:solidFill>
                          <a:effectLst/>
                          <a:latin typeface="Constantia" panose="02030602050306030303" pitchFamily="18" charset="0"/>
                        </a:rPr>
                        <a:t>lệch ít</a:t>
                      </a:r>
                    </a:p>
                  </a:txBody>
                  <a:tcPr marL="91227" marR="91227" marT="45590" marB="455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90" marB="455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90" marB="455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15" name="TextBox 14"/>
          <p:cNvSpPr txBox="1"/>
          <p:nvPr/>
        </p:nvSpPr>
        <p:spPr>
          <a:xfrm>
            <a:off x="277813" y="3502025"/>
            <a:ext cx="2301875" cy="522288"/>
          </a:xfrm>
          <a:prstGeom prst="rect">
            <a:avLst/>
          </a:prstGeom>
          <a:noFill/>
        </p:spPr>
        <p:txBody>
          <a:bodyPr>
            <a:spAutoFit/>
          </a:bodyPr>
          <a:lstStyle/>
          <a:p>
            <a:pPr marR="0" algn="ctr" defTabSz="914400" eaLnBrk="0" hangingPunct="0">
              <a:buClrTx/>
              <a:buSzTx/>
              <a:buFontTx/>
              <a:buNone/>
              <a:defRPr/>
            </a:pPr>
            <a:r>
              <a:rPr kumimoji="0" 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Bảng</a:t>
            </a:r>
            <a:r>
              <a:rPr kumimoji="0" 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 1:</a:t>
            </a:r>
          </a:p>
        </p:txBody>
      </p:sp>
      <p:grpSp>
        <p:nvGrpSpPr>
          <p:cNvPr id="12" name="Group 29"/>
          <p:cNvGrpSpPr/>
          <p:nvPr/>
        </p:nvGrpSpPr>
        <p:grpSpPr>
          <a:xfrm>
            <a:off x="4979988" y="1681163"/>
            <a:ext cx="3724275" cy="1425575"/>
            <a:chOff x="2311400" y="3556000"/>
            <a:chExt cx="3733800" cy="1428750"/>
          </a:xfrm>
        </p:grpSpPr>
        <p:sp>
          <p:nvSpPr>
            <p:cNvPr id="13" name="Arc 12"/>
            <p:cNvSpPr/>
            <p:nvPr/>
          </p:nvSpPr>
          <p:spPr bwMode="auto">
            <a:xfrm rot="5139068">
              <a:off x="3607118" y="2260282"/>
              <a:ext cx="1142364" cy="3733800"/>
            </a:xfrm>
            <a:prstGeom prst="arc">
              <a:avLst>
                <a:gd name="adj1" fmla="val 16547136"/>
                <a:gd name="adj2" fmla="val 582597"/>
              </a:avLst>
            </a:prstGeom>
            <a:solidFill>
              <a:schemeClr val="bg1"/>
            </a:solidFill>
            <a:ln w="57150"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6167" name="Straight Connector 24"/>
            <p:cNvCxnSpPr/>
            <p:nvPr/>
          </p:nvCxnSpPr>
          <p:spPr>
            <a:xfrm>
              <a:off x="3035300" y="4694237"/>
              <a:ext cx="1143000" cy="1588"/>
            </a:xfrm>
            <a:prstGeom prst="line">
              <a:avLst/>
            </a:prstGeom>
            <a:ln w="57150" cap="flat" cmpd="sng">
              <a:solidFill>
                <a:schemeClr val="tx1"/>
              </a:solidFill>
              <a:prstDash val="solid"/>
              <a:round/>
              <a:headEnd type="none" w="med" len="med"/>
              <a:tailEnd type="none" w="med" len="med"/>
            </a:ln>
          </p:spPr>
        </p:cxnSp>
        <p:sp>
          <p:nvSpPr>
            <p:cNvPr id="16" name="Rectangle 15"/>
            <p:cNvSpPr/>
            <p:nvPr/>
          </p:nvSpPr>
          <p:spPr bwMode="auto">
            <a:xfrm>
              <a:off x="3048000" y="4724400"/>
              <a:ext cx="1295400" cy="260350"/>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grpSp>
        <p:nvGrpSpPr>
          <p:cNvPr id="17" name="Group 27"/>
          <p:cNvGrpSpPr/>
          <p:nvPr/>
        </p:nvGrpSpPr>
        <p:grpSpPr>
          <a:xfrm>
            <a:off x="1271588" y="1706563"/>
            <a:ext cx="3800475" cy="1430337"/>
            <a:chOff x="2362200" y="2374900"/>
            <a:chExt cx="3733800" cy="1435100"/>
          </a:xfrm>
        </p:grpSpPr>
        <p:sp>
          <p:nvSpPr>
            <p:cNvPr id="18" name="Arc 17"/>
            <p:cNvSpPr/>
            <p:nvPr/>
          </p:nvSpPr>
          <p:spPr bwMode="auto">
            <a:xfrm rot="5400000">
              <a:off x="3657289" y="1079808"/>
              <a:ext cx="1143621" cy="3733800"/>
            </a:xfrm>
            <a:prstGeom prst="arc">
              <a:avLst>
                <a:gd name="adj1" fmla="val 16579200"/>
                <a:gd name="adj2" fmla="val 156154"/>
              </a:avLst>
            </a:prstGeom>
            <a:solidFill>
              <a:schemeClr val="bg1"/>
            </a:solidFill>
            <a:ln w="57150"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6171" name="Straight Connector 17"/>
            <p:cNvCxnSpPr/>
            <p:nvPr/>
          </p:nvCxnSpPr>
          <p:spPr>
            <a:xfrm>
              <a:off x="3060700" y="3519487"/>
              <a:ext cx="1143000" cy="1588"/>
            </a:xfrm>
            <a:prstGeom prst="line">
              <a:avLst/>
            </a:prstGeom>
            <a:ln w="57150" cap="flat" cmpd="sng">
              <a:solidFill>
                <a:schemeClr val="tx1"/>
              </a:solidFill>
              <a:prstDash val="solid"/>
              <a:round/>
              <a:headEnd type="none" w="med" len="med"/>
              <a:tailEnd type="none" w="med" len="med"/>
            </a:ln>
          </p:spPr>
        </p:cxnSp>
        <p:sp>
          <p:nvSpPr>
            <p:cNvPr id="20" name="Rectangle 19"/>
            <p:cNvSpPr/>
            <p:nvPr/>
          </p:nvSpPr>
          <p:spPr bwMode="auto">
            <a:xfrm>
              <a:off x="3073178" y="3549650"/>
              <a:ext cx="1295939" cy="260350"/>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cxnSp>
        <p:nvCxnSpPr>
          <p:cNvPr id="21" name="Straight Connector 31"/>
          <p:cNvCxnSpPr/>
          <p:nvPr/>
        </p:nvCxnSpPr>
        <p:spPr>
          <a:xfrm>
            <a:off x="1968500" y="2846388"/>
            <a:ext cx="7664450" cy="1587"/>
          </a:xfrm>
          <a:prstGeom prst="line">
            <a:avLst/>
          </a:prstGeom>
          <a:ln w="19050" cap="flat" cmpd="sng">
            <a:solidFill>
              <a:schemeClr val="tx1"/>
            </a:solidFill>
            <a:prstDash val="dash"/>
            <a:round/>
            <a:headEnd type="none" w="med" len="med"/>
            <a:tailEnd type="none" w="med" len="med"/>
          </a:ln>
        </p:spPr>
      </p:cxnSp>
      <p:cxnSp>
        <p:nvCxnSpPr>
          <p:cNvPr id="22" name="Straight Connector 33"/>
          <p:cNvCxnSpPr/>
          <p:nvPr/>
        </p:nvCxnSpPr>
        <p:spPr>
          <a:xfrm>
            <a:off x="2106613" y="2263775"/>
            <a:ext cx="6842125" cy="1588"/>
          </a:xfrm>
          <a:prstGeom prst="line">
            <a:avLst/>
          </a:prstGeom>
          <a:ln w="19050" cap="flat" cmpd="sng">
            <a:solidFill>
              <a:schemeClr val="tx1"/>
            </a:solidFill>
            <a:prstDash val="dash"/>
            <a:round/>
            <a:headEnd type="none" w="med" len="med"/>
            <a:tailEnd type="none" w="med" len="med"/>
          </a:ln>
        </p:spPr>
      </p:cxnSp>
      <p:cxnSp>
        <p:nvCxnSpPr>
          <p:cNvPr id="23" name="Straight Arrow Connector 37"/>
          <p:cNvCxnSpPr/>
          <p:nvPr/>
        </p:nvCxnSpPr>
        <p:spPr>
          <a:xfrm rot="5400000">
            <a:off x="4911725" y="2657475"/>
            <a:ext cx="379413" cy="1588"/>
          </a:xfrm>
          <a:prstGeom prst="straightConnector1">
            <a:avLst/>
          </a:prstGeom>
          <a:ln w="38100" cap="flat" cmpd="sng">
            <a:solidFill>
              <a:srgbClr val="0000FF"/>
            </a:solidFill>
            <a:prstDash val="solid"/>
            <a:round/>
            <a:headEnd type="arrow" w="med" len="med"/>
            <a:tailEnd type="arrow" w="med" len="med"/>
          </a:ln>
        </p:spPr>
      </p:cxnSp>
      <p:cxnSp>
        <p:nvCxnSpPr>
          <p:cNvPr id="24" name="Straight Connector 38"/>
          <p:cNvCxnSpPr/>
          <p:nvPr/>
        </p:nvCxnSpPr>
        <p:spPr>
          <a:xfrm>
            <a:off x="2106613" y="2466975"/>
            <a:ext cx="3421062" cy="1588"/>
          </a:xfrm>
          <a:prstGeom prst="line">
            <a:avLst/>
          </a:prstGeom>
          <a:ln w="19050" cap="flat" cmpd="sng">
            <a:solidFill>
              <a:schemeClr val="tx1"/>
            </a:solidFill>
            <a:prstDash val="dash"/>
            <a:round/>
            <a:headEnd type="none" w="med" len="med"/>
            <a:tailEnd type="none" w="med" len="med"/>
          </a:ln>
        </p:spPr>
      </p:cxnSp>
      <p:cxnSp>
        <p:nvCxnSpPr>
          <p:cNvPr id="25" name="Straight Arrow Connector 42"/>
          <p:cNvCxnSpPr/>
          <p:nvPr/>
        </p:nvCxnSpPr>
        <p:spPr>
          <a:xfrm rot="5400000">
            <a:off x="8491538" y="2549525"/>
            <a:ext cx="608012" cy="1588"/>
          </a:xfrm>
          <a:prstGeom prst="straightConnector1">
            <a:avLst/>
          </a:prstGeom>
          <a:ln w="38100" cap="flat" cmpd="sng">
            <a:solidFill>
              <a:srgbClr val="0000FF"/>
            </a:solidFill>
            <a:prstDash val="solid"/>
            <a:round/>
            <a:headEnd type="arrow" w="med" len="med"/>
            <a:tailEnd type="arrow" w="med" len="med"/>
          </a:ln>
        </p:spPr>
      </p:cxnSp>
      <p:sp>
        <p:nvSpPr>
          <p:cNvPr id="26" name="Rounded Rectangular Callout 17"/>
          <p:cNvSpPr/>
          <p:nvPr/>
        </p:nvSpPr>
        <p:spPr bwMode="auto">
          <a:xfrm>
            <a:off x="6197869" y="3459409"/>
            <a:ext cx="1976299" cy="608092"/>
          </a:xfrm>
          <a:prstGeom prst="wedgeRoundRectCallout">
            <a:avLst>
              <a:gd name="adj1" fmla="val 75273"/>
              <a:gd name="adj2" fmla="val -205192"/>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Lệch</a:t>
            </a:r>
            <a:r>
              <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nhiều</a:t>
            </a:r>
            <a:endPar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endParaRPr>
          </a:p>
        </p:txBody>
      </p:sp>
      <p:sp>
        <p:nvSpPr>
          <p:cNvPr id="27" name="Rounded Rectangular Callout 19"/>
          <p:cNvSpPr/>
          <p:nvPr/>
        </p:nvSpPr>
        <p:spPr bwMode="auto">
          <a:xfrm>
            <a:off x="3019420" y="3505010"/>
            <a:ext cx="1444218" cy="608092"/>
          </a:xfrm>
          <a:prstGeom prst="wedgeRoundRectCallout">
            <a:avLst>
              <a:gd name="adj1" fmla="val 84952"/>
              <a:gd name="adj2" fmla="val -195962"/>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Lệch</a:t>
            </a:r>
            <a:r>
              <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ít</a:t>
            </a:r>
            <a:endPar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endParaRPr>
          </a:p>
        </p:txBody>
      </p:sp>
      <p:sp>
        <p:nvSpPr>
          <p:cNvPr id="28" name="TextBox 27"/>
          <p:cNvSpPr txBox="1"/>
          <p:nvPr/>
        </p:nvSpPr>
        <p:spPr>
          <a:xfrm>
            <a:off x="8513763" y="2820988"/>
            <a:ext cx="2279650" cy="460375"/>
          </a:xfrm>
          <a:prstGeom prst="rect">
            <a:avLst/>
          </a:prstGeom>
          <a:noFill/>
        </p:spPr>
        <p:txBody>
          <a:bodyPr>
            <a:spAutoFit/>
          </a:bodyPr>
          <a:lstStyle/>
          <a:p>
            <a:pPr marR="0" defTabSz="914400" eaLnBrk="0" hangingPunct="0">
              <a:buClrTx/>
              <a:buSzTx/>
              <a:buFontTx/>
              <a:buNone/>
              <a:defRPr/>
            </a:pPr>
            <a:r>
              <a:rPr kumimoji="0" lang="en-US" sz="2395" b="1" kern="1200" cap="none" spc="0" normalizeH="0" baseline="0" noProof="0" dirty="0" err="1">
                <a:latin typeface="Constantia" panose="02030602050306030303" pitchFamily="18" charset="0"/>
                <a:ea typeface="+mn-ea"/>
                <a:cs typeface="+mn-cs"/>
              </a:rPr>
              <a:t>Vị</a:t>
            </a:r>
            <a:r>
              <a:rPr kumimoji="0" lang="en-US" sz="2395" b="1" kern="1200" cap="none" spc="0" normalizeH="0" baseline="0" noProof="0" dirty="0">
                <a:latin typeface="Constantia" panose="02030602050306030303" pitchFamily="18" charset="0"/>
                <a:ea typeface="+mn-ea"/>
                <a:cs typeface="+mn-cs"/>
              </a:rPr>
              <a:t> </a:t>
            </a:r>
            <a:r>
              <a:rPr kumimoji="0" lang="en-US" sz="2395" b="1" kern="1200" cap="none" spc="0" normalizeH="0" baseline="0" noProof="0" dirty="0" err="1">
                <a:latin typeface="Constantia" panose="02030602050306030303" pitchFamily="18" charset="0"/>
                <a:ea typeface="+mn-ea"/>
                <a:cs typeface="+mn-cs"/>
              </a:rPr>
              <a:t>trí</a:t>
            </a:r>
            <a:r>
              <a:rPr kumimoji="0" lang="en-US" sz="2395" b="1" kern="1200" cap="none" spc="0" normalizeH="0" baseline="0" noProof="0" dirty="0">
                <a:latin typeface="Constantia" panose="02030602050306030303" pitchFamily="18" charset="0"/>
                <a:ea typeface="+mn-ea"/>
                <a:cs typeface="+mn-cs"/>
              </a:rPr>
              <a:t> </a:t>
            </a:r>
            <a:r>
              <a:rPr kumimoji="0" lang="en-US" sz="2395" b="1" kern="1200" cap="none" spc="0" normalizeH="0" baseline="0" noProof="0" dirty="0" err="1">
                <a:latin typeface="Constantia" panose="02030602050306030303" pitchFamily="18" charset="0"/>
                <a:ea typeface="+mn-ea"/>
                <a:cs typeface="+mn-cs"/>
              </a:rPr>
              <a:t>cân</a:t>
            </a:r>
            <a:r>
              <a:rPr kumimoji="0" lang="en-US" sz="2395" b="1" kern="1200" cap="none" spc="0" normalizeH="0" baseline="0" noProof="0" dirty="0">
                <a:latin typeface="Constantia" panose="02030602050306030303" pitchFamily="18" charset="0"/>
                <a:ea typeface="+mn-ea"/>
                <a:cs typeface="+mn-cs"/>
              </a:rPr>
              <a:t> </a:t>
            </a:r>
            <a:r>
              <a:rPr kumimoji="0" lang="en-US" sz="2395" b="1" kern="1200" cap="none" spc="0" normalizeH="0" baseline="0" noProof="0" dirty="0" err="1">
                <a:latin typeface="Constantia" panose="02030602050306030303" pitchFamily="18" charset="0"/>
                <a:ea typeface="+mn-ea"/>
                <a:cs typeface="+mn-cs"/>
              </a:rPr>
              <a:t>bằng</a:t>
            </a:r>
            <a:endParaRPr kumimoji="0" lang="en-US" sz="2395" b="1" kern="1200" cap="none" spc="0" normalizeH="0" baseline="0" noProof="0" dirty="0">
              <a:latin typeface="Constantia" panose="02030602050306030303" pitchFamily="18" charset="0"/>
              <a:ea typeface="+mn-ea"/>
              <a:cs typeface="+mn-cs"/>
            </a:endParaRPr>
          </a:p>
        </p:txBody>
      </p:sp>
      <p:sp>
        <p:nvSpPr>
          <p:cNvPr id="29" name="Freeform 107"/>
          <p:cNvSpPr/>
          <p:nvPr/>
        </p:nvSpPr>
        <p:spPr bwMode="auto">
          <a:xfrm rot="3798242">
            <a:off x="4449525" y="2007288"/>
            <a:ext cx="828209"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79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 name="Freeform 107"/>
          <p:cNvSpPr/>
          <p:nvPr/>
        </p:nvSpPr>
        <p:spPr bwMode="auto">
          <a:xfrm rot="3798242">
            <a:off x="8110746" y="1851646"/>
            <a:ext cx="828208"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79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6183" name="TextBox5"/>
          <p:cNvPicPr/>
          <p:nvPr/>
        </p:nvPicPr>
        <p:blipFill>
          <a:blip r:embed="rId3"/>
          <a:stretch>
            <a:fillRect/>
          </a:stretch>
        </p:blipFill>
        <p:spPr>
          <a:xfrm>
            <a:off x="5929313" y="5334000"/>
            <a:ext cx="1104900" cy="400050"/>
          </a:xfrm>
          <a:prstGeom prst="rect">
            <a:avLst/>
          </a:prstGeom>
          <a:noFill/>
          <a:ln w="9525">
            <a:noFill/>
          </a:ln>
        </p:spPr>
      </p:pic>
      <p:pic>
        <p:nvPicPr>
          <p:cNvPr id="6184" name="TextBox1"/>
          <p:cNvPicPr/>
          <p:nvPr/>
        </p:nvPicPr>
        <p:blipFill>
          <a:blip r:embed="rId3"/>
          <a:stretch>
            <a:fillRect/>
          </a:stretch>
        </p:blipFill>
        <p:spPr>
          <a:xfrm>
            <a:off x="5938838" y="6226175"/>
            <a:ext cx="1104900" cy="398463"/>
          </a:xfrm>
          <a:prstGeom prst="rect">
            <a:avLst/>
          </a:prstGeom>
          <a:noFill/>
          <a:ln w="9525">
            <a:noFill/>
          </a:ln>
        </p:spPr>
      </p:pic>
      <p:pic>
        <p:nvPicPr>
          <p:cNvPr id="6185" name="TextBox2"/>
          <p:cNvPicPr/>
          <p:nvPr/>
        </p:nvPicPr>
        <p:blipFill>
          <a:blip r:embed="rId3"/>
          <a:stretch>
            <a:fillRect/>
          </a:stretch>
        </p:blipFill>
        <p:spPr>
          <a:xfrm>
            <a:off x="8824913" y="5257800"/>
            <a:ext cx="1104900" cy="398463"/>
          </a:xfrm>
          <a:prstGeom prst="rect">
            <a:avLst/>
          </a:prstGeom>
          <a:noFill/>
          <a:ln w="9525">
            <a:noFill/>
          </a:ln>
        </p:spPr>
      </p:pic>
      <p:pic>
        <p:nvPicPr>
          <p:cNvPr id="6186" name="TextBox3"/>
          <p:cNvPicPr/>
          <p:nvPr/>
        </p:nvPicPr>
        <p:blipFill>
          <a:blip r:embed="rId3"/>
          <a:stretch>
            <a:fillRect/>
          </a:stretch>
        </p:blipFill>
        <p:spPr>
          <a:xfrm>
            <a:off x="8826500" y="6226175"/>
            <a:ext cx="1104900" cy="398463"/>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trips(downRight)">
                                      <p:cBhvr>
                                        <p:cTn id="7" dur="500"/>
                                        <p:tgtEl>
                                          <p:spTgt spid="4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486"/>
                                        </p:tgtEl>
                                        <p:attrNameLst>
                                          <p:attrName>style.visibility</p:attrName>
                                        </p:attrNameLst>
                                      </p:cBhvr>
                                      <p:to>
                                        <p:strVal val="visible"/>
                                      </p:to>
                                    </p:set>
                                    <p:animEffect transition="in" filter="randombar(horizontal)">
                                      <p:cBhvr>
                                        <p:cTn id="11" dur="500"/>
                                        <p:tgtEl>
                                          <p:spTgt spid="1948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par>
                                <p:cTn id="25" presetID="14" presetClass="entr" presetSubtype="1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par>
                                <p:cTn id="40" presetID="14" presetClass="entr" presetSubtype="1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par>
                          <p:cTn id="48" fill="hold">
                            <p:stCondLst>
                              <p:cond delay="500"/>
                            </p:stCondLst>
                            <p:childTnLst>
                              <p:par>
                                <p:cTn id="49" presetID="14" presetClass="entr" presetSubtype="1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randombar(horizontal)">
                                      <p:cBhvr>
                                        <p:cTn id="51" dur="500"/>
                                        <p:tgtEl>
                                          <p:spTgt spid="25"/>
                                        </p:tgtEl>
                                      </p:cBhvr>
                                    </p:animEffect>
                                  </p:childTnLst>
                                </p:cTn>
                              </p:par>
                            </p:childTnLst>
                          </p:cTn>
                        </p:par>
                        <p:par>
                          <p:cTn id="52" fill="hold">
                            <p:stCondLst>
                              <p:cond delay="1000"/>
                            </p:stCondLst>
                            <p:childTnLst>
                              <p:par>
                                <p:cTn id="53" presetID="14" presetClass="entr" presetSubtype="1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par>
                          <p:cTn id="56" fill="hold">
                            <p:stCondLst>
                              <p:cond delay="1500"/>
                            </p:stCondLst>
                            <p:childTnLst>
                              <p:par>
                                <p:cTn id="57" presetID="14" presetClass="entr" presetSubtype="1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1657350" y="142875"/>
            <a:ext cx="8848725" cy="6567488"/>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3"/>
          <p:cNvSpPr>
            <a:spLocks noGrp="1"/>
          </p:cNvSpPr>
          <p:nvPr>
            <p:ph idx="1"/>
          </p:nvPr>
        </p:nvSpPr>
        <p:spPr>
          <a:xfrm>
            <a:off x="1824038" y="465138"/>
            <a:ext cx="8696325" cy="1063625"/>
          </a:xfrm>
          <a:ln w="38100">
            <a:solidFill>
              <a:srgbClr val="FF9933"/>
            </a:solidFill>
            <a:miter/>
          </a:ln>
        </p:spPr>
        <p:txBody>
          <a:bodyPr vert="horz" wrap="square" lIns="91440" tIns="45720" rIns="91440" bIns="45720" anchor="t" anchorCtr="0"/>
          <a:lstStyle/>
          <a:p>
            <a:pPr eaLnBrk="1" hangingPunct="1">
              <a:lnSpc>
                <a:spcPct val="90000"/>
              </a:lnSpc>
              <a:buFontTx/>
              <a:buNone/>
            </a:pPr>
            <a:r>
              <a:rPr lang="en-US" altLang="en-US" sz="3500" b="1" dirty="0">
                <a:latin typeface="Times New Roman" panose="02020603050405020304" pitchFamily="18" charset="0"/>
              </a:rPr>
              <a:t>Câu 7. Ngưỡng đau (âm l</a:t>
            </a:r>
            <a:r>
              <a:rPr lang="en-US" altLang="en-US" sz="3500" b="1" dirty="0">
                <a:latin typeface="Times New Roman" panose="02020603050405020304" pitchFamily="18" charset="0"/>
                <a:ea typeface="Times New Roman" panose="02020603050405020304" pitchFamily="18" charset="0"/>
              </a:rPr>
              <a:t>à</a:t>
            </a:r>
            <a:r>
              <a:rPr lang="en-US" altLang="en-US" sz="3500" b="1" dirty="0">
                <a:latin typeface="Times New Roman" panose="02020603050405020304" pitchFamily="18" charset="0"/>
              </a:rPr>
              <a:t>m đau nhức tai) l</a:t>
            </a:r>
            <a:r>
              <a:rPr lang="en-US" altLang="en-US" sz="3500" b="1" dirty="0">
                <a:latin typeface="Times New Roman" panose="02020603050405020304" pitchFamily="18" charset="0"/>
                <a:ea typeface="Times New Roman" panose="02020603050405020304" pitchFamily="18" charset="0"/>
              </a:rPr>
              <a:t>à</a:t>
            </a:r>
            <a:r>
              <a:rPr lang="en-US" altLang="en-US" sz="3500" b="1" dirty="0">
                <a:latin typeface="Times New Roman" panose="02020603050405020304" pitchFamily="18" charset="0"/>
              </a:rPr>
              <a:t> bao nhiêu dB?</a:t>
            </a:r>
            <a:endParaRPr lang="en-US" altLang="en-US" sz="3500" b="1" dirty="0">
              <a:latin typeface="Times New Roman" panose="02020603050405020304" pitchFamily="18" charset="0"/>
              <a:ea typeface="Times New Roman" panose="02020603050405020304" pitchFamily="18" charset="0"/>
            </a:endParaRPr>
          </a:p>
        </p:txBody>
      </p:sp>
      <p:sp>
        <p:nvSpPr>
          <p:cNvPr id="217092" name="Text Box 4"/>
          <p:cNvSpPr txBox="1">
            <a:spLocks noChangeArrowheads="1"/>
          </p:cNvSpPr>
          <p:nvPr/>
        </p:nvSpPr>
        <p:spPr bwMode="auto">
          <a:xfrm>
            <a:off x="2279650" y="2289175"/>
            <a:ext cx="7753350" cy="587375"/>
          </a:xfrm>
          <a:prstGeom prst="rect">
            <a:avLst/>
          </a:prstGeom>
          <a:noFill/>
          <a:ln w="9525">
            <a:solidFill>
              <a:srgbClr val="FF9933"/>
            </a:solidFill>
            <a:miter lim="800000"/>
          </a:ln>
          <a:effectLst/>
          <a:extLst>
            <a:ext uri="{909E8E84-426E-40DD-AFC4-6F175D3DCCD1}">
              <a14:hiddenFill xmlns:a14="http://schemas.microsoft.com/office/drawing/2010/main" xmlns="">
                <a:solidFill>
                  <a:srgbClr val="66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319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130dB</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checkerboard(across)">
                                      <p:cBhvr>
                                        <p:cTn id="7" dur="500"/>
                                        <p:tgtEl>
                                          <p:spTgt spid="21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53"/>
          <p:cNvSpPr>
            <a:spLocks noGrp="1"/>
          </p:cNvSpPr>
          <p:nvPr>
            <p:ph type="title"/>
          </p:nvPr>
        </p:nvSpPr>
        <p:spPr>
          <a:xfrm>
            <a:off x="1966913" y="304800"/>
            <a:ext cx="8229600" cy="523875"/>
          </a:xfrm>
          <a:ln/>
        </p:spPr>
        <p:txBody>
          <a:bodyPr vert="horz" wrap="square" lIns="91440" tIns="45720" rIns="91440" bIns="45720" anchor="ctr" anchorCtr="0">
            <a:spAutoFit/>
          </a:bodyPr>
          <a:lstStyle/>
          <a:p>
            <a:pPr eaLnBrk="1" hangingPunct="1">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0963"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0964" name="Content Placeholder 4"/>
          <p:cNvSpPr txBox="1"/>
          <p:nvPr/>
        </p:nvSpPr>
        <p:spPr>
          <a:xfrm>
            <a:off x="225425" y="1474788"/>
            <a:ext cx="6465888"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pic>
        <p:nvPicPr>
          <p:cNvPr id="8" name="Picture 2" descr="Do Re Mi Multicolor Musical Gamma Notes Stock Illustration - Illustration  of ledge, element: 73677347"/>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9743" b="19281"/>
          <a:stretch>
            <a:fillRect/>
          </a:stretch>
        </p:blipFill>
        <p:spPr bwMode="auto">
          <a:xfrm>
            <a:off x="670719" y="2049461"/>
            <a:ext cx="7162800" cy="29315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 name="nhac nen 1.mp3">
            <a:hlinkClick r:id="" action="ppaction://media"/>
          </p:cNvPr>
          <p:cNvPicPr>
            <a:picLocks noRot="1" noChangeAspect="1"/>
          </p:cNvPicPr>
          <p:nvPr>
            <a:audioFile r:link="rId1"/>
            <p:extLst>
              <p:ext uri="{DAA4B4D4-6D71-4841-9C94-3DE7FCFB9230}">
                <p14:media xmlns:p14="http://schemas.microsoft.com/office/powerpoint/2010/main" xmlns="" r:link="rId4"/>
              </p:ext>
            </p:extLst>
          </p:nvPr>
        </p:nvPicPr>
        <p:blipFill>
          <a:blip r:embed="rId5" cstate="print"/>
          <a:stretch>
            <a:fillRect/>
          </a:stretch>
        </p:blipFill>
        <p:spPr>
          <a:xfrm>
            <a:off x="366713" y="2063750"/>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963">
                                            <p:txEl>
                                              <p:pRg st="0" end="0"/>
                                            </p:txEl>
                                          </p:spTgt>
                                        </p:tgtEl>
                                        <p:attrNameLst>
                                          <p:attrName>style.visibility</p:attrName>
                                        </p:attrNameLst>
                                      </p:cBhvr>
                                      <p:to>
                                        <p:strVal val="visible"/>
                                      </p:to>
                                    </p:set>
                                    <p:animEffect transition="in" filter="fade">
                                      <p:cBhvr>
                                        <p:cTn id="16" dur="500"/>
                                        <p:tgtEl>
                                          <p:spTgt spid="4096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64"/>
                                        </p:tgtEl>
                                        <p:attrNameLst>
                                          <p:attrName>style.visibility</p:attrName>
                                        </p:attrNameLst>
                                      </p:cBhvr>
                                      <p:to>
                                        <p:strVal val="visible"/>
                                      </p:to>
                                    </p:set>
                                    <p:animEffect transition="in" filter="fade">
                                      <p:cBhvr>
                                        <p:cTn id="21" dur="500"/>
                                        <p:tgtEl>
                                          <p:spTgt spid="4096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40962" grpId="0"/>
      <p:bldP spid="40963" grpId="0" build="p"/>
      <p:bldP spid="409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53"/>
          <p:cNvSpPr>
            <a:spLocks noGrp="1"/>
          </p:cNvSpPr>
          <p:nvPr>
            <p:ph type="title"/>
          </p:nvPr>
        </p:nvSpPr>
        <p:spPr>
          <a:xfrm>
            <a:off x="1966913" y="304800"/>
            <a:ext cx="8229600" cy="523875"/>
          </a:xfrm>
          <a:ln/>
        </p:spPr>
        <p:txBody>
          <a:bodyPr vert="horz" wrap="square" lIns="91440" tIns="45720" rIns="91440" bIns="45720" anchor="ctr" anchorCtr="0">
            <a:spAutoFit/>
          </a:bodyPr>
          <a:lstStyle/>
          <a:p>
            <a:pPr eaLnBrk="1" hangingPunct="1">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0962"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1988" name="Content Placeholder 4"/>
          <p:cNvSpPr txBox="1"/>
          <p:nvPr/>
        </p:nvSpPr>
        <p:spPr>
          <a:xfrm>
            <a:off x="225425" y="1371600"/>
            <a:ext cx="6465888"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1989" name="Rectangle 1"/>
          <p:cNvSpPr/>
          <p:nvPr/>
        </p:nvSpPr>
        <p:spPr>
          <a:xfrm>
            <a:off x="747713" y="1981200"/>
            <a:ext cx="2773362" cy="461963"/>
          </a:xfrm>
          <a:prstGeom prst="rect">
            <a:avLst/>
          </a:prstGeom>
          <a:noFill/>
          <a:ln w="9525">
            <a:noFill/>
          </a:ln>
        </p:spPr>
        <p:txBody>
          <a:bodyPr wrap="none" anchor="t" anchorCtr="0">
            <a:spAutoFit/>
          </a:bodyPr>
          <a:lstStyle/>
          <a:p>
            <a:pPr eaLnBrk="0" hangingPunct="0"/>
            <a:r>
              <a:rPr lang="en-US" altLang="en-US" dirty="0">
                <a:latin typeface="Times New Roman" panose="02020603050405020304" pitchFamily="18" charset="0"/>
              </a:rPr>
              <a:t>* Tìm hiểu về tần số </a:t>
            </a:r>
          </a:p>
        </p:txBody>
      </p:sp>
      <p:pic>
        <p:nvPicPr>
          <p:cNvPr id="40965" name="Picture 1"/>
          <p:cNvPicPr>
            <a:picLocks noChangeAspect="1"/>
          </p:cNvPicPr>
          <p:nvPr/>
        </p:nvPicPr>
        <p:blipFill>
          <a:blip r:embed="rId2"/>
          <a:stretch>
            <a:fillRect/>
          </a:stretch>
        </p:blipFill>
        <p:spPr>
          <a:xfrm>
            <a:off x="671513" y="2971800"/>
            <a:ext cx="4114800" cy="3429000"/>
          </a:xfrm>
          <a:prstGeom prst="rect">
            <a:avLst/>
          </a:prstGeom>
          <a:noFill/>
          <a:ln w="9525">
            <a:noFill/>
          </a:ln>
        </p:spPr>
      </p:pic>
      <p:sp>
        <p:nvSpPr>
          <p:cNvPr id="41991" name="Rectangle 1"/>
          <p:cNvSpPr/>
          <p:nvPr/>
        </p:nvSpPr>
        <p:spPr>
          <a:xfrm>
            <a:off x="5670550" y="2133600"/>
            <a:ext cx="5745163" cy="830263"/>
          </a:xfrm>
          <a:prstGeom prst="rect">
            <a:avLst/>
          </a:prstGeom>
          <a:noFill/>
          <a:ln w="9525">
            <a:noFill/>
          </a:ln>
        </p:spPr>
        <p:txBody>
          <a:bodyPr anchor="t" anchorCtr="0">
            <a:spAutoFit/>
          </a:bodyPr>
          <a:lstStyle/>
          <a:p>
            <a:pPr eaLnBrk="0" hangingPunct="0"/>
            <a:r>
              <a:rPr lang="en-US" altLang="en-US" dirty="0">
                <a:latin typeface="Times New Roman" panose="02020603050405020304" pitchFamily="18" charset="0"/>
              </a:rPr>
              <a:t>* Tìm hiểu  thông tin SGK v</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rPr>
              <a:t> cho biết như thế n</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rPr>
              <a:t>o gọi l</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rPr>
              <a:t> tần số dao động của thước ?  </a:t>
            </a:r>
          </a:p>
        </p:txBody>
      </p:sp>
      <p:sp>
        <p:nvSpPr>
          <p:cNvPr id="41992" name="Rectangle 1"/>
          <p:cNvSpPr/>
          <p:nvPr/>
        </p:nvSpPr>
        <p:spPr>
          <a:xfrm>
            <a:off x="5822950" y="3436938"/>
            <a:ext cx="5745163" cy="830262"/>
          </a:xfrm>
          <a:prstGeom prst="rect">
            <a:avLst/>
          </a:prstGeom>
          <a:noFill/>
          <a:ln w="9525">
            <a:noFill/>
          </a:ln>
        </p:spPr>
        <p:txBody>
          <a:bodyPr anchor="t" anchorCtr="0">
            <a:spAutoFit/>
          </a:bodyPr>
          <a:lstStyle/>
          <a:p>
            <a:pPr eaLnBrk="0" hangingPunct="0"/>
            <a:r>
              <a:rPr lang="en-US" altLang="en-US" dirty="0">
                <a:latin typeface="Times New Roman" panose="02020603050405020304" pitchFamily="18" charset="0"/>
              </a:rPr>
              <a:t>Số dao động đầu thước thực hiện được trong 1 giây được gọi l</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rPr>
              <a:t> tần số dao dộng của thước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fade">
                                      <p:cBhvr>
                                        <p:cTn id="12" dur="500"/>
                                        <p:tgtEl>
                                          <p:spTgt spid="419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1989"/>
                                        </p:tgtEl>
                                        <p:attrNameLst>
                                          <p:attrName>style.visibility</p:attrName>
                                        </p:attrNameLst>
                                      </p:cBhvr>
                                      <p:to>
                                        <p:strVal val="visible"/>
                                      </p:to>
                                    </p:set>
                                    <p:animEffect transition="in" filter="fade">
                                      <p:cBhvr>
                                        <p:cTn id="17" dur="500"/>
                                        <p:tgtEl>
                                          <p:spTgt spid="419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91"/>
                                        </p:tgtEl>
                                        <p:attrNameLst>
                                          <p:attrName>style.visibility</p:attrName>
                                        </p:attrNameLst>
                                      </p:cBhvr>
                                      <p:to>
                                        <p:strVal val="visible"/>
                                      </p:to>
                                    </p:set>
                                    <p:animEffect transition="in" filter="fade">
                                      <p:cBhvr>
                                        <p:cTn id="22" dur="500"/>
                                        <p:tgtEl>
                                          <p:spTgt spid="419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fade">
                                      <p:cBhvr>
                                        <p:cTn id="27"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89" grpId="1"/>
      <p:bldP spid="41991" grpId="0"/>
      <p:bldP spid="4199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53"/>
          <p:cNvSpPr>
            <a:spLocks noGrp="1"/>
          </p:cNvSpPr>
          <p:nvPr>
            <p:ph type="title"/>
          </p:nvPr>
        </p:nvSpPr>
        <p:spPr>
          <a:xfrm>
            <a:off x="1966913" y="304800"/>
            <a:ext cx="8229600" cy="523875"/>
          </a:xfrm>
          <a:ln/>
        </p:spPr>
        <p:txBody>
          <a:bodyPr vert="horz" wrap="square" lIns="91440" tIns="45720" rIns="91440" bIns="45720" anchor="ctr" anchorCtr="0">
            <a:spAutoFit/>
          </a:bodyPr>
          <a:lstStyle/>
          <a:p>
            <a:pPr eaLnBrk="1" hangingPunct="1">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1986"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1987" name="Content Placeholder 4"/>
          <p:cNvSpPr txBox="1"/>
          <p:nvPr/>
        </p:nvSpPr>
        <p:spPr>
          <a:xfrm>
            <a:off x="225425" y="1474788"/>
            <a:ext cx="6465888"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3013" name="Rectangle 1"/>
          <p:cNvSpPr/>
          <p:nvPr/>
        </p:nvSpPr>
        <p:spPr>
          <a:xfrm>
            <a:off x="900113" y="2133600"/>
            <a:ext cx="10591800" cy="1508125"/>
          </a:xfrm>
          <a:prstGeom prst="rect">
            <a:avLst/>
          </a:prstGeom>
          <a:noFill/>
          <a:ln w="9525">
            <a:noFill/>
          </a:ln>
        </p:spPr>
        <p:txBody>
          <a:bodyPr anchor="t" anchorCtr="0">
            <a:spAutoFit/>
          </a:bodyPr>
          <a:lstStyle/>
          <a:p>
            <a:pPr eaLnBrk="0" hangingPunct="0"/>
            <a:r>
              <a:rPr lang="en-US" altLang="en-US" dirty="0">
                <a:latin typeface="Times New Roman" panose="02020603050405020304" pitchFamily="18" charset="0"/>
              </a:rPr>
              <a:t>-Dây đ</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 guitar phải thực hiện bao nhiêu dao động trong mỗi giây để phát ra nốt La (A4) có tần số 440 Hz?</a:t>
            </a:r>
            <a:br>
              <a:rPr lang="en-US" altLang="en-US" dirty="0">
                <a:latin typeface="Times New Roman" panose="02020603050405020304" pitchFamily="18" charset="0"/>
              </a:rPr>
            </a:br>
            <a:r>
              <a:rPr lang="en-US" altLang="en-US" dirty="0">
                <a:latin typeface="Times New Roman" panose="02020603050405020304" pitchFamily="18" charset="0"/>
              </a:rPr>
              <a:t>- Tần số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 gì ? </a:t>
            </a:r>
            <a:br>
              <a:rPr lang="en-US" altLang="en-US" dirty="0">
                <a:latin typeface="Times New Roman" panose="02020603050405020304" pitchFamily="18" charset="0"/>
              </a:rPr>
            </a:br>
            <a:endParaRPr lang="en-US" altLang="en-US" sz="2000" dirty="0">
              <a:latin typeface="Times New Roman" panose="02020603050405020304" pitchFamily="18" charset="0"/>
              <a:ea typeface="Times New Roman" panose="02020603050405020304" pitchFamily="18" charset="0"/>
            </a:endParaRPr>
          </a:p>
        </p:txBody>
      </p:sp>
      <p:sp>
        <p:nvSpPr>
          <p:cNvPr id="43014" name="Rectangle 2"/>
          <p:cNvSpPr/>
          <p:nvPr/>
        </p:nvSpPr>
        <p:spPr>
          <a:xfrm>
            <a:off x="823913" y="3389313"/>
            <a:ext cx="9448800" cy="1695450"/>
          </a:xfrm>
          <a:prstGeom prst="rect">
            <a:avLst/>
          </a:prstGeom>
          <a:noFill/>
          <a:ln w="9525">
            <a:noFill/>
          </a:ln>
        </p:spPr>
        <p:txBody>
          <a:bodyPr anchor="t" anchorCtr="0">
            <a:spAutoFit/>
          </a:bodyPr>
          <a:lstStyle/>
          <a:p>
            <a:pPr eaLnBrk="0" hangingPunct="0">
              <a:lnSpc>
                <a:spcPts val="1650"/>
              </a:lnSpc>
            </a:pPr>
            <a:r>
              <a:rPr lang="en-US" altLang="en-US" dirty="0">
                <a:latin typeface="Times New Roman" panose="02020603050405020304" pitchFamily="18" charset="0"/>
              </a:rPr>
              <a:t> Trả lời</a:t>
            </a:r>
          </a:p>
          <a:p>
            <a:pPr eaLnBrk="0" hangingPunct="0">
              <a:lnSpc>
                <a:spcPts val="1650"/>
              </a:lnSpc>
            </a:pPr>
            <a:endParaRPr lang="en-US" altLang="en-US" dirty="0">
              <a:latin typeface="Times New Roman" panose="02020603050405020304" pitchFamily="18" charset="0"/>
            </a:endParaRPr>
          </a:p>
          <a:p>
            <a:pPr eaLnBrk="0" hangingPunct="0">
              <a:lnSpc>
                <a:spcPts val="1650"/>
              </a:lnSpc>
            </a:pPr>
            <a:r>
              <a:rPr lang="en-US" altLang="en-US" dirty="0">
                <a:latin typeface="Times New Roman" panose="02020603050405020304" pitchFamily="18" charset="0"/>
              </a:rPr>
              <a:t>-Tần số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 số dao động vật thực hiện được trong 1 giây.</a:t>
            </a:r>
          </a:p>
          <a:p>
            <a:pPr eaLnBrk="0" hangingPunct="0">
              <a:lnSpc>
                <a:spcPts val="1650"/>
              </a:lnSpc>
            </a:pPr>
            <a:r>
              <a:rPr lang="en-US" altLang="en-US" dirty="0">
                <a:latin typeface="Times New Roman" panose="02020603050405020304" pitchFamily="18" charset="0"/>
              </a:rPr>
              <a:t/>
            </a:r>
            <a:br>
              <a:rPr lang="en-US" altLang="en-US" dirty="0">
                <a:latin typeface="Times New Roman" panose="02020603050405020304" pitchFamily="18" charset="0"/>
              </a:rPr>
            </a:br>
            <a:r>
              <a:rPr lang="en-US" altLang="en-US" dirty="0">
                <a:latin typeface="Times New Roman" panose="02020603050405020304" pitchFamily="18" charset="0"/>
              </a:rPr>
              <a:t>-Trong 1 giây, đ</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 phát ra tần số 440 Hz</a:t>
            </a:r>
          </a:p>
          <a:p>
            <a:pPr eaLnBrk="0" hangingPunct="0">
              <a:lnSpc>
                <a:spcPts val="1650"/>
              </a:lnSpc>
            </a:pPr>
            <a:endParaRPr lang="en-US" altLang="en-US" sz="2000" dirty="0">
              <a:latin typeface="Times New Roman" panose="02020603050405020304" pitchFamily="18" charset="0"/>
            </a:endParaRPr>
          </a:p>
          <a:p>
            <a:pPr eaLnBrk="0" hangingPunct="0">
              <a:lnSpc>
                <a:spcPts val="1650"/>
              </a:lnSpc>
              <a:spcBef>
                <a:spcPts val="600"/>
              </a:spcBef>
            </a:pPr>
            <a:r>
              <a:rPr lang="en-US" altLang="en-US" dirty="0">
                <a:solidFill>
                  <a:srgbClr val="000000"/>
                </a:solidFill>
                <a:latin typeface="Times New Roman" panose="02020603050405020304" pitchFamily="18" charset="0"/>
              </a:rPr>
              <a:t>                    =&gt; Dây đ</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n thực hiện được 440 dao động.</a:t>
            </a:r>
            <a:endParaRPr lang="en-US" altLang="en-US"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fade">
                                      <p:cBhvr>
                                        <p:cTn id="7" dur="500"/>
                                        <p:tgtEl>
                                          <p:spTgt spid="430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fade">
                                      <p:cBhvr>
                                        <p:cTn id="12" dur="1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642;p47"/>
          <p:cNvSpPr txBox="1">
            <a:spLocks noRot="1" noChangeAspect="1" noMove="1" noResize="1" noEditPoints="1" noAdjustHandles="1" noChangeArrowheads="1" noChangeShapeType="1" noTextEdit="1"/>
          </p:cNvSpPr>
          <p:nvPr/>
        </p:nvSpPr>
        <p:spPr>
          <a:xfrm>
            <a:off x="594519" y="685800"/>
            <a:ext cx="10823814" cy="4978566"/>
          </a:xfrm>
          <a:prstGeom prst="rect">
            <a:avLst/>
          </a:prstGeom>
          <a:blipFill>
            <a:blip r:embed="rId3"/>
            <a:stretch>
              <a:fillRect l="-620" r="-56"/>
            </a:stretch>
          </a:blipFill>
          <a:ln>
            <a:noFill/>
          </a:ln>
        </p:spPr>
        <p:txBody>
          <a:bodyPr/>
          <a:lstStyle/>
          <a:p>
            <a:pPr marR="0" defTabSz="914400" eaLnBrk="0" hangingPunct="0">
              <a:buClrTx/>
              <a:buSzTx/>
              <a:buFontTx/>
              <a:buNone/>
              <a:defRPr/>
            </a:pPr>
            <a:r>
              <a:rPr kumimoji="0" lang="en-US" kern="1200" cap="none" spc="0" normalizeH="0" baseline="0" noProof="0">
                <a:noFill/>
                <a:latin typeface="Times New Roman" panose="02020603050405020304" pitchFamily="18" charset="0"/>
                <a:ea typeface="+mn-ea"/>
                <a:cs typeface="+mn-cs"/>
              </a:rPr>
              <a:t> </a:t>
            </a:r>
          </a:p>
        </p:txBody>
      </p:sp>
      <p:sp>
        <p:nvSpPr>
          <p:cNvPr id="8" name="TextBox 7"/>
          <p:cNvSpPr txBox="1">
            <a:spLocks noRot="1" noChangeAspect="1" noEditPoints="1" noTextEdit="1"/>
          </p:cNvSpPr>
          <p:nvPr/>
        </p:nvSpPr>
        <p:spPr>
          <a:xfrm>
            <a:off x="7072313" y="4191000"/>
            <a:ext cx="1905000" cy="1152525"/>
          </a:xfrm>
          <a:prstGeom prst="rect">
            <a:avLst/>
          </a:prstGeom>
          <a:blipFill rotWithShape="1">
            <a:blip r:embed="rId4"/>
            <a:stretch>
              <a:fillRect/>
            </a:stretch>
          </a:blipFill>
          <a:ln w="9525">
            <a:noFill/>
          </a:ln>
        </p:spPr>
        <p:txBody>
          <a:bodyPr anchor="t" anchorCtr="0"/>
          <a:lstStyle/>
          <a:p>
            <a:pPr eaLnBrk="0" hangingPunct="0"/>
            <a:endParaRPr lang="en-US">
              <a:latin typeface="Times New Roman" panose="02020603050405020304" pitchFamily="18" charset="0"/>
            </a:endParaRPr>
          </a:p>
        </p:txBody>
      </p:sp>
      <p:sp>
        <p:nvSpPr>
          <p:cNvPr id="7" name="Rectangle 153"/>
          <p:cNvSpPr>
            <a:spLocks noGrp="1" noChangeArrowheads="1"/>
          </p:cNvSpPr>
          <p:nvPr>
            <p:ph type="title"/>
          </p:nvPr>
        </p:nvSpPr>
        <p:spPr>
          <a:xfrm>
            <a:off x="1738313" y="76200"/>
            <a:ext cx="8229600" cy="523875"/>
          </a:xfrm>
        </p:spPr>
        <p:txBody>
          <a:bodyPr vert="horz" wrap="square" lIns="91425" tIns="91425" rIns="91425" bIns="91425" numCol="1" anchor="t" anchorCtr="0" compatLnSpc="1">
            <a:spAutoFit/>
          </a:bodyPr>
          <a:lstStyle/>
          <a:p>
            <a:pPr marL="0" marR="0" indent="0" algn="ctr" defTabSz="914400" rtl="0" eaLnBrk="1" fontAlgn="base" latinLnBrk="0" hangingPunct="1">
              <a:lnSpc>
                <a:spcPct val="100000"/>
              </a:lnSpc>
              <a:spcBef>
                <a:spcPct val="50000"/>
              </a:spcBef>
              <a:spcAft>
                <a:spcPct val="0"/>
              </a:spcAft>
              <a:buClrTx/>
              <a:buSzPts val="4000"/>
              <a:buFontTx/>
              <a:buNone/>
            </a:pPr>
            <a:r>
              <a:rPr kumimoji="0" lang="en-US" altLang="en-US" sz="2800" b="1" i="0" u="sng" strike="noStrike" kern="1200" cap="none" spc="0" normalizeH="0" baseline="0" noProof="1">
                <a:ln w="0"/>
                <a:solidFill>
                  <a:srgbClr val="FF0000"/>
                </a:solidFill>
                <a:effectLst>
                  <a:outerShdw blurRad="38100" dist="38100" dir="2700000">
                    <a:srgbClr val="C0C0C0"/>
                  </a:outerShdw>
                </a:effectLst>
                <a:latin typeface="Times New Roman" panose="02020603050405020304" pitchFamily="18" charset="0"/>
                <a:ea typeface="Bookerly"/>
                <a:cs typeface="+mj-cs"/>
              </a:rPr>
              <a:t>Bài 13:  </a:t>
            </a:r>
            <a:r>
              <a:rPr kumimoji="0" lang="en-US" altLang="en-US" sz="2800" b="1" i="0" u="none" strike="noStrike" kern="1200" cap="none" spc="0" normalizeH="0" baseline="0" noProof="1">
                <a:ln w="0"/>
                <a:solidFill>
                  <a:srgbClr val="000099"/>
                </a:solidFill>
                <a:effectLst>
                  <a:outerShdw blurRad="38100" dist="38100" dir="2700000">
                    <a:srgbClr val="C0C0C0"/>
                  </a:outerShdw>
                </a:effectLst>
                <a:latin typeface="Times New Roman" panose="02020603050405020304" pitchFamily="18" charset="0"/>
                <a:ea typeface="Bookerly"/>
                <a:cs typeface="+mj-cs"/>
              </a:rPr>
              <a:t>ĐỘ TO VÀ ĐỘ CAO CỦA ÂM  ( Tiết 2 )</a:t>
            </a:r>
            <a:endParaRPr kumimoji="0" lang="en-US" altLang="en-US" sz="2800" b="1" i="0" u="sng" strike="noStrike" kern="1200" cap="none" spc="0" normalizeH="0" baseline="0" noProof="1">
              <a:ln w="0"/>
              <a:solidFill>
                <a:srgbClr val="000099"/>
              </a:solidFill>
              <a:effectLst>
                <a:outerShdw blurRad="38100" dist="38100" dir="2700000">
                  <a:srgbClr val="C0C0C0"/>
                </a:outerShdw>
              </a:effectLst>
              <a:latin typeface="Times New Roman" panose="02020603050405020304" pitchFamily="18" charset="0"/>
              <a:ea typeface="Bookerly"/>
              <a:cs typeface="+mj-cs"/>
            </a:endParaRPr>
          </a:p>
        </p:txBody>
      </p:sp>
      <p:sp>
        <p:nvSpPr>
          <p:cNvPr id="45061" name="Rectangle 2"/>
          <p:cNvSpPr/>
          <p:nvPr/>
        </p:nvSpPr>
        <p:spPr>
          <a:xfrm>
            <a:off x="595313" y="5181600"/>
            <a:ext cx="9753600" cy="1570038"/>
          </a:xfrm>
          <a:prstGeom prst="rect">
            <a:avLst/>
          </a:prstGeom>
          <a:noFill/>
          <a:ln w="9525">
            <a:noFill/>
          </a:ln>
        </p:spPr>
        <p:txBody>
          <a:bodyPr anchor="t" anchorCtr="0">
            <a:spAutoFit/>
          </a:bodyPr>
          <a:lstStyle/>
          <a:p>
            <a:pPr eaLnBrk="0" hangingPunct="0"/>
            <a:r>
              <a:rPr lang="en-US" altLang="en-US" dirty="0">
                <a:latin typeface="Times New Roman" panose="02020603050405020304" pitchFamily="18" charset="0"/>
              </a:rPr>
              <a:t>Trong đó:</a:t>
            </a:r>
          </a:p>
          <a:p>
            <a:pPr eaLnBrk="0" hangingPunct="0"/>
            <a:r>
              <a:rPr lang="en-US" altLang="en-US" dirty="0">
                <a:latin typeface="Times New Roman" panose="02020603050405020304" pitchFamily="18" charset="0"/>
              </a:rPr>
              <a:t>    n: số dao động</a:t>
            </a:r>
          </a:p>
          <a:p>
            <a:pPr eaLnBrk="0" hangingPunct="0"/>
            <a:r>
              <a:rPr lang="en-US" altLang="en-US" dirty="0">
                <a:latin typeface="Times New Roman" panose="02020603050405020304" pitchFamily="18" charset="0"/>
              </a:rPr>
              <a:t>    t: thời gian vật thực hiện được n dao động (s)</a:t>
            </a:r>
          </a:p>
          <a:p>
            <a:pPr eaLnBrk="0" hangingPunct="0"/>
            <a:r>
              <a:rPr lang="en-US" altLang="en-US" dirty="0">
                <a:latin typeface="Times New Roman" panose="02020603050405020304" pitchFamily="18" charset="0"/>
              </a:rPr>
              <a:t>    f: tần số dao động (Hz)</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61"/>
                                        </p:tgtEl>
                                        <p:attrNameLst>
                                          <p:attrName>style.visibility</p:attrName>
                                        </p:attrNameLst>
                                      </p:cBhvr>
                                      <p:to>
                                        <p:strVal val="visible"/>
                                      </p:to>
                                    </p:set>
                                    <p:animEffect transition="in" filter="fade">
                                      <p:cBhvr>
                                        <p:cTn id="17"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6066994" y="1857375"/>
            <a:ext cx="4814525" cy="1571625"/>
          </a:xfr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107" name="Picture 4"/>
          <p:cNvPicPr>
            <a:picLocks noChangeAspect="1"/>
          </p:cNvPicPr>
          <p:nvPr/>
        </p:nvPicPr>
        <p:blipFill>
          <a:blip r:embed="rId3"/>
          <a:stretch>
            <a:fillRect/>
          </a:stretch>
        </p:blipFill>
        <p:spPr>
          <a:xfrm>
            <a:off x="366713" y="1781175"/>
            <a:ext cx="5181600" cy="1647825"/>
          </a:xfrm>
          <a:prstGeom prst="rect">
            <a:avLst/>
          </a:prstGeom>
          <a:noFill/>
          <a:ln w="9525">
            <a:noFill/>
          </a:ln>
        </p:spPr>
      </p:pic>
      <p:sp>
        <p:nvSpPr>
          <p:cNvPr id="47108" name="Rectangle 153"/>
          <p:cNvSpPr>
            <a:spLocks noGrp="1"/>
          </p:cNvSpPr>
          <p:nvPr>
            <p:ph type="title"/>
          </p:nvPr>
        </p:nvSpPr>
        <p:spPr>
          <a:xfrm>
            <a:off x="138113" y="1228725"/>
            <a:ext cx="11658600" cy="523875"/>
          </a:xfrm>
          <a:ln/>
        </p:spPr>
        <p:txBody>
          <a:bodyPr vert="horz" wrap="square" lIns="91440" tIns="45720" rIns="91440" bIns="45720" anchor="ctr" anchorCtr="0">
            <a:spAutoFit/>
          </a:bodyPr>
          <a:lstStyle/>
          <a:p>
            <a:pPr eaLnBrk="1" hangingPunct="1">
              <a:spcBef>
                <a:spcPct val="50000"/>
              </a:spcBef>
            </a:pPr>
            <a:r>
              <a:rPr lang="en-US" altLang="en-US" sz="2800" dirty="0">
                <a:latin typeface="Times New Roman" panose="02020603050405020304" pitchFamily="18" charset="0"/>
              </a:rPr>
              <a:t>Hình 13.6: hai đồ thị dao động âm (a)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rPr>
              <a:t> (b) có cùng biên độ nhưng khác tần số </a:t>
            </a:r>
            <a:endParaRPr lang="en-US" altLang="en-US" sz="2800" dirty="0">
              <a:latin typeface="Times New Roman" panose="02020603050405020304" pitchFamily="18" charset="0"/>
              <a:ea typeface="Times New Roman" panose="02020603050405020304" pitchFamily="18" charset="0"/>
            </a:endParaRPr>
          </a:p>
        </p:txBody>
      </p:sp>
      <p:sp>
        <p:nvSpPr>
          <p:cNvPr id="7" name="TextBox 6"/>
          <p:cNvSpPr txBox="1"/>
          <p:nvPr/>
        </p:nvSpPr>
        <p:spPr>
          <a:xfrm>
            <a:off x="336550" y="2743200"/>
            <a:ext cx="715963" cy="666750"/>
          </a:xfrm>
          <a:prstGeom prst="rect">
            <a:avLst/>
          </a:prstGeom>
          <a:noFill/>
        </p:spPr>
        <p:txBody>
          <a:bodyPr wrap="none">
            <a:spAutoFit/>
          </a:bodyPr>
          <a:lstStyle/>
          <a:p>
            <a:pPr marR="0" defTabSz="914400" eaLnBrk="0" hangingPunct="0">
              <a:buClrTx/>
              <a:buSzTx/>
              <a:buFontTx/>
              <a:buNone/>
              <a:defRPr/>
            </a:pPr>
            <a:r>
              <a:rPr kumimoji="0" lang="en-US" sz="3735" kern="1200" cap="none" spc="0" normalizeH="0" baseline="0" noProof="0">
                <a:latin typeface="Times New Roman" panose="02020603050405020304" pitchFamily="18" charset="0"/>
                <a:ea typeface="+mn-ea"/>
                <a:cs typeface="+mn-cs"/>
              </a:rPr>
              <a:t>(a)</a:t>
            </a:r>
          </a:p>
        </p:txBody>
      </p:sp>
      <p:sp>
        <p:nvSpPr>
          <p:cNvPr id="8" name="TextBox 7"/>
          <p:cNvSpPr txBox="1"/>
          <p:nvPr/>
        </p:nvSpPr>
        <p:spPr>
          <a:xfrm>
            <a:off x="6102350" y="2514600"/>
            <a:ext cx="741363" cy="666750"/>
          </a:xfrm>
          <a:prstGeom prst="rect">
            <a:avLst/>
          </a:prstGeom>
          <a:noFill/>
        </p:spPr>
        <p:txBody>
          <a:bodyPr wrap="none">
            <a:spAutoFit/>
          </a:bodyPr>
          <a:lstStyle/>
          <a:p>
            <a:pPr marR="0" defTabSz="914400" eaLnBrk="0" hangingPunct="0">
              <a:buClrTx/>
              <a:buSzTx/>
              <a:buFontTx/>
              <a:buNone/>
              <a:defRPr/>
            </a:pPr>
            <a:r>
              <a:rPr kumimoji="0" lang="en-US" sz="3735" kern="1200" cap="none" spc="0" normalizeH="0" baseline="0" noProof="0">
                <a:latin typeface="Times New Roman" panose="02020603050405020304" pitchFamily="18" charset="0"/>
                <a:ea typeface="+mn-ea"/>
                <a:cs typeface="+mn-cs"/>
              </a:rPr>
              <a:t>(b)</a:t>
            </a:r>
          </a:p>
        </p:txBody>
      </p:sp>
      <p:sp>
        <p:nvSpPr>
          <p:cNvPr id="47111" name="Rectangle 1"/>
          <p:cNvSpPr/>
          <p:nvPr/>
        </p:nvSpPr>
        <p:spPr>
          <a:xfrm>
            <a:off x="1052513" y="4057650"/>
            <a:ext cx="10515600" cy="1200150"/>
          </a:xfrm>
          <a:prstGeom prst="rect">
            <a:avLst/>
          </a:prstGeom>
          <a:noFill/>
          <a:ln w="9525">
            <a:noFill/>
          </a:ln>
        </p:spPr>
        <p:txBody>
          <a:bodyPr anchor="t" anchorCtr="0">
            <a:spAutoFit/>
          </a:bodyPr>
          <a:lstStyle/>
          <a:p>
            <a:pPr eaLnBrk="0" hangingPunct="0"/>
            <a:r>
              <a:rPr lang="en-US" altLang="en-US" dirty="0">
                <a:latin typeface="Times New Roman" panose="02020603050405020304" pitchFamily="18" charset="0"/>
              </a:rPr>
              <a:t>Phân biệt sóng âm có tần số cao với tần số thấp bằng dao động kí. Trên m</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rPr>
              <a:t>n hình có cùng tỉ lệ, sóng âm có tần số cao hơn thì các đường biểu diễn của chúng ở sát nhau hơn. Nghĩa l</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rPr>
              <a:t> đồ thị dao động âm của chúng có các đỉnh ở gần nhau hơn </a:t>
            </a:r>
          </a:p>
        </p:txBody>
      </p:sp>
      <p:sp>
        <p:nvSpPr>
          <p:cNvPr id="46087" name="Rectangle 153"/>
          <p:cNvSpPr txBox="1"/>
          <p:nvPr/>
        </p:nvSpPr>
        <p:spPr>
          <a:xfrm>
            <a:off x="1738313" y="76200"/>
            <a:ext cx="8229600" cy="523875"/>
          </a:xfrm>
          <a:prstGeom prst="rect">
            <a:avLst/>
          </a:prstGeom>
          <a:noFill/>
          <a:ln w="9525">
            <a:noFill/>
          </a:ln>
        </p:spPr>
        <p:txBody>
          <a:bodyPr anchor="ctr" anchorCtr="0">
            <a:spAutoFit/>
          </a:bodyPr>
          <a:lstStyle/>
          <a:p>
            <a:pPr algn="ctr">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6088" name="Content Placeholder 4"/>
          <p:cNvSpPr txBox="1"/>
          <p:nvPr/>
        </p:nvSpPr>
        <p:spPr>
          <a:xfrm>
            <a:off x="225425" y="609600"/>
            <a:ext cx="6465888"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111">
                                            <p:txEl>
                                              <p:pRg st="0" end="0"/>
                                            </p:txEl>
                                          </p:spTgt>
                                        </p:tgtEl>
                                        <p:attrNameLst>
                                          <p:attrName>style.visibility</p:attrName>
                                        </p:attrNameLst>
                                      </p:cBhvr>
                                      <p:to>
                                        <p:strVal val="visible"/>
                                      </p:to>
                                    </p:set>
                                    <p:animEffect transition="in" filter="fade">
                                      <p:cBhvr>
                                        <p:cTn id="21" dur="500"/>
                                        <p:tgtEl>
                                          <p:spTgt spid="471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ln/>
        </p:spPr>
        <p:txBody>
          <a:bodyPr vert="horz" wrap="square" lIns="91440" tIns="45720" rIns="91440" bIns="45720" anchor="ctr" anchorCtr="0"/>
          <a:lstStyle/>
          <a:p>
            <a:r>
              <a:rPr lang="en-US" altLang="en-US" sz="3200" dirty="0">
                <a:latin typeface="Times New Roman" panose="02020603050405020304" pitchFamily="18" charset="0"/>
              </a:rPr>
              <a:t>Tai người nghe được to</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n bộ âm không?</a:t>
            </a:r>
            <a:endParaRPr lang="en-US" altLang="en-US" sz="3200" dirty="0">
              <a:latin typeface="Times New Roman" panose="02020603050405020304" pitchFamily="18" charset="0"/>
              <a:ea typeface="Times New Roman" panose="02020603050405020304" pitchFamily="18" charset="0"/>
            </a:endParaRPr>
          </a:p>
        </p:txBody>
      </p:sp>
      <p:sp>
        <p:nvSpPr>
          <p:cNvPr id="3" name="Content Placeholder 2"/>
          <p:cNvSpPr>
            <a:spLocks noGrp="1" noRot="1" noChangeAspect="1" noMove="1" noResize="1" noEditPoints="1" noAdjustHandles="1" noChangeArrowheads="1" noChangeShapeType="1" noTextEdit="1"/>
          </p:cNvSpPr>
          <p:nvPr>
            <p:ph idx="1"/>
          </p:nvPr>
        </p:nvSpPr>
        <p:spPr bwMode="auto">
          <a:xfrm>
            <a:off x="6642630" y="3148587"/>
            <a:ext cx="4817958" cy="2611001"/>
          </a:xfrm>
          <a:blipFill>
            <a:blip r:embed="rId2"/>
            <a:stretch>
              <a:fillRect l="-2278" t="-2570" b="-14486"/>
            </a:stretch>
          </a:blipFill>
          <a:effectLst/>
          <a:scene3d>
            <a:camera prst="orthographicFront"/>
            <a:lightRig rig="balanced" dir="t"/>
          </a:scene3d>
          <a:sp3d prstMaterial="plastic"/>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3200" b="0" i="0" u="none" strike="noStrike" kern="1200" cap="none" spc="0" normalizeH="0" baseline="0" noProof="0">
                <a:ln>
                  <a:noFill/>
                </a:ln>
                <a:noFill/>
                <a:effectLst/>
                <a:uLnTx/>
                <a:uFillTx/>
                <a:latin typeface="+mn-lt"/>
                <a:ea typeface="+mn-ea"/>
                <a:cs typeface="+mn-cs"/>
              </a:rPr>
              <a:t> </a:t>
            </a:r>
          </a:p>
        </p:txBody>
      </p:sp>
      <p:pic>
        <p:nvPicPr>
          <p:cNvPr id="48132" name="Picture 2" descr="Káº¿t quáº£ hÃ¬nh áº£nh cho tai ngÆ°á»i"/>
          <p:cNvPicPr>
            <a:picLocks noChangeAspect="1"/>
          </p:cNvPicPr>
          <p:nvPr/>
        </p:nvPicPr>
        <p:blipFill>
          <a:blip r:embed="rId3"/>
          <a:stretch>
            <a:fillRect/>
          </a:stretch>
        </p:blipFill>
        <p:spPr>
          <a:xfrm>
            <a:off x="836613" y="1908175"/>
            <a:ext cx="5092700" cy="4157663"/>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fade">
                                      <p:cBhvr>
                                        <p:cTn id="12"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p:nvPr/>
        </p:nvSpPr>
        <p:spPr>
          <a:xfrm>
            <a:off x="4605338" y="228600"/>
            <a:ext cx="1933575" cy="609600"/>
          </a:xfrm>
          <a:prstGeom prst="rect">
            <a:avLst/>
          </a:prstGeom>
          <a:noFill/>
          <a:ln w="9525">
            <a:noFill/>
          </a:ln>
        </p:spPr>
        <p:txBody>
          <a:bodyPr anchor="t" anchorCtr="0"/>
          <a:lstStyle/>
          <a:p>
            <a:pPr algn="just" eaLnBrk="0" hangingPunct="0">
              <a:buClrTx/>
              <a:buFontTx/>
            </a:pPr>
            <a:r>
              <a:rPr lang="en-US" altLang="zh-CN" sz="2800" b="1">
                <a:solidFill>
                  <a:srgbClr val="FF0000"/>
                </a:solidFill>
                <a:latin typeface="Times New Roman" panose="02020603050405020304" pitchFamily="18" charset="0"/>
              </a:rPr>
              <a:t>Hạ âm</a:t>
            </a:r>
            <a:endParaRPr lang="en-US" altLang="zh-CN" sz="2800" b="1" dirty="0">
              <a:solidFill>
                <a:srgbClr val="FF0000"/>
              </a:solidFill>
              <a:latin typeface="Times New Roman" panose="02020603050405020304" pitchFamily="18" charset="0"/>
            </a:endParaRPr>
          </a:p>
        </p:txBody>
      </p:sp>
      <p:sp>
        <p:nvSpPr>
          <p:cNvPr id="6" name="Rectangle 3"/>
          <p:cNvSpPr txBox="1"/>
          <p:nvPr/>
        </p:nvSpPr>
        <p:spPr>
          <a:xfrm>
            <a:off x="519113" y="1219200"/>
            <a:ext cx="9766300" cy="2743200"/>
          </a:xfrm>
          <a:prstGeom prst="rect">
            <a:avLst/>
          </a:prstGeom>
          <a:noFill/>
          <a:ln w="9525">
            <a:noFill/>
          </a:ln>
        </p:spPr>
        <p:txBody>
          <a:bodyPr anchor="t" anchorCtr="0"/>
          <a:lstStyle/>
          <a:p>
            <a:pPr marL="342900" indent="-342900" algn="just" eaLnBrk="0" hangingPunct="0">
              <a:lnSpc>
                <a:spcPct val="90000"/>
              </a:lnSpc>
              <a:spcBef>
                <a:spcPct val="20000"/>
              </a:spcBef>
              <a:buClrTx/>
              <a:buFontTx/>
              <a:buChar char="•"/>
            </a:pPr>
            <a:r>
              <a:rPr lang="en-US" altLang="zh-CN" b="1" i="1" u="sng" dirty="0" err="1">
                <a:solidFill>
                  <a:srgbClr val="0000FF"/>
                </a:solidFill>
                <a:latin typeface="Times New Roman" panose="02020603050405020304" pitchFamily="18" charset="0"/>
              </a:rPr>
              <a:t>Một</a:t>
            </a:r>
            <a:r>
              <a:rPr lang="en-US" altLang="zh-CN" b="1" i="1" u="sng" dirty="0">
                <a:solidFill>
                  <a:srgbClr val="0000FF"/>
                </a:solidFill>
                <a:latin typeface="Times New Roman" panose="02020603050405020304" pitchFamily="18" charset="0"/>
              </a:rPr>
              <a:t> số </a:t>
            </a:r>
            <a:r>
              <a:rPr lang="en-US" altLang="zh-CN" b="1" i="1" u="sng" dirty="0" err="1">
                <a:solidFill>
                  <a:srgbClr val="0000FF"/>
                </a:solidFill>
                <a:latin typeface="Times New Roman" panose="02020603050405020304" pitchFamily="18" charset="0"/>
              </a:rPr>
              <a:t>động</a:t>
            </a:r>
            <a:r>
              <a:rPr lang="en-US" altLang="zh-CN" b="1" i="1" u="sng" dirty="0">
                <a:solidFill>
                  <a:srgbClr val="0000FF"/>
                </a:solidFill>
                <a:latin typeface="Times New Roman" panose="02020603050405020304" pitchFamily="18" charset="0"/>
              </a:rPr>
              <a:t> </a:t>
            </a:r>
            <a:r>
              <a:rPr lang="en-US" altLang="zh-CN" b="1" i="1" u="sng" dirty="0" err="1">
                <a:solidFill>
                  <a:srgbClr val="0000FF"/>
                </a:solidFill>
                <a:latin typeface="Times New Roman" panose="02020603050405020304" pitchFamily="18" charset="0"/>
              </a:rPr>
              <a:t>vật</a:t>
            </a:r>
            <a:r>
              <a:rPr lang="en-US" altLang="zh-CN" b="1" i="1" u="sng" dirty="0">
                <a:solidFill>
                  <a:srgbClr val="0000FF"/>
                </a:solidFill>
                <a:latin typeface="Times New Roman" panose="02020603050405020304" pitchFamily="18" charset="0"/>
              </a:rPr>
              <a:t> </a:t>
            </a:r>
            <a:r>
              <a:rPr lang="en-US" altLang="zh-CN" b="1" i="1" u="sng" dirty="0" err="1">
                <a:solidFill>
                  <a:srgbClr val="0000FF"/>
                </a:solidFill>
                <a:latin typeface="Times New Roman" panose="02020603050405020304" pitchFamily="18" charset="0"/>
              </a:rPr>
              <a:t>cũng</a:t>
            </a:r>
            <a:r>
              <a:rPr lang="en-US" altLang="zh-CN" b="1" i="1" u="sng" dirty="0">
                <a:solidFill>
                  <a:srgbClr val="0000FF"/>
                </a:solidFill>
                <a:latin typeface="Times New Roman" panose="02020603050405020304" pitchFamily="18" charset="0"/>
              </a:rPr>
              <a:t> nghe </a:t>
            </a:r>
            <a:r>
              <a:rPr lang="en-US" altLang="zh-CN" b="1" i="1" u="sng" dirty="0" err="1">
                <a:solidFill>
                  <a:srgbClr val="0000FF"/>
                </a:solidFill>
                <a:latin typeface="Times New Roman" panose="02020603050405020304" pitchFamily="18" charset="0"/>
              </a:rPr>
              <a:t>được</a:t>
            </a:r>
            <a:r>
              <a:rPr lang="en-US" altLang="zh-CN" b="1" i="1" u="sng" dirty="0">
                <a:solidFill>
                  <a:srgbClr val="0000FF"/>
                </a:solidFill>
                <a:latin typeface="Times New Roman" panose="02020603050405020304" pitchFamily="18" charset="0"/>
              </a:rPr>
              <a:t> hạ âm</a:t>
            </a:r>
            <a:r>
              <a:rPr lang="en-US" altLang="zh-CN" b="1" dirty="0">
                <a:latin typeface="Times New Roman" panose="02020603050405020304" pitchFamily="18" charset="0"/>
              </a:rPr>
              <a:t>: hổ </a:t>
            </a:r>
            <a:r>
              <a:rPr lang="en-US" altLang="zh-CN" b="1" dirty="0" err="1">
                <a:latin typeface="Times New Roman" panose="02020603050405020304" pitchFamily="18" charset="0"/>
              </a:rPr>
              <a:t>dùng</a:t>
            </a:r>
            <a:r>
              <a:rPr lang="en-US" altLang="zh-CN" b="1" dirty="0">
                <a:latin typeface="Times New Roman" panose="02020603050405020304" pitchFamily="18" charset="0"/>
              </a:rPr>
              <a:t> hạ âm để xua </a:t>
            </a:r>
            <a:r>
              <a:rPr lang="en-US" altLang="zh-CN" b="1" dirty="0" err="1">
                <a:latin typeface="Times New Roman" panose="02020603050405020304" pitchFamily="18" charset="0"/>
              </a:rPr>
              <a:t>đuổi</a:t>
            </a:r>
            <a:r>
              <a:rPr lang="en-US" altLang="zh-CN" b="1" dirty="0">
                <a:latin typeface="Times New Roman" panose="02020603050405020304" pitchFamily="18" charset="0"/>
              </a:rPr>
              <a:t> kẻ thù.</a:t>
            </a:r>
          </a:p>
          <a:p>
            <a:pPr marL="342900" indent="-342900" algn="just" eaLnBrk="0" hangingPunct="0">
              <a:lnSpc>
                <a:spcPct val="90000"/>
              </a:lnSpc>
              <a:spcBef>
                <a:spcPct val="20000"/>
              </a:spcBef>
              <a:buClrTx/>
              <a:buFontTx/>
              <a:buChar char="•"/>
            </a:pPr>
            <a:r>
              <a:rPr lang="en-US" altLang="zh-CN" b="1" i="1" dirty="0" err="1">
                <a:solidFill>
                  <a:srgbClr val="7030A0"/>
                </a:solidFill>
                <a:latin typeface="Times New Roman" panose="02020603050405020304" pitchFamily="18" charset="0"/>
              </a:rPr>
              <a:t>Với</a:t>
            </a:r>
            <a:r>
              <a:rPr lang="en-US" altLang="zh-CN" b="1" i="1" dirty="0">
                <a:solidFill>
                  <a:srgbClr val="7030A0"/>
                </a:solidFill>
                <a:latin typeface="Times New Roman" panose="02020603050405020304" pitchFamily="18" charset="0"/>
              </a:rPr>
              <a:t> </a:t>
            </a:r>
            <a:r>
              <a:rPr lang="en-US" altLang="zh-CN" b="1" i="1" dirty="0" err="1">
                <a:solidFill>
                  <a:srgbClr val="7030A0"/>
                </a:solidFill>
                <a:latin typeface="Times New Roman" panose="02020603050405020304" pitchFamily="18" charset="0"/>
              </a:rPr>
              <a:t>cường</a:t>
            </a:r>
            <a:r>
              <a:rPr lang="en-US" altLang="zh-CN" b="1" i="1" dirty="0">
                <a:solidFill>
                  <a:srgbClr val="7030A0"/>
                </a:solidFill>
                <a:latin typeface="Times New Roman" panose="02020603050405020304" pitchFamily="18" charset="0"/>
              </a:rPr>
              <a:t> độ </a:t>
            </a:r>
            <a:r>
              <a:rPr lang="en-US" altLang="zh-CN" b="1" i="1" dirty="0" err="1">
                <a:solidFill>
                  <a:srgbClr val="7030A0"/>
                </a:solidFill>
                <a:latin typeface="Times New Roman" panose="02020603050405020304" pitchFamily="18" charset="0"/>
              </a:rPr>
              <a:t>lớn</a:t>
            </a:r>
            <a:r>
              <a:rPr lang="en-US" altLang="zh-CN" b="1" i="1" dirty="0">
                <a:solidFill>
                  <a:srgbClr val="7030A0"/>
                </a:solidFill>
                <a:latin typeface="Times New Roman" panose="02020603050405020304" pitchFamily="18" charset="0"/>
              </a:rPr>
              <a:t> hạ âm có thể </a:t>
            </a:r>
            <a:r>
              <a:rPr lang="en-US" altLang="zh-CN" b="1" i="1" dirty="0" err="1">
                <a:solidFill>
                  <a:srgbClr val="7030A0"/>
                </a:solidFill>
                <a:latin typeface="Times New Roman" panose="02020603050405020304" pitchFamily="18" charset="0"/>
              </a:rPr>
              <a:t>tác</a:t>
            </a:r>
            <a:r>
              <a:rPr lang="en-US" altLang="zh-CN" b="1" i="1" dirty="0">
                <a:solidFill>
                  <a:srgbClr val="7030A0"/>
                </a:solidFill>
                <a:latin typeface="Times New Roman" panose="02020603050405020304" pitchFamily="18" charset="0"/>
              </a:rPr>
              <a:t> </a:t>
            </a:r>
            <a:r>
              <a:rPr lang="en-US" altLang="zh-CN" b="1" i="1" dirty="0" err="1">
                <a:solidFill>
                  <a:srgbClr val="7030A0"/>
                </a:solidFill>
                <a:latin typeface="Times New Roman" panose="02020603050405020304" pitchFamily="18" charset="0"/>
              </a:rPr>
              <a:t>động</a:t>
            </a:r>
            <a:r>
              <a:rPr lang="en-US" altLang="zh-CN" b="1" i="1" dirty="0">
                <a:solidFill>
                  <a:srgbClr val="7030A0"/>
                </a:solidFill>
                <a:latin typeface="Times New Roman" panose="02020603050405020304" pitchFamily="18" charset="0"/>
              </a:rPr>
              <a:t> </a:t>
            </a:r>
            <a:r>
              <a:rPr lang="en-US" altLang="zh-CN" b="1" i="1" dirty="0" err="1">
                <a:solidFill>
                  <a:srgbClr val="7030A0"/>
                </a:solidFill>
                <a:latin typeface="Times New Roman" panose="02020603050405020304" pitchFamily="18" charset="0"/>
              </a:rPr>
              <a:t>xấu</a:t>
            </a:r>
            <a:r>
              <a:rPr lang="en-US" altLang="zh-CN" b="1" i="1" dirty="0">
                <a:solidFill>
                  <a:srgbClr val="7030A0"/>
                </a:solidFill>
                <a:latin typeface="Times New Roman" panose="02020603050405020304" pitchFamily="18" charset="0"/>
              </a:rPr>
              <a:t> </a:t>
            </a:r>
            <a:r>
              <a:rPr lang="en-US" altLang="zh-CN" b="1" i="1" dirty="0" err="1">
                <a:solidFill>
                  <a:srgbClr val="7030A0"/>
                </a:solidFill>
                <a:latin typeface="Times New Roman" panose="02020603050405020304" pitchFamily="18" charset="0"/>
              </a:rPr>
              <a:t>đến</a:t>
            </a:r>
            <a:r>
              <a:rPr lang="en-US" altLang="zh-CN" b="1" i="1" dirty="0">
                <a:solidFill>
                  <a:srgbClr val="7030A0"/>
                </a:solidFill>
                <a:latin typeface="Times New Roman" panose="02020603050405020304" pitchFamily="18" charset="0"/>
              </a:rPr>
              <a:t> cơ thể</a:t>
            </a:r>
            <a:r>
              <a:rPr lang="en-US" altLang="zh-CN" b="1" dirty="0">
                <a:latin typeface="Times New Roman" panose="02020603050405020304" pitchFamily="18" charset="0"/>
              </a:rPr>
              <a:t>: hạ âm </a:t>
            </a:r>
            <a:r>
              <a:rPr lang="en-US" altLang="zh-CN" b="1" dirty="0" err="1">
                <a:latin typeface="Times New Roman" panose="02020603050405020304" pitchFamily="18" charset="0"/>
              </a:rPr>
              <a:t>tần</a:t>
            </a:r>
            <a:r>
              <a:rPr lang="en-US" altLang="zh-CN" b="1" dirty="0">
                <a:latin typeface="Times New Roman" panose="02020603050405020304" pitchFamily="18" charset="0"/>
              </a:rPr>
              <a:t> số 7 Hz có thể </a:t>
            </a:r>
            <a:r>
              <a:rPr lang="en-US" altLang="zh-CN" b="1" dirty="0" err="1">
                <a:latin typeface="Times New Roman" panose="02020603050405020304" pitchFamily="18" charset="0"/>
              </a:rPr>
              <a:t>dẫn</a:t>
            </a:r>
            <a:r>
              <a:rPr lang="en-US" altLang="zh-CN" b="1" dirty="0">
                <a:latin typeface="Times New Roman" panose="02020603050405020304" pitchFamily="18" charset="0"/>
              </a:rPr>
              <a:t> </a:t>
            </a:r>
            <a:r>
              <a:rPr lang="en-US" altLang="zh-CN" b="1" dirty="0" err="1">
                <a:latin typeface="Times New Roman" panose="02020603050405020304" pitchFamily="18" charset="0"/>
              </a:rPr>
              <a:t>tới</a:t>
            </a:r>
            <a:r>
              <a:rPr lang="en-US" altLang="zh-CN" b="1" dirty="0">
                <a:latin typeface="Times New Roman" panose="02020603050405020304" pitchFamily="18" charset="0"/>
              </a:rPr>
              <a:t> tử vong.</a:t>
            </a:r>
          </a:p>
          <a:p>
            <a:pPr marL="342900" indent="-342900" algn="just" eaLnBrk="0" hangingPunct="0">
              <a:lnSpc>
                <a:spcPct val="90000"/>
              </a:lnSpc>
              <a:spcBef>
                <a:spcPct val="20000"/>
              </a:spcBef>
              <a:buClrTx/>
              <a:buFontTx/>
              <a:buChar char="•"/>
            </a:pPr>
            <a:r>
              <a:rPr lang="en-US" altLang="zh-CN" b="1" i="1" dirty="0">
                <a:solidFill>
                  <a:srgbClr val="0070C0"/>
                </a:solidFill>
                <a:latin typeface="Times New Roman" panose="02020603050405020304" pitchFamily="18" charset="0"/>
              </a:rPr>
              <a:t>Trước những cơn bão thường có hạ âm làm con người khó chịu</a:t>
            </a:r>
            <a:r>
              <a:rPr lang="en-US" altLang="zh-CN" b="1" dirty="0">
                <a:latin typeface="Times New Roman" panose="02020603050405020304" pitchFamily="18" charset="0"/>
              </a:rPr>
              <a:t>. Một số sinh vật nhạy cảm với hạ âm nên thường có biểu hiện khác thường. Vì vậy người xưa dựa vào dấu hiệu này để biết trước các cơn bão.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p:nvPr/>
        </p:nvSpPr>
        <p:spPr bwMode="auto">
          <a:xfrm>
            <a:off x="2303463" y="792163"/>
            <a:ext cx="7910513"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vi-VN" sz="319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Một số ứng dụng của siêu âm trong thực tế</a:t>
            </a:r>
          </a:p>
        </p:txBody>
      </p:sp>
      <p:pic>
        <p:nvPicPr>
          <p:cNvPr id="25603" name="Picture 4" descr="thăm dò đấy biển"/>
          <p:cNvPicPr>
            <a:picLocks noChangeAspect="1"/>
          </p:cNvPicPr>
          <p:nvPr/>
        </p:nvPicPr>
        <p:blipFill>
          <a:blip r:embed="rId2"/>
          <a:stretch>
            <a:fillRect/>
          </a:stretch>
        </p:blipFill>
        <p:spPr>
          <a:xfrm>
            <a:off x="1562100" y="1562100"/>
            <a:ext cx="2635250" cy="2586038"/>
          </a:xfrm>
          <a:prstGeom prst="rect">
            <a:avLst/>
          </a:prstGeom>
          <a:noFill/>
          <a:ln w="9525" cap="flat" cmpd="sng">
            <a:solidFill>
              <a:srgbClr val="0070C0"/>
            </a:solidFill>
            <a:prstDash val="solid"/>
            <a:miter/>
            <a:headEnd type="none" w="med" len="med"/>
            <a:tailEnd type="none" w="med" len="med"/>
          </a:ln>
        </p:spPr>
      </p:pic>
      <p:pic>
        <p:nvPicPr>
          <p:cNvPr id="25604" name="Picture 5" descr="dùng siêu âm phát hiện các khueets tật trong vật đúc"/>
          <p:cNvPicPr>
            <a:picLocks noChangeAspect="1"/>
          </p:cNvPicPr>
          <p:nvPr/>
        </p:nvPicPr>
        <p:blipFill>
          <a:blip r:embed="rId3"/>
          <a:stretch>
            <a:fillRect/>
          </a:stretch>
        </p:blipFill>
        <p:spPr>
          <a:xfrm>
            <a:off x="4441825" y="1576388"/>
            <a:ext cx="2794000" cy="2565400"/>
          </a:xfrm>
          <a:prstGeom prst="rect">
            <a:avLst/>
          </a:prstGeom>
          <a:noFill/>
          <a:ln w="9525" cap="flat" cmpd="sng">
            <a:solidFill>
              <a:srgbClr val="002060"/>
            </a:solidFill>
            <a:prstDash val="solid"/>
            <a:miter/>
            <a:headEnd type="none" w="med" len="med"/>
            <a:tailEnd type="none" w="med" len="med"/>
          </a:ln>
        </p:spPr>
      </p:pic>
      <p:sp>
        <p:nvSpPr>
          <p:cNvPr id="6" name="Text Box 7"/>
          <p:cNvSpPr txBox="1">
            <a:spLocks noChangeArrowheads="1"/>
          </p:cNvSpPr>
          <p:nvPr/>
        </p:nvSpPr>
        <p:spPr bwMode="auto">
          <a:xfrm>
            <a:off x="1914525" y="3716338"/>
            <a:ext cx="1457325" cy="460375"/>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Text Box 8"/>
          <p:cNvSpPr txBox="1">
            <a:spLocks noChangeArrowheads="1"/>
          </p:cNvSpPr>
          <p:nvPr/>
        </p:nvSpPr>
        <p:spPr bwMode="auto">
          <a:xfrm>
            <a:off x="1698625" y="4341813"/>
            <a:ext cx="2155825" cy="1687513"/>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50000"/>
              </a:spcBef>
              <a:spcAft>
                <a:spcPct val="0"/>
              </a:spcAft>
              <a:buClrTx/>
              <a:buSzTx/>
              <a:buFontTx/>
              <a:buNone/>
              <a:defRPr/>
            </a:pPr>
            <a:r>
              <a:rPr kumimoji="0" lang="en-US" sz="2595"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Dụng cụ sử dụng siêu âm để </a:t>
            </a:r>
            <a:r>
              <a:rPr kumimoji="0" lang="en-US" sz="259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thăm dò dưới biển</a:t>
            </a:r>
          </a:p>
        </p:txBody>
      </p:sp>
      <p:sp>
        <p:nvSpPr>
          <p:cNvPr id="8" name="Text Box 9"/>
          <p:cNvSpPr txBox="1">
            <a:spLocks noChangeArrowheads="1"/>
          </p:cNvSpPr>
          <p:nvPr/>
        </p:nvSpPr>
        <p:spPr bwMode="auto">
          <a:xfrm>
            <a:off x="4141788" y="4219575"/>
            <a:ext cx="2514600" cy="460375"/>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endParaRPr kumimoji="0" lang="vi-VN"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Text Box 10"/>
          <p:cNvSpPr txBox="1">
            <a:spLocks noChangeArrowheads="1"/>
          </p:cNvSpPr>
          <p:nvPr/>
        </p:nvSpPr>
        <p:spPr bwMode="auto">
          <a:xfrm>
            <a:off x="4421188" y="4397375"/>
            <a:ext cx="2586038" cy="1689100"/>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50000"/>
              </a:spcBef>
              <a:spcAft>
                <a:spcPct val="0"/>
              </a:spcAft>
              <a:buClrTx/>
              <a:buSzTx/>
              <a:buFontTx/>
              <a:buNone/>
              <a:defRPr/>
            </a:pPr>
            <a:r>
              <a:rPr kumimoji="0" lang="en-US" sz="2595"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Dùng siêu âm để </a:t>
            </a:r>
            <a:r>
              <a:rPr kumimoji="0" lang="en-US" sz="2595"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phát hiện các khuyết tật trong một vật đúc</a:t>
            </a:r>
          </a:p>
        </p:txBody>
      </p:sp>
      <p:sp>
        <p:nvSpPr>
          <p:cNvPr id="10" name="Text Box 11"/>
          <p:cNvSpPr txBox="1">
            <a:spLocks noChangeArrowheads="1"/>
          </p:cNvSpPr>
          <p:nvPr/>
        </p:nvSpPr>
        <p:spPr bwMode="auto">
          <a:xfrm>
            <a:off x="7639050" y="4471988"/>
            <a:ext cx="2860675" cy="890588"/>
          </a:xfrm>
          <a:prstGeom prst="rect">
            <a:avLst/>
          </a:prstGeom>
          <a:noFill/>
          <a:ln>
            <a:noFill/>
          </a:ln>
          <a:effectLst>
            <a:prstShdw prst="shdw18" dist="17961" dir="13500000">
              <a:schemeClr val="accent1">
                <a:gamma/>
                <a:shade val="60000"/>
                <a:invGamma/>
              </a:schemeClr>
            </a:prstShdw>
          </a:effectLst>
        </p:spPr>
        <p:txBody>
          <a:bodyPr>
            <a:spAutoFit/>
          </a:bodyPr>
          <a:lstStyle/>
          <a:p>
            <a:pPr marR="0" algn="just" defTabSz="914400" eaLnBrk="0" hangingPunct="0">
              <a:spcBef>
                <a:spcPct val="50000"/>
              </a:spcBef>
              <a:buClrTx/>
              <a:buSzTx/>
              <a:buFontTx/>
              <a:buNone/>
              <a:defRPr/>
            </a:pPr>
            <a:r>
              <a:rPr kumimoji="0" lang="en-US" sz="2595" b="1" kern="1200" cap="none" spc="0" normalizeH="0" baseline="0" noProof="0" dirty="0">
                <a:latin typeface="Times New Roman" panose="02020603050405020304" pitchFamily="18" charset="0"/>
                <a:ea typeface="+mn-ea"/>
                <a:cs typeface="+mn-cs"/>
              </a:rPr>
              <a:t>Siêu âm được </a:t>
            </a:r>
            <a:r>
              <a:rPr kumimoji="0" lang="en-US" sz="2595" b="1" kern="1200" cap="none" spc="0" normalizeH="0" baseline="0" noProof="0" dirty="0">
                <a:solidFill>
                  <a:srgbClr val="0070C0"/>
                </a:solidFill>
                <a:latin typeface="Times New Roman" panose="02020603050405020304" pitchFamily="18" charset="0"/>
                <a:ea typeface="+mn-ea"/>
                <a:cs typeface="+mn-cs"/>
              </a:rPr>
              <a:t>ứng dụng trong y học</a:t>
            </a:r>
            <a:r>
              <a:rPr kumimoji="0" lang="en-US" sz="2595" b="1" kern="1200" cap="none" spc="0" normalizeH="0" baseline="0" noProof="0" dirty="0">
                <a:latin typeface="Times New Roman" panose="02020603050405020304" pitchFamily="18" charset="0"/>
                <a:ea typeface="+mn-ea"/>
                <a:cs typeface="+mn-cs"/>
              </a:rPr>
              <a:t>            </a:t>
            </a:r>
          </a:p>
        </p:txBody>
      </p:sp>
      <p:pic>
        <p:nvPicPr>
          <p:cNvPr id="2" name="Picture 1"/>
          <p:cNvPicPr>
            <a:picLocks noChangeAspect="1"/>
          </p:cNvPicPr>
          <p:nvPr/>
        </p:nvPicPr>
        <p:blipFill>
          <a:blip r:embed="rId4"/>
          <a:stretch>
            <a:fillRect/>
          </a:stretch>
        </p:blipFill>
        <p:spPr>
          <a:xfrm>
            <a:off x="7478713" y="1498600"/>
            <a:ext cx="3971925" cy="2643188"/>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60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53"/>
          <p:cNvSpPr txBox="1"/>
          <p:nvPr/>
        </p:nvSpPr>
        <p:spPr>
          <a:xfrm>
            <a:off x="1738313" y="76200"/>
            <a:ext cx="8229600" cy="523875"/>
          </a:xfrm>
          <a:prstGeom prst="rect">
            <a:avLst/>
          </a:prstGeom>
          <a:noFill/>
          <a:ln w="9525">
            <a:noFill/>
          </a:ln>
        </p:spPr>
        <p:txBody>
          <a:bodyPr anchor="ctr" anchorCtr="0">
            <a:spAutoFit/>
          </a:bodyPr>
          <a:lstStyle/>
          <a:p>
            <a:pPr algn="ctr">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0178" name="Content Placeholder 4"/>
          <p:cNvSpPr txBox="1"/>
          <p:nvPr/>
        </p:nvSpPr>
        <p:spPr>
          <a:xfrm>
            <a:off x="225425" y="609600"/>
            <a:ext cx="6465888"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1204" name="Content Placeholder 4"/>
          <p:cNvSpPr txBox="1"/>
          <p:nvPr/>
        </p:nvSpPr>
        <p:spPr>
          <a:xfrm>
            <a:off x="377825" y="1219200"/>
            <a:ext cx="8523288" cy="523875"/>
          </a:xfrm>
          <a:prstGeom prst="rect">
            <a:avLst/>
          </a:prstGeom>
          <a:noFill/>
          <a:ln w="9525">
            <a:noFill/>
          </a:ln>
        </p:spPr>
        <p:txBody>
          <a:bodyPr anchor="t" anchorCtr="0">
            <a:spAutoFit/>
          </a:bodyPr>
          <a:lstStyle/>
          <a:p>
            <a:pPr>
              <a:spcBef>
                <a:spcPct val="20000"/>
              </a:spcBef>
            </a:pPr>
            <a:r>
              <a:rPr lang="en-US" altLang="en-US" sz="2800" u="sng" dirty="0">
                <a:latin typeface="Times New Roman" panose="02020603050405020304" pitchFamily="18" charset="0"/>
              </a:rPr>
              <a:t>Tìm hiểu mối liên hệ giữa độ cao v</a:t>
            </a:r>
            <a:r>
              <a:rPr lang="en-US" altLang="en-US" sz="2800" u="sng" dirty="0">
                <a:latin typeface="Times New Roman" panose="02020603050405020304" pitchFamily="18" charset="0"/>
                <a:ea typeface="Times New Roman" panose="02020603050405020304" pitchFamily="18" charset="0"/>
              </a:rPr>
              <a:t>à</a:t>
            </a:r>
            <a:r>
              <a:rPr lang="en-US" altLang="en-US" sz="2800" u="sng" dirty="0">
                <a:latin typeface="Times New Roman" panose="02020603050405020304" pitchFamily="18" charset="0"/>
              </a:rPr>
              <a:t> tần số âm </a:t>
            </a:r>
            <a:endParaRPr lang="en-US" altLang="en-US" sz="2800" u="sng" dirty="0">
              <a:latin typeface="Times New Roman" panose="02020603050405020304" pitchFamily="18" charset="0"/>
              <a:ea typeface="Times New Roman" panose="02020603050405020304" pitchFamily="18" charset="0"/>
            </a:endParaRPr>
          </a:p>
        </p:txBody>
      </p:sp>
      <p:sp>
        <p:nvSpPr>
          <p:cNvPr id="13" name="Text Box 22"/>
          <p:cNvSpPr txBox="1">
            <a:spLocks noChangeArrowheads="1"/>
          </p:cNvSpPr>
          <p:nvPr/>
        </p:nvSpPr>
        <p:spPr bwMode="auto">
          <a:xfrm>
            <a:off x="685800" y="1905000"/>
            <a:ext cx="8367713" cy="1016000"/>
          </a:xfrm>
          <a:prstGeom prst="rect">
            <a:avLst/>
          </a:prstGeom>
          <a:noFill/>
          <a:ln w="9525">
            <a:noFill/>
            <a:miter lim="800000"/>
          </a:ln>
        </p:spPr>
        <p:txBody>
          <a:bodyPr>
            <a:spAutoFit/>
          </a:bodyPr>
          <a:lstStyle/>
          <a:p>
            <a:pPr marR="0" algn="ctr" defTabSz="914400">
              <a:spcBef>
                <a:spcPct val="50000"/>
              </a:spcBef>
              <a:buClrTx/>
              <a:buSzTx/>
              <a:buFontTx/>
              <a:buNone/>
            </a:pPr>
            <a:r>
              <a:rPr kumimoji="0" lang="en-US" altLang="en-US" b="1" kern="1200" cap="none" spc="0" normalizeH="0" baseline="0" noProof="1">
                <a:effectLst>
                  <a:outerShdw blurRad="38100" dist="38100" dir="2700000">
                    <a:srgbClr val="C0C0C0"/>
                  </a:outerShdw>
                </a:effectLst>
                <a:latin typeface="Times New Roman" panose="02020603050405020304" pitchFamily="18" charset="0"/>
                <a:ea typeface="+mn-ea"/>
                <a:cs typeface="Times New Roman" panose="02020603050405020304" pitchFamily="18" charset="0"/>
              </a:rPr>
              <a:t>Thí nghiệm 3:  </a:t>
            </a:r>
            <a:r>
              <a:rPr kumimoji="0" lang="en-US" altLang="en-US" kern="1200" cap="none" spc="0" normalizeH="0" baseline="0" noProof="1">
                <a:latin typeface="Times New Roman" panose="02020603050405020304" pitchFamily="18" charset="0"/>
                <a:ea typeface="+mn-ea"/>
                <a:cs typeface="Times New Roman" panose="02020603050405020304" pitchFamily="18" charset="0"/>
              </a:rPr>
              <a:t>Tìm hiểu mối liên hệ giữa độ cao v</a:t>
            </a:r>
            <a:r>
              <a:rPr kumimoji="0" lang="en-US" altLang="en-US" kern="1200" cap="none" spc="0" normalizeH="0" baseline="0" noProof="1">
                <a:latin typeface="Times New Roman" panose="02020603050405020304" pitchFamily="18" charset="0"/>
                <a:ea typeface="Times New Roman" panose="02020603050405020304" pitchFamily="18" charset="0"/>
                <a:cs typeface="+mn-cs"/>
              </a:rPr>
              <a:t>à</a:t>
            </a:r>
            <a:r>
              <a:rPr kumimoji="0" lang="en-US" altLang="en-US" kern="1200" cap="none" spc="0" normalizeH="0" baseline="0" noProof="1">
                <a:latin typeface="Times New Roman" panose="02020603050405020304" pitchFamily="18" charset="0"/>
                <a:ea typeface="+mn-ea"/>
                <a:cs typeface="Times New Roman" panose="02020603050405020304" pitchFamily="18" charset="0"/>
              </a:rPr>
              <a:t> tần số âm </a:t>
            </a:r>
          </a:p>
          <a:p>
            <a:pPr marR="0" algn="ctr" defTabSz="914400">
              <a:spcBef>
                <a:spcPct val="50000"/>
              </a:spcBef>
              <a:buClrTx/>
              <a:buSzTx/>
              <a:buFontTx/>
              <a:buNone/>
            </a:pPr>
            <a:endParaRPr kumimoji="0" lang="en-US" altLang="en-US" kern="1200" cap="none" spc="0" normalizeH="0" baseline="0" noProof="1">
              <a:effectLst>
                <a:outerShdw blurRad="38100" dist="38100" dir="2700000">
                  <a:srgbClr val="C0C0C0"/>
                </a:outerShdw>
              </a:effectLst>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685800" y="2513013"/>
            <a:ext cx="10958513" cy="2973387"/>
          </a:xfrm>
          <a:prstGeom prst="rect">
            <a:avLst/>
          </a:prstGeom>
          <a:noFill/>
          <a:ln w="9525">
            <a:noFill/>
          </a:ln>
        </p:spPr>
        <p:txBody>
          <a:bodyPr anchor="t" anchorCtr="0">
            <a:spAutoFit/>
          </a:bodyPr>
          <a:lstStyle/>
          <a:p>
            <a:pPr algn="just" eaLnBrk="0" hangingPunct="0">
              <a:spcBef>
                <a:spcPts val="600"/>
              </a:spcBef>
              <a:buNone/>
            </a:pPr>
            <a:r>
              <a:rPr lang="en-US" altLang="en-US" dirty="0">
                <a:solidFill>
                  <a:srgbClr val="000000"/>
                </a:solidFill>
                <a:latin typeface="Times New Roman" panose="02020603050405020304" pitchFamily="18" charset="0"/>
              </a:rPr>
              <a:t>Tiến h</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nh thí nghiệm 3 ( giống H13. 4 ) Thảo luận nhóm  v</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 trả lời các câu hỏi:</a:t>
            </a:r>
          </a:p>
          <a:p>
            <a:pPr algn="just" eaLnBrk="0" hangingPunct="0">
              <a:spcBef>
                <a:spcPts val="600"/>
              </a:spcBef>
              <a:buNone/>
            </a:pPr>
            <a:endParaRPr lang="en-US" altLang="en-US" dirty="0">
              <a:solidFill>
                <a:srgbClr val="000000"/>
              </a:solidFill>
              <a:latin typeface="Times New Roman" panose="02020603050405020304" pitchFamily="18" charset="0"/>
            </a:endParaRPr>
          </a:p>
          <a:p>
            <a:pPr algn="just" eaLnBrk="0" hangingPunct="0">
              <a:lnSpc>
                <a:spcPts val="1650"/>
              </a:lnSpc>
              <a:spcBef>
                <a:spcPts val="600"/>
              </a:spcBef>
              <a:buAutoNum type="alphaLcParenR"/>
            </a:pPr>
            <a:r>
              <a:rPr lang="en-US" altLang="en-US" dirty="0">
                <a:solidFill>
                  <a:srgbClr val="000000"/>
                </a:solidFill>
                <a:latin typeface="Times New Roman" panose="02020603050405020304" pitchFamily="18" charset="0"/>
              </a:rPr>
              <a:t>Âm thanh phát ra bởi âm thoa n</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o nghe bổng hơn?</a:t>
            </a:r>
          </a:p>
          <a:p>
            <a:pPr algn="just" eaLnBrk="0" hangingPunct="0">
              <a:lnSpc>
                <a:spcPts val="1650"/>
              </a:lnSpc>
              <a:spcBef>
                <a:spcPts val="600"/>
              </a:spcBef>
              <a:buAutoNum type="alphaLcParenR"/>
            </a:pPr>
            <a:endParaRPr lang="en-US" altLang="en-US" dirty="0">
              <a:solidFill>
                <a:srgbClr val="000000"/>
              </a:solidFill>
              <a:latin typeface="Times New Roman" panose="02020603050405020304" pitchFamily="18" charset="0"/>
            </a:endParaRPr>
          </a:p>
          <a:p>
            <a:pPr algn="just" eaLnBrk="0" hangingPunct="0">
              <a:lnSpc>
                <a:spcPts val="1650"/>
              </a:lnSpc>
              <a:spcBef>
                <a:spcPts val="600"/>
              </a:spcBef>
              <a:buNone/>
            </a:pPr>
            <a:r>
              <a:rPr lang="en-US" altLang="en-US" dirty="0">
                <a:solidFill>
                  <a:srgbClr val="000000"/>
                </a:solidFill>
                <a:latin typeface="Times New Roman" panose="02020603050405020304" pitchFamily="18" charset="0"/>
              </a:rPr>
              <a:t>b) Từ đồ thị dao động âm trên m</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n hình dao động kí, sóng âm của âm thoa n</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o phát</a:t>
            </a:r>
          </a:p>
          <a:p>
            <a:pPr algn="just" eaLnBrk="0" hangingPunct="0">
              <a:lnSpc>
                <a:spcPts val="1650"/>
              </a:lnSpc>
              <a:spcBef>
                <a:spcPts val="600"/>
              </a:spcBef>
              <a:buNone/>
            </a:pPr>
            <a:r>
              <a:rPr lang="en-US" altLang="en-US" dirty="0">
                <a:solidFill>
                  <a:srgbClr val="000000"/>
                </a:solidFill>
                <a:latin typeface="Times New Roman" panose="02020603050405020304" pitchFamily="18" charset="0"/>
              </a:rPr>
              <a:t> </a:t>
            </a:r>
          </a:p>
          <a:p>
            <a:pPr algn="just" eaLnBrk="0" hangingPunct="0">
              <a:lnSpc>
                <a:spcPts val="1650"/>
              </a:lnSpc>
              <a:spcBef>
                <a:spcPts val="600"/>
              </a:spcBef>
              <a:buNone/>
            </a:pPr>
            <a:r>
              <a:rPr lang="en-US" altLang="en-US" dirty="0">
                <a:solidFill>
                  <a:srgbClr val="000000"/>
                </a:solidFill>
                <a:latin typeface="Times New Roman" panose="02020603050405020304" pitchFamily="18" charset="0"/>
              </a:rPr>
              <a:t>ra có tần số lớn hơn?</a:t>
            </a:r>
          </a:p>
          <a:p>
            <a:pPr algn="just" eaLnBrk="0" hangingPunct="0">
              <a:lnSpc>
                <a:spcPts val="1650"/>
              </a:lnSpc>
              <a:spcBef>
                <a:spcPts val="600"/>
              </a:spcBef>
              <a:buNone/>
            </a:pPr>
            <a:endParaRPr lang="en-US" altLang="en-US" dirty="0">
              <a:solidFill>
                <a:srgbClr val="000000"/>
              </a:solidFill>
              <a:latin typeface="Times New Roman" panose="02020603050405020304" pitchFamily="18" charset="0"/>
            </a:endParaRPr>
          </a:p>
          <a:p>
            <a:pPr algn="just" eaLnBrk="0" hangingPunct="0">
              <a:lnSpc>
                <a:spcPts val="1650"/>
              </a:lnSpc>
              <a:spcBef>
                <a:spcPts val="600"/>
              </a:spcBef>
              <a:buNone/>
            </a:pPr>
            <a:r>
              <a:rPr lang="en-US" altLang="en-US" dirty="0">
                <a:solidFill>
                  <a:srgbClr val="000000"/>
                </a:solidFill>
                <a:latin typeface="Times New Roman" panose="02020603050405020304" pitchFamily="18" charset="0"/>
              </a:rPr>
              <a:t>c) Nêu nhận xét về mối liên hệ giữa độ cao của âm với tần số âm.</a:t>
            </a:r>
            <a:endParaRPr lang="en-US" altLang="en-US"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500"/>
                                        <p:tgtEl>
                                          <p:spTgt spid="5120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53"/>
          <p:cNvSpPr>
            <a:spLocks noGrp="1"/>
          </p:cNvSpPr>
          <p:nvPr>
            <p:ph type="title"/>
          </p:nvPr>
        </p:nvSpPr>
        <p:spPr>
          <a:xfrm>
            <a:off x="1966913" y="304800"/>
            <a:ext cx="8229600" cy="523875"/>
          </a:xfrm>
          <a:ln/>
        </p:spPr>
        <p:txBody>
          <a:bodyPr vert="horz" wrap="square" lIns="91440" tIns="45720" rIns="91440" bIns="45720" anchor="ctr" anchorCtr="0">
            <a:spAutoFit/>
          </a:bodyPr>
          <a:lstStyle/>
          <a:p>
            <a:pPr eaLnBrk="1" hangingPunct="1">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1 )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9219"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9220" name="Rectangle 5"/>
          <p:cNvSpPr/>
          <p:nvPr/>
        </p:nvSpPr>
        <p:spPr>
          <a:xfrm>
            <a:off x="823913" y="1371600"/>
            <a:ext cx="5181600" cy="523875"/>
          </a:xfrm>
          <a:prstGeom prst="rect">
            <a:avLst/>
          </a:prstGeom>
          <a:noFill/>
          <a:ln w="9525">
            <a:noFill/>
          </a:ln>
        </p:spPr>
        <p:txBody>
          <a:bodyPr anchor="t" anchorCtr="0">
            <a:spAutoFit/>
          </a:bodyPr>
          <a:lstStyle/>
          <a:p>
            <a:r>
              <a:rPr lang="en-US" altLang="en-US" sz="2800" b="1" dirty="0">
                <a:latin typeface="Times New Roman" panose="02020603050405020304" pitchFamily="18" charset="0"/>
              </a:rPr>
              <a:t>* </a:t>
            </a:r>
            <a:r>
              <a:rPr lang="en-US" altLang="en-US" sz="2800" b="1" u="sng" dirty="0">
                <a:latin typeface="Times New Roman" panose="02020603050405020304" pitchFamily="18" charset="0"/>
              </a:rPr>
              <a:t>Tìm hiểu về biên độ dao động </a:t>
            </a:r>
            <a:endParaRPr lang="en-US" altLang="en-US" sz="2800" b="1" u="sng" dirty="0">
              <a:latin typeface="Times New Roman" panose="02020603050405020304" pitchFamily="18" charset="0"/>
              <a:ea typeface="Times New Roman" panose="02020603050405020304" pitchFamily="18" charset="0"/>
            </a:endParaRPr>
          </a:p>
        </p:txBody>
      </p:sp>
      <p:sp>
        <p:nvSpPr>
          <p:cNvPr id="9221" name="Rectangle 5"/>
          <p:cNvSpPr/>
          <p:nvPr/>
        </p:nvSpPr>
        <p:spPr>
          <a:xfrm>
            <a:off x="823913" y="2133600"/>
            <a:ext cx="9829800" cy="523875"/>
          </a:xfrm>
          <a:prstGeom prst="rect">
            <a:avLst/>
          </a:prstGeom>
          <a:noFill/>
          <a:ln w="9525">
            <a:noFill/>
          </a:ln>
        </p:spPr>
        <p:txBody>
          <a:bodyPr anchor="t" anchorCtr="0">
            <a:spAutoFit/>
          </a:bodyPr>
          <a:lstStyle/>
          <a:p>
            <a:r>
              <a:rPr lang="en-US" altLang="en-US" sz="2800" dirty="0">
                <a:latin typeface="Times New Roman" panose="02020603050405020304" pitchFamily="18" charset="0"/>
              </a:rPr>
              <a:t>HS tìm hiểu nội dung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rPr>
              <a:t> trả lời câu hỏi sau :</a:t>
            </a:r>
            <a:endParaRPr lang="en-US" altLang="en-US" sz="2800"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5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wipe(down)">
                                      <p:cBhvr>
                                        <p:cTn id="22"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9220" grpId="0"/>
      <p:bldP spid="92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descr="https://img.loigiaihay.com/picture/2022/0318/134.png"/>
          <p:cNvPicPr>
            <a:picLocks noChangeAspect="1"/>
          </p:cNvPicPr>
          <p:nvPr/>
        </p:nvPicPr>
        <p:blipFill>
          <a:blip r:embed="rId2"/>
          <a:stretch>
            <a:fillRect/>
          </a:stretch>
        </p:blipFill>
        <p:spPr>
          <a:xfrm>
            <a:off x="377825" y="1295400"/>
            <a:ext cx="5408613" cy="4724400"/>
          </a:xfrm>
          <a:prstGeom prst="rect">
            <a:avLst/>
          </a:prstGeom>
          <a:noFill/>
          <a:ln w="9525">
            <a:noFill/>
          </a:ln>
        </p:spPr>
      </p:pic>
      <p:sp>
        <p:nvSpPr>
          <p:cNvPr id="52227" name="Rectangle 4"/>
          <p:cNvSpPr/>
          <p:nvPr/>
        </p:nvSpPr>
        <p:spPr>
          <a:xfrm>
            <a:off x="5945188" y="1655763"/>
            <a:ext cx="6003925" cy="4440237"/>
          </a:xfrm>
          <a:prstGeom prst="rect">
            <a:avLst/>
          </a:prstGeom>
          <a:noFill/>
          <a:ln w="9525">
            <a:noFill/>
          </a:ln>
        </p:spPr>
        <p:txBody>
          <a:bodyPr anchor="t" anchorCtr="0">
            <a:spAutoFit/>
          </a:bodyPr>
          <a:lstStyle/>
          <a:p>
            <a:pPr eaLnBrk="0" hangingPunct="0">
              <a:lnSpc>
                <a:spcPts val="1650"/>
              </a:lnSpc>
              <a:spcBef>
                <a:spcPts val="600"/>
              </a:spcBef>
            </a:pPr>
            <a:r>
              <a:rPr lang="en-US" altLang="en-US" dirty="0">
                <a:solidFill>
                  <a:srgbClr val="000000"/>
                </a:solidFill>
                <a:latin typeface="Times New Roman" panose="02020603050405020304" pitchFamily="18" charset="0"/>
              </a:rPr>
              <a:t>a, Âm phát ra bởi âm thoa khi gõ mạnh nhất</a:t>
            </a:r>
          </a:p>
          <a:p>
            <a:pPr eaLnBrk="0" hangingPunct="0">
              <a:lnSpc>
                <a:spcPts val="1650"/>
              </a:lnSpc>
              <a:spcBef>
                <a:spcPts val="600"/>
              </a:spcBef>
            </a:pPr>
            <a:endParaRPr lang="en-US" altLang="en-US" dirty="0">
              <a:solidFill>
                <a:srgbClr val="000000"/>
              </a:solidFill>
              <a:latin typeface="Times New Roman" panose="02020603050405020304" pitchFamily="18" charset="0"/>
            </a:endParaRPr>
          </a:p>
          <a:p>
            <a:pPr eaLnBrk="0" hangingPunct="0">
              <a:lnSpc>
                <a:spcPts val="1650"/>
              </a:lnSpc>
              <a:spcBef>
                <a:spcPts val="600"/>
              </a:spcBef>
            </a:pPr>
            <a:r>
              <a:rPr lang="en-US" altLang="en-US" dirty="0">
                <a:solidFill>
                  <a:srgbClr val="000000"/>
                </a:solidFill>
                <a:latin typeface="Times New Roman" panose="02020603050405020304" pitchFamily="18" charset="0"/>
              </a:rPr>
              <a:t> nghe bổng nhất.</a:t>
            </a:r>
          </a:p>
          <a:p>
            <a:pPr eaLnBrk="0" hangingPunct="0">
              <a:lnSpc>
                <a:spcPts val="1650"/>
              </a:lnSpc>
              <a:spcBef>
                <a:spcPts val="600"/>
              </a:spcBef>
            </a:pPr>
            <a:endParaRPr lang="en-US" altLang="en-US" dirty="0">
              <a:solidFill>
                <a:srgbClr val="000000"/>
              </a:solidFill>
              <a:latin typeface="Times New Roman" panose="02020603050405020304" pitchFamily="18" charset="0"/>
            </a:endParaRPr>
          </a:p>
          <a:p>
            <a:pPr eaLnBrk="0" hangingPunct="0">
              <a:lnSpc>
                <a:spcPts val="1650"/>
              </a:lnSpc>
              <a:spcBef>
                <a:spcPts val="600"/>
              </a:spcBef>
            </a:pPr>
            <a:r>
              <a:rPr lang="en-US" altLang="en-US" dirty="0">
                <a:solidFill>
                  <a:srgbClr val="000000"/>
                </a:solidFill>
                <a:latin typeface="Times New Roman" panose="02020603050405020304" pitchFamily="18" charset="0"/>
              </a:rPr>
              <a:t>b) Từ đồ thị dao động âm trên m</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n hình dao</a:t>
            </a:r>
          </a:p>
          <a:p>
            <a:pPr eaLnBrk="0" hangingPunct="0">
              <a:lnSpc>
                <a:spcPts val="1650"/>
              </a:lnSpc>
              <a:spcBef>
                <a:spcPts val="600"/>
              </a:spcBef>
            </a:pPr>
            <a:r>
              <a:rPr lang="en-US" altLang="en-US" dirty="0">
                <a:solidFill>
                  <a:srgbClr val="000000"/>
                </a:solidFill>
                <a:latin typeface="Times New Roman" panose="02020603050405020304" pitchFamily="18" charset="0"/>
              </a:rPr>
              <a:t> </a:t>
            </a:r>
          </a:p>
          <a:p>
            <a:pPr eaLnBrk="0" hangingPunct="0">
              <a:lnSpc>
                <a:spcPts val="1650"/>
              </a:lnSpc>
              <a:spcBef>
                <a:spcPts val="600"/>
              </a:spcBef>
            </a:pPr>
            <a:r>
              <a:rPr lang="en-US" altLang="en-US" dirty="0">
                <a:solidFill>
                  <a:srgbClr val="000000"/>
                </a:solidFill>
                <a:latin typeface="Times New Roman" panose="02020603050405020304" pitchFamily="18" charset="0"/>
              </a:rPr>
              <a:t>động kí, sóng âm của âm thoa khi gõ mạnh</a:t>
            </a:r>
          </a:p>
          <a:p>
            <a:pPr eaLnBrk="0" hangingPunct="0">
              <a:lnSpc>
                <a:spcPts val="1650"/>
              </a:lnSpc>
              <a:spcBef>
                <a:spcPts val="600"/>
              </a:spcBef>
            </a:pPr>
            <a:endParaRPr lang="en-US" altLang="en-US" dirty="0">
              <a:solidFill>
                <a:srgbClr val="000000"/>
              </a:solidFill>
              <a:latin typeface="Times New Roman" panose="02020603050405020304" pitchFamily="18" charset="0"/>
            </a:endParaRPr>
          </a:p>
          <a:p>
            <a:pPr eaLnBrk="0" hangingPunct="0">
              <a:lnSpc>
                <a:spcPts val="1650"/>
              </a:lnSpc>
              <a:spcBef>
                <a:spcPts val="600"/>
              </a:spcBef>
            </a:pPr>
            <a:r>
              <a:rPr lang="en-US" altLang="en-US" dirty="0">
                <a:solidFill>
                  <a:srgbClr val="000000"/>
                </a:solidFill>
                <a:latin typeface="Times New Roman" panose="02020603050405020304" pitchFamily="18" charset="0"/>
              </a:rPr>
              <a:t> nhất có tần số lớn nhất.</a:t>
            </a:r>
          </a:p>
          <a:p>
            <a:pPr eaLnBrk="0" hangingPunct="0">
              <a:lnSpc>
                <a:spcPts val="1650"/>
              </a:lnSpc>
              <a:spcBef>
                <a:spcPts val="600"/>
              </a:spcBef>
            </a:pPr>
            <a:endParaRPr lang="en-US" altLang="en-US" dirty="0">
              <a:solidFill>
                <a:srgbClr val="000000"/>
              </a:solidFill>
              <a:latin typeface="Times New Roman" panose="02020603050405020304" pitchFamily="18" charset="0"/>
            </a:endParaRPr>
          </a:p>
          <a:p>
            <a:pPr eaLnBrk="0" hangingPunct="0">
              <a:lnSpc>
                <a:spcPts val="1650"/>
              </a:lnSpc>
              <a:spcBef>
                <a:spcPts val="600"/>
              </a:spcBef>
            </a:pPr>
            <a:r>
              <a:rPr lang="en-US" altLang="en-US" dirty="0">
                <a:solidFill>
                  <a:srgbClr val="000000"/>
                </a:solidFill>
                <a:latin typeface="Times New Roman" panose="02020603050405020304" pitchFamily="18" charset="0"/>
              </a:rPr>
              <a:t>c) Âm phát ra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ng cao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ng bổng) khi tần số</a:t>
            </a:r>
          </a:p>
          <a:p>
            <a:pPr eaLnBrk="0" hangingPunct="0">
              <a:lnSpc>
                <a:spcPts val="1650"/>
              </a:lnSpc>
              <a:spcBef>
                <a:spcPts val="600"/>
              </a:spcBef>
            </a:pPr>
            <a:r>
              <a:rPr lang="en-US" altLang="en-US" dirty="0">
                <a:solidFill>
                  <a:srgbClr val="000000"/>
                </a:solidFill>
                <a:latin typeface="Times New Roman" panose="02020603050405020304" pitchFamily="18" charset="0"/>
              </a:rPr>
              <a:t> </a:t>
            </a:r>
          </a:p>
          <a:p>
            <a:pPr eaLnBrk="0" hangingPunct="0">
              <a:lnSpc>
                <a:spcPts val="1650"/>
              </a:lnSpc>
              <a:spcBef>
                <a:spcPts val="600"/>
              </a:spcBef>
            </a:pPr>
            <a:r>
              <a:rPr lang="en-US" altLang="en-US" dirty="0">
                <a:solidFill>
                  <a:srgbClr val="000000"/>
                </a:solidFill>
                <a:latin typeface="Times New Roman" panose="02020603050405020304" pitchFamily="18" charset="0"/>
              </a:rPr>
              <a:t>âm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ng lớn. Âm phát ra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ng thấp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ng trầm)</a:t>
            </a:r>
          </a:p>
          <a:p>
            <a:pPr eaLnBrk="0" hangingPunct="0">
              <a:lnSpc>
                <a:spcPts val="1650"/>
              </a:lnSpc>
              <a:spcBef>
                <a:spcPts val="600"/>
              </a:spcBef>
            </a:pPr>
            <a:r>
              <a:rPr lang="en-US" altLang="en-US" dirty="0">
                <a:solidFill>
                  <a:srgbClr val="000000"/>
                </a:solidFill>
                <a:latin typeface="Times New Roman" panose="02020603050405020304" pitchFamily="18" charset="0"/>
              </a:rPr>
              <a:t> </a:t>
            </a:r>
          </a:p>
          <a:p>
            <a:pPr eaLnBrk="0" hangingPunct="0">
              <a:lnSpc>
                <a:spcPts val="1650"/>
              </a:lnSpc>
              <a:spcBef>
                <a:spcPts val="600"/>
              </a:spcBef>
            </a:pPr>
            <a:r>
              <a:rPr lang="en-US" altLang="en-US" dirty="0">
                <a:solidFill>
                  <a:srgbClr val="000000"/>
                </a:solidFill>
                <a:latin typeface="Times New Roman" panose="02020603050405020304" pitchFamily="18" charset="0"/>
              </a:rPr>
              <a:t>khi tần số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ng nhỏ.</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51203" name="Content Placeholder 4"/>
          <p:cNvSpPr txBox="1"/>
          <p:nvPr/>
        </p:nvSpPr>
        <p:spPr>
          <a:xfrm>
            <a:off x="377825" y="304800"/>
            <a:ext cx="8523288"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Tìm hiểu mối liên hệ giữa độ cao v</a:t>
            </a:r>
            <a:r>
              <a:rPr lang="en-US" altLang="en-US" sz="2800" b="1" u="sng" dirty="0">
                <a:latin typeface="Times New Roman" panose="02020603050405020304" pitchFamily="18" charset="0"/>
                <a:ea typeface="Times New Roman" panose="02020603050405020304" pitchFamily="18" charset="0"/>
              </a:rPr>
              <a:t>à</a:t>
            </a:r>
            <a:r>
              <a:rPr lang="en-US" altLang="en-US" sz="2800" b="1" u="sng" dirty="0">
                <a:latin typeface="Times New Roman" panose="02020603050405020304" pitchFamily="18" charset="0"/>
              </a:rPr>
              <a:t> tần số âm </a:t>
            </a:r>
            <a:endParaRPr lang="en-US" altLang="en-US" sz="2800" b="1"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227"/>
                                        </p:tgtEl>
                                        <p:attrNameLst>
                                          <p:attrName>style.visibility</p:attrName>
                                        </p:attrNameLst>
                                      </p:cBhvr>
                                      <p:to>
                                        <p:strVal val="visible"/>
                                      </p:to>
                                    </p:set>
                                    <p:animEffect transition="in" filter="fade">
                                      <p:cBhvr>
                                        <p:cTn id="11"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53"/>
          <p:cNvSpPr txBox="1"/>
          <p:nvPr/>
        </p:nvSpPr>
        <p:spPr>
          <a:xfrm>
            <a:off x="1738313" y="76200"/>
            <a:ext cx="8229600" cy="523875"/>
          </a:xfrm>
          <a:prstGeom prst="rect">
            <a:avLst/>
          </a:prstGeom>
          <a:noFill/>
          <a:ln w="9525">
            <a:noFill/>
          </a:ln>
        </p:spPr>
        <p:txBody>
          <a:bodyPr anchor="ctr" anchorCtr="0">
            <a:spAutoFit/>
          </a:bodyPr>
          <a:lstStyle/>
          <a:p>
            <a:pPr algn="ctr">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2226" name="Content Placeholder 4"/>
          <p:cNvSpPr txBox="1"/>
          <p:nvPr/>
        </p:nvSpPr>
        <p:spPr>
          <a:xfrm>
            <a:off x="225425" y="609600"/>
            <a:ext cx="6465888"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2227" name="Content Placeholder 4"/>
          <p:cNvSpPr txBox="1"/>
          <p:nvPr/>
        </p:nvSpPr>
        <p:spPr>
          <a:xfrm>
            <a:off x="377825" y="1228725"/>
            <a:ext cx="7685088" cy="523875"/>
          </a:xfrm>
          <a:prstGeom prst="rect">
            <a:avLst/>
          </a:prstGeom>
          <a:noFill/>
          <a:ln w="9525">
            <a:noFill/>
          </a:ln>
        </p:spPr>
        <p:txBody>
          <a:bodyPr anchor="t" anchorCtr="0">
            <a:spAutoFit/>
          </a:bodyPr>
          <a:lstStyle/>
          <a:p>
            <a:pPr>
              <a:spcBef>
                <a:spcPct val="20000"/>
              </a:spcBef>
            </a:pPr>
            <a:r>
              <a:rPr lang="en-US" altLang="en-US" sz="2800" dirty="0">
                <a:latin typeface="Times New Roman" panose="02020603050405020304" pitchFamily="18" charset="0"/>
              </a:rPr>
              <a:t>Tìm hiểu mối quan hệ giữa độ cao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rPr>
              <a:t> tần số âm </a:t>
            </a:r>
            <a:endParaRPr lang="en-US" altLang="en-US" sz="2800" dirty="0">
              <a:latin typeface="Times New Roman" panose="02020603050405020304" pitchFamily="18" charset="0"/>
              <a:ea typeface="Times New Roman" panose="02020603050405020304" pitchFamily="18" charset="0"/>
            </a:endParaRPr>
          </a:p>
        </p:txBody>
      </p:sp>
      <p:sp>
        <p:nvSpPr>
          <p:cNvPr id="7" name="Google Shape;98;p3"/>
          <p:cNvSpPr txBox="1"/>
          <p:nvPr/>
        </p:nvSpPr>
        <p:spPr>
          <a:xfrm>
            <a:off x="838200" y="1676400"/>
            <a:ext cx="10702925" cy="2286000"/>
          </a:xfrm>
          <a:prstGeom prst="rect">
            <a:avLst/>
          </a:prstGeom>
          <a:noFill/>
          <a:ln w="9525">
            <a:noFill/>
          </a:ln>
        </p:spPr>
        <p:txBody>
          <a:bodyPr lIns="91425" tIns="45700" rIns="91425" bIns="45700" anchor="t" anchorCtr="0"/>
          <a:lstStyle/>
          <a:p>
            <a:pPr eaLnBrk="0" hangingPunct="0">
              <a:lnSpc>
                <a:spcPct val="70000"/>
              </a:lnSpc>
              <a:buClrTx/>
            </a:pPr>
            <a:endParaRPr lang="vi-VN" altLang="x-none" sz="2500" dirty="0">
              <a:latin typeface="Arial" panose="020B0604020202020204" pitchFamily="34" charset="0"/>
            </a:endParaRPr>
          </a:p>
          <a:p>
            <a:pPr eaLnBrk="0" hangingPunct="0">
              <a:lnSpc>
                <a:spcPct val="70000"/>
              </a:lnSpc>
              <a:spcBef>
                <a:spcPts val="1000"/>
              </a:spcBef>
              <a:buClrTx/>
              <a:buFont typeface="Arial" panose="020B0604020202020204" pitchFamily="34" charset="0"/>
              <a:buChar char="•"/>
            </a:pPr>
            <a:r>
              <a:rPr lang="vi-VN" altLang="x-none" dirty="0">
                <a:latin typeface="Times New Roman" panose="02020603050405020304" pitchFamily="18" charset="0"/>
              </a:rPr>
              <a:t>Dao động càng</a:t>
            </a:r>
            <a:r>
              <a:rPr lang="en-US" altLang="zh-CN" dirty="0">
                <a:latin typeface="Calibri" panose="020F0502020204030204" pitchFamily="34" charset="0"/>
              </a:rPr>
              <a:t> </a:t>
            </a:r>
            <a:r>
              <a:rPr lang="en-US" altLang="zh-CN" u="sng" dirty="0">
                <a:solidFill>
                  <a:srgbClr val="FF0000"/>
                </a:solidFill>
                <a:latin typeface="Times New Roman" panose="02020603050405020304" pitchFamily="18" charset="0"/>
              </a:rPr>
              <a:t>nhanh</a:t>
            </a:r>
            <a:r>
              <a:rPr lang="vi-VN" altLang="x-none" dirty="0">
                <a:latin typeface="Times New Roman" panose="02020603050405020304" pitchFamily="18" charset="0"/>
              </a:rPr>
              <a:t>, tần số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ng </a:t>
            </a:r>
            <a:r>
              <a:rPr lang="vi-VN" altLang="x-none" b="1" dirty="0">
                <a:solidFill>
                  <a:srgbClr val="FF0000"/>
                </a:solidFill>
                <a:latin typeface="Times New Roman" panose="02020603050405020304" pitchFamily="18" charset="0"/>
              </a:rPr>
              <a:t>lớn</a:t>
            </a:r>
            <a:r>
              <a:rPr lang="vi-VN" altLang="x-none" dirty="0">
                <a:latin typeface="Times New Roman" panose="02020603050405020304" pitchFamily="18" charset="0"/>
              </a:rPr>
              <a:t>, âm phát ra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ng </a:t>
            </a:r>
            <a:r>
              <a:rPr lang="en-US" altLang="zh-CN" b="1" dirty="0">
                <a:solidFill>
                  <a:srgbClr val="FF0000"/>
                </a:solidFill>
                <a:latin typeface="Times New Roman" panose="02020603050405020304" pitchFamily="18" charset="0"/>
              </a:rPr>
              <a:t>cao</a:t>
            </a:r>
            <a:r>
              <a:rPr lang="vi-VN" altLang="x-none" dirty="0">
                <a:latin typeface="Times New Roman" panose="02020603050405020304" pitchFamily="18" charset="0"/>
              </a:rPr>
              <a:t>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ng </a:t>
            </a:r>
            <a:r>
              <a:rPr lang="en-US" altLang="zh-CN" b="1" dirty="0">
                <a:latin typeface="Calibri" panose="020F0502020204030204" pitchFamily="34" charset="0"/>
              </a:rPr>
              <a:t>bổng </a:t>
            </a:r>
            <a:r>
              <a:rPr lang="vi-VN" altLang="x-none" dirty="0">
                <a:latin typeface="Times New Roman" panose="02020603050405020304" pitchFamily="18" charset="0"/>
              </a:rPr>
              <a:t>).</a:t>
            </a:r>
          </a:p>
          <a:p>
            <a:pPr eaLnBrk="0" hangingPunct="0">
              <a:lnSpc>
                <a:spcPct val="70000"/>
              </a:lnSpc>
              <a:spcBef>
                <a:spcPts val="1000"/>
              </a:spcBef>
              <a:buClrTx/>
              <a:buFont typeface="Arial" panose="020B0604020202020204" pitchFamily="34" charset="0"/>
              <a:buChar char="•"/>
            </a:pPr>
            <a:r>
              <a:rPr lang="vi-VN" altLang="x-none" dirty="0">
                <a:latin typeface="Times New Roman" panose="02020603050405020304" pitchFamily="18" charset="0"/>
              </a:rPr>
              <a:t>Dao động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ng </a:t>
            </a:r>
            <a:r>
              <a:rPr lang="en-US" altLang="zh-CN" b="1" i="1" u="sng" dirty="0">
                <a:solidFill>
                  <a:srgbClr val="0000FF"/>
                </a:solidFill>
                <a:latin typeface="Times New Roman" panose="02020603050405020304" pitchFamily="18" charset="0"/>
              </a:rPr>
              <a:t>chậm</a:t>
            </a:r>
            <a:r>
              <a:rPr lang="vi-VN" altLang="x-none" dirty="0">
                <a:latin typeface="Times New Roman" panose="02020603050405020304" pitchFamily="18" charset="0"/>
              </a:rPr>
              <a:t>, tần số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ng </a:t>
            </a:r>
            <a:r>
              <a:rPr lang="vi-VN" altLang="x-none" dirty="0">
                <a:solidFill>
                  <a:srgbClr val="0000FF"/>
                </a:solidFill>
                <a:latin typeface="Times New Roman" panose="02020603050405020304" pitchFamily="18" charset="0"/>
              </a:rPr>
              <a:t>nhỏ</a:t>
            </a:r>
            <a:r>
              <a:rPr lang="vi-VN" altLang="x-none" dirty="0">
                <a:latin typeface="Times New Roman" panose="02020603050405020304" pitchFamily="18" charset="0"/>
              </a:rPr>
              <a:t>, âm phát ra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ng </a:t>
            </a:r>
            <a:r>
              <a:rPr lang="en-US" altLang="zh-CN" b="1" i="1" u="sng" dirty="0">
                <a:solidFill>
                  <a:srgbClr val="0000FF"/>
                </a:solidFill>
                <a:latin typeface="Times New Roman" panose="02020603050405020304" pitchFamily="18" charset="0"/>
              </a:rPr>
              <a:t>thấp </a:t>
            </a:r>
            <a:r>
              <a:rPr lang="vi-VN" altLang="x-none" dirty="0">
                <a:latin typeface="Times New Roman" panose="02020603050405020304" pitchFamily="18" charset="0"/>
              </a:rPr>
              <a:t>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ng t</a:t>
            </a:r>
            <a:r>
              <a:rPr lang="en-US" altLang="zh-CN" dirty="0">
                <a:latin typeface="Calibri" panose="020F0502020204030204" pitchFamily="34" charset="0"/>
              </a:rPr>
              <a:t>rầm </a:t>
            </a:r>
            <a:r>
              <a:rPr lang="vi-VN" altLang="x-none" dirty="0">
                <a:latin typeface="Times New Roman" panose="02020603050405020304" pitchFamily="18" charset="0"/>
              </a:rPr>
              <a:t>).</a:t>
            </a:r>
          </a:p>
          <a:p>
            <a:pPr eaLnBrk="0" hangingPunct="0">
              <a:lnSpc>
                <a:spcPct val="70000"/>
              </a:lnSpc>
              <a:spcBef>
                <a:spcPts val="1000"/>
              </a:spcBef>
              <a:buClrTx/>
            </a:pPr>
            <a:r>
              <a:rPr lang="en-US" altLang="zh-CN" dirty="0">
                <a:latin typeface="Calibri" panose="020F0502020204030204" pitchFamily="34" charset="0"/>
              </a:rPr>
              <a:t>     </a:t>
            </a:r>
            <a:r>
              <a:rPr lang="vi-VN" altLang="x-none" dirty="0">
                <a:latin typeface="Times New Roman" panose="02020603050405020304" pitchFamily="18" charset="0"/>
              </a:rPr>
              <a:t>Con người chỉ nghe được âm thanh có tần số từ 20 Hz đến 20000 Hz</a:t>
            </a:r>
          </a:p>
          <a:p>
            <a:pPr eaLnBrk="0" hangingPunct="0">
              <a:lnSpc>
                <a:spcPct val="70000"/>
              </a:lnSpc>
              <a:spcBef>
                <a:spcPts val="1000"/>
              </a:spcBef>
              <a:buClrTx/>
            </a:pPr>
            <a:r>
              <a:rPr lang="en-US" altLang="zh-CN" dirty="0">
                <a:latin typeface="Calibri" panose="020F0502020204030204" pitchFamily="34" charset="0"/>
              </a:rPr>
              <a:t>       </a:t>
            </a:r>
            <a:r>
              <a:rPr lang="vi-VN" altLang="x-none" dirty="0">
                <a:latin typeface="Times New Roman" panose="02020603050405020304" pitchFamily="18" charset="0"/>
              </a:rPr>
              <a:t>Hạ âm &lt; 20Hz</a:t>
            </a:r>
          </a:p>
          <a:p>
            <a:pPr eaLnBrk="0" hangingPunct="0">
              <a:lnSpc>
                <a:spcPct val="70000"/>
              </a:lnSpc>
              <a:spcBef>
                <a:spcPts val="1000"/>
              </a:spcBef>
              <a:buClrTx/>
            </a:pPr>
            <a:r>
              <a:rPr lang="en-US" altLang="zh-CN" dirty="0">
                <a:latin typeface="Calibri" panose="020F0502020204030204" pitchFamily="34" charset="0"/>
              </a:rPr>
              <a:t>       </a:t>
            </a:r>
            <a:r>
              <a:rPr lang="vi-VN" altLang="x-none" dirty="0">
                <a:latin typeface="Times New Roman" panose="02020603050405020304" pitchFamily="18" charset="0"/>
              </a:rPr>
              <a:t>20000Hz&lt; siêu âm </a:t>
            </a:r>
          </a:p>
          <a:p>
            <a:pPr eaLnBrk="0" hangingPunct="0">
              <a:lnSpc>
                <a:spcPct val="70000"/>
              </a:lnSpc>
              <a:spcBef>
                <a:spcPts val="1000"/>
              </a:spcBef>
              <a:buClrTx/>
            </a:pPr>
            <a:endParaRPr lang="vi-VN" altLang="x-none" sz="2500" dirty="0">
              <a:latin typeface="Arial" panose="020B0604020202020204" pitchFamily="34" charset="0"/>
            </a:endParaRPr>
          </a:p>
          <a:p>
            <a:pPr eaLnBrk="0" hangingPunct="0">
              <a:lnSpc>
                <a:spcPct val="70000"/>
              </a:lnSpc>
              <a:spcBef>
                <a:spcPts val="1000"/>
              </a:spcBef>
              <a:buClrTx/>
            </a:pPr>
            <a:endParaRPr lang="vi-VN" altLang="x-none" sz="2500" dirty="0">
              <a:latin typeface="Arial" panose="020B0604020202020204" pitchFamily="34" charset="0"/>
            </a:endParaRPr>
          </a:p>
          <a:p>
            <a:pPr eaLnBrk="0" hangingPunct="0">
              <a:lnSpc>
                <a:spcPct val="70000"/>
              </a:lnSpc>
              <a:spcBef>
                <a:spcPts val="1000"/>
              </a:spcBef>
              <a:buClrTx/>
            </a:pPr>
            <a:endParaRPr lang="vi-VN" altLang="x-none" sz="2500" dirty="0">
              <a:latin typeface="Arial" panose="020B0604020202020204" pitchFamily="34" charset="0"/>
            </a:endParaRPr>
          </a:p>
          <a:p>
            <a:pPr eaLnBrk="0" hangingPunct="0">
              <a:lnSpc>
                <a:spcPct val="70000"/>
              </a:lnSpc>
              <a:spcBef>
                <a:spcPts val="1000"/>
              </a:spcBef>
              <a:buClrTx/>
            </a:pPr>
            <a:endParaRPr lang="vi-VN" altLang="x-none" sz="25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53"/>
          <p:cNvSpPr txBox="1"/>
          <p:nvPr/>
        </p:nvSpPr>
        <p:spPr>
          <a:xfrm>
            <a:off x="1738313" y="76200"/>
            <a:ext cx="8229600" cy="523875"/>
          </a:xfrm>
          <a:prstGeom prst="rect">
            <a:avLst/>
          </a:prstGeom>
          <a:noFill/>
          <a:ln w="9525">
            <a:noFill/>
          </a:ln>
        </p:spPr>
        <p:txBody>
          <a:bodyPr anchor="ctr" anchorCtr="0">
            <a:spAutoFit/>
          </a:bodyPr>
          <a:lstStyle/>
          <a:p>
            <a:pPr algn="ctr">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3250" name="Content Placeholder 4"/>
          <p:cNvSpPr txBox="1"/>
          <p:nvPr/>
        </p:nvSpPr>
        <p:spPr>
          <a:xfrm>
            <a:off x="225425" y="609600"/>
            <a:ext cx="6465888"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4276" name="Rectangle 11"/>
          <p:cNvSpPr/>
          <p:nvPr/>
        </p:nvSpPr>
        <p:spPr>
          <a:xfrm>
            <a:off x="747713" y="1295400"/>
            <a:ext cx="10591800" cy="1036638"/>
          </a:xfrm>
          <a:prstGeom prst="rect">
            <a:avLst/>
          </a:prstGeom>
          <a:noFill/>
          <a:ln w="9525">
            <a:noFill/>
          </a:ln>
        </p:spPr>
        <p:txBody>
          <a:bodyPr anchor="t" anchorCtr="0">
            <a:spAutoFit/>
          </a:bodyPr>
          <a:lstStyle/>
          <a:p>
            <a:pPr eaLnBrk="0" hangingPunct="0">
              <a:spcAft>
                <a:spcPts val="1600"/>
              </a:spcAft>
            </a:pPr>
            <a:r>
              <a:rPr lang="en-US" altLang="en-US" b="1" u="sng" dirty="0">
                <a:latin typeface="Times New Roman" panose="02020603050405020304" pitchFamily="18" charset="0"/>
                <a:ea typeface="KoHo Medium"/>
                <a:sym typeface="KoHo Medium"/>
              </a:rPr>
              <a:t>*Tìm hiểu về tần số</a:t>
            </a:r>
          </a:p>
          <a:p>
            <a:pPr eaLnBrk="0" hangingPunct="0">
              <a:spcAft>
                <a:spcPts val="1600"/>
              </a:spcAft>
            </a:pPr>
            <a:r>
              <a:rPr lang="en-US" altLang="en-US" dirty="0">
                <a:solidFill>
                  <a:srgbClr val="FF0000"/>
                </a:solidFill>
                <a:latin typeface="Times New Roman" panose="02020603050405020304" pitchFamily="18" charset="0"/>
                <a:ea typeface="KoHo Medium"/>
                <a:sym typeface="KoHo Medium"/>
              </a:rPr>
              <a:t>Số dao động của vật thực hiện được  trong 1 giây được gọi  tần số</a:t>
            </a:r>
          </a:p>
        </p:txBody>
      </p:sp>
      <p:sp>
        <p:nvSpPr>
          <p:cNvPr id="54277" name="Content Placeholder 4"/>
          <p:cNvSpPr txBox="1"/>
          <p:nvPr/>
        </p:nvSpPr>
        <p:spPr>
          <a:xfrm>
            <a:off x="615950" y="2362200"/>
            <a:ext cx="7889875" cy="461963"/>
          </a:xfrm>
          <a:prstGeom prst="rect">
            <a:avLst/>
          </a:prstGeom>
          <a:noFill/>
          <a:ln w="9525">
            <a:noFill/>
          </a:ln>
        </p:spPr>
        <p:txBody>
          <a:bodyPr anchor="t" anchorCtr="0">
            <a:spAutoFit/>
          </a:bodyPr>
          <a:lstStyle/>
          <a:p>
            <a:pPr>
              <a:spcBef>
                <a:spcPct val="20000"/>
              </a:spcBef>
            </a:pPr>
            <a:r>
              <a:rPr lang="en-US" altLang="en-US" b="1" u="sng" dirty="0">
                <a:latin typeface="Times New Roman" panose="02020603050405020304" pitchFamily="18" charset="0"/>
              </a:rPr>
              <a:t>*Tìm hiểu mối quan hệ giữa độ cao v</a:t>
            </a:r>
            <a:r>
              <a:rPr lang="en-US" altLang="en-US" b="1" u="sng" dirty="0">
                <a:latin typeface="Times New Roman" panose="02020603050405020304" pitchFamily="18" charset="0"/>
                <a:ea typeface="Times New Roman" panose="02020603050405020304" pitchFamily="18" charset="0"/>
              </a:rPr>
              <a:t>à</a:t>
            </a:r>
            <a:r>
              <a:rPr lang="en-US" altLang="en-US" b="1" u="sng" dirty="0">
                <a:latin typeface="Times New Roman" panose="02020603050405020304" pitchFamily="18" charset="0"/>
              </a:rPr>
              <a:t> tần số âm </a:t>
            </a:r>
            <a:endParaRPr lang="en-US" altLang="en-US" b="1" u="sng" dirty="0">
              <a:latin typeface="Times New Roman" panose="02020603050405020304" pitchFamily="18" charset="0"/>
              <a:ea typeface="Times New Roman" panose="02020603050405020304" pitchFamily="18" charset="0"/>
            </a:endParaRPr>
          </a:p>
        </p:txBody>
      </p:sp>
      <p:sp>
        <p:nvSpPr>
          <p:cNvPr id="54278" name="Rectangle 13"/>
          <p:cNvSpPr/>
          <p:nvPr/>
        </p:nvSpPr>
        <p:spPr>
          <a:xfrm>
            <a:off x="366713" y="2895600"/>
            <a:ext cx="11353800" cy="3205163"/>
          </a:xfrm>
          <a:prstGeom prst="rect">
            <a:avLst/>
          </a:prstGeom>
          <a:noFill/>
          <a:ln w="9525">
            <a:noFill/>
          </a:ln>
        </p:spPr>
        <p:txBody>
          <a:bodyPr anchor="t" anchorCtr="0">
            <a:spAutoFit/>
          </a:bodyPr>
          <a:lstStyle/>
          <a:p>
            <a:pPr algn="just" eaLnBrk="0" hangingPunct="0">
              <a:lnSpc>
                <a:spcPct val="115000"/>
              </a:lnSpc>
            </a:pPr>
            <a:r>
              <a:rPr lang="vi-VN" altLang="en-US" sz="4400" dirty="0">
                <a:solidFill>
                  <a:srgbClr val="FF0000"/>
                </a:solidFill>
                <a:latin typeface="Times New Roman" panose="02020603050405020304" pitchFamily="18" charset="0"/>
              </a:rPr>
              <a:t>- </a:t>
            </a:r>
            <a:r>
              <a:rPr lang="en-US" altLang="en-US" sz="4400" dirty="0">
                <a:solidFill>
                  <a:srgbClr val="FF0000"/>
                </a:solidFill>
                <a:latin typeface="Times New Roman" panose="02020603050405020304" pitchFamily="18" charset="0"/>
              </a:rPr>
              <a:t>Âm phát ra c</a:t>
            </a:r>
            <a:r>
              <a:rPr lang="en-US" altLang="en-US" sz="4400" dirty="0">
                <a:solidFill>
                  <a:srgbClr val="FF0000"/>
                </a:solidFill>
                <a:latin typeface="Times New Roman" panose="02020603050405020304" pitchFamily="18" charset="0"/>
                <a:ea typeface="Times New Roman" panose="02020603050405020304" pitchFamily="18" charset="0"/>
              </a:rPr>
              <a:t>à</a:t>
            </a:r>
            <a:r>
              <a:rPr lang="en-US" altLang="en-US" sz="4400" dirty="0">
                <a:solidFill>
                  <a:srgbClr val="FF0000"/>
                </a:solidFill>
                <a:latin typeface="Times New Roman" panose="02020603050405020304" pitchFamily="18" charset="0"/>
              </a:rPr>
              <a:t>ng cao (c</a:t>
            </a:r>
            <a:r>
              <a:rPr lang="en-US" altLang="en-US" sz="4400" dirty="0">
                <a:solidFill>
                  <a:srgbClr val="FF0000"/>
                </a:solidFill>
                <a:latin typeface="Times New Roman" panose="02020603050405020304" pitchFamily="18" charset="0"/>
                <a:ea typeface="Times New Roman" panose="02020603050405020304" pitchFamily="18" charset="0"/>
              </a:rPr>
              <a:t>à</a:t>
            </a:r>
            <a:r>
              <a:rPr lang="en-US" altLang="en-US" sz="4400" dirty="0">
                <a:solidFill>
                  <a:srgbClr val="FF0000"/>
                </a:solidFill>
                <a:latin typeface="Times New Roman" panose="02020603050405020304" pitchFamily="18" charset="0"/>
              </a:rPr>
              <a:t>ng bổng)  </a:t>
            </a:r>
            <a:r>
              <a:rPr lang="en-US" altLang="en-US" sz="4400" dirty="0">
                <a:solidFill>
                  <a:srgbClr val="FF0000"/>
                </a:solidFill>
                <a:latin typeface="Cambria Math" panose="02040503050406030204" pitchFamily="18" charset="0"/>
              </a:rPr>
              <a:t>⇒</a:t>
            </a:r>
            <a:r>
              <a:rPr lang="en-US" altLang="en-US" sz="4400" dirty="0">
                <a:solidFill>
                  <a:srgbClr val="FF0000"/>
                </a:solidFill>
                <a:latin typeface="Times New Roman" panose="02020603050405020304" pitchFamily="18" charset="0"/>
              </a:rPr>
              <a:t> vật dao động c</a:t>
            </a:r>
            <a:r>
              <a:rPr lang="en-US" altLang="en-US" sz="4400" dirty="0">
                <a:solidFill>
                  <a:srgbClr val="FF0000"/>
                </a:solidFill>
                <a:latin typeface="Times New Roman" panose="02020603050405020304" pitchFamily="18" charset="0"/>
                <a:ea typeface="Times New Roman" panose="02020603050405020304" pitchFamily="18" charset="0"/>
              </a:rPr>
              <a:t>à</a:t>
            </a:r>
            <a:r>
              <a:rPr lang="en-US" altLang="en-US" sz="4400" dirty="0">
                <a:solidFill>
                  <a:srgbClr val="FF0000"/>
                </a:solidFill>
                <a:latin typeface="Times New Roman" panose="02020603050405020304" pitchFamily="18" charset="0"/>
              </a:rPr>
              <a:t>ng nhanh </a:t>
            </a:r>
            <a:r>
              <a:rPr lang="en-US" altLang="en-US" sz="4400" dirty="0">
                <a:solidFill>
                  <a:srgbClr val="FF0000"/>
                </a:solidFill>
                <a:latin typeface="Cambria Math" panose="02040503050406030204" pitchFamily="18" charset="0"/>
              </a:rPr>
              <a:t>⇒</a:t>
            </a:r>
            <a:r>
              <a:rPr lang="en-US" altLang="en-US" sz="4400" dirty="0">
                <a:solidFill>
                  <a:srgbClr val="FF0000"/>
                </a:solidFill>
                <a:latin typeface="Times New Roman" panose="02020603050405020304" pitchFamily="18" charset="0"/>
              </a:rPr>
              <a:t> tần số dao động c</a:t>
            </a:r>
            <a:r>
              <a:rPr lang="en-US" altLang="en-US" sz="4400" dirty="0">
                <a:solidFill>
                  <a:srgbClr val="FF0000"/>
                </a:solidFill>
                <a:latin typeface="Times New Roman" panose="02020603050405020304" pitchFamily="18" charset="0"/>
                <a:ea typeface="Times New Roman" panose="02020603050405020304" pitchFamily="18" charset="0"/>
              </a:rPr>
              <a:t>à</a:t>
            </a:r>
            <a:r>
              <a:rPr lang="en-US" altLang="en-US" sz="4400" dirty="0">
                <a:solidFill>
                  <a:srgbClr val="FF0000"/>
                </a:solidFill>
                <a:latin typeface="Times New Roman" panose="02020603050405020304" pitchFamily="18" charset="0"/>
              </a:rPr>
              <a:t>ng lớn.</a:t>
            </a:r>
          </a:p>
          <a:p>
            <a:pPr algn="just" eaLnBrk="0" hangingPunct="0">
              <a:lnSpc>
                <a:spcPct val="115000"/>
              </a:lnSpc>
            </a:pPr>
            <a:r>
              <a:rPr lang="en-US" altLang="en-US" sz="4400" dirty="0">
                <a:solidFill>
                  <a:srgbClr val="FF0000"/>
                </a:solidFill>
                <a:latin typeface="Times New Roman" panose="02020603050405020304" pitchFamily="18" charset="0"/>
              </a:rPr>
              <a:t> </a:t>
            </a:r>
            <a:r>
              <a:rPr lang="vi-VN" altLang="en-US" sz="4400" dirty="0">
                <a:solidFill>
                  <a:srgbClr val="FF0000"/>
                </a:solidFill>
                <a:latin typeface="Times New Roman" panose="02020603050405020304" pitchFamily="18" charset="0"/>
              </a:rPr>
              <a:t>- </a:t>
            </a:r>
            <a:r>
              <a:rPr lang="en-US" altLang="en-US" sz="4400" dirty="0">
                <a:solidFill>
                  <a:srgbClr val="FF0000"/>
                </a:solidFill>
                <a:latin typeface="Times New Roman" panose="02020603050405020304" pitchFamily="18" charset="0"/>
              </a:rPr>
              <a:t>Âm phát ra c</a:t>
            </a:r>
            <a:r>
              <a:rPr lang="en-US" altLang="en-US" sz="4400" dirty="0">
                <a:solidFill>
                  <a:srgbClr val="FF0000"/>
                </a:solidFill>
                <a:latin typeface="Times New Roman" panose="02020603050405020304" pitchFamily="18" charset="0"/>
                <a:ea typeface="Times New Roman" panose="02020603050405020304" pitchFamily="18" charset="0"/>
              </a:rPr>
              <a:t>à</a:t>
            </a:r>
            <a:r>
              <a:rPr lang="en-US" altLang="en-US" sz="4400" dirty="0">
                <a:solidFill>
                  <a:srgbClr val="FF0000"/>
                </a:solidFill>
                <a:latin typeface="Times New Roman" panose="02020603050405020304" pitchFamily="18" charset="0"/>
              </a:rPr>
              <a:t>ng thấp (c</a:t>
            </a:r>
            <a:r>
              <a:rPr lang="en-US" altLang="en-US" sz="4400" dirty="0">
                <a:solidFill>
                  <a:srgbClr val="FF0000"/>
                </a:solidFill>
                <a:latin typeface="Times New Roman" panose="02020603050405020304" pitchFamily="18" charset="0"/>
                <a:ea typeface="Times New Roman" panose="02020603050405020304" pitchFamily="18" charset="0"/>
              </a:rPr>
              <a:t>à</a:t>
            </a:r>
            <a:r>
              <a:rPr lang="en-US" altLang="en-US" sz="4400" dirty="0">
                <a:solidFill>
                  <a:srgbClr val="FF0000"/>
                </a:solidFill>
                <a:latin typeface="Times New Roman" panose="02020603050405020304" pitchFamily="18" charset="0"/>
              </a:rPr>
              <a:t>ng trầm) </a:t>
            </a:r>
            <a:r>
              <a:rPr lang="en-US" altLang="en-US" sz="4400" dirty="0">
                <a:solidFill>
                  <a:srgbClr val="FF0000"/>
                </a:solidFill>
                <a:latin typeface="Cambria Math" panose="02040503050406030204" pitchFamily="18" charset="0"/>
              </a:rPr>
              <a:t>⇒</a:t>
            </a:r>
            <a:r>
              <a:rPr lang="en-US" altLang="en-US" sz="4400" dirty="0">
                <a:solidFill>
                  <a:srgbClr val="FF0000"/>
                </a:solidFill>
                <a:latin typeface="Times New Roman" panose="02020603050405020304" pitchFamily="18" charset="0"/>
              </a:rPr>
              <a:t> vật dao động c</a:t>
            </a:r>
            <a:r>
              <a:rPr lang="en-US" altLang="en-US" sz="4400" dirty="0">
                <a:solidFill>
                  <a:srgbClr val="FF0000"/>
                </a:solidFill>
                <a:latin typeface="Times New Roman" panose="02020603050405020304" pitchFamily="18" charset="0"/>
                <a:ea typeface="Times New Roman" panose="02020603050405020304" pitchFamily="18" charset="0"/>
              </a:rPr>
              <a:t>à</a:t>
            </a:r>
            <a:r>
              <a:rPr lang="en-US" altLang="en-US" sz="4400" dirty="0">
                <a:solidFill>
                  <a:srgbClr val="FF0000"/>
                </a:solidFill>
                <a:latin typeface="Times New Roman" panose="02020603050405020304" pitchFamily="18" charset="0"/>
              </a:rPr>
              <a:t>ng chậm </a:t>
            </a:r>
            <a:r>
              <a:rPr lang="en-US" altLang="en-US" sz="4400" dirty="0">
                <a:solidFill>
                  <a:srgbClr val="FF0000"/>
                </a:solidFill>
                <a:latin typeface="Cambria Math" panose="02040503050406030204" pitchFamily="18" charset="0"/>
              </a:rPr>
              <a:t>⇒</a:t>
            </a:r>
            <a:r>
              <a:rPr lang="en-US" altLang="en-US" sz="4400" dirty="0">
                <a:solidFill>
                  <a:srgbClr val="FF0000"/>
                </a:solidFill>
                <a:latin typeface="Times New Roman" panose="02020603050405020304" pitchFamily="18" charset="0"/>
              </a:rPr>
              <a:t> tần số dao động c</a:t>
            </a:r>
            <a:r>
              <a:rPr lang="en-US" altLang="en-US" sz="4400" dirty="0">
                <a:solidFill>
                  <a:srgbClr val="FF0000"/>
                </a:solidFill>
                <a:latin typeface="Times New Roman" panose="02020603050405020304" pitchFamily="18" charset="0"/>
                <a:ea typeface="Times New Roman" panose="02020603050405020304" pitchFamily="18" charset="0"/>
              </a:rPr>
              <a:t>à</a:t>
            </a:r>
            <a:r>
              <a:rPr lang="en-US" altLang="en-US" sz="4400" dirty="0">
                <a:solidFill>
                  <a:srgbClr val="FF0000"/>
                </a:solidFill>
                <a:latin typeface="Times New Roman" panose="02020603050405020304" pitchFamily="18" charset="0"/>
              </a:rPr>
              <a:t>ng nhỏ.</a:t>
            </a:r>
            <a:endParaRPr lang="en-US" altLang="en-US" sz="44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5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fade">
                                      <p:cBhvr>
                                        <p:cTn id="12" dur="500"/>
                                        <p:tgtEl>
                                          <p:spTgt spid="54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8"/>
                                        </p:tgtEl>
                                        <p:attrNameLst>
                                          <p:attrName>style.visibility</p:attrName>
                                        </p:attrNameLst>
                                      </p:cBhvr>
                                      <p:to>
                                        <p:strVal val="visible"/>
                                      </p:to>
                                    </p:set>
                                    <p:animEffect transition="in" filter="fade">
                                      <p:cBhvr>
                                        <p:cTn id="17"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P spid="5427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 name="Google Shape;1600;p47"/>
          <p:cNvSpPr txBox="1">
            <a:spLocks noGrp="1"/>
          </p:cNvSpPr>
          <p:nvPr>
            <p:ph type="title"/>
          </p:nvPr>
        </p:nvSpPr>
        <p:spPr>
          <a:xfrm>
            <a:off x="0" y="7938"/>
            <a:ext cx="12161838" cy="957263"/>
          </a:xfrm>
          <a:solidFill>
            <a:srgbClr val="66FF33"/>
          </a:solidFill>
        </p:spPr>
        <p:txBody>
          <a:bodyPr vert="horz" wrap="square" lIns="121598" tIns="121598" rIns="121598" bIns="121598" numCol="1" rtlCol="0" anchor="ctr" anchorCtr="0" compatLnSpc="1">
            <a:noAutofit/>
          </a:bodyPr>
          <a:lstStyle/>
          <a:p>
            <a:pPr marL="0" marR="0" indent="0" algn="ctr" defTabSz="914400" rtl="0" eaLnBrk="0" fontAlgn="base" latinLnBrk="0" hangingPunct="0">
              <a:lnSpc>
                <a:spcPct val="100000"/>
              </a:lnSpc>
              <a:spcBef>
                <a:spcPct val="0"/>
              </a:spcBef>
              <a:spcAft>
                <a:spcPct val="0"/>
              </a:spcAft>
              <a:buClrTx/>
              <a:buSzPts val="4000"/>
              <a:buFontTx/>
              <a:buNone/>
            </a:pPr>
            <a:r>
              <a:rPr kumimoji="0" lang="en-US" altLang="x-none" sz="3700" b="0" i="0" u="none" strike="noStrike" kern="1200" cap="none" spc="0" normalizeH="0" baseline="0" noProof="1">
                <a:ln w="0"/>
                <a:solidFill>
                  <a:schemeClr val="bg1"/>
                </a:solidFill>
                <a:effectLst>
                  <a:outerShdw blurRad="38100" dist="38100" dir="2700000">
                    <a:srgbClr val="C0C0C0"/>
                  </a:outerShdw>
                </a:effectLst>
                <a:latin typeface="+mj-lt"/>
                <a:ea typeface="Bookerly"/>
                <a:cs typeface="+mj-cs"/>
              </a:rPr>
              <a:t> </a:t>
            </a:r>
            <a:r>
              <a:rPr kumimoji="0" lang="vi-VN" altLang="x-none" sz="3700" b="0" i="0" u="none" strike="noStrike" kern="1200" cap="none" spc="0" normalizeH="0" baseline="0" noProof="1">
                <a:ln w="0"/>
                <a:solidFill>
                  <a:schemeClr val="bg1"/>
                </a:solidFill>
                <a:effectLst>
                  <a:outerShdw blurRad="38100" dist="38100" dir="2700000">
                    <a:srgbClr val="C0C0C0"/>
                  </a:outerShdw>
                </a:effectLst>
                <a:latin typeface="Arial" panose="020B0604020202020204" pitchFamily="34" charset="0"/>
                <a:ea typeface="Bookerly"/>
                <a:cs typeface="+mj-cs"/>
              </a:rPr>
              <a:t>Vận Dụng</a:t>
            </a:r>
            <a:endParaRPr kumimoji="0" lang="zh-CN" altLang="x-none" sz="3700" b="0" i="0" u="none" strike="noStrike" kern="1200" cap="none" spc="0" normalizeH="0" baseline="0" noProof="1">
              <a:ln w="0"/>
              <a:solidFill>
                <a:schemeClr val="bg1"/>
              </a:solidFill>
              <a:effectLst>
                <a:outerShdw blurRad="38100" dist="38100" dir="2700000">
                  <a:srgbClr val="C0C0C0"/>
                </a:outerShdw>
              </a:effectLst>
              <a:latin typeface="+mj-lt"/>
              <a:ea typeface="Bookerly"/>
              <a:cs typeface="+mj-cs"/>
            </a:endParaRPr>
          </a:p>
        </p:txBody>
      </p:sp>
      <p:sp>
        <p:nvSpPr>
          <p:cNvPr id="9" name="Google Shape;1642;p47"/>
          <p:cNvSpPr txBox="1"/>
          <p:nvPr/>
        </p:nvSpPr>
        <p:spPr>
          <a:xfrm>
            <a:off x="0" y="965200"/>
            <a:ext cx="12161838" cy="841375"/>
          </a:xfrm>
          <a:prstGeom prst="rect">
            <a:avLst/>
          </a:prstGeom>
          <a:solidFill>
            <a:schemeClr val="accent4">
              <a:lumMod val="20000"/>
              <a:lumOff val="80000"/>
            </a:schemeClr>
          </a:solidFill>
          <a:ln>
            <a:noFill/>
          </a:ln>
        </p:spPr>
        <p:txBody>
          <a:bodyPr spcFirstLastPara="1" lIns="121598" tIns="121598" rIns="121598" bIns="121598"/>
          <a:lstStyle/>
          <a:p>
            <a:pPr marR="0" defTabSz="914400" eaLnBrk="0" hangingPunct="0">
              <a:spcAft>
                <a:spcPts val="1595"/>
              </a:spcAft>
              <a:buClrTx/>
              <a:buSzTx/>
              <a:buFontTx/>
              <a:buNone/>
              <a:defRPr/>
            </a:pPr>
            <a:r>
              <a:rPr kumimoji="0" lang="en-US" sz="3190" u="sng" kern="1200" cap="none" spc="0" normalizeH="0" baseline="0" noProof="0">
                <a:solidFill>
                  <a:srgbClr val="FF0000"/>
                </a:solidFill>
                <a:latin typeface="Times New Roman" panose="02020603050405020304" pitchFamily="18" charset="0"/>
                <a:ea typeface="KoHo Medium"/>
                <a:cs typeface="KoHo Medium"/>
                <a:sym typeface="KoHo Medium"/>
              </a:rPr>
              <a:t>BT </a:t>
            </a:r>
            <a:r>
              <a:rPr kumimoji="0" lang="en-US" sz="3190" kern="1200" cap="none" spc="0" normalizeH="0" baseline="0" noProof="0">
                <a:solidFill>
                  <a:srgbClr val="FF0000"/>
                </a:solidFill>
                <a:latin typeface="Times New Roman" panose="02020603050405020304" pitchFamily="18" charset="0"/>
                <a:ea typeface="KoHo Medium"/>
                <a:cs typeface="KoHo Medium"/>
                <a:sym typeface="KoHo Medium"/>
              </a:rPr>
              <a:t>. </a:t>
            </a:r>
            <a:r>
              <a:rPr kumimoji="0" lang="en-US" sz="3190" kern="1200" cap="none" spc="0" normalizeH="0" baseline="0" noProof="0" dirty="0">
                <a:solidFill>
                  <a:schemeClr val="dk1"/>
                </a:solidFill>
                <a:latin typeface="Times New Roman" panose="02020603050405020304" pitchFamily="18" charset="0"/>
                <a:ea typeface="KoHo Medium"/>
                <a:cs typeface="KoHo Medium"/>
                <a:sym typeface="KoHo Medium"/>
              </a:rPr>
              <a:t>Một con muỗi vỗ cánh với tần số 600 Hz. Điều đó có nghĩa là:</a:t>
            </a:r>
          </a:p>
        </p:txBody>
      </p:sp>
      <p:sp>
        <p:nvSpPr>
          <p:cNvPr id="10" name="Rectangle 9"/>
          <p:cNvSpPr/>
          <p:nvPr/>
        </p:nvSpPr>
        <p:spPr>
          <a:xfrm>
            <a:off x="388938" y="2244725"/>
            <a:ext cx="10264775" cy="2671763"/>
          </a:xfrm>
          <a:prstGeom prst="rect">
            <a:avLst/>
          </a:prstGeom>
        </p:spPr>
        <p:txBody>
          <a:bodyPr>
            <a:spAutoFit/>
          </a:bodyPr>
          <a:lstStyle/>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Cánh con muỗi thực hiện 220 dao động trong 1 giây.</a:t>
            </a:r>
          </a:p>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Trong 1 giây, con muỗi đập cánh 300 lần.</a:t>
            </a:r>
          </a:p>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Số dao động trong 1 giây của cánh muỗi là 600 lần.</a:t>
            </a:r>
          </a:p>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Tất cả đều đúng.</a:t>
            </a:r>
          </a:p>
        </p:txBody>
      </p:sp>
      <p:pic>
        <p:nvPicPr>
          <p:cNvPr id="54276" name="Picture 2" descr="Mosquito Cartoon High Res Stock Images | Shutterstock"/>
          <p:cNvPicPr>
            <a:picLocks noChangeAspect="1"/>
          </p:cNvPicPr>
          <p:nvPr/>
        </p:nvPicPr>
        <p:blipFill>
          <a:blip r:embed="rId3"/>
          <a:srcRect b="7115"/>
          <a:stretch>
            <a:fillRect/>
          </a:stretch>
        </p:blipFill>
        <p:spPr>
          <a:xfrm>
            <a:off x="9691688" y="2444750"/>
            <a:ext cx="2470150" cy="2471738"/>
          </a:xfrm>
          <a:prstGeom prst="rect">
            <a:avLst/>
          </a:prstGeom>
          <a:noFill/>
          <a:ln w="9525">
            <a:noFill/>
          </a:ln>
        </p:spPr>
      </p:pic>
      <p:sp>
        <p:nvSpPr>
          <p:cNvPr id="3" name="Oval 2"/>
          <p:cNvSpPr/>
          <p:nvPr/>
        </p:nvSpPr>
        <p:spPr>
          <a:xfrm>
            <a:off x="344488" y="3679825"/>
            <a:ext cx="612775" cy="614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Kết quả hình ảnh cho hình nền bài giảng powerpoint"/>
          <p:cNvPicPr>
            <a:picLocks noChangeAspect="1"/>
          </p:cNvPicPr>
          <p:nvPr/>
        </p:nvPicPr>
        <p:blipFill>
          <a:blip r:embed="rId2"/>
          <a:stretch>
            <a:fillRect/>
          </a:stretch>
        </p:blipFill>
        <p:spPr>
          <a:xfrm>
            <a:off x="0" y="0"/>
            <a:ext cx="12161838" cy="6867525"/>
          </a:xfrm>
          <a:prstGeom prst="rect">
            <a:avLst/>
          </a:prstGeom>
          <a:noFill/>
          <a:ln w="9525">
            <a:noFill/>
          </a:ln>
        </p:spPr>
      </p:pic>
      <p:sp>
        <p:nvSpPr>
          <p:cNvPr id="2" name="Title 1"/>
          <p:cNvSpPr>
            <a:spLocks noGrp="1"/>
          </p:cNvSpPr>
          <p:nvPr>
            <p:ph type="ctrTitle"/>
          </p:nvPr>
        </p:nvSpPr>
        <p:spPr>
          <a:xfrm>
            <a:off x="1281113" y="1866900"/>
            <a:ext cx="9525000" cy="2233613"/>
          </a:xfrm>
          <a:solidFill>
            <a:schemeClr val="accent4">
              <a:lumMod val="20000"/>
              <a:lumOff val="80000"/>
            </a:schemeClr>
          </a:solidFill>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vi-VN" sz="4000" b="1" i="0" u="none" strike="noStrike" kern="1200" cap="none" spc="0" normalizeH="0" baseline="0" noProof="1">
                <a:solidFill>
                  <a:srgbClr val="C00000"/>
                </a:solidFill>
                <a:latin typeface="+mj-lt"/>
                <a:ea typeface="+mj-ea"/>
                <a:cs typeface="+mj-cs"/>
              </a:rPr>
              <a:t> </a:t>
            </a:r>
            <a:r>
              <a:rPr kumimoji="0" lang="en-US" altLang="vi-VN" sz="4000" b="1" i="0" u="none" strike="noStrike" kern="1200" cap="none" spc="0" normalizeH="0" baseline="0" noProof="1">
                <a:solidFill>
                  <a:srgbClr val="FF0000"/>
                </a:solidFill>
                <a:latin typeface="Times New Roman" panose="02020603050405020304" pitchFamily="18" charset="0"/>
                <a:ea typeface="+mj-ea"/>
                <a:cs typeface="Times New Roman" panose="02020603050405020304" pitchFamily="18" charset="0"/>
              </a:rPr>
              <a:t>CHỦ ĐỀ 4- ÂM THANH </a:t>
            </a:r>
            <a:r>
              <a:rPr lang="en-US" altLang="vi-VN" sz="4000" b="1" dirty="0">
                <a:latin typeface="Times New Roman" panose="02020603050405020304" pitchFamily="18" charset="0"/>
                <a:cs typeface="Times New Roman" panose="02020603050405020304" pitchFamily="18" charset="0"/>
              </a:rPr>
              <a:t/>
            </a:r>
            <a:br>
              <a:rPr lang="en-US" altLang="vi-VN" sz="4000" b="1" dirty="0">
                <a:latin typeface="Times New Roman" panose="02020603050405020304" pitchFamily="18" charset="0"/>
                <a:cs typeface="Times New Roman" panose="02020603050405020304" pitchFamily="18" charset="0"/>
              </a:rPr>
            </a:br>
            <a:r>
              <a:rPr kumimoji="0" lang="en-US" altLang="vi-VN" sz="4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r>
              <a:rPr kumimoji="0" lang="vi-VN" altLang="x-none" sz="4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BÀI </a:t>
            </a:r>
            <a:r>
              <a:rPr kumimoji="0" sz="4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13- ĐỘ TO VÀ ĐỘ CAO CỦA ÂM </a:t>
            </a:r>
            <a:endParaRPr kumimoji="0" lang="vi-VN" altLang="x-none" sz="4000" b="1" i="0" u="none" strike="noStrike" kern="1200" cap="none" spc="0" normalizeH="0" baseline="0" noProof="1">
              <a:solidFill>
                <a:srgbClr val="C00000"/>
              </a:solidFill>
              <a:latin typeface="Times New Roman" panose="02020603050405020304" pitchFamily="18" charset="0"/>
              <a:ea typeface="Times New Roman" panose="02020603050405020304" pitchFamily="18"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53"/>
          <p:cNvSpPr>
            <a:spLocks noGrp="1"/>
          </p:cNvSpPr>
          <p:nvPr>
            <p:ph type="title"/>
          </p:nvPr>
        </p:nvSpPr>
        <p:spPr>
          <a:xfrm>
            <a:off x="1966913" y="304800"/>
            <a:ext cx="8229600" cy="523875"/>
          </a:xfrm>
          <a:ln/>
        </p:spPr>
        <p:txBody>
          <a:bodyPr vert="horz" wrap="square" lIns="91440" tIns="45720" rIns="91440" bIns="45720" anchor="ctr" anchorCtr="0">
            <a:spAutoFit/>
          </a:bodyPr>
          <a:lstStyle/>
          <a:p>
            <a:pPr eaLnBrk="1" hangingPunct="1">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7346"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7347" name="Content Placeholder 4"/>
          <p:cNvSpPr txBox="1"/>
          <p:nvPr/>
        </p:nvSpPr>
        <p:spPr>
          <a:xfrm>
            <a:off x="225425" y="1474788"/>
            <a:ext cx="6465888"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 name="Content Placeholder 4"/>
          <p:cNvSpPr txBox="1"/>
          <p:nvPr/>
        </p:nvSpPr>
        <p:spPr>
          <a:xfrm>
            <a:off x="3948113" y="1905000"/>
            <a:ext cx="3352800"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2" name="Rectangle 1"/>
          <p:cNvSpPr/>
          <p:nvPr/>
        </p:nvSpPr>
        <p:spPr>
          <a:xfrm>
            <a:off x="442913" y="2514600"/>
            <a:ext cx="10972800" cy="3490913"/>
          </a:xfrm>
          <a:prstGeom prst="rect">
            <a:avLst/>
          </a:prstGeom>
          <a:noFill/>
          <a:ln w="9525">
            <a:noFill/>
          </a:ln>
        </p:spPr>
        <p:txBody>
          <a:bodyPr anchor="t" anchorCtr="0">
            <a:spAutoFit/>
          </a:bodyPr>
          <a:lstStyle/>
          <a:p>
            <a:pPr algn="just" eaLnBrk="0" hangingPunct="0">
              <a:lnSpc>
                <a:spcPct val="115000"/>
              </a:lnSpc>
            </a:pPr>
            <a:r>
              <a:rPr lang="en-US" altLang="zh-CN" b="1" u="sng" dirty="0">
                <a:latin typeface="Times New Roman" panose="02020603050405020304" pitchFamily="18" charset="0"/>
              </a:rPr>
              <a:t>B</a:t>
            </a:r>
            <a:r>
              <a:rPr lang="en-US" altLang="zh-CN" b="1" u="sng" dirty="0">
                <a:latin typeface="Times New Roman" panose="02020603050405020304" pitchFamily="18" charset="0"/>
                <a:ea typeface="Times New Roman" panose="02020603050405020304" pitchFamily="18" charset="0"/>
              </a:rPr>
              <a:t>à</a:t>
            </a:r>
            <a:r>
              <a:rPr lang="en-US" altLang="zh-CN" b="1" u="sng" dirty="0">
                <a:latin typeface="Times New Roman" panose="02020603050405020304" pitchFamily="18" charset="0"/>
              </a:rPr>
              <a:t>i 1</a:t>
            </a:r>
            <a:r>
              <a:rPr lang="en-US" altLang="zh-CN" b="1" dirty="0">
                <a:latin typeface="Times New Roman" panose="02020603050405020304" pitchFamily="18" charset="0"/>
              </a:rPr>
              <a:t>:</a:t>
            </a:r>
            <a:r>
              <a:rPr lang="en-US" altLang="zh-CN" dirty="0">
                <a:latin typeface="Times New Roman" panose="02020603050405020304" pitchFamily="18" charset="0"/>
              </a:rPr>
              <a:t> Khi gõ v</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o mặt trống thì mặt trống rung động phát ra âm thanh. Nhưng khi cho con lắc dao động thì không nghe thấy âm thanh. Có người giải thích như sau, chọn câu giải thích </a:t>
            </a:r>
            <a:r>
              <a:rPr lang="en-US" altLang="zh-CN" b="1" dirty="0">
                <a:latin typeface="Times New Roman" panose="02020603050405020304" pitchFamily="18" charset="0"/>
              </a:rPr>
              <a:t>đúng</a:t>
            </a:r>
            <a:r>
              <a:rPr lang="en-US" altLang="zh-CN" dirty="0">
                <a:latin typeface="Times New Roman" panose="02020603050405020304" pitchFamily="18" charset="0"/>
              </a:rPr>
              <a:t>?</a:t>
            </a:r>
            <a:endParaRPr lang="en-US" altLang="zh-CN" sz="2000" dirty="0">
              <a:latin typeface="Times New Roman" panose="02020603050405020304" pitchFamily="18" charset="0"/>
            </a:endParaRPr>
          </a:p>
          <a:p>
            <a:pPr algn="just" eaLnBrk="0" hangingPunct="0">
              <a:lnSpc>
                <a:spcPct val="115000"/>
              </a:lnSpc>
            </a:pPr>
            <a:r>
              <a:rPr lang="en-US" altLang="zh-CN" b="1" dirty="0">
                <a:latin typeface="Times New Roman" panose="02020603050405020304" pitchFamily="18" charset="0"/>
              </a:rPr>
              <a:t>A. </a:t>
            </a:r>
            <a:r>
              <a:rPr lang="en-US" altLang="zh-CN" dirty="0">
                <a:latin typeface="Times New Roman" panose="02020603050405020304" pitchFamily="18" charset="0"/>
              </a:rPr>
              <a:t>Con lắc không phải 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 nguồn âm.</a:t>
            </a:r>
            <a:endParaRPr lang="en-US" altLang="zh-CN" sz="2000" dirty="0">
              <a:latin typeface="Times New Roman" panose="02020603050405020304" pitchFamily="18" charset="0"/>
            </a:endParaRPr>
          </a:p>
          <a:p>
            <a:pPr algn="just" eaLnBrk="0" hangingPunct="0">
              <a:lnSpc>
                <a:spcPct val="115000"/>
              </a:lnSpc>
            </a:pPr>
            <a:r>
              <a:rPr lang="en-US" altLang="zh-CN" b="1" dirty="0">
                <a:latin typeface="Times New Roman" panose="02020603050405020304" pitchFamily="18" charset="0"/>
              </a:rPr>
              <a:t>B. </a:t>
            </a:r>
            <a:r>
              <a:rPr lang="en-US" altLang="zh-CN" dirty="0">
                <a:latin typeface="Times New Roman" panose="02020603050405020304" pitchFamily="18" charset="0"/>
              </a:rPr>
              <a:t>Con lắc 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 nguồn phát ra âm thanh nhưng tần số nhỏ (hạ âm) nên tai người không nghe được.</a:t>
            </a:r>
            <a:endParaRPr lang="en-US" altLang="zh-CN" sz="2000" dirty="0">
              <a:latin typeface="Times New Roman" panose="02020603050405020304" pitchFamily="18" charset="0"/>
            </a:endParaRPr>
          </a:p>
          <a:p>
            <a:pPr algn="just" eaLnBrk="0" hangingPunct="0">
              <a:lnSpc>
                <a:spcPct val="115000"/>
              </a:lnSpc>
            </a:pPr>
            <a:r>
              <a:rPr lang="en-US" altLang="zh-CN" b="1" dirty="0">
                <a:latin typeface="Times New Roman" panose="02020603050405020304" pitchFamily="18" charset="0"/>
              </a:rPr>
              <a:t>C. </a:t>
            </a:r>
            <a:r>
              <a:rPr lang="en-US" altLang="zh-CN" dirty="0">
                <a:latin typeface="Times New Roman" panose="02020603050405020304" pitchFamily="18" charset="0"/>
              </a:rPr>
              <a:t>Vì dây của con lắc ngắn nên con lắc không có khả năng phát ra âm thanh.</a:t>
            </a:r>
            <a:endParaRPr lang="en-US" altLang="zh-CN" sz="2000" dirty="0">
              <a:latin typeface="Times New Roman" panose="02020603050405020304" pitchFamily="18" charset="0"/>
            </a:endParaRPr>
          </a:p>
          <a:p>
            <a:pPr algn="just" eaLnBrk="0" hangingPunct="0">
              <a:lnSpc>
                <a:spcPct val="115000"/>
              </a:lnSpc>
            </a:pPr>
            <a:r>
              <a:rPr lang="en-US" altLang="zh-CN" b="1" dirty="0">
                <a:latin typeface="Times New Roman" panose="02020603050405020304" pitchFamily="18" charset="0"/>
              </a:rPr>
              <a:t>D. </a:t>
            </a:r>
            <a:r>
              <a:rPr lang="en-US" altLang="zh-CN" dirty="0">
                <a:latin typeface="Times New Roman" panose="02020603050405020304" pitchFamily="18" charset="0"/>
              </a:rPr>
              <a:t>Con lắc chuyển động nên không phát ra âm thanh.</a:t>
            </a:r>
            <a:endParaRPr lang="en-US" altLang="zh-CN" sz="2000" dirty="0">
              <a:latin typeface="Times New Roman" panose="02020603050405020304" pitchFamily="18" charset="0"/>
              <a:ea typeface="Times New Roman" panose="02020603050405020304" pitchFamily="18" charset="0"/>
            </a:endParaRPr>
          </a:p>
        </p:txBody>
      </p:sp>
      <p:sp>
        <p:nvSpPr>
          <p:cNvPr id="7" name="Oval 5"/>
          <p:cNvSpPr>
            <a:spLocks noChangeArrowheads="1"/>
          </p:cNvSpPr>
          <p:nvPr/>
        </p:nvSpPr>
        <p:spPr bwMode="auto">
          <a:xfrm>
            <a:off x="366713" y="4268788"/>
            <a:ext cx="531813" cy="455613"/>
          </a:xfrm>
          <a:prstGeom prst="ellipse">
            <a:avLst/>
          </a:prstGeom>
          <a:noFill/>
          <a:ln w="38100">
            <a:solidFill>
              <a:srgbClr val="FF0000"/>
            </a:solidFill>
            <a:round/>
          </a:ln>
          <a:effectLst/>
          <a:extLst>
            <a:ext uri="{909E8E84-426E-40DD-AFC4-6F175D3DCCD1}">
              <a14:hiddenFill xmlns:a14="http://schemas.microsoft.com/office/drawing/2010/main" xmlns="">
                <a:solidFill>
                  <a:srgbClr val="FF00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3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audio>
                                      <p:cMediaNode vol="57000">
                                        <p:cTn display="0" masterRel="sameClick">
                                          <p:stCondLst>
                                            <p:cond evt="begin" delay="0">
                                              <p:tn val="1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53"/>
          <p:cNvSpPr>
            <a:spLocks noGrp="1"/>
          </p:cNvSpPr>
          <p:nvPr>
            <p:ph type="title"/>
          </p:nvPr>
        </p:nvSpPr>
        <p:spPr>
          <a:xfrm>
            <a:off x="1966913" y="304800"/>
            <a:ext cx="8229600" cy="523875"/>
          </a:xfrm>
          <a:ln/>
        </p:spPr>
        <p:txBody>
          <a:bodyPr vert="horz" wrap="square" lIns="91440" tIns="45720" rIns="91440" bIns="45720" anchor="ctr" anchorCtr="0">
            <a:spAutoFit/>
          </a:bodyPr>
          <a:lstStyle/>
          <a:p>
            <a:pPr eaLnBrk="1" hangingPunct="1">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8370" name="Content Placeholder 4"/>
          <p:cNvSpPr txBox="1"/>
          <p:nvPr/>
        </p:nvSpPr>
        <p:spPr>
          <a:xfrm>
            <a:off x="3948113" y="762000"/>
            <a:ext cx="3352800"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7" name="Oval 5"/>
          <p:cNvSpPr>
            <a:spLocks noChangeArrowheads="1"/>
          </p:cNvSpPr>
          <p:nvPr/>
        </p:nvSpPr>
        <p:spPr bwMode="auto">
          <a:xfrm>
            <a:off x="6081713" y="2439988"/>
            <a:ext cx="531813" cy="455613"/>
          </a:xfrm>
          <a:prstGeom prst="ellipse">
            <a:avLst/>
          </a:prstGeom>
          <a:noFill/>
          <a:ln w="38100">
            <a:solidFill>
              <a:srgbClr val="FF0000"/>
            </a:solidFill>
            <a:round/>
          </a:ln>
          <a:effectLst/>
          <a:extLst>
            <a:ext uri="{909E8E84-426E-40DD-AFC4-6F175D3DCCD1}">
              <a14:hiddenFill xmlns:a14="http://schemas.microsoft.com/office/drawing/2010/main" xmlns="">
                <a:solidFill>
                  <a:srgbClr val="FF00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823913" y="1528763"/>
            <a:ext cx="10134600" cy="1366837"/>
          </a:xfrm>
          <a:prstGeom prst="rect">
            <a:avLst/>
          </a:prstGeom>
          <a:noFill/>
          <a:ln w="9525">
            <a:noFill/>
          </a:ln>
        </p:spPr>
        <p:txBody>
          <a:bodyPr anchor="t" anchorCtr="0">
            <a:spAutoFit/>
          </a:bodyPr>
          <a:lstStyle/>
          <a:p>
            <a:pPr algn="just" eaLnBrk="0" hangingPunct="0">
              <a:lnSpc>
                <a:spcPct val="115000"/>
              </a:lnSpc>
            </a:pPr>
            <a:r>
              <a:rPr lang="en-US" altLang="zh-CN" b="1" u="sng" dirty="0">
                <a:solidFill>
                  <a:srgbClr val="0000FF"/>
                </a:solidFill>
                <a:latin typeface="Times New Roman" panose="02020603050405020304" pitchFamily="18" charset="0"/>
              </a:rPr>
              <a:t>B</a:t>
            </a:r>
            <a:r>
              <a:rPr lang="en-US" altLang="zh-CN" b="1" u="sng" dirty="0">
                <a:solidFill>
                  <a:srgbClr val="0000FF"/>
                </a:solidFill>
                <a:latin typeface="Times New Roman" panose="02020603050405020304" pitchFamily="18" charset="0"/>
                <a:ea typeface="Times New Roman" panose="02020603050405020304" pitchFamily="18" charset="0"/>
              </a:rPr>
              <a:t>à</a:t>
            </a:r>
            <a:r>
              <a:rPr lang="en-US" altLang="zh-CN" b="1" u="sng" dirty="0">
                <a:solidFill>
                  <a:srgbClr val="0000FF"/>
                </a:solidFill>
                <a:latin typeface="Times New Roman" panose="02020603050405020304" pitchFamily="18" charset="0"/>
              </a:rPr>
              <a:t>i 2</a:t>
            </a:r>
            <a:r>
              <a:rPr lang="en-US" altLang="zh-CN" b="1" dirty="0">
                <a:solidFill>
                  <a:srgbClr val="0000FF"/>
                </a:solidFill>
                <a:latin typeface="Times New Roman" panose="02020603050405020304" pitchFamily="18" charset="0"/>
              </a:rPr>
              <a:t>:</a:t>
            </a:r>
            <a:r>
              <a:rPr lang="en-US" altLang="zh-CN" dirty="0">
                <a:latin typeface="Times New Roman" panose="02020603050405020304" pitchFamily="18" charset="0"/>
              </a:rPr>
              <a:t> Tần số dao động c</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ng cao thì</a:t>
            </a:r>
          </a:p>
          <a:p>
            <a:pPr algn="just" eaLnBrk="0" hangingPunct="0">
              <a:lnSpc>
                <a:spcPct val="115000"/>
              </a:lnSpc>
            </a:pPr>
            <a:r>
              <a:rPr lang="en-US" altLang="zh-CN" b="1" dirty="0">
                <a:solidFill>
                  <a:srgbClr val="0000FF"/>
                </a:solidFill>
                <a:latin typeface="Times New Roman" panose="02020603050405020304" pitchFamily="18" charset="0"/>
              </a:rPr>
              <a:t>A. </a:t>
            </a:r>
            <a:r>
              <a:rPr lang="en-US" altLang="zh-CN" dirty="0">
                <a:latin typeface="Times New Roman" panose="02020603050405020304" pitchFamily="18" charset="0"/>
              </a:rPr>
              <a:t>âm nghe c</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ng trầm     		</a:t>
            </a:r>
            <a:r>
              <a:rPr lang="en-US" altLang="zh-CN" b="1" dirty="0">
                <a:solidFill>
                  <a:srgbClr val="0000FF"/>
                </a:solidFill>
                <a:latin typeface="Times New Roman" panose="02020603050405020304" pitchFamily="18" charset="0"/>
              </a:rPr>
              <a:t>B. </a:t>
            </a:r>
            <a:r>
              <a:rPr lang="en-US" altLang="zh-CN" dirty="0">
                <a:latin typeface="Times New Roman" panose="02020603050405020304" pitchFamily="18" charset="0"/>
              </a:rPr>
              <a:t>âm nghe c</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ng to    	</a:t>
            </a:r>
          </a:p>
          <a:p>
            <a:pPr algn="just" eaLnBrk="0" hangingPunct="0">
              <a:lnSpc>
                <a:spcPct val="115000"/>
              </a:lnSpc>
            </a:pPr>
            <a:r>
              <a:rPr lang="en-US" altLang="zh-CN" b="1" dirty="0">
                <a:solidFill>
                  <a:srgbClr val="0000FF"/>
                </a:solidFill>
                <a:latin typeface="Times New Roman" panose="02020603050405020304" pitchFamily="18" charset="0"/>
              </a:rPr>
              <a:t>C. </a:t>
            </a:r>
            <a:r>
              <a:rPr lang="en-US" altLang="zh-CN" dirty="0">
                <a:latin typeface="Times New Roman" panose="02020603050405020304" pitchFamily="18" charset="0"/>
              </a:rPr>
              <a:t>âm nghe c</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ng vang xa         	      </a:t>
            </a:r>
            <a:r>
              <a:rPr lang="en-US" altLang="zh-CN" dirty="0">
                <a:solidFill>
                  <a:srgbClr val="0000FF"/>
                </a:solidFill>
                <a:latin typeface="Times New Roman" panose="02020603050405020304" pitchFamily="18" charset="0"/>
              </a:rPr>
              <a:t>  </a:t>
            </a:r>
            <a:r>
              <a:rPr lang="en-US" altLang="zh-CN" b="1" dirty="0">
                <a:solidFill>
                  <a:srgbClr val="0000FF"/>
                </a:solidFill>
                <a:latin typeface="Times New Roman" panose="02020603050405020304" pitchFamily="18" charset="0"/>
              </a:rPr>
              <a:t>D.</a:t>
            </a:r>
            <a:r>
              <a:rPr lang="en-US" altLang="zh-CN" b="1" dirty="0">
                <a:solidFill>
                  <a:srgbClr val="FF0000"/>
                </a:solidFill>
                <a:latin typeface="Times New Roman" panose="02020603050405020304" pitchFamily="18" charset="0"/>
              </a:rPr>
              <a:t> </a:t>
            </a:r>
            <a:r>
              <a:rPr lang="en-US" altLang="zh-CN" dirty="0">
                <a:latin typeface="Times New Roman" panose="02020603050405020304" pitchFamily="18" charset="0"/>
              </a:rPr>
              <a:t>âm nghe c</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ng bổng</a:t>
            </a:r>
            <a:endParaRPr lang="en-US" altLang="zh-CN" dirty="0">
              <a:latin typeface="Times New Roman" panose="02020603050405020304" pitchFamily="18" charset="0"/>
              <a:ea typeface="Times New Roman" panose="02020603050405020304" pitchFamily="18" charset="0"/>
            </a:endParaRPr>
          </a:p>
        </p:txBody>
      </p:sp>
      <p:sp>
        <p:nvSpPr>
          <p:cNvPr id="6" name="Rectangle 5"/>
          <p:cNvSpPr/>
          <p:nvPr/>
        </p:nvSpPr>
        <p:spPr>
          <a:xfrm>
            <a:off x="671513" y="2971800"/>
            <a:ext cx="10896600" cy="1366838"/>
          </a:xfrm>
          <a:prstGeom prst="rect">
            <a:avLst/>
          </a:prstGeom>
          <a:noFill/>
          <a:ln w="9525">
            <a:noFill/>
          </a:ln>
        </p:spPr>
        <p:txBody>
          <a:bodyPr anchor="t" anchorCtr="0">
            <a:spAutoFit/>
          </a:bodyPr>
          <a:lstStyle/>
          <a:p>
            <a:pPr algn="just" eaLnBrk="0" hangingPunct="0">
              <a:lnSpc>
                <a:spcPct val="115000"/>
              </a:lnSpc>
            </a:pPr>
            <a:r>
              <a:rPr lang="en-US" altLang="zh-CN" b="1" u="sng" dirty="0">
                <a:solidFill>
                  <a:srgbClr val="0000FF"/>
                </a:solidFill>
                <a:latin typeface="Times New Roman" panose="02020603050405020304" pitchFamily="18" charset="0"/>
              </a:rPr>
              <a:t>B</a:t>
            </a:r>
            <a:r>
              <a:rPr lang="en-US" altLang="zh-CN" b="1" u="sng" dirty="0">
                <a:solidFill>
                  <a:srgbClr val="0000FF"/>
                </a:solidFill>
                <a:latin typeface="Times New Roman" panose="02020603050405020304" pitchFamily="18" charset="0"/>
                <a:ea typeface="Times New Roman" panose="02020603050405020304" pitchFamily="18" charset="0"/>
              </a:rPr>
              <a:t>à</a:t>
            </a:r>
            <a:r>
              <a:rPr lang="en-US" altLang="zh-CN" b="1" u="sng" dirty="0">
                <a:solidFill>
                  <a:srgbClr val="0000FF"/>
                </a:solidFill>
                <a:latin typeface="Times New Roman" panose="02020603050405020304" pitchFamily="18" charset="0"/>
              </a:rPr>
              <a:t>i 3:</a:t>
            </a:r>
            <a:r>
              <a:rPr lang="en-US" altLang="zh-CN" dirty="0">
                <a:latin typeface="Times New Roman" panose="02020603050405020304" pitchFamily="18" charset="0"/>
              </a:rPr>
              <a:t> Một con lắc thực hiện 20 dao động trong 10 giây. Tần số dao động của con lắc n</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y 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a:t>
            </a:r>
          </a:p>
          <a:p>
            <a:pPr algn="just" eaLnBrk="0" hangingPunct="0">
              <a:lnSpc>
                <a:spcPct val="115000"/>
              </a:lnSpc>
            </a:pPr>
            <a:r>
              <a:rPr lang="en-US" altLang="zh-CN" b="1" u="sng" dirty="0">
                <a:solidFill>
                  <a:srgbClr val="0000FF"/>
                </a:solidFill>
                <a:latin typeface="Times New Roman" panose="02020603050405020304" pitchFamily="18" charset="0"/>
              </a:rPr>
              <a:t>A</a:t>
            </a:r>
            <a:r>
              <a:rPr lang="en-US" altLang="zh-CN" b="1" dirty="0">
                <a:solidFill>
                  <a:srgbClr val="0000FF"/>
                </a:solidFill>
                <a:latin typeface="Times New Roman" panose="02020603050405020304" pitchFamily="18" charset="0"/>
              </a:rPr>
              <a:t>. </a:t>
            </a:r>
            <a:r>
              <a:rPr lang="en-US" altLang="zh-CN" dirty="0">
                <a:latin typeface="Times New Roman" panose="02020603050405020304" pitchFamily="18" charset="0"/>
              </a:rPr>
              <a:t>2Hz         	</a:t>
            </a:r>
            <a:r>
              <a:rPr lang="en-US" altLang="zh-CN" b="1" dirty="0">
                <a:solidFill>
                  <a:srgbClr val="0000FF"/>
                </a:solidFill>
                <a:latin typeface="Times New Roman" panose="02020603050405020304" pitchFamily="18" charset="0"/>
              </a:rPr>
              <a:t>B. </a:t>
            </a:r>
            <a:r>
              <a:rPr lang="en-US" altLang="zh-CN" dirty="0">
                <a:latin typeface="Times New Roman" panose="02020603050405020304" pitchFamily="18" charset="0"/>
              </a:rPr>
              <a:t>0,5Hz         	</a:t>
            </a:r>
            <a:r>
              <a:rPr lang="en-US" altLang="zh-CN" b="1" dirty="0">
                <a:solidFill>
                  <a:srgbClr val="0000FF"/>
                </a:solidFill>
                <a:latin typeface="Times New Roman" panose="02020603050405020304" pitchFamily="18" charset="0"/>
              </a:rPr>
              <a:t>C. </a:t>
            </a:r>
            <a:r>
              <a:rPr lang="en-US" altLang="zh-CN" dirty="0">
                <a:latin typeface="Times New Roman" panose="02020603050405020304" pitchFamily="18" charset="0"/>
              </a:rPr>
              <a:t>2s         	</a:t>
            </a:r>
            <a:r>
              <a:rPr lang="en-US" altLang="zh-CN" b="1" dirty="0">
                <a:solidFill>
                  <a:srgbClr val="0000FF"/>
                </a:solidFill>
                <a:latin typeface="Times New Roman" panose="02020603050405020304" pitchFamily="18" charset="0"/>
              </a:rPr>
              <a:t>D. </a:t>
            </a:r>
            <a:r>
              <a:rPr lang="en-US" altLang="zh-CN" dirty="0">
                <a:latin typeface="Times New Roman" panose="02020603050405020304" pitchFamily="18" charset="0"/>
              </a:rPr>
              <a:t>0,5s</a:t>
            </a:r>
            <a:endParaRPr lang="en-US" altLang="zh-CN" dirty="0">
              <a:latin typeface="Times New Roman" panose="02020603050405020304" pitchFamily="18" charset="0"/>
              <a:ea typeface="Times New Roman" panose="02020603050405020304" pitchFamily="18" charset="0"/>
            </a:endParaRPr>
          </a:p>
        </p:txBody>
      </p:sp>
      <p:sp>
        <p:nvSpPr>
          <p:cNvPr id="11" name="Oval 5"/>
          <p:cNvSpPr>
            <a:spLocks noChangeArrowheads="1"/>
          </p:cNvSpPr>
          <p:nvPr/>
        </p:nvSpPr>
        <p:spPr bwMode="auto">
          <a:xfrm>
            <a:off x="595313" y="3887788"/>
            <a:ext cx="533400" cy="455613"/>
          </a:xfrm>
          <a:prstGeom prst="ellipse">
            <a:avLst/>
          </a:prstGeom>
          <a:noFill/>
          <a:ln w="38100">
            <a:solidFill>
              <a:srgbClr val="FF0000"/>
            </a:solidFill>
            <a:round/>
          </a:ln>
          <a:effectLst/>
          <a:extLst>
            <a:ext uri="{909E8E84-426E-40DD-AFC4-6F175D3DCCD1}">
              <a14:hiddenFill xmlns:a14="http://schemas.microsoft.com/office/drawing/2010/main" xmlns="">
                <a:solidFill>
                  <a:srgbClr val="FF00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671513" y="4337050"/>
            <a:ext cx="10515600" cy="1366838"/>
          </a:xfrm>
          <a:prstGeom prst="rect">
            <a:avLst/>
          </a:prstGeom>
          <a:noFill/>
          <a:ln w="9525">
            <a:noFill/>
          </a:ln>
        </p:spPr>
        <p:txBody>
          <a:bodyPr anchor="t" anchorCtr="0">
            <a:spAutoFit/>
          </a:bodyPr>
          <a:lstStyle/>
          <a:p>
            <a:pPr algn="just" eaLnBrk="0" hangingPunct="0">
              <a:lnSpc>
                <a:spcPct val="115000"/>
              </a:lnSpc>
            </a:pPr>
            <a:r>
              <a:rPr lang="en-US" altLang="zh-CN" b="1" u="sng" dirty="0">
                <a:solidFill>
                  <a:srgbClr val="0000FF"/>
                </a:solidFill>
                <a:latin typeface="Times New Roman" panose="02020603050405020304" pitchFamily="18" charset="0"/>
              </a:rPr>
              <a:t>B</a:t>
            </a:r>
            <a:r>
              <a:rPr lang="en-US" altLang="zh-CN" b="1" u="sng" dirty="0">
                <a:solidFill>
                  <a:srgbClr val="0000FF"/>
                </a:solidFill>
                <a:latin typeface="Times New Roman" panose="02020603050405020304" pitchFamily="18" charset="0"/>
                <a:ea typeface="Times New Roman" panose="02020603050405020304" pitchFamily="18" charset="0"/>
              </a:rPr>
              <a:t>à</a:t>
            </a:r>
            <a:r>
              <a:rPr lang="en-US" altLang="zh-CN" b="1" u="sng" dirty="0">
                <a:solidFill>
                  <a:srgbClr val="0000FF"/>
                </a:solidFill>
                <a:latin typeface="Times New Roman" panose="02020603050405020304" pitchFamily="18" charset="0"/>
              </a:rPr>
              <a:t>i 4:</a:t>
            </a:r>
            <a:r>
              <a:rPr lang="en-US" altLang="zh-CN" u="sng" dirty="0">
                <a:latin typeface="Times New Roman" panose="02020603050405020304" pitchFamily="18" charset="0"/>
              </a:rPr>
              <a:t> </a:t>
            </a:r>
            <a:r>
              <a:rPr lang="en-US" altLang="zh-CN" dirty="0">
                <a:latin typeface="Times New Roman" panose="02020603050405020304" pitchFamily="18" charset="0"/>
              </a:rPr>
              <a:t>Khi điều chỉnh dây đ</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 thì tần số phát ra sẽ thay đổi. Dây đ</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 c</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ng căng thì âm phát ra c</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ng</a:t>
            </a:r>
          </a:p>
          <a:p>
            <a:pPr algn="just" eaLnBrk="0" hangingPunct="0">
              <a:lnSpc>
                <a:spcPct val="115000"/>
              </a:lnSpc>
            </a:pPr>
            <a:r>
              <a:rPr lang="en-US" altLang="zh-CN" b="1" dirty="0">
                <a:solidFill>
                  <a:srgbClr val="0000FF"/>
                </a:solidFill>
                <a:latin typeface="Times New Roman" panose="02020603050405020304" pitchFamily="18" charset="0"/>
              </a:rPr>
              <a:t>A. </a:t>
            </a:r>
            <a:r>
              <a:rPr lang="en-US" altLang="zh-CN" dirty="0">
                <a:latin typeface="Times New Roman" panose="02020603050405020304" pitchFamily="18" charset="0"/>
              </a:rPr>
              <a:t>to         	</a:t>
            </a:r>
            <a:r>
              <a:rPr lang="en-US" altLang="zh-CN" b="1" dirty="0">
                <a:solidFill>
                  <a:srgbClr val="0000FF"/>
                </a:solidFill>
                <a:latin typeface="Times New Roman" panose="02020603050405020304" pitchFamily="18" charset="0"/>
              </a:rPr>
              <a:t>B.</a:t>
            </a:r>
            <a:r>
              <a:rPr lang="en-US" altLang="zh-CN" b="1" dirty="0">
                <a:solidFill>
                  <a:schemeClr val="accent1"/>
                </a:solidFill>
                <a:latin typeface="Times New Roman" panose="02020603050405020304" pitchFamily="18" charset="0"/>
              </a:rPr>
              <a:t> </a:t>
            </a:r>
            <a:r>
              <a:rPr lang="en-US" altLang="zh-CN" dirty="0">
                <a:latin typeface="Times New Roman" panose="02020603050405020304" pitchFamily="18" charset="0"/>
              </a:rPr>
              <a:t>bổng         	</a:t>
            </a:r>
            <a:r>
              <a:rPr lang="en-US" altLang="zh-CN" b="1" dirty="0">
                <a:solidFill>
                  <a:srgbClr val="0000FF"/>
                </a:solidFill>
                <a:latin typeface="Times New Roman" panose="02020603050405020304" pitchFamily="18" charset="0"/>
              </a:rPr>
              <a:t>C. </a:t>
            </a:r>
            <a:r>
              <a:rPr lang="en-US" altLang="zh-CN" dirty="0">
                <a:latin typeface="Times New Roman" panose="02020603050405020304" pitchFamily="18" charset="0"/>
              </a:rPr>
              <a:t>thấp         	</a:t>
            </a:r>
            <a:r>
              <a:rPr lang="en-US" altLang="zh-CN" b="1" dirty="0">
                <a:solidFill>
                  <a:srgbClr val="0000FF"/>
                </a:solidFill>
                <a:latin typeface="Times New Roman" panose="02020603050405020304" pitchFamily="18" charset="0"/>
              </a:rPr>
              <a:t>D. </a:t>
            </a:r>
            <a:r>
              <a:rPr lang="en-US" altLang="zh-CN" dirty="0">
                <a:latin typeface="Times New Roman" panose="02020603050405020304" pitchFamily="18" charset="0"/>
              </a:rPr>
              <a:t>bé</a:t>
            </a:r>
            <a:endParaRPr lang="en-US" altLang="zh-CN" dirty="0">
              <a:latin typeface="Times New Roman" panose="02020603050405020304" pitchFamily="18" charset="0"/>
              <a:ea typeface="Times New Roman" panose="02020603050405020304" pitchFamily="18" charset="0"/>
            </a:endParaRPr>
          </a:p>
        </p:txBody>
      </p:sp>
      <p:sp>
        <p:nvSpPr>
          <p:cNvPr id="13" name="Oval 5"/>
          <p:cNvSpPr>
            <a:spLocks noChangeArrowheads="1"/>
          </p:cNvSpPr>
          <p:nvPr/>
        </p:nvSpPr>
        <p:spPr bwMode="auto">
          <a:xfrm>
            <a:off x="2271713" y="5181600"/>
            <a:ext cx="531813" cy="455613"/>
          </a:xfrm>
          <a:prstGeom prst="ellipse">
            <a:avLst/>
          </a:prstGeom>
          <a:noFill/>
          <a:ln w="38100">
            <a:solidFill>
              <a:srgbClr val="FF0000"/>
            </a:solidFill>
            <a:round/>
          </a:ln>
          <a:effectLst/>
          <a:extLst>
            <a:ext uri="{909E8E84-426E-40DD-AFC4-6F175D3DCCD1}">
              <a14:hiddenFill xmlns:a14="http://schemas.microsoft.com/office/drawing/2010/main" xmlns="">
                <a:solidFill>
                  <a:srgbClr val="FF00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300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audio>
                                      <p:cMediaNode vol="57000">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P spid="11"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4"/>
          <p:cNvSpPr txBox="1"/>
          <p:nvPr/>
        </p:nvSpPr>
        <p:spPr>
          <a:xfrm>
            <a:off x="3948113" y="152400"/>
            <a:ext cx="3352800"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5" name="Rectangle 4"/>
          <p:cNvSpPr/>
          <p:nvPr/>
        </p:nvSpPr>
        <p:spPr>
          <a:xfrm>
            <a:off x="519113" y="685800"/>
            <a:ext cx="10439400" cy="2640013"/>
          </a:xfrm>
          <a:prstGeom prst="rect">
            <a:avLst/>
          </a:prstGeom>
          <a:noFill/>
          <a:ln w="9525">
            <a:noFill/>
          </a:ln>
        </p:spPr>
        <p:txBody>
          <a:bodyPr anchor="t" anchorCtr="0">
            <a:spAutoFit/>
          </a:bodyPr>
          <a:lstStyle/>
          <a:p>
            <a:pPr algn="just" eaLnBrk="0" hangingPunct="0">
              <a:lnSpc>
                <a:spcPct val="115000"/>
              </a:lnSpc>
            </a:pPr>
            <a:r>
              <a:rPr lang="en-US" altLang="zh-CN" b="1" u="sng" dirty="0">
                <a:solidFill>
                  <a:srgbClr val="0000FF"/>
                </a:solidFill>
                <a:latin typeface="Times New Roman" panose="02020603050405020304" pitchFamily="18" charset="0"/>
              </a:rPr>
              <a:t>B</a:t>
            </a:r>
            <a:r>
              <a:rPr lang="en-US" altLang="zh-CN" b="1" u="sng" dirty="0">
                <a:solidFill>
                  <a:srgbClr val="0000FF"/>
                </a:solidFill>
                <a:latin typeface="Times New Roman" panose="02020603050405020304" pitchFamily="18" charset="0"/>
                <a:ea typeface="Times New Roman" panose="02020603050405020304" pitchFamily="18" charset="0"/>
              </a:rPr>
              <a:t>à</a:t>
            </a:r>
            <a:r>
              <a:rPr lang="en-US" altLang="zh-CN" b="1" u="sng" dirty="0">
                <a:solidFill>
                  <a:srgbClr val="0000FF"/>
                </a:solidFill>
                <a:latin typeface="Times New Roman" panose="02020603050405020304" pitchFamily="18" charset="0"/>
              </a:rPr>
              <a:t>i 5</a:t>
            </a:r>
            <a:r>
              <a:rPr lang="en-US" altLang="zh-CN" b="1" dirty="0">
                <a:solidFill>
                  <a:srgbClr val="0000FF"/>
                </a:solidFill>
                <a:latin typeface="Times New Roman" panose="02020603050405020304" pitchFamily="18" charset="0"/>
              </a:rPr>
              <a:t>:</a:t>
            </a:r>
            <a:r>
              <a:rPr lang="en-US" altLang="zh-CN" dirty="0">
                <a:latin typeface="Times New Roman" panose="02020603050405020304" pitchFamily="18" charset="0"/>
              </a:rPr>
              <a:t> Hãy xác định dao động n</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o có tần số lớn nhất trong số các dao động sau đây?</a:t>
            </a:r>
          </a:p>
          <a:p>
            <a:pPr algn="just" eaLnBrk="0" hangingPunct="0">
              <a:lnSpc>
                <a:spcPct val="115000"/>
              </a:lnSpc>
            </a:pPr>
            <a:r>
              <a:rPr lang="en-US" altLang="zh-CN" b="1" dirty="0">
                <a:latin typeface="Times New Roman" panose="02020603050405020304" pitchFamily="18" charset="0"/>
              </a:rPr>
              <a:t>A. </a:t>
            </a:r>
            <a:r>
              <a:rPr lang="en-US" altLang="zh-CN" dirty="0">
                <a:latin typeface="Times New Roman" panose="02020603050405020304" pitchFamily="18" charset="0"/>
              </a:rPr>
              <a:t>Vật trong 5 giây có 500 dao động v</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 phát ra âm thanh.</a:t>
            </a:r>
          </a:p>
          <a:p>
            <a:pPr algn="just" eaLnBrk="0" hangingPunct="0">
              <a:lnSpc>
                <a:spcPct val="115000"/>
              </a:lnSpc>
            </a:pPr>
            <a:r>
              <a:rPr lang="en-US" altLang="zh-CN" b="1" dirty="0">
                <a:latin typeface="Times New Roman" panose="02020603050405020304" pitchFamily="18" charset="0"/>
              </a:rPr>
              <a:t>B. </a:t>
            </a:r>
            <a:r>
              <a:rPr lang="en-US" altLang="zh-CN" dirty="0">
                <a:latin typeface="Times New Roman" panose="02020603050405020304" pitchFamily="18" charset="0"/>
              </a:rPr>
              <a:t>Vật dao động phát ra âm thanh có tần số 200Hz.</a:t>
            </a:r>
          </a:p>
          <a:p>
            <a:pPr algn="just" eaLnBrk="0" hangingPunct="0">
              <a:lnSpc>
                <a:spcPct val="115000"/>
              </a:lnSpc>
            </a:pPr>
            <a:r>
              <a:rPr lang="en-US" altLang="zh-CN" b="1" dirty="0">
                <a:latin typeface="Times New Roman" panose="02020603050405020304" pitchFamily="18" charset="0"/>
              </a:rPr>
              <a:t>C. </a:t>
            </a:r>
            <a:r>
              <a:rPr lang="en-US" altLang="zh-CN" dirty="0">
                <a:latin typeface="Times New Roman" panose="02020603050405020304" pitchFamily="18" charset="0"/>
              </a:rPr>
              <a:t>Trong 1 giây vật dao động được 70 dao động.    	</a:t>
            </a:r>
          </a:p>
          <a:p>
            <a:pPr algn="just" eaLnBrk="0" hangingPunct="0">
              <a:lnSpc>
                <a:spcPct val="115000"/>
              </a:lnSpc>
            </a:pPr>
            <a:r>
              <a:rPr lang="en-US" altLang="zh-CN" b="1" dirty="0">
                <a:latin typeface="Times New Roman" panose="02020603050405020304" pitchFamily="18" charset="0"/>
              </a:rPr>
              <a:t>D. </a:t>
            </a:r>
            <a:r>
              <a:rPr lang="en-US" altLang="zh-CN" dirty="0">
                <a:latin typeface="Times New Roman" panose="02020603050405020304" pitchFamily="18" charset="0"/>
              </a:rPr>
              <a:t>Trong một phút vật dao động được 1000 dao động.</a:t>
            </a:r>
            <a:endParaRPr lang="en-US" altLang="zh-CN" dirty="0">
              <a:latin typeface="Times New Roman" panose="02020603050405020304" pitchFamily="18" charset="0"/>
              <a:ea typeface="Times New Roman" panose="02020603050405020304" pitchFamily="18" charset="0"/>
            </a:endParaRPr>
          </a:p>
        </p:txBody>
      </p:sp>
      <p:sp>
        <p:nvSpPr>
          <p:cNvPr id="6" name="Oval 5"/>
          <p:cNvSpPr>
            <a:spLocks noChangeArrowheads="1"/>
          </p:cNvSpPr>
          <p:nvPr/>
        </p:nvSpPr>
        <p:spPr bwMode="auto">
          <a:xfrm>
            <a:off x="366713" y="1981200"/>
            <a:ext cx="531813" cy="455613"/>
          </a:xfrm>
          <a:prstGeom prst="ellipse">
            <a:avLst/>
          </a:prstGeom>
          <a:noFill/>
          <a:ln w="38100">
            <a:solidFill>
              <a:srgbClr val="FF0000"/>
            </a:solidFill>
            <a:round/>
          </a:ln>
          <a:effectLst/>
          <a:extLst>
            <a:ext uri="{909E8E84-426E-40DD-AFC4-6F175D3DCCD1}">
              <a14:hiddenFill xmlns:a14="http://schemas.microsoft.com/office/drawing/2010/main" xmlns="">
                <a:solidFill>
                  <a:srgbClr val="FF00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519113" y="3352800"/>
            <a:ext cx="11277600" cy="1790700"/>
          </a:xfrm>
          <a:prstGeom prst="rect">
            <a:avLst/>
          </a:prstGeom>
          <a:noFill/>
          <a:ln w="9525">
            <a:noFill/>
          </a:ln>
        </p:spPr>
        <p:txBody>
          <a:bodyPr anchor="t" anchorCtr="0">
            <a:spAutoFit/>
          </a:bodyPr>
          <a:lstStyle/>
          <a:p>
            <a:pPr algn="just" eaLnBrk="0" hangingPunct="0">
              <a:lnSpc>
                <a:spcPct val="115000"/>
              </a:lnSpc>
              <a:buNone/>
            </a:pPr>
            <a:r>
              <a:rPr lang="en-US" altLang="zh-CN" b="1" u="sng" dirty="0">
                <a:solidFill>
                  <a:srgbClr val="0000FF"/>
                </a:solidFill>
                <a:latin typeface="Times New Roman" panose="02020603050405020304" pitchFamily="18" charset="0"/>
              </a:rPr>
              <a:t>B</a:t>
            </a:r>
            <a:r>
              <a:rPr lang="en-US" altLang="zh-CN" b="1" u="sng" dirty="0">
                <a:solidFill>
                  <a:srgbClr val="0000FF"/>
                </a:solidFill>
                <a:latin typeface="Times New Roman" panose="02020603050405020304" pitchFamily="18" charset="0"/>
                <a:ea typeface="Times New Roman" panose="02020603050405020304" pitchFamily="18" charset="0"/>
              </a:rPr>
              <a:t>à</a:t>
            </a:r>
            <a:r>
              <a:rPr lang="en-US" altLang="zh-CN" b="1" u="sng" dirty="0">
                <a:solidFill>
                  <a:srgbClr val="0000FF"/>
                </a:solidFill>
                <a:latin typeface="Times New Roman" panose="02020603050405020304" pitchFamily="18" charset="0"/>
              </a:rPr>
              <a:t>i 6</a:t>
            </a:r>
            <a:r>
              <a:rPr lang="en-US" altLang="zh-CN" b="1" dirty="0">
                <a:solidFill>
                  <a:srgbClr val="0000FF"/>
                </a:solidFill>
                <a:latin typeface="Times New Roman" panose="02020603050405020304" pitchFamily="18" charset="0"/>
              </a:rPr>
              <a:t>:</a:t>
            </a:r>
            <a:r>
              <a:rPr lang="en-US" altLang="zh-CN" dirty="0">
                <a:latin typeface="Times New Roman" panose="02020603050405020304" pitchFamily="18" charset="0"/>
              </a:rPr>
              <a:t> Khi người ta dùng dùi gõ v</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o các thanh đá thuộc bộ đ</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 đá thì ta nghe thấy âm thanh phát ra. Vật phát ra âm thanh đó 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a:t>
            </a:r>
          </a:p>
          <a:p>
            <a:pPr algn="just" eaLnBrk="0" hangingPunct="0">
              <a:lnSpc>
                <a:spcPct val="115000"/>
              </a:lnSpc>
              <a:buAutoNum type="alphaUcPeriod"/>
            </a:pPr>
            <a:r>
              <a:rPr lang="en-US" altLang="zh-CN" dirty="0">
                <a:latin typeface="Times New Roman" panose="02020603050405020304" pitchFamily="18" charset="0"/>
              </a:rPr>
              <a:t>dùi gõ         	C. các thanh đá    	</a:t>
            </a:r>
          </a:p>
          <a:p>
            <a:pPr algn="just" eaLnBrk="0" hangingPunct="0">
              <a:lnSpc>
                <a:spcPct val="115000"/>
              </a:lnSpc>
              <a:buNone/>
            </a:pPr>
            <a:r>
              <a:rPr lang="en-US" altLang="zh-CN" dirty="0">
                <a:latin typeface="Times New Roman" panose="02020603050405020304" pitchFamily="18" charset="0"/>
              </a:rPr>
              <a:t>B. lớp không khí         	D. dùi gõ v</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 các thanh đá</a:t>
            </a:r>
            <a:endParaRPr lang="en-US" altLang="zh-CN" dirty="0">
              <a:latin typeface="Times New Roman" panose="02020603050405020304" pitchFamily="18" charset="0"/>
              <a:ea typeface="Times New Roman" panose="02020603050405020304" pitchFamily="18" charset="0"/>
            </a:endParaRPr>
          </a:p>
        </p:txBody>
      </p:sp>
      <p:sp>
        <p:nvSpPr>
          <p:cNvPr id="8" name="Oval 7"/>
          <p:cNvSpPr>
            <a:spLocks noChangeArrowheads="1"/>
          </p:cNvSpPr>
          <p:nvPr/>
        </p:nvSpPr>
        <p:spPr bwMode="auto">
          <a:xfrm>
            <a:off x="2347913" y="4267200"/>
            <a:ext cx="533400" cy="455613"/>
          </a:xfrm>
          <a:prstGeom prst="ellipse">
            <a:avLst/>
          </a:prstGeom>
          <a:noFill/>
          <a:ln w="38100">
            <a:solidFill>
              <a:srgbClr val="FF0000"/>
            </a:solidFill>
            <a:round/>
          </a:ln>
          <a:effectLst/>
          <a:extLst>
            <a:ext uri="{909E8E84-426E-40DD-AFC4-6F175D3DCCD1}">
              <a14:hiddenFill xmlns:a14="http://schemas.microsoft.com/office/drawing/2010/main" xmlns="">
                <a:solidFill>
                  <a:srgbClr val="FF00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300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vol="57000">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4"/>
          <p:cNvSpPr txBox="1"/>
          <p:nvPr/>
        </p:nvSpPr>
        <p:spPr>
          <a:xfrm>
            <a:off x="3948113" y="152400"/>
            <a:ext cx="3352800"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5" name="Rectangle 4"/>
          <p:cNvSpPr/>
          <p:nvPr/>
        </p:nvSpPr>
        <p:spPr>
          <a:xfrm>
            <a:off x="366713" y="762000"/>
            <a:ext cx="11353800" cy="1366838"/>
          </a:xfrm>
          <a:prstGeom prst="rect">
            <a:avLst/>
          </a:prstGeom>
          <a:noFill/>
          <a:ln w="9525">
            <a:noFill/>
          </a:ln>
        </p:spPr>
        <p:txBody>
          <a:bodyPr anchor="t" anchorCtr="0">
            <a:spAutoFit/>
          </a:bodyPr>
          <a:lstStyle/>
          <a:p>
            <a:pPr algn="just" eaLnBrk="0" hangingPunct="0">
              <a:lnSpc>
                <a:spcPct val="115000"/>
              </a:lnSpc>
            </a:pPr>
            <a:r>
              <a:rPr lang="en-US" altLang="zh-CN" b="1" u="sng" dirty="0">
                <a:solidFill>
                  <a:srgbClr val="0000FF"/>
                </a:solidFill>
                <a:latin typeface="Times New Roman" panose="02020603050405020304" pitchFamily="18" charset="0"/>
              </a:rPr>
              <a:t>B</a:t>
            </a:r>
            <a:r>
              <a:rPr lang="en-US" altLang="zh-CN" b="1" u="sng" dirty="0">
                <a:solidFill>
                  <a:srgbClr val="0000FF"/>
                </a:solidFill>
                <a:latin typeface="Times New Roman" panose="02020603050405020304" pitchFamily="18" charset="0"/>
                <a:ea typeface="Times New Roman" panose="02020603050405020304" pitchFamily="18" charset="0"/>
              </a:rPr>
              <a:t>à</a:t>
            </a:r>
            <a:r>
              <a:rPr lang="en-US" altLang="zh-CN" b="1" u="sng" dirty="0">
                <a:solidFill>
                  <a:srgbClr val="0000FF"/>
                </a:solidFill>
                <a:latin typeface="Times New Roman" panose="02020603050405020304" pitchFamily="18" charset="0"/>
              </a:rPr>
              <a:t>i 7</a:t>
            </a:r>
            <a:r>
              <a:rPr lang="en-US" altLang="zh-CN" b="1" dirty="0">
                <a:solidFill>
                  <a:srgbClr val="0000FF"/>
                </a:solidFill>
                <a:latin typeface="Times New Roman" panose="02020603050405020304" pitchFamily="18" charset="0"/>
              </a:rPr>
              <a:t>:</a:t>
            </a:r>
            <a:r>
              <a:rPr lang="en-US" altLang="zh-CN" dirty="0">
                <a:latin typeface="Times New Roman" panose="02020603050405020304" pitchFamily="18" charset="0"/>
              </a:rPr>
              <a:t> Kéo căng sợi dây cao su. Dùng tay bật sợi dây cao su đó, ta nghe thấy âm thanh. Nguồn âm 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a:t>
            </a:r>
          </a:p>
          <a:p>
            <a:pPr algn="just" eaLnBrk="0" hangingPunct="0">
              <a:lnSpc>
                <a:spcPct val="115000"/>
              </a:lnSpc>
            </a:pPr>
            <a:r>
              <a:rPr lang="en-US" altLang="zh-CN" b="1" dirty="0">
                <a:latin typeface="Times New Roman" panose="02020603050405020304" pitchFamily="18" charset="0"/>
              </a:rPr>
              <a:t>A. </a:t>
            </a:r>
            <a:r>
              <a:rPr lang="en-US" altLang="zh-CN" dirty="0">
                <a:latin typeface="Times New Roman" panose="02020603050405020304" pitchFamily="18" charset="0"/>
              </a:rPr>
              <a:t>sợi dây cao su        </a:t>
            </a:r>
            <a:r>
              <a:rPr lang="en-US" altLang="zh-CN" b="1" dirty="0">
                <a:latin typeface="Times New Roman" panose="02020603050405020304" pitchFamily="18" charset="0"/>
              </a:rPr>
              <a:t>B. </a:t>
            </a:r>
            <a:r>
              <a:rPr lang="en-US" altLang="zh-CN" dirty="0">
                <a:latin typeface="Times New Roman" panose="02020603050405020304" pitchFamily="18" charset="0"/>
              </a:rPr>
              <a:t>b</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 tay    	        </a:t>
            </a:r>
            <a:r>
              <a:rPr lang="en-US" altLang="zh-CN" b="1" dirty="0">
                <a:latin typeface="Times New Roman" panose="02020603050405020304" pitchFamily="18" charset="0"/>
              </a:rPr>
              <a:t>C. </a:t>
            </a:r>
            <a:r>
              <a:rPr lang="en-US" altLang="zh-CN" dirty="0">
                <a:latin typeface="Times New Roman" panose="02020603050405020304" pitchFamily="18" charset="0"/>
              </a:rPr>
              <a:t>không khí         	</a:t>
            </a:r>
            <a:r>
              <a:rPr lang="en-US" altLang="zh-CN" b="1" dirty="0">
                <a:latin typeface="Times New Roman" panose="02020603050405020304" pitchFamily="18" charset="0"/>
              </a:rPr>
              <a:t>D. </a:t>
            </a:r>
            <a:r>
              <a:rPr lang="en-US" altLang="zh-CN" dirty="0">
                <a:latin typeface="Times New Roman" panose="02020603050405020304" pitchFamily="18" charset="0"/>
              </a:rPr>
              <a:t>Cả A v</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 C</a:t>
            </a:r>
            <a:endParaRPr lang="en-US" altLang="zh-CN" dirty="0">
              <a:latin typeface="Times New Roman" panose="02020603050405020304" pitchFamily="18" charset="0"/>
              <a:ea typeface="Times New Roman" panose="02020603050405020304" pitchFamily="18" charset="0"/>
            </a:endParaRPr>
          </a:p>
        </p:txBody>
      </p:sp>
      <p:sp>
        <p:nvSpPr>
          <p:cNvPr id="6" name="Oval 5"/>
          <p:cNvSpPr>
            <a:spLocks noChangeArrowheads="1"/>
          </p:cNvSpPr>
          <p:nvPr/>
        </p:nvSpPr>
        <p:spPr bwMode="auto">
          <a:xfrm>
            <a:off x="366713" y="1676400"/>
            <a:ext cx="531813" cy="455613"/>
          </a:xfrm>
          <a:prstGeom prst="ellipse">
            <a:avLst/>
          </a:prstGeom>
          <a:noFill/>
          <a:ln w="38100">
            <a:solidFill>
              <a:srgbClr val="FF0000"/>
            </a:solidFill>
            <a:round/>
          </a:ln>
          <a:effectLst/>
          <a:extLst>
            <a:ext uri="{909E8E84-426E-40DD-AFC4-6F175D3DCCD1}">
              <a14:hiddenFill xmlns:a14="http://schemas.microsoft.com/office/drawing/2010/main" xmlns="">
                <a:solidFill>
                  <a:srgbClr val="FF00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420" name="Rectangle 6"/>
          <p:cNvSpPr/>
          <p:nvPr/>
        </p:nvSpPr>
        <p:spPr>
          <a:xfrm>
            <a:off x="366713" y="2182813"/>
            <a:ext cx="11353800" cy="2640012"/>
          </a:xfrm>
          <a:prstGeom prst="rect">
            <a:avLst/>
          </a:prstGeom>
          <a:noFill/>
          <a:ln w="9525">
            <a:noFill/>
          </a:ln>
        </p:spPr>
        <p:txBody>
          <a:bodyPr anchor="t" anchorCtr="0">
            <a:spAutoFit/>
          </a:bodyPr>
          <a:lstStyle/>
          <a:p>
            <a:pPr algn="just" eaLnBrk="0" hangingPunct="0">
              <a:lnSpc>
                <a:spcPct val="115000"/>
              </a:lnSpc>
            </a:pPr>
            <a:r>
              <a:rPr lang="en-US" altLang="zh-CN" b="1" u="sng" dirty="0">
                <a:solidFill>
                  <a:srgbClr val="0000FF"/>
                </a:solidFill>
                <a:latin typeface="Times New Roman" panose="02020603050405020304" pitchFamily="18" charset="0"/>
              </a:rPr>
              <a:t>B</a:t>
            </a:r>
            <a:r>
              <a:rPr lang="en-US" altLang="zh-CN" b="1" u="sng" dirty="0">
                <a:solidFill>
                  <a:srgbClr val="0000FF"/>
                </a:solidFill>
                <a:latin typeface="Times New Roman" panose="02020603050405020304" pitchFamily="18" charset="0"/>
                <a:ea typeface="Times New Roman" panose="02020603050405020304" pitchFamily="18" charset="0"/>
              </a:rPr>
              <a:t>à</a:t>
            </a:r>
            <a:r>
              <a:rPr lang="en-US" altLang="zh-CN" b="1" u="sng" dirty="0">
                <a:solidFill>
                  <a:srgbClr val="0000FF"/>
                </a:solidFill>
                <a:latin typeface="Times New Roman" panose="02020603050405020304" pitchFamily="18" charset="0"/>
              </a:rPr>
              <a:t>i 8</a:t>
            </a:r>
            <a:r>
              <a:rPr lang="en-US" altLang="zh-CN" b="1" dirty="0">
                <a:solidFill>
                  <a:srgbClr val="0000FF"/>
                </a:solidFill>
                <a:latin typeface="Times New Roman" panose="02020603050405020304" pitchFamily="18" charset="0"/>
              </a:rPr>
              <a:t>:</a:t>
            </a:r>
            <a:r>
              <a:rPr lang="en-US" altLang="zh-CN" dirty="0">
                <a:latin typeface="Times New Roman" panose="02020603050405020304" pitchFamily="18" charset="0"/>
              </a:rPr>
              <a:t> Khi bầu trời xung quanh ta có dông, ta thường nghe thấy tiếng sấm. Nguồn âm phát ra 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a:t>
            </a:r>
          </a:p>
          <a:p>
            <a:pPr algn="just" eaLnBrk="0" hangingPunct="0">
              <a:lnSpc>
                <a:spcPct val="115000"/>
              </a:lnSpc>
            </a:pPr>
            <a:r>
              <a:rPr lang="en-US" altLang="zh-CN" b="1" dirty="0">
                <a:latin typeface="Times New Roman" panose="02020603050405020304" pitchFamily="18" charset="0"/>
              </a:rPr>
              <a:t>A</a:t>
            </a:r>
            <a:r>
              <a:rPr lang="en-US" altLang="zh-CN" dirty="0">
                <a:latin typeface="Times New Roman" panose="02020603050405020304" pitchFamily="18" charset="0"/>
              </a:rPr>
              <a:t>. các lớp không khí va chạm nhau.	</a:t>
            </a:r>
          </a:p>
          <a:p>
            <a:pPr algn="just" eaLnBrk="0" hangingPunct="0">
              <a:lnSpc>
                <a:spcPct val="115000"/>
              </a:lnSpc>
            </a:pPr>
            <a:r>
              <a:rPr lang="en-US" altLang="zh-CN" b="1" dirty="0">
                <a:latin typeface="Times New Roman" panose="02020603050405020304" pitchFamily="18" charset="0"/>
              </a:rPr>
              <a:t>B. </a:t>
            </a:r>
            <a:r>
              <a:rPr lang="en-US" altLang="zh-CN" dirty="0">
                <a:latin typeface="Times New Roman" panose="02020603050405020304" pitchFamily="18" charset="0"/>
              </a:rPr>
              <a:t>do nhiều hơi nước trong không khí va chạm nhau.</a:t>
            </a:r>
          </a:p>
          <a:p>
            <a:pPr algn="just" eaLnBrk="0" hangingPunct="0">
              <a:lnSpc>
                <a:spcPct val="115000"/>
              </a:lnSpc>
            </a:pPr>
            <a:r>
              <a:rPr lang="en-US" altLang="zh-CN" b="1" dirty="0">
                <a:latin typeface="Times New Roman" panose="02020603050405020304" pitchFamily="18" charset="0"/>
              </a:rPr>
              <a:t>C. </a:t>
            </a:r>
            <a:r>
              <a:rPr lang="en-US" altLang="zh-CN" dirty="0">
                <a:latin typeface="Times New Roman" panose="02020603050405020304" pitchFamily="18" charset="0"/>
              </a:rPr>
              <a:t>lớp không khí ở đó dao động mạnh.    	</a:t>
            </a:r>
          </a:p>
          <a:p>
            <a:pPr algn="just" eaLnBrk="0" hangingPunct="0">
              <a:lnSpc>
                <a:spcPct val="115000"/>
              </a:lnSpc>
            </a:pPr>
            <a:r>
              <a:rPr lang="en-US" altLang="zh-CN" b="1" dirty="0">
                <a:latin typeface="Times New Roman" panose="02020603050405020304" pitchFamily="18" charset="0"/>
              </a:rPr>
              <a:t>D. </a:t>
            </a:r>
            <a:r>
              <a:rPr lang="en-US" altLang="zh-CN" dirty="0">
                <a:latin typeface="Times New Roman" panose="02020603050405020304" pitchFamily="18" charset="0"/>
              </a:rPr>
              <a:t>lớp không khí ở đó bị nén mạnh.</a:t>
            </a:r>
            <a:endParaRPr lang="en-US" altLang="zh-CN" dirty="0">
              <a:latin typeface="Times New Roman" panose="02020603050405020304" pitchFamily="18" charset="0"/>
              <a:ea typeface="Times New Roman" panose="02020603050405020304" pitchFamily="18" charset="0"/>
            </a:endParaRPr>
          </a:p>
        </p:txBody>
      </p:sp>
      <p:sp>
        <p:nvSpPr>
          <p:cNvPr id="8" name="Oval 7"/>
          <p:cNvSpPr>
            <a:spLocks noChangeArrowheads="1"/>
          </p:cNvSpPr>
          <p:nvPr/>
        </p:nvSpPr>
        <p:spPr bwMode="auto">
          <a:xfrm>
            <a:off x="366713" y="4343400"/>
            <a:ext cx="531813" cy="455613"/>
          </a:xfrm>
          <a:prstGeom prst="ellipse">
            <a:avLst/>
          </a:prstGeom>
          <a:noFill/>
          <a:ln w="38100">
            <a:solidFill>
              <a:srgbClr val="FF0000"/>
            </a:solidFill>
            <a:round/>
          </a:ln>
          <a:effectLst/>
          <a:extLst>
            <a:ext uri="{909E8E84-426E-40DD-AFC4-6F175D3DCCD1}">
              <a14:hiddenFill xmlns:a14="http://schemas.microsoft.com/office/drawing/2010/main" xmlns="">
                <a:solidFill>
                  <a:srgbClr val="FF00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422" name="Rectangle 8"/>
          <p:cNvSpPr/>
          <p:nvPr/>
        </p:nvSpPr>
        <p:spPr>
          <a:xfrm>
            <a:off x="366713" y="4729163"/>
            <a:ext cx="11353800" cy="1366837"/>
          </a:xfrm>
          <a:prstGeom prst="rect">
            <a:avLst/>
          </a:prstGeom>
          <a:noFill/>
          <a:ln w="9525">
            <a:noFill/>
          </a:ln>
        </p:spPr>
        <p:txBody>
          <a:bodyPr anchor="t" anchorCtr="0">
            <a:spAutoFit/>
          </a:bodyPr>
          <a:lstStyle/>
          <a:p>
            <a:pPr algn="just" eaLnBrk="0" hangingPunct="0">
              <a:lnSpc>
                <a:spcPct val="115000"/>
              </a:lnSpc>
            </a:pPr>
            <a:r>
              <a:rPr lang="en-US" altLang="zh-CN" b="1" u="sng" dirty="0">
                <a:solidFill>
                  <a:srgbClr val="0000FF"/>
                </a:solidFill>
                <a:latin typeface="Times New Roman" panose="02020603050405020304" pitchFamily="18" charset="0"/>
              </a:rPr>
              <a:t>B</a:t>
            </a:r>
            <a:r>
              <a:rPr lang="en-US" altLang="zh-CN" b="1" u="sng" dirty="0">
                <a:solidFill>
                  <a:srgbClr val="0000FF"/>
                </a:solidFill>
                <a:latin typeface="Times New Roman" panose="02020603050405020304" pitchFamily="18" charset="0"/>
                <a:ea typeface="Times New Roman" panose="02020603050405020304" pitchFamily="18" charset="0"/>
              </a:rPr>
              <a:t>à</a:t>
            </a:r>
            <a:r>
              <a:rPr lang="en-US" altLang="zh-CN" b="1" u="sng" dirty="0">
                <a:solidFill>
                  <a:srgbClr val="0000FF"/>
                </a:solidFill>
                <a:latin typeface="Times New Roman" panose="02020603050405020304" pitchFamily="18" charset="0"/>
              </a:rPr>
              <a:t>i 9</a:t>
            </a:r>
            <a:r>
              <a:rPr lang="en-US" altLang="zh-CN" b="1" dirty="0">
                <a:solidFill>
                  <a:srgbClr val="0000FF"/>
                </a:solidFill>
                <a:latin typeface="Times New Roman" panose="02020603050405020304" pitchFamily="18" charset="0"/>
              </a:rPr>
              <a:t>:</a:t>
            </a:r>
            <a:r>
              <a:rPr lang="en-US" altLang="zh-CN" dirty="0">
                <a:latin typeface="Times New Roman" panose="02020603050405020304" pitchFamily="18" charset="0"/>
              </a:rPr>
              <a:t> Khi luồng gió thổi qua rừng cây, ta nghe thấy âm thanh phát ra. Vật phát ra âm thanh 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a:t>
            </a:r>
          </a:p>
          <a:p>
            <a:pPr algn="just" eaLnBrk="0" hangingPunct="0">
              <a:lnSpc>
                <a:spcPct val="115000"/>
              </a:lnSpc>
            </a:pPr>
            <a:r>
              <a:rPr lang="en-US" altLang="zh-CN" b="1" dirty="0">
                <a:latin typeface="Times New Roman" panose="02020603050405020304" pitchFamily="18" charset="0"/>
              </a:rPr>
              <a:t>A. </a:t>
            </a:r>
            <a:r>
              <a:rPr lang="en-US" altLang="zh-CN" dirty="0">
                <a:latin typeface="Times New Roman" panose="02020603050405020304" pitchFamily="18" charset="0"/>
              </a:rPr>
              <a:t>luồng gió         </a:t>
            </a:r>
            <a:r>
              <a:rPr lang="en-US" altLang="zh-CN" b="1" dirty="0">
                <a:latin typeface="Times New Roman" panose="02020603050405020304" pitchFamily="18" charset="0"/>
              </a:rPr>
              <a:t>B. </a:t>
            </a:r>
            <a:r>
              <a:rPr lang="en-US" altLang="zh-CN" dirty="0">
                <a:latin typeface="Times New Roman" panose="02020603050405020304" pitchFamily="18" charset="0"/>
              </a:rPr>
              <a:t>luồng gió v</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 lá cây	  </a:t>
            </a:r>
            <a:r>
              <a:rPr lang="en-US" altLang="zh-CN" b="1" dirty="0">
                <a:latin typeface="Times New Roman" panose="02020603050405020304" pitchFamily="18" charset="0"/>
              </a:rPr>
              <a:t>C. </a:t>
            </a:r>
            <a:r>
              <a:rPr lang="en-US" altLang="zh-CN" dirty="0">
                <a:latin typeface="Times New Roman" panose="02020603050405020304" pitchFamily="18" charset="0"/>
              </a:rPr>
              <a:t>lá cây         	</a:t>
            </a:r>
            <a:r>
              <a:rPr lang="en-US" altLang="zh-CN" b="1" dirty="0">
                <a:latin typeface="Times New Roman" panose="02020603050405020304" pitchFamily="18" charset="0"/>
              </a:rPr>
              <a:t>D. </a:t>
            </a:r>
            <a:r>
              <a:rPr lang="en-US" altLang="zh-CN" dirty="0">
                <a:latin typeface="Times New Roman" panose="02020603050405020304" pitchFamily="18" charset="0"/>
              </a:rPr>
              <a:t>thân cây</a:t>
            </a:r>
            <a:endParaRPr lang="en-US" altLang="zh-CN" dirty="0">
              <a:latin typeface="Times New Roman" panose="02020603050405020304" pitchFamily="18" charset="0"/>
              <a:ea typeface="Times New Roman" panose="02020603050405020304" pitchFamily="18" charset="0"/>
            </a:endParaRPr>
          </a:p>
        </p:txBody>
      </p:sp>
      <p:sp>
        <p:nvSpPr>
          <p:cNvPr id="10" name="Oval 9"/>
          <p:cNvSpPr>
            <a:spLocks noChangeArrowheads="1"/>
          </p:cNvSpPr>
          <p:nvPr/>
        </p:nvSpPr>
        <p:spPr bwMode="auto">
          <a:xfrm>
            <a:off x="2500313" y="5564188"/>
            <a:ext cx="533400" cy="455613"/>
          </a:xfrm>
          <a:prstGeom prst="ellipse">
            <a:avLst/>
          </a:prstGeom>
          <a:noFill/>
          <a:ln w="38100">
            <a:solidFill>
              <a:srgbClr val="FF0000"/>
            </a:solidFill>
            <a:round/>
          </a:ln>
          <a:effectLst/>
          <a:extLst>
            <a:ext uri="{909E8E84-426E-40DD-AFC4-6F175D3DCCD1}">
              <a14:hiddenFill xmlns:a14="http://schemas.microsoft.com/office/drawing/2010/main" xmlns="">
                <a:solidFill>
                  <a:srgbClr val="FF00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bldLvl="0" animBg="1"/>
      <p:bldP spid="8"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4"/>
          <p:cNvSpPr txBox="1"/>
          <p:nvPr/>
        </p:nvSpPr>
        <p:spPr>
          <a:xfrm>
            <a:off x="3948113" y="152400"/>
            <a:ext cx="3352800"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5" name="Rectangle 4"/>
          <p:cNvSpPr/>
          <p:nvPr/>
        </p:nvSpPr>
        <p:spPr>
          <a:xfrm>
            <a:off x="671513" y="1046163"/>
            <a:ext cx="10515600" cy="2641600"/>
          </a:xfrm>
          <a:prstGeom prst="rect">
            <a:avLst/>
          </a:prstGeom>
          <a:noFill/>
          <a:ln w="9525">
            <a:noFill/>
          </a:ln>
        </p:spPr>
        <p:txBody>
          <a:bodyPr anchor="t" anchorCtr="0">
            <a:spAutoFit/>
          </a:bodyPr>
          <a:lstStyle/>
          <a:p>
            <a:pPr algn="just" eaLnBrk="0" hangingPunct="0">
              <a:lnSpc>
                <a:spcPct val="115000"/>
              </a:lnSpc>
            </a:pPr>
            <a:r>
              <a:rPr lang="en-US" altLang="zh-CN" b="1" u="sng" dirty="0">
                <a:solidFill>
                  <a:srgbClr val="0000FF"/>
                </a:solidFill>
                <a:latin typeface="Times New Roman" panose="02020603050405020304" pitchFamily="18" charset="0"/>
              </a:rPr>
              <a:t>B</a:t>
            </a:r>
            <a:r>
              <a:rPr lang="en-US" altLang="zh-CN" b="1" u="sng" dirty="0">
                <a:solidFill>
                  <a:srgbClr val="0000FF"/>
                </a:solidFill>
                <a:latin typeface="Times New Roman" panose="02020603050405020304" pitchFamily="18" charset="0"/>
                <a:ea typeface="Times New Roman" panose="02020603050405020304" pitchFamily="18" charset="0"/>
              </a:rPr>
              <a:t>à</a:t>
            </a:r>
            <a:r>
              <a:rPr lang="en-US" altLang="zh-CN" b="1" u="sng" dirty="0">
                <a:solidFill>
                  <a:srgbClr val="0000FF"/>
                </a:solidFill>
                <a:latin typeface="Times New Roman" panose="02020603050405020304" pitchFamily="18" charset="0"/>
              </a:rPr>
              <a:t>i 10</a:t>
            </a:r>
            <a:r>
              <a:rPr lang="en-US" altLang="zh-CN" b="1" dirty="0">
                <a:solidFill>
                  <a:srgbClr val="0000FF"/>
                </a:solidFill>
                <a:latin typeface="Times New Roman" panose="02020603050405020304" pitchFamily="18" charset="0"/>
              </a:rPr>
              <a:t>:</a:t>
            </a:r>
            <a:r>
              <a:rPr lang="en-US" altLang="zh-CN" dirty="0">
                <a:latin typeface="Times New Roman" panose="02020603050405020304" pitchFamily="18" charset="0"/>
              </a:rPr>
              <a:t> Lựa chọn phương án </a:t>
            </a:r>
            <a:r>
              <a:rPr lang="en-US" altLang="zh-CN" b="1" dirty="0">
                <a:latin typeface="Times New Roman" panose="02020603050405020304" pitchFamily="18" charset="0"/>
              </a:rPr>
              <a:t>đúng</a:t>
            </a:r>
            <a:r>
              <a:rPr lang="en-US" altLang="zh-CN" dirty="0">
                <a:latin typeface="Times New Roman" panose="02020603050405020304" pitchFamily="18" charset="0"/>
              </a:rPr>
              <a:t>? Dùng búa gõ xuống mặt b</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 Ta nghe thấy âm thanh phát ra thì:</a:t>
            </a:r>
          </a:p>
          <a:p>
            <a:pPr algn="just" eaLnBrk="0" hangingPunct="0">
              <a:lnSpc>
                <a:spcPct val="115000"/>
              </a:lnSpc>
            </a:pPr>
            <a:r>
              <a:rPr lang="en-US" altLang="zh-CN" b="1" dirty="0">
                <a:latin typeface="Times New Roman" panose="02020603050405020304" pitchFamily="18" charset="0"/>
              </a:rPr>
              <a:t>A. </a:t>
            </a:r>
            <a:r>
              <a:rPr lang="en-US" altLang="zh-CN" dirty="0">
                <a:latin typeface="Times New Roman" panose="02020603050405020304" pitchFamily="18" charset="0"/>
              </a:rPr>
              <a:t>Mặt b</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 không phải 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 vật dao động vì ta thấy mặt b</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 đứng yên.</a:t>
            </a:r>
          </a:p>
          <a:p>
            <a:pPr algn="just" eaLnBrk="0" hangingPunct="0">
              <a:lnSpc>
                <a:spcPct val="115000"/>
              </a:lnSpc>
            </a:pPr>
            <a:r>
              <a:rPr lang="en-US" altLang="zh-CN" b="1" dirty="0">
                <a:latin typeface="Times New Roman" panose="02020603050405020304" pitchFamily="18" charset="0"/>
              </a:rPr>
              <a:t>B. </a:t>
            </a:r>
            <a:r>
              <a:rPr lang="en-US" altLang="zh-CN" dirty="0">
                <a:latin typeface="Times New Roman" panose="02020603050405020304" pitchFamily="18" charset="0"/>
              </a:rPr>
              <a:t>Mặt b</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 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 vật dao động vì mặt b</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 dao động rất nhanh, ta không thấy được.</a:t>
            </a:r>
          </a:p>
          <a:p>
            <a:pPr algn="just" eaLnBrk="0" hangingPunct="0">
              <a:lnSpc>
                <a:spcPct val="115000"/>
              </a:lnSpc>
            </a:pPr>
            <a:r>
              <a:rPr lang="en-US" altLang="zh-CN" b="1" dirty="0">
                <a:latin typeface="Times New Roman" panose="02020603050405020304" pitchFamily="18" charset="0"/>
              </a:rPr>
              <a:t>C. </a:t>
            </a:r>
            <a:r>
              <a:rPr lang="en-US" altLang="zh-CN" dirty="0">
                <a:latin typeface="Times New Roman" panose="02020603050405020304" pitchFamily="18" charset="0"/>
              </a:rPr>
              <a:t>Búa 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 vật dao dộng vì nhờ có búa mới tạo ra âm thanh.</a:t>
            </a:r>
          </a:p>
          <a:p>
            <a:pPr algn="just" eaLnBrk="0" hangingPunct="0">
              <a:lnSpc>
                <a:spcPct val="115000"/>
              </a:lnSpc>
            </a:pPr>
            <a:r>
              <a:rPr lang="en-US" altLang="zh-CN" b="1" dirty="0">
                <a:latin typeface="Times New Roman" panose="02020603050405020304" pitchFamily="18" charset="0"/>
              </a:rPr>
              <a:t>D</a:t>
            </a:r>
            <a:r>
              <a:rPr lang="en-US" altLang="zh-CN" b="1" dirty="0">
                <a:solidFill>
                  <a:srgbClr val="0000FF"/>
                </a:solidFill>
                <a:latin typeface="Times New Roman" panose="02020603050405020304" pitchFamily="18" charset="0"/>
              </a:rPr>
              <a:t>. </a:t>
            </a:r>
            <a:r>
              <a:rPr lang="en-US" altLang="zh-CN" dirty="0">
                <a:latin typeface="Times New Roman" panose="02020603050405020304" pitchFamily="18" charset="0"/>
              </a:rPr>
              <a:t>Tay 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 nguồn âm vì tay dùng búa gõ xuống b</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 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m phát ra âm thanh.</a:t>
            </a:r>
            <a:endParaRPr lang="en-US" altLang="zh-CN" dirty="0">
              <a:latin typeface="Times New Roman" panose="02020603050405020304" pitchFamily="18" charset="0"/>
              <a:ea typeface="Times New Roman" panose="02020603050405020304" pitchFamily="18" charset="0"/>
            </a:endParaRPr>
          </a:p>
        </p:txBody>
      </p:sp>
      <p:sp>
        <p:nvSpPr>
          <p:cNvPr id="6" name="Oval 5"/>
          <p:cNvSpPr>
            <a:spLocks noChangeArrowheads="1"/>
          </p:cNvSpPr>
          <p:nvPr/>
        </p:nvSpPr>
        <p:spPr bwMode="auto">
          <a:xfrm>
            <a:off x="595313" y="2363788"/>
            <a:ext cx="533400" cy="455613"/>
          </a:xfrm>
          <a:prstGeom prst="ellipse">
            <a:avLst/>
          </a:prstGeom>
          <a:noFill/>
          <a:ln w="38100">
            <a:solidFill>
              <a:srgbClr val="FF0000"/>
            </a:solidFill>
            <a:round/>
          </a:ln>
          <a:effectLst/>
          <a:extLst>
            <a:ext uri="{909E8E84-426E-40DD-AFC4-6F175D3DCCD1}">
              <a14:hiddenFill xmlns:a14="http://schemas.microsoft.com/office/drawing/2010/main" xmlns="">
                <a:solidFill>
                  <a:srgbClr val="FF00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4" descr="2"/>
          <p:cNvSpPr txBox="1"/>
          <p:nvPr/>
        </p:nvSpPr>
        <p:spPr>
          <a:xfrm>
            <a:off x="3560763" y="3767138"/>
            <a:ext cx="2813050" cy="460375"/>
          </a:xfrm>
          <a:prstGeom prst="rect">
            <a:avLst/>
          </a:prstGeom>
          <a:noFill/>
          <a:ln w="9525">
            <a:noFill/>
          </a:ln>
        </p:spPr>
        <p:txBody>
          <a:bodyPr anchor="t" anchorCtr="0">
            <a:spAutoFit/>
          </a:bodyPr>
          <a:lstStyle/>
          <a:p>
            <a:pPr>
              <a:spcBef>
                <a:spcPct val="50000"/>
              </a:spcBef>
            </a:pPr>
            <a:r>
              <a:rPr lang="en-US" altLang="en-US" sz="2300" b="1" dirty="0">
                <a:solidFill>
                  <a:srgbClr val="FF0000"/>
                </a:solidFill>
                <a:latin typeface="Times New Roman" panose="02020603050405020304" pitchFamily="18" charset="0"/>
              </a:rPr>
              <a:t>Biên độ dao động</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6161" name="AutoShape 5"/>
          <p:cNvSpPr/>
          <p:nvPr/>
        </p:nvSpPr>
        <p:spPr bwMode="gray">
          <a:xfrm rot="4611158">
            <a:off x="2191544" y="3225006"/>
            <a:ext cx="241300" cy="1131888"/>
          </a:xfrm>
          <a:prstGeom prst="rightBrace">
            <a:avLst>
              <a:gd name="adj1" fmla="val 0"/>
              <a:gd name="adj2" fmla="val 50000"/>
            </a:avLst>
          </a:prstGeom>
          <a:noFill/>
          <a:ln w="9525">
            <a:solidFill>
              <a:srgbClr val="FF0000"/>
            </a:solidFill>
            <a:rou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162" name="Line 12"/>
          <p:cNvSpPr>
            <a:spLocks noChangeShapeType="1"/>
          </p:cNvSpPr>
          <p:nvPr/>
        </p:nvSpPr>
        <p:spPr bwMode="gray">
          <a:xfrm rot="21411158" flipH="1" flipV="1">
            <a:off x="2439988" y="3830638"/>
            <a:ext cx="1135063" cy="352425"/>
          </a:xfrm>
          <a:prstGeom prst="line">
            <a:avLst/>
          </a:prstGeom>
          <a:noFill/>
          <a:ln w="9525">
            <a:solidFill>
              <a:schemeClr val="tx1"/>
            </a:solidFill>
            <a:rou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153" name="Text Box 22"/>
          <p:cNvSpPr txBox="1">
            <a:spLocks noChangeArrowheads="1"/>
          </p:cNvSpPr>
          <p:nvPr/>
        </p:nvSpPr>
        <p:spPr bwMode="auto">
          <a:xfrm>
            <a:off x="1216025" y="2100263"/>
            <a:ext cx="6080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(1)</a:t>
            </a:r>
          </a:p>
        </p:txBody>
      </p:sp>
      <p:grpSp>
        <p:nvGrpSpPr>
          <p:cNvPr id="2" name="Group 37"/>
          <p:cNvGrpSpPr/>
          <p:nvPr/>
        </p:nvGrpSpPr>
        <p:grpSpPr>
          <a:xfrm>
            <a:off x="1701800" y="768350"/>
            <a:ext cx="1173163" cy="2776538"/>
            <a:chOff x="1263650" y="493713"/>
            <a:chExt cx="1206706" cy="2785347"/>
          </a:xfrm>
        </p:grpSpPr>
        <p:sp>
          <p:nvSpPr>
            <p:cNvPr id="31" name="Line 10"/>
            <p:cNvSpPr>
              <a:spLocks noChangeShapeType="1"/>
            </p:cNvSpPr>
            <p:nvPr/>
          </p:nvSpPr>
          <p:spPr bwMode="gray">
            <a:xfrm>
              <a:off x="1263650" y="493713"/>
              <a:ext cx="1066277" cy="2589464"/>
            </a:xfrm>
            <a:prstGeom prst="line">
              <a:avLst/>
            </a:prstGeom>
          </p:spPr>
          <p:style>
            <a:lnRef idx="1">
              <a:schemeClr val="dk1"/>
            </a:lnRef>
            <a:fillRef idx="0">
              <a:schemeClr val="dk1"/>
            </a:fillRef>
            <a:effectRef idx="0">
              <a:schemeClr val="dk1"/>
            </a:effectRef>
            <a:fontRef idx="minor">
              <a:schemeClr val="tx1"/>
            </a:fontRef>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mn-lt"/>
                <a:ea typeface="+mn-ea"/>
                <a:cs typeface="+mn-cs"/>
              </a:endParaRPr>
            </a:p>
          </p:txBody>
        </p:sp>
        <p:sp>
          <p:nvSpPr>
            <p:cNvPr id="32" name="Oval 11"/>
            <p:cNvSpPr>
              <a:spLocks noChangeArrowheads="1"/>
            </p:cNvSpPr>
            <p:nvPr/>
          </p:nvSpPr>
          <p:spPr bwMode="gray">
            <a:xfrm>
              <a:off x="2181334" y="2962145"/>
              <a:ext cx="289022" cy="316915"/>
            </a:xfrm>
            <a:prstGeom prst="ellipse">
              <a:avLst/>
            </a:prstGeom>
            <a:solidFill>
              <a:schemeClr val="accent5">
                <a:lumMod val="75000"/>
              </a:schemeClr>
            </a:solidFill>
            <a:ln w="9525" algn="ctr">
              <a:solidFill>
                <a:schemeClr val="tx1"/>
              </a:solidFill>
              <a:prstDash val="solid"/>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172" name="Text Box 22"/>
            <p:cNvSpPr txBox="1">
              <a:spLocks noChangeArrowheads="1"/>
            </p:cNvSpPr>
            <p:nvPr/>
          </p:nvSpPr>
          <p:spPr bwMode="auto">
            <a:xfrm>
              <a:off x="1751885" y="1600526"/>
              <a:ext cx="685814" cy="461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(2)</a:t>
              </a:r>
            </a:p>
          </p:txBody>
        </p:sp>
      </p:grpSp>
      <p:sp>
        <p:nvSpPr>
          <p:cNvPr id="33" name="Text Box 22"/>
          <p:cNvSpPr txBox="1">
            <a:spLocks noChangeArrowheads="1"/>
          </p:cNvSpPr>
          <p:nvPr/>
        </p:nvSpPr>
        <p:spPr bwMode="auto">
          <a:xfrm>
            <a:off x="1292225" y="3848100"/>
            <a:ext cx="6842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A</a:t>
            </a:r>
          </a:p>
        </p:txBody>
      </p:sp>
      <p:grpSp>
        <p:nvGrpSpPr>
          <p:cNvPr id="3" name="Group 36"/>
          <p:cNvGrpSpPr/>
          <p:nvPr/>
        </p:nvGrpSpPr>
        <p:grpSpPr>
          <a:xfrm>
            <a:off x="1336675" y="692150"/>
            <a:ext cx="715963" cy="3155950"/>
            <a:chOff x="882650" y="417513"/>
            <a:chExt cx="762000" cy="3161427"/>
          </a:xfrm>
        </p:grpSpPr>
        <p:sp>
          <p:nvSpPr>
            <p:cNvPr id="6166" name="Rectangle 6" descr="Light upward diagonal"/>
            <p:cNvSpPr>
              <a:spLocks noChangeArrowheads="1"/>
            </p:cNvSpPr>
            <p:nvPr/>
          </p:nvSpPr>
          <p:spPr bwMode="gray">
            <a:xfrm>
              <a:off x="882650" y="417513"/>
              <a:ext cx="762000" cy="76332"/>
            </a:xfrm>
            <a:prstGeom prst="rect">
              <a:avLst/>
            </a:prstGeom>
            <a:pattFill prst="ltUpDiag">
              <a:fgClr>
                <a:srgbClr val="000000"/>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167" name="Line 8"/>
            <p:cNvSpPr>
              <a:spLocks noChangeShapeType="1"/>
            </p:cNvSpPr>
            <p:nvPr/>
          </p:nvSpPr>
          <p:spPr bwMode="gray">
            <a:xfrm>
              <a:off x="1264495" y="493845"/>
              <a:ext cx="0" cy="2819523"/>
            </a:xfrm>
            <a:prstGeom prst="line">
              <a:avLst/>
            </a:prstGeom>
            <a:noFill/>
            <a:ln w="12700">
              <a:solidFill>
                <a:schemeClr val="tx1"/>
              </a:solidFill>
              <a:prstDash val="sysDash"/>
              <a:rou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34" name="Straight Connector 33"/>
            <p:cNvCxnSpPr/>
            <p:nvPr/>
          </p:nvCxnSpPr>
          <p:spPr bwMode="auto">
            <a:xfrm>
              <a:off x="882650" y="493845"/>
              <a:ext cx="762000" cy="1591"/>
            </a:xfrm>
            <a:prstGeom prst="line">
              <a:avLst/>
            </a:prstGeom>
          </p:spPr>
          <p:style>
            <a:lnRef idx="3">
              <a:schemeClr val="dk1"/>
            </a:lnRef>
            <a:fillRef idx="0">
              <a:schemeClr val="dk1"/>
            </a:fillRef>
            <a:effectRef idx="2">
              <a:schemeClr val="dk1"/>
            </a:effectRef>
            <a:fontRef idx="minor">
              <a:schemeClr val="tx1"/>
            </a:fontRef>
          </p:style>
        </p:cxnSp>
        <p:sp>
          <p:nvSpPr>
            <p:cNvPr id="36" name="Oval 11"/>
            <p:cNvSpPr>
              <a:spLocks noChangeArrowheads="1"/>
            </p:cNvSpPr>
            <p:nvPr/>
          </p:nvSpPr>
          <p:spPr bwMode="gray">
            <a:xfrm>
              <a:off x="1125949" y="3262480"/>
              <a:ext cx="287228" cy="316460"/>
            </a:xfrm>
            <a:prstGeom prst="ellipse">
              <a:avLst/>
            </a:prstGeom>
            <a:solidFill>
              <a:schemeClr val="accent5">
                <a:lumMod val="75000"/>
              </a:schemeClr>
            </a:solidFill>
            <a:ln w="9525" algn="ctr">
              <a:solidFill>
                <a:schemeClr val="tx1"/>
              </a:solidFill>
              <a:prstDash val="solid"/>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39" name="Text Box 22"/>
          <p:cNvSpPr txBox="1">
            <a:spLocks noChangeArrowheads="1"/>
          </p:cNvSpPr>
          <p:nvPr/>
        </p:nvSpPr>
        <p:spPr bwMode="auto">
          <a:xfrm>
            <a:off x="2660650" y="3392488"/>
            <a:ext cx="6842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B</a:t>
            </a:r>
          </a:p>
        </p:txBody>
      </p:sp>
      <p:sp>
        <p:nvSpPr>
          <p:cNvPr id="38" name="TextBox 37"/>
          <p:cNvSpPr txBox="1"/>
          <p:nvPr/>
        </p:nvSpPr>
        <p:spPr>
          <a:xfrm>
            <a:off x="2128838" y="4416425"/>
            <a:ext cx="7677150" cy="1751013"/>
          </a:xfrm>
          <a:prstGeom prst="rect">
            <a:avLst/>
          </a:prstGeom>
          <a:noFill/>
          <a:ln w="9525" cap="flat" cmpd="sng">
            <a:solidFill>
              <a:srgbClr val="953735"/>
            </a:solidFill>
            <a:prstDash val="solid"/>
            <a:miter/>
            <a:headEnd type="none" w="med" len="med"/>
            <a:tailEnd type="none" w="med" len="med"/>
          </a:ln>
        </p:spPr>
        <p:txBody>
          <a:bodyPr anchor="t" anchorCtr="0">
            <a:spAutoFit/>
          </a:bodyPr>
          <a:lstStyle/>
          <a:p>
            <a:pPr>
              <a:lnSpc>
                <a:spcPct val="150000"/>
              </a:lnSpc>
            </a:pPr>
            <a:r>
              <a:rPr lang="en-US" altLang="en-US" sz="2300" i="1" dirty="0">
                <a:latin typeface="Times New Roman" panose="02020603050405020304" pitchFamily="18" charset="0"/>
              </a:rPr>
              <a:t>      Điền từ còn thiếu v</a:t>
            </a:r>
            <a:r>
              <a:rPr lang="en-US" altLang="en-US" sz="2300" i="1" dirty="0">
                <a:latin typeface="Times New Roman" panose="02020603050405020304" pitchFamily="18" charset="0"/>
                <a:ea typeface="Times New Roman" panose="02020603050405020304" pitchFamily="18" charset="0"/>
              </a:rPr>
              <a:t>à</a:t>
            </a:r>
            <a:r>
              <a:rPr lang="en-US" altLang="en-US" sz="2300" i="1" dirty="0">
                <a:latin typeface="Times New Roman" panose="02020603050405020304" pitchFamily="18" charset="0"/>
              </a:rPr>
              <a:t>o chỗ trống:</a:t>
            </a:r>
          </a:p>
          <a:p>
            <a:pPr>
              <a:lnSpc>
                <a:spcPct val="150000"/>
              </a:lnSpc>
            </a:pPr>
            <a:r>
              <a:rPr lang="en-US" altLang="en-US" sz="2300" b="1" dirty="0">
                <a:solidFill>
                  <a:srgbClr val="FF0000"/>
                </a:solidFill>
                <a:latin typeface="Times New Roman" panose="02020603050405020304" pitchFamily="18" charset="0"/>
              </a:rPr>
              <a:t>Biên độ dao động </a:t>
            </a:r>
            <a:r>
              <a:rPr lang="en-US" altLang="en-US" sz="2300" dirty="0">
                <a:latin typeface="Times New Roman" panose="02020603050405020304" pitchFamily="18" charset="0"/>
              </a:rPr>
              <a:t>l</a:t>
            </a:r>
            <a:r>
              <a:rPr lang="en-US" altLang="en-US" sz="2300" dirty="0">
                <a:latin typeface="Times New Roman" panose="02020603050405020304" pitchFamily="18" charset="0"/>
                <a:ea typeface="Times New Roman" panose="02020603050405020304" pitchFamily="18" charset="0"/>
              </a:rPr>
              <a:t>à</a:t>
            </a:r>
            <a:r>
              <a:rPr lang="en-US" altLang="en-US" sz="2300" dirty="0">
                <a:latin typeface="Times New Roman" panose="02020603050405020304" pitchFamily="18" charset="0"/>
              </a:rPr>
              <a:t> độ lệch</a:t>
            </a:r>
            <a:r>
              <a:rPr lang="en-US" altLang="en-US" sz="2300" dirty="0">
                <a:latin typeface="Times New Roman" panose="02020603050405020304" pitchFamily="18" charset="0"/>
                <a:ea typeface="Times New Roman" panose="02020603050405020304" pitchFamily="18" charset="0"/>
              </a:rPr>
              <a:t>………………</a:t>
            </a:r>
            <a:r>
              <a:rPr lang="en-US" altLang="en-US" sz="2300" dirty="0">
                <a:latin typeface="Times New Roman" panose="02020603050405020304" pitchFamily="18" charset="0"/>
              </a:rPr>
              <a:t>của vật  so với</a:t>
            </a:r>
            <a:r>
              <a:rPr lang="en-US" altLang="en-US" sz="2300" dirty="0">
                <a:latin typeface="Times New Roman" panose="02020603050405020304" pitchFamily="18" charset="0"/>
                <a:ea typeface="Times New Roman" panose="02020603050405020304" pitchFamily="18" charset="0"/>
              </a:rPr>
              <a:t>……</a:t>
            </a:r>
            <a:r>
              <a:rPr lang="en-US" altLang="en-US" sz="2300" dirty="0">
                <a:latin typeface="Times New Roman" panose="02020603050405020304" pitchFamily="18" charset="0"/>
              </a:rPr>
              <a:t>. </a:t>
            </a:r>
            <a:r>
              <a:rPr lang="en-US" altLang="en-US" sz="2300" dirty="0">
                <a:latin typeface="Times New Roman" panose="02020603050405020304" pitchFamily="18" charset="0"/>
                <a:ea typeface="Times New Roman" panose="02020603050405020304" pitchFamily="18" charset="0"/>
              </a:rPr>
              <a:t>………………</a:t>
            </a:r>
            <a:r>
              <a:rPr lang="en-US" altLang="en-US" sz="2300" dirty="0">
                <a:latin typeface="Times New Roman" panose="02020603050405020304" pitchFamily="18" charset="0"/>
              </a:rPr>
              <a:t>...của nó.</a:t>
            </a:r>
            <a:endParaRPr lang="en-US" altLang="en-US" sz="2300" dirty="0">
              <a:latin typeface="Times New Roman" panose="02020603050405020304" pitchFamily="18" charset="0"/>
              <a:ea typeface="Times New Roman" panose="02020603050405020304" pitchFamily="18" charset="0"/>
            </a:endParaRPr>
          </a:p>
        </p:txBody>
      </p:sp>
      <p:sp>
        <p:nvSpPr>
          <p:cNvPr id="40" name="TextBox 39"/>
          <p:cNvSpPr txBox="1"/>
          <p:nvPr/>
        </p:nvSpPr>
        <p:spPr>
          <a:xfrm>
            <a:off x="5929313" y="5026025"/>
            <a:ext cx="1292225" cy="460375"/>
          </a:xfrm>
          <a:prstGeom prst="rect">
            <a:avLst/>
          </a:prstGeom>
          <a:noFill/>
          <a:ln w="9525">
            <a:noFill/>
          </a:ln>
        </p:spPr>
        <p:txBody>
          <a:bodyPr anchor="t" anchorCtr="0">
            <a:spAutoFit/>
          </a:bodyPr>
          <a:lstStyle/>
          <a:p>
            <a:r>
              <a:rPr lang="en-US" altLang="en-US" sz="2300" b="1" dirty="0">
                <a:solidFill>
                  <a:srgbClr val="FF0000"/>
                </a:solidFill>
                <a:latin typeface="Times New Roman" panose="02020603050405020304" pitchFamily="18" charset="0"/>
              </a:rPr>
              <a:t>lớn nhất</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41" name="TextBox 40"/>
          <p:cNvSpPr txBox="1"/>
          <p:nvPr/>
        </p:nvSpPr>
        <p:spPr>
          <a:xfrm>
            <a:off x="3040063" y="5557838"/>
            <a:ext cx="2205037" cy="460375"/>
          </a:xfrm>
          <a:prstGeom prst="rect">
            <a:avLst/>
          </a:prstGeom>
          <a:noFill/>
          <a:ln w="9525">
            <a:noFill/>
          </a:ln>
        </p:spPr>
        <p:txBody>
          <a:bodyPr anchor="t" anchorCtr="0">
            <a:spAutoFit/>
          </a:bodyPr>
          <a:lstStyle/>
          <a:p>
            <a:r>
              <a:rPr lang="en-US" altLang="en-US" sz="2300" b="1" dirty="0">
                <a:solidFill>
                  <a:srgbClr val="FF0000"/>
                </a:solidFill>
                <a:latin typeface="Times New Roman" panose="02020603050405020304" pitchFamily="18" charset="0"/>
              </a:rPr>
              <a:t>vị trí cân bằng  </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29" name="Text Box 21"/>
          <p:cNvSpPr txBox="1">
            <a:spLocks noChangeArrowheads="1"/>
          </p:cNvSpPr>
          <p:nvPr/>
        </p:nvSpPr>
        <p:spPr bwMode="auto">
          <a:xfrm>
            <a:off x="747713" y="168275"/>
            <a:ext cx="5889625" cy="517525"/>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en-US" altLang="en-US" sz="2795" b="1" kern="1200" cap="none" spc="0" normalizeH="0" baseline="0" noProof="0">
                <a:effectLst>
                  <a:outerShdw blurRad="38100" dist="38100" dir="2700000" algn="tl">
                    <a:srgbClr val="000000">
                      <a:alpha val="43137"/>
                    </a:srgbClr>
                  </a:outerShdw>
                </a:effectLst>
                <a:latin typeface="Constantia" panose="02030602050306030303" pitchFamily="18" charset="0"/>
                <a:ea typeface="+mn-ea"/>
                <a:cs typeface="+mn-cs"/>
              </a:rPr>
              <a:t>       Biên </a:t>
            </a:r>
            <a:r>
              <a:rPr kumimoji="0" lang="en-US" alt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độ</a:t>
            </a:r>
            <a:r>
              <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 </a:t>
            </a:r>
            <a:r>
              <a:rPr kumimoji="0" lang="en-US" alt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dao</a:t>
            </a:r>
            <a:r>
              <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 </a:t>
            </a:r>
            <a:r>
              <a:rPr kumimoji="0" lang="en-US" alt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động</a:t>
            </a:r>
            <a:r>
              <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a:t>
            </a:r>
          </a:p>
        </p:txBody>
      </p:sp>
      <p:sp>
        <p:nvSpPr>
          <p:cNvPr id="30" name="Rounded Rectangular Callout 18"/>
          <p:cNvSpPr/>
          <p:nvPr/>
        </p:nvSpPr>
        <p:spPr bwMode="auto">
          <a:xfrm>
            <a:off x="9767040" y="768817"/>
            <a:ext cx="2432368" cy="456069"/>
          </a:xfrm>
          <a:prstGeom prst="wedgeRoundRectCallout">
            <a:avLst>
              <a:gd name="adj1" fmla="val -97627"/>
              <a:gd name="adj2" fmla="val 121249"/>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Biên</a:t>
            </a:r>
            <a:r>
              <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độ</a:t>
            </a:r>
            <a:r>
              <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dao</a:t>
            </a:r>
            <a:r>
              <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động</a:t>
            </a:r>
            <a:endPar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endParaRPr>
          </a:p>
        </p:txBody>
      </p:sp>
      <p:sp>
        <p:nvSpPr>
          <p:cNvPr id="8209" name="Arc 23"/>
          <p:cNvSpPr/>
          <p:nvPr/>
        </p:nvSpPr>
        <p:spPr>
          <a:xfrm rot="5569835" flipH="1">
            <a:off x="4806950" y="798513"/>
            <a:ext cx="1065213" cy="3419475"/>
          </a:xfrm>
          <a:custGeom>
            <a:avLst/>
            <a:gdLst/>
            <a:ahLst/>
            <a:cxnLst>
              <a:cxn ang="11796480">
                <a:pos x="653300" y="79495"/>
              </a:cxn>
              <a:cxn ang="11796480">
                <a:pos x="497099" y="1569440"/>
              </a:cxn>
              <a:cxn ang="5898240">
                <a:pos x="993518" y="1651536"/>
              </a:cxn>
            </a:cxnLst>
            <a:rect l="0" t="0" r="0" b="0"/>
            <a:pathLst>
              <a:path w="1143000" h="3733800" stroke="0">
                <a:moveTo>
                  <a:pt x="751080" y="94561"/>
                </a:moveTo>
                <a:lnTo>
                  <a:pt x="751079" y="94561"/>
                </a:lnTo>
                <a:cubicBezTo>
                  <a:pt x="985032" y="347519"/>
                  <a:pt x="1143000" y="1061879"/>
                  <a:pt x="1143000" y="1866900"/>
                </a:cubicBezTo>
                <a:cubicBezTo>
                  <a:pt x="1143000" y="1899469"/>
                  <a:pt x="1142739" y="1932033"/>
                  <a:pt x="1142217" y="1964557"/>
                </a:cubicBezTo>
                <a:lnTo>
                  <a:pt x="571500" y="1866900"/>
                </a:lnTo>
                <a:lnTo>
                  <a:pt x="751080" y="94561"/>
                </a:lnTo>
                <a:close/>
              </a:path>
              <a:path w="1143000" h="3733800" fill="none">
                <a:moveTo>
                  <a:pt x="751080" y="94561"/>
                </a:moveTo>
                <a:lnTo>
                  <a:pt x="751079" y="94561"/>
                </a:lnTo>
                <a:cubicBezTo>
                  <a:pt x="985032" y="347519"/>
                  <a:pt x="1143000" y="1061879"/>
                  <a:pt x="1143000" y="1866900"/>
                </a:cubicBezTo>
                <a:cubicBezTo>
                  <a:pt x="1143000" y="1899469"/>
                  <a:pt x="1142739" y="1932033"/>
                  <a:pt x="1142217" y="1964557"/>
                </a:cubicBezTo>
              </a:path>
            </a:pathLst>
          </a:custGeom>
          <a:solidFill>
            <a:schemeClr val="bg1"/>
          </a:solidFill>
          <a:ln w="57150" cap="flat" cmpd="sng">
            <a:solidFill>
              <a:schemeClr val="tx1"/>
            </a:solidFill>
            <a:prstDash val="sysDot"/>
            <a:round/>
            <a:headEnd type="none" w="med" len="med"/>
            <a:tailEnd type="none" w="med" len="med"/>
          </a:ln>
        </p:spPr>
        <p:txBody>
          <a:bodyPr/>
          <a:lstStyle/>
          <a:p>
            <a:endParaRPr lang="en-US"/>
          </a:p>
        </p:txBody>
      </p:sp>
      <p:sp>
        <p:nvSpPr>
          <p:cNvPr id="8210" name="Arc 23"/>
          <p:cNvSpPr/>
          <p:nvPr/>
        </p:nvSpPr>
        <p:spPr>
          <a:xfrm rot="5139068">
            <a:off x="4606925" y="-460375"/>
            <a:ext cx="1139825" cy="3725863"/>
          </a:xfrm>
          <a:custGeom>
            <a:avLst/>
            <a:gdLst/>
            <a:ahLst/>
            <a:cxnLst>
              <a:cxn ang="11796480">
                <a:pos x="748994" y="94360"/>
              </a:cxn>
              <a:cxn ang="11796480">
                <a:pos x="569913" y="1862932"/>
              </a:cxn>
              <a:cxn ang="5898240">
                <a:pos x="1139045" y="1960381"/>
              </a:cxn>
            </a:cxnLst>
            <a:rect l="0" t="0" r="0" b="0"/>
            <a:pathLst>
              <a:path w="1143000" h="3733800" stroke="0">
                <a:moveTo>
                  <a:pt x="751080" y="94561"/>
                </a:moveTo>
                <a:lnTo>
                  <a:pt x="751079" y="94561"/>
                </a:lnTo>
                <a:cubicBezTo>
                  <a:pt x="985032" y="347519"/>
                  <a:pt x="1143000" y="1061879"/>
                  <a:pt x="1143000" y="1866900"/>
                </a:cubicBezTo>
                <a:cubicBezTo>
                  <a:pt x="1143000" y="1899469"/>
                  <a:pt x="1142739" y="1932033"/>
                  <a:pt x="1142217" y="1964557"/>
                </a:cubicBezTo>
                <a:lnTo>
                  <a:pt x="571500" y="1866900"/>
                </a:lnTo>
                <a:lnTo>
                  <a:pt x="751080" y="94561"/>
                </a:lnTo>
                <a:close/>
              </a:path>
              <a:path w="1143000" h="3733800" fill="none">
                <a:moveTo>
                  <a:pt x="751080" y="94561"/>
                </a:moveTo>
                <a:lnTo>
                  <a:pt x="751079" y="94561"/>
                </a:lnTo>
                <a:cubicBezTo>
                  <a:pt x="985032" y="347519"/>
                  <a:pt x="1143000" y="1061879"/>
                  <a:pt x="1143000" y="1866900"/>
                </a:cubicBezTo>
                <a:cubicBezTo>
                  <a:pt x="1143000" y="1899469"/>
                  <a:pt x="1142739" y="1932033"/>
                  <a:pt x="1142217" y="1964557"/>
                </a:cubicBezTo>
              </a:path>
            </a:pathLst>
          </a:custGeom>
          <a:solidFill>
            <a:schemeClr val="bg1"/>
          </a:solidFill>
          <a:ln w="57150" cap="flat" cmpd="sng">
            <a:solidFill>
              <a:schemeClr val="tx1"/>
            </a:solidFill>
            <a:prstDash val="sysDot"/>
            <a:round/>
            <a:headEnd type="none" w="med" len="med"/>
            <a:tailEnd type="none" w="med" len="med"/>
          </a:ln>
        </p:spPr>
        <p:txBody>
          <a:bodyPr/>
          <a:lstStyle/>
          <a:p>
            <a:endParaRPr lang="en-US"/>
          </a:p>
        </p:txBody>
      </p:sp>
      <p:cxnSp>
        <p:nvCxnSpPr>
          <p:cNvPr id="43" name="Straight Connector 24"/>
          <p:cNvCxnSpPr/>
          <p:nvPr/>
        </p:nvCxnSpPr>
        <p:spPr>
          <a:xfrm>
            <a:off x="4029075" y="1982788"/>
            <a:ext cx="1139825" cy="1587"/>
          </a:xfrm>
          <a:prstGeom prst="line">
            <a:avLst/>
          </a:prstGeom>
          <a:ln w="57150" cap="flat" cmpd="sng">
            <a:solidFill>
              <a:schemeClr val="tx1"/>
            </a:solidFill>
            <a:prstDash val="solid"/>
            <a:round/>
            <a:headEnd type="none" w="med" len="med"/>
            <a:tailEnd type="none" w="med" len="med"/>
          </a:ln>
        </p:spPr>
      </p:cxnSp>
      <p:sp>
        <p:nvSpPr>
          <p:cNvPr id="44" name="Rectangle 43"/>
          <p:cNvSpPr/>
          <p:nvPr/>
        </p:nvSpPr>
        <p:spPr bwMode="auto">
          <a:xfrm>
            <a:off x="3945242" y="2029122"/>
            <a:ext cx="1292195" cy="259706"/>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46" name="Straight Connector 45"/>
          <p:cNvCxnSpPr/>
          <p:nvPr/>
        </p:nvCxnSpPr>
        <p:spPr>
          <a:xfrm>
            <a:off x="5283200" y="1965325"/>
            <a:ext cx="2584450" cy="1588"/>
          </a:xfrm>
          <a:prstGeom prst="line">
            <a:avLst/>
          </a:prstGeom>
          <a:ln w="9525" cap="flat" cmpd="sng">
            <a:solidFill>
              <a:schemeClr val="tx1"/>
            </a:solidFill>
            <a:prstDash val="dash"/>
            <a:round/>
            <a:headEnd type="none" w="med" len="med"/>
            <a:tailEnd type="none" w="med" len="med"/>
          </a:ln>
        </p:spPr>
      </p:cxnSp>
      <p:cxnSp>
        <p:nvCxnSpPr>
          <p:cNvPr id="47" name="Straight Arrow Connector 46"/>
          <p:cNvCxnSpPr/>
          <p:nvPr/>
        </p:nvCxnSpPr>
        <p:spPr>
          <a:xfrm rot="5400000">
            <a:off x="6721475" y="1704975"/>
            <a:ext cx="531813" cy="1588"/>
          </a:xfrm>
          <a:prstGeom prst="straightConnector1">
            <a:avLst/>
          </a:prstGeom>
          <a:ln w="28575" cap="flat" cmpd="sng">
            <a:solidFill>
              <a:srgbClr val="0000FF"/>
            </a:solidFill>
            <a:prstDash val="solid"/>
            <a:round/>
            <a:headEnd type="arrow" w="med" len="med"/>
            <a:tailEnd type="arrow" w="med" len="med"/>
          </a:ln>
        </p:spPr>
      </p:cxnSp>
      <p:cxnSp>
        <p:nvCxnSpPr>
          <p:cNvPr id="48" name="Straight Connector 47"/>
          <p:cNvCxnSpPr/>
          <p:nvPr/>
        </p:nvCxnSpPr>
        <p:spPr>
          <a:xfrm>
            <a:off x="5283200" y="1439863"/>
            <a:ext cx="2584450" cy="1587"/>
          </a:xfrm>
          <a:prstGeom prst="line">
            <a:avLst/>
          </a:prstGeom>
          <a:ln w="9525" cap="flat" cmpd="sng">
            <a:solidFill>
              <a:schemeClr val="tx1"/>
            </a:solidFill>
            <a:prstDash val="dash"/>
            <a:round/>
            <a:headEnd type="none" w="med" len="med"/>
            <a:tailEnd type="none" w="med" len="med"/>
          </a:ln>
        </p:spPr>
      </p:cxnSp>
      <p:sp>
        <p:nvSpPr>
          <p:cNvPr id="49" name="TextBox 48"/>
          <p:cNvSpPr txBox="1">
            <a:spLocks noChangeArrowheads="1"/>
          </p:cNvSpPr>
          <p:nvPr/>
        </p:nvSpPr>
        <p:spPr bwMode="auto">
          <a:xfrm>
            <a:off x="6043613" y="1016000"/>
            <a:ext cx="3419475" cy="368300"/>
          </a:xfrm>
          <a:prstGeom prst="rect">
            <a:avLst/>
          </a:prstGeom>
          <a:noFill/>
          <a:ln w="9525">
            <a:noFill/>
            <a:miter lim="800000"/>
          </a:ln>
        </p:spPr>
        <p:txBody>
          <a:bodyPr>
            <a:spAutoFit/>
          </a:bodyPr>
          <a:lstStyle/>
          <a:p>
            <a:pPr marR="0" defTabSz="914400" eaLnBrk="0" hangingPunct="0">
              <a:buClrTx/>
              <a:buSzTx/>
              <a:buFontTx/>
              <a:buNone/>
              <a:defRPr/>
            </a:pPr>
            <a:r>
              <a:rPr kumimoji="0" lang="en-US" sz="1795" b="1" kern="1200" cap="none" spc="0" normalizeH="0" baseline="0" noProof="0" dirty="0" err="1">
                <a:latin typeface="Constantia" panose="02030602050306030303" pitchFamily="18" charset="0"/>
                <a:ea typeface="+mn-ea"/>
                <a:cs typeface="+mn-cs"/>
              </a:rPr>
              <a:t>Vị</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trí</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cao</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nhất</a:t>
            </a:r>
            <a:endParaRPr kumimoji="0" lang="en-US" sz="1795" b="1" kern="1200" cap="none" spc="0" normalizeH="0" baseline="0" noProof="0" dirty="0">
              <a:latin typeface="Constantia" panose="02030602050306030303" pitchFamily="18" charset="0"/>
              <a:ea typeface="+mn-ea"/>
              <a:cs typeface="+mn-cs"/>
            </a:endParaRPr>
          </a:p>
        </p:txBody>
      </p:sp>
      <p:sp>
        <p:nvSpPr>
          <p:cNvPr id="50" name="TextBox 49"/>
          <p:cNvSpPr txBox="1">
            <a:spLocks noChangeArrowheads="1"/>
          </p:cNvSpPr>
          <p:nvPr/>
        </p:nvSpPr>
        <p:spPr bwMode="auto">
          <a:xfrm>
            <a:off x="7410450" y="2008188"/>
            <a:ext cx="3421063" cy="369888"/>
          </a:xfrm>
          <a:prstGeom prst="rect">
            <a:avLst/>
          </a:prstGeom>
          <a:noFill/>
          <a:ln w="9525">
            <a:noFill/>
            <a:miter lim="800000"/>
          </a:ln>
        </p:spPr>
        <p:txBody>
          <a:bodyPr>
            <a:spAutoFit/>
          </a:bodyPr>
          <a:lstStyle/>
          <a:p>
            <a:pPr marR="0" defTabSz="914400" eaLnBrk="0" hangingPunct="0">
              <a:buClrTx/>
              <a:buSzTx/>
              <a:buFontTx/>
              <a:buNone/>
              <a:defRPr/>
            </a:pPr>
            <a:r>
              <a:rPr kumimoji="0" lang="en-US" sz="1795" b="1" kern="1200" cap="none" spc="0" normalizeH="0" baseline="0" noProof="0" dirty="0" err="1">
                <a:latin typeface="Constantia" panose="02030602050306030303" pitchFamily="18" charset="0"/>
                <a:ea typeface="+mn-ea"/>
                <a:cs typeface="+mn-cs"/>
              </a:rPr>
              <a:t>Vị</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trí</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cân</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bằng</a:t>
            </a:r>
            <a:endParaRPr kumimoji="0" lang="en-US" sz="1795" b="1" kern="1200" cap="none" spc="0" normalizeH="0" baseline="0" noProof="0" dirty="0">
              <a:latin typeface="Constantia" panose="02030602050306030303" pitchFamily="18" charset="0"/>
              <a:ea typeface="+mn-ea"/>
              <a:cs typeface="+mn-cs"/>
            </a:endParaRPr>
          </a:p>
        </p:txBody>
      </p:sp>
      <p:sp>
        <p:nvSpPr>
          <p:cNvPr id="51" name="Rounded Rectangular Callout 17"/>
          <p:cNvSpPr/>
          <p:nvPr/>
        </p:nvSpPr>
        <p:spPr bwMode="auto">
          <a:xfrm>
            <a:off x="7379966" y="1543886"/>
            <a:ext cx="2356356" cy="380057"/>
          </a:xfrm>
          <a:prstGeom prst="wedgeRoundRectCallout">
            <a:avLst>
              <a:gd name="adj1" fmla="val -65335"/>
              <a:gd name="adj2" fmla="val -5417"/>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Độ</a:t>
            </a:r>
            <a:r>
              <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lệch</a:t>
            </a:r>
            <a:r>
              <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lớn</a:t>
            </a:r>
            <a:r>
              <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nhất</a:t>
            </a:r>
            <a:endPar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endParaRPr>
          </a:p>
        </p:txBody>
      </p:sp>
      <p:cxnSp>
        <p:nvCxnSpPr>
          <p:cNvPr id="52" name="Straight Connector 51"/>
          <p:cNvCxnSpPr/>
          <p:nvPr/>
        </p:nvCxnSpPr>
        <p:spPr>
          <a:xfrm>
            <a:off x="5130800" y="1968500"/>
            <a:ext cx="1824038" cy="3175"/>
          </a:xfrm>
          <a:prstGeom prst="line">
            <a:avLst/>
          </a:prstGeom>
          <a:ln w="57150" cap="flat" cmpd="sng">
            <a:solidFill>
              <a:schemeClr val="tx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ox(in)">
                                      <p:cBhvr>
                                        <p:cTn id="10" dur="500"/>
                                        <p:tgtEl>
                                          <p:spTgt spid="3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153"/>
                                        </p:tgtEl>
                                        <p:attrNameLst>
                                          <p:attrName>style.visibility</p:attrName>
                                        </p:attrNameLst>
                                      </p:cBhvr>
                                      <p:to>
                                        <p:strVal val="visible"/>
                                      </p:to>
                                    </p:set>
                                    <p:animEffect transition="in" filter="box(in)">
                                      <p:cBhvr>
                                        <p:cTn id="13" dur="500"/>
                                        <p:tgtEl>
                                          <p:spTgt spid="615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1000"/>
                                        <p:tgtEl>
                                          <p:spTgt spid="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ox(in)">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161"/>
                                        </p:tgtEl>
                                        <p:attrNameLst>
                                          <p:attrName>style.visibility</p:attrName>
                                        </p:attrNameLst>
                                      </p:cBhvr>
                                      <p:to>
                                        <p:strVal val="visible"/>
                                      </p:to>
                                    </p:set>
                                    <p:animEffect transition="in" filter="box(in)">
                                      <p:cBhvr>
                                        <p:cTn id="26" dur="1000"/>
                                        <p:tgtEl>
                                          <p:spTgt spid="616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162"/>
                                        </p:tgtEl>
                                        <p:attrNameLst>
                                          <p:attrName>style.visibility</p:attrName>
                                        </p:attrNameLst>
                                      </p:cBhvr>
                                      <p:to>
                                        <p:strVal val="visible"/>
                                      </p:to>
                                    </p:set>
                                    <p:animEffect transition="in" filter="blinds(horizontal)">
                                      <p:cBhvr>
                                        <p:cTn id="31" dur="1000"/>
                                        <p:tgtEl>
                                          <p:spTgt spid="616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linds(horizontal)">
                                      <p:cBhvr>
                                        <p:cTn id="34" dur="10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linds(horizontal)">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linds(horizontal)">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linds(horizontal)">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randombar(horizontal)">
                                      <p:cBhvr>
                                        <p:cTn id="54" dur="500"/>
                                        <p:tgtEl>
                                          <p:spTgt spid="44"/>
                                        </p:tgtEl>
                                      </p:cBhvr>
                                    </p:animEffect>
                                  </p:childTnLst>
                                </p:cTn>
                              </p:par>
                              <p:par>
                                <p:cTn id="55" presetID="14" presetClass="entr" presetSubtype="1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randombar(horizontal)">
                                      <p:cBhvr>
                                        <p:cTn id="57" dur="500"/>
                                        <p:tgtEl>
                                          <p:spTgt spid="43"/>
                                        </p:tgtEl>
                                      </p:cBhvr>
                                    </p:animEffect>
                                  </p:childTnLst>
                                </p:cTn>
                              </p:par>
                              <p:par>
                                <p:cTn id="58" presetID="14" presetClass="entr" presetSubtype="1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randombar(horizontal)">
                                      <p:cBhvr>
                                        <p:cTn id="60" dur="500"/>
                                        <p:tgtEl>
                                          <p:spTgt spid="52"/>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xit" presetSubtype="10" fill="hold" nodeType="clickEffect">
                                  <p:stCondLst>
                                    <p:cond delay="0"/>
                                  </p:stCondLst>
                                  <p:childTnLst>
                                    <p:animEffect transition="out" filter="randombar(horizontal)">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par>
                                <p:cTn id="66" presetID="14" presetClass="entr" presetSubtype="1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randombar(horizontal)">
                                      <p:cBhvr>
                                        <p:cTn id="68" dur="500"/>
                                        <p:tgtEl>
                                          <p:spTgt spid="46"/>
                                        </p:tgtEl>
                                      </p:cBhvr>
                                    </p:animEffect>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8210"/>
                                        </p:tgtEl>
                                        <p:attrNameLst>
                                          <p:attrName>style.visibility</p:attrName>
                                        </p:attrNameLst>
                                      </p:cBhvr>
                                      <p:to>
                                        <p:strVal val="visible"/>
                                      </p:to>
                                    </p:set>
                                    <p:animEffect transition="in" filter="randombar(horizontal)">
                                      <p:cBhvr>
                                        <p:cTn id="72" dur="500"/>
                                        <p:tgtEl>
                                          <p:spTgt spid="8210"/>
                                        </p:tgtEl>
                                      </p:cBhvr>
                                    </p:animEffect>
                                  </p:childTnLst>
                                </p:cTn>
                              </p:par>
                            </p:childTnLst>
                          </p:cTn>
                        </p:par>
                        <p:par>
                          <p:cTn id="73" fill="hold">
                            <p:stCondLst>
                              <p:cond delay="1000"/>
                            </p:stCondLst>
                            <p:childTnLst>
                              <p:par>
                                <p:cTn id="74" presetID="14" presetClass="entr" presetSubtype="10" fill="hold" nodeType="afterEffect">
                                  <p:stCondLst>
                                    <p:cond delay="0"/>
                                  </p:stCondLst>
                                  <p:childTnLst>
                                    <p:set>
                                      <p:cBhvr>
                                        <p:cTn id="75" dur="1" fill="hold">
                                          <p:stCondLst>
                                            <p:cond delay="0"/>
                                          </p:stCondLst>
                                        </p:cTn>
                                        <p:tgtEl>
                                          <p:spTgt spid="8209"/>
                                        </p:tgtEl>
                                        <p:attrNameLst>
                                          <p:attrName>style.visibility</p:attrName>
                                        </p:attrNameLst>
                                      </p:cBhvr>
                                      <p:to>
                                        <p:strVal val="visible"/>
                                      </p:to>
                                    </p:set>
                                    <p:animEffect transition="in" filter="randombar(horizontal)">
                                      <p:cBhvr>
                                        <p:cTn id="76" dur="500"/>
                                        <p:tgtEl>
                                          <p:spTgt spid="8209"/>
                                        </p:tgtEl>
                                      </p:cBhvr>
                                    </p:animEffect>
                                  </p:childTnLst>
                                </p:cTn>
                              </p:par>
                            </p:childTnLst>
                          </p:cTn>
                        </p:par>
                        <p:par>
                          <p:cTn id="77" fill="hold">
                            <p:stCondLst>
                              <p:cond delay="1500"/>
                            </p:stCondLst>
                            <p:childTnLst>
                              <p:par>
                                <p:cTn id="78" presetID="14" presetClass="entr" presetSubtype="1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randombar(horizontal)">
                                      <p:cBhvr>
                                        <p:cTn id="80" dur="500"/>
                                        <p:tgtEl>
                                          <p:spTgt spid="50"/>
                                        </p:tgtEl>
                                      </p:cBhvr>
                                    </p:animEffect>
                                  </p:childTnLst>
                                </p:cTn>
                              </p:par>
                              <p:par>
                                <p:cTn id="81" presetID="14" presetClass="entr" presetSubtype="10"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randombar(horizontal)">
                                      <p:cBhvr>
                                        <p:cTn id="83" dur="500"/>
                                        <p:tgtEl>
                                          <p:spTgt spid="48"/>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randombar(horizontal)">
                                      <p:cBhvr>
                                        <p:cTn id="86" dur="5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8" presetClass="entr" presetSubtype="16" fill="hold" nodeType="click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diamond(in)">
                                      <p:cBhvr>
                                        <p:cTn id="91" dur="1000"/>
                                        <p:tgtEl>
                                          <p:spTgt spid="47"/>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randombar(horizontal)">
                                      <p:cBhvr>
                                        <p:cTn id="95" dur="500"/>
                                        <p:tgtEl>
                                          <p:spTgt spid="51"/>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randombar(horizontal)">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161" grpId="0" animBg="1"/>
      <p:bldP spid="6153" grpId="0"/>
      <p:bldP spid="33" grpId="0"/>
      <p:bldP spid="39" grpId="0"/>
      <p:bldP spid="38" grpId="0" animBg="1"/>
      <p:bldP spid="40" grpId="0"/>
      <p:bldP spid="41"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53"/>
          <p:cNvSpPr>
            <a:spLocks noGrp="1"/>
          </p:cNvSpPr>
          <p:nvPr>
            <p:ph type="title"/>
          </p:nvPr>
        </p:nvSpPr>
        <p:spPr>
          <a:xfrm>
            <a:off x="1966913" y="304800"/>
            <a:ext cx="8229600" cy="523875"/>
          </a:xfrm>
          <a:ln/>
        </p:spPr>
        <p:txBody>
          <a:bodyPr vert="horz" wrap="square" lIns="91440" tIns="45720" rIns="91440" bIns="45720" anchor="ctr" anchorCtr="0">
            <a:spAutoFit/>
          </a:bodyPr>
          <a:lstStyle/>
          <a:p>
            <a:pPr eaLnBrk="1" hangingPunct="1">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62466"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62467" name="Content Placeholder 4"/>
          <p:cNvSpPr txBox="1"/>
          <p:nvPr/>
        </p:nvSpPr>
        <p:spPr>
          <a:xfrm>
            <a:off x="225425" y="1474788"/>
            <a:ext cx="6465888"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 name="Content Placeholder 4"/>
          <p:cNvSpPr txBox="1"/>
          <p:nvPr/>
        </p:nvSpPr>
        <p:spPr>
          <a:xfrm>
            <a:off x="3948113" y="1905000"/>
            <a:ext cx="3352800"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pic>
        <p:nvPicPr>
          <p:cNvPr id="70657" name="Picture 7" descr="https://img.loigiaihay.com/picture/2022/0318/12_3.png"/>
          <p:cNvPicPr>
            <a:picLocks noChangeAspect="1"/>
          </p:cNvPicPr>
          <p:nvPr/>
        </p:nvPicPr>
        <p:blipFill>
          <a:blip r:embed="rId2"/>
          <a:stretch>
            <a:fillRect/>
          </a:stretch>
        </p:blipFill>
        <p:spPr>
          <a:xfrm>
            <a:off x="976313" y="3505200"/>
            <a:ext cx="3124200" cy="2819400"/>
          </a:xfrm>
          <a:prstGeom prst="rect">
            <a:avLst/>
          </a:prstGeom>
          <a:noFill/>
          <a:ln w="9525">
            <a:noFill/>
          </a:ln>
        </p:spPr>
      </p:pic>
      <p:sp>
        <p:nvSpPr>
          <p:cNvPr id="4" name="Rectangle 3"/>
          <p:cNvSpPr/>
          <p:nvPr/>
        </p:nvSpPr>
        <p:spPr>
          <a:xfrm>
            <a:off x="5048250" y="2971800"/>
            <a:ext cx="5181600" cy="1200150"/>
          </a:xfrm>
          <a:prstGeom prst="rect">
            <a:avLst/>
          </a:prstGeom>
          <a:noFill/>
          <a:ln w="9525">
            <a:noFill/>
          </a:ln>
          <a:effectLst>
            <a:prstShdw prst="shdw17" dist="17961" dir="13499999">
              <a:srgbClr val="2F4D71"/>
            </a:prstShdw>
          </a:effectLst>
        </p:spPr>
        <p:txBody>
          <a:bodyPr anchor="ctr" anchorCtr="0">
            <a:spAutoFit/>
          </a:bodyPr>
          <a:lstStyle/>
          <a:p>
            <a:pPr eaLnBrk="0" hangingPunct="0"/>
            <a:r>
              <a:rPr lang="en-US" altLang="en-US" dirty="0">
                <a:solidFill>
                  <a:srgbClr val="000000"/>
                </a:solidFill>
                <a:latin typeface="Times New Roman" panose="02020603050405020304" pitchFamily="18" charset="0"/>
              </a:rPr>
              <a:t>Nhấn nút “Play” để nghe. Kéo nút trượt tăng dần tần số. Độ cao của âm nghe được liên hệ như thế n</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o với tần số âm?</a:t>
            </a:r>
            <a:endParaRPr lang="en-US" altLang="en-US" dirty="0">
              <a:latin typeface="Times New Roman" panose="02020603050405020304" pitchFamily="18" charset="0"/>
            </a:endParaRPr>
          </a:p>
        </p:txBody>
      </p:sp>
      <p:sp>
        <p:nvSpPr>
          <p:cNvPr id="6" name="Rectangle 5"/>
          <p:cNvSpPr/>
          <p:nvPr/>
        </p:nvSpPr>
        <p:spPr>
          <a:xfrm>
            <a:off x="1357313" y="2514600"/>
            <a:ext cx="3144837" cy="461963"/>
          </a:xfrm>
          <a:prstGeom prst="rect">
            <a:avLst/>
          </a:prstGeom>
          <a:noFill/>
          <a:ln w="9525">
            <a:noFill/>
          </a:ln>
        </p:spPr>
        <p:txBody>
          <a:bodyPr wrap="none" anchor="t" anchorCtr="0">
            <a:spAutoFit/>
          </a:bodyPr>
          <a:lstStyle/>
          <a:p>
            <a:pPr eaLnBrk="0" hangingPunct="0"/>
            <a:r>
              <a:rPr lang="en-US" altLang="zh-CN" dirty="0">
                <a:latin typeface="Times New Roman" panose="02020603050405020304" pitchFamily="18" charset="0"/>
              </a:rPr>
              <a:t>Truy cập trang web sau: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0657"/>
                                        </p:tgtEl>
                                        <p:attrNameLst>
                                          <p:attrName>style.visibility</p:attrName>
                                        </p:attrNameLst>
                                      </p:cBhvr>
                                      <p:to>
                                        <p:strVal val="visible"/>
                                      </p:to>
                                    </p:set>
                                    <p:animEffect transition="in" filter="wipe(down)">
                                      <p:cBhvr>
                                        <p:cTn id="17" dur="500"/>
                                        <p:tgtEl>
                                          <p:spTgt spid="706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53"/>
          <p:cNvSpPr>
            <a:spLocks noGrp="1"/>
          </p:cNvSpPr>
          <p:nvPr>
            <p:ph type="title"/>
          </p:nvPr>
        </p:nvSpPr>
        <p:spPr>
          <a:xfrm>
            <a:off x="1966913" y="304800"/>
            <a:ext cx="8229600" cy="523875"/>
          </a:xfrm>
          <a:ln/>
        </p:spPr>
        <p:txBody>
          <a:bodyPr vert="horz" wrap="square" lIns="91440" tIns="45720" rIns="91440" bIns="45720" anchor="ctr" anchorCtr="0">
            <a:spAutoFit/>
          </a:bodyPr>
          <a:lstStyle/>
          <a:p>
            <a:pPr eaLnBrk="1" hangingPunct="1">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 name="Content Placeholder 4"/>
          <p:cNvSpPr txBox="1"/>
          <p:nvPr/>
        </p:nvSpPr>
        <p:spPr>
          <a:xfrm>
            <a:off x="3948113" y="838200"/>
            <a:ext cx="3352800"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pic>
        <p:nvPicPr>
          <p:cNvPr id="6" name="Picture 5" descr="https://img.loigiaihay.com/picture/2022/0318/13_2.png"/>
          <p:cNvPicPr>
            <a:picLocks noChangeAspect="1"/>
          </p:cNvPicPr>
          <p:nvPr/>
        </p:nvPicPr>
        <p:blipFill>
          <a:blip r:embed="rId2"/>
          <a:stretch>
            <a:fillRect/>
          </a:stretch>
        </p:blipFill>
        <p:spPr>
          <a:xfrm>
            <a:off x="595313" y="1776413"/>
            <a:ext cx="4648200" cy="4852987"/>
          </a:xfrm>
          <a:prstGeom prst="rect">
            <a:avLst/>
          </a:prstGeom>
          <a:noFill/>
          <a:ln w="9525">
            <a:noFill/>
          </a:ln>
        </p:spPr>
      </p:pic>
      <p:sp>
        <p:nvSpPr>
          <p:cNvPr id="7" name="Rectangle 6"/>
          <p:cNvSpPr/>
          <p:nvPr/>
        </p:nvSpPr>
        <p:spPr>
          <a:xfrm>
            <a:off x="5472113" y="2274888"/>
            <a:ext cx="5638800" cy="2678112"/>
          </a:xfrm>
          <a:prstGeom prst="rect">
            <a:avLst/>
          </a:prstGeom>
          <a:noFill/>
          <a:ln w="9525">
            <a:noFill/>
          </a:ln>
        </p:spPr>
        <p:txBody>
          <a:bodyPr anchor="t" anchorCtr="0">
            <a:spAutoFit/>
          </a:bodyPr>
          <a:lstStyle/>
          <a:p>
            <a:pPr eaLnBrk="0" hangingPunct="0"/>
            <a:r>
              <a:rPr lang="en-US" altLang="zh-CN" dirty="0">
                <a:latin typeface="Times New Roman" panose="02020603050405020304" pitchFamily="18" charset="0"/>
              </a:rPr>
              <a:t>Sử dụng điện thoại quét mã QR, nhấn nút “Play” v</a:t>
            </a:r>
            <a:r>
              <a:rPr lang="en-US" altLang="zh-CN" dirty="0">
                <a:latin typeface="Times New Roman" panose="02020603050405020304" pitchFamily="18" charset="0"/>
                <a:ea typeface="Calibri" panose="020F0502020204030204" pitchFamily="34" charset="0"/>
              </a:rPr>
              <a:t>à</a:t>
            </a:r>
            <a:r>
              <a:rPr lang="en-US" altLang="zh-CN" dirty="0">
                <a:latin typeface="Times New Roman" panose="02020603050405020304" pitchFamily="18" charset="0"/>
              </a:rPr>
              <a:t> nghe</a:t>
            </a:r>
            <a:br>
              <a:rPr lang="en-US" altLang="zh-CN" dirty="0">
                <a:latin typeface="Times New Roman" panose="02020603050405020304" pitchFamily="18" charset="0"/>
              </a:rPr>
            </a:br>
            <a:r>
              <a:rPr lang="en-US" altLang="zh-CN" dirty="0">
                <a:latin typeface="Times New Roman" panose="02020603050405020304" pitchFamily="18" charset="0"/>
              </a:rPr>
              <a:t/>
            </a:r>
            <a:br>
              <a:rPr lang="en-US" altLang="zh-CN" dirty="0">
                <a:latin typeface="Times New Roman" panose="02020603050405020304" pitchFamily="18" charset="0"/>
              </a:rPr>
            </a:br>
            <a:r>
              <a:rPr lang="en-US" altLang="zh-CN" dirty="0">
                <a:latin typeface="Times New Roman" panose="02020603050405020304" pitchFamily="18" charset="0"/>
              </a:rPr>
              <a:t>Tần số c</a:t>
            </a:r>
            <a:r>
              <a:rPr lang="en-US" altLang="zh-CN" dirty="0">
                <a:latin typeface="Times New Roman" panose="02020603050405020304" pitchFamily="18" charset="0"/>
                <a:ea typeface="Calibri" panose="020F0502020204030204" pitchFamily="34" charset="0"/>
              </a:rPr>
              <a:t>à</a:t>
            </a:r>
            <a:r>
              <a:rPr lang="en-US" altLang="zh-CN" dirty="0">
                <a:latin typeface="Times New Roman" panose="02020603050405020304" pitchFamily="18" charset="0"/>
              </a:rPr>
              <a:t>ng lớn thì độ cao của âm c</a:t>
            </a:r>
            <a:r>
              <a:rPr lang="en-US" altLang="zh-CN" dirty="0">
                <a:latin typeface="Times New Roman" panose="02020603050405020304" pitchFamily="18" charset="0"/>
                <a:ea typeface="Calibri" panose="020F0502020204030204" pitchFamily="34" charset="0"/>
              </a:rPr>
              <a:t>à</a:t>
            </a:r>
            <a:r>
              <a:rPr lang="en-US" altLang="zh-CN" dirty="0">
                <a:latin typeface="Times New Roman" panose="02020603050405020304" pitchFamily="18" charset="0"/>
              </a:rPr>
              <a:t>ng bổng. Tần số c</a:t>
            </a:r>
            <a:r>
              <a:rPr lang="en-US" altLang="zh-CN" dirty="0">
                <a:latin typeface="Times New Roman" panose="02020603050405020304" pitchFamily="18" charset="0"/>
                <a:ea typeface="Calibri" panose="020F0502020204030204" pitchFamily="34" charset="0"/>
              </a:rPr>
              <a:t>à</a:t>
            </a:r>
            <a:r>
              <a:rPr lang="en-US" altLang="zh-CN" dirty="0">
                <a:latin typeface="Times New Roman" panose="02020603050405020304" pitchFamily="18" charset="0"/>
              </a:rPr>
              <a:t>ng nhỏ thì độ cao của âm c</a:t>
            </a:r>
            <a:r>
              <a:rPr lang="en-US" altLang="zh-CN" dirty="0">
                <a:latin typeface="Times New Roman" panose="02020603050405020304" pitchFamily="18" charset="0"/>
                <a:ea typeface="Calibri" panose="020F0502020204030204" pitchFamily="34" charset="0"/>
              </a:rPr>
              <a:t>à</a:t>
            </a:r>
            <a:r>
              <a:rPr lang="en-US" altLang="zh-CN" dirty="0">
                <a:latin typeface="Times New Roman" panose="02020603050405020304" pitchFamily="18" charset="0"/>
              </a:rPr>
              <a:t>ng trầm.</a:t>
            </a:r>
            <a:br>
              <a:rPr lang="en-US" altLang="zh-CN" dirty="0">
                <a:latin typeface="Times New Roman" panose="02020603050405020304" pitchFamily="18" charset="0"/>
              </a:rPr>
            </a:br>
            <a:endParaRPr lang="en-US" altLang="zh-CN"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1513" y="1371600"/>
            <a:ext cx="10972800" cy="830263"/>
          </a:xfrm>
          <a:prstGeom prst="rect">
            <a:avLst/>
          </a:prstGeom>
          <a:noFill/>
          <a:ln w="9525">
            <a:noFill/>
          </a:ln>
        </p:spPr>
        <p:txBody>
          <a:bodyPr anchor="t" anchorCtr="0">
            <a:spAutoFit/>
          </a:bodyPr>
          <a:lstStyle/>
          <a:p>
            <a:pPr eaLnBrk="0" hangingPunct="0"/>
            <a:r>
              <a:rPr lang="en-US" altLang="zh-CN" b="1" u="sng" dirty="0">
                <a:latin typeface="Times New Roman" panose="02020603050405020304" pitchFamily="18" charset="0"/>
              </a:rPr>
              <a:t>BTập 1 / SGK</a:t>
            </a:r>
            <a:r>
              <a:rPr lang="en-US" altLang="zh-CN" dirty="0">
                <a:latin typeface="Times New Roman" panose="02020603050405020304" pitchFamily="18" charset="0"/>
              </a:rPr>
              <a:t> : Lo</a:t>
            </a:r>
            <a:r>
              <a:rPr lang="en-US" altLang="zh-CN" dirty="0">
                <a:latin typeface="Times New Roman" panose="02020603050405020304" pitchFamily="18" charset="0"/>
                <a:ea typeface="Calibri" panose="020F0502020204030204" pitchFamily="34" charset="0"/>
              </a:rPr>
              <a:t>à</a:t>
            </a:r>
            <a:r>
              <a:rPr lang="en-US" altLang="zh-CN" dirty="0">
                <a:latin typeface="Times New Roman" panose="02020603050405020304" pitchFamily="18" charset="0"/>
              </a:rPr>
              <a:t>i muỗi v</a:t>
            </a:r>
            <a:r>
              <a:rPr lang="en-US" altLang="zh-CN" dirty="0">
                <a:latin typeface="Times New Roman" panose="02020603050405020304" pitchFamily="18" charset="0"/>
                <a:ea typeface="Calibri" panose="020F0502020204030204" pitchFamily="34" charset="0"/>
              </a:rPr>
              <a:t>à</a:t>
            </a:r>
            <a:r>
              <a:rPr lang="en-US" altLang="zh-CN" dirty="0">
                <a:latin typeface="Times New Roman" panose="02020603050405020304" pitchFamily="18" charset="0"/>
              </a:rPr>
              <a:t> ruồi đen thường phát ra âm thanh khi bay. Âm thanh phát ra khi bay của muỗi hay ruồi đen nghe bổng hơn? Vì sao?</a:t>
            </a:r>
          </a:p>
        </p:txBody>
      </p:sp>
      <p:sp>
        <p:nvSpPr>
          <p:cNvPr id="64514" name="Content Placeholder 4"/>
          <p:cNvSpPr txBox="1"/>
          <p:nvPr/>
        </p:nvSpPr>
        <p:spPr>
          <a:xfrm>
            <a:off x="3948113" y="838200"/>
            <a:ext cx="3352800"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sp>
        <p:nvSpPr>
          <p:cNvPr id="64515" name="Rectangle 153"/>
          <p:cNvSpPr>
            <a:spLocks noGrp="1"/>
          </p:cNvSpPr>
          <p:nvPr>
            <p:ph type="title"/>
          </p:nvPr>
        </p:nvSpPr>
        <p:spPr>
          <a:xfrm>
            <a:off x="1966913" y="304800"/>
            <a:ext cx="8229600" cy="523875"/>
          </a:xfrm>
          <a:ln/>
        </p:spPr>
        <p:txBody>
          <a:bodyPr vert="horz" wrap="square" lIns="91440" tIns="45720" rIns="91440" bIns="45720" anchor="ctr" anchorCtr="0">
            <a:spAutoFit/>
          </a:bodyPr>
          <a:lstStyle/>
          <a:p>
            <a:pPr eaLnBrk="1" hangingPunct="1">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7" name="Rectangle 6"/>
          <p:cNvSpPr/>
          <p:nvPr/>
        </p:nvSpPr>
        <p:spPr>
          <a:xfrm>
            <a:off x="671513" y="2128838"/>
            <a:ext cx="10820400" cy="2817812"/>
          </a:xfrm>
          <a:prstGeom prst="rect">
            <a:avLst/>
          </a:prstGeom>
          <a:noFill/>
          <a:ln w="9525">
            <a:noFill/>
          </a:ln>
        </p:spPr>
        <p:txBody>
          <a:bodyPr anchor="t" anchorCtr="0">
            <a:spAutoFit/>
          </a:bodyPr>
          <a:lstStyle/>
          <a:p>
            <a:pPr indent="342900" eaLnBrk="0" hangingPunct="0">
              <a:spcBef>
                <a:spcPts val="600"/>
              </a:spcBef>
            </a:pPr>
            <a:r>
              <a:rPr lang="en-US" altLang="zh-CN" b="1" u="sng" dirty="0">
                <a:solidFill>
                  <a:srgbClr val="000000"/>
                </a:solidFill>
                <a:latin typeface="Times New Roman" panose="02020603050405020304" pitchFamily="18" charset="0"/>
              </a:rPr>
              <a:t>Trả lời</a:t>
            </a:r>
            <a:r>
              <a:rPr lang="en-US" altLang="zh-CN" dirty="0">
                <a:solidFill>
                  <a:srgbClr val="000000"/>
                </a:solidFill>
                <a:latin typeface="Times New Roman" panose="02020603050405020304" pitchFamily="18" charset="0"/>
              </a:rPr>
              <a:t> :</a:t>
            </a:r>
          </a:p>
          <a:p>
            <a:pPr indent="342900" eaLnBrk="0" hangingPunct="0">
              <a:lnSpc>
                <a:spcPts val="1650"/>
              </a:lnSpc>
            </a:pPr>
            <a:endParaRPr lang="en-US" altLang="zh-CN" dirty="0">
              <a:solidFill>
                <a:srgbClr val="000000"/>
              </a:solidFill>
              <a:latin typeface="Times New Roman" panose="02020603050405020304" pitchFamily="18" charset="0"/>
            </a:endParaRPr>
          </a:p>
          <a:p>
            <a:pPr indent="342900" eaLnBrk="0" hangingPunct="0">
              <a:lnSpc>
                <a:spcPts val="1650"/>
              </a:lnSpc>
            </a:pPr>
            <a:r>
              <a:rPr lang="en-US" altLang="zh-CN" dirty="0">
                <a:latin typeface="Times New Roman" panose="02020603050405020304" pitchFamily="18" charset="0"/>
              </a:rPr>
              <a:t>Tần số phát ra của lo</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i muỗi khoảng 600 Hz, tần số phát ra của lo</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i ruồi đen</a:t>
            </a:r>
          </a:p>
          <a:p>
            <a:pPr indent="342900" eaLnBrk="0" hangingPunct="0">
              <a:lnSpc>
                <a:spcPts val="1650"/>
              </a:lnSpc>
            </a:pPr>
            <a:endParaRPr lang="en-US" altLang="zh-CN" dirty="0">
              <a:latin typeface="Times New Roman" panose="02020603050405020304" pitchFamily="18" charset="0"/>
            </a:endParaRPr>
          </a:p>
          <a:p>
            <a:pPr indent="342900" eaLnBrk="0" hangingPunct="0">
              <a:lnSpc>
                <a:spcPts val="1650"/>
              </a:lnSpc>
            </a:pPr>
            <a:r>
              <a:rPr lang="en-US" altLang="zh-CN" dirty="0">
                <a:latin typeface="Times New Roman" panose="02020603050405020304" pitchFamily="18" charset="0"/>
              </a:rPr>
              <a:t> khoảng 350 Hz</a:t>
            </a:r>
          </a:p>
          <a:p>
            <a:pPr indent="342900" eaLnBrk="0" hangingPunct="0">
              <a:lnSpc>
                <a:spcPts val="1650"/>
              </a:lnSpc>
            </a:pPr>
            <a:endParaRPr lang="en-US" altLang="zh-CN" sz="2000" dirty="0">
              <a:latin typeface="Times New Roman" panose="02020603050405020304" pitchFamily="18" charset="0"/>
            </a:endParaRPr>
          </a:p>
          <a:p>
            <a:pPr indent="342900" eaLnBrk="0" hangingPunct="0">
              <a:lnSpc>
                <a:spcPts val="1650"/>
              </a:lnSpc>
              <a:spcBef>
                <a:spcPts val="600"/>
              </a:spcBef>
              <a:spcAft>
                <a:spcPts val="900"/>
              </a:spcAft>
            </a:pPr>
            <a:r>
              <a:rPr lang="en-US" altLang="zh-CN" dirty="0">
                <a:solidFill>
                  <a:srgbClr val="000000"/>
                </a:solidFill>
                <a:latin typeface="Times New Roman" panose="02020603050405020304" pitchFamily="18" charset="0"/>
              </a:rPr>
              <a:t>=&gt; Tần số của muỗi lớn hơn tần số của ruồi</a:t>
            </a:r>
          </a:p>
          <a:p>
            <a:pPr indent="342900" eaLnBrk="0" hangingPunct="0">
              <a:lnSpc>
                <a:spcPts val="1650"/>
              </a:lnSpc>
              <a:spcBef>
                <a:spcPts val="600"/>
              </a:spcBef>
              <a:spcAft>
                <a:spcPts val="900"/>
              </a:spcAft>
            </a:pPr>
            <a:r>
              <a:rPr lang="en-US" altLang="zh-CN" dirty="0">
                <a:solidFill>
                  <a:srgbClr val="000000"/>
                </a:solidFill>
                <a:latin typeface="Times New Roman" panose="02020603050405020304" pitchFamily="18" charset="0"/>
              </a:rPr>
              <a:t>=&gt; Âm thanh phát ra khi bay của muỗi nghe bổng hơn ruồi đen.</a:t>
            </a:r>
          </a:p>
          <a:p>
            <a:pPr indent="342900" eaLnBrk="0" hangingPunct="0">
              <a:spcBef>
                <a:spcPts val="600"/>
              </a:spcBef>
              <a:spcAft>
                <a:spcPts val="600"/>
              </a:spcAft>
            </a:pPr>
            <a:r>
              <a:rPr lang="vi-VN" altLang="x-none" dirty="0">
                <a:solidFill>
                  <a:srgbClr val="000000"/>
                </a:solidFill>
                <a:latin typeface="Times New Roman" panose="02020603050405020304" pitchFamily="18" charset="0"/>
              </a:rPr>
              <a:t> </a:t>
            </a:r>
            <a:endParaRPr lang="en-US" altLang="zh-CN"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53"/>
          <p:cNvSpPr>
            <a:spLocks noGrp="1"/>
          </p:cNvSpPr>
          <p:nvPr>
            <p:ph type="title"/>
          </p:nvPr>
        </p:nvSpPr>
        <p:spPr>
          <a:xfrm>
            <a:off x="1966913" y="304800"/>
            <a:ext cx="8229600" cy="523875"/>
          </a:xfrm>
          <a:ln/>
        </p:spPr>
        <p:txBody>
          <a:bodyPr vert="horz" wrap="square" lIns="91440" tIns="45720" rIns="91440" bIns="45720" anchor="ctr" anchorCtr="0">
            <a:spAutoFit/>
          </a:bodyPr>
          <a:lstStyle/>
          <a:p>
            <a:pPr eaLnBrk="1" hangingPunct="1">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65538" name="Content Placeholder 4"/>
          <p:cNvSpPr txBox="1"/>
          <p:nvPr/>
        </p:nvSpPr>
        <p:spPr>
          <a:xfrm>
            <a:off x="3948113" y="762000"/>
            <a:ext cx="3352800"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sp>
        <p:nvSpPr>
          <p:cNvPr id="6" name="Rectangle 5"/>
          <p:cNvSpPr/>
          <p:nvPr/>
        </p:nvSpPr>
        <p:spPr>
          <a:xfrm>
            <a:off x="671513" y="1447800"/>
            <a:ext cx="11125200" cy="977900"/>
          </a:xfrm>
          <a:prstGeom prst="rect">
            <a:avLst/>
          </a:prstGeom>
          <a:noFill/>
          <a:ln w="9525">
            <a:noFill/>
          </a:ln>
        </p:spPr>
        <p:txBody>
          <a:bodyPr anchor="t" anchorCtr="0">
            <a:spAutoFit/>
          </a:bodyPr>
          <a:lstStyle/>
          <a:p>
            <a:pPr eaLnBrk="0" hangingPunct="0">
              <a:lnSpc>
                <a:spcPts val="1650"/>
              </a:lnSpc>
              <a:spcAft>
                <a:spcPts val="900"/>
              </a:spcAft>
            </a:pPr>
            <a:r>
              <a:rPr lang="en-US" altLang="zh-CN" b="1" dirty="0">
                <a:solidFill>
                  <a:srgbClr val="000000"/>
                </a:solidFill>
                <a:latin typeface="Times New Roman" panose="02020603050405020304" pitchFamily="18" charset="0"/>
              </a:rPr>
              <a:t>B</a:t>
            </a:r>
            <a:r>
              <a:rPr lang="en-US" altLang="zh-CN" b="1" dirty="0">
                <a:solidFill>
                  <a:srgbClr val="000000"/>
                </a:solidFill>
                <a:latin typeface="Times New Roman" panose="02020603050405020304" pitchFamily="18" charset="0"/>
                <a:ea typeface="Calibri" panose="020F0502020204030204" pitchFamily="34" charset="0"/>
              </a:rPr>
              <a:t>à</a:t>
            </a:r>
            <a:r>
              <a:rPr lang="en-US" altLang="zh-CN" b="1" dirty="0">
                <a:solidFill>
                  <a:srgbClr val="000000"/>
                </a:solidFill>
                <a:latin typeface="Times New Roman" panose="02020603050405020304" pitchFamily="18" charset="0"/>
              </a:rPr>
              <a:t>i tập 2/ sgk .</a:t>
            </a:r>
            <a:r>
              <a:rPr lang="en-US" altLang="zh-CN" dirty="0">
                <a:solidFill>
                  <a:srgbClr val="000000"/>
                </a:solidFill>
                <a:latin typeface="Times New Roman" panose="02020603050405020304" pitchFamily="18" charset="0"/>
              </a:rPr>
              <a:t> Để thay đổi độ to của tiếng đ</a:t>
            </a:r>
            <a:r>
              <a:rPr lang="en-US" altLang="zh-CN" dirty="0">
                <a:solidFill>
                  <a:srgbClr val="000000"/>
                </a:solidFill>
                <a:latin typeface="Times New Roman" panose="02020603050405020304" pitchFamily="18" charset="0"/>
                <a:ea typeface="Calibri" panose="020F0502020204030204" pitchFamily="34" charset="0"/>
              </a:rPr>
              <a:t>à</a:t>
            </a:r>
            <a:r>
              <a:rPr lang="en-US" altLang="zh-CN" dirty="0">
                <a:solidFill>
                  <a:srgbClr val="000000"/>
                </a:solidFill>
                <a:latin typeface="Times New Roman" panose="02020603050405020304" pitchFamily="18" charset="0"/>
              </a:rPr>
              <a:t>n, người nghệ sĩ chơi đ</a:t>
            </a:r>
            <a:r>
              <a:rPr lang="en-US" altLang="zh-CN" dirty="0">
                <a:solidFill>
                  <a:srgbClr val="000000"/>
                </a:solidFill>
                <a:latin typeface="Times New Roman" panose="02020603050405020304" pitchFamily="18" charset="0"/>
                <a:ea typeface="Calibri" panose="020F0502020204030204" pitchFamily="34" charset="0"/>
              </a:rPr>
              <a:t>à</a:t>
            </a:r>
            <a:r>
              <a:rPr lang="en-US" altLang="zh-CN" dirty="0">
                <a:solidFill>
                  <a:srgbClr val="000000"/>
                </a:solidFill>
                <a:latin typeface="Times New Roman" panose="02020603050405020304" pitchFamily="18" charset="0"/>
              </a:rPr>
              <a:t>n guitar thường</a:t>
            </a:r>
          </a:p>
          <a:p>
            <a:pPr eaLnBrk="0" hangingPunct="0">
              <a:lnSpc>
                <a:spcPts val="1650"/>
              </a:lnSpc>
              <a:spcAft>
                <a:spcPts val="900"/>
              </a:spcAft>
            </a:pPr>
            <a:endParaRPr lang="en-US" altLang="zh-CN" dirty="0">
              <a:solidFill>
                <a:srgbClr val="000000"/>
              </a:solidFill>
              <a:latin typeface="Times New Roman" panose="02020603050405020304" pitchFamily="18" charset="0"/>
            </a:endParaRPr>
          </a:p>
          <a:p>
            <a:pPr eaLnBrk="0" hangingPunct="0">
              <a:lnSpc>
                <a:spcPts val="1650"/>
              </a:lnSpc>
              <a:spcAft>
                <a:spcPts val="900"/>
              </a:spcAft>
            </a:pPr>
            <a:r>
              <a:rPr lang="en-US" altLang="zh-CN" dirty="0">
                <a:solidFill>
                  <a:srgbClr val="000000"/>
                </a:solidFill>
                <a:latin typeface="Times New Roman" panose="02020603050405020304" pitchFamily="18" charset="0"/>
              </a:rPr>
              <a:t> thực hiện các thao tác như thế n</a:t>
            </a:r>
            <a:r>
              <a:rPr lang="en-US" altLang="zh-CN" dirty="0">
                <a:solidFill>
                  <a:srgbClr val="000000"/>
                </a:solidFill>
                <a:latin typeface="Times New Roman" panose="02020603050405020304" pitchFamily="18" charset="0"/>
                <a:ea typeface="Calibri" panose="020F0502020204030204" pitchFamily="34" charset="0"/>
              </a:rPr>
              <a:t>à</a:t>
            </a:r>
            <a:r>
              <a:rPr lang="en-US" altLang="zh-CN" dirty="0">
                <a:solidFill>
                  <a:srgbClr val="000000"/>
                </a:solidFill>
                <a:latin typeface="Times New Roman" panose="02020603050405020304" pitchFamily="18" charset="0"/>
              </a:rPr>
              <a:t>o? Giải thích.</a:t>
            </a:r>
            <a:endParaRPr lang="en-US" altLang="zh-CN" dirty="0">
              <a:solidFill>
                <a:srgbClr val="000000"/>
              </a:solidFill>
              <a:latin typeface="Times New Roman" panose="02020603050405020304" pitchFamily="18" charset="0"/>
              <a:ea typeface="Calibri" panose="020F0502020204030204" pitchFamily="34" charset="0"/>
            </a:endParaRPr>
          </a:p>
        </p:txBody>
      </p:sp>
      <p:sp>
        <p:nvSpPr>
          <p:cNvPr id="7" name="Rectangle 6"/>
          <p:cNvSpPr/>
          <p:nvPr/>
        </p:nvSpPr>
        <p:spPr>
          <a:xfrm>
            <a:off x="671513" y="2435225"/>
            <a:ext cx="10896600" cy="2746375"/>
          </a:xfrm>
          <a:prstGeom prst="rect">
            <a:avLst/>
          </a:prstGeom>
          <a:noFill/>
          <a:ln w="9525">
            <a:noFill/>
          </a:ln>
        </p:spPr>
        <p:txBody>
          <a:bodyPr anchor="t" anchorCtr="0">
            <a:spAutoFit/>
          </a:bodyPr>
          <a:lstStyle/>
          <a:p>
            <a:pPr eaLnBrk="0" hangingPunct="0">
              <a:lnSpc>
                <a:spcPts val="1650"/>
              </a:lnSpc>
              <a:spcAft>
                <a:spcPts val="900"/>
              </a:spcAft>
            </a:pPr>
            <a:r>
              <a:rPr lang="en-US" altLang="zh-CN" b="1" dirty="0">
                <a:solidFill>
                  <a:srgbClr val="000000"/>
                </a:solidFill>
                <a:latin typeface="Times New Roman" panose="02020603050405020304" pitchFamily="18" charset="0"/>
              </a:rPr>
              <a:t/>
            </a:r>
            <a:br>
              <a:rPr lang="en-US" altLang="zh-CN" b="1" dirty="0">
                <a:solidFill>
                  <a:srgbClr val="000000"/>
                </a:solidFill>
                <a:latin typeface="Times New Roman" panose="02020603050405020304" pitchFamily="18" charset="0"/>
              </a:rPr>
            </a:br>
            <a:r>
              <a:rPr lang="en-US" altLang="zh-CN" b="1" dirty="0">
                <a:solidFill>
                  <a:srgbClr val="000000"/>
                </a:solidFill>
                <a:latin typeface="Times New Roman" panose="02020603050405020304" pitchFamily="18" charset="0"/>
              </a:rPr>
              <a:t>Âm nghe được c</a:t>
            </a:r>
            <a:r>
              <a:rPr lang="en-US" altLang="zh-CN" b="1" dirty="0">
                <a:solidFill>
                  <a:srgbClr val="000000"/>
                </a:solidFill>
                <a:latin typeface="Times New Roman" panose="02020603050405020304" pitchFamily="18" charset="0"/>
                <a:ea typeface="Calibri" panose="020F0502020204030204" pitchFamily="34" charset="0"/>
              </a:rPr>
              <a:t>à</a:t>
            </a:r>
            <a:r>
              <a:rPr lang="en-US" altLang="zh-CN" b="1" dirty="0">
                <a:solidFill>
                  <a:srgbClr val="000000"/>
                </a:solidFill>
                <a:latin typeface="Times New Roman" panose="02020603050405020304" pitchFamily="18" charset="0"/>
              </a:rPr>
              <a:t>ng to khi biên độ âm c</a:t>
            </a:r>
            <a:r>
              <a:rPr lang="en-US" altLang="zh-CN" b="1" dirty="0">
                <a:solidFill>
                  <a:srgbClr val="000000"/>
                </a:solidFill>
                <a:latin typeface="Times New Roman" panose="02020603050405020304" pitchFamily="18" charset="0"/>
                <a:ea typeface="Calibri" panose="020F0502020204030204" pitchFamily="34" charset="0"/>
              </a:rPr>
              <a:t>à</a:t>
            </a:r>
            <a:r>
              <a:rPr lang="en-US" altLang="zh-CN" b="1" dirty="0">
                <a:solidFill>
                  <a:srgbClr val="000000"/>
                </a:solidFill>
                <a:latin typeface="Times New Roman" panose="02020603050405020304" pitchFamily="18" charset="0"/>
              </a:rPr>
              <a:t>ng lớn.</a:t>
            </a:r>
          </a:p>
          <a:p>
            <a:pPr eaLnBrk="0" hangingPunct="0">
              <a:lnSpc>
                <a:spcPts val="1650"/>
              </a:lnSpc>
              <a:spcAft>
                <a:spcPts val="900"/>
              </a:spcAft>
            </a:pPr>
            <a:r>
              <a:rPr lang="en-US" altLang="zh-CN" b="1" dirty="0">
                <a:solidFill>
                  <a:srgbClr val="000000"/>
                </a:solidFill>
                <a:latin typeface="Times New Roman" panose="02020603050405020304" pitchFamily="18" charset="0"/>
              </a:rPr>
              <a:t/>
            </a:r>
            <a:br>
              <a:rPr lang="en-US" altLang="zh-CN" b="1" dirty="0">
                <a:solidFill>
                  <a:srgbClr val="000000"/>
                </a:solidFill>
                <a:latin typeface="Times New Roman" panose="02020603050405020304" pitchFamily="18" charset="0"/>
              </a:rPr>
            </a:br>
            <a:r>
              <a:rPr lang="en-US" altLang="zh-CN" b="1" dirty="0">
                <a:solidFill>
                  <a:srgbClr val="000000"/>
                </a:solidFill>
                <a:latin typeface="Times New Roman" panose="02020603050405020304" pitchFamily="18" charset="0"/>
              </a:rPr>
              <a:t>Để thay đổi độ to của tiếng đ</a:t>
            </a:r>
            <a:r>
              <a:rPr lang="en-US" altLang="zh-CN" b="1" dirty="0">
                <a:solidFill>
                  <a:srgbClr val="000000"/>
                </a:solidFill>
                <a:latin typeface="Times New Roman" panose="02020603050405020304" pitchFamily="18" charset="0"/>
                <a:ea typeface="Times New Roman" panose="02020603050405020304" pitchFamily="18" charset="0"/>
              </a:rPr>
              <a:t>à</a:t>
            </a:r>
            <a:r>
              <a:rPr lang="en-US" altLang="zh-CN" b="1" dirty="0">
                <a:solidFill>
                  <a:srgbClr val="000000"/>
                </a:solidFill>
                <a:latin typeface="Times New Roman" panose="02020603050405020304" pitchFamily="18" charset="0"/>
              </a:rPr>
              <a:t>n, người nghệ sĩ chơi đ</a:t>
            </a:r>
            <a:r>
              <a:rPr lang="en-US" altLang="zh-CN" b="1" dirty="0">
                <a:solidFill>
                  <a:srgbClr val="000000"/>
                </a:solidFill>
                <a:latin typeface="Times New Roman" panose="02020603050405020304" pitchFamily="18" charset="0"/>
                <a:ea typeface="Times New Roman" panose="02020603050405020304" pitchFamily="18" charset="0"/>
              </a:rPr>
              <a:t>à</a:t>
            </a:r>
            <a:r>
              <a:rPr lang="en-US" altLang="zh-CN" b="1" dirty="0">
                <a:solidFill>
                  <a:srgbClr val="000000"/>
                </a:solidFill>
                <a:latin typeface="Times New Roman" panose="02020603050405020304" pitchFamily="18" charset="0"/>
              </a:rPr>
              <a:t>n thường gảy đ</a:t>
            </a:r>
            <a:r>
              <a:rPr lang="en-US" altLang="zh-CN" b="1" dirty="0">
                <a:solidFill>
                  <a:srgbClr val="000000"/>
                </a:solidFill>
                <a:latin typeface="Times New Roman" panose="02020603050405020304" pitchFamily="18" charset="0"/>
                <a:ea typeface="Times New Roman" panose="02020603050405020304" pitchFamily="18" charset="0"/>
              </a:rPr>
              <a:t>à</a:t>
            </a:r>
            <a:r>
              <a:rPr lang="en-US" altLang="zh-CN" b="1" dirty="0">
                <a:solidFill>
                  <a:srgbClr val="000000"/>
                </a:solidFill>
                <a:latin typeface="Times New Roman" panose="02020603050405020304" pitchFamily="18" charset="0"/>
              </a:rPr>
              <a:t>n mạnh yếu</a:t>
            </a:r>
          </a:p>
          <a:p>
            <a:pPr eaLnBrk="0" hangingPunct="0">
              <a:lnSpc>
                <a:spcPts val="1650"/>
              </a:lnSpc>
              <a:spcAft>
                <a:spcPts val="900"/>
              </a:spcAft>
            </a:pPr>
            <a:r>
              <a:rPr lang="en-US" altLang="zh-CN" b="1" dirty="0">
                <a:solidFill>
                  <a:srgbClr val="000000"/>
                </a:solidFill>
                <a:latin typeface="Times New Roman" panose="02020603050405020304" pitchFamily="18" charset="0"/>
              </a:rPr>
              <a:t> khác nhau.</a:t>
            </a:r>
          </a:p>
          <a:p>
            <a:pPr eaLnBrk="0" hangingPunct="0">
              <a:lnSpc>
                <a:spcPts val="1650"/>
              </a:lnSpc>
              <a:spcAft>
                <a:spcPts val="900"/>
              </a:spcAft>
            </a:pPr>
            <a:endParaRPr lang="en-US" altLang="zh-CN" sz="2000" b="1" dirty="0">
              <a:latin typeface="Times New Roman" panose="02020603050405020304" pitchFamily="18" charset="0"/>
            </a:endParaRPr>
          </a:p>
          <a:p>
            <a:pPr eaLnBrk="0" hangingPunct="0">
              <a:lnSpc>
                <a:spcPts val="1650"/>
              </a:lnSpc>
              <a:spcAft>
                <a:spcPts val="900"/>
              </a:spcAft>
            </a:pPr>
            <a:r>
              <a:rPr lang="en-US" altLang="zh-CN" b="1" dirty="0">
                <a:solidFill>
                  <a:srgbClr val="000000"/>
                </a:solidFill>
                <a:latin typeface="Times New Roman" panose="02020603050405020304" pitchFamily="18" charset="0"/>
              </a:rPr>
              <a:t>Độ mạnh yếu khi gảy đ</a:t>
            </a:r>
            <a:r>
              <a:rPr lang="en-US" altLang="zh-CN" b="1" dirty="0">
                <a:solidFill>
                  <a:srgbClr val="000000"/>
                </a:solidFill>
                <a:latin typeface="Times New Roman" panose="02020603050405020304" pitchFamily="18" charset="0"/>
                <a:ea typeface="Times New Roman" panose="02020603050405020304" pitchFamily="18" charset="0"/>
              </a:rPr>
              <a:t>à</a:t>
            </a:r>
            <a:r>
              <a:rPr lang="en-US" altLang="zh-CN" b="1" dirty="0">
                <a:solidFill>
                  <a:srgbClr val="000000"/>
                </a:solidFill>
                <a:latin typeface="Times New Roman" panose="02020603050405020304" pitchFamily="18" charset="0"/>
              </a:rPr>
              <a:t>n khác nhau dẫn đến dao động của âm khác nhau, từ đó</a:t>
            </a:r>
          </a:p>
          <a:p>
            <a:pPr eaLnBrk="0" hangingPunct="0">
              <a:lnSpc>
                <a:spcPts val="1650"/>
              </a:lnSpc>
              <a:spcAft>
                <a:spcPts val="900"/>
              </a:spcAft>
            </a:pPr>
            <a:r>
              <a:rPr lang="en-US" altLang="zh-CN" b="1" dirty="0">
                <a:solidFill>
                  <a:srgbClr val="000000"/>
                </a:solidFill>
                <a:latin typeface="Times New Roman" panose="02020603050405020304" pitchFamily="18" charset="0"/>
              </a:rPr>
              <a:t> </a:t>
            </a:r>
          </a:p>
          <a:p>
            <a:pPr eaLnBrk="0" hangingPunct="0">
              <a:lnSpc>
                <a:spcPts val="1650"/>
              </a:lnSpc>
              <a:spcAft>
                <a:spcPts val="900"/>
              </a:spcAft>
            </a:pPr>
            <a:r>
              <a:rPr lang="en-US" altLang="zh-CN" b="1" dirty="0">
                <a:solidFill>
                  <a:srgbClr val="000000"/>
                </a:solidFill>
                <a:latin typeface="Times New Roman" panose="02020603050405020304" pitchFamily="18" charset="0"/>
              </a:rPr>
              <a:t>Biên   độ cũng khác nhau =&gt; Thay đổi được độ to.</a:t>
            </a:r>
            <a:endParaRPr lang="en-US" altLang="zh-CN" sz="1800" b="1" dirty="0">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53"/>
          <p:cNvSpPr txBox="1"/>
          <p:nvPr/>
        </p:nvSpPr>
        <p:spPr>
          <a:xfrm>
            <a:off x="1738313" y="76200"/>
            <a:ext cx="8229600" cy="523875"/>
          </a:xfrm>
          <a:prstGeom prst="rect">
            <a:avLst/>
          </a:prstGeom>
          <a:noFill/>
          <a:ln w="9525">
            <a:noFill/>
          </a:ln>
        </p:spPr>
        <p:txBody>
          <a:bodyPr anchor="ctr" anchorCtr="0">
            <a:spAutoFit/>
          </a:bodyPr>
          <a:lstStyle/>
          <a:p>
            <a:pPr algn="ctr">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66562" name="Content Placeholder 4"/>
          <p:cNvSpPr txBox="1"/>
          <p:nvPr/>
        </p:nvSpPr>
        <p:spPr>
          <a:xfrm>
            <a:off x="225425" y="2143125"/>
            <a:ext cx="6465888" cy="523875"/>
          </a:xfrm>
          <a:prstGeom prst="rect">
            <a:avLst/>
          </a:prstGeom>
          <a:noFill/>
          <a:ln w="9525">
            <a:noFill/>
          </a:ln>
        </p:spPr>
        <p:txBody>
          <a:bodyPr anchor="t" anchorCtr="0">
            <a:spAutoFit/>
          </a:bodyPr>
          <a:lstStyle/>
          <a:p>
            <a:pPr>
              <a:spcBef>
                <a:spcPct val="20000"/>
              </a:spcBef>
            </a:pPr>
            <a:r>
              <a:rPr lang="en-US" altLang="en-US" sz="2800" b="1" u="sng" dirty="0">
                <a:latin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66563" name="Rectangle 11"/>
          <p:cNvSpPr/>
          <p:nvPr/>
        </p:nvSpPr>
        <p:spPr>
          <a:xfrm>
            <a:off x="747713" y="2662238"/>
            <a:ext cx="10591800" cy="461962"/>
          </a:xfrm>
          <a:prstGeom prst="rect">
            <a:avLst/>
          </a:prstGeom>
          <a:noFill/>
          <a:ln w="9525">
            <a:noFill/>
          </a:ln>
        </p:spPr>
        <p:txBody>
          <a:bodyPr anchor="t" anchorCtr="0">
            <a:spAutoFit/>
          </a:bodyPr>
          <a:lstStyle/>
          <a:p>
            <a:pPr eaLnBrk="0" hangingPunct="0">
              <a:spcAft>
                <a:spcPts val="1600"/>
              </a:spcAft>
            </a:pPr>
            <a:r>
              <a:rPr lang="en-US" altLang="en-US" dirty="0">
                <a:solidFill>
                  <a:srgbClr val="FF0000"/>
                </a:solidFill>
                <a:latin typeface="Times New Roman" panose="02020603050405020304" pitchFamily="18" charset="0"/>
                <a:ea typeface="KoHo Medium"/>
                <a:sym typeface="KoHo Medium"/>
              </a:rPr>
              <a:t>Số dao động của vật thực hiện được  trong 1 giây được gọi  tần số</a:t>
            </a:r>
          </a:p>
        </p:txBody>
      </p:sp>
      <p:sp>
        <p:nvSpPr>
          <p:cNvPr id="66564" name="Rectangle 13"/>
          <p:cNvSpPr/>
          <p:nvPr/>
        </p:nvSpPr>
        <p:spPr>
          <a:xfrm>
            <a:off x="366713" y="3097213"/>
            <a:ext cx="11353800" cy="941387"/>
          </a:xfrm>
          <a:prstGeom prst="rect">
            <a:avLst/>
          </a:prstGeom>
          <a:noFill/>
          <a:ln w="9525">
            <a:noFill/>
          </a:ln>
        </p:spPr>
        <p:txBody>
          <a:bodyPr anchor="t" anchorCtr="0">
            <a:spAutoFit/>
          </a:bodyPr>
          <a:lstStyle/>
          <a:p>
            <a:pPr algn="just" eaLnBrk="0" hangingPunct="0">
              <a:lnSpc>
                <a:spcPct val="115000"/>
              </a:lnSpc>
            </a:pPr>
            <a:r>
              <a:rPr lang="en-US" altLang="en-US" dirty="0">
                <a:latin typeface="Times New Roman" panose="02020603050405020304" pitchFamily="18" charset="0"/>
              </a:rPr>
              <a:t>Âm phát ra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ng cao (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ng bổng </a:t>
            </a:r>
            <a:r>
              <a:rPr lang="en-US" altLang="en-US" dirty="0">
                <a:latin typeface="Cambria Math" panose="02040503050406030204" pitchFamily="18" charset="0"/>
              </a:rPr>
              <a:t>⇒</a:t>
            </a:r>
            <a:r>
              <a:rPr lang="en-US" altLang="en-US" dirty="0">
                <a:latin typeface="Times New Roman" panose="02020603050405020304" pitchFamily="18" charset="0"/>
              </a:rPr>
              <a:t> tần số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ng lớn.</a:t>
            </a:r>
          </a:p>
          <a:p>
            <a:pPr algn="just" eaLnBrk="0" hangingPunct="0">
              <a:lnSpc>
                <a:spcPct val="115000"/>
              </a:lnSpc>
            </a:pPr>
            <a:r>
              <a:rPr lang="en-US" altLang="en-US" dirty="0">
                <a:latin typeface="Times New Roman" panose="02020603050405020304" pitchFamily="18" charset="0"/>
              </a:rPr>
              <a:t>  Âm phát ra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ng thấp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ng trầm) </a:t>
            </a:r>
            <a:r>
              <a:rPr lang="en-US" altLang="en-US" dirty="0">
                <a:latin typeface="Cambria Math" panose="02040503050406030204" pitchFamily="18" charset="0"/>
              </a:rPr>
              <a:t>⇒</a:t>
            </a:r>
            <a:r>
              <a:rPr lang="en-US" altLang="en-US" dirty="0">
                <a:latin typeface="Times New Roman" panose="02020603050405020304" pitchFamily="18" charset="0"/>
              </a:rPr>
              <a:t> tần số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ng nhỏ.</a:t>
            </a:r>
            <a:endParaRPr lang="en-US" altLang="en-US" dirty="0">
              <a:latin typeface="Times New Roman" panose="02020603050405020304" pitchFamily="18" charset="0"/>
              <a:ea typeface="Times New Roman" panose="02020603050405020304" pitchFamily="18" charset="0"/>
            </a:endParaRPr>
          </a:p>
        </p:txBody>
      </p:sp>
      <p:sp>
        <p:nvSpPr>
          <p:cNvPr id="66565"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66566" name="Rectangle 6"/>
          <p:cNvSpPr/>
          <p:nvPr/>
        </p:nvSpPr>
        <p:spPr>
          <a:xfrm>
            <a:off x="366713" y="1447800"/>
            <a:ext cx="11125200" cy="328613"/>
          </a:xfrm>
          <a:prstGeom prst="rect">
            <a:avLst/>
          </a:prstGeom>
          <a:noFill/>
          <a:ln w="9525">
            <a:noFill/>
          </a:ln>
        </p:spPr>
        <p:txBody>
          <a:bodyPr anchor="t" anchorCtr="0">
            <a:spAutoFit/>
          </a:bodyPr>
          <a:lstStyle/>
          <a:p>
            <a:pPr eaLnBrk="0" hangingPunct="0">
              <a:lnSpc>
                <a:spcPts val="1650"/>
              </a:lnSpc>
              <a:spcBef>
                <a:spcPts val="600"/>
              </a:spcBef>
              <a:spcAft>
                <a:spcPts val="900"/>
              </a:spcAft>
            </a:pPr>
            <a:r>
              <a:rPr lang="en-US" altLang="en-US" sz="1600" dirty="0">
                <a:solidFill>
                  <a:srgbClr val="000000"/>
                </a:solidFill>
                <a:latin typeface="Tahoma" panose="020B0604030504040204" pitchFamily="34" charset="0"/>
              </a:rPr>
              <a:t>-  </a:t>
            </a:r>
            <a:r>
              <a:rPr lang="en-US" altLang="en-US" dirty="0">
                <a:solidFill>
                  <a:srgbClr val="000000"/>
                </a:solidFill>
                <a:latin typeface="Times New Roman" panose="02020603050405020304" pitchFamily="18" charset="0"/>
              </a:rPr>
              <a:t>Biên độ dao động l</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rPr>
              <a:t> độ lệch lớn nhất của dao động so với vị trí cân bằng của nó.</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66567" name="Rectangle 7"/>
          <p:cNvSpPr/>
          <p:nvPr/>
        </p:nvSpPr>
        <p:spPr>
          <a:xfrm>
            <a:off x="366713" y="1828800"/>
            <a:ext cx="5851525" cy="461963"/>
          </a:xfrm>
          <a:prstGeom prst="rect">
            <a:avLst/>
          </a:prstGeom>
          <a:noFill/>
          <a:ln w="9525">
            <a:noFill/>
          </a:ln>
        </p:spPr>
        <p:txBody>
          <a:bodyPr wrap="none" anchor="t" anchorCtr="0">
            <a:spAutoFit/>
          </a:bodyPr>
          <a:lstStyle/>
          <a:p>
            <a:pPr algn="just" eaLnBrk="0" hangingPunct="0"/>
            <a:r>
              <a:rPr lang="en-US" altLang="en-US" dirty="0">
                <a:latin typeface="Times New Roman" panose="02020603050405020304" pitchFamily="18" charset="0"/>
              </a:rPr>
              <a:t>- Âm nghe được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ng to thì biên độ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ng lớn  </a:t>
            </a:r>
            <a:endParaRPr lang="en-US" altLang="en-US" sz="2000" dirty="0">
              <a:latin typeface="Times New Roman" panose="02020603050405020304" pitchFamily="18" charset="0"/>
              <a:ea typeface="Times New Roman" panose="02020603050405020304" pitchFamily="18" charset="0"/>
            </a:endParaRPr>
          </a:p>
        </p:txBody>
      </p:sp>
      <p:sp>
        <p:nvSpPr>
          <p:cNvPr id="10" name="Rectangle 3"/>
          <p:cNvSpPr txBox="1"/>
          <p:nvPr/>
        </p:nvSpPr>
        <p:spPr>
          <a:xfrm>
            <a:off x="900113" y="4038600"/>
            <a:ext cx="9982200" cy="2514600"/>
          </a:xfrm>
          <a:prstGeom prst="rect">
            <a:avLst/>
          </a:prstGeom>
          <a:noFill/>
          <a:ln w="9525">
            <a:noFill/>
          </a:ln>
        </p:spPr>
        <p:txBody>
          <a:bodyPr anchor="t" anchorCtr="0"/>
          <a:lstStyle/>
          <a:p>
            <a:pPr marL="609600" indent="-609600">
              <a:spcBef>
                <a:spcPct val="20000"/>
              </a:spcBef>
              <a:buFont typeface="Arial" panose="020B0604020202020204" pitchFamily="34" charset="0"/>
              <a:buChar char="•"/>
            </a:pPr>
            <a:r>
              <a:rPr lang="en-US" altLang="en-US" sz="2600" dirty="0">
                <a:solidFill>
                  <a:srgbClr val="0033CC"/>
                </a:solidFill>
                <a:latin typeface="Calibri" panose="020F0502020204030204" pitchFamily="34" charset="0"/>
              </a:rPr>
              <a:t>                                              </a:t>
            </a:r>
            <a:r>
              <a:rPr lang="en-US" altLang="en-US" sz="3600" dirty="0">
                <a:solidFill>
                  <a:srgbClr val="0033CC"/>
                </a:solidFill>
                <a:latin typeface="Times New Roman" panose="02020603050405020304" pitchFamily="18" charset="0"/>
              </a:rPr>
              <a:t>Hướng dẫn về nh</a:t>
            </a:r>
            <a:r>
              <a:rPr lang="en-US" altLang="en-US" sz="3600" dirty="0">
                <a:solidFill>
                  <a:srgbClr val="0033CC"/>
                </a:solidFill>
                <a:latin typeface="Times New Roman" panose="02020603050405020304" pitchFamily="18" charset="0"/>
                <a:ea typeface="Times New Roman" panose="02020603050405020304" pitchFamily="18" charset="0"/>
              </a:rPr>
              <a:t>à</a:t>
            </a:r>
            <a:endParaRPr lang="en-US" altLang="en-US" sz="3600" dirty="0">
              <a:latin typeface="Times New Roman" panose="02020603050405020304" pitchFamily="18" charset="0"/>
            </a:endParaRPr>
          </a:p>
          <a:p>
            <a:pPr marL="609600" indent="-609600">
              <a:spcBef>
                <a:spcPct val="20000"/>
              </a:spcBef>
              <a:buFont typeface="Arial" panose="020B0604020202020204" pitchFamily="34" charset="0"/>
              <a:buChar char="•"/>
            </a:pPr>
            <a:r>
              <a:rPr lang="en-US" altLang="en-US" sz="2600" dirty="0">
                <a:latin typeface=".VnArabiaH" pitchFamily="34" charset="0"/>
              </a:rPr>
              <a:t>	</a:t>
            </a:r>
            <a:r>
              <a:rPr lang="en-US" altLang="en-US" dirty="0">
                <a:latin typeface="Times New Roman" panose="02020603050405020304" pitchFamily="18" charset="0"/>
              </a:rPr>
              <a:t>+ Về nh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rPr>
              <a:t> sử dụng SGK để Học bài.</a:t>
            </a:r>
          </a:p>
          <a:p>
            <a:pPr marL="609600" indent="-609600">
              <a:spcBef>
                <a:spcPct val="20000"/>
              </a:spcBef>
              <a:buFont typeface="Arial" panose="020B0604020202020204" pitchFamily="34" charset="0"/>
              <a:buChar char="•"/>
            </a:pPr>
            <a:r>
              <a:rPr lang="en-US" altLang="en-US" dirty="0">
                <a:latin typeface="Times New Roman" panose="02020603050405020304" pitchFamily="18" charset="0"/>
              </a:rPr>
              <a:t>	+ Làm bài tập SGK , SBT </a:t>
            </a:r>
          </a:p>
          <a:p>
            <a:pPr marL="609600" indent="-609600">
              <a:spcBef>
                <a:spcPct val="20000"/>
              </a:spcBef>
              <a:buFont typeface="Arial" panose="020B0604020202020204" pitchFamily="34" charset="0"/>
              <a:buChar char="•"/>
            </a:pPr>
            <a:r>
              <a:rPr lang="en-US" altLang="en-US" dirty="0">
                <a:latin typeface="Times New Roman" panose="02020603050405020304" pitchFamily="18" charset="0"/>
              </a:rPr>
              <a:t>	+ Đọc trước bài 14: “</a:t>
            </a:r>
            <a:r>
              <a:rPr lang="en-US" altLang="en-US" dirty="0">
                <a:solidFill>
                  <a:srgbClr val="FF0000"/>
                </a:solidFill>
                <a:latin typeface="Times New Roman" panose="02020603050405020304" pitchFamily="18" charset="0"/>
              </a:rPr>
              <a:t>Phản Xạ Âm </a:t>
            </a:r>
            <a:r>
              <a:rPr lang="en-US" altLang="en-US" dirty="0">
                <a:latin typeface="Times New Roman" panose="02020603050405020304" pitchFamily="18" charset="0"/>
              </a:rPr>
              <a:t>”</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checkerboard(across)">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checkerboard(across)">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checkerboard(across)">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age 150002"/>
          <p:cNvPicPr>
            <a:picLocks noChangeAspect="1"/>
          </p:cNvPicPr>
          <p:nvPr/>
        </p:nvPicPr>
        <p:blipFill>
          <a:blip r:embed="rId5"/>
          <a:stretch>
            <a:fillRect/>
          </a:stretch>
        </p:blipFill>
        <p:spPr>
          <a:xfrm>
            <a:off x="0" y="7938"/>
            <a:ext cx="12161838" cy="6842125"/>
          </a:xfrm>
          <a:prstGeom prst="rect">
            <a:avLst/>
          </a:prstGeom>
          <a:noFill/>
          <a:ln w="9525">
            <a:noFill/>
          </a:ln>
        </p:spPr>
      </p:pic>
      <p:pic>
        <p:nvPicPr>
          <p:cNvPr id="67586" name="image 150003"/>
          <p:cNvPicPr>
            <a:picLocks noChangeAspect="1"/>
          </p:cNvPicPr>
          <p:nvPr/>
        </p:nvPicPr>
        <p:blipFill>
          <a:blip r:embed="rId6"/>
          <a:stretch>
            <a:fillRect/>
          </a:stretch>
        </p:blipFill>
        <p:spPr>
          <a:xfrm>
            <a:off x="7994650" y="2016125"/>
            <a:ext cx="2051050" cy="2590800"/>
          </a:xfrm>
          <a:prstGeom prst="rect">
            <a:avLst/>
          </a:prstGeom>
          <a:noFill/>
          <a:ln w="9525">
            <a:noFill/>
          </a:ln>
        </p:spPr>
      </p:pic>
      <p:pic>
        <p:nvPicPr>
          <p:cNvPr id="67587" name="image 150004"/>
          <p:cNvPicPr>
            <a:picLocks noChangeAspect="1"/>
          </p:cNvPicPr>
          <p:nvPr/>
        </p:nvPicPr>
        <p:blipFill>
          <a:blip r:embed="rId7"/>
          <a:stretch>
            <a:fillRect/>
          </a:stretch>
        </p:blipFill>
        <p:spPr>
          <a:xfrm>
            <a:off x="1184275" y="4765675"/>
            <a:ext cx="3984625" cy="25400"/>
          </a:xfrm>
          <a:prstGeom prst="rect">
            <a:avLst/>
          </a:prstGeom>
          <a:noFill/>
          <a:ln w="9525">
            <a:noFill/>
          </a:ln>
        </p:spPr>
      </p:pic>
      <p:pic>
        <p:nvPicPr>
          <p:cNvPr id="67588" name="image 150005"/>
          <p:cNvPicPr>
            <a:picLocks noChangeAspect="1"/>
          </p:cNvPicPr>
          <p:nvPr/>
        </p:nvPicPr>
        <p:blipFill>
          <a:blip r:embed="rId8"/>
          <a:stretch>
            <a:fillRect/>
          </a:stretch>
        </p:blipFill>
        <p:spPr>
          <a:xfrm>
            <a:off x="1184275" y="2079625"/>
            <a:ext cx="3984625" cy="25400"/>
          </a:xfrm>
          <a:prstGeom prst="rect">
            <a:avLst/>
          </a:prstGeom>
          <a:noFill/>
          <a:ln w="9525">
            <a:noFill/>
          </a:ln>
        </p:spPr>
      </p:pic>
      <p:pic>
        <p:nvPicPr>
          <p:cNvPr id="67589" name="image 150006"/>
          <p:cNvPicPr>
            <a:picLocks noChangeAspect="1"/>
          </p:cNvPicPr>
          <p:nvPr/>
        </p:nvPicPr>
        <p:blipFill>
          <a:blip r:embed="rId9"/>
          <a:stretch>
            <a:fillRect/>
          </a:stretch>
        </p:blipFill>
        <p:spPr>
          <a:xfrm>
            <a:off x="6081713" y="147638"/>
            <a:ext cx="601662" cy="6569075"/>
          </a:xfrm>
          <a:prstGeom prst="rect">
            <a:avLst/>
          </a:prstGeom>
          <a:noFill/>
          <a:ln w="9525">
            <a:noFill/>
          </a:ln>
        </p:spPr>
      </p:pic>
      <p:pic>
        <p:nvPicPr>
          <p:cNvPr id="67590" name="image 150007"/>
          <p:cNvPicPr>
            <a:picLocks noChangeAspect="1"/>
          </p:cNvPicPr>
          <p:nvPr/>
        </p:nvPicPr>
        <p:blipFill>
          <a:blip r:embed="rId10"/>
          <a:stretch>
            <a:fillRect/>
          </a:stretch>
        </p:blipFill>
        <p:spPr>
          <a:xfrm>
            <a:off x="5808663" y="1376363"/>
            <a:ext cx="493712" cy="241300"/>
          </a:xfrm>
          <a:prstGeom prst="rect">
            <a:avLst/>
          </a:prstGeom>
          <a:noFill/>
          <a:ln w="9525">
            <a:noFill/>
          </a:ln>
        </p:spPr>
      </p:pic>
      <p:pic>
        <p:nvPicPr>
          <p:cNvPr id="67591" name="image 150008"/>
          <p:cNvPicPr>
            <a:picLocks noChangeAspect="1"/>
          </p:cNvPicPr>
          <p:nvPr/>
        </p:nvPicPr>
        <p:blipFill>
          <a:blip r:embed="rId10"/>
          <a:stretch>
            <a:fillRect/>
          </a:stretch>
        </p:blipFill>
        <p:spPr>
          <a:xfrm>
            <a:off x="5808663" y="2662238"/>
            <a:ext cx="493712" cy="241300"/>
          </a:xfrm>
          <a:prstGeom prst="rect">
            <a:avLst/>
          </a:prstGeom>
          <a:noFill/>
          <a:ln w="9525">
            <a:noFill/>
          </a:ln>
        </p:spPr>
      </p:pic>
      <p:pic>
        <p:nvPicPr>
          <p:cNvPr id="67592" name="image 150009"/>
          <p:cNvPicPr>
            <a:picLocks noChangeAspect="1"/>
          </p:cNvPicPr>
          <p:nvPr/>
        </p:nvPicPr>
        <p:blipFill>
          <a:blip r:embed="rId10"/>
          <a:stretch>
            <a:fillRect/>
          </a:stretch>
        </p:blipFill>
        <p:spPr>
          <a:xfrm>
            <a:off x="5808663" y="3954463"/>
            <a:ext cx="493712" cy="241300"/>
          </a:xfrm>
          <a:prstGeom prst="rect">
            <a:avLst/>
          </a:prstGeom>
          <a:noFill/>
          <a:ln w="9525">
            <a:noFill/>
          </a:ln>
        </p:spPr>
      </p:pic>
      <p:pic>
        <p:nvPicPr>
          <p:cNvPr id="67593" name="image 1500010"/>
          <p:cNvPicPr>
            <a:picLocks noChangeAspect="1"/>
          </p:cNvPicPr>
          <p:nvPr/>
        </p:nvPicPr>
        <p:blipFill>
          <a:blip r:embed="rId10"/>
          <a:stretch>
            <a:fillRect/>
          </a:stretch>
        </p:blipFill>
        <p:spPr>
          <a:xfrm>
            <a:off x="5808663" y="5240338"/>
            <a:ext cx="493712" cy="241300"/>
          </a:xfrm>
          <a:prstGeom prst="rect">
            <a:avLst/>
          </a:prstGeom>
          <a:noFill/>
          <a:ln w="9525">
            <a:noFill/>
          </a:ln>
        </p:spPr>
      </p:pic>
      <p:sp>
        <p:nvSpPr>
          <p:cNvPr id="1500011" name="Object 1500011"/>
          <p:cNvSpPr txBox="1"/>
          <p:nvPr/>
        </p:nvSpPr>
        <p:spPr>
          <a:xfrm>
            <a:off x="6381750" y="5140325"/>
            <a:ext cx="5308600" cy="682625"/>
          </a:xfrm>
          <a:prstGeom prst="rect">
            <a:avLst/>
          </a:prstGeom>
        </p:spPr>
        <p:txBody>
          <a:bodyPr/>
          <a:lstStyle/>
          <a:p>
            <a:pPr marR="0" algn="ctr" defTabSz="914400" eaLnBrk="0" hangingPunct="0">
              <a:buClrTx/>
              <a:buSzTx/>
              <a:buFontTx/>
              <a:buNone/>
              <a:defRPr/>
            </a:pPr>
            <a:r>
              <a:rPr kumimoji="0" lang="vi-VN" altLang="en-US" sz="3190" kern="1200" cap="none" spc="200" normalizeH="0" baseline="0" noProof="0" dirty="0">
                <a:solidFill>
                  <a:srgbClr val="FCFCFC">
                    <a:alpha val="100000"/>
                  </a:srgbClr>
                </a:solidFill>
                <a:latin typeface="Times New Roman" panose="02020603050405020304" pitchFamily="18" charset="0"/>
                <a:ea typeface="YouYuan" panose="02010509060101010101" charset="-122"/>
                <a:cs typeface="Times New Roman" panose="02020603050405020304" pitchFamily="18" charset="0"/>
              </a:rPr>
              <a:t>CHÚC CÁC EM HỌC TỐT</a:t>
            </a:r>
          </a:p>
        </p:txBody>
      </p:sp>
      <p:pic>
        <p:nvPicPr>
          <p:cNvPr id="67595" name="图片 1"/>
          <p:cNvPicPr>
            <a:picLocks noChangeAspect="1"/>
          </p:cNvPicPr>
          <p:nvPr/>
        </p:nvPicPr>
        <p:blipFill>
          <a:blip r:embed="rId11"/>
          <a:stretch>
            <a:fillRect/>
          </a:stretch>
        </p:blipFill>
        <p:spPr>
          <a:xfrm>
            <a:off x="1262063" y="2332038"/>
            <a:ext cx="3984625" cy="2282825"/>
          </a:xfrm>
          <a:prstGeom prst="rect">
            <a:avLst/>
          </a:prstGeom>
          <a:noFill/>
          <a:ln w="9525">
            <a:noFill/>
          </a:ln>
        </p:spPr>
      </p:pic>
      <p:pic>
        <p:nvPicPr>
          <p:cNvPr id="2" name="nhac nen 1.mp3">
            <a:hlinkClick r:id="" action="ppaction://media"/>
          </p:cNvPr>
          <p:cNvPicPr>
            <a:picLocks noRot="1" noChangeAspect="1"/>
          </p:cNvPicPr>
          <p:nvPr>
            <a:audioFile r:link="rId2"/>
            <p:extLst>
              <p:ext uri="{DAA4B4D4-6D71-4841-9C94-3DE7FCFB9230}">
                <p14:media xmlns:p14="http://schemas.microsoft.com/office/powerpoint/2010/main" xmlns="" r:link="rId12"/>
              </p:ext>
            </p:extLst>
          </p:nvPr>
        </p:nvPicPr>
        <p:blipFill>
          <a:blip r:embed="rId13" cstate="print"/>
          <a:stretch>
            <a:fillRect/>
          </a:stretch>
        </p:blipFill>
        <p:spPr>
          <a:xfrm>
            <a:off x="10806113" y="5934075"/>
            <a:ext cx="609600" cy="609600"/>
          </a:xfrm>
          <a:prstGeom prst="rect">
            <a:avLst/>
          </a:prstGeom>
          <a:noFill/>
          <a:ln w="9525">
            <a:noFill/>
          </a:ln>
        </p:spPr>
      </p:pic>
    </p:spTree>
    <p:custDataLst>
      <p:tags r:id="rId1"/>
    </p:custDataLst>
  </p:cSld>
  <p:clrMapOvr>
    <a:masterClrMapping/>
  </p:clrMapOvr>
  <p:transition spd="slow" advTm="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heel(1)">
                                      <p:cBhvr>
                                        <p:cTn id="7"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90513" y="2438400"/>
            <a:ext cx="10944225" cy="1143000"/>
          </a:xfrm>
          <a:ln/>
        </p:spPr>
        <p:txBody>
          <a:bodyPr vert="horz" wrap="square" lIns="91440" tIns="45720" rIns="91440" bIns="45720" anchor="ctr" anchorCtr="0"/>
          <a:lstStyle/>
          <a:p>
            <a:pPr algn="l"/>
            <a:r>
              <a:rPr lang="en-US" altLang="en-US" sz="2400" dirty="0">
                <a:latin typeface="Times New Roman" panose="02020603050405020304" pitchFamily="18" charset="0"/>
              </a:rPr>
              <a:t>Hình dưới đây cho thấy đồ thị dao động âm trên 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n dao động kí khi nguồn âm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 một âm thoa được gõ nhẹ (a)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 gõ mạnh (b).</a:t>
            </a:r>
            <a:br>
              <a:rPr lang="en-US" altLang="en-US" sz="2400" dirty="0">
                <a:latin typeface="Times New Roman" panose="02020603050405020304" pitchFamily="18" charset="0"/>
              </a:rPr>
            </a:br>
            <a:r>
              <a:rPr lang="en-US" altLang="en-US" sz="2400" dirty="0">
                <a:latin typeface="Times New Roman" panose="02020603050405020304" pitchFamily="18" charset="0"/>
              </a:rPr>
              <a:t>Sóng âm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o có biên độ dao động lớn hơn ?</a:t>
            </a:r>
            <a:br>
              <a:rPr lang="en-US" altLang="en-US" sz="2400" dirty="0">
                <a:latin typeface="Times New Roman" panose="02020603050405020304" pitchFamily="18" charset="0"/>
              </a:rPr>
            </a:br>
            <a:endParaRPr lang="en-US" altLang="en-US" sz="2400" dirty="0">
              <a:latin typeface="Times New Roman" panose="02020603050405020304" pitchFamily="18" charset="0"/>
              <a:ea typeface="Times New Roman" panose="02020603050405020304" pitchFamily="18" charset="0"/>
            </a:endParaRPr>
          </a:p>
        </p:txBody>
      </p:sp>
      <p:sp>
        <p:nvSpPr>
          <p:cNvPr id="10242" name="Rectangle 153"/>
          <p:cNvSpPr txBox="1"/>
          <p:nvPr/>
        </p:nvSpPr>
        <p:spPr>
          <a:xfrm>
            <a:off x="2271713" y="304800"/>
            <a:ext cx="6553200" cy="523875"/>
          </a:xfrm>
          <a:prstGeom prst="rect">
            <a:avLst/>
          </a:prstGeom>
          <a:noFill/>
          <a:ln w="9525">
            <a:noFill/>
          </a:ln>
        </p:spPr>
        <p:txBody>
          <a:bodyPr anchor="ctr" anchorCtr="0">
            <a:spAutoFit/>
          </a:bodyPr>
          <a:lstStyle/>
          <a:p>
            <a:pPr algn="ctr">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0243"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0244" name="Rectangle 5"/>
          <p:cNvSpPr/>
          <p:nvPr/>
        </p:nvSpPr>
        <p:spPr>
          <a:xfrm>
            <a:off x="823913" y="1371600"/>
            <a:ext cx="5181600" cy="523875"/>
          </a:xfrm>
          <a:prstGeom prst="rect">
            <a:avLst/>
          </a:prstGeom>
          <a:noFill/>
          <a:ln w="9525">
            <a:noFill/>
          </a:ln>
        </p:spPr>
        <p:txBody>
          <a:bodyPr anchor="t" anchorCtr="0">
            <a:spAutoFit/>
          </a:bodyPr>
          <a:lstStyle/>
          <a:p>
            <a:r>
              <a:rPr lang="en-US" altLang="en-US" sz="2800" b="1" dirty="0">
                <a:latin typeface="Times New Roman" panose="02020603050405020304" pitchFamily="18" charset="0"/>
              </a:rPr>
              <a:t>* </a:t>
            </a:r>
            <a:r>
              <a:rPr lang="en-US" altLang="en-US" sz="2800" b="1" u="sng" dirty="0">
                <a:latin typeface="Times New Roman" panose="02020603050405020304" pitchFamily="18" charset="0"/>
              </a:rPr>
              <a:t>Tìm hiểu về biên độ dao động </a:t>
            </a:r>
            <a:endParaRPr lang="en-US" altLang="en-US" sz="2800" b="1" u="sng" dirty="0">
              <a:latin typeface="Times New Roman" panose="02020603050405020304" pitchFamily="18" charset="0"/>
              <a:ea typeface="Times New Roman" panose="02020603050405020304" pitchFamily="18" charset="0"/>
            </a:endParaRPr>
          </a:p>
        </p:txBody>
      </p:sp>
      <p:pic>
        <p:nvPicPr>
          <p:cNvPr id="11270" name="Picture 6" descr="C:\Users\ADMIN\Desktop\11_2.png"/>
          <p:cNvPicPr>
            <a:picLocks noChangeAspect="1"/>
          </p:cNvPicPr>
          <p:nvPr/>
        </p:nvPicPr>
        <p:blipFill>
          <a:blip r:embed="rId2"/>
          <a:stretch>
            <a:fillRect/>
          </a:stretch>
        </p:blipFill>
        <p:spPr>
          <a:xfrm>
            <a:off x="519113" y="3783013"/>
            <a:ext cx="5410200" cy="2743200"/>
          </a:xfrm>
          <a:prstGeom prst="rect">
            <a:avLst/>
          </a:prstGeom>
          <a:noFill/>
          <a:ln w="9525">
            <a:noFill/>
          </a:ln>
        </p:spPr>
      </p:pic>
      <p:sp>
        <p:nvSpPr>
          <p:cNvPr id="11271" name="Rectangle 7"/>
          <p:cNvSpPr/>
          <p:nvPr/>
        </p:nvSpPr>
        <p:spPr>
          <a:xfrm>
            <a:off x="6021388" y="3810000"/>
            <a:ext cx="6080125" cy="868363"/>
          </a:xfrm>
          <a:prstGeom prst="rect">
            <a:avLst/>
          </a:prstGeom>
          <a:noFill/>
          <a:ln w="9525">
            <a:noFill/>
          </a:ln>
        </p:spPr>
        <p:txBody>
          <a:bodyPr anchor="t" anchorCtr="0">
            <a:spAutoFit/>
          </a:bodyPr>
          <a:lstStyle/>
          <a:p>
            <a:pPr eaLnBrk="0" hangingPunct="0">
              <a:lnSpc>
                <a:spcPct val="105000"/>
              </a:lnSpc>
              <a:spcBef>
                <a:spcPts val="600"/>
              </a:spcBef>
              <a:spcAft>
                <a:spcPts val="600"/>
              </a:spcAft>
            </a:pPr>
            <a:r>
              <a:rPr lang="en-US" altLang="en-US" b="1" dirty="0">
                <a:solidFill>
                  <a:srgbClr val="000000"/>
                </a:solidFill>
                <a:latin typeface="Times New Roman" panose="02020603050405020304" pitchFamily="18" charset="0"/>
              </a:rPr>
              <a:t>Biên độ dao động ở hình b lớn hơn biên độ dao động ở hình a.</a:t>
            </a:r>
            <a:endParaRPr lang="en-US" altLang="en-US"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circle(in)">
                                      <p:cBhvr>
                                        <p:cTn id="12" dur="20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circle(in)">
                                      <p:cBhvr>
                                        <p:cTn id="17"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https://img.loigiaihay.com/picture/2022/0318/132.png"/>
          <p:cNvPicPr>
            <a:picLocks noGrp="1"/>
          </p:cNvPicPr>
          <p:nvPr>
            <p:ph idx="1"/>
          </p:nvPr>
        </p:nvPicPr>
        <p:blipFill>
          <a:blip r:embed="rId2"/>
          <a:stretch>
            <a:fillRect/>
          </a:stretch>
        </p:blipFill>
        <p:spPr>
          <a:xfrm>
            <a:off x="442913" y="1417638"/>
            <a:ext cx="3886200" cy="3916362"/>
          </a:xfrm>
          <a:ln/>
        </p:spPr>
      </p:pic>
      <p:pic>
        <p:nvPicPr>
          <p:cNvPr id="12291" name="Picture 4" descr="https://img.loigiaihay.com/picture/2022/0609/hinh-131.png"/>
          <p:cNvPicPr>
            <a:picLocks noChangeAspect="1"/>
          </p:cNvPicPr>
          <p:nvPr/>
        </p:nvPicPr>
        <p:blipFill>
          <a:blip r:embed="rId3"/>
          <a:stretch>
            <a:fillRect/>
          </a:stretch>
        </p:blipFill>
        <p:spPr>
          <a:xfrm>
            <a:off x="5091113" y="1981200"/>
            <a:ext cx="6172200" cy="2971800"/>
          </a:xfrm>
          <a:prstGeom prst="rect">
            <a:avLst/>
          </a:prstGeom>
          <a:noFill/>
          <a:ln w="9525">
            <a:noFill/>
          </a:ln>
        </p:spPr>
      </p:pic>
      <p:sp>
        <p:nvSpPr>
          <p:cNvPr id="12292" name="Rectangle 5"/>
          <p:cNvSpPr/>
          <p:nvPr/>
        </p:nvSpPr>
        <p:spPr>
          <a:xfrm>
            <a:off x="823913" y="304800"/>
            <a:ext cx="10896600" cy="954088"/>
          </a:xfrm>
          <a:prstGeom prst="rect">
            <a:avLst/>
          </a:prstGeom>
          <a:noFill/>
          <a:ln w="9525">
            <a:noFill/>
          </a:ln>
        </p:spPr>
        <p:txBody>
          <a:bodyPr anchor="t" anchorCtr="0">
            <a:spAutoFit/>
          </a:bodyPr>
          <a:lstStyle/>
          <a:p>
            <a:r>
              <a:rPr lang="en-US" altLang="en-US" sz="2800" b="1" dirty="0">
                <a:latin typeface="Times New Roman" panose="02020603050405020304" pitchFamily="18" charset="0"/>
              </a:rPr>
              <a:t>* Trên m</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rPr>
              <a:t>n hình dao động kí, biên độ dao động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rPr>
              <a:t> khoảng cách giữa đồ thị 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rPr>
              <a:t> đường vẽ cắt ngang ở giữa đồ thị </a:t>
            </a:r>
            <a:endParaRPr lang="en-US" altLang="en-US" sz="28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fade">
                                      <p:cBhvr>
                                        <p:cTn id="11" dur="500"/>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291"/>
                                        </p:tgtEl>
                                        <p:attrNameLst>
                                          <p:attrName>style.visibility</p:attrName>
                                        </p:attrNameLst>
                                      </p:cBhvr>
                                      <p:to>
                                        <p:strVal val="visible"/>
                                      </p:to>
                                    </p:set>
                                    <p:animEffect transition="in" filter="fade">
                                      <p:cBhvr>
                                        <p:cTn id="16"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7529513" y="533400"/>
            <a:ext cx="4024312" cy="2514600"/>
          </a:xfrm>
          <a:ln/>
        </p:spPr>
        <p:txBody>
          <a:bodyPr vert="horz" wrap="square" lIns="91440" tIns="45720" rIns="91440" bIns="45720" anchor="ctr" anchorCtr="0"/>
          <a:lstStyle/>
          <a:p>
            <a:r>
              <a:rPr lang="en-US" altLang="en-US" sz="2400" dirty="0">
                <a:latin typeface="Times New Roman" panose="02020603050405020304" pitchFamily="18" charset="0"/>
              </a:rPr>
              <a:t>Biên độ dao động hiển thị trên 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n hình tỉ lệ với biên độ dao động của song âm 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 micro nhận được </a:t>
            </a:r>
            <a:endParaRPr lang="en-US" altLang="en-US" sz="2400" dirty="0">
              <a:latin typeface="Times New Roman" panose="02020603050405020304" pitchFamily="18" charset="0"/>
              <a:ea typeface="Times New Roman" panose="02020603050405020304" pitchFamily="18" charset="0"/>
            </a:endParaRPr>
          </a:p>
        </p:txBody>
      </p:sp>
      <p:pic>
        <p:nvPicPr>
          <p:cNvPr id="13315" name="Content Placeholder 3" descr="https://img.loigiaihay.com/picture/2022/0609/131.png"/>
          <p:cNvPicPr>
            <a:picLocks noGrp="1"/>
          </p:cNvPicPr>
          <p:nvPr>
            <p:ph idx="1"/>
          </p:nvPr>
        </p:nvPicPr>
        <p:blipFill>
          <a:blip r:embed="rId2"/>
          <a:stretch>
            <a:fillRect/>
          </a:stretch>
        </p:blipFill>
        <p:spPr>
          <a:xfrm>
            <a:off x="671513" y="533400"/>
            <a:ext cx="5791200" cy="6019800"/>
          </a:xfrm>
          <a:ln/>
        </p:spPr>
      </p:pic>
      <p:sp>
        <p:nvSpPr>
          <p:cNvPr id="12291" name="Rectangle 153"/>
          <p:cNvSpPr txBox="1"/>
          <p:nvPr/>
        </p:nvSpPr>
        <p:spPr>
          <a:xfrm>
            <a:off x="2043113" y="76200"/>
            <a:ext cx="6781800" cy="523875"/>
          </a:xfrm>
          <a:prstGeom prst="rect">
            <a:avLst/>
          </a:prstGeom>
          <a:noFill/>
          <a:ln w="9525">
            <a:noFill/>
          </a:ln>
        </p:spPr>
        <p:txBody>
          <a:bodyPr anchor="ctr" anchorCtr="0">
            <a:spAutoFit/>
          </a:bodyPr>
          <a:lstStyle/>
          <a:p>
            <a:pPr algn="ctr">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arn(inVertical)">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008813" y="1905000"/>
            <a:ext cx="4025900" cy="304800"/>
          </a:xfrm>
          <a:ln/>
        </p:spPr>
        <p:txBody>
          <a:bodyPr vert="horz" wrap="square" lIns="91440" tIns="45720" rIns="91440" bIns="45720" anchor="ctr" anchorCtr="0"/>
          <a:lstStyle/>
          <a:p>
            <a:r>
              <a:rPr lang="en-US" altLang="en-US" sz="2400" dirty="0">
                <a:latin typeface="Times New Roman" panose="02020603050405020304" pitchFamily="18" charset="0"/>
              </a:rPr>
              <a:t>Biên độ dao động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 gì ? </a:t>
            </a:r>
            <a:r>
              <a:rPr lang="en-US" altLang="en-US" dirty="0"/>
              <a:t/>
            </a:r>
            <a:br>
              <a:rPr lang="en-US" altLang="en-US" dirty="0"/>
            </a:br>
            <a:endParaRPr lang="en-US" altLang="en-US" dirty="0"/>
          </a:p>
        </p:txBody>
      </p:sp>
      <p:pic>
        <p:nvPicPr>
          <p:cNvPr id="14339" name="Picture 3" descr="https://img.loigiaihay.com/picture/2022/0609/hinh-131.png"/>
          <p:cNvPicPr>
            <a:picLocks noChangeAspect="1"/>
          </p:cNvPicPr>
          <p:nvPr/>
        </p:nvPicPr>
        <p:blipFill>
          <a:blip r:embed="rId2"/>
          <a:stretch>
            <a:fillRect/>
          </a:stretch>
        </p:blipFill>
        <p:spPr>
          <a:xfrm>
            <a:off x="608013" y="1219200"/>
            <a:ext cx="6172200" cy="2971800"/>
          </a:xfrm>
          <a:prstGeom prst="rect">
            <a:avLst/>
          </a:prstGeom>
          <a:noFill/>
          <a:ln w="9525">
            <a:noFill/>
          </a:ln>
        </p:spPr>
      </p:pic>
      <p:sp>
        <p:nvSpPr>
          <p:cNvPr id="14340" name="Rectangle 4"/>
          <p:cNvSpPr/>
          <p:nvPr/>
        </p:nvSpPr>
        <p:spPr>
          <a:xfrm>
            <a:off x="366713" y="4495800"/>
            <a:ext cx="11125200" cy="514350"/>
          </a:xfrm>
          <a:prstGeom prst="rect">
            <a:avLst/>
          </a:prstGeom>
          <a:noFill/>
          <a:ln w="9525">
            <a:noFill/>
          </a:ln>
        </p:spPr>
        <p:txBody>
          <a:bodyPr anchor="t" anchorCtr="0">
            <a:spAutoFit/>
          </a:bodyPr>
          <a:lstStyle/>
          <a:p>
            <a:pPr eaLnBrk="0" hangingPunct="0">
              <a:lnSpc>
                <a:spcPts val="1650"/>
              </a:lnSpc>
              <a:spcBef>
                <a:spcPts val="600"/>
              </a:spcBef>
              <a:spcAft>
                <a:spcPts val="900"/>
              </a:spcAft>
            </a:pPr>
            <a:r>
              <a:rPr lang="en-US" altLang="en-US" sz="1600" b="1" dirty="0">
                <a:solidFill>
                  <a:srgbClr val="000000"/>
                </a:solidFill>
                <a:latin typeface="Tahoma" panose="020B0604030504040204" pitchFamily="34" charset="0"/>
              </a:rPr>
              <a:t>- </a:t>
            </a:r>
            <a:r>
              <a:rPr lang="en-US" altLang="en-US" b="1" dirty="0">
                <a:solidFill>
                  <a:srgbClr val="000000"/>
                </a:solidFill>
                <a:latin typeface="Times New Roman" panose="02020603050405020304" pitchFamily="18" charset="0"/>
              </a:rPr>
              <a:t>Biên độ dao động l</a:t>
            </a:r>
            <a:r>
              <a:rPr lang="en-US" altLang="en-US" b="1" dirty="0">
                <a:solidFill>
                  <a:srgbClr val="000000"/>
                </a:solidFill>
                <a:latin typeface="Times New Roman" panose="02020603050405020304" pitchFamily="18" charset="0"/>
                <a:ea typeface="Times New Roman" panose="02020603050405020304" pitchFamily="18" charset="0"/>
              </a:rPr>
              <a:t>à</a:t>
            </a:r>
            <a:r>
              <a:rPr lang="en-US" altLang="en-US" b="1" dirty="0">
                <a:solidFill>
                  <a:srgbClr val="000000"/>
                </a:solidFill>
                <a:latin typeface="Times New Roman" panose="02020603050405020304" pitchFamily="18" charset="0"/>
              </a:rPr>
              <a:t> độ lệch lớn nhất của </a:t>
            </a:r>
            <a:r>
              <a:rPr lang="vi-VN" altLang="en-US" b="1" dirty="0">
                <a:solidFill>
                  <a:srgbClr val="000000"/>
                </a:solidFill>
                <a:latin typeface="Times New Roman" panose="02020603050405020304" pitchFamily="18" charset="0"/>
              </a:rPr>
              <a:t>vật </a:t>
            </a:r>
            <a:r>
              <a:rPr lang="en-US" altLang="en-US" b="1" dirty="0">
                <a:solidFill>
                  <a:srgbClr val="000000"/>
                </a:solidFill>
                <a:latin typeface="Times New Roman" panose="02020603050405020304" pitchFamily="18" charset="0"/>
              </a:rPr>
              <a:t>dao động so với vị trí cân bằng của nó.</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13316" name="Content Placeholder 4"/>
          <p:cNvSpPr>
            <a:spLocks noGrp="1"/>
          </p:cNvSpPr>
          <p:nvPr>
            <p:ph idx="1"/>
          </p:nvPr>
        </p:nvSpPr>
        <p:spPr>
          <a:xfrm>
            <a:off x="214313" y="879475"/>
            <a:ext cx="6465887" cy="523875"/>
          </a:xfrm>
          <a:ln/>
        </p:spPr>
        <p:txBody>
          <a:bodyPr vert="horz" wrap="square" lIns="91440" tIns="45720" rIns="91440" bIns="45720" anchor="t" anchorCtr="0">
            <a:spAutoFit/>
          </a:bodyPr>
          <a:lstStyle/>
          <a:p>
            <a:pPr marL="0" indent="0" eaLnBrk="1" hangingPunct="1">
              <a:buNone/>
            </a:pPr>
            <a:r>
              <a:rPr lang="en-US" altLang="en-US" sz="2800" b="1" u="sng" dirty="0">
                <a:latin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3317" name="Rectangle 153"/>
          <p:cNvSpPr txBox="1"/>
          <p:nvPr/>
        </p:nvSpPr>
        <p:spPr>
          <a:xfrm>
            <a:off x="2576513" y="304800"/>
            <a:ext cx="6248400" cy="523875"/>
          </a:xfrm>
          <a:prstGeom prst="rect">
            <a:avLst/>
          </a:prstGeom>
          <a:noFill/>
          <a:ln w="9525">
            <a:noFill/>
          </a:ln>
        </p:spPr>
        <p:txBody>
          <a:bodyPr anchor="ctr" anchorCtr="0">
            <a:spAutoFit/>
          </a:bodyPr>
          <a:lstStyle/>
          <a:p>
            <a:pPr algn="ctr">
              <a:spcBef>
                <a:spcPct val="50000"/>
              </a:spcBef>
            </a:pPr>
            <a:r>
              <a:rPr lang="en-US" altLang="en-US" sz="2800" b="1" u="sng" dirty="0">
                <a:solidFill>
                  <a:srgbClr val="FF0000"/>
                </a:solidFill>
                <a:latin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rPr>
              <a:t>i 13: </a:t>
            </a:r>
            <a:r>
              <a:rPr lang="en-US" altLang="en-US" sz="2800" b="1" dirty="0">
                <a:solidFill>
                  <a:srgbClr val="000099"/>
                </a:solidFill>
                <a:latin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circle(in)">
                                      <p:cBhvr>
                                        <p:cTn id="12" dur="20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wipe(down)">
                                      <p:cBhvr>
                                        <p:cTn id="1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A17DE5B9-1EAA-4897-B74D-98982D1BA35D}:281"/>
  <p:tag name="GENSWF_ADVANCE_TIME" val="0.001"/>
  <p:tag name="ISPRING_CUSTOM_TIMING_USED" val="1"/>
  <p:tag name="ISPRING_SLIDE_ID_2" val="{79DCEC29-635C-4F87-BA50-207AE8DE4065}"/>
  <p:tag name="GENSWF_SLIDE_TITLE" val="Cảm ơn"/>
  <p:tag name="ISPRING_SLIDE_INDENT_LEVEL" val="0"/>
  <p:tag name="ISPRING_PRESENTER_ID" val="{FB0419A3-B378-46C4-9C7A-448D729DC2FD}"/>
  <p:tag name="ISPRING_PLAYER_LAYOUT_TYPE" val="Full"/>
  <p:tag name="ISPRING_PLAYER_PLAYLIST_ID" val="8a4a43858a567fb0e013d148aeb760afc3b846a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3052</Words>
  <Application>WPS Presentation</Application>
  <PresentationFormat>Custom</PresentationFormat>
  <Paragraphs>339</Paragraphs>
  <Slides>55</Slides>
  <Notes>5</Notes>
  <HiddenSlides>0</HiddenSlides>
  <MMClips>3</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 Chủ đề 4- ÂM THANH   BÀI 13- ĐỘ TO VÀ ĐỘ CAO CỦA ÂM ( 3 Tiết ) </vt:lpstr>
      <vt:lpstr>Nếu kẹp một đầu thước thép vào mặt bàn, dùng tay gảy đầu còn lại thì thước có thể phát ra âm thanh. Khi khoảng cách giữa đầu tự do của thước với mép bàn khác nhau thì âm phát ra khác nhau. Vì sao? </vt:lpstr>
      <vt:lpstr>Slide 3</vt:lpstr>
      <vt:lpstr>Bài 13:  ĐỘ TO VÀ ĐỘ CAO CỦA ÂM  ( Tiết 1 )</vt:lpstr>
      <vt:lpstr>Slide 5</vt:lpstr>
      <vt:lpstr>Hình dưới đây cho thấy đồ thị dao động âm trên màn dao động kí khi nguồn âm là một âm thoa được gõ nhẹ (a) và gõ mạnh (b). Sóng âm nào có biên độ dao động lớn hơn ? </vt:lpstr>
      <vt:lpstr>Slide 7</vt:lpstr>
      <vt:lpstr>Biên độ dao động hiển thị trên màn hình tỉ lệ với biên độ dao động của song âm mà micro nhận được </vt:lpstr>
      <vt:lpstr>Biên độ dao động là gì ?  </vt:lpstr>
      <vt:lpstr>Slide 10</vt:lpstr>
      <vt:lpstr>Bài 13: ĐỘ TO VÀ ĐỘ CAO CỦA ÂM </vt:lpstr>
      <vt:lpstr>Để thực hiện được   thí nghiệm này , cần chuẩn bị những dụng cụ gì ?  </vt:lpstr>
      <vt:lpstr>Slide 13</vt:lpstr>
      <vt:lpstr>Slide 14</vt:lpstr>
      <vt:lpstr>Slide 15</vt:lpstr>
      <vt:lpstr>Slide 16</vt:lpstr>
      <vt:lpstr>Slide 17</vt:lpstr>
      <vt:lpstr>Slide 18</vt:lpstr>
      <vt:lpstr>Slide 19</vt:lpstr>
      <vt:lpstr>Slide 20</vt:lpstr>
      <vt:lpstr>Bài 13:  ĐỘ TO VÀ ĐỘ CAO CỦA ÂM  ( Tiết 1 )</vt:lpstr>
      <vt:lpstr>Slide 22</vt:lpstr>
      <vt:lpstr> CHỦ ĐỀ 4- ÂM THANH   BÀI 13- ĐỘ TO VÀ ĐỘ CAO CỦA ÂM </vt:lpstr>
      <vt:lpstr>Slide 24</vt:lpstr>
      <vt:lpstr>Slide 25</vt:lpstr>
      <vt:lpstr>Slide 26</vt:lpstr>
      <vt:lpstr>Slide 27</vt:lpstr>
      <vt:lpstr>Slide 28</vt:lpstr>
      <vt:lpstr>Slide 29</vt:lpstr>
      <vt:lpstr>Slide 30</vt:lpstr>
      <vt:lpstr>Bài 13:  ĐỘ TO VÀ ĐỘ CAO CỦA ÂM  ( Tiết 2 )</vt:lpstr>
      <vt:lpstr>Bài 13:  ĐỘ TO VÀ ĐỘ CAO CỦA ÂM  ( Tiết 2 )</vt:lpstr>
      <vt:lpstr>Bài 13:  ĐỘ TO VÀ ĐỘ CAO CỦA ÂM  ( Tiết 2 )</vt:lpstr>
      <vt:lpstr>Bài 13:  ĐỘ TO VÀ ĐỘ CAO CỦA ÂM  ( Tiết 2 )</vt:lpstr>
      <vt:lpstr>Hình 13.6: hai đồ thị dao động âm (a) và (b) có cùng biên độ nhưng khác tần số </vt:lpstr>
      <vt:lpstr>Tai người nghe được toàn bộ âm không?</vt:lpstr>
      <vt:lpstr>Slide 37</vt:lpstr>
      <vt:lpstr>Slide 38</vt:lpstr>
      <vt:lpstr>Slide 39</vt:lpstr>
      <vt:lpstr>Slide 40</vt:lpstr>
      <vt:lpstr>Slide 41</vt:lpstr>
      <vt:lpstr>Slide 42</vt:lpstr>
      <vt:lpstr> Vận Dụng</vt:lpstr>
      <vt:lpstr> CHỦ ĐỀ 4- ÂM THANH   BÀI 13- ĐỘ TO VÀ ĐỘ CAO CỦA ÂM </vt:lpstr>
      <vt:lpstr>Bài 13:  ĐỘ TO VÀ ĐỘ CAO CỦA ÂM  ( Tiết 3 )</vt:lpstr>
      <vt:lpstr>Bài 13:  ĐỘ TO VÀ ĐỘ CAO CỦA ÂM  ( Tiết 3 )</vt:lpstr>
      <vt:lpstr>Slide 47</vt:lpstr>
      <vt:lpstr>Slide 48</vt:lpstr>
      <vt:lpstr>Slide 49</vt:lpstr>
      <vt:lpstr>Bài 13:  ĐỘ TO VÀ ĐỘ CAO CỦA ÂM  ( Tiết 3 )</vt:lpstr>
      <vt:lpstr>Bài 13:  ĐỘ TO VÀ ĐỘ CAO CỦA ÂM  ( Tiết 3 )</vt:lpstr>
      <vt:lpstr>Bài 13:  ĐỘ TO VÀ ĐỘ CAO CỦA ÂM  ( Tiết 3 )</vt:lpstr>
      <vt:lpstr>Bài 13:  ĐỘ TO VÀ ĐỘ CAO CỦA ÂM  ( Tiết 3 )</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WinXP_SP2_Full</dc:creator>
  <cp:lastModifiedBy>User</cp:lastModifiedBy>
  <cp:revision>107</cp:revision>
  <dcterms:created xsi:type="dcterms:W3CDTF">2009-07-22T05:35:12Z</dcterms:created>
  <dcterms:modified xsi:type="dcterms:W3CDTF">2024-12-07T01:01:45Z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81DE10876F964C53B6EEC078B457666E_12</vt:lpwstr>
  </property>
  <property fmtid="{D5CDD505-2E9C-101B-9397-08002B2CF9AE}" pid="3" name="KSOProductBuildVer">
    <vt:lpwstr>1033-12.2.0.13306</vt:lpwstr>
  </property>
</Properties>
</file>