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0" r:id="rId2"/>
    <p:sldId id="269" r:id="rId3"/>
    <p:sldId id="268" r:id="rId4"/>
    <p:sldId id="257" r:id="rId5"/>
    <p:sldId id="270" r:id="rId6"/>
    <p:sldId id="300" r:id="rId7"/>
    <p:sldId id="280" r:id="rId8"/>
    <p:sldId id="301" r:id="rId9"/>
    <p:sldId id="298" r:id="rId10"/>
    <p:sldId id="299" r:id="rId11"/>
    <p:sldId id="303" r:id="rId12"/>
    <p:sldId id="304" r:id="rId13"/>
    <p:sldId id="305" r:id="rId14"/>
    <p:sldId id="302" r:id="rId15"/>
    <p:sldId id="308" r:id="rId16"/>
    <p:sldId id="275" r:id="rId17"/>
    <p:sldId id="311" r:id="rId18"/>
    <p:sldId id="309" r:id="rId19"/>
    <p:sldId id="288" r:id="rId20"/>
    <p:sldId id="281" r:id="rId21"/>
    <p:sldId id="312" r:id="rId22"/>
    <p:sldId id="313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31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46679" autoAdjust="0"/>
  </p:normalViewPr>
  <p:slideViewPr>
    <p:cSldViewPr>
      <p:cViewPr>
        <p:scale>
          <a:sx n="90" d="100"/>
          <a:sy n="90" d="100"/>
        </p:scale>
        <p:origin x="-44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F6B85F-6FE8-434F-B26E-5D71C3E0AFB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6CDED0FB-502E-4BEE-8964-87B43B1C6188}">
      <dgm:prSet phldrT="[Text]" custT="1"/>
      <dgm:spPr/>
      <dgm:t>
        <a:bodyPr/>
        <a:lstStyle/>
        <a:p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KĨ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THUẬT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CHĂN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NUÔI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GÀ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THỊT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THẢ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VƯỜN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F457A265-A0F8-4824-9C7B-D403706E214D}" type="parTrans" cxnId="{D3D2A2F3-7A70-4CCA-8D2E-4B634BA4928D}">
      <dgm:prSet/>
      <dgm:spPr/>
      <dgm:t>
        <a:bodyPr/>
        <a:lstStyle/>
        <a:p>
          <a:endParaRPr lang="en-US"/>
        </a:p>
      </dgm:t>
    </dgm:pt>
    <dgm:pt modelId="{01A04E7E-A881-4B47-848A-BA62CD933B51}" type="sibTrans" cxnId="{D3D2A2F3-7A70-4CCA-8D2E-4B634BA4928D}">
      <dgm:prSet/>
      <dgm:spPr/>
      <dgm:t>
        <a:bodyPr/>
        <a:lstStyle/>
        <a:p>
          <a:endParaRPr lang="en-US"/>
        </a:p>
      </dgm:t>
    </dgm:pt>
    <dgm:pt modelId="{C207598B-6164-4BA1-8750-89BD268598F4}">
      <dgm:prSet phldrT="[Text]"/>
      <dgm:spPr/>
      <dgm:t>
        <a:bodyPr/>
        <a:lstStyle/>
        <a:p>
          <a:pPr algn="ctr"/>
          <a:r>
            <a:rPr lang="en-US" dirty="0" smtClean="0">
              <a:latin typeface="Times New Roman" pitchFamily="18" charset="0"/>
              <a:cs typeface="Times New Roman" pitchFamily="18" charset="0"/>
            </a:rPr>
            <a:t>1.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Quy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trình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chăn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nuôi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AFE049E4-130A-45FF-9D2E-6A8DD760D2A6}" type="parTrans" cxnId="{987B2109-B82C-49AC-9400-70004E5E3343}">
      <dgm:prSet/>
      <dgm:spPr/>
      <dgm:t>
        <a:bodyPr/>
        <a:lstStyle/>
        <a:p>
          <a:endParaRPr lang="en-US"/>
        </a:p>
      </dgm:t>
    </dgm:pt>
    <dgm:pt modelId="{E2A10142-DECB-4552-9F09-2A082E5771A0}" type="sibTrans" cxnId="{987B2109-B82C-49AC-9400-70004E5E3343}">
      <dgm:prSet/>
      <dgm:spPr/>
      <dgm:t>
        <a:bodyPr/>
        <a:lstStyle/>
        <a:p>
          <a:endParaRPr lang="en-US"/>
        </a:p>
      </dgm:t>
    </dgm:pt>
    <dgm:pt modelId="{0763C09E-856B-485E-BD7E-FA14EFE3299D}">
      <dgm:prSet phldrT="[Text]"/>
      <dgm:spPr/>
      <dgm:t>
        <a:bodyPr/>
        <a:lstStyle/>
        <a:p>
          <a:pPr algn="ctr"/>
          <a:r>
            <a:rPr lang="en-US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Chăn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nuôi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gà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thịt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thả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vườn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2B9689E1-A0E5-4AC1-AF5F-8A3A195E4783}" type="parTrans" cxnId="{BAE93D5B-AC79-4922-B8BD-C5FC3B96D84A}">
      <dgm:prSet/>
      <dgm:spPr/>
      <dgm:t>
        <a:bodyPr/>
        <a:lstStyle/>
        <a:p>
          <a:endParaRPr lang="en-US"/>
        </a:p>
      </dgm:t>
    </dgm:pt>
    <dgm:pt modelId="{A8603243-9555-428E-A9C3-535C82B41332}" type="sibTrans" cxnId="{BAE93D5B-AC79-4922-B8BD-C5FC3B96D84A}">
      <dgm:prSet/>
      <dgm:spPr/>
      <dgm:t>
        <a:bodyPr/>
        <a:lstStyle/>
        <a:p>
          <a:endParaRPr lang="en-US"/>
        </a:p>
      </dgm:t>
    </dgm:pt>
    <dgm:pt modelId="{FAA07477-0944-475C-9E8D-FD0F65D11FFA}" type="pres">
      <dgm:prSet presAssocID="{95F6B85F-6FE8-434F-B26E-5D71C3E0AFB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82B7BA-D258-4A2C-B793-B4497C3C2075}" type="pres">
      <dgm:prSet presAssocID="{6CDED0FB-502E-4BEE-8964-87B43B1C6188}" presName="root1" presStyleCnt="0"/>
      <dgm:spPr/>
    </dgm:pt>
    <dgm:pt modelId="{52CC3858-04E6-4AC8-9521-5CA3BFE29911}" type="pres">
      <dgm:prSet presAssocID="{6CDED0FB-502E-4BEE-8964-87B43B1C6188}" presName="LevelOneTextNode" presStyleLbl="node0" presStyleIdx="0" presStyleCnt="1" custScaleX="1278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375B6B-EC55-4898-A826-331971A25438}" type="pres">
      <dgm:prSet presAssocID="{6CDED0FB-502E-4BEE-8964-87B43B1C6188}" presName="level2hierChild" presStyleCnt="0"/>
      <dgm:spPr/>
    </dgm:pt>
    <dgm:pt modelId="{88FDB691-016A-40B0-A9DB-C295FAE27C13}" type="pres">
      <dgm:prSet presAssocID="{AFE049E4-130A-45FF-9D2E-6A8DD760D2A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C657D35-8FF6-4CE4-854D-7790B4683305}" type="pres">
      <dgm:prSet presAssocID="{AFE049E4-130A-45FF-9D2E-6A8DD760D2A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18F05378-3571-48B7-8D83-A923E957A7A8}" type="pres">
      <dgm:prSet presAssocID="{C207598B-6164-4BA1-8750-89BD268598F4}" presName="root2" presStyleCnt="0"/>
      <dgm:spPr/>
    </dgm:pt>
    <dgm:pt modelId="{588D7B36-9318-452D-AA4D-4E12F5F67A05}" type="pres">
      <dgm:prSet presAssocID="{C207598B-6164-4BA1-8750-89BD268598F4}" presName="LevelTwoTextNode" presStyleLbl="node2" presStyleIdx="0" presStyleCnt="2" custScaleX="2052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FB1D86-9A95-41BD-AD3C-CDEC5E301989}" type="pres">
      <dgm:prSet presAssocID="{C207598B-6164-4BA1-8750-89BD268598F4}" presName="level3hierChild" presStyleCnt="0"/>
      <dgm:spPr/>
    </dgm:pt>
    <dgm:pt modelId="{5B81714E-4C4C-40B2-98B1-B3C189056BAA}" type="pres">
      <dgm:prSet presAssocID="{2B9689E1-A0E5-4AC1-AF5F-8A3A195E478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0100AB55-3CB7-49EC-AF19-B1206FBFBA10}" type="pres">
      <dgm:prSet presAssocID="{2B9689E1-A0E5-4AC1-AF5F-8A3A195E478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607D19D-7883-4D5D-83EB-95D51D0A182B}" type="pres">
      <dgm:prSet presAssocID="{0763C09E-856B-485E-BD7E-FA14EFE3299D}" presName="root2" presStyleCnt="0"/>
      <dgm:spPr/>
    </dgm:pt>
    <dgm:pt modelId="{4873DB87-FF6F-4DF1-AB10-6BBE036B1793}" type="pres">
      <dgm:prSet presAssocID="{0763C09E-856B-485E-BD7E-FA14EFE3299D}" presName="LevelTwoTextNode" presStyleLbl="node2" presStyleIdx="1" presStyleCnt="2" custScaleX="204081" custScaleY="899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FA001F-335F-46F5-9C4B-4E872794CF9F}" type="pres">
      <dgm:prSet presAssocID="{0763C09E-856B-485E-BD7E-FA14EFE3299D}" presName="level3hierChild" presStyleCnt="0"/>
      <dgm:spPr/>
    </dgm:pt>
  </dgm:ptLst>
  <dgm:cxnLst>
    <dgm:cxn modelId="{BB7BC066-23E9-43E5-ACE2-3979E00186F3}" type="presOf" srcId="{AFE049E4-130A-45FF-9D2E-6A8DD760D2A6}" destId="{88FDB691-016A-40B0-A9DB-C295FAE27C13}" srcOrd="0" destOrd="0" presId="urn:microsoft.com/office/officeart/2008/layout/HorizontalMultiLevelHierarchy"/>
    <dgm:cxn modelId="{F4D2A8F4-E02B-45C1-B71C-38379611BE4A}" type="presOf" srcId="{95F6B85F-6FE8-434F-B26E-5D71C3E0AFB3}" destId="{FAA07477-0944-475C-9E8D-FD0F65D11FFA}" srcOrd="0" destOrd="0" presId="urn:microsoft.com/office/officeart/2008/layout/HorizontalMultiLevelHierarchy"/>
    <dgm:cxn modelId="{76C43168-EC41-4EA9-96BF-A1F51061117E}" type="presOf" srcId="{C207598B-6164-4BA1-8750-89BD268598F4}" destId="{588D7B36-9318-452D-AA4D-4E12F5F67A05}" srcOrd="0" destOrd="0" presId="urn:microsoft.com/office/officeart/2008/layout/HorizontalMultiLevelHierarchy"/>
    <dgm:cxn modelId="{AE87D2C8-EBDD-47A6-BF82-2143ED459759}" type="presOf" srcId="{0763C09E-856B-485E-BD7E-FA14EFE3299D}" destId="{4873DB87-FF6F-4DF1-AB10-6BBE036B1793}" srcOrd="0" destOrd="0" presId="urn:microsoft.com/office/officeart/2008/layout/HorizontalMultiLevelHierarchy"/>
    <dgm:cxn modelId="{987B2109-B82C-49AC-9400-70004E5E3343}" srcId="{6CDED0FB-502E-4BEE-8964-87B43B1C6188}" destId="{C207598B-6164-4BA1-8750-89BD268598F4}" srcOrd="0" destOrd="0" parTransId="{AFE049E4-130A-45FF-9D2E-6A8DD760D2A6}" sibTransId="{E2A10142-DECB-4552-9F09-2A082E5771A0}"/>
    <dgm:cxn modelId="{0D1A2642-29C2-4488-BC7F-CDC6E4E1C3F7}" type="presOf" srcId="{2B9689E1-A0E5-4AC1-AF5F-8A3A195E4783}" destId="{5B81714E-4C4C-40B2-98B1-B3C189056BAA}" srcOrd="0" destOrd="0" presId="urn:microsoft.com/office/officeart/2008/layout/HorizontalMultiLevelHierarchy"/>
    <dgm:cxn modelId="{BAE93D5B-AC79-4922-B8BD-C5FC3B96D84A}" srcId="{6CDED0FB-502E-4BEE-8964-87B43B1C6188}" destId="{0763C09E-856B-485E-BD7E-FA14EFE3299D}" srcOrd="1" destOrd="0" parTransId="{2B9689E1-A0E5-4AC1-AF5F-8A3A195E4783}" sibTransId="{A8603243-9555-428E-A9C3-535C82B41332}"/>
    <dgm:cxn modelId="{D3D2A2F3-7A70-4CCA-8D2E-4B634BA4928D}" srcId="{95F6B85F-6FE8-434F-B26E-5D71C3E0AFB3}" destId="{6CDED0FB-502E-4BEE-8964-87B43B1C6188}" srcOrd="0" destOrd="0" parTransId="{F457A265-A0F8-4824-9C7B-D403706E214D}" sibTransId="{01A04E7E-A881-4B47-848A-BA62CD933B51}"/>
    <dgm:cxn modelId="{94EEB20C-2C65-4161-8804-7B606FE7EE91}" type="presOf" srcId="{AFE049E4-130A-45FF-9D2E-6A8DD760D2A6}" destId="{4C657D35-8FF6-4CE4-854D-7790B4683305}" srcOrd="1" destOrd="0" presId="urn:microsoft.com/office/officeart/2008/layout/HorizontalMultiLevelHierarchy"/>
    <dgm:cxn modelId="{11DD8378-6AFF-4C18-8ECB-AC639F88DB10}" type="presOf" srcId="{6CDED0FB-502E-4BEE-8964-87B43B1C6188}" destId="{52CC3858-04E6-4AC8-9521-5CA3BFE29911}" srcOrd="0" destOrd="0" presId="urn:microsoft.com/office/officeart/2008/layout/HorizontalMultiLevelHierarchy"/>
    <dgm:cxn modelId="{AA04297A-D928-4B37-BC1E-535339158CD2}" type="presOf" srcId="{2B9689E1-A0E5-4AC1-AF5F-8A3A195E4783}" destId="{0100AB55-3CB7-49EC-AF19-B1206FBFBA10}" srcOrd="1" destOrd="0" presId="urn:microsoft.com/office/officeart/2008/layout/HorizontalMultiLevelHierarchy"/>
    <dgm:cxn modelId="{52E43774-90A3-48F3-85DC-2FE465AEBB54}" type="presParOf" srcId="{FAA07477-0944-475C-9E8D-FD0F65D11FFA}" destId="{DA82B7BA-D258-4A2C-B793-B4497C3C2075}" srcOrd="0" destOrd="0" presId="urn:microsoft.com/office/officeart/2008/layout/HorizontalMultiLevelHierarchy"/>
    <dgm:cxn modelId="{E7E24D1D-17F8-4A72-B073-96C211E48979}" type="presParOf" srcId="{DA82B7BA-D258-4A2C-B793-B4497C3C2075}" destId="{52CC3858-04E6-4AC8-9521-5CA3BFE29911}" srcOrd="0" destOrd="0" presId="urn:microsoft.com/office/officeart/2008/layout/HorizontalMultiLevelHierarchy"/>
    <dgm:cxn modelId="{28E4D002-BAE5-4B3F-B037-21AD2752DF77}" type="presParOf" srcId="{DA82B7BA-D258-4A2C-B793-B4497C3C2075}" destId="{FA375B6B-EC55-4898-A826-331971A25438}" srcOrd="1" destOrd="0" presId="urn:microsoft.com/office/officeart/2008/layout/HorizontalMultiLevelHierarchy"/>
    <dgm:cxn modelId="{7AC8A487-D84E-4F43-8EC0-4D7683392FD8}" type="presParOf" srcId="{FA375B6B-EC55-4898-A826-331971A25438}" destId="{88FDB691-016A-40B0-A9DB-C295FAE27C13}" srcOrd="0" destOrd="0" presId="urn:microsoft.com/office/officeart/2008/layout/HorizontalMultiLevelHierarchy"/>
    <dgm:cxn modelId="{ED3EA311-F1EB-4843-9ECA-C83FFC3C598C}" type="presParOf" srcId="{88FDB691-016A-40B0-A9DB-C295FAE27C13}" destId="{4C657D35-8FF6-4CE4-854D-7790B4683305}" srcOrd="0" destOrd="0" presId="urn:microsoft.com/office/officeart/2008/layout/HorizontalMultiLevelHierarchy"/>
    <dgm:cxn modelId="{75FBC657-3385-41DC-AE9E-94F06BE511D0}" type="presParOf" srcId="{FA375B6B-EC55-4898-A826-331971A25438}" destId="{18F05378-3571-48B7-8D83-A923E957A7A8}" srcOrd="1" destOrd="0" presId="urn:microsoft.com/office/officeart/2008/layout/HorizontalMultiLevelHierarchy"/>
    <dgm:cxn modelId="{6F7B9D91-F318-4D5C-9E05-106FDE866A79}" type="presParOf" srcId="{18F05378-3571-48B7-8D83-A923E957A7A8}" destId="{588D7B36-9318-452D-AA4D-4E12F5F67A05}" srcOrd="0" destOrd="0" presId="urn:microsoft.com/office/officeart/2008/layout/HorizontalMultiLevelHierarchy"/>
    <dgm:cxn modelId="{68EFC25C-E623-49E6-BD63-E4EA2B3C2C82}" type="presParOf" srcId="{18F05378-3571-48B7-8D83-A923E957A7A8}" destId="{8AFB1D86-9A95-41BD-AD3C-CDEC5E301989}" srcOrd="1" destOrd="0" presId="urn:microsoft.com/office/officeart/2008/layout/HorizontalMultiLevelHierarchy"/>
    <dgm:cxn modelId="{3DAC35E2-B12D-4C6D-949B-09048E6D4D07}" type="presParOf" srcId="{FA375B6B-EC55-4898-A826-331971A25438}" destId="{5B81714E-4C4C-40B2-98B1-B3C189056BAA}" srcOrd="2" destOrd="0" presId="urn:microsoft.com/office/officeart/2008/layout/HorizontalMultiLevelHierarchy"/>
    <dgm:cxn modelId="{9A6535F2-77C7-416A-9103-D860A80072A1}" type="presParOf" srcId="{5B81714E-4C4C-40B2-98B1-B3C189056BAA}" destId="{0100AB55-3CB7-49EC-AF19-B1206FBFBA10}" srcOrd="0" destOrd="0" presId="urn:microsoft.com/office/officeart/2008/layout/HorizontalMultiLevelHierarchy"/>
    <dgm:cxn modelId="{A8F73EDC-0304-40C6-93A1-F4C30F9C006A}" type="presParOf" srcId="{FA375B6B-EC55-4898-A826-331971A25438}" destId="{D607D19D-7883-4D5D-83EB-95D51D0A182B}" srcOrd="3" destOrd="0" presId="urn:microsoft.com/office/officeart/2008/layout/HorizontalMultiLevelHierarchy"/>
    <dgm:cxn modelId="{889077A7-EABB-4A1C-9D33-53AC65D0B461}" type="presParOf" srcId="{D607D19D-7883-4D5D-83EB-95D51D0A182B}" destId="{4873DB87-FF6F-4DF1-AB10-6BBE036B1793}" srcOrd="0" destOrd="0" presId="urn:microsoft.com/office/officeart/2008/layout/HorizontalMultiLevelHierarchy"/>
    <dgm:cxn modelId="{C95B8F4B-B279-43B1-8CAA-2FF9D2CD9875}" type="presParOf" srcId="{D607D19D-7883-4D5D-83EB-95D51D0A182B}" destId="{12FA001F-335F-46F5-9C4B-4E872794CF9F}" srcOrd="1" destOrd="0" presId="urn:microsoft.com/office/officeart/2008/layout/HorizontalMultiLevelHierarchy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83F0A-31C6-4257-BA9F-8E132D7BCA28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308DE-8C44-47D4-BB74-647859585E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491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308DE-8C44-47D4-BB74-647859585E4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842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308DE-8C44-47D4-BB74-647859585E4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7238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308DE-8C44-47D4-BB74-647859585E4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842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222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641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324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357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696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528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055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943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21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420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426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70B60-EB16-4181-BE10-F25BFBBA4077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0985-CE35-4CA4-87A4-6E3A65387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776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file:///E:\Giai%20tri\On%20thay\Khi%20Toc%20Thay%20Bac%20Trang%20-%20Various%20Artists.mp3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Ca%20nhac\Ca%20nhac%20Nhan\Bac%20Ho%20Mot%20Tinh%20Yeu%20Bao%20La%20-%20Thu%20Hien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24.xml"/><Relationship Id="rId7" Type="http://schemas.openxmlformats.org/officeDocument/2006/relationships/slide" Target="slide2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6275" name="WordArt 3"/>
          <p:cNvSpPr>
            <a:spLocks noChangeArrowheads="1" noChangeShapeType="1" noTextEdit="1"/>
          </p:cNvSpPr>
          <p:nvPr/>
        </p:nvSpPr>
        <p:spPr bwMode="auto">
          <a:xfrm>
            <a:off x="381001" y="1803400"/>
            <a:ext cx="8220075" cy="30247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 LIỆT CHÀO MỪNG </a:t>
            </a:r>
          </a:p>
          <a:p>
            <a:pPr algn="ctr"/>
            <a:r>
              <a:rPr lang="vi-VN" sz="3600" b="1" kern="10" dirty="0"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 THẦY CÔ GIÁO </a:t>
            </a:r>
          </a:p>
          <a:p>
            <a:pPr algn="ctr"/>
            <a:r>
              <a:rPr lang="vi-VN" sz="3600" b="1" kern="10" dirty="0"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 DỰ TIẾT HỌC CÔNG NGHỆ LỚP </a:t>
            </a:r>
            <a:r>
              <a:rPr lang="en-US" sz="3600" b="1" kern="10" dirty="0" smtClean="0"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7</a:t>
            </a:r>
            <a:r>
              <a:rPr lang="vi-VN" sz="3600" b="1" kern="10" dirty="0" smtClean="0"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A1</a:t>
            </a:r>
            <a:endParaRPr lang="vi-VN" sz="3600" b="1" kern="10" dirty="0">
              <a:ln w="317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THCS MỸ HÒA</a:t>
            </a:r>
            <a:endParaRPr lang="en-US" sz="3600" b="1" kern="10" dirty="0">
              <a:ln w="317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076" name="Picture 5" descr="nature%20(49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57752"/>
            <a:ext cx="1485900" cy="200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6" descr="nature%20(62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00950" y="5077885"/>
            <a:ext cx="1543050" cy="178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6280" name="Bac Ho Mot Tinh Yeu Bao La - Thu Hi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1440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Isosceles Triangle 1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8686800" y="0"/>
            <a:ext cx="1524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4445000"/>
            <a:ext cx="8305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6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6280"/>
                </p:tgtEl>
              </p:cMediaNode>
            </p:audio>
          </p:childTnLst>
        </p:cTn>
      </p:par>
    </p:tnLst>
    <p:bldLst>
      <p:bldP spid="5662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26064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</a:rPr>
              <a:t>Phát triển mô hình VAC đem lại những hiệu quả sau:</a:t>
            </a:r>
            <a:endParaRPr lang="en-US" sz="2400"/>
          </a:p>
        </p:txBody>
      </p:sp>
      <p:pic>
        <p:nvPicPr>
          <p:cNvPr id="2050" name="Picture 2" descr="mô hình vườn ao chu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0813"/>
            <a:ext cx="7620000" cy="4835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4022" y="5535200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</a:rPr>
              <a:t>- Tăng </a:t>
            </a:r>
            <a:r>
              <a:rPr lang="en-US" sz="2400">
                <a:latin typeface="Times New Roman" panose="02020603050405020304" pitchFamily="18" charset="0"/>
              </a:rPr>
              <a:t>gia năng suất, đa dạng các mặt hàng nông </a:t>
            </a:r>
            <a:r>
              <a:rPr lang="en-US" sz="2400" smtClean="0">
                <a:latin typeface="Times New Roman" panose="02020603050405020304" pitchFamily="18" charset="0"/>
              </a:rPr>
              <a:t>phẩm.</a:t>
            </a:r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609600" y="5943600"/>
            <a:ext cx="3674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</a:rPr>
              <a:t>Cải </a:t>
            </a:r>
            <a:r>
              <a:rPr lang="vi-VN" sz="2400" dirty="0">
                <a:latin typeface="Times New Roman" panose="02020603050405020304" pitchFamily="18" charset="0"/>
              </a:rPr>
              <a:t>thiện môi trường </a:t>
            </a:r>
            <a:r>
              <a:rPr lang="vi-VN" sz="2400" dirty="0" smtClean="0">
                <a:latin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09600" y="6396335"/>
            <a:ext cx="4536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</a:rPr>
              <a:t>Tăng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9709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aobinhdinh.vn/viewimage.aspx?imgid=134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4752528" cy="3886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7962" y="5888351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trại bò sữa Vinamilk Bình Định tại </a:t>
            </a:r>
            <a:endParaRPr lang="en-US" sz="24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vi-VN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 nuôi trang trại tập trung Nhơn Tân.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9880" y="260648"/>
            <a:ext cx="25922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latin typeface="+mj-lt"/>
              </a:rPr>
              <a:t>Khu chăn nuôi trang trại tập trung Nhơn Tân theo hướng trở thành khu chăn nuôi ứng dụng công nghệ cao 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 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ha, hiện có 5 DN, 1 đơn vị nghiên cứu (thuộc Trường ĐH Quy Nhơn) và 9 hộ </a:t>
            </a:r>
            <a:r>
              <a:rPr lang="vi-VN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vi-VN" sz="2400"/>
              <a:t> </a:t>
            </a:r>
            <a:r>
              <a:rPr lang="vi-VN" sz="2400">
                <a:latin typeface="+mj-lt"/>
              </a:rPr>
              <a:t>đang thực hiện các dự án đầu tư chăn nuôi gia súc, gia cầm.</a:t>
            </a:r>
            <a:endParaRPr lang="en-US" sz="240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9407" t="27609" r="38016" b="10652"/>
          <a:stretch/>
        </p:blipFill>
        <p:spPr bwMode="auto">
          <a:xfrm>
            <a:off x="1907704" y="2780928"/>
            <a:ext cx="4032447" cy="3107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2637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baobinhdinh.vn/viewimage.aspx?imgid=2336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191250" cy="403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616" y="4674920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Lê Quang Diệu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(thôn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 An, xã Mỹ Châu, huyện Phù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Mỹ)</a:t>
            </a:r>
            <a:r>
              <a:rPr lang="en-US" sz="2400" smtClean="0">
                <a:solidFill>
                  <a:srgbClr val="002060"/>
                </a:solidFill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gà trong trang trại của gia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đình.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6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45755" t="16743" b="8847"/>
          <a:stretch/>
        </p:blipFill>
        <p:spPr bwMode="auto">
          <a:xfrm>
            <a:off x="971600" y="332656"/>
            <a:ext cx="6408712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7584" y="5445224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+mj-lt"/>
              </a:rPr>
              <a:t>Xã Mỹ Hòa có diện tích 44,68 km², dân số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+mj-lt"/>
              </a:rPr>
              <a:t>10.157 </a:t>
            </a:r>
            <a:r>
              <a:rPr lang="vi-VN" sz="2400" dirty="0">
                <a:solidFill>
                  <a:srgbClr val="002060"/>
                </a:solidFill>
                <a:latin typeface="+mj-lt"/>
              </a:rPr>
              <a:t>người, mật độ dân số đạt 227 người/km²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83175"/>
            <a:ext cx="649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08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89774"/>
            <a:ext cx="6258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CHĂN NUÔI GÀ THỊT THẢ VƯỜN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290" y="748002"/>
            <a:ext cx="4823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Chuẩn bị chuồng trại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0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528" y="189774"/>
            <a:ext cx="6258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CHĂN NUÔI GÀ THỊT THẢ VƯỜN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290" y="748002"/>
            <a:ext cx="4823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Chuẩn bị chuồng trại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1379677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Chuồng nuôi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ách làm chuồng Gà thả vườ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1841342"/>
            <a:ext cx="8424936" cy="4828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615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7664" y="5252297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Vườn chăn thả đem lại những lợi ích gì cho đàn </a:t>
            </a:r>
            <a:r>
              <a:rPr lang="de-DE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gà?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432309"/>
            <a:ext cx="6258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CHĂN NUÔI GÀ THỊT THẢ VƯỜN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601" y="1125262"/>
            <a:ext cx="4823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Chuẩn bị chuồng trại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1" y="2223394"/>
            <a:ext cx="3814999" cy="314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4" y="4892257"/>
            <a:ext cx="1383531" cy="16279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6910" y="5140349"/>
            <a:ext cx="80535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Vườn chăn thả là nơi tạo thêm nguồn thức ăn cho gà như: giun đất, dế, cỏ... vườn chăn thả là nơi gà chạy nhảy, tìm kiếm thức ăn và vận động.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4107" y="1704640"/>
            <a:ext cx="2909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Vườn ( bãi) chăn thả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truyenhinhthanhhoa.qltns.mediacdn.vn/dataimages/202005/original/resize_images5612358_1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752600"/>
            <a:ext cx="4114800" cy="3476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52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0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Chọn gà </a:t>
            </a:r>
            <a:r>
              <a:rPr lang="de-DE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</a:p>
          <a:p>
            <a:r>
              <a:rPr lang="de-DE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Chọn giống gà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09600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hãy lựa chọn giống gà để nuôi lấy thịt?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2742716" cy="259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181600" y="2819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/>
          <a:srcRect l="10737" t="31026" r="36699" b="17949"/>
          <a:stretch>
            <a:fillRect/>
          </a:stretch>
        </p:blipFill>
        <p:spPr bwMode="auto">
          <a:xfrm>
            <a:off x="1371600" y="914400"/>
            <a:ext cx="3124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905000" y="3429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rcRect l="15865" t="30513" r="33333" b="19231"/>
          <a:stretch>
            <a:fillRect/>
          </a:stretch>
        </p:blipFill>
        <p:spPr bwMode="auto">
          <a:xfrm>
            <a:off x="1371600" y="3962400"/>
            <a:ext cx="31242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Bán gà đòn con .gà Chọi con tại Bình Dương Mới 100%, giá: 100.000đ, gọi:  039 3997 067, Dĩ An - Bình Dương, id-b754180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3352800"/>
            <a:ext cx="28956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2578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3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805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Chọn gà </a:t>
            </a:r>
            <a:r>
              <a:rPr lang="de-DE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</a:p>
          <a:p>
            <a:r>
              <a:rPr lang="de-DE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Chọn giống gà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3608" y="5406315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các giống gà thịt nuôi thả vườn có đặc điểm hình thể như thế nào?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47800"/>
            <a:ext cx="2880320" cy="236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2938252" cy="259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2742716" cy="259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396240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5048" y="4800600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3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5562600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Làm thế nào để nuôi gà thịt thả vườn mau lớn, khỏe mạnh?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703987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8" y="235108"/>
            <a:ext cx="1551068" cy="2488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3048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2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519356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Chọn gà </a:t>
            </a:r>
            <a:r>
              <a:rPr lang="de-DE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</a:p>
          <a:p>
            <a:r>
              <a:rPr lang="de-DE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Chọn  gà con giống</a:t>
            </a:r>
            <a:endParaRPr 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194915" cy="4248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67" y="2020311"/>
            <a:ext cx="45813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de-DE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của gà con giống ảnh hưởng như thế nào đến quá trình phát triển của đàn gà?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3528" y="4077072"/>
            <a:ext cx="4477098" cy="2592288"/>
            <a:chOff x="323528" y="3865530"/>
            <a:chExt cx="8568952" cy="1070828"/>
          </a:xfrm>
        </p:grpSpPr>
        <p:sp>
          <p:nvSpPr>
            <p:cNvPr id="11" name="Right Arrow 10"/>
            <p:cNvSpPr/>
            <p:nvPr/>
          </p:nvSpPr>
          <p:spPr>
            <a:xfrm>
              <a:off x="323528" y="3865530"/>
              <a:ext cx="8568952" cy="1070828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3528" y="4160061"/>
              <a:ext cx="7717913" cy="560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de-DE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trạng của gà con giống khỏe mạnh sẽ giúp gà lớn nhanh, ít mắc bệnh. 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123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58233" t="40769" r="15705" b="37996"/>
          <a:stretch>
            <a:fillRect/>
          </a:stretch>
        </p:blipFill>
        <p:spPr bwMode="auto">
          <a:xfrm>
            <a:off x="533400" y="152400"/>
            <a:ext cx="35433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/>
          <a:srcRect l="52700" t="61898" r="15705" b="21539"/>
          <a:stretch>
            <a:fillRect/>
          </a:stretch>
        </p:blipFill>
        <p:spPr bwMode="auto">
          <a:xfrm>
            <a:off x="3962400" y="152400"/>
            <a:ext cx="4419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59593" t="38462" r="21795" b="13846"/>
          <a:stretch>
            <a:fillRect/>
          </a:stretch>
        </p:blipFill>
        <p:spPr bwMode="auto">
          <a:xfrm>
            <a:off x="5105400" y="3429000"/>
            <a:ext cx="3276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 l="39904" t="25128" r="18429" b="40769"/>
          <a:stretch>
            <a:fillRect/>
          </a:stretch>
        </p:blipFill>
        <p:spPr bwMode="auto">
          <a:xfrm>
            <a:off x="457200" y="33528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762000" y="18288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315200" y="3048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81600" y="3048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54102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14800" y="32766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05000" y="3352800"/>
            <a:ext cx="7620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7677"/>
          <a:stretch/>
        </p:blipFill>
        <p:spPr>
          <a:xfrm>
            <a:off x="0" y="-27295"/>
            <a:ext cx="9144000" cy="1358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459853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25570679"/>
              </p:ext>
            </p:extLst>
          </p:nvPr>
        </p:nvGraphicFramePr>
        <p:xfrm>
          <a:off x="755576" y="1628800"/>
          <a:ext cx="7272806" cy="432048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406554"/>
                <a:gridCol w="361382"/>
                <a:gridCol w="361382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</a:tblGrid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</a:tcPr>
                </a:tc>
                <a:tc gridSpan="5"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5176942"/>
              </p:ext>
            </p:extLst>
          </p:nvPr>
        </p:nvGraphicFramePr>
        <p:xfrm>
          <a:off x="5860" y="1700808"/>
          <a:ext cx="64807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2496421"/>
              </p:ext>
            </p:extLst>
          </p:nvPr>
        </p:nvGraphicFramePr>
        <p:xfrm>
          <a:off x="0" y="2420888"/>
          <a:ext cx="648072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9409394"/>
              </p:ext>
            </p:extLst>
          </p:nvPr>
        </p:nvGraphicFramePr>
        <p:xfrm>
          <a:off x="0" y="3140968"/>
          <a:ext cx="648072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1522805"/>
              </p:ext>
            </p:extLst>
          </p:nvPr>
        </p:nvGraphicFramePr>
        <p:xfrm>
          <a:off x="0" y="3861048"/>
          <a:ext cx="648072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1274792"/>
              </p:ext>
            </p:extLst>
          </p:nvPr>
        </p:nvGraphicFramePr>
        <p:xfrm>
          <a:off x="19508" y="4581128"/>
          <a:ext cx="648072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51998136"/>
              </p:ext>
            </p:extLst>
          </p:nvPr>
        </p:nvGraphicFramePr>
        <p:xfrm>
          <a:off x="0" y="5301208"/>
          <a:ext cx="648072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1518297"/>
              </p:ext>
            </p:extLst>
          </p:nvPr>
        </p:nvGraphicFramePr>
        <p:xfrm>
          <a:off x="755576" y="1628800"/>
          <a:ext cx="7272806" cy="72008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406554"/>
                <a:gridCol w="361382"/>
                <a:gridCol w="361382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1919840"/>
              </a:tblGrid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5404260"/>
              </p:ext>
            </p:extLst>
          </p:nvPr>
        </p:nvGraphicFramePr>
        <p:xfrm>
          <a:off x="755576" y="2348880"/>
          <a:ext cx="7272806" cy="72008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406554"/>
                <a:gridCol w="361382"/>
                <a:gridCol w="361382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59370"/>
                <a:gridCol w="408566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</a:tblGrid>
              <a:tr h="720080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2432517"/>
              </p:ext>
            </p:extLst>
          </p:nvPr>
        </p:nvGraphicFramePr>
        <p:xfrm>
          <a:off x="755576" y="3068960"/>
          <a:ext cx="7272806" cy="72008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406554"/>
                <a:gridCol w="361382"/>
                <a:gridCol w="361382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</a:tblGrid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18785925"/>
              </p:ext>
            </p:extLst>
          </p:nvPr>
        </p:nvGraphicFramePr>
        <p:xfrm>
          <a:off x="755576" y="3789040"/>
          <a:ext cx="7272806" cy="72008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406554"/>
                <a:gridCol w="514484"/>
                <a:gridCol w="208280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527538"/>
                <a:gridCol w="240398"/>
                <a:gridCol w="383968"/>
                <a:gridCol w="383968"/>
                <a:gridCol w="383968"/>
                <a:gridCol w="383968"/>
                <a:gridCol w="383968"/>
              </a:tblGrid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3890465"/>
              </p:ext>
            </p:extLst>
          </p:nvPr>
        </p:nvGraphicFramePr>
        <p:xfrm>
          <a:off x="755576" y="4509120"/>
          <a:ext cx="7272806" cy="72008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406554"/>
                <a:gridCol w="361382"/>
                <a:gridCol w="361382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</a:tblGrid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Ị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6087941"/>
              </p:ext>
            </p:extLst>
          </p:nvPr>
        </p:nvGraphicFramePr>
        <p:xfrm>
          <a:off x="755576" y="5229200"/>
          <a:ext cx="7272806" cy="72008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406554"/>
                <a:gridCol w="361382"/>
                <a:gridCol w="361382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  <a:gridCol w="383968"/>
              </a:tblGrid>
              <a:tr h="720080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>
                      <a:noFill/>
                    </a:lnT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35186492"/>
              </p:ext>
            </p:extLst>
          </p:nvPr>
        </p:nvGraphicFramePr>
        <p:xfrm>
          <a:off x="8604448" y="1772816"/>
          <a:ext cx="53955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045419"/>
              </p:ext>
            </p:extLst>
          </p:nvPr>
        </p:nvGraphicFramePr>
        <p:xfrm>
          <a:off x="8604448" y="2492896"/>
          <a:ext cx="53955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90588806"/>
              </p:ext>
            </p:extLst>
          </p:nvPr>
        </p:nvGraphicFramePr>
        <p:xfrm>
          <a:off x="8604448" y="3284984"/>
          <a:ext cx="53955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0112347"/>
              </p:ext>
            </p:extLst>
          </p:nvPr>
        </p:nvGraphicFramePr>
        <p:xfrm>
          <a:off x="8604448" y="3933056"/>
          <a:ext cx="53955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66412920"/>
              </p:ext>
            </p:extLst>
          </p:nvPr>
        </p:nvGraphicFramePr>
        <p:xfrm>
          <a:off x="8604448" y="4581128"/>
          <a:ext cx="53955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5642110"/>
              </p:ext>
            </p:extLst>
          </p:nvPr>
        </p:nvGraphicFramePr>
        <p:xfrm>
          <a:off x="8604448" y="5229200"/>
          <a:ext cx="53955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15029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69674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06153" y="5229200"/>
            <a:ext cx="4267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Câu 1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</a:rPr>
              <a:t>: Đây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là giống gà nào?</a:t>
            </a:r>
            <a:endParaRPr lang="en-US" sz="2800"/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7696200" y="55626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43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836712"/>
            <a:ext cx="8208912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u="sng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:……………….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nơi để gà nghỉ ngơi, tránh nắng mưa.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696200" y="55626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79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908720"/>
            <a:ext cx="8496944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u="sng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Chuồng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 được xây dựng chủ yếu theo hướng nào?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696200" y="55626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49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548680"/>
            <a:ext cx="7848872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800" u="sng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  <a:r>
              <a:rPr lang="de-DE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Vườn </a:t>
            </a:r>
            <a:r>
              <a:rPr lang="de-DE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 thả là nơi tạo thêm nguồn thức ăn cho gà như: giun đất, dế, cỏ, vườn chăn thả là nơi gà chạy nhảy, tìm kiếm ................. và vận động.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696200" y="55626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5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692696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smtClean="0">
                <a:latin typeface="Times New Roman" panose="02020603050405020304" pitchFamily="18" charset="0"/>
                <a:ea typeface="Calibri" panose="020F0502020204030204" pitchFamily="34" charset="0"/>
              </a:rPr>
              <a:t>Câu 5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</a:rPr>
              <a:t>: Con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gì có dáng đi nặng nề, lạch bạch, lông có nhiều nhóm màu khác nhau như: xám hay loang đen trắng. </a:t>
            </a:r>
            <a:endParaRPr lang="en-US" sz="2800"/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696200" y="55626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uôi vịt bầu Bến thương phẩ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209800"/>
            <a:ext cx="43434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01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smtClean="0">
                <a:latin typeface="Times New Roman" panose="02020603050405020304" pitchFamily="18" charset="0"/>
                <a:ea typeface="Calibri" panose="020F0502020204030204" pitchFamily="34" charset="0"/>
              </a:rPr>
              <a:t>Câu 6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</a:rPr>
              <a:t>: Trước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khi nuôi gà cần thực hiện tiêu độc, khử trùng, vệ sinh chuồng trại với mục đích gì? </a:t>
            </a:r>
            <a:endParaRPr lang="en-US" sz="2800"/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696200" y="55626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66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568" y="188640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2821610930"/>
              </p:ext>
            </p:extLst>
          </p:nvPr>
        </p:nvGraphicFramePr>
        <p:xfrm>
          <a:off x="1439652" y="1772816"/>
          <a:ext cx="71647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5179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653" y="96768"/>
            <a:ext cx="4763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QUY TRÌNH CHĂN NUÔI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" y="3501008"/>
            <a:ext cx="8784976" cy="288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8538" y="619988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những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công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chăn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nuôi được minh họa trong hình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11.1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chăn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065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328" b="17191"/>
          <a:stretch/>
        </p:blipFill>
        <p:spPr>
          <a:xfrm>
            <a:off x="130792" y="3451026"/>
            <a:ext cx="3916805" cy="2584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727" r="50000" b="19716"/>
          <a:stretch/>
        </p:blipFill>
        <p:spPr>
          <a:xfrm>
            <a:off x="4067944" y="320461"/>
            <a:ext cx="3888432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r="26502" b="19716"/>
          <a:stretch/>
        </p:blipFill>
        <p:spPr>
          <a:xfrm>
            <a:off x="375319" y="320462"/>
            <a:ext cx="3188569" cy="2880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657" r="2057" b="19716"/>
          <a:stretch/>
        </p:blipFill>
        <p:spPr>
          <a:xfrm>
            <a:off x="4282800" y="3451025"/>
            <a:ext cx="3673576" cy="2628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693" y="6027003"/>
            <a:ext cx="3257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Tiêm </a:t>
            </a:r>
            <a:r>
              <a:rPr lang="de-DE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phòng bệnh cho vật nuôi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4056" y="3033805"/>
            <a:ext cx="334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de-DE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giống vật nuôi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718" y="3075175"/>
            <a:ext cx="2483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de-DE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chuồng trại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961" y="5911945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 </a:t>
            </a:r>
            <a:r>
              <a:rPr lang="de-DE" sz="2400">
                <a:latin typeface="Times New Roman" panose="02020603050405020304" pitchFamily="18" charset="0"/>
                <a:cs typeface="Times New Roman" panose="02020603050405020304" pitchFamily="18" charset="0"/>
              </a:rPr>
              <a:t>dưỡng, chăm sóc cho đàn vật nuôi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419871" y="1340768"/>
            <a:ext cx="871271" cy="544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7029740" y="3009590"/>
            <a:ext cx="959392" cy="5651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3419872" y="5054154"/>
            <a:ext cx="1035217" cy="5651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2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0" grpId="0" animBg="1"/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646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09600"/>
            <a:ext cx="4252182" cy="2901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3402895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90800"/>
            <a:ext cx="4283122" cy="3031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556260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"/>
            <a:ext cx="6781800" cy="53797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579120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5405" y="81498"/>
            <a:ext cx="7151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="" xmlns:p14="http://schemas.microsoft.com/office/powerpoint/2010/main" val="21129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348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v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4392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3440" y="451619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trang trại kết hợp vườn ao chuồng (VAC)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342" y="5661248"/>
            <a:ext cx="6901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VAC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274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871</Words>
  <Application>Microsoft Office PowerPoint</Application>
  <PresentationFormat>On-screen Show (4:3)</PresentationFormat>
  <Paragraphs>140</Paragraphs>
  <Slides>30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80</cp:revision>
  <dcterms:created xsi:type="dcterms:W3CDTF">2022-07-31T13:34:17Z</dcterms:created>
  <dcterms:modified xsi:type="dcterms:W3CDTF">2023-03-02T14:05:27Z</dcterms:modified>
</cp:coreProperties>
</file>