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3" r:id="rId3"/>
    <p:sldId id="335" r:id="rId4"/>
    <p:sldId id="357" r:id="rId5"/>
    <p:sldId id="334" r:id="rId6"/>
    <p:sldId id="358" r:id="rId7"/>
    <p:sldId id="360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 showGuides="1">
      <p:cViewPr varScale="1">
        <p:scale>
          <a:sx n="69" d="100"/>
          <a:sy n="69" d="100"/>
        </p:scale>
        <p:origin x="-11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10390909" cy="46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498764" y="4364182"/>
            <a:ext cx="281247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7280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54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0656" y="1015002"/>
            <a:ext cx="7301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Cách phân biệt hai dung dịch giấm ăn và nước vôi trong bằng quỳ tím: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số thứ tự các lọ đựng dung dịch, trích mỗi lọ dung dịch một ít vào ống nghiệm đánh số tương ứng (trích mẫu thử).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vào mỗi mẫu thử một mẩu quỳ tím.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quỳ tím chuyển sang màu xanh → dung dịch nước vôi trong.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quỳ tím chuyển sang màu đỏ → dung dịch giấm ăn.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38247" y="682485"/>
            <a:ext cx="7232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Cách phân biệt hai dung dịch giấm ăn và nước vôi trong bằng phenolphthalein: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số thứ tự các lọ đựng dung dịch, trích mỗi lọ dung dịch một ít vào ống nghiệm đánh số tương ứng (trích mẫu thử).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vào mỗi mẫu thử một vài giọt phenolphthalein: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dung dịch trong ống nghiệm chuyển sang màu hồng → dung dịch nước vôi trong.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dung dịch trong ống nghiệm không đổi màu → dung dịch giấm ăn.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90362" y="31307"/>
            <a:ext cx="26600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-1"/>
            <a:ext cx="9466379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429491" y="448887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277653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918366"/>
            <a:ext cx="806334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6" y="2327564"/>
            <a:ext cx="12071022" cy="220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3074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92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447836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490362" y="1015012"/>
            <a:ext cx="26600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491" y="412864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889726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516571"/>
            <a:ext cx="5666509" cy="13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45" y="1911927"/>
            <a:ext cx="11304419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343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40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695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226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Mg(OH)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MgCl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424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hydroxide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Magnesium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1966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764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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93040" y="5624195"/>
            <a:ext cx="10657840" cy="6076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algn="just" defTabSz="2667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sz="28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→</a:t>
            </a:r>
            <a:r>
              <a:rPr sz="28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Phản ứng này được gọi là phản ứng trung hoà.</a:t>
            </a:r>
            <a:endParaRPr sz="2800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29200" y="1015012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KCl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4946073" cy="58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70765" y="1555340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0765" y="2109515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MgCl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0765" y="277453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765" y="3411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Cu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0765" y="4173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Mg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4605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9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9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8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8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7419" y="435402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2KOH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5" y="5684063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Al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(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6H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856" y="499133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Mg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455"/>
            <a:ext cx="12192000" cy="41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97236" y="3411917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MgCl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691" y="2275837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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AlCl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5386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3935" y="-1"/>
            <a:ext cx="93571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72456"/>
            <a:ext cx="12192000" cy="4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hydroxide.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sodium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			ion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7000" y="3933190"/>
            <a:ext cx="11803380" cy="2861310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* Công 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thức hóa học của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 base: </a:t>
            </a:r>
            <a:endParaRPr sz="25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 Gồm một nguyên tử kim loại liên kết với một hay nhiều nhóm hydroxide (-OH).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   </a:t>
            </a:r>
            <a:endParaRPr sz="25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- Công th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ức tổng quát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:  M(OH)</a:t>
            </a:r>
            <a:r>
              <a:rPr sz="2500" baseline="-25000">
                <a:latin typeface="Times New Roman" panose="02020603050405020304"/>
                <a:ea typeface="Times New Roman" panose="02020603050405020304"/>
              </a:rPr>
              <a:t>n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. </a:t>
            </a:r>
            <a:endParaRPr sz="25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+ n l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à hóa trị của kim loại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 M. </a:t>
            </a:r>
            <a:endParaRPr sz="25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* Tên g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ọ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i base: </a:t>
            </a:r>
            <a:endParaRPr sz="25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20000"/>
              </a:lnSpc>
              <a:spcAft>
                <a:spcPct val="0"/>
              </a:spcAft>
            </a:pPr>
            <a:r>
              <a:rPr sz="2500">
                <a:latin typeface="Times New Roman" panose="02020603050405020304"/>
                <a:ea typeface="Times New Roman" panose="02020603050405020304"/>
              </a:rPr>
              <a:t>Tên base = tên kim lo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ại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 + </a:t>
            </a:r>
            <a:r>
              <a:rPr lang="vi-VN" sz="2500">
                <a:latin typeface="Times New Roman" panose="02020603050405020304"/>
                <a:ea typeface="Times New Roman" panose="02020603050405020304"/>
              </a:rPr>
              <a:t>hóa trị (nếu có)</a:t>
            </a:r>
            <a:r>
              <a:rPr sz="2500">
                <a:latin typeface="Times New Roman" panose="02020603050405020304"/>
                <a:ea typeface="Times New Roman" panose="02020603050405020304"/>
              </a:rPr>
              <a:t> + hydroxide</a:t>
            </a:r>
            <a:endParaRPr sz="25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024" y="1440873"/>
            <a:ext cx="12205024" cy="39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14944" y="-8815"/>
            <a:ext cx="8551131" cy="68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2646218" y="489065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18503" y="579122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2189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Base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(tan ít)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Cu(OH)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39358" y="540328"/>
            <a:ext cx="8052642" cy="35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1565"/>
            <a:ext cx="12194167" cy="67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6981" y="4636403"/>
            <a:ext cx="2452255" cy="22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493818" y="2272145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5644" y="2369126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7164" y="2355272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65127" y="2355273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BASE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hydroxide.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sodium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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hydroxide			ion 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ion hydroxide</a:t>
            </a:r>
            <a:endParaRPr lang="en-US" sz="28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Base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Base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Cu(OH)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758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43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4601</Words>
  <Application>WPS Presentation</Application>
  <PresentationFormat>Custom</PresentationFormat>
  <Paragraphs>204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</vt:lpstr>
      <vt:lpstr>Calibri</vt:lpstr>
      <vt:lpstr>Wingdings 3</vt:lpstr>
      <vt:lpstr>Microsoft YaHei</vt:lpstr>
      <vt:lpstr>Arial Unicode MS</vt:lpstr>
      <vt:lpstr>Calibri Light</vt:lpstr>
      <vt:lpstr>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PC</cp:lastModifiedBy>
  <cp:revision>583</cp:revision>
  <dcterms:created xsi:type="dcterms:W3CDTF">2022-07-11T10:05:00Z</dcterms:created>
  <dcterms:modified xsi:type="dcterms:W3CDTF">2024-10-25T01:34:43Z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13632BF06E3C43AB96CED6A502329E6C_12</vt:lpwstr>
  </property>
  <property fmtid="{D5CDD505-2E9C-101B-9397-08002B2CF9AE}" pid="3" name="KSOProductBuildVer">
    <vt:lpwstr>1033-12.2.0.18607</vt:lpwstr>
  </property>
</Properties>
</file>