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55" r:id="rId2"/>
    <p:sldMasterId id="2147483667" r:id="rId3"/>
    <p:sldMasterId id="2147483679" r:id="rId4"/>
    <p:sldMasterId id="2147483692" r:id="rId5"/>
  </p:sldMasterIdLst>
  <p:notesMasterIdLst>
    <p:notesMasterId r:id="rId45"/>
  </p:notesMasterIdLst>
  <p:sldIdLst>
    <p:sldId id="290" r:id="rId6"/>
    <p:sldId id="261" r:id="rId7"/>
    <p:sldId id="326" r:id="rId8"/>
    <p:sldId id="497" r:id="rId9"/>
    <p:sldId id="498" r:id="rId10"/>
    <p:sldId id="499" r:id="rId11"/>
    <p:sldId id="500" r:id="rId12"/>
    <p:sldId id="501" r:id="rId13"/>
    <p:sldId id="502" r:id="rId14"/>
    <p:sldId id="309" r:id="rId15"/>
    <p:sldId id="270" r:id="rId16"/>
    <p:sldId id="273" r:id="rId17"/>
    <p:sldId id="257" r:id="rId18"/>
    <p:sldId id="297" r:id="rId19"/>
    <p:sldId id="503" r:id="rId20"/>
    <p:sldId id="504" r:id="rId21"/>
    <p:sldId id="269" r:id="rId22"/>
    <p:sldId id="302" r:id="rId23"/>
    <p:sldId id="505" r:id="rId24"/>
    <p:sldId id="506" r:id="rId25"/>
    <p:sldId id="507" r:id="rId26"/>
    <p:sldId id="508" r:id="rId27"/>
    <p:sldId id="509" r:id="rId28"/>
    <p:sldId id="510" r:id="rId29"/>
    <p:sldId id="511" r:id="rId30"/>
    <p:sldId id="293" r:id="rId31"/>
    <p:sldId id="512" r:id="rId32"/>
    <p:sldId id="520" r:id="rId33"/>
    <p:sldId id="514" r:id="rId34"/>
    <p:sldId id="515" r:id="rId35"/>
    <p:sldId id="516" r:id="rId36"/>
    <p:sldId id="517" r:id="rId37"/>
    <p:sldId id="315" r:id="rId38"/>
    <p:sldId id="518" r:id="rId39"/>
    <p:sldId id="317" r:id="rId40"/>
    <p:sldId id="519" r:id="rId41"/>
    <p:sldId id="312" r:id="rId42"/>
    <p:sldId id="311" r:id="rId43"/>
    <p:sldId id="264" r:id="rId44"/>
  </p:sldIdLst>
  <p:sldSz cx="12192000" cy="6858000"/>
  <p:notesSz cx="6858000" cy="91440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F18E71"/>
    <a:srgbClr val="C68D5D"/>
    <a:srgbClr val="FFE781"/>
    <a:srgbClr val="5F9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4249" autoAdjust="0"/>
  </p:normalViewPr>
  <p:slideViewPr>
    <p:cSldViewPr snapToGrid="0">
      <p:cViewPr varScale="1">
        <p:scale>
          <a:sx n="68" d="100"/>
          <a:sy n="68" d="100"/>
        </p:scale>
        <p:origin x="366" y="4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409052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142568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038311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242177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2086250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7733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118230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371100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238001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419844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1954959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187912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51152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37</a:t>
            </a:fld>
            <a:endParaRPr lang="zh-CN" altLang="en-US"/>
          </a:p>
        </p:txBody>
      </p:sp>
    </p:spTree>
    <p:extLst>
      <p:ext uri="{BB962C8B-B14F-4D97-AF65-F5344CB8AC3E}">
        <p14:creationId xmlns:p14="http://schemas.microsoft.com/office/powerpoint/2010/main" val="224150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38</a:t>
            </a:fld>
            <a:endParaRPr lang="zh-CN" altLang="en-US"/>
          </a:p>
        </p:txBody>
      </p:sp>
    </p:spTree>
    <p:extLst>
      <p:ext uri="{BB962C8B-B14F-4D97-AF65-F5344CB8AC3E}">
        <p14:creationId xmlns:p14="http://schemas.microsoft.com/office/powerpoint/2010/main" val="379407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971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5174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38842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85821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54207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53012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4289107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82340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220553"/>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52190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0666002"/>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697589"/>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92887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062467"/>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91269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96556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3692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0208267"/>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13180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247243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374564"/>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05088"/>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805413"/>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3907390"/>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75768277"/>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2404120"/>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3197010"/>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46254795"/>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2391531"/>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174536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44383471"/>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92739953"/>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3129339"/>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6956653"/>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388"/>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24A9C8-6241-4E4D-B554-6E735B574B15}"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C95252-9B74-4915-BE89-2E1FF21ECA11}" type="slidenum">
              <a:rPr lang="en-US" altLang="en-US"/>
              <a:pPr/>
              <a:t>‹#›</a:t>
            </a:fld>
            <a:endParaRPr lang="en-US" altLang="en-US"/>
          </a:p>
        </p:txBody>
      </p:sp>
    </p:spTree>
    <p:extLst>
      <p:ext uri="{BB962C8B-B14F-4D97-AF65-F5344CB8AC3E}">
        <p14:creationId xmlns:p14="http://schemas.microsoft.com/office/powerpoint/2010/main" val="134150484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5A7F7-C6F0-4236-B949-A6E02969908E}"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DF0ABE-D3E7-4D54-B029-2F3DEC020F78}" type="slidenum">
              <a:rPr lang="en-US" altLang="en-US"/>
              <a:pPr/>
              <a:t>‹#›</a:t>
            </a:fld>
            <a:endParaRPr lang="en-US" altLang="en-US"/>
          </a:p>
        </p:txBody>
      </p:sp>
    </p:spTree>
    <p:extLst>
      <p:ext uri="{BB962C8B-B14F-4D97-AF65-F5344CB8AC3E}">
        <p14:creationId xmlns:p14="http://schemas.microsoft.com/office/powerpoint/2010/main" val="34895195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5644520"/>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72A5EB4-3042-42D3-BD76-780859886677}"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FFF42D-763E-4482-909C-3CCE61A06898}" type="slidenum">
              <a:rPr lang="en-US" altLang="en-US"/>
              <a:pPr/>
              <a:t>‹#›</a:t>
            </a:fld>
            <a:endParaRPr lang="en-US" altLang="en-US"/>
          </a:p>
        </p:txBody>
      </p:sp>
    </p:spTree>
    <p:extLst>
      <p:ext uri="{BB962C8B-B14F-4D97-AF65-F5344CB8AC3E}">
        <p14:creationId xmlns:p14="http://schemas.microsoft.com/office/powerpoint/2010/main" val="27491382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C95848-3E93-4C63-A6C4-ECDE446C3447}"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9A076E8-A5C7-456A-91F8-06470A131B50}" type="slidenum">
              <a:rPr lang="en-US" altLang="en-US"/>
              <a:pPr/>
              <a:t>‹#›</a:t>
            </a:fld>
            <a:endParaRPr lang="en-US" altLang="en-US"/>
          </a:p>
        </p:txBody>
      </p:sp>
    </p:spTree>
    <p:extLst>
      <p:ext uri="{BB962C8B-B14F-4D97-AF65-F5344CB8AC3E}">
        <p14:creationId xmlns:p14="http://schemas.microsoft.com/office/powerpoint/2010/main" val="88416757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634B67E-F004-4686-ABA0-25BC91292865}" type="datetimeFigureOut">
              <a:rPr lang="en-US"/>
              <a:pPr>
                <a:defRPr/>
              </a:pPr>
              <a:t>7/30/2022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2FFDCC5-7E0E-4F58-BC90-EBF6569C8CDC}" type="slidenum">
              <a:rPr lang="en-US" altLang="en-US"/>
              <a:pPr/>
              <a:t>‹#›</a:t>
            </a:fld>
            <a:endParaRPr lang="en-US" altLang="en-US"/>
          </a:p>
        </p:txBody>
      </p:sp>
    </p:spTree>
    <p:extLst>
      <p:ext uri="{BB962C8B-B14F-4D97-AF65-F5344CB8AC3E}">
        <p14:creationId xmlns:p14="http://schemas.microsoft.com/office/powerpoint/2010/main" val="40416579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EFC9C22-69BE-4664-A33C-F83A6C93503C}" type="datetimeFigureOut">
              <a:rPr lang="en-US"/>
              <a:pPr>
                <a:defRPr/>
              </a:pPr>
              <a:t>7/30/2022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6F1A85B-4668-4DA0-B45C-DE406925E1BB}" type="slidenum">
              <a:rPr lang="en-US" altLang="en-US"/>
              <a:pPr/>
              <a:t>‹#›</a:t>
            </a:fld>
            <a:endParaRPr lang="en-US" altLang="en-US"/>
          </a:p>
        </p:txBody>
      </p:sp>
    </p:spTree>
    <p:extLst>
      <p:ext uri="{BB962C8B-B14F-4D97-AF65-F5344CB8AC3E}">
        <p14:creationId xmlns:p14="http://schemas.microsoft.com/office/powerpoint/2010/main" val="307754500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94D3E6-72ED-42B1-9457-EC5F6AA65530}" type="datetimeFigureOut">
              <a:rPr lang="en-US"/>
              <a:pPr>
                <a:defRPr/>
              </a:pPr>
              <a:t>7/30/2022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A129AC3-022C-4797-B072-D73984CA18F9}" type="slidenum">
              <a:rPr lang="en-US" altLang="en-US"/>
              <a:pPr/>
              <a:t>‹#›</a:t>
            </a:fld>
            <a:endParaRPr lang="en-US" altLang="en-US"/>
          </a:p>
        </p:txBody>
      </p:sp>
    </p:spTree>
    <p:extLst>
      <p:ext uri="{BB962C8B-B14F-4D97-AF65-F5344CB8AC3E}">
        <p14:creationId xmlns:p14="http://schemas.microsoft.com/office/powerpoint/2010/main" val="342414650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40079-CFFF-428C-8E58-03757971C5D3}"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8B616A0-E63C-42BF-91C7-D77179411DBA}" type="slidenum">
              <a:rPr lang="en-US" altLang="en-US"/>
              <a:pPr/>
              <a:t>‹#›</a:t>
            </a:fld>
            <a:endParaRPr lang="en-US" altLang="en-US"/>
          </a:p>
        </p:txBody>
      </p:sp>
    </p:spTree>
    <p:extLst>
      <p:ext uri="{BB962C8B-B14F-4D97-AF65-F5344CB8AC3E}">
        <p14:creationId xmlns:p14="http://schemas.microsoft.com/office/powerpoint/2010/main" val="16494194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9A23385-E9D4-42FD-B7A9-01A2EE9FA746}" type="datetimeFigureOut">
              <a:rPr lang="en-US"/>
              <a:pPr>
                <a:defRPr/>
              </a:pPr>
              <a:t>7/30/2022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B2468D-1ABD-4D69-B02F-8CB448937E2A}" type="slidenum">
              <a:rPr lang="en-US" altLang="en-US"/>
              <a:pPr/>
              <a:t>‹#›</a:t>
            </a:fld>
            <a:endParaRPr lang="en-US" altLang="en-US"/>
          </a:p>
        </p:txBody>
      </p:sp>
    </p:spTree>
    <p:extLst>
      <p:ext uri="{BB962C8B-B14F-4D97-AF65-F5344CB8AC3E}">
        <p14:creationId xmlns:p14="http://schemas.microsoft.com/office/powerpoint/2010/main" val="12818551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9A5504-2A72-4C2B-9D6D-FDC8C69FA793}"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633785B-1B51-48A2-8A9D-F492087C9BFB}" type="slidenum">
              <a:rPr lang="en-US" altLang="en-US"/>
              <a:pPr/>
              <a:t>‹#›</a:t>
            </a:fld>
            <a:endParaRPr lang="en-US" altLang="en-US"/>
          </a:p>
        </p:txBody>
      </p:sp>
    </p:spTree>
    <p:extLst>
      <p:ext uri="{BB962C8B-B14F-4D97-AF65-F5344CB8AC3E}">
        <p14:creationId xmlns:p14="http://schemas.microsoft.com/office/powerpoint/2010/main" val="30557507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D871E2-5CCB-4107-B1CC-C0D21E916B5E}" type="datetimeFigureOut">
              <a:rPr lang="en-US"/>
              <a:pPr>
                <a:defRPr/>
              </a:pPr>
              <a:t>7/30/2022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964DE4-D310-487E-B45F-AEDDAF760700}" type="slidenum">
              <a:rPr lang="en-US" altLang="en-US"/>
              <a:pPr/>
              <a:t>‹#›</a:t>
            </a:fld>
            <a:endParaRPr lang="en-US" altLang="en-US"/>
          </a:p>
        </p:txBody>
      </p:sp>
    </p:spTree>
    <p:extLst>
      <p:ext uri="{BB962C8B-B14F-4D97-AF65-F5344CB8AC3E}">
        <p14:creationId xmlns:p14="http://schemas.microsoft.com/office/powerpoint/2010/main" val="21583809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96768"/>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144418"/>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1959814"/>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774152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178139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29728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56795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advClick="0">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86BAB08-D03A-4FEF-8092-001CB785BBAB}" type="datetimeFigureOut">
              <a:rPr lang="zh-CN" altLang="en-US" smtClean="0"/>
              <a:pPr/>
              <a:t>2022/7/30</a:t>
            </a:fld>
            <a:endParaRPr lang="zh-CN" altLang="en-US" dirty="0"/>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B8AB37BB-E8A6-440B-8775-2A002C97BC55}" type="slidenum">
              <a:rPr lang="zh-CN" altLang="en-US" smtClean="0"/>
              <a:pPr/>
              <a:t>‹#›</a:t>
            </a:fld>
            <a:endParaRPr lang="zh-CN" altLang="en-US" dirty="0"/>
          </a:p>
        </p:txBody>
      </p:sp>
    </p:spTree>
    <p:extLst>
      <p:ext uri="{BB962C8B-B14F-4D97-AF65-F5344CB8AC3E}">
        <p14:creationId xmlns:p14="http://schemas.microsoft.com/office/powerpoint/2010/main" val="4050254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ransition spd="slow" advClick="0">
    <p:push dir="u"/>
  </p:transition>
  <p:txStyles>
    <p:titleStyle>
      <a:lvl1pPr algn="l" defTabSz="914377"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6B83E38-4D6A-439B-A643-46AE75CDAEB5}" type="datetimeFigureOut">
              <a:rPr lang="en-US"/>
              <a:pPr>
                <a:defRPr/>
              </a:pPr>
              <a:t>7/30/2022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F767AC-DF9A-4133-8D2D-77A6D1932392}" type="slidenum">
              <a:rPr lang="en-US" altLang="en-US"/>
              <a:pPr/>
              <a:t>‹#›</a:t>
            </a:fld>
            <a:endParaRPr lang="en-US" altLang="en-US"/>
          </a:p>
        </p:txBody>
      </p:sp>
    </p:spTree>
    <p:extLst>
      <p:ext uri="{BB962C8B-B14F-4D97-AF65-F5344CB8AC3E}">
        <p14:creationId xmlns:p14="http://schemas.microsoft.com/office/powerpoint/2010/main" val="1798902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xStyles>
    <p:titleStyle>
      <a:lvl1pPr algn="ctr" rtl="0" fontAlgn="base">
        <a:spcBef>
          <a:spcPct val="0"/>
        </a:spcBef>
        <a:spcAft>
          <a:spcPct val="0"/>
        </a:spcAft>
        <a:defRPr sz="4400" b="0" i="0" u="none"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5.jp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56.png"/><Relationship Id="rId21" Type="http://schemas.openxmlformats.org/officeDocument/2006/relationships/image" Target="../media/image66.png"/><Relationship Id="rId7" Type="http://schemas.openxmlformats.org/officeDocument/2006/relationships/slide" Target="slide33.xml"/><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slide" Target="slide32.xml"/><Relationship Id="rId20"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slide" Target="slide31.xml"/><Relationship Id="rId11" Type="http://schemas.openxmlformats.org/officeDocument/2006/relationships/image" Target="../media/image57.png"/><Relationship Id="rId5" Type="http://schemas.openxmlformats.org/officeDocument/2006/relationships/slide" Target="slide30.xml"/><Relationship Id="rId15" Type="http://schemas.openxmlformats.org/officeDocument/2006/relationships/image" Target="../media/image61.png"/><Relationship Id="rId10" Type="http://schemas.openxmlformats.org/officeDocument/2006/relationships/slide" Target="slide36.xml"/><Relationship Id="rId19" Type="http://schemas.openxmlformats.org/officeDocument/2006/relationships/image" Target="../media/image64.png"/><Relationship Id="rId4" Type="http://schemas.openxmlformats.org/officeDocument/2006/relationships/slide" Target="slide29.xml"/><Relationship Id="rId9" Type="http://schemas.openxmlformats.org/officeDocument/2006/relationships/slide" Target="slide35.xml"/><Relationship Id="rId14" Type="http://schemas.openxmlformats.org/officeDocument/2006/relationships/image" Target="../media/image60.png"/><Relationship Id="rId22"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1.wav"/><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22.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25.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sp>
        <p:nvSpPr>
          <p:cNvPr id="16" name="文本框 15"/>
          <p:cNvSpPr txBox="1"/>
          <p:nvPr/>
        </p:nvSpPr>
        <p:spPr>
          <a:xfrm>
            <a:off x="3776230" y="2089959"/>
            <a:ext cx="6019597" cy="1015663"/>
          </a:xfrm>
          <a:prstGeom prst="rect">
            <a:avLst/>
          </a:prstGeom>
          <a:noFill/>
        </p:spPr>
        <p:txBody>
          <a:bodyPr wrap="none" rtlCol="0">
            <a:spAutoFit/>
          </a:bodyPr>
          <a:lstStyle/>
          <a:p>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 học cuộc sống</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8" name="文本框 17"/>
          <p:cNvSpPr txBox="1"/>
          <p:nvPr/>
        </p:nvSpPr>
        <p:spPr>
          <a:xfrm>
            <a:off x="4322652" y="3366155"/>
            <a:ext cx="4525070" cy="646331"/>
          </a:xfrm>
          <a:prstGeom prst="rect">
            <a:avLst/>
          </a:prstGeom>
          <a:noFill/>
        </p:spPr>
        <p:txBody>
          <a:bodyPr wrap="square" rtlCol="0">
            <a:spAutoFit/>
          </a:bodyPr>
          <a:lstStyle/>
          <a:p>
            <a:pPr algn="ctr"/>
            <a:r>
              <a:rPr lang="en-US" altLang="zh-CN" sz="36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Giáo viên: ....................</a:t>
            </a:r>
            <a:endParaRPr lang="en-US" altLang="zh-CN" sz="36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3" name="图片 20">
            <a:extLst>
              <a:ext uri="{FF2B5EF4-FFF2-40B4-BE49-F238E27FC236}">
                <a16:creationId xmlns:a16="http://schemas.microsoft.com/office/drawing/2014/main" id="{079745E1-B554-4D59-8582-14AEC4AD4B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6513" y="37213"/>
            <a:ext cx="1474500" cy="1900252"/>
          </a:xfrm>
          <a:prstGeom prst="rect">
            <a:avLst/>
          </a:prstGeom>
        </p:spPr>
      </p:pic>
    </p:spTree>
    <p:extLst>
      <p:ext uri="{BB962C8B-B14F-4D97-AF65-F5344CB8AC3E}">
        <p14:creationId xmlns:p14="http://schemas.microsoft.com/office/powerpoint/2010/main" val="370453798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8"/>
                                        </p:tgtEl>
                                        <p:attrNameLst>
                                          <p:attrName>ppt_y</p:attrName>
                                        </p:attrNameLst>
                                      </p:cBhvr>
                                      <p:tavLst>
                                        <p:tav tm="0">
                                          <p:val>
                                            <p:strVal val="#ppt_y"/>
                                          </p:val>
                                        </p:tav>
                                        <p:tav tm="100000">
                                          <p:val>
                                            <p:strVal val="#ppt_y"/>
                                          </p:val>
                                        </p:tav>
                                      </p:tavLst>
                                    </p:anim>
                                    <p:anim calcmode="lin" valueType="num">
                                      <p:cBhvr>
                                        <p:cTn id="4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241576" y="2198744"/>
            <a:ext cx="3969356"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kiến thức</a:t>
            </a:r>
          </a:p>
        </p:txBody>
      </p:sp>
    </p:spTree>
    <p:extLst>
      <p:ext uri="{BB962C8B-B14F-4D97-AF65-F5344CB8AC3E}">
        <p14:creationId xmlns:p14="http://schemas.microsoft.com/office/powerpoint/2010/main" val="19329101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giới thiệu bài học</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6306006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343" y="2702760"/>
            <a:ext cx="3367314" cy="281987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897" y="1554393"/>
            <a:ext cx="2662846" cy="303886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92" y="2870626"/>
            <a:ext cx="2662846" cy="3038866"/>
          </a:xfrm>
          <a:prstGeom prst="rect">
            <a:avLst/>
          </a:prstGeom>
        </p:spPr>
      </p:pic>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59315" y="496115"/>
            <a:ext cx="6597963" cy="707886"/>
          </a:xfrm>
          <a:prstGeom prst="rect">
            <a:avLst/>
          </a:prstGeom>
          <a:noFill/>
        </p:spPr>
        <p:txBody>
          <a:bodyPr wrap="squar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7">
            <a:extLst>
              <a:ext uri="{FF2B5EF4-FFF2-40B4-BE49-F238E27FC236}">
                <a16:creationId xmlns:a16="http://schemas.microsoft.com/office/drawing/2014/main" id="{52F23B15-38EE-418D-B57C-0EBDD957341C}"/>
              </a:ext>
            </a:extLst>
          </p:cNvPr>
          <p:cNvSpPr txBox="1"/>
          <p:nvPr/>
        </p:nvSpPr>
        <p:spPr>
          <a:xfrm>
            <a:off x="1875072" y="4116869"/>
            <a:ext cx="1866934" cy="830997"/>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Chủ đề của bài học là gì?</a:t>
            </a:r>
            <a:endParaRPr lang="en-US" sz="2400">
              <a:latin typeface="Times New Roman" panose="02020603050405020304" pitchFamily="18" charset="0"/>
              <a:cs typeface="Times New Roman" panose="02020603050405020304" pitchFamily="18" charset="0"/>
            </a:endParaRPr>
          </a:p>
        </p:txBody>
      </p:sp>
      <p:sp>
        <p:nvSpPr>
          <p:cNvPr id="20" name="文本框 7">
            <a:extLst>
              <a:ext uri="{FF2B5EF4-FFF2-40B4-BE49-F238E27FC236}">
                <a16:creationId xmlns:a16="http://schemas.microsoft.com/office/drawing/2014/main" id="{A8FF6DBC-C706-4B31-BC4A-EF45FFFD4206}"/>
              </a:ext>
            </a:extLst>
          </p:cNvPr>
          <p:cNvSpPr txBox="1"/>
          <p:nvPr/>
        </p:nvSpPr>
        <p:spPr>
          <a:xfrm>
            <a:off x="8401808" y="2702760"/>
            <a:ext cx="2137055" cy="1569660"/>
          </a:xfrm>
          <a:prstGeom prst="rect">
            <a:avLst/>
          </a:prstGeom>
          <a:noFill/>
        </p:spPr>
        <p:txBody>
          <a:bodyPr wrap="square" rtlCol="0">
            <a:spAutoFit/>
          </a:bodyPr>
          <a:lstStyle/>
          <a:p>
            <a:pPr algn="ctr"/>
            <a:r>
              <a:rPr lang="en-US" sz="2400" i="1">
                <a:latin typeface="Times New Roman" panose="02020603050405020304" pitchFamily="18" charset="0"/>
                <a:cs typeface="Times New Roman" panose="02020603050405020304" pitchFamily="18" charset="0"/>
              </a:rPr>
              <a:t>Thể loại chính của chủ đề? Kể tên các văn bản trong chủ đề.</a:t>
            </a:r>
            <a:endParaRPr lang="en-US" sz="2400">
              <a:latin typeface="Times New Roman" panose="02020603050405020304" pitchFamily="18" charset="0"/>
              <a:cs typeface="Times New Roman" panose="02020603050405020304" pitchFamily="18" charset="0"/>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6" y="-17879"/>
            <a:ext cx="3384727" cy="1670722"/>
          </a:xfrm>
          <a:prstGeom prst="rect">
            <a:avLst/>
          </a:prstGeom>
        </p:spPr>
      </p:pic>
    </p:spTree>
    <p:extLst>
      <p:ext uri="{BB962C8B-B14F-4D97-AF65-F5344CB8AC3E}">
        <p14:creationId xmlns:p14="http://schemas.microsoft.com/office/powerpoint/2010/main" val="15994067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a:fillRect/>
          </a:stretch>
        </p:blipFill>
        <p:spPr>
          <a:xfrm>
            <a:off x="0" y="0"/>
            <a:ext cx="12192000" cy="6858000"/>
          </a:xfrm>
          <a:prstGeom prst="rect">
            <a:avLst/>
          </a:prstGeom>
        </p:spPr>
      </p:pic>
      <p:grpSp>
        <p:nvGrpSpPr>
          <p:cNvPr id="37" name="组合 2">
            <a:extLst>
              <a:ext uri="{FF2B5EF4-FFF2-40B4-BE49-F238E27FC236}">
                <a16:creationId xmlns:a16="http://schemas.microsoft.com/office/drawing/2014/main" id="{7F548BC9-F3C1-43BC-A8F7-6CC7F3DEDEB1}"/>
              </a:ext>
            </a:extLst>
          </p:cNvPr>
          <p:cNvGrpSpPr/>
          <p:nvPr/>
        </p:nvGrpSpPr>
        <p:grpSpPr>
          <a:xfrm flipH="1">
            <a:off x="2873114" y="913298"/>
            <a:ext cx="6445772" cy="4811642"/>
            <a:chOff x="-558688" y="0"/>
            <a:chExt cx="9107943" cy="6858000"/>
          </a:xfrm>
        </p:grpSpPr>
        <p:pic>
          <p:nvPicPr>
            <p:cNvPr id="38" name="图片 3">
              <a:extLst>
                <a:ext uri="{FF2B5EF4-FFF2-40B4-BE49-F238E27FC236}">
                  <a16:creationId xmlns:a16="http://schemas.microsoft.com/office/drawing/2014/main" id="{42CFA12E-2C52-4E1B-B2CF-636CCF50243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9" name="图片 4">
              <a:extLst>
                <a:ext uri="{FF2B5EF4-FFF2-40B4-BE49-F238E27FC236}">
                  <a16:creationId xmlns:a16="http://schemas.microsoft.com/office/drawing/2014/main" id="{1EADEE28-EAF1-4A7C-A960-0C7A9C6F9D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0" name="图片 19">
            <a:extLst>
              <a:ext uri="{FF2B5EF4-FFF2-40B4-BE49-F238E27FC236}">
                <a16:creationId xmlns:a16="http://schemas.microsoft.com/office/drawing/2014/main" id="{A2AEFE67-1721-4150-9491-F4B63EAB2C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4407" y="1727318"/>
            <a:ext cx="2995261" cy="1029459"/>
          </a:xfrm>
          <a:prstGeom prst="rect">
            <a:avLst/>
          </a:prstGeom>
        </p:spPr>
      </p:pic>
      <p:pic>
        <p:nvPicPr>
          <p:cNvPr id="41" name="图片 20">
            <a:extLst>
              <a:ext uri="{FF2B5EF4-FFF2-40B4-BE49-F238E27FC236}">
                <a16:creationId xmlns:a16="http://schemas.microsoft.com/office/drawing/2014/main" id="{DE9AF016-74E8-45FD-8E2B-433258F1B7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41707" y="536872"/>
            <a:ext cx="1474500" cy="1900252"/>
          </a:xfrm>
          <a:prstGeom prst="rect">
            <a:avLst/>
          </a:prstGeom>
        </p:spPr>
      </p:pic>
      <p:sp>
        <p:nvSpPr>
          <p:cNvPr id="42" name="TextBox 41">
            <a:extLst>
              <a:ext uri="{FF2B5EF4-FFF2-40B4-BE49-F238E27FC236}">
                <a16:creationId xmlns:a16="http://schemas.microsoft.com/office/drawing/2014/main" id="{A9E37A5F-1E01-410B-B851-650DD4EEC7C3}"/>
              </a:ext>
            </a:extLst>
          </p:cNvPr>
          <p:cNvSpPr txBox="1"/>
          <p:nvPr/>
        </p:nvSpPr>
        <p:spPr>
          <a:xfrm>
            <a:off x="3895729" y="2952807"/>
            <a:ext cx="4655871" cy="1384995"/>
          </a:xfrm>
          <a:prstGeom prst="rect">
            <a:avLst/>
          </a:prstGeom>
          <a:noFill/>
        </p:spPr>
        <p:txBody>
          <a:bodyPr wrap="square">
            <a:spAutoFit/>
          </a:bodyPr>
          <a:lstStyle/>
          <a:p>
            <a:pPr algn="ctr"/>
            <a:r>
              <a:rPr lang="en-US" sz="2800" b="1">
                <a:latin typeface="Times New Roman" panose="02020603050405020304" pitchFamily="18" charset="0"/>
                <a:cs typeface="Times New Roman" panose="02020603050405020304" pitchFamily="18" charset="0"/>
              </a:rPr>
              <a:t>Học sinh dựa vào phần mở đầu, tên bài học để trả lời về chủ đề: “Bài học cuộc sống”</a:t>
            </a:r>
            <a:endParaRPr lang="en-US" sz="4000" b="1" i="1" kern="100">
              <a:effectLst/>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childTnLst>
                                </p:cTn>
                              </p:par>
                              <p:par>
                                <p:cTn id="8" presetID="42" presetClass="path" presetSubtype="0" decel="46667" fill="hold" nodeType="withEffect">
                                  <p:stCondLst>
                                    <p:cond delay="0"/>
                                  </p:stCondLst>
                                  <p:childTnLst>
                                    <p:animMotion origin="layout" path="M -0.00664 -0.08936 L 1.66667E-6 3.33333E-6 " pathEditMode="relative" rAng="0" ptsTypes="AA">
                                      <p:cBhvr>
                                        <p:cTn id="9" dur="750" fill="hold"/>
                                        <p:tgtEl>
                                          <p:spTgt spid="41"/>
                                        </p:tgtEl>
                                        <p:attrNameLst>
                                          <p:attrName>ppt_x</p:attrName>
                                          <p:attrName>ppt_y</p:attrName>
                                        </p:attrNameLst>
                                      </p:cBhvr>
                                      <p:rCtr x="326" y="4468"/>
                                    </p:animMotion>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25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2836775" y="551593"/>
            <a:ext cx="651845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 Tìm hiểu giới thiệu bài học</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944" y="4019076"/>
            <a:ext cx="5266750" cy="5266750"/>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1" name="图片 3">
            <a:extLst>
              <a:ext uri="{FF2B5EF4-FFF2-40B4-BE49-F238E27FC236}">
                <a16:creationId xmlns:a16="http://schemas.microsoft.com/office/drawing/2014/main" id="{B5E751EF-2F1D-4BFB-9354-CDD224BFD1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790131" y="2370650"/>
            <a:ext cx="2757905" cy="4471072"/>
          </a:xfrm>
          <a:prstGeom prst="rect">
            <a:avLst/>
          </a:prstGeom>
        </p:spPr>
      </p:pic>
      <p:pic>
        <p:nvPicPr>
          <p:cNvPr id="12" name="图片 5">
            <a:extLst>
              <a:ext uri="{FF2B5EF4-FFF2-40B4-BE49-F238E27FC236}">
                <a16:creationId xmlns:a16="http://schemas.microsoft.com/office/drawing/2014/main" id="{03C63D68-6190-4767-9996-89F4ED9D2206}"/>
              </a:ext>
            </a:extLst>
          </p:cNvPr>
          <p:cNvPicPr>
            <a:picLocks noChangeAspect="1"/>
          </p:cNvPicPr>
          <p:nvPr/>
        </p:nvPicPr>
        <p:blipFill>
          <a:blip r:embed="rId7"/>
          <a:stretch>
            <a:fillRect/>
          </a:stretch>
        </p:blipFill>
        <p:spPr>
          <a:xfrm>
            <a:off x="5453495" y="1946838"/>
            <a:ext cx="4023072" cy="2697043"/>
          </a:xfrm>
          <a:prstGeom prst="rect">
            <a:avLst/>
          </a:prstGeom>
        </p:spPr>
      </p:pic>
      <p:sp>
        <p:nvSpPr>
          <p:cNvPr id="13" name="文本框 7">
            <a:extLst>
              <a:ext uri="{FF2B5EF4-FFF2-40B4-BE49-F238E27FC236}">
                <a16:creationId xmlns:a16="http://schemas.microsoft.com/office/drawing/2014/main" id="{46DE9DF1-E159-4C70-8E2E-9EE984486EB1}"/>
              </a:ext>
            </a:extLst>
          </p:cNvPr>
          <p:cNvSpPr txBox="1"/>
          <p:nvPr/>
        </p:nvSpPr>
        <p:spPr>
          <a:xfrm rot="21275945">
            <a:off x="6065238" y="2539919"/>
            <a:ext cx="2902117" cy="954107"/>
          </a:xfrm>
          <a:prstGeom prst="rect">
            <a:avLst/>
          </a:prstGeom>
          <a:no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Thể loại: Truyện ngụ ngôn</a:t>
            </a:r>
            <a:endParaRPr kumimoji="0" lang="zh-CN" alt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包图简圆体" panose="02010601030101010101" pitchFamily="2" charset="-122"/>
              <a:cs typeface="Times New Roman" panose="02020603050405020304" pitchFamily="18" charset="0"/>
            </a:endParaRPr>
          </a:p>
        </p:txBody>
      </p:sp>
      <p:pic>
        <p:nvPicPr>
          <p:cNvPr id="14" name="图片 3">
            <a:extLst>
              <a:ext uri="{FF2B5EF4-FFF2-40B4-BE49-F238E27FC236}">
                <a16:creationId xmlns:a16="http://schemas.microsoft.com/office/drawing/2014/main" id="{5110F9CE-4DD1-4522-91B4-CFE130FF649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211352" y="3295359"/>
            <a:ext cx="2416333" cy="2866435"/>
          </a:xfrm>
          <a:prstGeom prst="rect">
            <a:avLst/>
          </a:prstGeom>
        </p:spPr>
      </p:pic>
    </p:spTree>
    <p:extLst>
      <p:ext uri="{BB962C8B-B14F-4D97-AF65-F5344CB8AC3E}">
        <p14:creationId xmlns:p14="http://schemas.microsoft.com/office/powerpoint/2010/main" val="22582102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1319742"/>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361389" y="406738"/>
            <a:ext cx="3469219"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 văn bản</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712"/>
            <a:ext cx="3289359" cy="1623648"/>
          </a:xfrm>
          <a:prstGeom prst="rect">
            <a:avLst/>
          </a:prstGeom>
        </p:spPr>
      </p:pic>
      <p:pic>
        <p:nvPicPr>
          <p:cNvPr id="10" name="图形 7">
            <a:extLst>
              <a:ext uri="{FF2B5EF4-FFF2-40B4-BE49-F238E27FC236}">
                <a16:creationId xmlns:a16="http://schemas.microsoft.com/office/drawing/2014/main" id="{8F668DD1-8521-06EB-6687-586C7B827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93" y="6272187"/>
            <a:ext cx="590550" cy="676275"/>
          </a:xfrm>
          <a:prstGeom prst="rect">
            <a:avLst/>
          </a:prstGeom>
        </p:spPr>
      </p:pic>
      <p:pic>
        <p:nvPicPr>
          <p:cNvPr id="15" name="图形 8">
            <a:extLst>
              <a:ext uri="{FF2B5EF4-FFF2-40B4-BE49-F238E27FC236}">
                <a16:creationId xmlns:a16="http://schemas.microsoft.com/office/drawing/2014/main" id="{F9B749BC-AFDC-DBDB-47D0-F2946F7F42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10131" y="6218092"/>
            <a:ext cx="838200" cy="990600"/>
          </a:xfrm>
          <a:prstGeom prst="rect">
            <a:avLst/>
          </a:prstGeom>
        </p:spPr>
      </p:pic>
      <p:pic>
        <p:nvPicPr>
          <p:cNvPr id="16" name="图片 11">
            <a:extLst>
              <a:ext uri="{FF2B5EF4-FFF2-40B4-BE49-F238E27FC236}">
                <a16:creationId xmlns:a16="http://schemas.microsoft.com/office/drawing/2014/main" id="{9E5A480E-DF80-CE7F-F824-A4A8D1389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649" y="3588282"/>
            <a:ext cx="2323709" cy="3487517"/>
          </a:xfrm>
          <a:prstGeom prst="rect">
            <a:avLst/>
          </a:prstGeom>
        </p:spPr>
      </p:pic>
      <p:sp>
        <p:nvSpPr>
          <p:cNvPr id="19" name="矩形 9">
            <a:extLst>
              <a:ext uri="{FF2B5EF4-FFF2-40B4-BE49-F238E27FC236}">
                <a16:creationId xmlns:a16="http://schemas.microsoft.com/office/drawing/2014/main" id="{5115DDEF-2A99-2729-A3B9-620ABED7EF32}"/>
              </a:ext>
            </a:extLst>
          </p:cNvPr>
          <p:cNvSpPr/>
          <p:nvPr/>
        </p:nvSpPr>
        <p:spPr>
          <a:xfrm>
            <a:off x="512679" y="3828699"/>
            <a:ext cx="10030466" cy="404879"/>
          </a:xfrm>
          <a:prstGeom prst="rect">
            <a:avLst/>
          </a:prstGeom>
          <a:solidFill>
            <a:schemeClr val="bg1">
              <a:lumMod val="85000"/>
            </a:schemeClr>
          </a:solidFill>
          <a:ln w="12700">
            <a:noFill/>
          </a:ln>
          <a:effectLst>
            <a:innerShdw blurRad="25400" dist="12700" dir="18900000">
              <a:schemeClr val="bg1">
                <a:lumMod val="65000"/>
                <a:alpha val="7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小考拉体" panose="02000503000000000000" pitchFamily="2" charset="-122"/>
              <a:ea typeface="小考拉体" panose="02000503000000000000" pitchFamily="2" charset="-122"/>
            </a:endParaRPr>
          </a:p>
        </p:txBody>
      </p:sp>
      <p:grpSp>
        <p:nvGrpSpPr>
          <p:cNvPr id="20" name="组合 10">
            <a:extLst>
              <a:ext uri="{FF2B5EF4-FFF2-40B4-BE49-F238E27FC236}">
                <a16:creationId xmlns:a16="http://schemas.microsoft.com/office/drawing/2014/main" id="{A5A6CC1E-0939-07B8-8CFE-E9E280FE264D}"/>
              </a:ext>
            </a:extLst>
          </p:cNvPr>
          <p:cNvGrpSpPr/>
          <p:nvPr/>
        </p:nvGrpSpPr>
        <p:grpSpPr>
          <a:xfrm>
            <a:off x="1184318" y="3557538"/>
            <a:ext cx="930040" cy="930039"/>
            <a:chOff x="1271856" y="1432987"/>
            <a:chExt cx="1326564" cy="1326564"/>
          </a:xfrm>
        </p:grpSpPr>
        <p:sp>
          <p:nvSpPr>
            <p:cNvPr id="23" name="矩形 11">
              <a:extLst>
                <a:ext uri="{FF2B5EF4-FFF2-40B4-BE49-F238E27FC236}">
                  <a16:creationId xmlns:a16="http://schemas.microsoft.com/office/drawing/2014/main" id="{DEE6E2CD-3A80-7E5F-6281-BACF7F6E7781}"/>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4" name="矩形 12">
              <a:extLst>
                <a:ext uri="{FF2B5EF4-FFF2-40B4-BE49-F238E27FC236}">
                  <a16:creationId xmlns:a16="http://schemas.microsoft.com/office/drawing/2014/main" id="{05FA6A3E-509B-BA13-527E-90129A2AC9D2}"/>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5" name="文本框 13">
              <a:extLst>
                <a:ext uri="{FF2B5EF4-FFF2-40B4-BE49-F238E27FC236}">
                  <a16:creationId xmlns:a16="http://schemas.microsoft.com/office/drawing/2014/main" id="{86C8C841-E074-5A32-02A0-F8B735C8734A}"/>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01</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26" name="组合 14">
            <a:extLst>
              <a:ext uri="{FF2B5EF4-FFF2-40B4-BE49-F238E27FC236}">
                <a16:creationId xmlns:a16="http://schemas.microsoft.com/office/drawing/2014/main" id="{608486CA-1801-8243-FA9F-A1ECB3377738}"/>
              </a:ext>
            </a:extLst>
          </p:cNvPr>
          <p:cNvGrpSpPr/>
          <p:nvPr/>
        </p:nvGrpSpPr>
        <p:grpSpPr>
          <a:xfrm>
            <a:off x="3342211" y="3557538"/>
            <a:ext cx="930040" cy="930039"/>
            <a:chOff x="1271856" y="1432987"/>
            <a:chExt cx="1326564" cy="1326564"/>
          </a:xfrm>
        </p:grpSpPr>
        <p:sp>
          <p:nvSpPr>
            <p:cNvPr id="27" name="矩形 15">
              <a:extLst>
                <a:ext uri="{FF2B5EF4-FFF2-40B4-BE49-F238E27FC236}">
                  <a16:creationId xmlns:a16="http://schemas.microsoft.com/office/drawing/2014/main" id="{C81D938F-B98C-E5AC-F7E7-91CC6F8EC50E}"/>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8" name="矩形 16">
              <a:extLst>
                <a:ext uri="{FF2B5EF4-FFF2-40B4-BE49-F238E27FC236}">
                  <a16:creationId xmlns:a16="http://schemas.microsoft.com/office/drawing/2014/main" id="{5C01AF2D-32FB-5B95-5C9C-08112359A4FC}"/>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29" name="文本框 17">
              <a:extLst>
                <a:ext uri="{FF2B5EF4-FFF2-40B4-BE49-F238E27FC236}">
                  <a16:creationId xmlns:a16="http://schemas.microsoft.com/office/drawing/2014/main" id="{81D67838-E3E2-4520-22C7-5C404CAB2D70}"/>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02</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0" name="组合 18">
            <a:extLst>
              <a:ext uri="{FF2B5EF4-FFF2-40B4-BE49-F238E27FC236}">
                <a16:creationId xmlns:a16="http://schemas.microsoft.com/office/drawing/2014/main" id="{C63C8DA2-7E97-9AC1-EE26-F549A8A962BD}"/>
              </a:ext>
            </a:extLst>
          </p:cNvPr>
          <p:cNvGrpSpPr/>
          <p:nvPr/>
        </p:nvGrpSpPr>
        <p:grpSpPr>
          <a:xfrm>
            <a:off x="5764460" y="3557538"/>
            <a:ext cx="930040" cy="930039"/>
            <a:chOff x="1271856" y="1432987"/>
            <a:chExt cx="1326564" cy="1326564"/>
          </a:xfrm>
        </p:grpSpPr>
        <p:sp>
          <p:nvSpPr>
            <p:cNvPr id="31" name="矩形 19">
              <a:extLst>
                <a:ext uri="{FF2B5EF4-FFF2-40B4-BE49-F238E27FC236}">
                  <a16:creationId xmlns:a16="http://schemas.microsoft.com/office/drawing/2014/main" id="{B26060C1-191D-FA6B-11F7-107B9B317E42}"/>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2" name="矩形 20">
              <a:extLst>
                <a:ext uri="{FF2B5EF4-FFF2-40B4-BE49-F238E27FC236}">
                  <a16:creationId xmlns:a16="http://schemas.microsoft.com/office/drawing/2014/main" id="{C8A07D20-729F-D90A-E9B1-68A98310142C}"/>
                </a:ext>
              </a:extLst>
            </p:cNvPr>
            <p:cNvSpPr/>
            <p:nvPr/>
          </p:nvSpPr>
          <p:spPr>
            <a:xfrm>
              <a:off x="1432987" y="1586498"/>
              <a:ext cx="1019542" cy="1019542"/>
            </a:xfrm>
            <a:prstGeom prst="rect">
              <a:avLst/>
            </a:prstGeom>
            <a:solidFill>
              <a:srgbClr val="F0C27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3" name="文本框 21">
              <a:extLst>
                <a:ext uri="{FF2B5EF4-FFF2-40B4-BE49-F238E27FC236}">
                  <a16:creationId xmlns:a16="http://schemas.microsoft.com/office/drawing/2014/main" id="{82013696-0D11-C6C0-732F-F33DC0F4A247}"/>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03</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grpSp>
        <p:nvGrpSpPr>
          <p:cNvPr id="34" name="组合 22">
            <a:extLst>
              <a:ext uri="{FF2B5EF4-FFF2-40B4-BE49-F238E27FC236}">
                <a16:creationId xmlns:a16="http://schemas.microsoft.com/office/drawing/2014/main" id="{8E4FDC1A-314E-52A5-79FF-E0826FE638C0}"/>
              </a:ext>
            </a:extLst>
          </p:cNvPr>
          <p:cNvGrpSpPr/>
          <p:nvPr/>
        </p:nvGrpSpPr>
        <p:grpSpPr>
          <a:xfrm>
            <a:off x="8168128" y="3497052"/>
            <a:ext cx="930040" cy="930039"/>
            <a:chOff x="1271856" y="1432987"/>
            <a:chExt cx="1326564" cy="1326564"/>
          </a:xfrm>
        </p:grpSpPr>
        <p:sp>
          <p:nvSpPr>
            <p:cNvPr id="35" name="矩形 23">
              <a:extLst>
                <a:ext uri="{FF2B5EF4-FFF2-40B4-BE49-F238E27FC236}">
                  <a16:creationId xmlns:a16="http://schemas.microsoft.com/office/drawing/2014/main" id="{7988660A-51EE-1F34-0DBB-4F570CB3E38B}"/>
                </a:ext>
              </a:extLst>
            </p:cNvPr>
            <p:cNvSpPr/>
            <p:nvPr/>
          </p:nvSpPr>
          <p:spPr>
            <a:xfrm>
              <a:off x="1271856" y="1432987"/>
              <a:ext cx="1326564" cy="1326564"/>
            </a:xfrm>
            <a:prstGeom prst="rect">
              <a:avLst/>
            </a:prstGeom>
            <a:gradFill flip="none" rotWithShape="1">
              <a:gsLst>
                <a:gs pos="0">
                  <a:srgbClr val="F0F0F0"/>
                </a:gs>
                <a:gs pos="100000">
                  <a:srgbClr val="FCFCFC"/>
                </a:gs>
              </a:gsLst>
              <a:lin ang="18900000" scaled="1"/>
              <a:tileRect/>
            </a:gradFill>
            <a:ln w="9525">
              <a:solidFill>
                <a:schemeClr val="bg1"/>
              </a:solidFill>
              <a:miter lim="800000"/>
            </a:ln>
            <a:effectLst>
              <a:outerShdw blurRad="101600" dist="38100" dir="78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6" name="矩形 24">
              <a:extLst>
                <a:ext uri="{FF2B5EF4-FFF2-40B4-BE49-F238E27FC236}">
                  <a16:creationId xmlns:a16="http://schemas.microsoft.com/office/drawing/2014/main" id="{4933B9AD-B648-DA7A-FE13-087190338FDD}"/>
                </a:ext>
              </a:extLst>
            </p:cNvPr>
            <p:cNvSpPr/>
            <p:nvPr/>
          </p:nvSpPr>
          <p:spPr>
            <a:xfrm>
              <a:off x="1432987" y="1586498"/>
              <a:ext cx="1019542" cy="1019542"/>
            </a:xfrm>
            <a:prstGeom prst="rect">
              <a:avLst/>
            </a:prstGeom>
            <a:solidFill>
              <a:srgbClr val="7C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7" name="文本框 25">
              <a:extLst>
                <a:ext uri="{FF2B5EF4-FFF2-40B4-BE49-F238E27FC236}">
                  <a16:creationId xmlns:a16="http://schemas.microsoft.com/office/drawing/2014/main" id="{E96D493C-D427-406D-DD6D-1294278E8643}"/>
                </a:ext>
              </a:extLst>
            </p:cNvPr>
            <p:cNvSpPr txBox="1"/>
            <p:nvPr/>
          </p:nvSpPr>
          <p:spPr>
            <a:xfrm>
              <a:off x="1524607" y="1640647"/>
              <a:ext cx="921895" cy="921896"/>
            </a:xfrm>
            <a:prstGeom prst="rect">
              <a:avLst/>
            </a:prstGeom>
            <a:noFill/>
          </p:spPr>
          <p:txBody>
            <a:bodyPr wrap="none" rtlCol="0">
              <a:spAutoFit/>
            </a:bodyPr>
            <a:lstStyle/>
            <a:p>
              <a:r>
                <a:rPr lang="en-US"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rPr>
                <a:t>04</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小考拉体" panose="02000503000000000000" pitchFamily="2" charset="-122"/>
                <a:cs typeface="Times New Roman" panose="02020603050405020304" pitchFamily="18" charset="0"/>
              </a:endParaRPr>
            </a:p>
          </p:txBody>
        </p:sp>
      </p:grpSp>
      <p:sp>
        <p:nvSpPr>
          <p:cNvPr id="42" name="文本框 31">
            <a:extLst>
              <a:ext uri="{FF2B5EF4-FFF2-40B4-BE49-F238E27FC236}">
                <a16:creationId xmlns:a16="http://schemas.microsoft.com/office/drawing/2014/main" id="{15833FB5-AB05-3B6A-89B7-1559920434AA}"/>
              </a:ext>
            </a:extLst>
          </p:cNvPr>
          <p:cNvSpPr txBox="1"/>
          <p:nvPr/>
        </p:nvSpPr>
        <p:spPr>
          <a:xfrm>
            <a:off x="761932" y="2134333"/>
            <a:ext cx="2048428" cy="954107"/>
          </a:xfrm>
          <a:prstGeom prst="rect">
            <a:avLst/>
          </a:prstGeom>
          <a:noFill/>
        </p:spPr>
        <p:txBody>
          <a:bodyPr wrap="square" rtlCol="0">
            <a:spAutoFit/>
          </a:bodyPr>
          <a:lstStyle>
            <a:defPPr>
              <a:defRPr lang="zh-CN"/>
            </a:defPPr>
            <a:lvl1pPr>
              <a:lnSpc>
                <a:spcPts val="1200"/>
              </a:lnSpc>
              <a:defRPr sz="9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defRPr>
            </a:lvl1pPr>
          </a:lstStyle>
          <a:p>
            <a:pPr algn="ctr">
              <a:lnSpc>
                <a:spcPct val="100000"/>
              </a:lnSpc>
            </a:pPr>
            <a:r>
              <a:rPr lang="nl-NL" sz="2800">
                <a:latin typeface="Times New Roman" panose="02020603050405020304" pitchFamily="18" charset="0"/>
                <a:cs typeface="Times New Roman" panose="02020603050405020304" pitchFamily="18" charset="0"/>
              </a:rPr>
              <a:t>Những cái nhìn hạn hẹp</a:t>
            </a:r>
            <a:endParaRPr lang="en-US" altLang="zh-CN" sz="2800" dirty="0">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43" name="文本框 35">
            <a:extLst>
              <a:ext uri="{FF2B5EF4-FFF2-40B4-BE49-F238E27FC236}">
                <a16:creationId xmlns:a16="http://schemas.microsoft.com/office/drawing/2014/main" id="{4D1B0580-620B-5CAA-5586-BFA722C229FB}"/>
              </a:ext>
            </a:extLst>
          </p:cNvPr>
          <p:cNvSpPr txBox="1"/>
          <p:nvPr/>
        </p:nvSpPr>
        <p:spPr>
          <a:xfrm>
            <a:off x="5320238" y="2130865"/>
            <a:ext cx="1835270" cy="954107"/>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Biết người biết ta</a:t>
            </a:r>
            <a:endParaRPr lang="en-US" altLang="zh-CN" sz="2800" b="0" dirty="0">
              <a:latin typeface="Times New Roman" panose="02020603050405020304" pitchFamily="18" charset="0"/>
              <a:cs typeface="Times New Roman" panose="02020603050405020304" pitchFamily="18" charset="0"/>
            </a:endParaRPr>
          </a:p>
        </p:txBody>
      </p:sp>
      <p:sp>
        <p:nvSpPr>
          <p:cNvPr id="45" name="文本框 41">
            <a:extLst>
              <a:ext uri="{FF2B5EF4-FFF2-40B4-BE49-F238E27FC236}">
                <a16:creationId xmlns:a16="http://schemas.microsoft.com/office/drawing/2014/main" id="{B06AC0FD-7434-AA00-885F-8DF1E6BAE8FE}"/>
              </a:ext>
            </a:extLst>
          </p:cNvPr>
          <p:cNvSpPr txBox="1"/>
          <p:nvPr/>
        </p:nvSpPr>
        <p:spPr>
          <a:xfrm>
            <a:off x="2836387" y="4808864"/>
            <a:ext cx="2050671"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nl-NL" sz="2800" b="0">
                <a:latin typeface="Times New Roman" panose="02020603050405020304" pitchFamily="18" charset="0"/>
                <a:cs typeface="Times New Roman" panose="02020603050405020304" pitchFamily="18" charset="0"/>
              </a:rPr>
              <a:t>Những tình huống hiểm nghèo</a:t>
            </a:r>
            <a:endParaRPr lang="en-US" altLang="zh-CN" sz="2800" b="0" dirty="0">
              <a:latin typeface="Times New Roman" panose="02020603050405020304" pitchFamily="18" charset="0"/>
              <a:cs typeface="Times New Roman" panose="02020603050405020304" pitchFamily="18" charset="0"/>
            </a:endParaRPr>
          </a:p>
        </p:txBody>
      </p:sp>
      <p:sp>
        <p:nvSpPr>
          <p:cNvPr id="46" name="文本框 44">
            <a:extLst>
              <a:ext uri="{FF2B5EF4-FFF2-40B4-BE49-F238E27FC236}">
                <a16:creationId xmlns:a16="http://schemas.microsoft.com/office/drawing/2014/main" id="{0403666D-DB11-91B2-7BA4-9C1214EB809C}"/>
              </a:ext>
            </a:extLst>
          </p:cNvPr>
          <p:cNvSpPr txBox="1"/>
          <p:nvPr/>
        </p:nvSpPr>
        <p:spPr>
          <a:xfrm>
            <a:off x="7872576" y="4671391"/>
            <a:ext cx="1712646" cy="1384995"/>
          </a:xfrm>
          <a:prstGeom prst="rect">
            <a:avLst/>
          </a:prstGeom>
          <a:noFill/>
        </p:spPr>
        <p:txBody>
          <a:bodyPr wrap="square" rtlCol="0">
            <a:spAutoFit/>
          </a:bodyPr>
          <a:lstStyle>
            <a:defPPr>
              <a:defRPr lang="zh-CN"/>
            </a:defPPr>
            <a:lvl1pPr>
              <a:lnSpc>
                <a:spcPts val="1200"/>
              </a:lnSpc>
              <a:defRPr sz="2400" b="1">
                <a:solidFill>
                  <a:schemeClr val="tx1">
                    <a:lumMod val="85000"/>
                    <a:lumOff val="15000"/>
                  </a:schemeClr>
                </a:solidFill>
                <a:latin typeface="小考拉体" panose="02000503000000000000" pitchFamily="2" charset="-122"/>
                <a:ea typeface="小考拉体" panose="02000503000000000000" pitchFamily="2" charset="-122"/>
                <a:cs typeface="Arial" panose="020B0604020202020204" pitchFamily="34" charset="0"/>
              </a:defRPr>
            </a:lvl1pPr>
          </a:lstStyle>
          <a:p>
            <a:pPr algn="ctr">
              <a:lnSpc>
                <a:spcPct val="100000"/>
              </a:lnSpc>
            </a:pPr>
            <a:r>
              <a:rPr lang="en-US" sz="2800" b="0">
                <a:latin typeface="Times New Roman" panose="02020603050405020304" pitchFamily="18" charset="0"/>
                <a:cs typeface="Times New Roman" panose="02020603050405020304" pitchFamily="18" charset="0"/>
              </a:rPr>
              <a:t>Chân, tay, tai, mắt, miệng</a:t>
            </a:r>
            <a:endParaRPr lang="en-US" sz="2800" b="0"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7" name="图片 36">
            <a:extLst>
              <a:ext uri="{FF2B5EF4-FFF2-40B4-BE49-F238E27FC236}">
                <a16:creationId xmlns:a16="http://schemas.microsoft.com/office/drawing/2014/main" id="{0F0034A0-6AA8-4974-8152-5385275852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3822" y="2079043"/>
            <a:ext cx="2050671" cy="4817067"/>
          </a:xfrm>
          <a:prstGeom prst="rect">
            <a:avLst/>
          </a:prstGeom>
        </p:spPr>
      </p:pic>
    </p:spTree>
    <p:extLst>
      <p:ext uri="{BB962C8B-B14F-4D97-AF65-F5344CB8AC3E}">
        <p14:creationId xmlns:p14="http://schemas.microsoft.com/office/powerpoint/2010/main" val="981132826"/>
      </p:ext>
    </p:extLst>
  </p:cSld>
  <p:clrMapOvr>
    <a:masterClrMapping/>
  </p:clrMapOvr>
  <p:transition spd="slow" advClick="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14:presetBounceEnd="20000">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14:bounceEnd="20000">
                                          <p:cBhvr additive="base">
                                            <p:cTn id="27" dur="750" fill="hold"/>
                                            <p:tgtEl>
                                              <p:spTgt spid="34"/>
                                            </p:tgtEl>
                                            <p:attrNameLst>
                                              <p:attrName>ppt_x</p:attrName>
                                            </p:attrNameLst>
                                          </p:cBhvr>
                                          <p:tavLst>
                                            <p:tav tm="0">
                                              <p:val>
                                                <p:strVal val="#ppt_x"/>
                                              </p:val>
                                            </p:tav>
                                            <p:tav tm="100000">
                                              <p:val>
                                                <p:strVal val="#ppt_x"/>
                                              </p:val>
                                            </p:tav>
                                          </p:tavLst>
                                        </p:anim>
                                        <p:anim calcmode="lin" valueType="num" p14:bounceEnd="20000">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14:bounceEnd="20000">
                                          <p:cBhvr additive="base">
                                            <p:cTn id="31" dur="750" fill="hold"/>
                                            <p:tgtEl>
                                              <p:spTgt spid="30"/>
                                            </p:tgtEl>
                                            <p:attrNameLst>
                                              <p:attrName>ppt_x</p:attrName>
                                            </p:attrNameLst>
                                          </p:cBhvr>
                                          <p:tavLst>
                                            <p:tav tm="0">
                                              <p:val>
                                                <p:strVal val="#ppt_x"/>
                                              </p:val>
                                            </p:tav>
                                            <p:tav tm="100000">
                                              <p:val>
                                                <p:strVal val="#ppt_x"/>
                                              </p:val>
                                            </p:tav>
                                          </p:tavLst>
                                        </p:anim>
                                        <p:anim calcmode="lin" valueType="num" p14:bounceEnd="20000">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14:bounceEnd="20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20000">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20000">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14:bounceEnd="20000">
                                          <p:cBhvr additive="base">
                                            <p:cTn id="39" dur="75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750"/>
                                </p:stCondLst>
                                <p:childTnLst>
                                  <p:par>
                                    <p:cTn id="16" presetID="42"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anim calcmode="lin" valueType="num">
                                          <p:cBhvr>
                                            <p:cTn id="19" dur="750" fill="hold"/>
                                            <p:tgtEl>
                                              <p:spTgt spid="47"/>
                                            </p:tgtEl>
                                            <p:attrNameLst>
                                              <p:attrName>ppt_x</p:attrName>
                                            </p:attrNameLst>
                                          </p:cBhvr>
                                          <p:tavLst>
                                            <p:tav tm="0">
                                              <p:val>
                                                <p:strVal val="#ppt_x"/>
                                              </p:val>
                                            </p:tav>
                                            <p:tav tm="100000">
                                              <p:val>
                                                <p:strVal val="#ppt_x"/>
                                              </p:val>
                                            </p:tav>
                                          </p:tavLst>
                                        </p:anim>
                                        <p:anim calcmode="lin" valueType="num">
                                          <p:cBhvr>
                                            <p:cTn id="20" dur="7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50"/>
                                            <p:tgtEl>
                                              <p:spTgt spid="19"/>
                                            </p:tgtEl>
                                          </p:cBhvr>
                                        </p:animEffect>
                                      </p:childTnLst>
                                    </p:cTn>
                                  </p:par>
                                  <p:par>
                                    <p:cTn id="25" presetID="2" presetClass="entr" presetSubtype="4" fill="hold" nodeType="withEffect">
                                      <p:stCondLst>
                                        <p:cond delay="150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750" fill="hold"/>
                                            <p:tgtEl>
                                              <p:spTgt spid="34"/>
                                            </p:tgtEl>
                                            <p:attrNameLst>
                                              <p:attrName>ppt_x</p:attrName>
                                            </p:attrNameLst>
                                          </p:cBhvr>
                                          <p:tavLst>
                                            <p:tav tm="0">
                                              <p:val>
                                                <p:strVal val="#ppt_x"/>
                                              </p:val>
                                            </p:tav>
                                            <p:tav tm="100000">
                                              <p:val>
                                                <p:strVal val="#ppt_x"/>
                                              </p:val>
                                            </p:tav>
                                          </p:tavLst>
                                        </p:anim>
                                        <p:anim calcmode="lin" valueType="num">
                                          <p:cBhvr additive="base">
                                            <p:cTn id="28" dur="75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00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ppt_x"/>
                                              </p:val>
                                            </p:tav>
                                            <p:tav tm="100000">
                                              <p:val>
                                                <p:strVal val="#ppt_x"/>
                                              </p:val>
                                            </p:tav>
                                          </p:tavLst>
                                        </p:anim>
                                        <p:anim calcmode="lin" valueType="num">
                                          <p:cBhvr additive="base">
                                            <p:cTn id="32" dur="75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6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31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ppt_x"/>
                                              </p:val>
                                            </p:tav>
                                            <p:tav tm="100000">
                                              <p:val>
                                                <p:strVal val="#ppt_x"/>
                                              </p:val>
                                            </p:tav>
                                          </p:tavLst>
                                        </p:anim>
                                        <p:anim calcmode="lin" valueType="num">
                                          <p:cBhvr additive="base">
                                            <p:cTn id="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fill="hold"/>
                                            <p:tgtEl>
                                              <p:spTgt spid="46"/>
                                            </p:tgtEl>
                                            <p:attrNameLst>
                                              <p:attrName>ppt_x</p:attrName>
                                            </p:attrNameLst>
                                          </p:cBhvr>
                                          <p:tavLst>
                                            <p:tav tm="0">
                                              <p:val>
                                                <p:strVal val="#ppt_x"/>
                                              </p:val>
                                            </p:tav>
                                            <p:tav tm="100000">
                                              <p:val>
                                                <p:strVal val="#ppt_x"/>
                                              </p:val>
                                            </p:tav>
                                          </p:tavLst>
                                        </p:anim>
                                        <p:anim calcmode="lin" valueType="num">
                                          <p:cBhvr additive="base">
                                            <p:cTn id="6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3" grpId="0"/>
          <p:bldP spid="45" grpId="0"/>
          <p:bldP spid="4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4075" y="1401718"/>
            <a:ext cx="5222718" cy="3616325"/>
          </a:xfrm>
          <a:prstGeom prst="rect">
            <a:avLst/>
          </a:prstGeom>
        </p:spPr>
      </p:pic>
      <p:sp>
        <p:nvSpPr>
          <p:cNvPr id="11" name="文本框 10"/>
          <p:cNvSpPr txBox="1"/>
          <p:nvPr/>
        </p:nvSpPr>
        <p:spPr>
          <a:xfrm>
            <a:off x="3817385" y="2021545"/>
            <a:ext cx="3591064" cy="2243884"/>
          </a:xfrm>
          <a:prstGeom prst="rect">
            <a:avLst/>
          </a:prstGeom>
          <a:noFill/>
        </p:spPr>
        <p:txBody>
          <a:bodyPr wrap="square" rtlCol="0">
            <a:spAutoFit/>
          </a:bodyPr>
          <a:lstStyle/>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II.</a:t>
            </a:r>
          </a:p>
          <a:p>
            <a:pPr algn="ctr">
              <a:lnSpc>
                <a:spcPct val="120000"/>
              </a:lnSpc>
            </a:pPr>
            <a:r>
              <a:rPr lang="en-US" altLang="zh-CN" sz="4000" b="1">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Tìm hiểu tri thức đọc hiểu</a:t>
            </a:r>
            <a:endParaRPr lang="zh-CN" altLang="en-US" sz="40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13" name="文本框 12"/>
          <p:cNvSpPr txBox="1"/>
          <p:nvPr/>
        </p:nvSpPr>
        <p:spPr>
          <a:xfrm>
            <a:off x="3164033" y="196780"/>
            <a:ext cx="5844870" cy="830997"/>
          </a:xfrm>
          <a:prstGeom prst="rect">
            <a:avLst/>
          </a:prstGeom>
          <a:noFill/>
        </p:spPr>
        <p:txBody>
          <a:bodyPr wrap="none" rtlCol="0">
            <a:spAutoFit/>
          </a:bodyPr>
          <a:lstStyle/>
          <a:p>
            <a:pPr algn="ctr"/>
            <a:r>
              <a:rPr lang="en-US" altLang="zh-CN" sz="48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Hình thành kiến thức</a:t>
            </a:r>
            <a:endParaRPr lang="zh-CN" altLang="en-US" sz="48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7415954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3193"/>
            <a:ext cx="12192000" cy="8382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25335"/>
            <a:ext cx="1697811" cy="3033589"/>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1871" y="4336515"/>
            <a:ext cx="1779690" cy="2622409"/>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7987" y="138817"/>
            <a:ext cx="866775" cy="12954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sp>
        <p:nvSpPr>
          <p:cNvPr id="22" name="文本框 21"/>
          <p:cNvSpPr txBox="1"/>
          <p:nvPr/>
        </p:nvSpPr>
        <p:spPr>
          <a:xfrm>
            <a:off x="3747445" y="310256"/>
            <a:ext cx="4697120"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Phân tích ngữ liệu</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81" name="Google Shape;1395;p40">
            <a:extLst>
              <a:ext uri="{FF2B5EF4-FFF2-40B4-BE49-F238E27FC236}">
                <a16:creationId xmlns:a16="http://schemas.microsoft.com/office/drawing/2014/main" id="{5E0DDAD8-A892-D376-BE41-903EB0772B41}"/>
              </a:ext>
            </a:extLst>
          </p:cNvPr>
          <p:cNvGrpSpPr/>
          <p:nvPr/>
        </p:nvGrpSpPr>
        <p:grpSpPr>
          <a:xfrm>
            <a:off x="3930645" y="3605389"/>
            <a:ext cx="2165441" cy="1594523"/>
            <a:chOff x="2721985" y="3423925"/>
            <a:chExt cx="1624081" cy="1195892"/>
          </a:xfrm>
        </p:grpSpPr>
        <p:sp>
          <p:nvSpPr>
            <p:cNvPr id="82" name="Google Shape;1396;p40">
              <a:extLst>
                <a:ext uri="{FF2B5EF4-FFF2-40B4-BE49-F238E27FC236}">
                  <a16:creationId xmlns:a16="http://schemas.microsoft.com/office/drawing/2014/main" id="{441735C0-32AE-4A3E-B2EE-1EC4EF90A8B3}"/>
                </a:ext>
              </a:extLst>
            </p:cNvPr>
            <p:cNvSpPr txBox="1"/>
            <p:nvPr/>
          </p:nvSpPr>
          <p:spPr>
            <a:xfrm>
              <a:off x="2721985" y="3938217"/>
              <a:ext cx="1624081"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Không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3" name="Google Shape;1397;p40">
              <a:extLst>
                <a:ext uri="{FF2B5EF4-FFF2-40B4-BE49-F238E27FC236}">
                  <a16:creationId xmlns:a16="http://schemas.microsoft.com/office/drawing/2014/main" id="{F0E48664-F1AC-5CF0-8623-16959DDDD750}"/>
                </a:ext>
              </a:extLst>
            </p:cNvPr>
            <p:cNvSpPr/>
            <p:nvPr/>
          </p:nvSpPr>
          <p:spPr>
            <a:xfrm flipH="1">
              <a:off x="2807301"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07</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4" name="Google Shape;1398;p40">
            <a:extLst>
              <a:ext uri="{FF2B5EF4-FFF2-40B4-BE49-F238E27FC236}">
                <a16:creationId xmlns:a16="http://schemas.microsoft.com/office/drawing/2014/main" id="{FB545E6C-22EF-4FB4-B451-FF0AE930B71E}"/>
              </a:ext>
            </a:extLst>
          </p:cNvPr>
          <p:cNvGrpSpPr/>
          <p:nvPr/>
        </p:nvGrpSpPr>
        <p:grpSpPr>
          <a:xfrm>
            <a:off x="6698733" y="3605390"/>
            <a:ext cx="2231040" cy="1472722"/>
            <a:chOff x="4798051" y="3423925"/>
            <a:chExt cx="1673280" cy="1104541"/>
          </a:xfrm>
        </p:grpSpPr>
        <p:sp>
          <p:nvSpPr>
            <p:cNvPr id="85" name="Google Shape;1399;p40">
              <a:extLst>
                <a:ext uri="{FF2B5EF4-FFF2-40B4-BE49-F238E27FC236}">
                  <a16:creationId xmlns:a16="http://schemas.microsoft.com/office/drawing/2014/main" id="{75357CB5-4F6B-2A52-95EC-83F7F38813F1}"/>
                </a:ext>
              </a:extLst>
            </p:cNvPr>
            <p:cNvSpPr txBox="1"/>
            <p:nvPr/>
          </p:nvSpPr>
          <p:spPr>
            <a:xfrm>
              <a:off x="4889268" y="3846866"/>
              <a:ext cx="1582063"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Tình huống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6" name="Google Shape;1400;p40">
              <a:extLst>
                <a:ext uri="{FF2B5EF4-FFF2-40B4-BE49-F238E27FC236}">
                  <a16:creationId xmlns:a16="http://schemas.microsoft.com/office/drawing/2014/main" id="{71EBFD8C-76BD-DB68-77F5-09EE59283543}"/>
                </a:ext>
              </a:extLst>
            </p:cNvPr>
            <p:cNvSpPr/>
            <p:nvPr/>
          </p:nvSpPr>
          <p:spPr>
            <a:xfrm flipH="1">
              <a:off x="4798051" y="3423925"/>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06</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grpSp>
        <p:nvGrpSpPr>
          <p:cNvPr id="87" name="Google Shape;1401;p40">
            <a:extLst>
              <a:ext uri="{FF2B5EF4-FFF2-40B4-BE49-F238E27FC236}">
                <a16:creationId xmlns:a16="http://schemas.microsoft.com/office/drawing/2014/main" id="{B4BE4381-E0F5-68F7-EB75-69DF93193F6D}"/>
              </a:ext>
            </a:extLst>
          </p:cNvPr>
          <p:cNvGrpSpPr/>
          <p:nvPr/>
        </p:nvGrpSpPr>
        <p:grpSpPr>
          <a:xfrm>
            <a:off x="9353200" y="3605389"/>
            <a:ext cx="2051600" cy="1457111"/>
            <a:chOff x="6788901" y="3423925"/>
            <a:chExt cx="1538700" cy="1092833"/>
          </a:xfrm>
        </p:grpSpPr>
        <p:sp>
          <p:nvSpPr>
            <p:cNvPr id="88" name="Google Shape;1402;p40">
              <a:extLst>
                <a:ext uri="{FF2B5EF4-FFF2-40B4-BE49-F238E27FC236}">
                  <a16:creationId xmlns:a16="http://schemas.microsoft.com/office/drawing/2014/main" id="{40DC9937-44D0-E22F-CD78-6CE638704303}"/>
                </a:ext>
              </a:extLst>
            </p:cNvPr>
            <p:cNvSpPr txBox="1"/>
            <p:nvPr/>
          </p:nvSpPr>
          <p:spPr>
            <a:xfrm>
              <a:off x="6838101" y="383515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Cốt truyện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sp>
          <p:nvSpPr>
            <p:cNvPr id="89" name="Google Shape;1403;p40">
              <a:extLst>
                <a:ext uri="{FF2B5EF4-FFF2-40B4-BE49-F238E27FC236}">
                  <a16:creationId xmlns:a16="http://schemas.microsoft.com/office/drawing/2014/main" id="{26EAFA29-3648-0AE5-7783-997B8ED1F82C}"/>
                </a:ext>
              </a:extLst>
            </p:cNvPr>
            <p:cNvSpPr/>
            <p:nvPr/>
          </p:nvSpPr>
          <p:spPr>
            <a:xfrm flipH="1">
              <a:off x="6788901" y="3423925"/>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05</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grpSp>
      <p:cxnSp>
        <p:nvCxnSpPr>
          <p:cNvPr id="90" name="Google Shape;1412;p40">
            <a:extLst>
              <a:ext uri="{FF2B5EF4-FFF2-40B4-BE49-F238E27FC236}">
                <a16:creationId xmlns:a16="http://schemas.microsoft.com/office/drawing/2014/main" id="{B05DCFA8-6396-09D4-364F-BAD7F0A2230C}"/>
              </a:ext>
            </a:extLst>
          </p:cNvPr>
          <p:cNvCxnSpPr>
            <a:stCxn id="98" idx="1"/>
            <a:endCxn id="101" idx="3"/>
          </p:cNvCxnSpPr>
          <p:nvPr/>
        </p:nvCxnSpPr>
        <p:spPr>
          <a:xfrm>
            <a:off x="3441532"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1" name="Google Shape;1415;p40">
            <a:extLst>
              <a:ext uri="{FF2B5EF4-FFF2-40B4-BE49-F238E27FC236}">
                <a16:creationId xmlns:a16="http://schemas.microsoft.com/office/drawing/2014/main" id="{D45EA6C8-0593-8483-7D70-57B35826A669}"/>
              </a:ext>
            </a:extLst>
          </p:cNvPr>
          <p:cNvCxnSpPr>
            <a:stCxn id="101" idx="1"/>
            <a:endCxn id="104" idx="3"/>
          </p:cNvCxnSpPr>
          <p:nvPr/>
        </p:nvCxnSpPr>
        <p:spPr>
          <a:xfrm>
            <a:off x="6096000"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2" name="Google Shape;1417;p40">
            <a:extLst>
              <a:ext uri="{FF2B5EF4-FFF2-40B4-BE49-F238E27FC236}">
                <a16:creationId xmlns:a16="http://schemas.microsoft.com/office/drawing/2014/main" id="{C15C5AD1-9408-DE7C-F456-C34638BC70F6}"/>
              </a:ext>
            </a:extLst>
          </p:cNvPr>
          <p:cNvCxnSpPr>
            <a:stCxn id="104" idx="1"/>
            <a:endCxn id="107" idx="3"/>
          </p:cNvCxnSpPr>
          <p:nvPr/>
        </p:nvCxnSpPr>
        <p:spPr>
          <a:xfrm>
            <a:off x="8750333" y="18732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3" name="Google Shape;1419;p40">
            <a:extLst>
              <a:ext uri="{FF2B5EF4-FFF2-40B4-BE49-F238E27FC236}">
                <a16:creationId xmlns:a16="http://schemas.microsoft.com/office/drawing/2014/main" id="{2F18B027-6C65-979E-95DC-714BEC1F7C9A}"/>
              </a:ext>
            </a:extLst>
          </p:cNvPr>
          <p:cNvCxnSpPr>
            <a:endCxn id="89" idx="0"/>
          </p:cNvCxnSpPr>
          <p:nvPr/>
        </p:nvCxnSpPr>
        <p:spPr>
          <a:xfrm>
            <a:off x="10379000" y="3115788"/>
            <a:ext cx="0" cy="489600"/>
          </a:xfrm>
          <a:prstGeom prst="straightConnector1">
            <a:avLst/>
          </a:prstGeom>
          <a:noFill/>
          <a:ln w="19050" cap="flat" cmpd="sng">
            <a:solidFill>
              <a:srgbClr val="2C316B"/>
            </a:solidFill>
            <a:prstDash val="solid"/>
            <a:round/>
            <a:headEnd type="none" w="med" len="med"/>
            <a:tailEnd type="none" w="med" len="med"/>
          </a:ln>
        </p:spPr>
      </p:cxnSp>
      <p:cxnSp>
        <p:nvCxnSpPr>
          <p:cNvPr id="94" name="Google Shape;1421;p40">
            <a:extLst>
              <a:ext uri="{FF2B5EF4-FFF2-40B4-BE49-F238E27FC236}">
                <a16:creationId xmlns:a16="http://schemas.microsoft.com/office/drawing/2014/main" id="{8EB4CBD4-582E-79FF-FCEF-079F902110BB}"/>
              </a:ext>
            </a:extLst>
          </p:cNvPr>
          <p:cNvCxnSpPr>
            <a:stCxn id="89" idx="3"/>
            <a:endCxn id="86" idx="1"/>
          </p:cNvCxnSpPr>
          <p:nvPr/>
        </p:nvCxnSpPr>
        <p:spPr>
          <a:xfrm rot="10800000">
            <a:off x="8750400"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5" name="Google Shape;1422;p40">
            <a:extLst>
              <a:ext uri="{FF2B5EF4-FFF2-40B4-BE49-F238E27FC236}">
                <a16:creationId xmlns:a16="http://schemas.microsoft.com/office/drawing/2014/main" id="{5A4DD1D5-7E8F-14B1-7648-C6F4856E0998}"/>
              </a:ext>
            </a:extLst>
          </p:cNvPr>
          <p:cNvCxnSpPr>
            <a:stCxn id="86" idx="3"/>
            <a:endCxn id="83" idx="1"/>
          </p:cNvCxnSpPr>
          <p:nvPr/>
        </p:nvCxnSpPr>
        <p:spPr>
          <a:xfrm rot="10800000">
            <a:off x="6095933" y="3819788"/>
            <a:ext cx="602800" cy="0"/>
          </a:xfrm>
          <a:prstGeom prst="straightConnector1">
            <a:avLst/>
          </a:prstGeom>
          <a:noFill/>
          <a:ln w="19050" cap="flat" cmpd="sng">
            <a:solidFill>
              <a:srgbClr val="2C316B"/>
            </a:solidFill>
            <a:prstDash val="solid"/>
            <a:round/>
            <a:headEnd type="none" w="med" len="med"/>
            <a:tailEnd type="none" w="med" len="med"/>
          </a:ln>
        </p:spPr>
      </p:cxnSp>
      <p:cxnSp>
        <p:nvCxnSpPr>
          <p:cNvPr id="96" name="Google Shape;1423;p40">
            <a:extLst>
              <a:ext uri="{FF2B5EF4-FFF2-40B4-BE49-F238E27FC236}">
                <a16:creationId xmlns:a16="http://schemas.microsoft.com/office/drawing/2014/main" id="{E28D72D8-1DFA-1298-CC1B-1E9798ADB2A8}"/>
              </a:ext>
            </a:extLst>
          </p:cNvPr>
          <p:cNvCxnSpPr>
            <a:stCxn id="83" idx="3"/>
            <a:endCxn id="110" idx="1"/>
          </p:cNvCxnSpPr>
          <p:nvPr/>
        </p:nvCxnSpPr>
        <p:spPr>
          <a:xfrm rot="10800000">
            <a:off x="3441600" y="3819788"/>
            <a:ext cx="602800" cy="0"/>
          </a:xfrm>
          <a:prstGeom prst="straightConnector1">
            <a:avLst/>
          </a:prstGeom>
          <a:noFill/>
          <a:ln w="19050" cap="flat" cmpd="sng">
            <a:solidFill>
              <a:srgbClr val="2C316B"/>
            </a:solidFill>
            <a:prstDash val="solid"/>
            <a:round/>
            <a:headEnd type="none" w="med" len="med"/>
            <a:tailEnd type="none" w="med" len="med"/>
          </a:ln>
        </p:spPr>
      </p:cxnSp>
      <p:grpSp>
        <p:nvGrpSpPr>
          <p:cNvPr id="97" name="Google Shape;1425;p40">
            <a:extLst>
              <a:ext uri="{FF2B5EF4-FFF2-40B4-BE49-F238E27FC236}">
                <a16:creationId xmlns:a16="http://schemas.microsoft.com/office/drawing/2014/main" id="{CD908EA0-004E-100C-6629-BB1821E54E05}"/>
              </a:ext>
            </a:extLst>
          </p:cNvPr>
          <p:cNvGrpSpPr/>
          <p:nvPr/>
        </p:nvGrpSpPr>
        <p:grpSpPr>
          <a:xfrm>
            <a:off x="1389932" y="1658890"/>
            <a:ext cx="2051600" cy="1534118"/>
            <a:chOff x="816450" y="1964050"/>
            <a:chExt cx="1538700" cy="1150588"/>
          </a:xfrm>
        </p:grpSpPr>
        <p:sp>
          <p:nvSpPr>
            <p:cNvPr id="98" name="Google Shape;1413;p40">
              <a:extLst>
                <a:ext uri="{FF2B5EF4-FFF2-40B4-BE49-F238E27FC236}">
                  <a16:creationId xmlns:a16="http://schemas.microsoft.com/office/drawing/2014/main" id="{3D500321-5F3D-4C2B-B03B-27EDB11E6994}"/>
                </a:ext>
              </a:extLst>
            </p:cNvPr>
            <p:cNvSpPr/>
            <p:nvPr/>
          </p:nvSpPr>
          <p:spPr>
            <a:xfrm flipH="1">
              <a:off x="816450"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01</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99" name="Google Shape;1426;p40">
              <a:extLst>
                <a:ext uri="{FF2B5EF4-FFF2-40B4-BE49-F238E27FC236}">
                  <a16:creationId xmlns:a16="http://schemas.microsoft.com/office/drawing/2014/main" id="{4390F018-3442-F5BD-CB02-08668ED923CE}"/>
                </a:ext>
              </a:extLst>
            </p:cNvPr>
            <p:cNvSpPr txBox="1"/>
            <p:nvPr/>
          </p:nvSpPr>
          <p:spPr>
            <a:xfrm>
              <a:off x="865650" y="2433038"/>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Khái niệm</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0" name="Google Shape;1427;p40">
            <a:extLst>
              <a:ext uri="{FF2B5EF4-FFF2-40B4-BE49-F238E27FC236}">
                <a16:creationId xmlns:a16="http://schemas.microsoft.com/office/drawing/2014/main" id="{9308553A-2F14-8BB8-08CC-506184103F1E}"/>
              </a:ext>
            </a:extLst>
          </p:cNvPr>
          <p:cNvGrpSpPr/>
          <p:nvPr/>
        </p:nvGrpSpPr>
        <p:grpSpPr>
          <a:xfrm>
            <a:off x="4044400" y="1658889"/>
            <a:ext cx="2051600" cy="1457111"/>
            <a:chOff x="2807301" y="1964050"/>
            <a:chExt cx="1538700" cy="1092833"/>
          </a:xfrm>
        </p:grpSpPr>
        <p:sp>
          <p:nvSpPr>
            <p:cNvPr id="101" name="Google Shape;1414;p40">
              <a:extLst>
                <a:ext uri="{FF2B5EF4-FFF2-40B4-BE49-F238E27FC236}">
                  <a16:creationId xmlns:a16="http://schemas.microsoft.com/office/drawing/2014/main" id="{1FF04B47-1983-3849-9232-2B1FC70DB224}"/>
                </a:ext>
              </a:extLst>
            </p:cNvPr>
            <p:cNvSpPr/>
            <p:nvPr/>
          </p:nvSpPr>
          <p:spPr>
            <a:xfrm flipH="1">
              <a:off x="2807301" y="1964050"/>
              <a:ext cx="1538700" cy="321600"/>
            </a:xfrm>
            <a:prstGeom prst="roundRect">
              <a:avLst>
                <a:gd name="adj" fmla="val 50000"/>
              </a:avLst>
            </a:prstGeom>
            <a:solidFill>
              <a:srgbClr val="52AFA6"/>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02</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2" name="Google Shape;1428;p40">
              <a:extLst>
                <a:ext uri="{FF2B5EF4-FFF2-40B4-BE49-F238E27FC236}">
                  <a16:creationId xmlns:a16="http://schemas.microsoft.com/office/drawing/2014/main" id="{57C5719D-E661-CF9D-E3DE-B618A6F4CB88}"/>
                </a:ext>
              </a:extLst>
            </p:cNvPr>
            <p:cNvSpPr txBox="1"/>
            <p:nvPr/>
          </p:nvSpPr>
          <p:spPr>
            <a:xfrm>
              <a:off x="285650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2900" kern="0">
                  <a:solidFill>
                    <a:srgbClr val="2C316B"/>
                  </a:solidFill>
                  <a:latin typeface="Times New Roman" panose="02020603050405020304" pitchFamily="18" charset="0"/>
                  <a:ea typeface="Syne"/>
                  <a:cs typeface="Times New Roman" panose="02020603050405020304" pitchFamily="18" charset="0"/>
                  <a:sym typeface="Syne"/>
                </a:rPr>
                <a:t>Đề tài</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3" name="Google Shape;1429;p40">
            <a:extLst>
              <a:ext uri="{FF2B5EF4-FFF2-40B4-BE49-F238E27FC236}">
                <a16:creationId xmlns:a16="http://schemas.microsoft.com/office/drawing/2014/main" id="{E53389AC-BACE-7B8E-4E72-B95611D9D779}"/>
              </a:ext>
            </a:extLst>
          </p:cNvPr>
          <p:cNvGrpSpPr/>
          <p:nvPr/>
        </p:nvGrpSpPr>
        <p:grpSpPr>
          <a:xfrm>
            <a:off x="6698733" y="1658889"/>
            <a:ext cx="2051600" cy="1457111"/>
            <a:chOff x="4798051" y="1964050"/>
            <a:chExt cx="1538700" cy="1092833"/>
          </a:xfrm>
        </p:grpSpPr>
        <p:sp>
          <p:nvSpPr>
            <p:cNvPr id="104" name="Google Shape;1416;p40">
              <a:extLst>
                <a:ext uri="{FF2B5EF4-FFF2-40B4-BE49-F238E27FC236}">
                  <a16:creationId xmlns:a16="http://schemas.microsoft.com/office/drawing/2014/main" id="{F83C2565-5760-8C2A-70BD-42DFA5536456}"/>
                </a:ext>
              </a:extLst>
            </p:cNvPr>
            <p:cNvSpPr/>
            <p:nvPr/>
          </p:nvSpPr>
          <p:spPr>
            <a:xfrm flipH="1">
              <a:off x="4798051" y="1964050"/>
              <a:ext cx="1538700" cy="321600"/>
            </a:xfrm>
            <a:prstGeom prst="roundRect">
              <a:avLst>
                <a:gd name="adj" fmla="val 50000"/>
              </a:avLst>
            </a:prstGeom>
            <a:solidFill>
              <a:srgbClr val="F0BF00"/>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 03</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5" name="Google Shape;1430;p40">
              <a:extLst>
                <a:ext uri="{FF2B5EF4-FFF2-40B4-BE49-F238E27FC236}">
                  <a16:creationId xmlns:a16="http://schemas.microsoft.com/office/drawing/2014/main" id="{B70C7CDD-F75A-D910-5F96-30103E593572}"/>
                </a:ext>
              </a:extLst>
            </p:cNvPr>
            <p:cNvSpPr txBox="1"/>
            <p:nvPr/>
          </p:nvSpPr>
          <p:spPr>
            <a:xfrm>
              <a:off x="4847251" y="2375283"/>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Nhân vật</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6" name="Google Shape;1431;p40">
            <a:extLst>
              <a:ext uri="{FF2B5EF4-FFF2-40B4-BE49-F238E27FC236}">
                <a16:creationId xmlns:a16="http://schemas.microsoft.com/office/drawing/2014/main" id="{5CA2E3F2-F565-6DE7-FC7B-333E348996FC}"/>
              </a:ext>
            </a:extLst>
          </p:cNvPr>
          <p:cNvGrpSpPr/>
          <p:nvPr/>
        </p:nvGrpSpPr>
        <p:grpSpPr>
          <a:xfrm>
            <a:off x="9353132" y="1658890"/>
            <a:ext cx="2285517" cy="1432346"/>
            <a:chOff x="6788851" y="1964050"/>
            <a:chExt cx="1714138" cy="1074259"/>
          </a:xfrm>
        </p:grpSpPr>
        <p:sp>
          <p:nvSpPr>
            <p:cNvPr id="107" name="Google Shape;1418;p40">
              <a:extLst>
                <a:ext uri="{FF2B5EF4-FFF2-40B4-BE49-F238E27FC236}">
                  <a16:creationId xmlns:a16="http://schemas.microsoft.com/office/drawing/2014/main" id="{635ADC66-45EC-225E-EF20-9AE2B53C9480}"/>
                </a:ext>
              </a:extLst>
            </p:cNvPr>
            <p:cNvSpPr/>
            <p:nvPr/>
          </p:nvSpPr>
          <p:spPr>
            <a:xfrm flipH="1">
              <a:off x="6788901" y="1964050"/>
              <a:ext cx="1538700" cy="321600"/>
            </a:xfrm>
            <a:prstGeom prst="roundRect">
              <a:avLst>
                <a:gd name="adj" fmla="val 50000"/>
              </a:avLst>
            </a:prstGeom>
            <a:solidFill>
              <a:srgbClr val="B1739A"/>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04</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08" name="Google Shape;1432;p40">
              <a:extLst>
                <a:ext uri="{FF2B5EF4-FFF2-40B4-BE49-F238E27FC236}">
                  <a16:creationId xmlns:a16="http://schemas.microsoft.com/office/drawing/2014/main" id="{D6919645-F15F-847A-978E-1A9DF67DE197}"/>
                </a:ext>
              </a:extLst>
            </p:cNvPr>
            <p:cNvSpPr txBox="1"/>
            <p:nvPr/>
          </p:nvSpPr>
          <p:spPr>
            <a:xfrm>
              <a:off x="6788851" y="2356709"/>
              <a:ext cx="1714138"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Sự kiện (hay sự việc)</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grpSp>
        <p:nvGrpSpPr>
          <p:cNvPr id="109" name="Google Shape;1433;p40">
            <a:extLst>
              <a:ext uri="{FF2B5EF4-FFF2-40B4-BE49-F238E27FC236}">
                <a16:creationId xmlns:a16="http://schemas.microsoft.com/office/drawing/2014/main" id="{54535EE7-AA73-72A4-1E39-4BF5B7F1D746}"/>
              </a:ext>
            </a:extLst>
          </p:cNvPr>
          <p:cNvGrpSpPr/>
          <p:nvPr/>
        </p:nvGrpSpPr>
        <p:grpSpPr>
          <a:xfrm>
            <a:off x="1389932" y="3605389"/>
            <a:ext cx="2051600" cy="1555495"/>
            <a:chOff x="816450" y="3423925"/>
            <a:chExt cx="1538700" cy="1166621"/>
          </a:xfrm>
        </p:grpSpPr>
        <p:sp>
          <p:nvSpPr>
            <p:cNvPr id="110" name="Google Shape;1424;p40">
              <a:extLst>
                <a:ext uri="{FF2B5EF4-FFF2-40B4-BE49-F238E27FC236}">
                  <a16:creationId xmlns:a16="http://schemas.microsoft.com/office/drawing/2014/main" id="{3288E4FE-D86D-3D7E-5CBA-133F31512E03}"/>
                </a:ext>
              </a:extLst>
            </p:cNvPr>
            <p:cNvSpPr/>
            <p:nvPr/>
          </p:nvSpPr>
          <p:spPr>
            <a:xfrm flipH="1">
              <a:off x="816450" y="3423925"/>
              <a:ext cx="1538700" cy="321600"/>
            </a:xfrm>
            <a:prstGeom prst="roundRect">
              <a:avLst>
                <a:gd name="adj" fmla="val 50000"/>
              </a:avLst>
            </a:prstGeom>
            <a:solidFill>
              <a:srgbClr val="E17B8D"/>
            </a:solidFill>
            <a:ln>
              <a:noFill/>
            </a:ln>
          </p:spPr>
          <p:txBody>
            <a:bodyPr spcFirstLastPara="1" wrap="square" lIns="0" tIns="121900" rIns="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rPr>
                <a:t>08</a:t>
              </a:r>
              <a:endParaRPr kumimoji="0" sz="2900" b="0" i="0" u="none" strike="noStrike" kern="0" cap="none" spc="0" normalizeH="0" baseline="0" noProof="0">
                <a:ln>
                  <a:noFill/>
                </a:ln>
                <a:solidFill>
                  <a:srgbClr val="FFFFFF"/>
                </a:solidFill>
                <a:effectLst/>
                <a:uLnTx/>
                <a:uFillTx/>
                <a:latin typeface="Times New Roman" panose="02020603050405020304" pitchFamily="18" charset="0"/>
                <a:ea typeface="Grandstander SemiBold"/>
                <a:cs typeface="Times New Roman" panose="02020603050405020304" pitchFamily="18" charset="0"/>
                <a:sym typeface="Grandstander SemiBold"/>
              </a:endParaRPr>
            </a:p>
          </p:txBody>
        </p:sp>
        <p:sp>
          <p:nvSpPr>
            <p:cNvPr id="111" name="Google Shape;1434;p40">
              <a:extLst>
                <a:ext uri="{FF2B5EF4-FFF2-40B4-BE49-F238E27FC236}">
                  <a16:creationId xmlns:a16="http://schemas.microsoft.com/office/drawing/2014/main" id="{860FD731-48D4-873B-7E4C-2F4452ED451A}"/>
                </a:ext>
              </a:extLst>
            </p:cNvPr>
            <p:cNvSpPr txBox="1"/>
            <p:nvPr/>
          </p:nvSpPr>
          <p:spPr>
            <a:xfrm>
              <a:off x="865650" y="3908946"/>
              <a:ext cx="1440300" cy="681600"/>
            </a:xfrm>
            <a:prstGeom prst="rect">
              <a:avLst/>
            </a:prstGeom>
            <a:noFill/>
            <a:ln>
              <a:noFill/>
            </a:ln>
          </p:spPr>
          <p:txBody>
            <a:bodyPr spcFirstLastPara="1" wrap="square" lIns="121900" tIns="0" rIns="121900" bIns="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rPr>
                <a:t>Thời gian</a:t>
              </a:r>
              <a:endParaRPr kumimoji="0" sz="2900" b="0" i="0" u="none" strike="noStrike" kern="0" cap="none" spc="0" normalizeH="0" baseline="0" noProof="0">
                <a:ln>
                  <a:noFill/>
                </a:ln>
                <a:solidFill>
                  <a:srgbClr val="2C316B"/>
                </a:solidFill>
                <a:effectLst/>
                <a:uLnTx/>
                <a:uFillTx/>
                <a:latin typeface="Times New Roman" panose="02020603050405020304" pitchFamily="18" charset="0"/>
                <a:ea typeface="Syne"/>
                <a:cs typeface="Times New Roman" panose="02020603050405020304" pitchFamily="18" charset="0"/>
                <a:sym typeface="Syne"/>
              </a:endParaRPr>
            </a:p>
          </p:txBody>
        </p:sp>
      </p:grpSp>
    </p:spTree>
    <p:extLst>
      <p:ext uri="{BB962C8B-B14F-4D97-AF65-F5344CB8AC3E}">
        <p14:creationId xmlns:p14="http://schemas.microsoft.com/office/powerpoint/2010/main" val="25587057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42" presetClass="path" presetSubtype="0" decel="46667" fill="hold" nodeType="withEffect">
                                  <p:stCondLst>
                                    <p:cond delay="0"/>
                                  </p:stCondLst>
                                  <p:childTnLst>
                                    <p:animMotion origin="layout" path="M 0.11276 0.02454 L 1.38778E-17 -2.22222E-6 " pathEditMode="relative" rAng="0" ptsTypes="AA">
                                      <p:cBhvr>
                                        <p:cTn id="19" dur="750" fill="hold"/>
                                        <p:tgtEl>
                                          <p:spTgt spid="17"/>
                                        </p:tgtEl>
                                        <p:attrNameLst>
                                          <p:attrName>ppt_x</p:attrName>
                                          <p:attrName>ppt_y</p:attrName>
                                        </p:attrNameLst>
                                      </p:cBhvr>
                                      <p:rCtr x="-5638" y="-1227"/>
                                    </p:animMotion>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par>
                                <p:cTn id="23" presetID="42" presetClass="path" presetSubtype="0" decel="46667" fill="hold" nodeType="withEffect">
                                  <p:stCondLst>
                                    <p:cond delay="0"/>
                                  </p:stCondLst>
                                  <p:childTnLst>
                                    <p:animMotion origin="layout" path="M -0.14063 -0.00741 L 1.25E-6 -1.11111E-6 " pathEditMode="relative" rAng="0" ptsTypes="AA">
                                      <p:cBhvr>
                                        <p:cTn id="24" dur="750" fill="hold"/>
                                        <p:tgtEl>
                                          <p:spTgt spid="16"/>
                                        </p:tgtEl>
                                        <p:attrNameLst>
                                          <p:attrName>ppt_x</p:attrName>
                                          <p:attrName>ppt_y</p:attrName>
                                        </p:attrNameLst>
                                      </p:cBhvr>
                                      <p:rCtr x="7031" y="370"/>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outVertical)">
                                      <p:cBhvr>
                                        <p:cTn id="29" dur="500"/>
                                        <p:tgtEl>
                                          <p:spTgt spid="81"/>
                                        </p:tgtEl>
                                      </p:cBhvr>
                                    </p:animEffect>
                                  </p:childTnLst>
                                </p:cTn>
                              </p:par>
                              <p:par>
                                <p:cTn id="30" presetID="16" presetClass="entr" presetSubtype="37"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barn(outVertical)">
                                      <p:cBhvr>
                                        <p:cTn id="32" dur="500"/>
                                        <p:tgtEl>
                                          <p:spTgt spid="84"/>
                                        </p:tgtEl>
                                      </p:cBhvr>
                                    </p:animEffect>
                                  </p:childTnLst>
                                </p:cTn>
                              </p:par>
                              <p:par>
                                <p:cTn id="33" presetID="16" presetClass="entr" presetSubtype="37"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barn(outVertical)">
                                      <p:cBhvr>
                                        <p:cTn id="35" dur="500"/>
                                        <p:tgtEl>
                                          <p:spTgt spid="87"/>
                                        </p:tgtEl>
                                      </p:cBhvr>
                                    </p:animEffect>
                                  </p:childTnLst>
                                </p:cTn>
                              </p:par>
                              <p:par>
                                <p:cTn id="36" presetID="16" presetClass="entr" presetSubtype="37" fill="hold"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outVertical)">
                                      <p:cBhvr>
                                        <p:cTn id="38" dur="500"/>
                                        <p:tgtEl>
                                          <p:spTgt spid="90"/>
                                        </p:tgtEl>
                                      </p:cBhvr>
                                    </p:animEffect>
                                  </p:childTnLst>
                                </p:cTn>
                              </p:par>
                              <p:par>
                                <p:cTn id="39" presetID="16" presetClass="entr" presetSubtype="37"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outVertical)">
                                      <p:cBhvr>
                                        <p:cTn id="41" dur="500"/>
                                        <p:tgtEl>
                                          <p:spTgt spid="91"/>
                                        </p:tgtEl>
                                      </p:cBhvr>
                                    </p:animEffect>
                                  </p:childTnLst>
                                </p:cTn>
                              </p:par>
                              <p:par>
                                <p:cTn id="42" presetID="16" presetClass="entr" presetSubtype="37" fill="hold"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outVertical)">
                                      <p:cBhvr>
                                        <p:cTn id="44" dur="500"/>
                                        <p:tgtEl>
                                          <p:spTgt spid="92"/>
                                        </p:tgtEl>
                                      </p:cBhvr>
                                    </p:animEffect>
                                  </p:childTnLst>
                                </p:cTn>
                              </p:par>
                              <p:par>
                                <p:cTn id="45" presetID="16" presetClass="entr" presetSubtype="37"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barn(outVertical)">
                                      <p:cBhvr>
                                        <p:cTn id="47" dur="500"/>
                                        <p:tgtEl>
                                          <p:spTgt spid="93"/>
                                        </p:tgtEl>
                                      </p:cBhvr>
                                    </p:animEffect>
                                  </p:childTnLst>
                                </p:cTn>
                              </p:par>
                              <p:par>
                                <p:cTn id="48" presetID="16" presetClass="entr" presetSubtype="37" fill="hold"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barn(outVertical)">
                                      <p:cBhvr>
                                        <p:cTn id="50" dur="500"/>
                                        <p:tgtEl>
                                          <p:spTgt spid="94"/>
                                        </p:tgtEl>
                                      </p:cBhvr>
                                    </p:animEffect>
                                  </p:childTnLst>
                                </p:cTn>
                              </p:par>
                              <p:par>
                                <p:cTn id="51" presetID="16" presetClass="entr" presetSubtype="37"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barn(outVertical)">
                                      <p:cBhvr>
                                        <p:cTn id="53" dur="500"/>
                                        <p:tgtEl>
                                          <p:spTgt spid="95"/>
                                        </p:tgtEl>
                                      </p:cBhvr>
                                    </p:animEffect>
                                  </p:childTnLst>
                                </p:cTn>
                              </p:par>
                              <p:par>
                                <p:cTn id="54" presetID="16" presetClass="entr" presetSubtype="37" fill="hold"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barn(outVertical)">
                                      <p:cBhvr>
                                        <p:cTn id="56" dur="500"/>
                                        <p:tgtEl>
                                          <p:spTgt spid="96"/>
                                        </p:tgtEl>
                                      </p:cBhvr>
                                    </p:animEffect>
                                  </p:childTnLst>
                                </p:cTn>
                              </p:par>
                              <p:par>
                                <p:cTn id="57" presetID="16" presetClass="entr" presetSubtype="37"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barn(outVertical)">
                                      <p:cBhvr>
                                        <p:cTn id="59" dur="500"/>
                                        <p:tgtEl>
                                          <p:spTgt spid="97"/>
                                        </p:tgtEl>
                                      </p:cBhvr>
                                    </p:animEffect>
                                  </p:childTnLst>
                                </p:cTn>
                              </p:par>
                              <p:par>
                                <p:cTn id="60" presetID="16" presetClass="entr" presetSubtype="37" fill="hold" nodeType="with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barn(outVertical)">
                                      <p:cBhvr>
                                        <p:cTn id="62" dur="500"/>
                                        <p:tgtEl>
                                          <p:spTgt spid="100"/>
                                        </p:tgtEl>
                                      </p:cBhvr>
                                    </p:animEffect>
                                  </p:childTnLst>
                                </p:cTn>
                              </p:par>
                              <p:par>
                                <p:cTn id="63" presetID="16" presetClass="entr" presetSubtype="37" fill="hold" nodeType="with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outVertical)">
                                      <p:cBhvr>
                                        <p:cTn id="65" dur="500"/>
                                        <p:tgtEl>
                                          <p:spTgt spid="103"/>
                                        </p:tgtEl>
                                      </p:cBhvr>
                                    </p:animEffect>
                                  </p:childTnLst>
                                </p:cTn>
                              </p:par>
                              <p:par>
                                <p:cTn id="66" presetID="16" presetClass="entr" presetSubtype="37" fill="hold"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barn(outVertical)">
                                      <p:cBhvr>
                                        <p:cTn id="68" dur="500"/>
                                        <p:tgtEl>
                                          <p:spTgt spid="106"/>
                                        </p:tgtEl>
                                      </p:cBhvr>
                                    </p:animEffect>
                                  </p:childTnLst>
                                </p:cTn>
                              </p:par>
                              <p:par>
                                <p:cTn id="69" presetID="16" presetClass="entr" presetSubtype="37" fill="hold"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barn(outVertical)">
                                      <p:cBhvr>
                                        <p:cTn id="71"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Khái niệm</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489983" y="3715751"/>
            <a:ext cx="7074931" cy="1569660"/>
          </a:xfrm>
          <a:prstGeom prst="rect">
            <a:avLst/>
          </a:prstGeom>
          <a:noFill/>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Truyện ngụ ngôn </a:t>
            </a:r>
            <a:r>
              <a:rPr lang="en-US" sz="2400">
                <a:latin typeface="Times New Roman" panose="02020603050405020304" pitchFamily="18" charset="0"/>
                <a:cs typeface="Times New Roman" panose="02020603050405020304" pitchFamily="18" charset="0"/>
              </a:rPr>
              <a:t>là những truyện kể ngắn gọn, hàm súc, bằng văn xuôi hoặc văn vần. Truyện thường đưa ra bài học về cách nhìn sự việc, cách ứng xử của con người trong cuộc sống.</a:t>
            </a:r>
          </a:p>
        </p:txBody>
      </p:sp>
    </p:spTree>
    <p:extLst>
      <p:ext uri="{BB962C8B-B14F-4D97-AF65-F5344CB8AC3E}">
        <p14:creationId xmlns:p14="http://schemas.microsoft.com/office/powerpoint/2010/main" val="22020051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Đề tài</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523447" y="3845617"/>
            <a:ext cx="707493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Thường là những vấn đề đạo đức hay những cách ứng xử trong cuộc sống.</a:t>
            </a:r>
          </a:p>
        </p:txBody>
      </p:sp>
    </p:spTree>
    <p:extLst>
      <p:ext uri="{BB962C8B-B14F-4D97-AF65-F5344CB8AC3E}">
        <p14:creationId xmlns:p14="http://schemas.microsoft.com/office/powerpoint/2010/main" val="7788682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sp>
        <p:nvSpPr>
          <p:cNvPr id="19" name="文本框 18"/>
          <p:cNvSpPr txBox="1"/>
          <p:nvPr/>
        </p:nvSpPr>
        <p:spPr>
          <a:xfrm>
            <a:off x="3241576" y="2198744"/>
            <a:ext cx="3918060"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khởi động</a:t>
            </a:r>
            <a:endParaRPr lang="zh-CN" altLang="en-US" sz="6000" b="1" dirty="0">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0" name="图片 1">
            <a:extLst>
              <a:ext uri="{FF2B5EF4-FFF2-40B4-BE49-F238E27FC236}">
                <a16:creationId xmlns:a16="http://schemas.microsoft.com/office/drawing/2014/main" id="{93C0AC48-A940-4BC6-A349-19CCBCC659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12" y="4087384"/>
            <a:ext cx="3367314" cy="2819870"/>
          </a:xfrm>
          <a:prstGeom prst="rect">
            <a:avLst/>
          </a:prstGeom>
        </p:spPr>
      </p:pic>
    </p:spTree>
    <p:extLst>
      <p:ext uri="{BB962C8B-B14F-4D97-AF65-F5344CB8AC3E}">
        <p14:creationId xmlns:p14="http://schemas.microsoft.com/office/powerpoint/2010/main" val="19265555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Effect transition="in" filter="fade">
                                      <p:cBhvr>
                                        <p:cTn id="13" dur="1000"/>
                                        <p:tgtEl>
                                          <p:spTgt spid="10"/>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3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5"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829995" y="3485586"/>
            <a:ext cx="1025534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907280" y="2511857"/>
            <a:ext cx="2377438"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Nhân vật</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1497997" y="3775354"/>
            <a:ext cx="9038705"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Có thể là loài vật, đồ vật hoặc con người. Các nhân vật hầu như không có tên riêng, thường được người kể chuyện gọi bằng danh từ chung như: rùa, thỏ, sói, cừu, cây sậy, thầy bói, bác nông dân… Từ suy nghĩ, hành động, lời nói của nhân vật ngụ ngôn, người nghe, người đọc có thể rút ra những bài học sâu sắc.</a:t>
            </a:r>
          </a:p>
        </p:txBody>
      </p:sp>
    </p:spTree>
    <p:extLst>
      <p:ext uri="{BB962C8B-B14F-4D97-AF65-F5344CB8AC3E}">
        <p14:creationId xmlns:p14="http://schemas.microsoft.com/office/powerpoint/2010/main" val="3225569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Sự kiện (hay sự việc)</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707118"/>
            <a:ext cx="7392207" cy="1569660"/>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yếu tố quan trọng góp phần làm nên câu chuyện. Trong truyện ngụ ngôn, một câu chuyện thường xoay quanh một sự kiện chính. Chẳng hạn, ở truyện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sự kiện chính là cuộc chạy thi giữa hai nhân vật thỏ và rùa.</a:t>
            </a:r>
          </a:p>
        </p:txBody>
      </p:sp>
    </p:spTree>
    <p:extLst>
      <p:ext uri="{BB962C8B-B14F-4D97-AF65-F5344CB8AC3E}">
        <p14:creationId xmlns:p14="http://schemas.microsoft.com/office/powerpoint/2010/main" val="21247254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thường xoay quanh một sự kiện (một hành vi ứng xử, một quan niệm, một nhận thức phiến diện, sai lầm,…) nhằm đưa ra bài học hay lời khuyên nào đó. </a:t>
            </a:r>
          </a:p>
        </p:txBody>
      </p:sp>
    </p:spTree>
    <p:extLst>
      <p:ext uri="{BB962C8B-B14F-4D97-AF65-F5344CB8AC3E}">
        <p14:creationId xmlns:p14="http://schemas.microsoft.com/office/powerpoint/2010/main" val="20928095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420837" y="3485586"/>
            <a:ext cx="9580098" cy="2502838"/>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011637"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Tình huống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033396" y="3767509"/>
            <a:ext cx="8306358" cy="1938992"/>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tình thế làm nảy sinh câu chuyện khiến nhân vật bộc lộ đặc điểm, tính cách của mình. Qua đó, ý nghĩa của câu chuyện được khơi sâu. Chẳng hạn, tình huống truyện trong </a:t>
            </a:r>
            <a:r>
              <a:rPr lang="en-US" sz="2400" i="1">
                <a:latin typeface="Times New Roman" panose="02020603050405020304" pitchFamily="18" charset="0"/>
                <a:cs typeface="Times New Roman" panose="02020603050405020304" pitchFamily="18" charset="0"/>
              </a:rPr>
              <a:t>Thỏ và rùa</a:t>
            </a:r>
            <a:r>
              <a:rPr lang="en-US" sz="2400">
                <a:latin typeface="Times New Roman" panose="02020603050405020304" pitchFamily="18" charset="0"/>
                <a:cs typeface="Times New Roman" panose="02020603050405020304" pitchFamily="18" charset="0"/>
              </a:rPr>
              <a:t> là cuộc chạy đua giữa hai con vật và kết quả có tính bất ngờ, làm lộ rõ đặc điểm của mỗi nhân vật và bài học từ câu chuyện.</a:t>
            </a:r>
          </a:p>
        </p:txBody>
      </p:sp>
    </p:spTree>
    <p:extLst>
      <p:ext uri="{BB962C8B-B14F-4D97-AF65-F5344CB8AC3E}">
        <p14:creationId xmlns:p14="http://schemas.microsoft.com/office/powerpoint/2010/main" val="3938209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1200329"/>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là khung cảnh, môi trường hoạt động của nhân vật ngụ ngôn, nơi xảy ra sự kiện, câu chuyện (một khu chợ, một giếng nước, một khu rừng,…).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7831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0">
            <a:extLst>
              <a:ext uri="{FF2B5EF4-FFF2-40B4-BE49-F238E27FC236}">
                <a16:creationId xmlns:a16="http://schemas.microsoft.com/office/drawing/2014/main" id="{696AA3AA-82BA-4EB7-82C5-A9E439F87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191" y="869576"/>
            <a:ext cx="3135617" cy="103666"/>
          </a:xfrm>
          <a:prstGeom prst="rect">
            <a:avLst/>
          </a:prstGeom>
        </p:spPr>
      </p:pic>
      <p:sp>
        <p:nvSpPr>
          <p:cNvPr id="18" name="文本框 21">
            <a:extLst>
              <a:ext uri="{FF2B5EF4-FFF2-40B4-BE49-F238E27FC236}">
                <a16:creationId xmlns:a16="http://schemas.microsoft.com/office/drawing/2014/main" id="{7E84B105-5DAD-4190-9AA4-1912C60D5172}"/>
              </a:ext>
            </a:extLst>
          </p:cNvPr>
          <p:cNvSpPr txBox="1"/>
          <p:nvPr/>
        </p:nvSpPr>
        <p:spPr>
          <a:xfrm>
            <a:off x="4127162" y="101427"/>
            <a:ext cx="3937681" cy="707886"/>
          </a:xfrm>
          <a:prstGeom prst="rect">
            <a:avLst/>
          </a:prstGeom>
          <a:noFill/>
        </p:spPr>
        <p:txBody>
          <a:bodyPr wrap="none" rtlCol="0">
            <a:spAutoFit/>
          </a:bodyPr>
          <a:lstStyle/>
          <a:p>
            <a:pPr algn="ctr"/>
            <a:r>
              <a:rPr lang="en-US" altLang="zh-CN" sz="4000" b="1">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 ngụ ngôn</a:t>
            </a:r>
            <a:endParaRPr lang="zh-CN" altLang="en-US" sz="4000" b="1" dirty="0">
              <a:solidFill>
                <a:srgbClr val="FF9409"/>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1" name="图片 19">
            <a:extLst>
              <a:ext uri="{FF2B5EF4-FFF2-40B4-BE49-F238E27FC236}">
                <a16:creationId xmlns:a16="http://schemas.microsoft.com/office/drawing/2014/main" id="{CE9576A2-14D5-42B6-A9DF-423FBDE0C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659" y="4514018"/>
            <a:ext cx="4391341" cy="4391341"/>
          </a:xfrm>
          <a:prstGeom prst="rect">
            <a:avLst/>
          </a:prstGeom>
          <a:effectLst>
            <a:outerShdw blurRad="50800" dist="38100" dir="5400000" algn="t" rotWithShape="0">
              <a:prstClr val="black">
                <a:alpha val="40000"/>
              </a:prstClr>
            </a:outerShdw>
          </a:effectLst>
        </p:spPr>
      </p:pic>
      <p:pic>
        <p:nvPicPr>
          <p:cNvPr id="22" name="图片 10">
            <a:extLst>
              <a:ext uri="{FF2B5EF4-FFF2-40B4-BE49-F238E27FC236}">
                <a16:creationId xmlns:a16="http://schemas.microsoft.com/office/drawing/2014/main" id="{666EB7B9-ADAC-4FC1-B9E8-1F24DCAE0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6" name="图片 2">
            <a:extLst>
              <a:ext uri="{FF2B5EF4-FFF2-40B4-BE49-F238E27FC236}">
                <a16:creationId xmlns:a16="http://schemas.microsoft.com/office/drawing/2014/main" id="{B910F1FB-0F67-4BC5-AFC8-8C5ACC27A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086" y="1200381"/>
            <a:ext cx="6937828" cy="2124302"/>
          </a:xfrm>
          <a:prstGeom prst="rect">
            <a:avLst/>
          </a:prstGeom>
        </p:spPr>
      </p:pic>
      <p:grpSp>
        <p:nvGrpSpPr>
          <p:cNvPr id="7" name="组合 9">
            <a:extLst>
              <a:ext uri="{FF2B5EF4-FFF2-40B4-BE49-F238E27FC236}">
                <a16:creationId xmlns:a16="http://schemas.microsoft.com/office/drawing/2014/main" id="{10B09D64-82A8-45F7-806B-BD16F0CD52B2}"/>
              </a:ext>
            </a:extLst>
          </p:cNvPr>
          <p:cNvGrpSpPr/>
          <p:nvPr/>
        </p:nvGrpSpPr>
        <p:grpSpPr>
          <a:xfrm>
            <a:off x="1936535" y="3485586"/>
            <a:ext cx="8318930" cy="2056864"/>
            <a:chOff x="1936535" y="3935752"/>
            <a:chExt cx="8318930" cy="2056864"/>
          </a:xfrm>
        </p:grpSpPr>
        <p:sp>
          <p:nvSpPr>
            <p:cNvPr id="8" name="任意多边形 3">
              <a:extLst>
                <a:ext uri="{FF2B5EF4-FFF2-40B4-BE49-F238E27FC236}">
                  <a16:creationId xmlns:a16="http://schemas.microsoft.com/office/drawing/2014/main" id="{205CB0CB-1A6E-4273-97FD-8A30ADFA5940}"/>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 name="任意多边形 4">
              <a:extLst>
                <a:ext uri="{FF2B5EF4-FFF2-40B4-BE49-F238E27FC236}">
                  <a16:creationId xmlns:a16="http://schemas.microsoft.com/office/drawing/2014/main" id="{BDA45041-3B09-4B47-A037-F5C18B805E70}"/>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0" name="文本框 5">
            <a:extLst>
              <a:ext uri="{FF2B5EF4-FFF2-40B4-BE49-F238E27FC236}">
                <a16:creationId xmlns:a16="http://schemas.microsoft.com/office/drawing/2014/main" id="{66588A93-6DBB-4650-85C3-B0BC40F32621}"/>
              </a:ext>
            </a:extLst>
          </p:cNvPr>
          <p:cNvSpPr txBox="1"/>
          <p:nvPr/>
        </p:nvSpPr>
        <p:spPr>
          <a:xfrm>
            <a:off x="4127162" y="2519674"/>
            <a:ext cx="4538536" cy="631711"/>
          </a:xfrm>
          <a:prstGeom prst="rect">
            <a:avLst/>
          </a:prstGeom>
          <a:noFill/>
        </p:spPr>
        <p:txBody>
          <a:bodyPr wrap="square" rtlCol="0">
            <a:spAutoFit/>
          </a:bodyPr>
          <a:lstStyle/>
          <a:p>
            <a:pPr algn="ctr">
              <a:lnSpc>
                <a:spcPct val="120000"/>
              </a:lnSpc>
            </a:pPr>
            <a:r>
              <a:rPr lang="en-US" altLang="zh-CN" sz="32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Thời gian trong truyện</a:t>
            </a:r>
            <a:endParaRPr lang="zh-CN" altLang="en-US" sz="32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6">
            <a:extLst>
              <a:ext uri="{FF2B5EF4-FFF2-40B4-BE49-F238E27FC236}">
                <a16:creationId xmlns:a16="http://schemas.microsoft.com/office/drawing/2014/main" id="{0D842ED7-3C30-4794-842E-1CF893CDF4DC}"/>
              </a:ext>
            </a:extLst>
          </p:cNvPr>
          <p:cNvSpPr txBox="1"/>
          <p:nvPr/>
        </p:nvSpPr>
        <p:spPr>
          <a:xfrm>
            <a:off x="2399895" y="3805808"/>
            <a:ext cx="7392207"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là một thời điểm, khoảnh khắc nào đó mà sự việc, câu chuyện xảy ra, thường không xác định cụ thể.</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607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luyện tập</a:t>
            </a:r>
          </a:p>
        </p:txBody>
      </p:sp>
    </p:spTree>
    <p:extLst>
      <p:ext uri="{BB962C8B-B14F-4D97-AF65-F5344CB8AC3E}">
        <p14:creationId xmlns:p14="http://schemas.microsoft.com/office/powerpoint/2010/main" val="1874370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8000" r="-5000"/>
          </a:stretch>
        </a:blipFill>
        <a:effectLst/>
      </p:bgPr>
    </p:bg>
    <p:spTree>
      <p:nvGrpSpPr>
        <p:cNvPr id="1" name=""/>
        <p:cNvGrpSpPr/>
        <p:nvPr/>
      </p:nvGrpSpPr>
      <p:grpSpPr>
        <a:xfrm>
          <a:off x="0" y="0"/>
          <a:ext cx="0" cy="0"/>
          <a:chOff x="0" y="0"/>
          <a:chExt cx="0" cy="0"/>
        </a:xfrm>
      </p:grpSpPr>
      <p:sp>
        <p:nvSpPr>
          <p:cNvPr id="3" name="Action Button: Custom 2">
            <a:hlinkClick r:id="rId3" action="ppaction://hlinksldjump" highlightClick="1"/>
          </p:cNvPr>
          <p:cNvSpPr/>
          <p:nvPr/>
        </p:nvSpPr>
        <p:spPr>
          <a:xfrm>
            <a:off x="990600" y="5334000"/>
            <a:ext cx="2387694" cy="914400"/>
          </a:xfrm>
          <a:custGeom>
            <a:avLst/>
            <a:gdLst>
              <a:gd name="connsiteX0" fmla="*/ 0 w 2133600"/>
              <a:gd name="connsiteY0" fmla="*/ 0 h 914400"/>
              <a:gd name="connsiteX1" fmla="*/ 2133600 w 2133600"/>
              <a:gd name="connsiteY1" fmla="*/ 0 h 914400"/>
              <a:gd name="connsiteX2" fmla="*/ 2133600 w 2133600"/>
              <a:gd name="connsiteY2" fmla="*/ 914400 h 914400"/>
              <a:gd name="connsiteX3" fmla="*/ 0 w 2133600"/>
              <a:gd name="connsiteY3" fmla="*/ 914400 h 914400"/>
              <a:gd name="connsiteX4" fmla="*/ 0 w 2133600"/>
              <a:gd name="connsiteY4" fmla="*/ 0 h 914400"/>
              <a:gd name="connsiteX0" fmla="*/ 0 w 2684929"/>
              <a:gd name="connsiteY0" fmla="*/ 0 h 914400"/>
              <a:gd name="connsiteX1" fmla="*/ 2133600 w 2684929"/>
              <a:gd name="connsiteY1" fmla="*/ 0 h 914400"/>
              <a:gd name="connsiteX2" fmla="*/ 2684929 w 2684929"/>
              <a:gd name="connsiteY2" fmla="*/ 578224 h 914400"/>
              <a:gd name="connsiteX3" fmla="*/ 2133600 w 2684929"/>
              <a:gd name="connsiteY3" fmla="*/ 914400 h 914400"/>
              <a:gd name="connsiteX4" fmla="*/ 0 w 2684929"/>
              <a:gd name="connsiteY4" fmla="*/ 914400 h 914400"/>
              <a:gd name="connsiteX5" fmla="*/ 0 w 2684929"/>
              <a:gd name="connsiteY5"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345145 w 2684933"/>
              <a:gd name="connsiteY5" fmla="*/ 389965 h 914400"/>
              <a:gd name="connsiteX6" fmla="*/ 4 w 2684933"/>
              <a:gd name="connsiteY6" fmla="*/ 0 h 914400"/>
              <a:gd name="connsiteX0" fmla="*/ 4 w 2684933"/>
              <a:gd name="connsiteY0" fmla="*/ 0 h 914400"/>
              <a:gd name="connsiteX1" fmla="*/ 2133604 w 2684933"/>
              <a:gd name="connsiteY1" fmla="*/ 0 h 914400"/>
              <a:gd name="connsiteX2" fmla="*/ 2684933 w 2684933"/>
              <a:gd name="connsiteY2" fmla="*/ 578224 h 914400"/>
              <a:gd name="connsiteX3" fmla="*/ 2133604 w 2684933"/>
              <a:gd name="connsiteY3" fmla="*/ 914400 h 914400"/>
              <a:gd name="connsiteX4" fmla="*/ 4 w 2684933"/>
              <a:gd name="connsiteY4" fmla="*/ 914400 h 914400"/>
              <a:gd name="connsiteX5" fmla="*/ 402577 w 2684933"/>
              <a:gd name="connsiteY5" fmla="*/ 457200 h 914400"/>
              <a:gd name="connsiteX6" fmla="*/ 4 w 2684933"/>
              <a:gd name="connsiteY6" fmla="*/ 0 h 914400"/>
              <a:gd name="connsiteX0" fmla="*/ 4 w 2670575"/>
              <a:gd name="connsiteY0" fmla="*/ 0 h 914400"/>
              <a:gd name="connsiteX1" fmla="*/ 2133604 w 2670575"/>
              <a:gd name="connsiteY1" fmla="*/ 0 h 914400"/>
              <a:gd name="connsiteX2" fmla="*/ 2670575 w 2670575"/>
              <a:gd name="connsiteY2" fmla="*/ 564777 h 914400"/>
              <a:gd name="connsiteX3" fmla="*/ 2133604 w 2670575"/>
              <a:gd name="connsiteY3" fmla="*/ 914400 h 914400"/>
              <a:gd name="connsiteX4" fmla="*/ 4 w 2670575"/>
              <a:gd name="connsiteY4" fmla="*/ 914400 h 914400"/>
              <a:gd name="connsiteX5" fmla="*/ 402577 w 2670575"/>
              <a:gd name="connsiteY5" fmla="*/ 457200 h 914400"/>
              <a:gd name="connsiteX6" fmla="*/ 4 w 2670575"/>
              <a:gd name="connsiteY6" fmla="*/ 0 h 914400"/>
              <a:gd name="connsiteX0" fmla="*/ 4 w 2656217"/>
              <a:gd name="connsiteY0" fmla="*/ 0 h 914400"/>
              <a:gd name="connsiteX1" fmla="*/ 2133604 w 2656217"/>
              <a:gd name="connsiteY1" fmla="*/ 0 h 914400"/>
              <a:gd name="connsiteX2" fmla="*/ 2656217 w 2656217"/>
              <a:gd name="connsiteY2" fmla="*/ 484095 h 914400"/>
              <a:gd name="connsiteX3" fmla="*/ 2133604 w 2656217"/>
              <a:gd name="connsiteY3" fmla="*/ 914400 h 914400"/>
              <a:gd name="connsiteX4" fmla="*/ 4 w 2656217"/>
              <a:gd name="connsiteY4" fmla="*/ 914400 h 914400"/>
              <a:gd name="connsiteX5" fmla="*/ 402577 w 2656217"/>
              <a:gd name="connsiteY5" fmla="*/ 457200 h 914400"/>
              <a:gd name="connsiteX6" fmla="*/ 4 w 2656217"/>
              <a:gd name="connsiteY6" fmla="*/ 0 h 914400"/>
              <a:gd name="connsiteX0" fmla="*/ 415830 w 3072043"/>
              <a:gd name="connsiteY0" fmla="*/ 0 h 914400"/>
              <a:gd name="connsiteX1" fmla="*/ 2549430 w 3072043"/>
              <a:gd name="connsiteY1" fmla="*/ 0 h 914400"/>
              <a:gd name="connsiteX2" fmla="*/ 3072043 w 3072043"/>
              <a:gd name="connsiteY2" fmla="*/ 484095 h 914400"/>
              <a:gd name="connsiteX3" fmla="*/ 2549430 w 3072043"/>
              <a:gd name="connsiteY3" fmla="*/ 914400 h 914400"/>
              <a:gd name="connsiteX4" fmla="*/ 415830 w 3072043"/>
              <a:gd name="connsiteY4" fmla="*/ 914400 h 914400"/>
              <a:gd name="connsiteX5" fmla="*/ 0 w 3072043"/>
              <a:gd name="connsiteY5" fmla="*/ 457200 h 914400"/>
              <a:gd name="connsiteX6" fmla="*/ 415830 w 3072043"/>
              <a:gd name="connsiteY6" fmla="*/ 0 h 914400"/>
              <a:gd name="connsiteX0" fmla="*/ 415830 w 2549430"/>
              <a:gd name="connsiteY0" fmla="*/ 0 h 914400"/>
              <a:gd name="connsiteX1" fmla="*/ 2549430 w 2549430"/>
              <a:gd name="connsiteY1" fmla="*/ 0 h 914400"/>
              <a:gd name="connsiteX2" fmla="*/ 2153135 w 2549430"/>
              <a:gd name="connsiteY2" fmla="*/ 537883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 name="connsiteX0" fmla="*/ 415830 w 2549430"/>
              <a:gd name="connsiteY0" fmla="*/ 0 h 914400"/>
              <a:gd name="connsiteX1" fmla="*/ 2549430 w 2549430"/>
              <a:gd name="connsiteY1" fmla="*/ 0 h 914400"/>
              <a:gd name="connsiteX2" fmla="*/ 2239282 w 2549430"/>
              <a:gd name="connsiteY2" fmla="*/ 484095 h 914400"/>
              <a:gd name="connsiteX3" fmla="*/ 2549430 w 2549430"/>
              <a:gd name="connsiteY3" fmla="*/ 914400 h 914400"/>
              <a:gd name="connsiteX4" fmla="*/ 415830 w 2549430"/>
              <a:gd name="connsiteY4" fmla="*/ 914400 h 914400"/>
              <a:gd name="connsiteX5" fmla="*/ 0 w 2549430"/>
              <a:gd name="connsiteY5" fmla="*/ 457200 h 914400"/>
              <a:gd name="connsiteX6" fmla="*/ 415830 w 254943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430" h="914400">
                <a:moveTo>
                  <a:pt x="415830" y="0"/>
                </a:moveTo>
                <a:lnTo>
                  <a:pt x="2549430" y="0"/>
                </a:lnTo>
                <a:cubicBezTo>
                  <a:pt x="2549430" y="152400"/>
                  <a:pt x="2239282" y="331695"/>
                  <a:pt x="2239282" y="484095"/>
                </a:cubicBezTo>
                <a:lnTo>
                  <a:pt x="2549430" y="914400"/>
                </a:lnTo>
                <a:lnTo>
                  <a:pt x="415830" y="914400"/>
                </a:lnTo>
                <a:cubicBezTo>
                  <a:pt x="414336" y="753035"/>
                  <a:pt x="1494" y="618565"/>
                  <a:pt x="0" y="457200"/>
                </a:cubicBezTo>
                <a:lnTo>
                  <a:pt x="415830" y="0"/>
                </a:lnTo>
                <a:close/>
              </a:path>
            </a:pathLst>
          </a:custGeom>
          <a:solidFill>
            <a:srgbClr val="00B0F0"/>
          </a:solidFill>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BẮT ĐẦU</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7000" b="-17000"/>
          </a:stretch>
        </a:blipFill>
        <a:effectLst/>
      </p:bgPr>
    </p:bg>
    <p:spTree>
      <p:nvGrpSpPr>
        <p:cNvPr id="1" name=""/>
        <p:cNvGrpSpPr/>
        <p:nvPr/>
      </p:nvGrpSpPr>
      <p:grpSpPr>
        <a:xfrm>
          <a:off x="0" y="0"/>
          <a:ext cx="0" cy="0"/>
          <a:chOff x="0" y="0"/>
          <a:chExt cx="0" cy="0"/>
        </a:xfrm>
      </p:grpSpPr>
      <p:sp>
        <p:nvSpPr>
          <p:cNvPr id="36" name="Rectangle 35"/>
          <p:cNvSpPr/>
          <p:nvPr/>
        </p:nvSpPr>
        <p:spPr>
          <a:xfrm>
            <a:off x="1865515" y="196564"/>
            <a:ext cx="1738886" cy="1112705"/>
          </a:xfrm>
          <a:prstGeom prst="rect">
            <a:avLst/>
          </a:prstGeom>
        </p:spPr>
        <p:style>
          <a:lnRef idx="3">
            <a:schemeClr val="lt1"/>
          </a:lnRef>
          <a:fillRef idx="1">
            <a:schemeClr val="accent4"/>
          </a:fillRef>
          <a:effectRef idx="1">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8335944" y="143888"/>
            <a:ext cx="1752600" cy="1165380"/>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1922005" y="490991"/>
            <a:ext cx="893194" cy="584775"/>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w="18415" cmpd="sng">
                  <a:solidFill>
                    <a:srgbClr val="FFFFFF"/>
                  </a:solidFill>
                  <a:prstDash val="solid"/>
                </a:ln>
                <a:solidFill>
                  <a:srgbClr val="FFFFFF"/>
                </a:solidFill>
                <a:effectLst/>
                <a:uLnTx/>
                <a:uFillTx/>
                <a:latin typeface="Arial" panose="020B0604020202020204" pitchFamily="34" charset="0"/>
                <a:ea typeface="+mn-ea"/>
                <a:cs typeface="+mn-cs"/>
              </a:rPr>
              <a:t>Đội</a:t>
            </a:r>
            <a:r>
              <a:rPr kumimoji="0" lang="en-US" sz="3200" b="0" i="0" u="none" strike="noStrike" kern="1200" cap="none" spc="0" normalizeH="0" baseline="0" noProof="0" dirty="0">
                <a:ln w="18415" cmpd="sng">
                  <a:solidFill>
                    <a:srgbClr val="FFFFFF"/>
                  </a:solidFill>
                  <a:prstDash val="solid"/>
                </a:ln>
                <a:solidFill>
                  <a:srgbClr val="FFFFFF"/>
                </a:solidFill>
                <a:effectLst/>
                <a:uLnTx/>
                <a:uFillTx/>
                <a:latin typeface="Calibri"/>
                <a:ea typeface="+mn-ea"/>
                <a:cs typeface="+mn-cs"/>
              </a:rPr>
              <a:t> </a:t>
            </a:r>
          </a:p>
        </p:txBody>
      </p:sp>
      <p:sp>
        <p:nvSpPr>
          <p:cNvPr id="40" name="Rectangle 39">
            <a:hlinkClick r:id="rId4" action="ppaction://hlinksldjump"/>
          </p:cNvPr>
          <p:cNvSpPr/>
          <p:nvPr/>
        </p:nvSpPr>
        <p:spPr>
          <a:xfrm>
            <a:off x="3657600" y="4876799"/>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1</a:t>
            </a:r>
          </a:p>
        </p:txBody>
      </p:sp>
      <p:sp>
        <p:nvSpPr>
          <p:cNvPr id="41" name="Rectangle 40">
            <a:hlinkClick r:id="rId5" action="ppaction://hlinksldjump"/>
          </p:cNvPr>
          <p:cNvSpPr/>
          <p:nvPr/>
        </p:nvSpPr>
        <p:spPr>
          <a:xfrm>
            <a:off x="3657600" y="3733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2</a:t>
            </a:r>
          </a:p>
        </p:txBody>
      </p:sp>
      <p:sp>
        <p:nvSpPr>
          <p:cNvPr id="42" name="Rectangle 41">
            <a:hlinkClick r:id="rId6" action="ppaction://hlinksldjump"/>
          </p:cNvPr>
          <p:cNvSpPr/>
          <p:nvPr/>
        </p:nvSpPr>
        <p:spPr>
          <a:xfrm>
            <a:off x="3657600" y="26670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3</a:t>
            </a:r>
          </a:p>
        </p:txBody>
      </p:sp>
      <p:sp>
        <p:nvSpPr>
          <p:cNvPr id="43" name="Rectangle 42">
            <a:hlinkClick r:id="rId7" action="ppaction://hlinksldjump"/>
          </p:cNvPr>
          <p:cNvSpPr/>
          <p:nvPr/>
        </p:nvSpPr>
        <p:spPr>
          <a:xfrm>
            <a:off x="3657600" y="1447800"/>
            <a:ext cx="825352" cy="70788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4</a:t>
            </a:r>
          </a:p>
        </p:txBody>
      </p:sp>
      <p:sp>
        <p:nvSpPr>
          <p:cNvPr id="45" name="Rectangle 44">
            <a:hlinkClick r:id="rId7" action="ppaction://hlinksldjump"/>
          </p:cNvPr>
          <p:cNvSpPr/>
          <p:nvPr/>
        </p:nvSpPr>
        <p:spPr>
          <a:xfrm>
            <a:off x="7480448" y="4876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5</a:t>
            </a:r>
          </a:p>
        </p:txBody>
      </p:sp>
      <p:sp>
        <p:nvSpPr>
          <p:cNvPr id="46" name="Rectangle 45">
            <a:hlinkClick r:id="rId8" action="ppaction://hlinksldjump"/>
          </p:cNvPr>
          <p:cNvSpPr/>
          <p:nvPr/>
        </p:nvSpPr>
        <p:spPr>
          <a:xfrm>
            <a:off x="7480448" y="3733800"/>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6</a:t>
            </a:r>
          </a:p>
        </p:txBody>
      </p:sp>
      <p:sp>
        <p:nvSpPr>
          <p:cNvPr id="47" name="Rectangle 46">
            <a:hlinkClick r:id="rId9" action="ppaction://hlinksldjump"/>
          </p:cNvPr>
          <p:cNvSpPr/>
          <p:nvPr/>
        </p:nvSpPr>
        <p:spPr>
          <a:xfrm>
            <a:off x="7480448" y="26669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7</a:t>
            </a:r>
          </a:p>
        </p:txBody>
      </p:sp>
      <p:sp>
        <p:nvSpPr>
          <p:cNvPr id="48" name="Rectangle 47">
            <a:hlinkClick r:id="rId10" action="ppaction://hlinksldjump"/>
          </p:cNvPr>
          <p:cNvSpPr/>
          <p:nvPr/>
        </p:nvSpPr>
        <p:spPr>
          <a:xfrm>
            <a:off x="7480448" y="1447799"/>
            <a:ext cx="825352"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8</a:t>
            </a:r>
          </a:p>
        </p:txBody>
      </p:sp>
      <p:pic>
        <p:nvPicPr>
          <p:cNvPr id="19"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61585" y="617274"/>
            <a:ext cx="775257" cy="43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212244" y="287258"/>
            <a:ext cx="915026" cy="91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KC1">
            <a:hlinkClick r:id="rId4"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4611612" y="4755463"/>
            <a:ext cx="1122708" cy="112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KC2">
            <a:hlinkClick r:id="rId5"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606223" y="3583552"/>
            <a:ext cx="1155511" cy="115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KC3">
            <a:hlinkClick r:id="rId6"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4668364" y="2429467"/>
            <a:ext cx="1143972" cy="114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KC4">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743910" y="1262670"/>
            <a:ext cx="1068426" cy="10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KC5">
            <a:hlinkClick r:id="rId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6395140" y="4792863"/>
            <a:ext cx="1085309" cy="108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KC6">
            <a:hlinkClick r:id="rId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6288839" y="3591267"/>
            <a:ext cx="1164196" cy="1164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KC7">
            <a:hlinkClick r:id="rId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6304571" y="2459078"/>
            <a:ext cx="1125274" cy="112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KC8">
            <a:hlinkClick r:id="rId1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6300090" y="1239315"/>
            <a:ext cx="1047749" cy="104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INNE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60552" y="196563"/>
            <a:ext cx="1067554" cy="990600"/>
          </a:xfrm>
          <a:prstGeom prst="rect">
            <a:avLst/>
          </a:prstGeom>
        </p:spPr>
      </p:pic>
      <p:pic>
        <p:nvPicPr>
          <p:cNvPr id="11" name="con rua"/>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319631" y="5878172"/>
            <a:ext cx="1571671" cy="88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 THO"/>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407434" y="5643701"/>
            <a:ext cx="1174749" cy="117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448209" y="486946"/>
            <a:ext cx="845104" cy="58477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Đội</a:t>
            </a:r>
            <a:endParaRPr kumimoji="0" lang="en-US" sz="32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11449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8 0.00625 L -0.00747 -0.1419 " pathEditMode="relative" rAng="0" ptsTypes="AA">
                                      <p:cBhvr>
                                        <p:cTn id="6" dur="2000" fill="hold"/>
                                        <p:tgtEl>
                                          <p:spTgt spid="11"/>
                                        </p:tgtEl>
                                        <p:attrNameLst>
                                          <p:attrName>ppt_x</p:attrName>
                                          <p:attrName>ppt_y</p:attrName>
                                        </p:attrNameLst>
                                      </p:cBhvr>
                                      <p:rCtr x="-243" y="-7407"/>
                                    </p:animMotion>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nodeType="clickEffect">
                                  <p:stCondLst>
                                    <p:cond delay="0"/>
                                  </p:stCondLst>
                                  <p:childTnLst>
                                    <p:animEffect transition="out" filter="barn(inVertical)">
                                      <p:cBhvr>
                                        <p:cTn id="10" dur="500"/>
                                        <p:tgtEl>
                                          <p:spTgt spid="50"/>
                                        </p:tgtEl>
                                      </p:cBhvr>
                                    </p:animEffect>
                                    <p:set>
                                      <p:cBhvr>
                                        <p:cTn id="11" dur="1" fill="hold">
                                          <p:stCondLst>
                                            <p:cond delay="499"/>
                                          </p:stCondLst>
                                        </p:cTn>
                                        <p:tgtEl>
                                          <p:spTgt spid="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1892 -0.15301 L -0.02361 -0.31389 " pathEditMode="relative" ptsTypes="AA">
                                      <p:cBhvr>
                                        <p:cTn id="15" dur="2000" fill="hold"/>
                                        <p:tgtEl>
                                          <p:spTgt spid="11"/>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4" presetClass="exit" presetSubtype="32" fill="hold" nodeType="clickEffect">
                                  <p:stCondLst>
                                    <p:cond delay="0"/>
                                  </p:stCondLst>
                                  <p:childTnLst>
                                    <p:animEffect transition="out" filter="box(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1719 -0.32245 L -0.02049 -0.48958 " pathEditMode="relative" ptsTypes="AA">
                                      <p:cBhvr>
                                        <p:cTn id="24" dur="2000" fill="hold"/>
                                        <p:tgtEl>
                                          <p:spTgt spid="11"/>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52"/>
                                        </p:tgtEl>
                                      </p:cBhvr>
                                    </p:animEffect>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1285 -0.47269 L 0.01285 -0.65463 " pathEditMode="relative" ptsTypes="AA">
                                      <p:cBhvr>
                                        <p:cTn id="33" dur="2000" fill="hold"/>
                                        <p:tgtEl>
                                          <p:spTgt spid="11"/>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45" presetClass="exit" presetSubtype="0" fill="hold" nodeType="clickEffect">
                                  <p:stCondLst>
                                    <p:cond delay="0"/>
                                  </p:stCondLst>
                                  <p:childTnLst>
                                    <p:animEffect transition="out" filter="fade">
                                      <p:cBhvr>
                                        <p:cTn id="37" dur="2000"/>
                                        <p:tgtEl>
                                          <p:spTgt spid="53"/>
                                        </p:tgtEl>
                                      </p:cBhvr>
                                    </p:animEffect>
                                    <p:anim calcmode="lin" valueType="num">
                                      <p:cBhvr>
                                        <p:cTn id="38" dur="2000"/>
                                        <p:tgtEl>
                                          <p:spTgt spid="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53"/>
                                        </p:tgtEl>
                                        <p:attrNameLst>
                                          <p:attrName>ppt_h</p:attrName>
                                        </p:attrNameLst>
                                      </p:cBhvr>
                                      <p:tavLst>
                                        <p:tav tm="0">
                                          <p:val>
                                            <p:strVal val="ppt_h"/>
                                          </p:val>
                                        </p:tav>
                                        <p:tav tm="100000">
                                          <p:val>
                                            <p:strVal val="ppt_h"/>
                                          </p:val>
                                        </p:tav>
                                      </p:tavLst>
                                    </p:anim>
                                    <p:set>
                                      <p:cBhvr>
                                        <p:cTn id="40" dur="1" fill="hold">
                                          <p:stCondLst>
                                            <p:cond delay="1999"/>
                                          </p:stCondLst>
                                        </p:cTn>
                                        <p:tgtEl>
                                          <p:spTgt spid="5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2239 -0.68634 L 0.16371 -0.80718 " pathEditMode="relative" ptsTypes="AA">
                                      <p:cBhvr>
                                        <p:cTn id="44" dur="2000" fill="hold"/>
                                        <p:tgtEl>
                                          <p:spTgt spid="11"/>
                                        </p:tgtEl>
                                        <p:attrNameLst>
                                          <p:attrName>ppt_x</p:attrName>
                                          <p:attrName>ppt_y</p:attrName>
                                        </p:attrNameLst>
                                      </p:cBhvr>
                                    </p:animMotion>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2"/>
                                        </p:tgtEl>
                                      </p:cBhvr>
                                      <p:by x="150000" y="150000"/>
                                    </p:animScale>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0278 0.00625 L -0.00747 -0.1419 " pathEditMode="relative" rAng="0" ptsTypes="AA">
                                      <p:cBhvr>
                                        <p:cTn id="53" dur="2000" fill="hold"/>
                                        <p:tgtEl>
                                          <p:spTgt spid="18"/>
                                        </p:tgtEl>
                                        <p:attrNameLst>
                                          <p:attrName>ppt_x</p:attrName>
                                          <p:attrName>ppt_y</p:attrName>
                                        </p:attrNameLst>
                                      </p:cBhvr>
                                      <p:rCtr x="-243" y="-7407"/>
                                    </p:animMotion>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0.01892 -0.15301 L -0.02361 -0.31389 " pathEditMode="relative" ptsTypes="AA">
                                      <p:cBhvr>
                                        <p:cTn id="62" dur="2000" fill="hold"/>
                                        <p:tgtEl>
                                          <p:spTgt spid="18"/>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0.01719 -0.32245 L -0.02049 -0.48958 " pathEditMode="relative" ptsTypes="AA">
                                      <p:cBhvr>
                                        <p:cTn id="71" dur="2000" fill="hold"/>
                                        <p:tgtEl>
                                          <p:spTgt spid="18"/>
                                        </p:tgtEl>
                                        <p:attrNameLst>
                                          <p:attrName>ppt_x</p:attrName>
                                          <p:attrName>ppt_y</p:attrName>
                                        </p:attrNameLst>
                                      </p:cBhvr>
                                    </p:animMotion>
                                  </p:childTnLst>
                                </p:cTn>
                              </p:par>
                            </p:childTnLst>
                          </p:cTn>
                        </p:par>
                      </p:childTnLst>
                    </p:cTn>
                  </p:par>
                  <p:par>
                    <p:cTn id="72" fill="hold">
                      <p:stCondLst>
                        <p:cond delay="indefinite"/>
                      </p:stCondLst>
                      <p:childTnLst>
                        <p:par>
                          <p:cTn id="73" fill="hold">
                            <p:stCondLst>
                              <p:cond delay="0"/>
                            </p:stCondLst>
                            <p:childTnLst>
                              <p:par>
                                <p:cTn id="74" presetID="16" presetClass="exit" presetSubtype="21" fill="hold" nodeType="clickEffect">
                                  <p:stCondLst>
                                    <p:cond delay="0"/>
                                  </p:stCondLst>
                                  <p:childTnLst>
                                    <p:animEffect transition="out" filter="barn(inVertical)">
                                      <p:cBhvr>
                                        <p:cTn id="75" dur="500"/>
                                        <p:tgtEl>
                                          <p:spTgt spid="57"/>
                                        </p:tgtEl>
                                      </p:cBhvr>
                                    </p:animEffect>
                                    <p:set>
                                      <p:cBhvr>
                                        <p:cTn id="76" dur="1" fill="hold">
                                          <p:stCondLst>
                                            <p:cond delay="499"/>
                                          </p:stCondLst>
                                        </p:cTn>
                                        <p:tgtEl>
                                          <p:spTgt spid="5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0.01285 -0.47269 L 0.01285 -0.65463 " pathEditMode="relative" ptsTypes="AA">
                                      <p:cBhvr>
                                        <p:cTn id="80" dur="2000" fill="hold"/>
                                        <p:tgtEl>
                                          <p:spTgt spid="18"/>
                                        </p:tgtEl>
                                        <p:attrNameLst>
                                          <p:attrName>ppt_x</p:attrName>
                                          <p:attrName>ppt_y</p:attrName>
                                        </p:attrNameLst>
                                      </p:cBhvr>
                                    </p:animMotion>
                                  </p:childTnLst>
                                </p:cTn>
                              </p:par>
                            </p:childTnLst>
                          </p:cTn>
                        </p:par>
                      </p:childTnLst>
                    </p:cTn>
                  </p:par>
                  <p:par>
                    <p:cTn id="81" fill="hold">
                      <p:stCondLst>
                        <p:cond delay="indefinite"/>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nodeType="clickEffect">
                                  <p:stCondLst>
                                    <p:cond delay="0"/>
                                  </p:stCondLst>
                                  <p:childTnLst>
                                    <p:animMotion origin="layout" path="M 0.0224 -0.68634 L -0.15851 -0.81574 " pathEditMode="relative" rAng="0" ptsTypes="AA">
                                      <p:cBhvr>
                                        <p:cTn id="89" dur="2000" fill="hold"/>
                                        <p:tgtEl>
                                          <p:spTgt spid="18"/>
                                        </p:tgtEl>
                                        <p:attrNameLst>
                                          <p:attrName>ppt_x</p:attrName>
                                          <p:attrName>ppt_y</p:attrName>
                                        </p:attrNameLst>
                                      </p:cBhvr>
                                      <p:rCtr x="-9045" y="-6481"/>
                                    </p:animMotion>
                                  </p:childTnLst>
                                </p:cTn>
                              </p:par>
                            </p:childTnLst>
                          </p:cTn>
                        </p:par>
                      </p:childTnLst>
                    </p:cTn>
                  </p:par>
                  <p:par>
                    <p:cTn id="90" fill="hold">
                      <p:stCondLst>
                        <p:cond delay="indefinite"/>
                      </p:stCondLst>
                      <p:childTnLst>
                        <p:par>
                          <p:cTn id="91" fill="hold">
                            <p:stCondLst>
                              <p:cond delay="0"/>
                            </p:stCondLst>
                            <p:childTnLst>
                              <p:par>
                                <p:cTn id="92" presetID="6" presetClass="emph" presetSubtype="0" fill="hold" nodeType="clickEffect">
                                  <p:stCondLst>
                                    <p:cond delay="0"/>
                                  </p:stCondLst>
                                  <p:childTnLst>
                                    <p:animScale>
                                      <p:cBhvr>
                                        <p:cTn id="93" dur="2000" fill="hold"/>
                                        <p:tgtEl>
                                          <p:spTgt spid="2"/>
                                        </p:tgtEl>
                                      </p:cBhvr>
                                      <p:by x="150000" y="150000"/>
                                    </p:animScale>
                                  </p:childTnLst>
                                  <p:subTnLst>
                                    <p:audio>
                                      <p:cMediaNode>
                                        <p:cTn display="0" masterRel="sameClick">
                                          <p:stCondLst>
                                            <p:cond evt="begin" delay="0">
                                              <p:tn val="9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90072" y="3262647"/>
            <a:ext cx="10815774" cy="329249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7695" y="2023416"/>
            <a:ext cx="4741426" cy="646331"/>
          </a:xfrm>
          <a:prstGeom prst="rect">
            <a:avLst/>
          </a:prstGeom>
          <a:noFill/>
        </p:spPr>
        <p:txBody>
          <a:bodyPr wrap="none" lIns="91440" tIns="45720" rIns="91440" bIns="45720">
            <a:spAutoFit/>
          </a:bodyPr>
          <a:lstStyle/>
          <a:p>
            <a:pPr lvl="0"/>
            <a:r>
              <a:rPr lang="vi-VN" sz="3600" b="1">
                <a:solidFill>
                  <a:schemeClr val="bg1"/>
                </a:solidFill>
                <a:latin typeface="+mj-lt"/>
              </a:rPr>
              <a:t>Truyện ngụ ngôn là gì?</a:t>
            </a:r>
            <a:endParaRPr lang="en-US" sz="3600">
              <a:solidFill>
                <a:schemeClr val="bg1"/>
              </a:solidFill>
              <a:latin typeface="+mj-lt"/>
            </a:endParaRPr>
          </a:p>
        </p:txBody>
      </p:sp>
      <p:grpSp>
        <p:nvGrpSpPr>
          <p:cNvPr id="18" name="cau a"/>
          <p:cNvGrpSpPr/>
          <p:nvPr/>
        </p:nvGrpSpPr>
        <p:grpSpPr>
          <a:xfrm>
            <a:off x="715578" y="3149601"/>
            <a:ext cx="4334061" cy="1865976"/>
            <a:chOff x="-60961" y="3128523"/>
            <a:chExt cx="4334061" cy="1463074"/>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0961" y="3128523"/>
              <a:ext cx="4334061" cy="1463074"/>
            </a:xfrm>
            <a:prstGeom prst="rect">
              <a:avLst/>
            </a:prstGeom>
          </p:spPr>
        </p:pic>
        <p:sp>
          <p:nvSpPr>
            <p:cNvPr id="10" name="Rectangle 9"/>
            <p:cNvSpPr/>
            <p:nvPr/>
          </p:nvSpPr>
          <p:spPr>
            <a:xfrm>
              <a:off x="1155353" y="3336030"/>
              <a:ext cx="2858680" cy="1037682"/>
            </a:xfrm>
            <a:prstGeom prst="rect">
              <a:avLst/>
            </a:prstGeom>
            <a:noFill/>
          </p:spPr>
          <p:txBody>
            <a:bodyPr wrap="square" lIns="91440" tIns="45720" rIns="91440" bIns="45720">
              <a:spAutoFit/>
            </a:bodyPr>
            <a:lstStyle/>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những truyện kể ngắn gọn, hàm súc bằng văn xuôi hoặc văn vần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433024" y="3262646"/>
            <a:ext cx="5043398" cy="1796539"/>
            <a:chOff x="5299186" y="3560815"/>
            <a:chExt cx="4733271" cy="1409926"/>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5299186" y="3560815"/>
              <a:ext cx="4733271" cy="1409926"/>
            </a:xfrm>
            <a:prstGeom prst="rect">
              <a:avLst/>
            </a:prstGeom>
          </p:spPr>
        </p:pic>
        <p:sp>
          <p:nvSpPr>
            <p:cNvPr id="11" name="Rectangle 10"/>
            <p:cNvSpPr/>
            <p:nvPr/>
          </p:nvSpPr>
          <p:spPr>
            <a:xfrm>
              <a:off x="6694377" y="3843916"/>
              <a:ext cx="3037062" cy="845402"/>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văn xuôi,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15578" y="5015578"/>
            <a:ext cx="4321472" cy="1501025"/>
            <a:chOff x="650211" y="4711478"/>
            <a:chExt cx="3616990"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5919" y="4886710"/>
              <a:ext cx="2561282" cy="77321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có nhân vật,</a:t>
              </a:r>
              <a:endParaRPr lang="en-US"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p>
              <a:pPr lvl="0"/>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 có cốt truyện giúp người ta rút ra những bài học hay trong cuộc sống.</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52603" y="5059187"/>
            <a:ext cx="4783628" cy="1546754"/>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40749" y="5006699"/>
              <a:ext cx="2370773" cy="750351"/>
            </a:xfrm>
            <a:prstGeom prst="rect">
              <a:avLst/>
            </a:prstGeom>
            <a:noFill/>
          </p:spPr>
          <p:txBody>
            <a:bodyPr wrap="square" lIns="91440" tIns="45720" rIns="91440" bIns="45720">
              <a:spAutoFit/>
            </a:bodyPr>
            <a:lstStyle/>
            <a:p>
              <a:pPr lvl="0"/>
              <a:r>
                <a:rPr lang="en-US" sz="16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a:t>
              </a:r>
              <a:r>
                <a:rPr lang="vi-VN" sz="16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hững truyện kể ngắn gọn, hàm súc bằng thơ giúp người ta rút ra những bài học kinh nghiệm trong cuộc sống, cách ứng xử ở đời.</a:t>
              </a:r>
              <a:endParaRPr lang="en-US" sz="16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519666" y="197948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330072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7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375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par>
                          <p:cTn id="34" fill="hold">
                            <p:stCondLst>
                              <p:cond delay="4750"/>
                            </p:stCondLst>
                            <p:childTnLst>
                              <p:par>
                                <p:cTn id="35" presetID="42"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9"/>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endCondLst>
                                    <p:cond evt="onNext" delay="0">
                                      <p:tgtEl>
                                        <p:sldTgt/>
                                      </p:tgtEl>
                                    </p:cond>
                                  </p:endCondLst>
                                  <p:childTnLst>
                                    <p:set>
                                      <p:cBhvr rctx="PPT">
                                        <p:cTn id="44" dur="indefinite"/>
                                        <p:tgtEl>
                                          <p:spTgt spid="19"/>
                                        </p:tgtEl>
                                        <p:attrNameLst>
                                          <p:attrName>style.opacity</p:attrName>
                                        </p:attrNameLst>
                                      </p:cBhvr>
                                      <p:to>
                                        <p:strVal val="0.25"/>
                                      </p:to>
                                    </p:set>
                                    <p:animEffect filter="image" prLst="opacity: 0.25">
                                      <p:cBhvr rctx="IE">
                                        <p:cTn id="45" dur="indefinite"/>
                                        <p:tgtEl>
                                          <p:spTgt spid="19"/>
                                        </p:tgtEl>
                                      </p:cBhvr>
                                    </p:animEffect>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9" presetClass="emph" presetSubtype="0" nodeType="clickEffect">
                                  <p:stCondLst>
                                    <p:cond delay="0"/>
                                  </p:stCondLst>
                                  <p:childTnLst>
                                    <p:set>
                                      <p:cBhvr rctx="PPT">
                                        <p:cTn id="50" dur="indefinite"/>
                                        <p:tgtEl>
                                          <p:spTgt spid="20"/>
                                        </p:tgtEl>
                                        <p:attrNameLst>
                                          <p:attrName>style.opacity</p:attrName>
                                        </p:attrNameLst>
                                      </p:cBhvr>
                                      <p:to>
                                        <p:strVal val="0.25"/>
                                      </p:to>
                                    </p:set>
                                    <p:animEffect filter="image" prLst="opacity: 0.25">
                                      <p:cBhvr rctx="IE">
                                        <p:cTn id="51" dur="indefinite"/>
                                        <p:tgtEl>
                                          <p:spTgt spid="20"/>
                                        </p:tgtEl>
                                      </p:cBhvr>
                                    </p:animEffect>
                                  </p:childTnLst>
                                </p:cTn>
                              </p:par>
                            </p:childTnLst>
                          </p:cTn>
                        </p:par>
                      </p:childTnLst>
                    </p:cTn>
                  </p:par>
                </p:childTnLst>
              </p:cTn>
              <p:nextCondLst>
                <p:cond evt="onClick" delay="0">
                  <p:tgtEl>
                    <p:spTgt spid="20"/>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9" presetClass="emph" presetSubtype="0" nodeType="clickEffect">
                                  <p:stCondLst>
                                    <p:cond delay="0"/>
                                  </p:stCondLst>
                                  <p:childTnLst>
                                    <p:set>
                                      <p:cBhvr rctx="PPT">
                                        <p:cTn id="56" dur="indefinite"/>
                                        <p:tgtEl>
                                          <p:spTgt spid="21"/>
                                        </p:tgtEl>
                                        <p:attrNameLst>
                                          <p:attrName>style.opacity</p:attrName>
                                        </p:attrNameLst>
                                      </p:cBhvr>
                                      <p:to>
                                        <p:strVal val="0.25"/>
                                      </p:to>
                                    </p:set>
                                    <p:animEffect filter="image" prLst="opacity: 0.25">
                                      <p:cBhvr rctx="IE">
                                        <p:cTn id="57" dur="indefinite"/>
                                        <p:tgtEl>
                                          <p:spTgt spid="21"/>
                                        </p:tgtEl>
                                      </p:cBhvr>
                                    </p:animEffec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32" presetClass="emph" presetSubtype="0" repeatCount="3000" fill="hold" nodeType="clickEffect">
                                  <p:stCondLst>
                                    <p:cond delay="0"/>
                                  </p:stCondLst>
                                  <p:childTnLst>
                                    <p:animRot by="120000">
                                      <p:cBhvr>
                                        <p:cTn id="62" dur="100" fill="hold">
                                          <p:stCondLst>
                                            <p:cond delay="0"/>
                                          </p:stCondLst>
                                        </p:cTn>
                                        <p:tgtEl>
                                          <p:spTgt spid="18"/>
                                        </p:tgtEl>
                                        <p:attrNameLst>
                                          <p:attrName>r</p:attrName>
                                        </p:attrNameLst>
                                      </p:cBhvr>
                                    </p:animRot>
                                    <p:animRot by="-240000">
                                      <p:cBhvr>
                                        <p:cTn id="63" dur="200" fill="hold">
                                          <p:stCondLst>
                                            <p:cond delay="200"/>
                                          </p:stCondLst>
                                        </p:cTn>
                                        <p:tgtEl>
                                          <p:spTgt spid="18"/>
                                        </p:tgtEl>
                                        <p:attrNameLst>
                                          <p:attrName>r</p:attrName>
                                        </p:attrNameLst>
                                      </p:cBhvr>
                                    </p:animRot>
                                    <p:animRot by="240000">
                                      <p:cBhvr>
                                        <p:cTn id="64" dur="200" fill="hold">
                                          <p:stCondLst>
                                            <p:cond delay="400"/>
                                          </p:stCondLst>
                                        </p:cTn>
                                        <p:tgtEl>
                                          <p:spTgt spid="18"/>
                                        </p:tgtEl>
                                        <p:attrNameLst>
                                          <p:attrName>r</p:attrName>
                                        </p:attrNameLst>
                                      </p:cBhvr>
                                    </p:animRot>
                                    <p:animRot by="-240000">
                                      <p:cBhvr>
                                        <p:cTn id="65" dur="200" fill="hold">
                                          <p:stCondLst>
                                            <p:cond delay="600"/>
                                          </p:stCondLst>
                                        </p:cTn>
                                        <p:tgtEl>
                                          <p:spTgt spid="18"/>
                                        </p:tgtEl>
                                        <p:attrNameLst>
                                          <p:attrName>r</p:attrName>
                                        </p:attrNameLst>
                                      </p:cBhvr>
                                    </p:animRot>
                                    <p:animRot by="120000">
                                      <p:cBhvr>
                                        <p:cTn id="66" dur="200" fill="hold">
                                          <p:stCondLst>
                                            <p:cond delay="800"/>
                                          </p:stCondLst>
                                        </p:cTn>
                                        <p:tgtEl>
                                          <p:spTgt spid="18"/>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18FDA314-60B7-890B-BE95-839A98C88B1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17" b="89946" l="8260" r="99558">
                        <a14:foregroundMark x1="34956" y1="5707" x2="40855" y2="9239"/>
                        <a14:foregroundMark x1="8407" y1="23913" x2="8407" y2="35326"/>
                        <a14:foregroundMark x1="89823" y1="12500" x2="99558" y2="13587"/>
                        <a14:foregroundMark x1="90560" y1="4891" x2="93215" y2="5163"/>
                        <a14:foregroundMark x1="85841" y1="13315" x2="90118" y2="25000"/>
                        <a14:foregroundMark x1="90118" y1="25000" x2="91888" y2="26630"/>
                        <a14:foregroundMark x1="91445" y1="20380" x2="97198" y2="25000"/>
                        <a14:foregroundMark x1="87021" y1="16848" x2="90560" y2="22283"/>
                        <a14:foregroundMark x1="87758" y1="5707" x2="87758" y2="19565"/>
                        <a14:foregroundMark x1="35398" y1="2717" x2="40118" y2="4076"/>
                        <a14:foregroundMark x1="9292" y1="68478" x2="14749" y2="73913"/>
                        <a14:foregroundMark x1="11357" y1="84783" x2="16077" y2="83696"/>
                        <a14:foregroundMark x1="80973" y1="75543" x2="83923" y2="62500"/>
                        <a14:foregroundMark x1="83923" y1="62500" x2="83923" y2="62500"/>
                      </a14:backgroundRemoval>
                    </a14:imgEffect>
                  </a14:imgLayer>
                </a14:imgProps>
              </a:ext>
            </a:extLst>
          </a:blip>
          <a:stretch>
            <a:fillRect/>
          </a:stretch>
        </p:blipFill>
        <p:spPr>
          <a:xfrm>
            <a:off x="1415147" y="676882"/>
            <a:ext cx="9361705" cy="5053663"/>
          </a:xfrm>
          <a:prstGeom prst="rect">
            <a:avLst/>
          </a:prstGeom>
        </p:spPr>
      </p:pic>
      <p:pic>
        <p:nvPicPr>
          <p:cNvPr id="3" name="图片 9">
            <a:extLst>
              <a:ext uri="{FF2B5EF4-FFF2-40B4-BE49-F238E27FC236}">
                <a16:creationId xmlns:a16="http://schemas.microsoft.com/office/drawing/2014/main" id="{69D7987C-0A35-212C-4F95-E9D7E697A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151" y="4414229"/>
            <a:ext cx="4110849" cy="2632632"/>
          </a:xfrm>
          <a:prstGeom prst="rect">
            <a:avLst/>
          </a:prstGeom>
        </p:spPr>
      </p:pic>
      <p:pic>
        <p:nvPicPr>
          <p:cNvPr id="4" name="图片 10">
            <a:extLst>
              <a:ext uri="{FF2B5EF4-FFF2-40B4-BE49-F238E27FC236}">
                <a16:creationId xmlns:a16="http://schemas.microsoft.com/office/drawing/2014/main" id="{0B6D108D-3176-3B64-1BC3-7255E8B62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724275" cy="1838325"/>
          </a:xfrm>
          <a:prstGeom prst="rect">
            <a:avLst/>
          </a:prstGeom>
        </p:spPr>
      </p:pic>
    </p:spTree>
    <p:extLst>
      <p:ext uri="{BB962C8B-B14F-4D97-AF65-F5344CB8AC3E}">
        <p14:creationId xmlns:p14="http://schemas.microsoft.com/office/powerpoint/2010/main" val="348760776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Effect transition="in" filter="fade">
                                      <p:cBhvr>
                                        <p:cTn id="12" dur="1000"/>
                                        <p:tgtEl>
                                          <p:spTgt spid="3"/>
                                        </p:tgtEl>
                                      </p:cBhvr>
                                    </p:animEffect>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31519" y="3305599"/>
            <a:ext cx="10617145" cy="330621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5607" y="2057400"/>
            <a:ext cx="7080785" cy="523220"/>
          </a:xfrm>
          <a:prstGeom prst="rect">
            <a:avLst/>
          </a:prstGeom>
          <a:noFill/>
        </p:spPr>
        <p:txBody>
          <a:bodyPr wrap="none" lIns="91440" tIns="45720" rIns="91440" bIns="45720">
            <a:spAutoFit/>
          </a:bodyPr>
          <a:lstStyle/>
          <a:p>
            <a:pPr lvl="0"/>
            <a:r>
              <a:rPr lang="vi-VN" sz="2800" b="1">
                <a:solidFill>
                  <a:schemeClr val="bg1"/>
                </a:solidFill>
                <a:latin typeface="+mj-lt"/>
              </a:rPr>
              <a:t>Mục đích chủ yếu của truyện ngụ ngôn là gì?</a:t>
            </a:r>
            <a:endParaRPr lang="en-US" sz="2800">
              <a:solidFill>
                <a:schemeClr val="bg1"/>
              </a:solidFill>
              <a:latin typeface="+mj-lt"/>
            </a:endParaRPr>
          </a:p>
        </p:txBody>
      </p:sp>
      <p:grpSp>
        <p:nvGrpSpPr>
          <p:cNvPr id="18" name="cau a"/>
          <p:cNvGrpSpPr/>
          <p:nvPr/>
        </p:nvGrpSpPr>
        <p:grpSpPr>
          <a:xfrm>
            <a:off x="676261" y="4806540"/>
            <a:ext cx="4950815" cy="2932792"/>
            <a:chOff x="650211" y="3570787"/>
            <a:chExt cx="3616989" cy="1910572"/>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09" y="3727033"/>
              <a:ext cx="2188163" cy="1754326"/>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Khuyên nhủ hoặc đưa ra một bài học nào đó về cách nhìn nhận sự việc, cách ứng xử của con người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6564924" y="3453321"/>
            <a:ext cx="4616766" cy="1248051"/>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981618" y="3750063"/>
              <a:ext cx="1863824" cy="557962"/>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Phản ánh cuộc đấu tranh giữa thiện và ác.</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676261" y="3400149"/>
            <a:ext cx="4950816" cy="1248051"/>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08821" y="4852647"/>
              <a:ext cx="228400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Tạo tiếng cười, phê phán thói hư, tật xấu trong xã hội.</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64925" y="5032301"/>
            <a:ext cx="4616767" cy="1579513"/>
            <a:chOff x="4707116" y="4806539"/>
            <a:chExt cx="361698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769886" y="5030336"/>
              <a:ext cx="2368521" cy="629819"/>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Thể hiện thái độ và cách đánh giá của nhân dân về các sự kiện và các nhận vật lịch sử.</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10341645" y="229678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335608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subTnLst>
                                    <p:audio>
                                      <p:cMediaNode>
                                        <p:cTn display="0" masterRel="sameClick">
                                          <p:stCondLst>
                                            <p:cond evt="begin" delay="0">
                                              <p:tn val="66"/>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781665" y="3329735"/>
            <a:ext cx="11194025" cy="269006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97892" y="2066038"/>
            <a:ext cx="6466450"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thường hướng đến đề tài nào?</a:t>
            </a:r>
            <a:endParaRPr lang="en-US" sz="2400">
              <a:solidFill>
                <a:schemeClr val="bg1"/>
              </a:solidFill>
              <a:latin typeface="+mj-lt"/>
            </a:endParaRPr>
          </a:p>
        </p:txBody>
      </p:sp>
      <p:grpSp>
        <p:nvGrpSpPr>
          <p:cNvPr id="18" name="cau a"/>
          <p:cNvGrpSpPr/>
          <p:nvPr/>
        </p:nvGrpSpPr>
        <p:grpSpPr>
          <a:xfrm>
            <a:off x="6542954" y="3516328"/>
            <a:ext cx="5495586" cy="1077413"/>
            <a:chOff x="650211" y="3570787"/>
            <a:chExt cx="3706177" cy="1077413"/>
          </a:xfrm>
        </p:grpSpPr>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3570787"/>
              <a:ext cx="3706177" cy="1077413"/>
            </a:xfrm>
            <a:prstGeom prst="rect">
              <a:avLst/>
            </a:prstGeom>
          </p:spPr>
        </p:pic>
        <p:sp>
          <p:nvSpPr>
            <p:cNvPr id="10" name="Rectangle 9"/>
            <p:cNvSpPr/>
            <p:nvPr/>
          </p:nvSpPr>
          <p:spPr>
            <a:xfrm>
              <a:off x="1742911" y="3713951"/>
              <a:ext cx="2613477"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đạo đức, hay những cách ứng xử trong cuộc sống,...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844516" y="4889006"/>
            <a:ext cx="5000247" cy="1077413"/>
            <a:chOff x="4755813" y="3570786"/>
            <a:chExt cx="3616989" cy="1077413"/>
          </a:xfrm>
        </p:grpSpPr>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18033" y="3794488"/>
              <a:ext cx="2414829"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vấn đề của xã hội và cách ứng xử các vấn đề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844515" y="3664992"/>
            <a:ext cx="5000246" cy="1077413"/>
            <a:chOff x="650211" y="4711478"/>
            <a:chExt cx="3616989" cy="1077413"/>
          </a:xfrm>
        </p:grpSpPr>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768654" y="4829467"/>
              <a:ext cx="235860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mâu thuẫn trong gia đình và cách ứng xử với các mâu thuẫn đó.</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617362" y="4757631"/>
            <a:ext cx="5358327" cy="1077413"/>
            <a:chOff x="4707115" y="4806539"/>
            <a:chExt cx="3862379" cy="1077413"/>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6563" b="16270"/>
            <a:stretch/>
          </p:blipFill>
          <p:spPr>
            <a:xfrm>
              <a:off x="4707115" y="4806539"/>
              <a:ext cx="3862379" cy="1077413"/>
            </a:xfrm>
            <a:prstGeom prst="rect">
              <a:avLst/>
            </a:prstGeom>
          </p:spPr>
        </p:pic>
        <p:sp>
          <p:nvSpPr>
            <p:cNvPr id="13" name="Rectangle 12"/>
            <p:cNvSpPr/>
            <p:nvPr/>
          </p:nvSpPr>
          <p:spPr>
            <a:xfrm>
              <a:off x="5821404" y="5032513"/>
              <a:ext cx="2535284" cy="646331"/>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những ước mơ công lý của nhân dân về một xã hội công bằng.</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8"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726420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19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39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49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595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4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subTnLst>
                                    <p:audio>
                                      <p:cMediaNode>
                                        <p:cTn display="0" masterRel="sameClick">
                                          <p:stCondLst>
                                            <p:cond evt="begin" delay="0">
                                              <p:tn val="54"/>
                                            </p:cond>
                                          </p:stCondLst>
                                          <p:endCondLst>
                                            <p:cond evt="onStopAudio" delay="0">
                                              <p:tgtEl>
                                                <p:sldTgt/>
                                              </p:tgtEl>
                                            </p:cond>
                                          </p:endCondLst>
                                        </p:cTn>
                                        <p:tgtEl>
                                          <p:sndTgt r:embed="rId4" name="sai.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1895802" y="3429000"/>
            <a:ext cx="8001000" cy="25908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84108" y="2049286"/>
            <a:ext cx="6769417" cy="461665"/>
          </a:xfrm>
          <a:prstGeom prst="rect">
            <a:avLst/>
          </a:prstGeom>
          <a:noFill/>
        </p:spPr>
        <p:txBody>
          <a:bodyPr wrap="none" lIns="91440" tIns="45720" rIns="91440" bIns="45720">
            <a:spAutoFit/>
          </a:bodyPr>
          <a:lstStyle/>
          <a:p>
            <a:pPr lvl="0"/>
            <a:r>
              <a:rPr lang="vi-VN" sz="2400" b="1">
                <a:solidFill>
                  <a:schemeClr val="bg1"/>
                </a:solidFill>
                <a:latin typeface="+mj-lt"/>
              </a:rPr>
              <a:t>Truyện ngụ ngôn xây dựng nhân vật như thế nào?</a:t>
            </a:r>
            <a:endParaRPr lang="en-US" sz="2400">
              <a:solidFill>
                <a:schemeClr val="bg1"/>
              </a:solidFill>
              <a:latin typeface="+mj-lt"/>
            </a:endParaRPr>
          </a:p>
        </p:txBody>
      </p:sp>
      <p:grpSp>
        <p:nvGrpSpPr>
          <p:cNvPr id="18" name="cau a"/>
          <p:cNvGrpSpPr/>
          <p:nvPr/>
        </p:nvGrpSpPr>
        <p:grpSpPr>
          <a:xfrm>
            <a:off x="6192498" y="4860250"/>
            <a:ext cx="3616989" cy="1077413"/>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1" y="3729126"/>
              <a:ext cx="2069817" cy="707886"/>
            </a:xfrm>
            <a:prstGeom prst="rect">
              <a:avLst/>
            </a:prstGeom>
            <a:noFill/>
          </p:spPr>
          <p:txBody>
            <a:bodyPr wrap="square" lIns="91440" tIns="45720" rIns="91440" bIns="45720">
              <a:spAutoFit/>
            </a:bodyPr>
            <a:lstStyle/>
            <a:p>
              <a:pPr lvl="0"/>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 đồ vật hoặc 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181936" y="4860250"/>
            <a:ext cx="3616989"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892488" y="3833736"/>
              <a:ext cx="1343638" cy="498663"/>
            </a:xfrm>
            <a:prstGeom prst="rect">
              <a:avLst/>
            </a:prstGeom>
            <a:noFill/>
          </p:spPr>
          <p:txBody>
            <a:bodyPr wrap="none" lIns="91440" tIns="45720" rIns="91440" bIns="45720">
              <a:spAutoFit/>
            </a:bodyPr>
            <a:lstStyle/>
            <a:p>
              <a:pPr lvl="0">
                <a:lnSpc>
                  <a:spcPct val="150000"/>
                </a:lnSpc>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Con người.</a:t>
              </a:r>
              <a:endParaRPr lang="en-US" sz="20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2167917" y="3646987"/>
            <a:ext cx="36169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690473" y="4999769"/>
              <a:ext cx="2324675" cy="4001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sz="2000">
                  <a:solidFill>
                    <a:schemeClr val="bg1"/>
                  </a:solidFill>
                  <a:effectLst/>
                  <a:latin typeface="Times New Roman" panose="02020603050405020304" pitchFamily="18" charset="0"/>
                  <a:ea typeface="SimSun" panose="02010600030101010101" pitchFamily="2" charset="-122"/>
                </a:rPr>
                <a:t>Loài vật, con người. </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21" name="cau d"/>
          <p:cNvGrpSpPr/>
          <p:nvPr/>
        </p:nvGrpSpPr>
        <p:grpSpPr>
          <a:xfrm>
            <a:off x="6192497" y="3562673"/>
            <a:ext cx="3616989" cy="1077413"/>
            <a:chOff x="4707116" y="4806539"/>
            <a:chExt cx="3616989"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6000084" y="5128203"/>
              <a:ext cx="1031051" cy="400110"/>
            </a:xfrm>
            <a:prstGeom prst="rect">
              <a:avLst/>
            </a:prstGeom>
            <a:noFill/>
          </p:spPr>
          <p:txBody>
            <a:bodyPr wrap="none" lIns="91440" tIns="45720" rIns="91440" bIns="45720">
              <a:spAutoFit/>
            </a:bodyPr>
            <a:lstStyle/>
            <a:p>
              <a:pPr algn="ctr" defTabSz="914400" fontAlgn="base">
                <a:spcBef>
                  <a:spcPct val="0"/>
                </a:spcBef>
                <a:spcAft>
                  <a:spcPct val="0"/>
                </a:spcAft>
              </a:pPr>
              <a:r>
                <a:rPr lang="vi-VN" sz="20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Loài vật</a:t>
              </a:r>
              <a:endParaRPr kumimoji="0" lang="en-US" sz="54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566745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00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00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60439" y="3179664"/>
            <a:ext cx="11312013" cy="2840135"/>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8468" y="1858140"/>
            <a:ext cx="6235064" cy="954107"/>
          </a:xfrm>
          <a:prstGeom prst="rect">
            <a:avLst/>
          </a:prstGeom>
          <a:noFill/>
        </p:spPr>
        <p:txBody>
          <a:bodyPr wrap="square" lIns="91440" tIns="45720" rIns="91440" bIns="45720">
            <a:spAutoFit/>
          </a:bodyPr>
          <a:lstStyle/>
          <a:p>
            <a:pPr lvl="0" algn="ctr"/>
            <a:r>
              <a:rPr lang="vi-VN" sz="2800" b="1">
                <a:solidFill>
                  <a:schemeClr val="bg1"/>
                </a:solidFill>
                <a:latin typeface="+mj-lt"/>
              </a:rPr>
              <a:t>Các sự kiện trong truyện ngụ ngôn thường được xây dựng như thế nào?</a:t>
            </a:r>
            <a:endParaRPr lang="en-US" sz="2800">
              <a:solidFill>
                <a:schemeClr val="bg1"/>
              </a:solidFill>
              <a:latin typeface="+mj-lt"/>
            </a:endParaRPr>
          </a:p>
        </p:txBody>
      </p:sp>
      <p:grpSp>
        <p:nvGrpSpPr>
          <p:cNvPr id="18" name="cau a"/>
          <p:cNvGrpSpPr/>
          <p:nvPr/>
        </p:nvGrpSpPr>
        <p:grpSpPr>
          <a:xfrm>
            <a:off x="560438" y="3308634"/>
            <a:ext cx="5340589" cy="1563850"/>
            <a:chOff x="650211" y="3570787"/>
            <a:chExt cx="3616989" cy="1563850"/>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39609" y="3749642"/>
              <a:ext cx="2069020"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sự kiện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481838" y="3282983"/>
            <a:ext cx="5517903" cy="1077413"/>
            <a:chOff x="4755813" y="3570786"/>
            <a:chExt cx="3645587"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97028" y="3644624"/>
              <a:ext cx="2604372"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chính và các nhân vật phụ.</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560439" y="4449325"/>
            <a:ext cx="5340589"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10540" y="4927257"/>
              <a:ext cx="2131748"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một nhân vật chính.</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481839" y="4518736"/>
            <a:ext cx="5549554" cy="1077413"/>
            <a:chOff x="4707116" y="4806539"/>
            <a:chExt cx="3693944" cy="1077413"/>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077413"/>
            </a:xfrm>
            <a:prstGeom prst="rect">
              <a:avLst/>
            </a:prstGeom>
          </p:spPr>
        </p:pic>
        <p:sp>
          <p:nvSpPr>
            <p:cNvPr id="13" name="Rectangle 12"/>
            <p:cNvSpPr/>
            <p:nvPr/>
          </p:nvSpPr>
          <p:spPr>
            <a:xfrm>
              <a:off x="5827547" y="5030241"/>
              <a:ext cx="2573513"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Một câu chuyện thường xoay quanh nhân vật trung tâm.</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2198089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2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2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4700"/>
                            </p:stCondLst>
                            <p:childTnLst>
                              <p:par>
                                <p:cTn id="25" presetID="42"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570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7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530942" y="3429000"/>
            <a:ext cx="11341510" cy="2623476"/>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0162" y="1981201"/>
            <a:ext cx="5490542" cy="954107"/>
          </a:xfrm>
          <a:prstGeom prst="rect">
            <a:avLst/>
          </a:prstGeom>
          <a:noFill/>
        </p:spPr>
        <p:txBody>
          <a:bodyPr wrap="none" lIns="91440" tIns="45720" rIns="91440" bIns="45720">
            <a:spAutoFit/>
          </a:bodyPr>
          <a:lstStyle/>
          <a:p>
            <a:pPr lvl="0" algn="ctr"/>
            <a:r>
              <a:rPr lang="vi-VN" sz="2800" b="1">
                <a:solidFill>
                  <a:schemeClr val="bg1"/>
                </a:solidFill>
                <a:latin typeface="+mj-lt"/>
              </a:rPr>
              <a:t>Cốt truyện trong truyện ngụ ngôn </a:t>
            </a:r>
            <a:endParaRPr lang="en-US" sz="2800" b="1">
              <a:solidFill>
                <a:schemeClr val="bg1"/>
              </a:solidFill>
              <a:latin typeface="+mj-lt"/>
            </a:endParaRPr>
          </a:p>
          <a:p>
            <a:pPr lvl="0" algn="ctr"/>
            <a:r>
              <a:rPr lang="vi-VN" sz="2800" b="1">
                <a:solidFill>
                  <a:schemeClr val="bg1"/>
                </a:solidFill>
                <a:latin typeface="+mj-lt"/>
              </a:rPr>
              <a:t>thường hướng đến điều gì?</a:t>
            </a:r>
            <a:endParaRPr lang="en-US" sz="2800">
              <a:solidFill>
                <a:schemeClr val="bg1"/>
              </a:solidFill>
              <a:latin typeface="+mj-lt"/>
            </a:endParaRPr>
          </a:p>
        </p:txBody>
      </p:sp>
      <p:grpSp>
        <p:nvGrpSpPr>
          <p:cNvPr id="18" name="cau a"/>
          <p:cNvGrpSpPr/>
          <p:nvPr/>
        </p:nvGrpSpPr>
        <p:grpSpPr>
          <a:xfrm>
            <a:off x="728226" y="4868281"/>
            <a:ext cx="4778863" cy="1601168"/>
            <a:chOff x="650211" y="3570787"/>
            <a:chExt cx="3616989" cy="1601168"/>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675413" y="3786960"/>
              <a:ext cx="2020909"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Đưa ra bài học hay lời khuyên nào đó.</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r>
                <a:rPr kumimoji="0" lang="vi-VN" sz="4800" i="0" u="none" strike="noStrike" kern="1200" cap="none" spc="0" normalizeH="0" baseline="0" noProof="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rPr>
                <a:t> </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0" name="cau c"/>
          <p:cNvGrpSpPr/>
          <p:nvPr/>
        </p:nvGrpSpPr>
        <p:grpSpPr>
          <a:xfrm>
            <a:off x="6533534" y="3463786"/>
            <a:ext cx="5366637" cy="1077413"/>
            <a:chOff x="4755813" y="3570786"/>
            <a:chExt cx="3616989" cy="1077413"/>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26398" y="3729053"/>
              <a:ext cx="2558140" cy="646331"/>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Vạch trần cái ác, cái xấu có tính bản chất của giai cấp thống trị (thời xưa).</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744494" y="3729127"/>
            <a:ext cx="4778863" cy="1077413"/>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1779" y="4939215"/>
              <a:ext cx="1955304" cy="646331"/>
            </a:xfrm>
            <a:prstGeom prst="rect">
              <a:avLst/>
            </a:prstGeom>
            <a:noFill/>
          </p:spPr>
          <p:txBody>
            <a:bodyPr wrap="square" lIns="91440" tIns="45720" rIns="91440" bIns="45720">
              <a:spAutoFit/>
            </a:bodyPr>
            <a:lstStyle/>
            <a:p>
              <a:pPr marL="0" marR="0" lvl="0" indent="0" algn="ctr" defTabSz="914400" rtl="0" eaLnBrk="1" fontAlgn="base" latinLnBrk="0" hangingPunct="1">
                <a:spcBef>
                  <a:spcPct val="0"/>
                </a:spcBef>
                <a:spcAft>
                  <a:spcPct val="0"/>
                </a:spcAft>
                <a:buClrTx/>
                <a:buSzTx/>
                <a:buFontTx/>
                <a:buNone/>
                <a:tabLst/>
                <a:defRPr/>
              </a:pPr>
              <a:r>
                <a:rPr lang="vi-VN" sz="1800">
                  <a:solidFill>
                    <a:schemeClr val="bg1"/>
                  </a:solidFill>
                  <a:effectLst/>
                  <a:latin typeface="+mj-lt"/>
                  <a:ea typeface="SimSun" panose="02010600030101010101" pitchFamily="2" charset="-122"/>
                </a:rPr>
                <a:t>Phê phán, lên án thói hư tật xấu của con người</a:t>
              </a: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583393" y="4699539"/>
            <a:ext cx="5289059" cy="1246155"/>
            <a:chOff x="4707116" y="4806539"/>
            <a:chExt cx="3616989" cy="1246155"/>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46155"/>
            </a:xfrm>
            <a:prstGeom prst="rect">
              <a:avLst/>
            </a:prstGeom>
          </p:spPr>
        </p:pic>
        <p:sp>
          <p:nvSpPr>
            <p:cNvPr id="13" name="Rectangle 12"/>
            <p:cNvSpPr/>
            <p:nvPr/>
          </p:nvSpPr>
          <p:spPr>
            <a:xfrm>
              <a:off x="5747053" y="4975281"/>
              <a:ext cx="236306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Ca ngợi và bênh vực cho đạo đức con người thông qua nhân vật lí tưởng, kiểu mẫu.</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8534400" y="6251370"/>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49551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0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0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05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5550"/>
                            </p:stCondLst>
                            <p:childTnLst>
                              <p:par>
                                <p:cTn id="31" presetID="42"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par>
                          <p:cTn id="36" fill="hold">
                            <p:stCondLst>
                              <p:cond delay="655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8938" y="3393566"/>
            <a:ext cx="11367190" cy="3001297"/>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7878" y="1981201"/>
            <a:ext cx="5610767" cy="954107"/>
          </a:xfrm>
          <a:prstGeom prst="rect">
            <a:avLst/>
          </a:prstGeom>
          <a:noFill/>
        </p:spPr>
        <p:txBody>
          <a:bodyPr wrap="none" lIns="91440" tIns="45720" rIns="91440" bIns="45720">
            <a:spAutoFit/>
          </a:bodyPr>
          <a:lstStyle/>
          <a:p>
            <a:pPr lvl="0" algn="ctr"/>
            <a:r>
              <a:rPr lang="vi-VN" sz="2800" b="1">
                <a:solidFill>
                  <a:schemeClr val="bg1"/>
                </a:solidFill>
                <a:latin typeface="+mj-lt"/>
              </a:rPr>
              <a:t>Không gian trong truyện ngụ ngôn </a:t>
            </a:r>
            <a:endParaRPr lang="en-US" sz="2800" b="1">
              <a:solidFill>
                <a:schemeClr val="bg1"/>
              </a:solidFill>
              <a:latin typeface="+mj-lt"/>
            </a:endParaRPr>
          </a:p>
          <a:p>
            <a:pPr lvl="0" algn="ctr"/>
            <a:r>
              <a:rPr lang="vi-VN" sz="2800" b="1">
                <a:solidFill>
                  <a:schemeClr val="bg1"/>
                </a:solidFill>
                <a:latin typeface="+mj-lt"/>
              </a:rPr>
              <a:t>được xây dựng như thế nào?</a:t>
            </a:r>
            <a:endParaRPr lang="en-US" sz="2800">
              <a:solidFill>
                <a:schemeClr val="bg1"/>
              </a:solidFill>
              <a:latin typeface="+mj-lt"/>
            </a:endParaRPr>
          </a:p>
        </p:txBody>
      </p:sp>
      <p:grpSp>
        <p:nvGrpSpPr>
          <p:cNvPr id="18" name="cau a"/>
          <p:cNvGrpSpPr/>
          <p:nvPr/>
        </p:nvGrpSpPr>
        <p:grpSpPr>
          <a:xfrm>
            <a:off x="6421392" y="3565237"/>
            <a:ext cx="5284215" cy="1274242"/>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26608" y="3665018"/>
              <a:ext cx="2395275"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khung cảnh, môi trường hoạt động của nhân vật ngụ ngôn,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425872" y="4860249"/>
            <a:ext cx="5259815" cy="2081516"/>
            <a:chOff x="4755813" y="3570786"/>
            <a:chExt cx="3616989" cy="179029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55813" y="3570786"/>
              <a:ext cx="3616989" cy="1077413"/>
            </a:xfrm>
            <a:prstGeom prst="rect">
              <a:avLst/>
            </a:prstGeom>
          </p:spPr>
        </p:pic>
        <p:sp>
          <p:nvSpPr>
            <p:cNvPr id="11" name="Rectangle 10"/>
            <p:cNvSpPr/>
            <p:nvPr/>
          </p:nvSpPr>
          <p:spPr>
            <a:xfrm>
              <a:off x="5761765" y="3699092"/>
              <a:ext cx="2137938" cy="1661993"/>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một phiên chợ, một giếng nước, một khu rừng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b="1"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UTM Habano" panose="02040603050506020204" pitchFamily="18" charset="0"/>
                <a:ea typeface="+mn-ea"/>
                <a:cs typeface="Arial" panose="020B0604020202020204" pitchFamily="34" charset="0"/>
              </a:endParaRPr>
            </a:p>
          </p:txBody>
        </p:sp>
      </p:grpSp>
      <p:grpSp>
        <p:nvGrpSpPr>
          <p:cNvPr id="19" name="cau b"/>
          <p:cNvGrpSpPr/>
          <p:nvPr/>
        </p:nvGrpSpPr>
        <p:grpSpPr>
          <a:xfrm>
            <a:off x="411854" y="3646987"/>
            <a:ext cx="5259815" cy="1252669"/>
            <a:chOff x="650211" y="4711478"/>
            <a:chExt cx="3616989" cy="1077413"/>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3616989" cy="1077413"/>
            </a:xfrm>
            <a:prstGeom prst="rect">
              <a:avLst/>
            </a:prstGeom>
          </p:spPr>
        </p:pic>
        <p:sp>
          <p:nvSpPr>
            <p:cNvPr id="12" name="Rectangle 11"/>
            <p:cNvSpPr/>
            <p:nvPr/>
          </p:nvSpPr>
          <p:spPr>
            <a:xfrm>
              <a:off x="1802212" y="4855057"/>
              <a:ext cx="1865119"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ở một phiên chợ hay trong một gia đình nào đó,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grpSp>
        <p:nvGrpSpPr>
          <p:cNvPr id="21" name="cau d"/>
          <p:cNvGrpSpPr/>
          <p:nvPr/>
        </p:nvGrpSpPr>
        <p:grpSpPr>
          <a:xfrm>
            <a:off x="6576460" y="4993613"/>
            <a:ext cx="5284215" cy="1274242"/>
            <a:chOff x="4707116" y="4806539"/>
            <a:chExt cx="3616989" cy="1274242"/>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6" y="4806539"/>
              <a:ext cx="3616989" cy="1274242"/>
            </a:xfrm>
            <a:prstGeom prst="rect">
              <a:avLst/>
            </a:prstGeom>
          </p:spPr>
        </p:pic>
        <p:sp>
          <p:nvSpPr>
            <p:cNvPr id="13" name="Rectangle 12"/>
            <p:cNvSpPr/>
            <p:nvPr/>
          </p:nvSpPr>
          <p:spPr>
            <a:xfrm>
              <a:off x="5810975" y="4964977"/>
              <a:ext cx="2128066" cy="923330"/>
            </a:xfrm>
            <a:prstGeom prst="rect">
              <a:avLst/>
            </a:prstGeom>
            <a:noFill/>
          </p:spPr>
          <p:txBody>
            <a:bodyPr wrap="square" lIns="91440" tIns="45720" rIns="91440" bIns="45720">
              <a:spAutoFit/>
            </a:bodyPr>
            <a:lstStyle/>
            <a:p>
              <a:pPr lvl="0"/>
              <a:r>
                <a:rPr lang="vi-VN" sz="18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Là trong một khu rừng hoặc trên cánh đồng rộng lớn, nơi xảy ra câu chuyện.</a:t>
              </a:r>
              <a:endParaRPr lang="en-US" sz="1800">
                <a:solidFill>
                  <a:schemeClr val="bg1"/>
                </a:solidFill>
                <a:effectLst/>
                <a:latin typeface=".VnTime"/>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256145" y="2632242"/>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87274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0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00"/>
                            </p:stCondLst>
                            <p:childTnLst>
                              <p:par>
                                <p:cTn id="32" presetID="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6600"/>
                            </p:stCondLst>
                            <p:childTnLst>
                              <p:par>
                                <p:cTn id="37" presetID="42"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9" name="Rectangle 8"/>
          <p:cNvSpPr/>
          <p:nvPr/>
        </p:nvSpPr>
        <p:spPr>
          <a:xfrm>
            <a:off x="393895" y="3429000"/>
            <a:ext cx="11240087" cy="3028071"/>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0"/>
            <a:ext cx="8534399" cy="314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48195" y="1887758"/>
            <a:ext cx="6082050" cy="954107"/>
          </a:xfrm>
          <a:prstGeom prst="rect">
            <a:avLst/>
          </a:prstGeom>
          <a:noFill/>
        </p:spPr>
        <p:txBody>
          <a:bodyPr wrap="none" lIns="91440" tIns="45720" rIns="91440" bIns="45720">
            <a:spAutoFit/>
          </a:bodyPr>
          <a:lstStyle/>
          <a:p>
            <a:pPr lvl="0" algn="ctr"/>
            <a:r>
              <a:rPr lang="vi-VN" sz="2800" b="1">
                <a:solidFill>
                  <a:schemeClr val="bg1"/>
                </a:solidFill>
                <a:latin typeface="+mj-lt"/>
              </a:rPr>
              <a:t>Thời gian trong truyện ngụ ngôn được</a:t>
            </a:r>
            <a:endParaRPr lang="en-US" sz="2800" b="1">
              <a:solidFill>
                <a:schemeClr val="bg1"/>
              </a:solidFill>
              <a:latin typeface="+mj-lt"/>
            </a:endParaRPr>
          </a:p>
          <a:p>
            <a:pPr lvl="0" algn="ctr"/>
            <a:r>
              <a:rPr lang="vi-VN" sz="2800" b="1">
                <a:solidFill>
                  <a:schemeClr val="bg1"/>
                </a:solidFill>
                <a:latin typeface="+mj-lt"/>
              </a:rPr>
              <a:t> xác định như thế nào?</a:t>
            </a:r>
            <a:endParaRPr lang="en-US" sz="2800">
              <a:solidFill>
                <a:schemeClr val="bg1"/>
              </a:solidFill>
              <a:latin typeface="+mj-lt"/>
            </a:endParaRPr>
          </a:p>
        </p:txBody>
      </p:sp>
      <p:grpSp>
        <p:nvGrpSpPr>
          <p:cNvPr id="18" name="cau a"/>
          <p:cNvGrpSpPr/>
          <p:nvPr/>
        </p:nvGrpSpPr>
        <p:grpSpPr>
          <a:xfrm>
            <a:off x="6347354" y="4852087"/>
            <a:ext cx="5006107" cy="1604984"/>
            <a:chOff x="650211" y="3570787"/>
            <a:chExt cx="3616989" cy="1077413"/>
          </a:xfrm>
        </p:grpSpPr>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3570787"/>
              <a:ext cx="3616989" cy="1077413"/>
            </a:xfrm>
            <a:prstGeom prst="rect">
              <a:avLst/>
            </a:prstGeom>
          </p:spPr>
        </p:pic>
        <p:sp>
          <p:nvSpPr>
            <p:cNvPr id="10" name="Rectangle 9"/>
            <p:cNvSpPr/>
            <p:nvPr/>
          </p:nvSpPr>
          <p:spPr>
            <a:xfrm>
              <a:off x="1742912" y="3729126"/>
              <a:ext cx="2323846" cy="880262"/>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thời điểm, khoảnh khắc nào đó mà sự việc, câu chuyện xảy ra, thường không xác định cụ thể.</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20" name="cau c"/>
          <p:cNvGrpSpPr/>
          <p:nvPr/>
        </p:nvGrpSpPr>
        <p:grpSpPr>
          <a:xfrm>
            <a:off x="278765" y="4646678"/>
            <a:ext cx="5138859" cy="1944066"/>
            <a:chOff x="-135947" y="3763215"/>
            <a:chExt cx="20367724" cy="1352469"/>
          </a:xfrm>
        </p:grpSpPr>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135947" y="3763215"/>
              <a:ext cx="20367724" cy="1352469"/>
            </a:xfrm>
            <a:prstGeom prst="rect">
              <a:avLst/>
            </a:prstGeom>
          </p:spPr>
        </p:pic>
        <p:sp>
          <p:nvSpPr>
            <p:cNvPr id="11" name="Rectangle 10"/>
            <p:cNvSpPr/>
            <p:nvPr/>
          </p:nvSpPr>
          <p:spPr>
            <a:xfrm>
              <a:off x="5994597" y="3919705"/>
              <a:ext cx="11949024" cy="1127363"/>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các thời điểm khác nhau mà sự việc, câu chuyện xảy ra, thường được xác định cụ thể từng thời điểm, từng khoảnh khắc của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9" name="cau b"/>
          <p:cNvGrpSpPr/>
          <p:nvPr/>
        </p:nvGrpSpPr>
        <p:grpSpPr>
          <a:xfrm>
            <a:off x="393894" y="3562673"/>
            <a:ext cx="5023729" cy="1596902"/>
            <a:chOff x="650211" y="4711478"/>
            <a:chExt cx="4422352" cy="1596902"/>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650211" y="4711478"/>
              <a:ext cx="4422352" cy="1077413"/>
            </a:xfrm>
            <a:prstGeom prst="rect">
              <a:avLst/>
            </a:prstGeom>
          </p:spPr>
        </p:pic>
        <p:sp>
          <p:nvSpPr>
            <p:cNvPr id="12" name="Rectangle 11"/>
            <p:cNvSpPr/>
            <p:nvPr/>
          </p:nvSpPr>
          <p:spPr>
            <a:xfrm>
              <a:off x="1832979" y="4923385"/>
              <a:ext cx="2829195" cy="1384995"/>
            </a:xfrm>
            <a:prstGeom prst="rect">
              <a:avLst/>
            </a:prstGeom>
            <a:noFill/>
          </p:spPr>
          <p:txBody>
            <a:bodyPr wrap="square" lIns="91440" tIns="45720" rIns="91440" bIns="45720">
              <a:spAutoFit/>
            </a:bodyPr>
            <a:lstStyle/>
            <a:p>
              <a:pPr algn="ctr" defTabSz="914400" fontAlgn="base">
                <a:spcBef>
                  <a:spcPct val="0"/>
                </a:spcBef>
                <a:spcAft>
                  <a:spcPct val="0"/>
                </a:spcAft>
              </a:pPr>
              <a:r>
                <a:rPr lang="vi-VN" sz="1800">
                  <a:solidFill>
                    <a:schemeClr val="bg1"/>
                  </a:solidFill>
                  <a:effectLst/>
                  <a:latin typeface="+mj-lt"/>
                  <a:ea typeface="SimSun" panose="02010600030101010101" pitchFamily="2" charset="-122"/>
                  <a:cs typeface="Times New Roman" panose="02020603050405020304" pitchFamily="18" charset="0"/>
                </a:rPr>
                <a:t>Là một thời điểm cụ thể diễn ra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kumimoji="0" lang="en-US" sz="4800" i="0" u="none" strike="noStrike" kern="1200" cap="none" spc="0" normalizeH="0" baseline="0" noProof="0" dirty="0">
                <a:ln w="10160">
                  <a:solidFill>
                    <a:srgbClr val="46A6BD"/>
                  </a:solidFill>
                  <a:prstDash val="solid"/>
                </a:ln>
                <a:solidFill>
                  <a:schemeClr val="bg1"/>
                </a:solidFill>
                <a:effectLst>
                  <a:outerShdw blurRad="38100" dist="22860" dir="5400000" algn="tl" rotWithShape="0">
                    <a:srgbClr val="000000">
                      <a:alpha val="30000"/>
                    </a:srgbClr>
                  </a:outerShdw>
                </a:effectLst>
                <a:uLnTx/>
                <a:uFillTx/>
                <a:latin typeface="+mj-lt"/>
                <a:ea typeface="+mn-ea"/>
                <a:cs typeface="Arial" panose="020B0604020202020204" pitchFamily="34" charset="0"/>
              </a:endParaRPr>
            </a:p>
          </p:txBody>
        </p:sp>
      </p:grpSp>
      <p:grpSp>
        <p:nvGrpSpPr>
          <p:cNvPr id="21" name="cau d"/>
          <p:cNvGrpSpPr/>
          <p:nvPr/>
        </p:nvGrpSpPr>
        <p:grpSpPr>
          <a:xfrm>
            <a:off x="6295034" y="3562674"/>
            <a:ext cx="5237503" cy="1301134"/>
            <a:chOff x="4707117" y="4806539"/>
            <a:chExt cx="5237503" cy="1092120"/>
          </a:xfrm>
        </p:grpSpPr>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t="16563" b="16270"/>
            <a:stretch/>
          </p:blipFill>
          <p:spPr>
            <a:xfrm>
              <a:off x="4707117" y="4806539"/>
              <a:ext cx="5237503" cy="1077413"/>
            </a:xfrm>
            <a:prstGeom prst="rect">
              <a:avLst/>
            </a:prstGeom>
          </p:spPr>
        </p:pic>
        <p:sp>
          <p:nvSpPr>
            <p:cNvPr id="13" name="Rectangle 12"/>
            <p:cNvSpPr/>
            <p:nvPr/>
          </p:nvSpPr>
          <p:spPr>
            <a:xfrm>
              <a:off x="6403865" y="4975329"/>
              <a:ext cx="2837714" cy="923330"/>
            </a:xfrm>
            <a:prstGeom prst="rect">
              <a:avLst/>
            </a:prstGeom>
            <a:noFill/>
          </p:spPr>
          <p:txBody>
            <a:bodyPr wrap="square" lIns="91440" tIns="45720" rIns="91440" bIns="45720">
              <a:spAutoFit/>
            </a:bodyPr>
            <a:lstStyle/>
            <a:p>
              <a:pPr lvl="0"/>
              <a:r>
                <a:rPr lang="vi-VN" sz="1800">
                  <a:solidFill>
                    <a:schemeClr val="bg1"/>
                  </a:solidFill>
                  <a:effectLst/>
                  <a:latin typeface="+mj-lt"/>
                  <a:ea typeface="SimSun" panose="02010600030101010101" pitchFamily="2" charset="-122"/>
                  <a:cs typeface="Times New Roman" panose="02020603050405020304" pitchFamily="18" charset="0"/>
                </a:rPr>
                <a:t>Là một khoảnh khắc cụ thế nơi diễn ra sự việc, câu chuyện.</a:t>
              </a:r>
              <a:endParaRPr lang="en-US" sz="1800">
                <a:solidFill>
                  <a:schemeClr val="bg1"/>
                </a:solidFill>
                <a:effectLst/>
                <a:latin typeface="+mj-lt"/>
                <a:ea typeface="Times New Roman" panose="02020603050405020304" pitchFamily="18" charset="0"/>
                <a:cs typeface="Times New Roman" panose="02020603050405020304" pitchFamily="18" charset="0"/>
              </a:endParaRPr>
            </a:p>
          </p:txBody>
        </p:sp>
      </p:grpSp>
      <p:sp>
        <p:nvSpPr>
          <p:cNvPr id="24" name="Rectangle 23">
            <a:hlinkClick r:id="rId7" action="ppaction://hlinksldjump"/>
          </p:cNvPr>
          <p:cNvSpPr/>
          <p:nvPr/>
        </p:nvSpPr>
        <p:spPr>
          <a:xfrm>
            <a:off x="10439399" y="2484868"/>
            <a:ext cx="1524000"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ĐUA TIẾP</a:t>
            </a:r>
          </a:p>
        </p:txBody>
      </p:sp>
    </p:spTree>
    <p:extLst>
      <p:ext uri="{BB962C8B-B14F-4D97-AF65-F5344CB8AC3E}">
        <p14:creationId xmlns:p14="http://schemas.microsoft.com/office/powerpoint/2010/main" val="301341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par>
                          <p:cTn id="14" fill="hold">
                            <p:stCondLst>
                              <p:cond delay="215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4150"/>
                            </p:stCondLst>
                            <p:childTnLst>
                              <p:par>
                                <p:cTn id="20" presetID="42" presetClass="entr" presetSubtype="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515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6150"/>
                            </p:stCondLst>
                            <p:childTnLst>
                              <p:par>
                                <p:cTn id="32" presetID="42"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par>
                          <p:cTn id="37" fill="hold">
                            <p:stCondLst>
                              <p:cond delay="7150"/>
                            </p:stCondLst>
                            <p:childTnLst>
                              <p:par>
                                <p:cTn id="38" presetID="2" presetClass="entr" presetSubtype="4"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repeatCount="3000" fill="hold" nodeType="click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9" presetClass="emph" presetSubtype="0" nodeType="clickEffect">
                                  <p:stCondLst>
                                    <p:cond delay="0"/>
                                  </p:stCondLst>
                                  <p:childTnLst>
                                    <p:set>
                                      <p:cBhvr rctx="PPT">
                                        <p:cTn id="55" dur="indefinite"/>
                                        <p:tgtEl>
                                          <p:spTgt spid="19"/>
                                        </p:tgtEl>
                                        <p:attrNameLst>
                                          <p:attrName>style.opacity</p:attrName>
                                        </p:attrNameLst>
                                      </p:cBhvr>
                                      <p:to>
                                        <p:strVal val="0.25"/>
                                      </p:to>
                                    </p:set>
                                    <p:animEffect filter="image" prLst="opacity: 0.25">
                                      <p:cBhvr rctx="IE">
                                        <p:cTn id="56" dur="indefinite"/>
                                        <p:tgtEl>
                                          <p:spTgt spid="19"/>
                                        </p:tgtEl>
                                      </p:cBhvr>
                                    </p:animEffec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0"/>
                    </p:tgtEl>
                  </p:cond>
                </p:stCondLst>
                <p:endSync evt="end" delay="0">
                  <p:rtn val="all"/>
                </p:endSync>
                <p:childTnLst>
                  <p:par>
                    <p:cTn id="58" fill="hold">
                      <p:stCondLst>
                        <p:cond delay="0"/>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20"/>
                                        </p:tgtEl>
                                        <p:attrNameLst>
                                          <p:attrName>style.opacity</p:attrName>
                                        </p:attrNameLst>
                                      </p:cBhvr>
                                      <p:to>
                                        <p:strVal val="0.25"/>
                                      </p:to>
                                    </p:set>
                                    <p:animEffect filter="image" prLst="opacity: 0.25">
                                      <p:cBhvr rctx="IE">
                                        <p:cTn id="62" dur="indefinite"/>
                                        <p:tgtEl>
                                          <p:spTgt spid="20"/>
                                        </p:tgtEl>
                                      </p:cBhvr>
                                    </p:animEffect>
                                  </p:childTnLst>
                                </p:cTn>
                              </p:par>
                            </p:childTnLst>
                          </p:cTn>
                        </p:par>
                      </p:childTnLst>
                    </p:cTn>
                  </p:par>
                </p:childTnLst>
              </p:cTn>
              <p:nextCondLst>
                <p:cond evt="onClick" delay="0">
                  <p:tgtEl>
                    <p:spTgt spid="20"/>
                  </p:tgtEl>
                </p:cond>
              </p:nextCondLst>
            </p:seq>
            <p:seq concurrent="1" nextAc="seek">
              <p:cTn id="63" restart="whenNotActive" fill="hold" evtFilter="cancelBubble" nodeType="interactiveSeq">
                <p:stCondLst>
                  <p:cond evt="onClick" delay="0">
                    <p:tgtEl>
                      <p:spTgt spid="21"/>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childTnLst>
                    </p:cTn>
                  </p:par>
                </p:childTnLst>
              </p:cTn>
              <p:nextCondLst>
                <p:cond evt="onClick" delay="0">
                  <p:tgtEl>
                    <p:spTgt spid="21"/>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0416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19" name="文本框 18"/>
          <p:cNvSpPr txBox="1"/>
          <p:nvPr/>
        </p:nvSpPr>
        <p:spPr>
          <a:xfrm>
            <a:off x="3316922" y="2198744"/>
            <a:ext cx="3818674" cy="1938992"/>
          </a:xfrm>
          <a:prstGeom prst="rect">
            <a:avLst/>
          </a:prstGeom>
          <a:noFill/>
        </p:spPr>
        <p:txBody>
          <a:bodyPr wrap="none" rtlCol="0">
            <a:spAutoFit/>
          </a:bodyPr>
          <a:lstStyle/>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Hoạt động </a:t>
            </a:r>
          </a:p>
          <a:p>
            <a:pPr algn="ctr"/>
            <a:r>
              <a:rPr lang="en-US" altLang="zh-CN" sz="6000" b="1">
                <a:solidFill>
                  <a:srgbClr val="5F91B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p>
        </p:txBody>
      </p:sp>
    </p:spTree>
    <p:extLst>
      <p:ext uri="{BB962C8B-B14F-4D97-AF65-F5344CB8AC3E}">
        <p14:creationId xmlns:p14="http://schemas.microsoft.com/office/powerpoint/2010/main" val="39123967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771" y="83646"/>
            <a:ext cx="5730588" cy="3967985"/>
          </a:xfrm>
          <a:prstGeom prst="rect">
            <a:avLst/>
          </a:prstGeom>
        </p:spPr>
      </p:pic>
      <p:sp>
        <p:nvSpPr>
          <p:cNvPr id="11" name="文本框 10"/>
          <p:cNvSpPr txBox="1"/>
          <p:nvPr/>
        </p:nvSpPr>
        <p:spPr>
          <a:xfrm>
            <a:off x="3975101" y="1149431"/>
            <a:ext cx="3591064" cy="2062103"/>
          </a:xfrm>
          <a:prstGeom prst="rect">
            <a:avLst/>
          </a:prstGeom>
          <a:noFill/>
        </p:spPr>
        <p:txBody>
          <a:bodyPr wrap="square" rtlCol="0">
            <a:spAutoFit/>
          </a:bodyPr>
          <a:lstStyle/>
          <a:p>
            <a:pPr algn="ctr"/>
            <a:r>
              <a:rPr lang="en-US" sz="3200" b="1" i="1">
                <a:latin typeface="Times New Roman" panose="02020603050405020304" pitchFamily="18" charset="0"/>
                <a:cs typeface="Times New Roman" panose="02020603050405020304" pitchFamily="18" charset="0"/>
              </a:rPr>
              <a:t>Làm thẻ thông tin các từ khóa quan trọng của phần tri thức ngữ văn.</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8881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6441" y="1833892"/>
            <a:ext cx="5576438" cy="1787797"/>
          </a:xfrm>
          <a:prstGeom prst="rect">
            <a:avLst/>
          </a:prstGeom>
          <a:noFill/>
        </p:spPr>
        <p:txBody>
          <a:bodyPr wrap="square" rtlCol="0">
            <a:spAutoFit/>
          </a:bodyPr>
          <a:lstStyle/>
          <a:p>
            <a:pPr algn="ctr">
              <a:lnSpc>
                <a:spcPct val="120000"/>
              </a:lnSpc>
            </a:pPr>
            <a:r>
              <a:rPr lang="en-US" sz="4800" b="1" i="1" kern="100">
                <a:effectLst/>
                <a:latin typeface="Times New Roman" panose="02020603050405020304" pitchFamily="18" charset="0"/>
                <a:ea typeface="SimSun" panose="02010600030101010101" pitchFamily="2" charset="-122"/>
              </a:rPr>
              <a:t>Chúc các em học bài thật tốt!</a:t>
            </a:r>
            <a:endParaRPr lang="zh-CN" altLang="en-US" sz="8800" b="1" dirty="0">
              <a:solidFill>
                <a:schemeClr val="tx1">
                  <a:lumMod val="85000"/>
                  <a:lumOff val="1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10190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6503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Đẽo cày giữa đường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Nghị luận về truyện ngụ ngôn Đẽo cày giữa đường (4 mẫu) - Văn mẫu lớp 9">
            <a:extLst>
              <a:ext uri="{FF2B5EF4-FFF2-40B4-BE49-F238E27FC236}">
                <a16:creationId xmlns:a16="http://schemas.microsoft.com/office/drawing/2014/main" id="{555D9C4D-5151-EC99-B340-F707639234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7226" y="1472755"/>
            <a:ext cx="7455876" cy="4770380"/>
          </a:xfrm>
          <a:prstGeom prst="rect">
            <a:avLst/>
          </a:prstGeom>
          <a:noFill/>
          <a:ln>
            <a:noFill/>
          </a:ln>
        </p:spPr>
      </p:pic>
    </p:spTree>
    <p:extLst>
      <p:ext uri="{BB962C8B-B14F-4D97-AF65-F5344CB8AC3E}">
        <p14:creationId xmlns:p14="http://schemas.microsoft.com/office/powerpoint/2010/main" val="340617781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15317"/>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a:solidFill>
                  <a:prstClr val="white"/>
                </a:solidFill>
                <a:latin typeface="Times New Roman" pitchFamily="18" charset="0"/>
                <a:cs typeface="Arial"/>
                <a:sym typeface="Arial"/>
              </a:rPr>
              <a:t>Đeo nhạc cho mèo</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220C35-5451-CFAA-2DEF-6BA6FB7CEBB9}"/>
              </a:ext>
            </a:extLst>
          </p:cNvPr>
          <p:cNvPicPr>
            <a:picLocks noChangeAspect="1"/>
          </p:cNvPicPr>
          <p:nvPr/>
        </p:nvPicPr>
        <p:blipFill>
          <a:blip r:embed="rId5"/>
          <a:stretch>
            <a:fillRect/>
          </a:stretch>
        </p:blipFill>
        <p:spPr>
          <a:xfrm>
            <a:off x="1924300" y="1417302"/>
            <a:ext cx="7574382" cy="4819090"/>
          </a:xfrm>
          <a:prstGeom prst="rect">
            <a:avLst/>
          </a:prstGeom>
        </p:spPr>
      </p:pic>
    </p:spTree>
    <p:extLst>
      <p:ext uri="{BB962C8B-B14F-4D97-AF65-F5344CB8AC3E}">
        <p14:creationId xmlns:p14="http://schemas.microsoft.com/office/powerpoint/2010/main" val="2879318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389947" y="153365"/>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Thầy</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bói xem voi</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hầy Bói Xem Voi' Và Bài Học Content Marketing">
            <a:extLst>
              <a:ext uri="{FF2B5EF4-FFF2-40B4-BE49-F238E27FC236}">
                <a16:creationId xmlns:a16="http://schemas.microsoft.com/office/drawing/2014/main" id="{4C7DDF5B-05BD-DCD5-47D8-EFFDAC08C0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9311" y="1571829"/>
            <a:ext cx="7699391" cy="4510036"/>
          </a:xfrm>
          <a:prstGeom prst="rect">
            <a:avLst/>
          </a:prstGeom>
          <a:noFill/>
          <a:ln>
            <a:noFill/>
          </a:ln>
        </p:spPr>
      </p:pic>
    </p:spTree>
    <p:extLst>
      <p:ext uri="{BB962C8B-B14F-4D97-AF65-F5344CB8AC3E}">
        <p14:creationId xmlns:p14="http://schemas.microsoft.com/office/powerpoint/2010/main" val="3830613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3447722" y="120908"/>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en-US" sz="4400" b="1" i="1" noProof="0">
                <a:solidFill>
                  <a:prstClr val="white"/>
                </a:solidFill>
                <a:latin typeface="Times New Roman" pitchFamily="18" charset="0"/>
                <a:cs typeface="Arial"/>
                <a:sym typeface="Arial"/>
              </a:rPr>
              <a:t>Ếch ngồi đáy giếng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a:extLst>
              <a:ext uri="{FF2B5EF4-FFF2-40B4-BE49-F238E27FC236}">
                <a16:creationId xmlns:a16="http://schemas.microsoft.com/office/drawing/2014/main" id="{3EAED9FB-AF0F-9238-68D1-3F102F124FA2}"/>
              </a:ext>
            </a:extLst>
          </p:cNvPr>
          <p:cNvPicPr>
            <a:picLocks noChangeAspect="1"/>
          </p:cNvPicPr>
          <p:nvPr/>
        </p:nvPicPr>
        <p:blipFill>
          <a:blip r:embed="rId5"/>
          <a:stretch>
            <a:fillRect/>
          </a:stretch>
        </p:blipFill>
        <p:spPr>
          <a:xfrm>
            <a:off x="2073716" y="1441518"/>
            <a:ext cx="7257015" cy="4770657"/>
          </a:xfrm>
          <a:prstGeom prst="rect">
            <a:avLst/>
          </a:prstGeom>
        </p:spPr>
      </p:pic>
    </p:spTree>
    <p:extLst>
      <p:ext uri="{BB962C8B-B14F-4D97-AF65-F5344CB8AC3E}">
        <p14:creationId xmlns:p14="http://schemas.microsoft.com/office/powerpoint/2010/main" val="325657985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2156536" y="164170"/>
            <a:ext cx="7507968"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Chân,</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tay, tai, mắt, mũi, miệng</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Tóm tắt truyện Chân, Tay, Tai, Mắt, Miệng - Văn mẫu lớp 6">
            <a:extLst>
              <a:ext uri="{FF2B5EF4-FFF2-40B4-BE49-F238E27FC236}">
                <a16:creationId xmlns:a16="http://schemas.microsoft.com/office/drawing/2014/main" id="{3C7DB00E-62A2-607C-F846-FFC6B796D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7785" y="1576130"/>
            <a:ext cx="7632703" cy="4501433"/>
          </a:xfrm>
          <a:prstGeom prst="rect">
            <a:avLst/>
          </a:prstGeom>
          <a:noFill/>
          <a:ln>
            <a:noFill/>
          </a:ln>
        </p:spPr>
      </p:pic>
    </p:spTree>
    <p:extLst>
      <p:ext uri="{BB962C8B-B14F-4D97-AF65-F5344CB8AC3E}">
        <p14:creationId xmlns:p14="http://schemas.microsoft.com/office/powerpoint/2010/main" val="1195681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C54BF90D-0FD9-4254-AF1D-4B88E9A87DC3}"/>
              </a:ext>
            </a:extLst>
          </p:cNvPr>
          <p:cNvPicPr>
            <a:picLocks noChangeAspect="1"/>
          </p:cNvPicPr>
          <p:nvPr/>
        </p:nvPicPr>
        <p:blipFill rotWithShape="1">
          <a:blip r:embed="rId3">
            <a:extLst>
              <a:ext uri="{28A0092B-C50C-407E-A947-70E740481C1C}">
                <a14:useLocalDpi xmlns:a14="http://schemas.microsoft.com/office/drawing/2010/main" val="0"/>
              </a:ext>
            </a:extLst>
          </a:blip>
          <a:srcRect l="7219" t="7219" r="7219" b="7219"/>
          <a:stretch/>
        </p:blipFill>
        <p:spPr>
          <a:xfrm>
            <a:off x="0" y="0"/>
            <a:ext cx="12192000" cy="6858000"/>
          </a:xfrm>
          <a:prstGeom prst="rect">
            <a:avLst/>
          </a:prstGeom>
        </p:spPr>
      </p:pic>
      <p:sp>
        <p:nvSpPr>
          <p:cNvPr id="34" name="矩形 33">
            <a:extLst>
              <a:ext uri="{FF2B5EF4-FFF2-40B4-BE49-F238E27FC236}">
                <a16:creationId xmlns:a16="http://schemas.microsoft.com/office/drawing/2014/main" id="{8D531E86-B13C-446A-B5E1-39DC76C9E653}"/>
              </a:ext>
            </a:extLst>
          </p:cNvPr>
          <p:cNvSpPr/>
          <p:nvPr/>
        </p:nvSpPr>
        <p:spPr>
          <a:xfrm>
            <a:off x="190500" y="1011256"/>
            <a:ext cx="11811000" cy="569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sym typeface="Arial"/>
            </a:endParaRPr>
          </a:p>
        </p:txBody>
      </p:sp>
      <p:sp>
        <p:nvSpPr>
          <p:cNvPr id="35" name="TextBox 2">
            <a:extLst>
              <a:ext uri="{FF2B5EF4-FFF2-40B4-BE49-F238E27FC236}">
                <a16:creationId xmlns:a16="http://schemas.microsoft.com/office/drawing/2014/main" id="{34B3D903-92EA-4F16-A8BE-13D0829B6FEC}"/>
              </a:ext>
            </a:extLst>
          </p:cNvPr>
          <p:cNvSpPr txBox="1"/>
          <p:nvPr/>
        </p:nvSpPr>
        <p:spPr>
          <a:xfrm>
            <a:off x="4393299" y="81490"/>
            <a:ext cx="588300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en-US" sz="4400" b="1" i="1" u="none" strike="noStrike" kern="1200" cap="none" spc="0" normalizeH="0" baseline="0" noProof="0">
                <a:ln>
                  <a:noFill/>
                </a:ln>
                <a:solidFill>
                  <a:prstClr val="white"/>
                </a:solidFill>
                <a:effectLst/>
                <a:uLnTx/>
                <a:uFillTx/>
                <a:latin typeface="Times New Roman" pitchFamily="18" charset="0"/>
                <a:ea typeface="+mn-ea"/>
                <a:cs typeface="Arial"/>
                <a:sym typeface="Arial"/>
              </a:rPr>
              <a:t>Rùa</a:t>
            </a:r>
            <a:r>
              <a:rPr kumimoji="0" lang="en-US" altLang="en-US" sz="4400" b="1" i="1" u="none" strike="noStrike" kern="1200" cap="none" spc="0" normalizeH="0" noProof="0">
                <a:ln>
                  <a:noFill/>
                </a:ln>
                <a:solidFill>
                  <a:prstClr val="white"/>
                </a:solidFill>
                <a:effectLst/>
                <a:uLnTx/>
                <a:uFillTx/>
                <a:latin typeface="Times New Roman" pitchFamily="18" charset="0"/>
                <a:ea typeface="+mn-ea"/>
                <a:cs typeface="Arial"/>
                <a:sym typeface="Arial"/>
              </a:rPr>
              <a:t> và thỏ</a:t>
            </a:r>
            <a:endParaRPr kumimoji="0" lang="en-US" altLang="en-US" sz="4400" b="1" i="1" u="none" strike="noStrike" kern="1200" cap="none" spc="0" normalizeH="0" baseline="0" noProof="0" dirty="0">
              <a:ln>
                <a:noFill/>
              </a:ln>
              <a:solidFill>
                <a:prstClr val="white"/>
              </a:solidFill>
              <a:effectLst/>
              <a:uLnTx/>
              <a:uFillTx/>
              <a:latin typeface="Times New Roman" pitchFamily="18" charset="0"/>
              <a:ea typeface="+mn-ea"/>
              <a:cs typeface="Arial"/>
              <a:sym typeface="Arial"/>
            </a:endParaRPr>
          </a:p>
        </p:txBody>
      </p:sp>
      <p:pic>
        <p:nvPicPr>
          <p:cNvPr id="6" name="图片 7">
            <a:extLst>
              <a:ext uri="{FF2B5EF4-FFF2-40B4-BE49-F238E27FC236}">
                <a16:creationId xmlns:a16="http://schemas.microsoft.com/office/drawing/2014/main" id="{367190BE-6B72-4825-B10D-FBCA20FCC6A2}"/>
              </a:ext>
            </a:extLst>
          </p:cNvPr>
          <p:cNvPicPr>
            <a:picLocks noChangeAspect="1"/>
          </p:cNvPicPr>
          <p:nvPr/>
        </p:nvPicPr>
        <p:blipFill rotWithShape="1">
          <a:blip r:embed="rId4">
            <a:extLst>
              <a:ext uri="{28A0092B-C50C-407E-A947-70E740481C1C}">
                <a14:useLocalDpi xmlns:a14="http://schemas.microsoft.com/office/drawing/2010/main" val="0"/>
              </a:ext>
            </a:extLst>
          </a:blip>
          <a:srcRect l="28194" t="23704" r="40139" b="10617"/>
          <a:stretch/>
        </p:blipFill>
        <p:spPr>
          <a:xfrm>
            <a:off x="9543602" y="3826847"/>
            <a:ext cx="2693318" cy="3142204"/>
          </a:xfrm>
          <a:prstGeom prst="rect">
            <a:avLst/>
          </a:prstGeom>
        </p:spPr>
      </p:pic>
      <p:pic>
        <p:nvPicPr>
          <p:cNvPr id="7" name="Picture 6" descr="Ảnh Rùa Và Thỏ Hoạt Hình Đơn Giản, Cute, Ngộ Nghĩnh Nhất">
            <a:extLst>
              <a:ext uri="{FF2B5EF4-FFF2-40B4-BE49-F238E27FC236}">
                <a16:creationId xmlns:a16="http://schemas.microsoft.com/office/drawing/2014/main" id="{A1DAAB22-7BDD-B715-1A8D-B106E3F03A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1175" y="1575347"/>
            <a:ext cx="7861927" cy="4503000"/>
          </a:xfrm>
          <a:prstGeom prst="rect">
            <a:avLst/>
          </a:prstGeom>
          <a:noFill/>
          <a:ln>
            <a:noFill/>
          </a:ln>
        </p:spPr>
      </p:pic>
    </p:spTree>
    <p:extLst>
      <p:ext uri="{BB962C8B-B14F-4D97-AF65-F5344CB8AC3E}">
        <p14:creationId xmlns:p14="http://schemas.microsoft.com/office/powerpoint/2010/main" val="23879378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0|0.1"/>
</p:tagLst>
</file>

<file path=ppt/tags/tag3.xml><?xml version="1.0" encoding="utf-8"?>
<p:tagLst xmlns:a="http://schemas.openxmlformats.org/drawingml/2006/main" xmlns:r="http://schemas.openxmlformats.org/officeDocument/2006/relationships" xmlns:p="http://schemas.openxmlformats.org/presentationml/2006/main">
  <p:tag name="PA" val="v5.0.2"/>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693</TotalTime>
  <Words>1351</Words>
  <Application>Microsoft Office PowerPoint</Application>
  <PresentationFormat>Widescreen</PresentationFormat>
  <Paragraphs>171</Paragraphs>
  <Slides>39</Slides>
  <Notes>26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等线</vt:lpstr>
      <vt:lpstr>微软雅黑</vt:lpstr>
      <vt:lpstr>.VnTime</vt:lpstr>
      <vt:lpstr>Arial</vt:lpstr>
      <vt:lpstr>Calibri</vt:lpstr>
      <vt:lpstr>inpin heiti</vt:lpstr>
      <vt:lpstr>Source Han Sans CN Medium</vt:lpstr>
      <vt:lpstr>Times New Roman</vt:lpstr>
      <vt:lpstr>UTM Habano</vt:lpstr>
      <vt:lpstr>字魂36号-正文宋楷</vt:lpstr>
      <vt:lpstr>小考拉体</vt:lpstr>
      <vt:lpstr>包图主题2</vt:lpstr>
      <vt:lpstr>Office 主题</vt:lpstr>
      <vt:lpstr>Office Theme</vt:lpstr>
      <vt:lpst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Nguyễn Chà</cp:lastModifiedBy>
  <cp:revision>83</cp:revision>
  <dcterms:created xsi:type="dcterms:W3CDTF">2017-08-18T03:02:00Z</dcterms:created>
  <dcterms:modified xsi:type="dcterms:W3CDTF">2022-07-30T04:15:12Z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