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264" r:id="rId2"/>
    <p:sldId id="259" r:id="rId3"/>
    <p:sldId id="261" r:id="rId4"/>
    <p:sldId id="339" r:id="rId5"/>
    <p:sldId id="385" r:id="rId6"/>
    <p:sldId id="341" r:id="rId7"/>
    <p:sldId id="386" r:id="rId8"/>
    <p:sldId id="389" r:id="rId9"/>
    <p:sldId id="391" r:id="rId10"/>
    <p:sldId id="393" r:id="rId11"/>
    <p:sldId id="390" r:id="rId12"/>
    <p:sldId id="394" r:id="rId13"/>
    <p:sldId id="395" r:id="rId14"/>
    <p:sldId id="384" r:id="rId15"/>
    <p:sldId id="396" r:id="rId16"/>
    <p:sldId id="387" r:id="rId17"/>
    <p:sldId id="359" r:id="rId18"/>
    <p:sldId id="346" r:id="rId19"/>
    <p:sldId id="397" r:id="rId20"/>
    <p:sldId id="398" r:id="rId21"/>
    <p:sldId id="407" r:id="rId22"/>
    <p:sldId id="408" r:id="rId23"/>
    <p:sldId id="409" r:id="rId24"/>
    <p:sldId id="399" r:id="rId25"/>
    <p:sldId id="400" r:id="rId26"/>
    <p:sldId id="402" r:id="rId27"/>
    <p:sldId id="403" r:id="rId28"/>
    <p:sldId id="406" r:id="rId29"/>
    <p:sldId id="404" r:id="rId30"/>
    <p:sldId id="405" r:id="rId31"/>
    <p:sldId id="360" r:id="rId32"/>
    <p:sldId id="324" r:id="rId33"/>
    <p:sldId id="362" r:id="rId34"/>
    <p:sldId id="364" r:id="rId35"/>
    <p:sldId id="363" r:id="rId36"/>
    <p:sldId id="365" r:id="rId37"/>
    <p:sldId id="366" r:id="rId38"/>
    <p:sldId id="367" r:id="rId39"/>
    <p:sldId id="368" r:id="rId40"/>
    <p:sldId id="369" r:id="rId41"/>
    <p:sldId id="371" r:id="rId42"/>
    <p:sldId id="373" r:id="rId43"/>
    <p:sldId id="374" r:id="rId44"/>
    <p:sldId id="375" r:id="rId45"/>
    <p:sldId id="376" r:id="rId46"/>
    <p:sldId id="377" r:id="rId47"/>
    <p:sldId id="378" r:id="rId48"/>
    <p:sldId id="379" r:id="rId49"/>
    <p:sldId id="380" r:id="rId50"/>
    <p:sldId id="332" r:id="rId51"/>
    <p:sldId id="268" r:id="rId52"/>
    <p:sldId id="381" r:id="rId53"/>
    <p:sldId id="401" r:id="rId54"/>
    <p:sldId id="382" r:id="rId55"/>
    <p:sldId id="269"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660"/>
  </p:normalViewPr>
  <p:slideViewPr>
    <p:cSldViewPr snapToGrid="0">
      <p:cViewPr varScale="1">
        <p:scale>
          <a:sx n="91" d="100"/>
          <a:sy n="91" d="100"/>
        </p:scale>
        <p:origin x="-46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DB4BB0-1F6B-448C-A7F2-339EBBEDFB0E}" type="datetimeFigureOut">
              <a:rPr lang="en-US" smtClean="0"/>
              <a:t>05/03/2025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04AD9F-046A-441C-B08D-BFC282EDF529}" type="slidenum">
              <a:rPr lang="en-US" smtClean="0"/>
              <a:t>‹#›</a:t>
            </a:fld>
            <a:endParaRPr lang="en-US"/>
          </a:p>
        </p:txBody>
      </p:sp>
    </p:spTree>
    <p:extLst>
      <p:ext uri="{BB962C8B-B14F-4D97-AF65-F5344CB8AC3E}">
        <p14:creationId xmlns:p14="http://schemas.microsoft.com/office/powerpoint/2010/main" val="2114905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0BDEF7-8C77-4FF3-8BE7-1ABD2C65B329}" type="slidenum">
              <a:rPr lang="en-US" altLang="en-US"/>
              <a:pPr/>
              <a:t>21</a:t>
            </a:fld>
            <a:endParaRPr lang="en-US" altLang="en-US"/>
          </a:p>
        </p:txBody>
      </p:sp>
    </p:spTree>
    <p:extLst>
      <p:ext uri="{BB962C8B-B14F-4D97-AF65-F5344CB8AC3E}">
        <p14:creationId xmlns:p14="http://schemas.microsoft.com/office/powerpoint/2010/main" val="1584344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A752BD9-13A0-47BF-A93A-DA9D949C431C}" type="slidenum">
              <a:rPr lang="en-US" altLang="en-US"/>
              <a:pPr/>
              <a:t>22</a:t>
            </a:fld>
            <a:endParaRPr lang="en-US" altLang="en-US"/>
          </a:p>
        </p:txBody>
      </p:sp>
    </p:spTree>
    <p:extLst>
      <p:ext uri="{BB962C8B-B14F-4D97-AF65-F5344CB8AC3E}">
        <p14:creationId xmlns:p14="http://schemas.microsoft.com/office/powerpoint/2010/main" val="1931171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6BF59B0-8856-4918-9C83-498C756D1426}" type="slidenum">
              <a:rPr lang="en-US" altLang="en-US"/>
              <a:pPr/>
              <a:t>23</a:t>
            </a:fld>
            <a:endParaRPr lang="en-US" altLang="en-US"/>
          </a:p>
        </p:txBody>
      </p:sp>
    </p:spTree>
    <p:extLst>
      <p:ext uri="{BB962C8B-B14F-4D97-AF65-F5344CB8AC3E}">
        <p14:creationId xmlns:p14="http://schemas.microsoft.com/office/powerpoint/2010/main" val="712188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4027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4506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4587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70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0541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7936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53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8422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3256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9464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05/03/2025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4054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05/03/2025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36520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39.svg"/><Relationship Id="rId7" Type="http://schemas.openxmlformats.org/officeDocument/2006/relationships/image" Target="../media/image22.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0.sv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39.svg"/><Relationship Id="rId7" Type="http://schemas.openxmlformats.org/officeDocument/2006/relationships/image" Target="../media/image22.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0.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70.png"/></Relationships>
</file>

<file path=ppt/slides/_rels/slide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svg"/><Relationship Id="rId10" Type="http://schemas.openxmlformats.org/officeDocument/2006/relationships/image" Target="../media/image16.GIF"/><Relationship Id="rId4" Type="http://schemas.openxmlformats.org/officeDocument/2006/relationships/image" Target="../media/image12.png"/><Relationship Id="rId9" Type="http://schemas.openxmlformats.org/officeDocument/2006/relationships/image" Target="../media/image15.GI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9.svg"/><Relationship Id="rId7" Type="http://schemas.openxmlformats.org/officeDocument/2006/relationships/image" Target="../media/image22.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0.sv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0.jpeg"/><Relationship Id="rId5" Type="http://schemas.microsoft.com/office/2007/relationships/hdphoto" Target="../media/hdphoto1.wdp"/><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gif"/><Relationship Id="rId18" Type="http://schemas.openxmlformats.org/officeDocument/2006/relationships/image" Target="../media/image59.png"/><Relationship Id="rId3" Type="http://schemas.openxmlformats.org/officeDocument/2006/relationships/image" Target="../media/image43.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image" Target="../media/image42.jpe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2.png"/><Relationship Id="rId5" Type="http://schemas.openxmlformats.org/officeDocument/2006/relationships/image" Target="../media/image45.png"/><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4.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70.jpeg"/><Relationship Id="rId3" Type="http://schemas.openxmlformats.org/officeDocument/2006/relationships/slideLayout" Target="../slideLayouts/slideLayout1.xml"/><Relationship Id="rId7" Type="http://schemas.openxmlformats.org/officeDocument/2006/relationships/image" Target="../media/image43.png"/><Relationship Id="rId12" Type="http://schemas.openxmlformats.org/officeDocument/2006/relationships/image" Target="../media/image69.png"/><Relationship Id="rId2" Type="http://schemas.openxmlformats.org/officeDocument/2006/relationships/video" Target="../media/media7.mp4"/><Relationship Id="rId16" Type="http://schemas.openxmlformats.org/officeDocument/2006/relationships/image" Target="../media/image73.gif"/><Relationship Id="rId1" Type="http://schemas.microsoft.com/office/2007/relationships/media" Target="../media/media7.mp4"/><Relationship Id="rId6" Type="http://schemas.openxmlformats.org/officeDocument/2006/relationships/image" Target="../media/image65.gif"/><Relationship Id="rId11" Type="http://schemas.openxmlformats.org/officeDocument/2006/relationships/image" Target="../media/image68.gif"/><Relationship Id="rId5" Type="http://schemas.openxmlformats.org/officeDocument/2006/relationships/audio" Target="../media/audio2.wav"/><Relationship Id="rId15" Type="http://schemas.openxmlformats.org/officeDocument/2006/relationships/image" Target="../media/image72.gif"/><Relationship Id="rId10" Type="http://schemas.openxmlformats.org/officeDocument/2006/relationships/image" Target="../media/image67.gif"/><Relationship Id="rId4" Type="http://schemas.openxmlformats.org/officeDocument/2006/relationships/audio" Target="../media/audio1.wav"/><Relationship Id="rId9" Type="http://schemas.openxmlformats.org/officeDocument/2006/relationships/image" Target="../media/image66.gif"/><Relationship Id="rId14" Type="http://schemas.openxmlformats.org/officeDocument/2006/relationships/image" Target="../media/image71.gif"/></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70.jpeg"/><Relationship Id="rId3" Type="http://schemas.openxmlformats.org/officeDocument/2006/relationships/slideLayout" Target="../slideLayouts/slideLayout1.xml"/><Relationship Id="rId7" Type="http://schemas.openxmlformats.org/officeDocument/2006/relationships/image" Target="../media/image45.png"/><Relationship Id="rId12" Type="http://schemas.openxmlformats.org/officeDocument/2006/relationships/image" Target="../media/image69.png"/><Relationship Id="rId2" Type="http://schemas.openxmlformats.org/officeDocument/2006/relationships/video" Target="../media/media7.mp4"/><Relationship Id="rId16" Type="http://schemas.openxmlformats.org/officeDocument/2006/relationships/image" Target="../media/image73.gif"/><Relationship Id="rId1" Type="http://schemas.microsoft.com/office/2007/relationships/media" Target="../media/media7.mp4"/><Relationship Id="rId6" Type="http://schemas.openxmlformats.org/officeDocument/2006/relationships/image" Target="../media/image65.gif"/><Relationship Id="rId11" Type="http://schemas.openxmlformats.org/officeDocument/2006/relationships/image" Target="../media/image68.gif"/><Relationship Id="rId5" Type="http://schemas.openxmlformats.org/officeDocument/2006/relationships/audio" Target="../media/audio2.wav"/><Relationship Id="rId15" Type="http://schemas.openxmlformats.org/officeDocument/2006/relationships/image" Target="../media/image72.gif"/><Relationship Id="rId10" Type="http://schemas.openxmlformats.org/officeDocument/2006/relationships/image" Target="../media/image67.gif"/><Relationship Id="rId4" Type="http://schemas.openxmlformats.org/officeDocument/2006/relationships/audio" Target="../media/audio1.wav"/><Relationship Id="rId9" Type="http://schemas.openxmlformats.org/officeDocument/2006/relationships/image" Target="../media/image66.gif"/><Relationship Id="rId14" Type="http://schemas.openxmlformats.org/officeDocument/2006/relationships/image" Target="../media/image71.gif"/></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70.jpeg"/><Relationship Id="rId3" Type="http://schemas.openxmlformats.org/officeDocument/2006/relationships/slideLayout" Target="../slideLayouts/slideLayout1.xml"/><Relationship Id="rId7" Type="http://schemas.openxmlformats.org/officeDocument/2006/relationships/image" Target="../media/image48.png"/><Relationship Id="rId12" Type="http://schemas.openxmlformats.org/officeDocument/2006/relationships/image" Target="../media/image69.png"/><Relationship Id="rId2" Type="http://schemas.openxmlformats.org/officeDocument/2006/relationships/video" Target="../media/media7.mp4"/><Relationship Id="rId16" Type="http://schemas.openxmlformats.org/officeDocument/2006/relationships/image" Target="../media/image73.gif"/><Relationship Id="rId1" Type="http://schemas.microsoft.com/office/2007/relationships/media" Target="../media/media7.mp4"/><Relationship Id="rId6" Type="http://schemas.openxmlformats.org/officeDocument/2006/relationships/image" Target="../media/image65.gif"/><Relationship Id="rId11" Type="http://schemas.openxmlformats.org/officeDocument/2006/relationships/image" Target="../media/image68.gif"/><Relationship Id="rId5" Type="http://schemas.openxmlformats.org/officeDocument/2006/relationships/audio" Target="../media/audio2.wav"/><Relationship Id="rId15" Type="http://schemas.openxmlformats.org/officeDocument/2006/relationships/image" Target="../media/image72.gif"/><Relationship Id="rId10" Type="http://schemas.openxmlformats.org/officeDocument/2006/relationships/image" Target="../media/image67.gif"/><Relationship Id="rId4" Type="http://schemas.openxmlformats.org/officeDocument/2006/relationships/audio" Target="../media/audio1.wav"/><Relationship Id="rId9" Type="http://schemas.openxmlformats.org/officeDocument/2006/relationships/image" Target="../media/image66.gif"/><Relationship Id="rId14" Type="http://schemas.openxmlformats.org/officeDocument/2006/relationships/image" Target="../media/image71.gif"/></Relationships>
</file>

<file path=ppt/slides/_rels/slide3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0.jpeg"/><Relationship Id="rId3" Type="http://schemas.openxmlformats.org/officeDocument/2006/relationships/slideLayout" Target="../slideLayouts/slideLayout1.xml"/><Relationship Id="rId7" Type="http://schemas.openxmlformats.org/officeDocument/2006/relationships/image" Target="../media/image50.png"/><Relationship Id="rId12" Type="http://schemas.openxmlformats.org/officeDocument/2006/relationships/image" Target="../media/image69.png"/><Relationship Id="rId2" Type="http://schemas.openxmlformats.org/officeDocument/2006/relationships/video" Target="../media/media7.mp4"/><Relationship Id="rId16" Type="http://schemas.openxmlformats.org/officeDocument/2006/relationships/image" Target="../media/image73.gif"/><Relationship Id="rId1" Type="http://schemas.microsoft.com/office/2007/relationships/media" Target="../media/media7.mp4"/><Relationship Id="rId6" Type="http://schemas.openxmlformats.org/officeDocument/2006/relationships/image" Target="../media/image65.gif"/><Relationship Id="rId11" Type="http://schemas.openxmlformats.org/officeDocument/2006/relationships/image" Target="../media/image68.gif"/><Relationship Id="rId5" Type="http://schemas.openxmlformats.org/officeDocument/2006/relationships/audio" Target="../media/audio2.wav"/><Relationship Id="rId15" Type="http://schemas.openxmlformats.org/officeDocument/2006/relationships/image" Target="../media/image72.gif"/><Relationship Id="rId10" Type="http://schemas.openxmlformats.org/officeDocument/2006/relationships/image" Target="../media/image67.gif"/><Relationship Id="rId4" Type="http://schemas.openxmlformats.org/officeDocument/2006/relationships/audio" Target="../media/audio1.wav"/><Relationship Id="rId9" Type="http://schemas.openxmlformats.org/officeDocument/2006/relationships/image" Target="../media/image66.gif"/><Relationship Id="rId14" Type="http://schemas.openxmlformats.org/officeDocument/2006/relationships/image" Target="../media/image71.gif"/></Relationships>
</file>

<file path=ppt/slides/_rels/slide3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70.jpeg"/><Relationship Id="rId3" Type="http://schemas.openxmlformats.org/officeDocument/2006/relationships/slideLayout" Target="../slideLayouts/slideLayout1.xml"/><Relationship Id="rId7" Type="http://schemas.openxmlformats.org/officeDocument/2006/relationships/image" Target="../media/image52.png"/><Relationship Id="rId12" Type="http://schemas.openxmlformats.org/officeDocument/2006/relationships/image" Target="../media/image74.png"/><Relationship Id="rId2" Type="http://schemas.openxmlformats.org/officeDocument/2006/relationships/video" Target="../media/media8.mp4"/><Relationship Id="rId16" Type="http://schemas.openxmlformats.org/officeDocument/2006/relationships/image" Target="../media/image73.gif"/><Relationship Id="rId1" Type="http://schemas.microsoft.com/office/2007/relationships/media" Target="../media/media8.mp4"/><Relationship Id="rId6" Type="http://schemas.openxmlformats.org/officeDocument/2006/relationships/image" Target="../media/image65.gif"/><Relationship Id="rId11" Type="http://schemas.openxmlformats.org/officeDocument/2006/relationships/image" Target="../media/image68.gif"/><Relationship Id="rId5" Type="http://schemas.openxmlformats.org/officeDocument/2006/relationships/audio" Target="../media/audio2.wav"/><Relationship Id="rId15" Type="http://schemas.openxmlformats.org/officeDocument/2006/relationships/image" Target="../media/image72.gif"/><Relationship Id="rId10" Type="http://schemas.openxmlformats.org/officeDocument/2006/relationships/image" Target="../media/image67.gif"/><Relationship Id="rId4" Type="http://schemas.openxmlformats.org/officeDocument/2006/relationships/audio" Target="../media/audio1.wav"/><Relationship Id="rId9" Type="http://schemas.openxmlformats.org/officeDocument/2006/relationships/image" Target="../media/image66.gif"/><Relationship Id="rId14" Type="http://schemas.openxmlformats.org/officeDocument/2006/relationships/image" Target="../media/image71.gif"/></Relationships>
</file>

<file path=ppt/slides/_rels/slide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0.jpeg"/><Relationship Id="rId3" Type="http://schemas.openxmlformats.org/officeDocument/2006/relationships/slideLayout" Target="../slideLayouts/slideLayout1.xml"/><Relationship Id="rId7" Type="http://schemas.openxmlformats.org/officeDocument/2006/relationships/image" Target="../media/image55.png"/><Relationship Id="rId12" Type="http://schemas.openxmlformats.org/officeDocument/2006/relationships/image" Target="../media/image69.png"/><Relationship Id="rId2" Type="http://schemas.openxmlformats.org/officeDocument/2006/relationships/video" Target="../media/media7.mp4"/><Relationship Id="rId16" Type="http://schemas.openxmlformats.org/officeDocument/2006/relationships/image" Target="../media/image73.gif"/><Relationship Id="rId1" Type="http://schemas.microsoft.com/office/2007/relationships/media" Target="../media/media7.mp4"/><Relationship Id="rId6" Type="http://schemas.openxmlformats.org/officeDocument/2006/relationships/image" Target="../media/image65.gif"/><Relationship Id="rId11" Type="http://schemas.openxmlformats.org/officeDocument/2006/relationships/image" Target="../media/image68.gif"/><Relationship Id="rId5" Type="http://schemas.openxmlformats.org/officeDocument/2006/relationships/audio" Target="../media/audio2.wav"/><Relationship Id="rId15" Type="http://schemas.openxmlformats.org/officeDocument/2006/relationships/image" Target="../media/image72.gif"/><Relationship Id="rId10" Type="http://schemas.openxmlformats.org/officeDocument/2006/relationships/image" Target="../media/image67.gif"/><Relationship Id="rId4" Type="http://schemas.openxmlformats.org/officeDocument/2006/relationships/audio" Target="../media/audio1.wav"/><Relationship Id="rId9" Type="http://schemas.openxmlformats.org/officeDocument/2006/relationships/image" Target="../media/image66.gif"/><Relationship Id="rId14" Type="http://schemas.openxmlformats.org/officeDocument/2006/relationships/image" Target="../media/image71.gif"/></Relationships>
</file>

<file path=ppt/slides/_rels/slide41.xml.rels><?xml version="1.0" encoding="UTF-8" standalone="yes"?>
<Relationships xmlns="http://schemas.openxmlformats.org/package/2006/relationships"><Relationship Id="rId8" Type="http://schemas.openxmlformats.org/officeDocument/2006/relationships/image" Target="../media/image67.gif"/><Relationship Id="rId13" Type="http://schemas.openxmlformats.org/officeDocument/2006/relationships/image" Target="../media/image70.jpeg"/><Relationship Id="rId3" Type="http://schemas.openxmlformats.org/officeDocument/2006/relationships/slideLayout" Target="../slideLayouts/slideLayout1.xml"/><Relationship Id="rId7" Type="http://schemas.openxmlformats.org/officeDocument/2006/relationships/image" Target="../media/image58.png"/><Relationship Id="rId12" Type="http://schemas.openxmlformats.org/officeDocument/2006/relationships/image" Target="../media/image74.png"/><Relationship Id="rId2" Type="http://schemas.openxmlformats.org/officeDocument/2006/relationships/video" Target="../media/media8.mp4"/><Relationship Id="rId16" Type="http://schemas.openxmlformats.org/officeDocument/2006/relationships/image" Target="../media/image73.gif"/><Relationship Id="rId1" Type="http://schemas.microsoft.com/office/2007/relationships/media" Target="../media/media8.mp4"/><Relationship Id="rId6" Type="http://schemas.openxmlformats.org/officeDocument/2006/relationships/image" Target="../media/image57.png"/><Relationship Id="rId11" Type="http://schemas.openxmlformats.org/officeDocument/2006/relationships/image" Target="../media/image66.gif"/><Relationship Id="rId5" Type="http://schemas.openxmlformats.org/officeDocument/2006/relationships/audio" Target="../media/audio2.wav"/><Relationship Id="rId15" Type="http://schemas.openxmlformats.org/officeDocument/2006/relationships/image" Target="../media/image72.gif"/><Relationship Id="rId10" Type="http://schemas.openxmlformats.org/officeDocument/2006/relationships/image" Target="../media/image65.gif"/><Relationship Id="rId4" Type="http://schemas.openxmlformats.org/officeDocument/2006/relationships/audio" Target="../media/audio1.wav"/><Relationship Id="rId9" Type="http://schemas.openxmlformats.org/officeDocument/2006/relationships/image" Target="../media/image68.gif"/><Relationship Id="rId14" Type="http://schemas.openxmlformats.org/officeDocument/2006/relationships/image" Target="../media/image71.gif"/></Relationships>
</file>

<file path=ppt/slides/_rels/slide42.xml.rels><?xml version="1.0" encoding="UTF-8" standalone="yes"?>
<Relationships xmlns="http://schemas.openxmlformats.org/package/2006/relationships"><Relationship Id="rId8" Type="http://schemas.openxmlformats.org/officeDocument/2006/relationships/image" Target="../media/image67.gif"/><Relationship Id="rId13" Type="http://schemas.openxmlformats.org/officeDocument/2006/relationships/image" Target="../media/image72.gif"/><Relationship Id="rId3" Type="http://schemas.openxmlformats.org/officeDocument/2006/relationships/slideLayout" Target="../slideLayouts/slideLayout1.xml"/><Relationship Id="rId7" Type="http://schemas.openxmlformats.org/officeDocument/2006/relationships/image" Target="../media/image66.gif"/><Relationship Id="rId12" Type="http://schemas.openxmlformats.org/officeDocument/2006/relationships/image" Target="../media/image71.gif"/><Relationship Id="rId2" Type="http://schemas.openxmlformats.org/officeDocument/2006/relationships/video" Target="../media/media7.mp4"/><Relationship Id="rId16" Type="http://schemas.openxmlformats.org/officeDocument/2006/relationships/image" Target="../media/image60.png"/><Relationship Id="rId1" Type="http://schemas.microsoft.com/office/2007/relationships/media" Target="../media/media7.mp4"/><Relationship Id="rId6" Type="http://schemas.openxmlformats.org/officeDocument/2006/relationships/image" Target="../media/image65.gif"/><Relationship Id="rId11" Type="http://schemas.openxmlformats.org/officeDocument/2006/relationships/image" Target="../media/image70.jpeg"/><Relationship Id="rId5" Type="http://schemas.openxmlformats.org/officeDocument/2006/relationships/audio" Target="../media/audio2.wav"/><Relationship Id="rId15" Type="http://schemas.openxmlformats.org/officeDocument/2006/relationships/image" Target="../media/image59.png"/><Relationship Id="rId10" Type="http://schemas.openxmlformats.org/officeDocument/2006/relationships/image" Target="../media/image69.png"/><Relationship Id="rId4" Type="http://schemas.openxmlformats.org/officeDocument/2006/relationships/audio" Target="../media/audio1.wav"/><Relationship Id="rId9" Type="http://schemas.openxmlformats.org/officeDocument/2006/relationships/image" Target="../media/image68.gif"/><Relationship Id="rId14" Type="http://schemas.openxmlformats.org/officeDocument/2006/relationships/image" Target="../media/image73.gif"/></Relationships>
</file>

<file path=ppt/slides/_rels/slide43.xml.rels><?xml version="1.0" encoding="UTF-8" standalone="yes"?>
<Relationships xmlns="http://schemas.openxmlformats.org/package/2006/relationships"><Relationship Id="rId8" Type="http://schemas.openxmlformats.org/officeDocument/2006/relationships/image" Target="../media/image67.gif"/><Relationship Id="rId13" Type="http://schemas.openxmlformats.org/officeDocument/2006/relationships/image" Target="../media/image72.gif"/><Relationship Id="rId3" Type="http://schemas.openxmlformats.org/officeDocument/2006/relationships/slideLayout" Target="../slideLayouts/slideLayout1.xml"/><Relationship Id="rId7" Type="http://schemas.openxmlformats.org/officeDocument/2006/relationships/image" Target="../media/image66.gif"/><Relationship Id="rId12" Type="http://schemas.openxmlformats.org/officeDocument/2006/relationships/image" Target="../media/image71.gif"/><Relationship Id="rId2" Type="http://schemas.openxmlformats.org/officeDocument/2006/relationships/video" Target="../media/media7.mp4"/><Relationship Id="rId16" Type="http://schemas.openxmlformats.org/officeDocument/2006/relationships/image" Target="../media/image62.png"/><Relationship Id="rId1" Type="http://schemas.microsoft.com/office/2007/relationships/media" Target="../media/media7.mp4"/><Relationship Id="rId6" Type="http://schemas.openxmlformats.org/officeDocument/2006/relationships/image" Target="../media/image65.gif"/><Relationship Id="rId11" Type="http://schemas.openxmlformats.org/officeDocument/2006/relationships/image" Target="../media/image70.jpeg"/><Relationship Id="rId5" Type="http://schemas.openxmlformats.org/officeDocument/2006/relationships/audio" Target="../media/audio2.wav"/><Relationship Id="rId15" Type="http://schemas.openxmlformats.org/officeDocument/2006/relationships/image" Target="../media/image61.png"/><Relationship Id="rId10" Type="http://schemas.openxmlformats.org/officeDocument/2006/relationships/image" Target="../media/image69.png"/><Relationship Id="rId4" Type="http://schemas.openxmlformats.org/officeDocument/2006/relationships/audio" Target="../media/audio1.wav"/><Relationship Id="rId9" Type="http://schemas.openxmlformats.org/officeDocument/2006/relationships/image" Target="../media/image68.gif"/><Relationship Id="rId14" Type="http://schemas.openxmlformats.org/officeDocument/2006/relationships/image" Target="../media/image73.gif"/></Relationships>
</file>

<file path=ppt/slides/_rels/slide44.xml.rels><?xml version="1.0" encoding="UTF-8" standalone="yes"?>
<Relationships xmlns="http://schemas.openxmlformats.org/package/2006/relationships"><Relationship Id="rId8" Type="http://schemas.openxmlformats.org/officeDocument/2006/relationships/image" Target="../media/image67.gif"/><Relationship Id="rId13" Type="http://schemas.openxmlformats.org/officeDocument/2006/relationships/image" Target="../media/image72.gif"/><Relationship Id="rId3" Type="http://schemas.openxmlformats.org/officeDocument/2006/relationships/slideLayout" Target="../slideLayouts/slideLayout1.xml"/><Relationship Id="rId7" Type="http://schemas.openxmlformats.org/officeDocument/2006/relationships/image" Target="../media/image66.gif"/><Relationship Id="rId12" Type="http://schemas.openxmlformats.org/officeDocument/2006/relationships/image" Target="../media/image71.gif"/><Relationship Id="rId2" Type="http://schemas.openxmlformats.org/officeDocument/2006/relationships/video" Target="../media/media7.mp4"/><Relationship Id="rId16" Type="http://schemas.openxmlformats.org/officeDocument/2006/relationships/image" Target="../media/image64.png"/><Relationship Id="rId1" Type="http://schemas.microsoft.com/office/2007/relationships/media" Target="../media/media7.mp4"/><Relationship Id="rId6" Type="http://schemas.openxmlformats.org/officeDocument/2006/relationships/image" Target="../media/image65.gif"/><Relationship Id="rId11" Type="http://schemas.openxmlformats.org/officeDocument/2006/relationships/image" Target="../media/image70.jpeg"/><Relationship Id="rId5" Type="http://schemas.openxmlformats.org/officeDocument/2006/relationships/audio" Target="../media/audio2.wav"/><Relationship Id="rId15" Type="http://schemas.openxmlformats.org/officeDocument/2006/relationships/image" Target="../media/image63.png"/><Relationship Id="rId10" Type="http://schemas.openxmlformats.org/officeDocument/2006/relationships/image" Target="../media/image69.png"/><Relationship Id="rId4" Type="http://schemas.openxmlformats.org/officeDocument/2006/relationships/audio" Target="../media/audio1.wav"/><Relationship Id="rId9" Type="http://schemas.openxmlformats.org/officeDocument/2006/relationships/image" Target="../media/image68.gif"/><Relationship Id="rId14" Type="http://schemas.openxmlformats.org/officeDocument/2006/relationships/image" Target="../media/image73.gif"/></Relationships>
</file>

<file path=ppt/slides/_rels/slide4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770.png"/></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93.svg"/><Relationship Id="rId7" Type="http://schemas.openxmlformats.org/officeDocument/2006/relationships/image" Target="../media/image95.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26.sv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93.svg"/><Relationship Id="rId7" Type="http://schemas.openxmlformats.org/officeDocument/2006/relationships/image" Target="../media/image95.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26.sv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93.svg"/><Relationship Id="rId7" Type="http://schemas.openxmlformats.org/officeDocument/2006/relationships/image" Target="../media/image95.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26.sv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7.svg"/><Relationship Id="rId7" Type="http://schemas.openxmlformats.org/officeDocument/2006/relationships/image" Target="../media/image22.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8.sv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97.svg"/><Relationship Id="rId7" Type="http://schemas.openxmlformats.org/officeDocument/2006/relationships/image" Target="../media/image22.svg"/><Relationship Id="rId12" Type="http://schemas.openxmlformats.org/officeDocument/2006/relationships/image" Target="../media/image100.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85.png"/><Relationship Id="rId5" Type="http://schemas.openxmlformats.org/officeDocument/2006/relationships/image" Target="../media/image8.svg"/><Relationship Id="rId10" Type="http://schemas.openxmlformats.org/officeDocument/2006/relationships/image" Target="../media/image16.svg"/><Relationship Id="rId4" Type="http://schemas.openxmlformats.org/officeDocument/2006/relationships/image" Target="../media/image4.png"/><Relationship Id="rId9" Type="http://schemas.openxmlformats.org/officeDocument/2006/relationships/image" Target="../media/image84.png"/></Relationships>
</file>

<file path=ppt/slides/_rels/slide55.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26.svg"/><Relationship Id="rId3" Type="http://schemas.openxmlformats.org/officeDocument/2006/relationships/image" Target="../media/image97.svg"/><Relationship Id="rId7" Type="http://schemas.openxmlformats.org/officeDocument/2006/relationships/image" Target="../media/image104.svg"/><Relationship Id="rId12" Type="http://schemas.openxmlformats.org/officeDocument/2006/relationships/image" Target="../media/image90.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18.svg"/><Relationship Id="rId5" Type="http://schemas.openxmlformats.org/officeDocument/2006/relationships/image" Target="../media/image102.svg"/><Relationship Id="rId15" Type="http://schemas.openxmlformats.org/officeDocument/2006/relationships/image" Target="../media/image108.svg"/><Relationship Id="rId10" Type="http://schemas.openxmlformats.org/officeDocument/2006/relationships/image" Target="../media/image89.png"/><Relationship Id="rId4" Type="http://schemas.openxmlformats.org/officeDocument/2006/relationships/image" Target="../media/image86.png"/><Relationship Id="rId9" Type="http://schemas.openxmlformats.org/officeDocument/2006/relationships/image" Target="../media/image106.svg"/><Relationship Id="rId1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110105" flipH="1" flipV="1">
            <a:off x="1083991" y="1860035"/>
            <a:ext cx="3008627" cy="429803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1499" b="30850"/>
          <a:stretch>
            <a:fillRect/>
          </a:stretch>
        </p:blipFill>
        <p:spPr>
          <a:xfrm rot="678179">
            <a:off x="8084889" y="631344"/>
            <a:ext cx="3038377" cy="467392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998946" y="-1804732"/>
            <a:ext cx="7001503" cy="9327379"/>
          </a:xfrm>
          <a:prstGeom prst="rect">
            <a:avLst/>
          </a:prstGeom>
        </p:spPr>
      </p:pic>
      <p:grpSp>
        <p:nvGrpSpPr>
          <p:cNvPr id="5" name="Group 5"/>
          <p:cNvGrpSpPr/>
          <p:nvPr/>
        </p:nvGrpSpPr>
        <p:grpSpPr>
          <a:xfrm rot="-125846">
            <a:off x="1564824" y="1081459"/>
            <a:ext cx="8516531" cy="4638633"/>
            <a:chOff x="0" y="0"/>
            <a:chExt cx="2973724" cy="1863832"/>
          </a:xfrm>
        </p:grpSpPr>
        <p:sp>
          <p:nvSpPr>
            <p:cNvPr id="6" name="Freeform 6"/>
            <p:cNvSpPr/>
            <p:nvPr/>
          </p:nvSpPr>
          <p:spPr>
            <a:xfrm>
              <a:off x="0" y="0"/>
              <a:ext cx="2973724" cy="1863832"/>
            </a:xfrm>
            <a:custGeom>
              <a:avLst/>
              <a:gdLst/>
              <a:ahLst/>
              <a:cxnLst/>
              <a:rect l="l" t="t" r="r" b="b"/>
              <a:pathLst>
                <a:path w="2973724" h="1863832">
                  <a:moveTo>
                    <a:pt x="0" y="0"/>
                  </a:moveTo>
                  <a:lnTo>
                    <a:pt x="2973724" y="0"/>
                  </a:lnTo>
                  <a:lnTo>
                    <a:pt x="2973724" y="1863832"/>
                  </a:lnTo>
                  <a:lnTo>
                    <a:pt x="0" y="1863832"/>
                  </a:lnTo>
                  <a:close/>
                </a:path>
              </a:pathLst>
            </a:custGeom>
            <a:solidFill>
              <a:srgbClr val="F6F6E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sp>
        <p:nvSpPr>
          <p:cNvPr id="7" name="TextBox 7"/>
          <p:cNvSpPr txBox="1"/>
          <p:nvPr/>
        </p:nvSpPr>
        <p:spPr>
          <a:xfrm>
            <a:off x="2324548" y="2354898"/>
            <a:ext cx="6608319" cy="2921505"/>
          </a:xfrm>
          <a:prstGeom prst="rect">
            <a:avLst/>
          </a:prstGeom>
        </p:spPr>
        <p:txBody>
          <a:bodyPr wrap="square" lIns="0" tIns="0" rIns="0" bIns="0" rtlCol="0" anchor="t">
            <a:spAutoFit/>
          </a:bodyPr>
          <a:lstStyle/>
          <a:p>
            <a:pPr marL="0" marR="0" lvl="0" indent="0" algn="ctr" defTabSz="609630" rtl="0" eaLnBrk="1" fontAlgn="auto" latinLnBrk="0" hangingPunct="1">
              <a:lnSpc>
                <a:spcPct val="15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BÀI 18. SỰ</a:t>
            </a:r>
            <a:r>
              <a:rPr kumimoji="0" lang="en-US" sz="4400" b="1"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KHÁC NHAU CƠ BẢN GIỮA PHI KIM VÀ KIM LOẠI</a:t>
            </a:r>
            <a:endPar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732000" y="4600188"/>
            <a:ext cx="1431387" cy="2392897"/>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750609">
            <a:off x="1143822" y="906506"/>
            <a:ext cx="1003768" cy="377781"/>
          </a:xfrm>
          <a:prstGeom prst="rect">
            <a:avLst/>
          </a:prstGeom>
        </p:spPr>
      </p:pic>
      <p:sp>
        <p:nvSpPr>
          <p:cNvPr id="10" name="Rectangle 9"/>
          <p:cNvSpPr/>
          <p:nvPr/>
        </p:nvSpPr>
        <p:spPr>
          <a:xfrm>
            <a:off x="2054652" y="1340637"/>
            <a:ext cx="7148112"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solidFill>
                  <a:srgbClr val="002060"/>
                </a:solidFill>
                <a:effectLst>
                  <a:outerShdw blurRad="80000" dist="40000" dir="5040000" algn="tl">
                    <a:srgbClr val="000000">
                      <a:alpha val="30000"/>
                    </a:srgbClr>
                  </a:outerShdw>
                </a:effectLst>
              </a:rPr>
              <a:t>CHỦ ĐỀ 6: KIM LOẠI </a:t>
            </a:r>
            <a:endParaRPr lang="en-US" sz="5400" b="1" cap="none" spc="0" dirty="0">
              <a:ln w="11430"/>
              <a:solidFill>
                <a:srgbClr val="002060"/>
              </a:solidFill>
              <a:effectLst>
                <a:outerShdw blurRad="80000" dist="40000" dir="5040000" algn="tl">
                  <a:srgbClr val="000000">
                    <a:alpha val="30000"/>
                  </a:srgbClr>
                </a:outerShdw>
              </a:effectLst>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42836" y="126694"/>
            <a:ext cx="11927244" cy="6772558"/>
          </a:xfrm>
          <a:prstGeom prst="rect">
            <a:avLst/>
          </a:prstGeom>
          <a:solidFill>
            <a:schemeClr val="accent3">
              <a:lumMod val="20000"/>
              <a:lumOff val="80000"/>
            </a:schemeClr>
          </a:solidFill>
        </p:spPr>
        <p:txBody>
          <a:bodyPr/>
          <a:lstStyle/>
          <a:p>
            <a:endParaRPr lang="en-US"/>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0867773" y="794370"/>
            <a:ext cx="863172" cy="914729"/>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8616" y="6010301"/>
            <a:ext cx="863172" cy="914729"/>
          </a:xfrm>
          <a:prstGeom prst="rect">
            <a:avLst/>
          </a:prstGeom>
        </p:spPr>
      </p:pic>
      <p:sp>
        <p:nvSpPr>
          <p:cNvPr id="5" name="TextBox 4"/>
          <p:cNvSpPr txBox="1"/>
          <p:nvPr/>
        </p:nvSpPr>
        <p:spPr>
          <a:xfrm>
            <a:off x="1416893" y="174516"/>
            <a:ext cx="9235262" cy="1077218"/>
          </a:xfrm>
          <a:prstGeom prst="rect">
            <a:avLst/>
          </a:prstGeom>
          <a:noFill/>
        </p:spPr>
        <p:txBody>
          <a:bodyPr wrap="square" rtlCol="0">
            <a:spAutoFit/>
          </a:bodyPr>
          <a:lstStyle/>
          <a:p>
            <a:pPr lvl="0" algn="ctr" fontAlgn="base">
              <a:spcBef>
                <a:spcPct val="0"/>
              </a:spcBef>
              <a:spcAft>
                <a:spcPct val="0"/>
              </a:spcAft>
            </a:pPr>
            <a:r>
              <a:rPr lang="en-US" b="1" dirty="0">
                <a:latin typeface="Arial" pitchFamily="34" charset="0"/>
                <a:ea typeface="Times New Roman" pitchFamily="18" charset="0"/>
                <a:cs typeface="Times New Roman" pitchFamily="18" charset="0"/>
              </a:rPr>
              <a:t>  </a:t>
            </a:r>
            <a:r>
              <a:rPr lang="en-US" sz="3200" b="1" dirty="0">
                <a:latin typeface="Arial" pitchFamily="34" charset="0"/>
                <a:ea typeface="Times New Roman" pitchFamily="18" charset="0"/>
                <a:cs typeface="Times New Roman" pitchFamily="18" charset="0"/>
              </a:rPr>
              <a:t>KẾT QUẢ PHIẾU HỌC TẬP SỐ 1</a:t>
            </a:r>
            <a:endParaRPr lang="en-US" sz="3200" dirty="0">
              <a:latin typeface="Arial" pitchFamily="34" charset="0"/>
              <a:cs typeface="Arial" pitchFamily="34" charset="0"/>
            </a:endParaRPr>
          </a:p>
          <a:p>
            <a:pPr lvl="0" algn="ctr" eaLnBrk="0" fontAlgn="base" hangingPunct="0">
              <a:spcBef>
                <a:spcPct val="0"/>
              </a:spcBef>
              <a:spcAft>
                <a:spcPct val="0"/>
              </a:spcAft>
            </a:pPr>
            <a:r>
              <a:rPr lang="en-US" sz="3200" b="1" dirty="0">
                <a:latin typeface="Arial" pitchFamily="34" charset="0"/>
                <a:ea typeface="Times New Roman" pitchFamily="18" charset="0"/>
                <a:cs typeface="Times New Roman" pitchFamily="18" charset="0"/>
              </a:rPr>
              <a:t>    </a:t>
            </a:r>
            <a:endParaRPr lang="en-US" sz="3200" dirty="0"/>
          </a:p>
        </p:txBody>
      </p:sp>
      <p:sp>
        <p:nvSpPr>
          <p:cNvPr id="2" name="TextBox 1"/>
          <p:cNvSpPr txBox="1"/>
          <p:nvPr/>
        </p:nvSpPr>
        <p:spPr>
          <a:xfrm>
            <a:off x="600201" y="856540"/>
            <a:ext cx="11247121" cy="2585323"/>
          </a:xfrm>
          <a:prstGeom prst="rect">
            <a:avLst/>
          </a:prstGeom>
          <a:noFill/>
        </p:spPr>
        <p:txBody>
          <a:bodyPr wrap="square" rtlCol="0">
            <a:spAutoFit/>
          </a:bodyPr>
          <a:lstStyle/>
          <a:p>
            <a:r>
              <a:rPr lang="en-US" sz="3600" b="1" dirty="0"/>
              <a:t>* Hai </a:t>
            </a:r>
            <a:r>
              <a:rPr lang="en-US" sz="3600" b="1" dirty="0" err="1"/>
              <a:t>đơn</a:t>
            </a:r>
            <a:r>
              <a:rPr lang="en-US" sz="3600" b="1" dirty="0"/>
              <a:t> </a:t>
            </a:r>
            <a:r>
              <a:rPr lang="en-US" sz="3600" b="1" dirty="0" err="1"/>
              <a:t>chất</a:t>
            </a:r>
            <a:r>
              <a:rPr lang="en-US" sz="3600" b="1" dirty="0"/>
              <a:t> phi </a:t>
            </a:r>
            <a:r>
              <a:rPr lang="en-US" sz="3600" b="1" dirty="0" err="1"/>
              <a:t>kim</a:t>
            </a:r>
            <a:r>
              <a:rPr lang="en-US" sz="3600" b="1" dirty="0"/>
              <a:t> ở </a:t>
            </a:r>
            <a:r>
              <a:rPr lang="en-US" sz="3600" b="1" dirty="0" err="1"/>
              <a:t>thể</a:t>
            </a:r>
            <a:r>
              <a:rPr lang="en-US" sz="3600" b="1" dirty="0"/>
              <a:t> </a:t>
            </a:r>
            <a:r>
              <a:rPr lang="en-US" sz="3600" b="1" dirty="0" err="1"/>
              <a:t>khí</a:t>
            </a:r>
            <a:r>
              <a:rPr lang="en-US" sz="3600" b="1" dirty="0"/>
              <a:t>:</a:t>
            </a:r>
          </a:p>
          <a:p>
            <a:r>
              <a:rPr lang="en-US" sz="3600" b="1" dirty="0"/>
              <a:t>-  </a:t>
            </a:r>
            <a:r>
              <a:rPr lang="en-US" sz="3600" b="1" dirty="0" err="1"/>
              <a:t>Khí</a:t>
            </a:r>
            <a:r>
              <a:rPr lang="en-US" sz="3600" b="1" dirty="0"/>
              <a:t> oxygen</a:t>
            </a:r>
            <a:r>
              <a:rPr lang="en-US" sz="3600" dirty="0"/>
              <a:t>: </a:t>
            </a:r>
            <a:r>
              <a:rPr lang="en-US" sz="3600" dirty="0" err="1"/>
              <a:t>duy</a:t>
            </a:r>
            <a:r>
              <a:rPr lang="en-US" sz="3600" dirty="0"/>
              <a:t> </a:t>
            </a:r>
            <a:r>
              <a:rPr lang="en-US" sz="3600" dirty="0" err="1"/>
              <a:t>trì</a:t>
            </a:r>
            <a:r>
              <a:rPr lang="en-US" sz="3600" dirty="0"/>
              <a:t> </a:t>
            </a:r>
            <a:r>
              <a:rPr lang="en-US" sz="3600" dirty="0" err="1"/>
              <a:t>sự</a:t>
            </a:r>
            <a:r>
              <a:rPr lang="en-US" sz="3600" dirty="0"/>
              <a:t> </a:t>
            </a:r>
            <a:r>
              <a:rPr lang="en-US" sz="3600" dirty="0" err="1"/>
              <a:t>sống</a:t>
            </a:r>
            <a:r>
              <a:rPr lang="en-US" sz="3600" dirty="0"/>
              <a:t>, </a:t>
            </a:r>
            <a:r>
              <a:rPr lang="en-US" sz="3600" dirty="0" err="1"/>
              <a:t>sự</a:t>
            </a:r>
            <a:r>
              <a:rPr lang="en-US" sz="3600" dirty="0"/>
              <a:t> </a:t>
            </a:r>
            <a:r>
              <a:rPr lang="en-US" sz="3600" dirty="0" err="1"/>
              <a:t>cháy</a:t>
            </a:r>
            <a:r>
              <a:rPr lang="en-US" sz="3600" dirty="0"/>
              <a:t>, </a:t>
            </a:r>
            <a:r>
              <a:rPr lang="en-US" sz="3600" dirty="0" err="1"/>
              <a:t>là</a:t>
            </a:r>
            <a:r>
              <a:rPr lang="en-US" sz="3600" dirty="0"/>
              <a:t> </a:t>
            </a:r>
            <a:r>
              <a:rPr lang="en-US" sz="3600" dirty="0" err="1"/>
              <a:t>nguyên</a:t>
            </a:r>
            <a:r>
              <a:rPr lang="en-US" sz="3600" dirty="0"/>
              <a:t> </a:t>
            </a:r>
            <a:r>
              <a:rPr lang="en-US" sz="3600" dirty="0" err="1"/>
              <a:t>liệu</a:t>
            </a:r>
            <a:r>
              <a:rPr lang="en-US" sz="3600" dirty="0"/>
              <a:t> </a:t>
            </a:r>
            <a:r>
              <a:rPr lang="en-US" sz="3600" dirty="0" err="1"/>
              <a:t>cho</a:t>
            </a:r>
            <a:r>
              <a:rPr lang="en-US" sz="3600" dirty="0"/>
              <a:t> </a:t>
            </a:r>
            <a:r>
              <a:rPr lang="en-US" sz="3600" dirty="0" err="1"/>
              <a:t>nhiều</a:t>
            </a:r>
            <a:r>
              <a:rPr lang="en-US" sz="3600" dirty="0"/>
              <a:t> </a:t>
            </a:r>
            <a:r>
              <a:rPr lang="en-US" sz="3600" dirty="0" err="1"/>
              <a:t>ngành</a:t>
            </a:r>
            <a:r>
              <a:rPr lang="en-US" sz="3600" dirty="0"/>
              <a:t> </a:t>
            </a:r>
            <a:r>
              <a:rPr lang="en-US" sz="3600" dirty="0" err="1"/>
              <a:t>công</a:t>
            </a:r>
            <a:r>
              <a:rPr lang="en-US" sz="3600" dirty="0"/>
              <a:t> </a:t>
            </a:r>
            <a:r>
              <a:rPr lang="en-US" sz="3600" dirty="0" err="1"/>
              <a:t>nghiệp</a:t>
            </a:r>
            <a:r>
              <a:rPr lang="en-US" sz="3600" dirty="0"/>
              <a:t> </a:t>
            </a:r>
            <a:r>
              <a:rPr lang="en-US" sz="3600" dirty="0" err="1"/>
              <a:t>hoá</a:t>
            </a:r>
            <a:r>
              <a:rPr lang="en-US" sz="3600" dirty="0"/>
              <a:t> </a:t>
            </a:r>
            <a:r>
              <a:rPr lang="en-US" sz="3600" dirty="0" err="1"/>
              <a:t>chất</a:t>
            </a:r>
            <a:r>
              <a:rPr lang="en-US" sz="3600" dirty="0"/>
              <a:t>, </a:t>
            </a:r>
            <a:r>
              <a:rPr lang="en-US" sz="3600" dirty="0" err="1"/>
              <a:t>luyện</a:t>
            </a:r>
            <a:r>
              <a:rPr lang="en-US" sz="3600" dirty="0"/>
              <a:t> </a:t>
            </a:r>
            <a:r>
              <a:rPr lang="en-US" sz="3600" dirty="0" err="1"/>
              <a:t>kim</a:t>
            </a:r>
            <a:r>
              <a:rPr lang="en-US" sz="3600" dirty="0"/>
              <a:t>,… </a:t>
            </a:r>
          </a:p>
          <a:p>
            <a:pPr marL="285750" indent="-285750">
              <a:buFontTx/>
              <a:buChar char="-"/>
            </a:pPr>
            <a:endParaRPr lang="en-US" dirty="0"/>
          </a:p>
        </p:txBody>
      </p:sp>
      <p:sp>
        <p:nvSpPr>
          <p:cNvPr id="4" name="TextBox 3"/>
          <p:cNvSpPr txBox="1"/>
          <p:nvPr/>
        </p:nvSpPr>
        <p:spPr>
          <a:xfrm>
            <a:off x="600202" y="3182921"/>
            <a:ext cx="11247121" cy="3416320"/>
          </a:xfrm>
          <a:prstGeom prst="rect">
            <a:avLst/>
          </a:prstGeom>
          <a:noFill/>
        </p:spPr>
        <p:txBody>
          <a:bodyPr wrap="square" rtlCol="0">
            <a:spAutoFit/>
          </a:bodyPr>
          <a:lstStyle/>
          <a:p>
            <a:pPr marL="285750" indent="-285750">
              <a:buFontTx/>
              <a:buChar char="-"/>
            </a:pPr>
            <a:r>
              <a:rPr lang="en-US" sz="3600" b="1" dirty="0" err="1"/>
              <a:t>Khí</a:t>
            </a:r>
            <a:r>
              <a:rPr lang="en-US" sz="3600" b="1" dirty="0"/>
              <a:t> Hydrogen: </a:t>
            </a:r>
          </a:p>
          <a:p>
            <a:r>
              <a:rPr lang="en-US" sz="3600" dirty="0"/>
              <a:t>+ </a:t>
            </a:r>
            <a:r>
              <a:rPr lang="en-US" sz="3600" dirty="0" err="1"/>
              <a:t>Làm</a:t>
            </a:r>
            <a:r>
              <a:rPr lang="en-US" sz="3600" dirty="0"/>
              <a:t> </a:t>
            </a:r>
            <a:r>
              <a:rPr lang="en-US" sz="3600" dirty="0" err="1"/>
              <a:t>nhiên</a:t>
            </a:r>
            <a:r>
              <a:rPr lang="en-US" sz="3600" dirty="0"/>
              <a:t> </a:t>
            </a:r>
            <a:r>
              <a:rPr lang="en-US" sz="3600" dirty="0" err="1"/>
              <a:t>liệu</a:t>
            </a:r>
            <a:r>
              <a:rPr lang="en-US" sz="3600" dirty="0"/>
              <a:t> </a:t>
            </a:r>
            <a:r>
              <a:rPr lang="en-US" sz="3600" dirty="0" err="1"/>
              <a:t>cho</a:t>
            </a:r>
            <a:r>
              <a:rPr lang="en-US" sz="3600" dirty="0"/>
              <a:t> </a:t>
            </a:r>
            <a:r>
              <a:rPr lang="en-US" sz="3600" dirty="0" err="1"/>
              <a:t>động</a:t>
            </a:r>
            <a:r>
              <a:rPr lang="en-US" sz="3600" dirty="0"/>
              <a:t> </a:t>
            </a:r>
            <a:r>
              <a:rPr lang="en-US" sz="3600" dirty="0" err="1"/>
              <a:t>cơ</a:t>
            </a:r>
            <a:r>
              <a:rPr lang="en-US" sz="3600" dirty="0"/>
              <a:t> </a:t>
            </a:r>
            <a:r>
              <a:rPr lang="en-US" sz="3600" dirty="0" err="1"/>
              <a:t>tên</a:t>
            </a:r>
            <a:r>
              <a:rPr lang="en-US" sz="3600" dirty="0"/>
              <a:t> </a:t>
            </a:r>
            <a:r>
              <a:rPr lang="en-US" sz="3600" dirty="0" err="1"/>
              <a:t>lửa</a:t>
            </a:r>
            <a:r>
              <a:rPr lang="en-US" sz="3600" dirty="0"/>
              <a:t>, </a:t>
            </a:r>
            <a:r>
              <a:rPr lang="en-US" sz="3600" dirty="0" err="1"/>
              <a:t>nhiên</a:t>
            </a:r>
            <a:r>
              <a:rPr lang="en-US" sz="3600" dirty="0"/>
              <a:t> </a:t>
            </a:r>
            <a:r>
              <a:rPr lang="en-US" sz="3600" dirty="0" err="1"/>
              <a:t>liệu</a:t>
            </a:r>
            <a:r>
              <a:rPr lang="en-US" sz="3600" dirty="0"/>
              <a:t> </a:t>
            </a:r>
            <a:r>
              <a:rPr lang="en-US" sz="3600" dirty="0" err="1"/>
              <a:t>cho</a:t>
            </a:r>
            <a:r>
              <a:rPr lang="en-US" sz="3600" dirty="0"/>
              <a:t> </a:t>
            </a:r>
            <a:r>
              <a:rPr lang="en-US" sz="3600" dirty="0" err="1"/>
              <a:t>động</a:t>
            </a:r>
            <a:r>
              <a:rPr lang="en-US" sz="3600" dirty="0"/>
              <a:t> </a:t>
            </a:r>
            <a:r>
              <a:rPr lang="en-US" sz="3600" dirty="0" err="1"/>
              <a:t>cơ</a:t>
            </a:r>
            <a:r>
              <a:rPr lang="en-US" sz="3600" dirty="0"/>
              <a:t> ô </a:t>
            </a:r>
            <a:r>
              <a:rPr lang="en-US" sz="3600" dirty="0" err="1"/>
              <a:t>tô</a:t>
            </a:r>
            <a:r>
              <a:rPr lang="en-US" sz="3600" dirty="0"/>
              <a:t> </a:t>
            </a:r>
            <a:r>
              <a:rPr lang="en-US" sz="3600" dirty="0" err="1"/>
              <a:t>thay</a:t>
            </a:r>
            <a:r>
              <a:rPr lang="en-US" sz="3600" dirty="0"/>
              <a:t> </a:t>
            </a:r>
            <a:r>
              <a:rPr lang="en-US" sz="3600" dirty="0" err="1"/>
              <a:t>thế</a:t>
            </a:r>
            <a:r>
              <a:rPr lang="en-US" sz="3600" dirty="0"/>
              <a:t> </a:t>
            </a:r>
            <a:r>
              <a:rPr lang="en-US" sz="3600" dirty="0" err="1"/>
              <a:t>cho</a:t>
            </a:r>
            <a:r>
              <a:rPr lang="en-US" sz="3600" dirty="0"/>
              <a:t> </a:t>
            </a:r>
            <a:r>
              <a:rPr lang="en-US" sz="3600" dirty="0" err="1"/>
              <a:t>xăng</a:t>
            </a:r>
            <a:r>
              <a:rPr lang="en-US" sz="3600" dirty="0"/>
              <a:t>.</a:t>
            </a:r>
          </a:p>
          <a:p>
            <a:r>
              <a:rPr lang="en-US" sz="3600" dirty="0"/>
              <a:t>+ </a:t>
            </a:r>
            <a:r>
              <a:rPr lang="en-US" sz="3600" dirty="0" err="1"/>
              <a:t>Dùng</a:t>
            </a:r>
            <a:r>
              <a:rPr lang="en-US" sz="3600" dirty="0"/>
              <a:t>  </a:t>
            </a:r>
            <a:r>
              <a:rPr lang="en-US" sz="3600" dirty="0" err="1"/>
              <a:t>trong</a:t>
            </a:r>
            <a:r>
              <a:rPr lang="en-US" sz="3600" dirty="0"/>
              <a:t> </a:t>
            </a:r>
            <a:r>
              <a:rPr lang="en-US" sz="3600" dirty="0" err="1"/>
              <a:t>đèn</a:t>
            </a:r>
            <a:r>
              <a:rPr lang="en-US" sz="3600" dirty="0"/>
              <a:t> </a:t>
            </a:r>
            <a:r>
              <a:rPr lang="en-US" sz="3600" dirty="0" err="1"/>
              <a:t>xì</a:t>
            </a:r>
            <a:r>
              <a:rPr lang="en-US" sz="3600" dirty="0"/>
              <a:t> oxygen – hydrogen </a:t>
            </a:r>
            <a:r>
              <a:rPr lang="en-US" sz="3600" dirty="0" err="1"/>
              <a:t>để</a:t>
            </a:r>
            <a:r>
              <a:rPr lang="en-US" sz="3600" dirty="0"/>
              <a:t> </a:t>
            </a:r>
            <a:r>
              <a:rPr lang="en-US" sz="3600" dirty="0" err="1"/>
              <a:t>hàn</a:t>
            </a:r>
            <a:r>
              <a:rPr lang="en-US" sz="3600" dirty="0"/>
              <a:t> </a:t>
            </a:r>
            <a:r>
              <a:rPr lang="en-US" sz="3600" dirty="0" err="1"/>
              <a:t>cắt</a:t>
            </a:r>
            <a:r>
              <a:rPr lang="en-US" sz="3600" dirty="0"/>
              <a:t> </a:t>
            </a:r>
            <a:r>
              <a:rPr lang="en-US" sz="3600" dirty="0" err="1"/>
              <a:t>kim</a:t>
            </a:r>
            <a:r>
              <a:rPr lang="en-US" sz="3600" dirty="0"/>
              <a:t> </a:t>
            </a:r>
            <a:r>
              <a:rPr lang="en-US" sz="3600" dirty="0" err="1"/>
              <a:t>loại</a:t>
            </a:r>
            <a:r>
              <a:rPr lang="en-US" sz="3600" dirty="0"/>
              <a:t>. </a:t>
            </a:r>
            <a:r>
              <a:rPr lang="en-US" sz="3600" dirty="0" err="1"/>
              <a:t>Là</a:t>
            </a:r>
            <a:r>
              <a:rPr lang="en-US" sz="3600" dirty="0"/>
              <a:t> </a:t>
            </a:r>
            <a:r>
              <a:rPr lang="en-US" sz="3600" dirty="0" err="1"/>
              <a:t>nguyên</a:t>
            </a:r>
            <a:r>
              <a:rPr lang="en-US" sz="3600" dirty="0"/>
              <a:t> </a:t>
            </a:r>
            <a:r>
              <a:rPr lang="en-US" sz="3600" dirty="0" err="1"/>
              <a:t>liệu</a:t>
            </a:r>
            <a:r>
              <a:rPr lang="en-US" sz="3600" dirty="0"/>
              <a:t> </a:t>
            </a:r>
            <a:r>
              <a:rPr lang="en-US" sz="3600" dirty="0" err="1"/>
              <a:t>để</a:t>
            </a:r>
            <a:r>
              <a:rPr lang="en-US" sz="3600" dirty="0"/>
              <a:t> </a:t>
            </a:r>
            <a:r>
              <a:rPr lang="en-US" sz="3600" dirty="0" err="1"/>
              <a:t>sản</a:t>
            </a:r>
            <a:r>
              <a:rPr lang="en-US" sz="3600" dirty="0"/>
              <a:t> </a:t>
            </a:r>
            <a:r>
              <a:rPr lang="en-US" sz="3600" dirty="0" err="1"/>
              <a:t>xuất</a:t>
            </a:r>
            <a:r>
              <a:rPr lang="en-US" sz="3600" dirty="0"/>
              <a:t> ammonia (NH</a:t>
            </a:r>
            <a:r>
              <a:rPr lang="en-US" sz="3600" baseline="-25000" dirty="0"/>
              <a:t>3</a:t>
            </a:r>
            <a:r>
              <a:rPr lang="en-US" sz="3600" dirty="0"/>
              <a:t>), Hydrochloric acid (</a:t>
            </a:r>
            <a:r>
              <a:rPr lang="en-US" sz="3600" dirty="0" err="1"/>
              <a:t>HCl</a:t>
            </a:r>
            <a:r>
              <a:rPr lang="en-US" sz="3600" dirty="0"/>
              <a:t>) </a:t>
            </a:r>
            <a:r>
              <a:rPr lang="en-US" sz="3600" dirty="0" err="1"/>
              <a:t>và</a:t>
            </a:r>
            <a:r>
              <a:rPr lang="en-US" sz="3600" dirty="0"/>
              <a:t> </a:t>
            </a:r>
            <a:r>
              <a:rPr lang="en-US" sz="3600" dirty="0" err="1"/>
              <a:t>nhiều</a:t>
            </a:r>
            <a:r>
              <a:rPr lang="en-US" sz="3600" dirty="0"/>
              <a:t> </a:t>
            </a:r>
            <a:r>
              <a:rPr lang="en-US" sz="3600" dirty="0" err="1"/>
              <a:t>hợp</a:t>
            </a:r>
            <a:r>
              <a:rPr lang="en-US" sz="3600" dirty="0"/>
              <a:t> </a:t>
            </a:r>
            <a:r>
              <a:rPr lang="en-US" sz="3600" dirty="0" err="1"/>
              <a:t>chất</a:t>
            </a:r>
            <a:r>
              <a:rPr lang="en-US" sz="3600" dirty="0"/>
              <a:t> </a:t>
            </a:r>
            <a:r>
              <a:rPr lang="en-US" sz="3600" dirty="0" err="1"/>
              <a:t>hữu</a:t>
            </a:r>
            <a:r>
              <a:rPr lang="en-US" sz="3600" dirty="0"/>
              <a:t> </a:t>
            </a:r>
            <a:r>
              <a:rPr lang="en-US" sz="3600" dirty="0" err="1"/>
              <a:t>cơ</a:t>
            </a:r>
            <a:r>
              <a:rPr lang="en-US" sz="3600" dirty="0"/>
              <a:t> </a:t>
            </a:r>
          </a:p>
        </p:txBody>
      </p:sp>
    </p:spTree>
    <p:extLst>
      <p:ext uri="{BB962C8B-B14F-4D97-AF65-F5344CB8AC3E}">
        <p14:creationId xmlns:p14="http://schemas.microsoft.com/office/powerpoint/2010/main" val="246828091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croll: Horizontal 17">
            <a:extLst>
              <a:ext uri="{FF2B5EF4-FFF2-40B4-BE49-F238E27FC236}">
                <a16:creationId xmlns:a16="http://schemas.microsoft.com/office/drawing/2014/main" xmlns="" id="{B6B3FC81-B4C7-4C43-85E4-F6723AD34E53}"/>
              </a:ext>
            </a:extLst>
          </p:cNvPr>
          <p:cNvSpPr/>
          <p:nvPr/>
        </p:nvSpPr>
        <p:spPr>
          <a:xfrm>
            <a:off x="1422544" y="819151"/>
            <a:ext cx="8502506" cy="3089820"/>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xmlns="" id="{5BB5841F-0630-4B5E-A426-32C82D295C40}"/>
              </a:ext>
            </a:extLst>
          </p:cNvPr>
          <p:cNvSpPr/>
          <p:nvPr/>
        </p:nvSpPr>
        <p:spPr>
          <a:xfrm>
            <a:off x="1704976" y="710058"/>
            <a:ext cx="8001000" cy="12520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63824" y="-347912"/>
            <a:ext cx="12197121" cy="8704543"/>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4689" flipH="1">
            <a:off x="11374382" y="5153859"/>
            <a:ext cx="849284" cy="181048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31699">
            <a:off x="10609296" y="652399"/>
            <a:ext cx="974933" cy="453787"/>
          </a:xfrm>
          <a:prstGeom prst="rect">
            <a:avLst/>
          </a:prstGeom>
        </p:spPr>
      </p:pic>
      <p:sp>
        <p:nvSpPr>
          <p:cNvPr id="3" name="TextBox 2"/>
          <p:cNvSpPr txBox="1"/>
          <p:nvPr/>
        </p:nvSpPr>
        <p:spPr>
          <a:xfrm>
            <a:off x="1477949" y="1378014"/>
            <a:ext cx="6428332" cy="6001643"/>
          </a:xfrm>
          <a:prstGeom prst="rect">
            <a:avLst/>
          </a:prstGeom>
          <a:noFill/>
        </p:spPr>
        <p:txBody>
          <a:bodyPr wrap="square" rtlCol="0">
            <a:spAutoFit/>
          </a:bodyPr>
          <a:lstStyle/>
          <a:p>
            <a:r>
              <a:rPr lang="en-US" sz="4800" i="1" dirty="0"/>
              <a:t>- </a:t>
            </a:r>
            <a:r>
              <a:rPr lang="en-US" sz="4800" b="1" i="1" dirty="0"/>
              <a:t>Carbon, </a:t>
            </a:r>
            <a:r>
              <a:rPr lang="en-US" sz="4800" b="1" i="1" dirty="0" err="1"/>
              <a:t>lưu</a:t>
            </a:r>
            <a:r>
              <a:rPr lang="en-US" sz="4800" b="1" i="1" dirty="0"/>
              <a:t> </a:t>
            </a:r>
            <a:r>
              <a:rPr lang="en-US" sz="4800" b="1" i="1" dirty="0" err="1"/>
              <a:t>huỳnh</a:t>
            </a:r>
            <a:r>
              <a:rPr lang="en-US" sz="4800" b="1" i="1" dirty="0"/>
              <a:t> (sulfur), oxygen, chlorine </a:t>
            </a:r>
            <a:r>
              <a:rPr lang="en-US" sz="4800" b="1" i="1" dirty="0" err="1"/>
              <a:t>và</a:t>
            </a:r>
            <a:r>
              <a:rPr lang="en-US" sz="4800" b="1" i="1" dirty="0"/>
              <a:t> </a:t>
            </a:r>
            <a:r>
              <a:rPr lang="en-US" sz="4800" b="1" i="1" dirty="0" err="1"/>
              <a:t>một</a:t>
            </a:r>
            <a:r>
              <a:rPr lang="en-US" sz="4800" b="1" i="1" dirty="0"/>
              <a:t> </a:t>
            </a:r>
            <a:r>
              <a:rPr lang="en-US" sz="4800" b="1" i="1" dirty="0" err="1"/>
              <a:t>số</a:t>
            </a:r>
            <a:r>
              <a:rPr lang="en-US" sz="4800" b="1" i="1" dirty="0"/>
              <a:t> phi </a:t>
            </a:r>
            <a:r>
              <a:rPr lang="en-US" sz="4800" b="1" i="1" dirty="0" err="1"/>
              <a:t>kim</a:t>
            </a:r>
            <a:r>
              <a:rPr lang="en-US" sz="4800" b="1" i="1" dirty="0"/>
              <a:t> </a:t>
            </a:r>
            <a:r>
              <a:rPr lang="en-US" sz="4800" b="1" i="1" dirty="0" err="1"/>
              <a:t>khác</a:t>
            </a:r>
            <a:r>
              <a:rPr lang="en-US" sz="4800" b="1" i="1" dirty="0"/>
              <a:t> </a:t>
            </a:r>
            <a:r>
              <a:rPr lang="en-US" sz="4800" b="1" i="1" dirty="0" err="1"/>
              <a:t>có</a:t>
            </a:r>
            <a:r>
              <a:rPr lang="en-US" sz="4800" b="1" i="1" dirty="0"/>
              <a:t> </a:t>
            </a:r>
            <a:r>
              <a:rPr lang="en-US" sz="4800" b="1" i="1" dirty="0" err="1"/>
              <a:t>nhiều</a:t>
            </a:r>
            <a:r>
              <a:rPr lang="en-US" sz="4800" b="1" i="1" dirty="0"/>
              <a:t> </a:t>
            </a:r>
            <a:r>
              <a:rPr lang="en-US" sz="4800" b="1" i="1" dirty="0" err="1"/>
              <a:t>ứng</a:t>
            </a:r>
            <a:r>
              <a:rPr lang="en-US" sz="4800" b="1" i="1" dirty="0"/>
              <a:t> </a:t>
            </a:r>
            <a:r>
              <a:rPr lang="en-US" sz="4800" b="1" i="1" dirty="0" err="1"/>
              <a:t>dụng</a:t>
            </a:r>
            <a:r>
              <a:rPr lang="en-US" sz="4800" b="1" i="1" dirty="0"/>
              <a:t> </a:t>
            </a:r>
            <a:r>
              <a:rPr lang="en-US" sz="4800" b="1" i="1" dirty="0" err="1"/>
              <a:t>trong</a:t>
            </a:r>
            <a:r>
              <a:rPr lang="en-US" sz="4800" b="1" i="1" dirty="0"/>
              <a:t> </a:t>
            </a:r>
            <a:r>
              <a:rPr lang="en-US" sz="4800" b="1" i="1" dirty="0" err="1"/>
              <a:t>đời</a:t>
            </a:r>
            <a:r>
              <a:rPr lang="en-US" sz="4800" b="1" i="1" dirty="0"/>
              <a:t> </a:t>
            </a:r>
            <a:r>
              <a:rPr lang="en-US" sz="4800" b="1" i="1" dirty="0" err="1"/>
              <a:t>sống</a:t>
            </a:r>
            <a:r>
              <a:rPr lang="en-US" sz="4800" b="1" i="1" dirty="0"/>
              <a:t> </a:t>
            </a:r>
            <a:r>
              <a:rPr lang="en-US" sz="4800" b="1" i="1" dirty="0" err="1"/>
              <a:t>và</a:t>
            </a:r>
            <a:r>
              <a:rPr lang="en-US" sz="4800" b="1" i="1" dirty="0"/>
              <a:t> </a:t>
            </a:r>
            <a:r>
              <a:rPr lang="en-US" sz="4800" b="1" i="1" dirty="0" err="1"/>
              <a:t>sản</a:t>
            </a:r>
            <a:r>
              <a:rPr lang="en-US" sz="4800" b="1" i="1" dirty="0"/>
              <a:t> </a:t>
            </a:r>
            <a:r>
              <a:rPr lang="en-US" sz="4800" b="1" i="1" dirty="0" err="1"/>
              <a:t>xuất</a:t>
            </a:r>
            <a:endParaRPr lang="en-US" sz="4800" b="1" dirty="0"/>
          </a:p>
          <a:p>
            <a:endParaRPr lang="en-US" sz="4800" b="1" dirty="0"/>
          </a:p>
        </p:txBody>
      </p:sp>
      <p:pic>
        <p:nvPicPr>
          <p:cNvPr id="13" name="Picture 6" descr="Top 10 Biện pháp rèn chữ viết cho học sinh tiểu học hiệu quả nhất -  toplist.v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13359" y="954891"/>
            <a:ext cx="2213613" cy="16263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964565" y="318929"/>
            <a:ext cx="9262407" cy="523220"/>
          </a:xfrm>
          <a:prstGeom prst="rect">
            <a:avLst/>
          </a:prstGeom>
          <a:solidFill>
            <a:srgbClr val="FFFF00"/>
          </a:solidFill>
        </p:spPr>
        <p:txBody>
          <a:bodyPr wrap="none">
            <a:spAutoFit/>
          </a:bodyPr>
          <a:lstStyle/>
          <a:p>
            <a:r>
              <a:rPr lang="en-US" sz="2800" b="1" dirty="0">
                <a:solidFill>
                  <a:srgbClr val="291B25"/>
                </a:solidFill>
              </a:rPr>
              <a:t>I. MỘT SỐ PHI KIM THƯỜNG GẶP TRONG ĐỜI SỐNG</a:t>
            </a:r>
            <a:endParaRPr lang="en-US" sz="2800" dirty="0"/>
          </a:p>
        </p:txBody>
      </p:sp>
    </p:spTree>
    <p:extLst>
      <p:ext uri="{BB962C8B-B14F-4D97-AF65-F5344CB8AC3E}">
        <p14:creationId xmlns:p14="http://schemas.microsoft.com/office/powerpoint/2010/main" val="3442293706"/>
      </p:ext>
    </p:extLst>
  </p:cSld>
  <p:clrMapOvr>
    <a:masterClrMapping/>
  </p:clrMapOvr>
  <p:transition spd="med">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2192000" cy="6483350"/>
          </a:xfrm>
          <a:prstGeom prst="rect">
            <a:avLst/>
          </a:prstGeom>
          <a:solidFill>
            <a:srgbClr val="F6F6E9"/>
          </a:solidFill>
        </p:spPr>
        <p:txBody>
          <a:bodyPr/>
          <a:lstStyle/>
          <a:p>
            <a:endParaRPr lang="en-US"/>
          </a:p>
        </p:txBody>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126711" y="4662157"/>
            <a:ext cx="1313513" cy="2195843"/>
          </a:xfrm>
          <a:prstGeom prst="rect">
            <a:avLst/>
          </a:prstGeom>
        </p:spPr>
      </p:pic>
      <p:cxnSp>
        <p:nvCxnSpPr>
          <p:cNvPr id="9" name="Straight Arrow Connector 8">
            <a:extLst>
              <a:ext uri="{FF2B5EF4-FFF2-40B4-BE49-F238E27FC236}">
                <a16:creationId xmlns:a16="http://schemas.microsoft.com/office/drawing/2014/main" xmlns="" id="{80054B11-DDF4-4F0E-82C0-6437DF8FA5E0}"/>
              </a:ext>
            </a:extLst>
          </p:cNvPr>
          <p:cNvCxnSpPr/>
          <p:nvPr/>
        </p:nvCxnSpPr>
        <p:spPr>
          <a:xfrm flipV="1">
            <a:off x="1187450" y="8980488"/>
            <a:ext cx="368300" cy="6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BAF60F9E-575F-4A45-B849-B2CDC83258E7}"/>
              </a:ext>
            </a:extLst>
          </p:cNvPr>
          <p:cNvCxnSpPr/>
          <p:nvPr/>
        </p:nvCxnSpPr>
        <p:spPr>
          <a:xfrm flipV="1">
            <a:off x="2370138" y="8605838"/>
            <a:ext cx="368300" cy="6350"/>
          </a:xfrm>
          <a:prstGeom prst="straightConnector1">
            <a:avLst/>
          </a:prstGeom>
          <a:noFill/>
          <a:ln w="6350" cap="flat" cmpd="sng" algn="ctr">
            <a:solidFill>
              <a:srgbClr val="4472C4"/>
            </a:solidFill>
            <a:prstDash val="solid"/>
            <a:miter lim="800000"/>
            <a:tailEnd type="triangle"/>
          </a:ln>
          <a:effectLst/>
        </p:spPr>
      </p:cxnSp>
      <p:graphicFrame>
        <p:nvGraphicFramePr>
          <p:cNvPr id="8" name="Table 7">
            <a:extLst>
              <a:ext uri="{FF2B5EF4-FFF2-40B4-BE49-F238E27FC236}">
                <a16:creationId xmlns:a16="http://schemas.microsoft.com/office/drawing/2014/main" xmlns="" id="{3C5189B1-3A48-4CE4-A481-52610BA54050}"/>
              </a:ext>
            </a:extLst>
          </p:cNvPr>
          <p:cNvGraphicFramePr>
            <a:graphicFrameLocks noGrp="1"/>
          </p:cNvGraphicFramePr>
          <p:nvPr>
            <p:extLst>
              <p:ext uri="{D42A27DB-BD31-4B8C-83A1-F6EECF244321}">
                <p14:modId xmlns:p14="http://schemas.microsoft.com/office/powerpoint/2010/main" val="2082529191"/>
              </p:ext>
            </p:extLst>
          </p:nvPr>
        </p:nvGraphicFramePr>
        <p:xfrm>
          <a:off x="209006" y="1052624"/>
          <a:ext cx="11900822" cy="5619007"/>
        </p:xfrm>
        <a:graphic>
          <a:graphicData uri="http://schemas.openxmlformats.org/drawingml/2006/table">
            <a:tbl>
              <a:tblPr firstRow="1" firstCol="1" bandRow="1"/>
              <a:tblGrid>
                <a:gridCol w="11900822">
                  <a:extLst>
                    <a:ext uri="{9D8B030D-6E8A-4147-A177-3AD203B41FA5}">
                      <a16:colId xmlns:a16="http://schemas.microsoft.com/office/drawing/2014/main" xmlns="" val="286817772"/>
                    </a:ext>
                  </a:extLst>
                </a:gridCol>
              </a:tblGrid>
              <a:tr h="5619007">
                <a:tc>
                  <a:txBody>
                    <a:bodyPr/>
                    <a:lstStyle/>
                    <a:p>
                      <a:pPr marL="0" marR="0" algn="just">
                        <a:lnSpc>
                          <a:spcPct val="115000"/>
                        </a:lnSpc>
                        <a:spcBef>
                          <a:spcPts val="0"/>
                        </a:spcBef>
                        <a:spcAft>
                          <a:spcPts val="0"/>
                        </a:spcAft>
                        <a:tabLst>
                          <a:tab pos="180340" algn="l"/>
                          <a:tab pos="450215" algn="l"/>
                        </a:tabLst>
                      </a:pPr>
                      <a:endParaRPr lang="en-US" sz="14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00608120"/>
                  </a:ext>
                </a:extLst>
              </a:tr>
            </a:tbl>
          </a:graphicData>
        </a:graphic>
      </p:graphicFrame>
      <p:sp>
        <p:nvSpPr>
          <p:cNvPr id="7" name="Rectangle 6"/>
          <p:cNvSpPr/>
          <p:nvPr/>
        </p:nvSpPr>
        <p:spPr>
          <a:xfrm>
            <a:off x="209006" y="51460"/>
            <a:ext cx="11900822" cy="461665"/>
          </a:xfrm>
          <a:prstGeom prst="rect">
            <a:avLst/>
          </a:prstGeom>
          <a:solidFill>
            <a:srgbClr val="FFC000"/>
          </a:solidFill>
        </p:spPr>
        <p:txBody>
          <a:bodyPr wrap="none">
            <a:spAutoFit/>
          </a:bodyPr>
          <a:lstStyle/>
          <a:p>
            <a:r>
              <a:rPr lang="en-US" sz="2400" b="1" dirty="0">
                <a:solidFill>
                  <a:srgbClr val="291B25"/>
                </a:solidFill>
              </a:rPr>
              <a:t>II. SỰ KHÁC NHAU CƠ BẢN VỀ MỘT SỐ TÍNH CHẤT GIỮA PHI KIM VÀ KIM LOẠI</a:t>
            </a:r>
            <a:endParaRPr lang="en-US" sz="2400" dirty="0"/>
          </a:p>
        </p:txBody>
      </p:sp>
      <p:sp>
        <p:nvSpPr>
          <p:cNvPr id="2" name="TextBox 1"/>
          <p:cNvSpPr txBox="1"/>
          <p:nvPr/>
        </p:nvSpPr>
        <p:spPr>
          <a:xfrm>
            <a:off x="136390" y="446068"/>
            <a:ext cx="5922335" cy="584775"/>
          </a:xfrm>
          <a:prstGeom prst="rect">
            <a:avLst/>
          </a:prstGeom>
          <a:noFill/>
        </p:spPr>
        <p:txBody>
          <a:bodyPr wrap="square" rtlCol="0">
            <a:spAutoFit/>
          </a:bodyPr>
          <a:lstStyle/>
          <a:p>
            <a:r>
              <a:rPr lang="en-US" sz="3200" b="1" dirty="0"/>
              <a:t>1. </a:t>
            </a:r>
            <a:r>
              <a:rPr lang="en-US" sz="3200" b="1" dirty="0" err="1"/>
              <a:t>Tính</a:t>
            </a:r>
            <a:r>
              <a:rPr lang="en-US" sz="3200" b="1" dirty="0"/>
              <a:t> </a:t>
            </a:r>
            <a:r>
              <a:rPr lang="en-US" sz="3200" b="1" dirty="0" err="1"/>
              <a:t>chất</a:t>
            </a:r>
            <a:r>
              <a:rPr lang="en-US" sz="3200" b="1" dirty="0"/>
              <a:t> </a:t>
            </a:r>
            <a:r>
              <a:rPr lang="en-US" sz="3200" b="1" dirty="0" err="1"/>
              <a:t>vật</a:t>
            </a:r>
            <a:r>
              <a:rPr lang="en-US" sz="3200" b="1" dirty="0"/>
              <a:t> </a:t>
            </a:r>
            <a:r>
              <a:rPr lang="en-US" sz="3200" b="1" dirty="0" err="1"/>
              <a:t>lí</a:t>
            </a:r>
            <a:endParaRPr lang="en-US" sz="3200" b="1" dirty="0"/>
          </a:p>
        </p:txBody>
      </p:sp>
      <p:graphicFrame>
        <p:nvGraphicFramePr>
          <p:cNvPr id="4" name="Table 3"/>
          <p:cNvGraphicFramePr>
            <a:graphicFrameLocks noGrp="1"/>
          </p:cNvGraphicFramePr>
          <p:nvPr>
            <p:extLst>
              <p:ext uri="{D42A27DB-BD31-4B8C-83A1-F6EECF244321}">
                <p14:modId xmlns:p14="http://schemas.microsoft.com/office/powerpoint/2010/main" val="2932241803"/>
              </p:ext>
            </p:extLst>
          </p:nvPr>
        </p:nvGraphicFramePr>
        <p:xfrm>
          <a:off x="351079" y="2815911"/>
          <a:ext cx="10826354" cy="3855720"/>
        </p:xfrm>
        <a:graphic>
          <a:graphicData uri="http://schemas.openxmlformats.org/drawingml/2006/table">
            <a:tbl>
              <a:tblPr firstRow="1" bandRow="1">
                <a:tableStyleId>{5C22544A-7EE6-4342-B048-85BDC9FD1C3A}</a:tableStyleId>
              </a:tblPr>
              <a:tblGrid>
                <a:gridCol w="6495823">
                  <a:extLst>
                    <a:ext uri="{9D8B030D-6E8A-4147-A177-3AD203B41FA5}">
                      <a16:colId xmlns:a16="http://schemas.microsoft.com/office/drawing/2014/main" xmlns="" val="20000"/>
                    </a:ext>
                  </a:extLst>
                </a:gridCol>
                <a:gridCol w="1829437">
                  <a:extLst>
                    <a:ext uri="{9D8B030D-6E8A-4147-A177-3AD203B41FA5}">
                      <a16:colId xmlns:a16="http://schemas.microsoft.com/office/drawing/2014/main" xmlns="" val="20001"/>
                    </a:ext>
                  </a:extLst>
                </a:gridCol>
                <a:gridCol w="2501094">
                  <a:extLst>
                    <a:ext uri="{9D8B030D-6E8A-4147-A177-3AD203B41FA5}">
                      <a16:colId xmlns:a16="http://schemas.microsoft.com/office/drawing/2014/main" xmlns="" val="20002"/>
                    </a:ext>
                  </a:extLst>
                </a:gridCol>
              </a:tblGrid>
              <a:tr h="482128">
                <a:tc>
                  <a:txBody>
                    <a:bodyPr/>
                    <a:lstStyle/>
                    <a:p>
                      <a:pPr algn="ctr">
                        <a:lnSpc>
                          <a:spcPct val="115000"/>
                        </a:lnSpc>
                        <a:spcAft>
                          <a:spcPts val="0"/>
                        </a:spcAft>
                      </a:pPr>
                      <a:r>
                        <a:rPr lang="en-US" sz="2800" b="1" kern="100" dirty="0" err="1">
                          <a:effectLst/>
                          <a:latin typeface="Times New Roman"/>
                          <a:ea typeface="Times New Roman"/>
                          <a:cs typeface="Times New Roman"/>
                        </a:rPr>
                        <a:t>Tính</a:t>
                      </a:r>
                      <a:r>
                        <a:rPr lang="en-US" sz="2800" b="1" kern="100" dirty="0">
                          <a:effectLst/>
                          <a:latin typeface="Times New Roman"/>
                          <a:ea typeface="Times New Roman"/>
                          <a:cs typeface="Times New Roman"/>
                        </a:rPr>
                        <a:t> </a:t>
                      </a:r>
                      <a:r>
                        <a:rPr lang="en-US" sz="2800" b="1" kern="100" dirty="0" err="1">
                          <a:effectLst/>
                          <a:latin typeface="Times New Roman"/>
                          <a:ea typeface="Times New Roman"/>
                          <a:cs typeface="Times New Roman"/>
                        </a:rPr>
                        <a:t>chất</a:t>
                      </a:r>
                      <a:endParaRPr lang="en-US" sz="2800" kern="100" dirty="0">
                        <a:effectLst/>
                        <a:latin typeface="Times New Roman"/>
                        <a:ea typeface="Calibri"/>
                        <a:cs typeface="Times New Roman"/>
                      </a:endParaRPr>
                    </a:p>
                  </a:txBody>
                  <a:tcPr marL="68580" marR="68580" marT="0" marB="0"/>
                </a:tc>
                <a:tc>
                  <a:txBody>
                    <a:bodyPr/>
                    <a:lstStyle/>
                    <a:p>
                      <a:pPr algn="ctr">
                        <a:lnSpc>
                          <a:spcPct val="115000"/>
                        </a:lnSpc>
                        <a:spcAft>
                          <a:spcPts val="0"/>
                        </a:spcAft>
                      </a:pPr>
                      <a:r>
                        <a:rPr lang="en-US" sz="2800" b="1" kern="100" dirty="0">
                          <a:effectLst/>
                          <a:latin typeface="Times New Roman"/>
                          <a:ea typeface="Times New Roman"/>
                          <a:cs typeface="Times New Roman"/>
                        </a:rPr>
                        <a:t>Kim </a:t>
                      </a:r>
                      <a:r>
                        <a:rPr lang="en-US" sz="2800" b="1" kern="100" dirty="0" err="1">
                          <a:effectLst/>
                          <a:latin typeface="Times New Roman"/>
                          <a:ea typeface="Times New Roman"/>
                          <a:cs typeface="Times New Roman"/>
                        </a:rPr>
                        <a:t>loại</a:t>
                      </a:r>
                      <a:endParaRPr lang="en-US" sz="2800" kern="100" dirty="0">
                        <a:effectLst/>
                        <a:latin typeface="Times New Roman"/>
                        <a:ea typeface="Calibri"/>
                        <a:cs typeface="Times New Roman"/>
                      </a:endParaRPr>
                    </a:p>
                  </a:txBody>
                  <a:tcPr marL="68580" marR="68580" marT="0" marB="0"/>
                </a:tc>
                <a:tc>
                  <a:txBody>
                    <a:bodyPr/>
                    <a:lstStyle/>
                    <a:p>
                      <a:pPr algn="ctr">
                        <a:lnSpc>
                          <a:spcPct val="115000"/>
                        </a:lnSpc>
                        <a:spcAft>
                          <a:spcPts val="0"/>
                        </a:spcAft>
                      </a:pPr>
                      <a:r>
                        <a:rPr lang="en-US" sz="2800" b="1" kern="100" dirty="0">
                          <a:effectLst/>
                          <a:latin typeface="Times New Roman"/>
                          <a:ea typeface="Times New Roman"/>
                          <a:cs typeface="Times New Roman"/>
                        </a:rPr>
                        <a:t>Phi </a:t>
                      </a:r>
                      <a:r>
                        <a:rPr lang="en-US" sz="2800" b="1" kern="100" dirty="0" err="1">
                          <a:effectLst/>
                          <a:latin typeface="Times New Roman"/>
                          <a:ea typeface="Times New Roman"/>
                          <a:cs typeface="Times New Roman"/>
                        </a:rPr>
                        <a:t>kim</a:t>
                      </a:r>
                      <a:endParaRPr lang="en-US" sz="2800" kern="100" dirty="0">
                        <a:effectLst/>
                        <a:latin typeface="Times New Roman"/>
                        <a:ea typeface="Calibri"/>
                        <a:cs typeface="Times New Roman"/>
                      </a:endParaRPr>
                    </a:p>
                  </a:txBody>
                  <a:tcPr marL="68580" marR="68580" marT="0" marB="0"/>
                </a:tc>
                <a:extLst>
                  <a:ext uri="{0D108BD9-81ED-4DB2-BD59-A6C34878D82A}">
                    <a16:rowId xmlns:a16="http://schemas.microsoft.com/office/drawing/2014/main" xmlns="" val="10000"/>
                  </a:ext>
                </a:extLst>
              </a:tr>
              <a:tr h="482128">
                <a:tc>
                  <a:txBody>
                    <a:bodyPr/>
                    <a:lstStyle/>
                    <a:p>
                      <a:pPr algn="l">
                        <a:lnSpc>
                          <a:spcPct val="115000"/>
                        </a:lnSpc>
                        <a:spcAft>
                          <a:spcPts val="0"/>
                        </a:spcAft>
                      </a:pPr>
                      <a:r>
                        <a:rPr lang="en-US" sz="3200" b="1" kern="100" dirty="0" err="1">
                          <a:effectLst/>
                          <a:latin typeface="Times New Roman"/>
                          <a:ea typeface="Times New Roman"/>
                          <a:cs typeface="Times New Roman"/>
                        </a:rPr>
                        <a:t>Thể</a:t>
                      </a:r>
                      <a:r>
                        <a:rPr lang="en-US" sz="3200" b="1" kern="100" dirty="0">
                          <a:effectLst/>
                          <a:latin typeface="Times New Roman"/>
                          <a:ea typeface="Times New Roman"/>
                          <a:cs typeface="Times New Roman"/>
                        </a:rPr>
                        <a:t> (</a:t>
                      </a:r>
                      <a:r>
                        <a:rPr lang="en-US" sz="3200" b="1" kern="100" dirty="0" err="1">
                          <a:effectLst/>
                          <a:latin typeface="Times New Roman"/>
                          <a:ea typeface="Times New Roman"/>
                          <a:cs typeface="Times New Roman"/>
                        </a:rPr>
                        <a:t>trạng</a:t>
                      </a:r>
                      <a:r>
                        <a:rPr lang="en-US" sz="3200" b="1" kern="100" dirty="0">
                          <a:effectLst/>
                          <a:latin typeface="Times New Roman"/>
                          <a:ea typeface="Times New Roman"/>
                          <a:cs typeface="Times New Roman"/>
                        </a:rPr>
                        <a:t> </a:t>
                      </a:r>
                      <a:r>
                        <a:rPr lang="en-US" sz="3200" b="1" kern="100" dirty="0" err="1">
                          <a:effectLst/>
                          <a:latin typeface="Times New Roman"/>
                          <a:ea typeface="Times New Roman"/>
                          <a:cs typeface="Times New Roman"/>
                        </a:rPr>
                        <a:t>thái</a:t>
                      </a:r>
                      <a:r>
                        <a:rPr lang="en-US" sz="3200" b="1" kern="100" dirty="0">
                          <a:effectLst/>
                          <a:latin typeface="Times New Roman"/>
                          <a:ea typeface="Times New Roman"/>
                          <a:cs typeface="Times New Roman"/>
                        </a:rPr>
                        <a:t>)</a:t>
                      </a:r>
                      <a:endParaRPr lang="en-US" sz="3200" kern="100" dirty="0">
                        <a:effectLst/>
                        <a:latin typeface="Times New Roman"/>
                        <a:ea typeface="Calibri"/>
                        <a:cs typeface="Times New Roman"/>
                      </a:endParaRPr>
                    </a:p>
                  </a:txBody>
                  <a:tcPr marL="68580" marR="68580" marT="0" marB="0"/>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1"/>
                  </a:ext>
                </a:extLst>
              </a:tr>
              <a:tr h="482128">
                <a:tc>
                  <a:txBody>
                    <a:bodyPr/>
                    <a:lstStyle/>
                    <a:p>
                      <a:pPr algn="l">
                        <a:lnSpc>
                          <a:spcPct val="115000"/>
                        </a:lnSpc>
                        <a:spcAft>
                          <a:spcPts val="0"/>
                        </a:spcAft>
                      </a:pPr>
                      <a:r>
                        <a:rPr lang="en-US" sz="3200" b="1" kern="100" dirty="0" err="1">
                          <a:effectLst/>
                          <a:latin typeface="Times New Roman"/>
                          <a:ea typeface="Times New Roman"/>
                          <a:cs typeface="Times New Roman"/>
                        </a:rPr>
                        <a:t>Tính</a:t>
                      </a:r>
                      <a:r>
                        <a:rPr lang="en-US" sz="3200" b="1" kern="100" dirty="0">
                          <a:effectLst/>
                          <a:latin typeface="Times New Roman"/>
                          <a:ea typeface="Times New Roman"/>
                          <a:cs typeface="Times New Roman"/>
                        </a:rPr>
                        <a:t> </a:t>
                      </a:r>
                      <a:r>
                        <a:rPr lang="en-US" sz="3200" b="1" kern="100" dirty="0" err="1">
                          <a:effectLst/>
                          <a:latin typeface="Times New Roman"/>
                          <a:ea typeface="Times New Roman"/>
                          <a:cs typeface="Times New Roman"/>
                        </a:rPr>
                        <a:t>dẫn</a:t>
                      </a:r>
                      <a:r>
                        <a:rPr lang="en-US" sz="3200" b="1" kern="100" dirty="0">
                          <a:effectLst/>
                          <a:latin typeface="Times New Roman"/>
                          <a:ea typeface="Times New Roman"/>
                          <a:cs typeface="Times New Roman"/>
                        </a:rPr>
                        <a:t> </a:t>
                      </a:r>
                      <a:r>
                        <a:rPr lang="en-US" sz="3200" b="1" kern="100" dirty="0" err="1">
                          <a:effectLst/>
                          <a:latin typeface="Times New Roman"/>
                          <a:ea typeface="Times New Roman"/>
                          <a:cs typeface="Times New Roman"/>
                        </a:rPr>
                        <a:t>điện</a:t>
                      </a:r>
                      <a:r>
                        <a:rPr lang="en-US" sz="3200" b="1" kern="100" dirty="0">
                          <a:effectLst/>
                          <a:latin typeface="Times New Roman"/>
                          <a:ea typeface="Times New Roman"/>
                          <a:cs typeface="Times New Roman"/>
                        </a:rPr>
                        <a:t> </a:t>
                      </a:r>
                      <a:endParaRPr lang="en-US" sz="3200" kern="100" dirty="0">
                        <a:effectLst/>
                        <a:latin typeface="Times New Roman"/>
                        <a:ea typeface="Calibri"/>
                        <a:cs typeface="Times New Roman"/>
                      </a:endParaRPr>
                    </a:p>
                  </a:txBody>
                  <a:tcPr marL="68580" marR="68580" marT="0" marB="0"/>
                </a:tc>
                <a:tc>
                  <a:txBody>
                    <a:bodyPr/>
                    <a:lstStyle/>
                    <a:p>
                      <a:endParaRPr lang="en-US"/>
                    </a:p>
                  </a:txBody>
                  <a:tcPr/>
                </a:tc>
                <a:tc>
                  <a:txBody>
                    <a:bodyPr/>
                    <a:lstStyle/>
                    <a:p>
                      <a:endParaRPr lang="en-US"/>
                    </a:p>
                  </a:txBody>
                  <a:tcPr/>
                </a:tc>
                <a:extLst>
                  <a:ext uri="{0D108BD9-81ED-4DB2-BD59-A6C34878D82A}">
                    <a16:rowId xmlns:a16="http://schemas.microsoft.com/office/drawing/2014/main" xmlns="" val="10002"/>
                  </a:ext>
                </a:extLst>
              </a:tr>
              <a:tr h="482128">
                <a:tc>
                  <a:txBody>
                    <a:bodyPr/>
                    <a:lstStyle/>
                    <a:p>
                      <a:pPr algn="l">
                        <a:lnSpc>
                          <a:spcPct val="115000"/>
                        </a:lnSpc>
                        <a:spcAft>
                          <a:spcPts val="0"/>
                        </a:spcAft>
                      </a:pPr>
                      <a:r>
                        <a:rPr lang="en-US" sz="3200" b="1" kern="100" dirty="0" err="1">
                          <a:effectLst/>
                          <a:latin typeface="Times New Roman"/>
                          <a:ea typeface="Times New Roman"/>
                          <a:cs typeface="Times New Roman"/>
                        </a:rPr>
                        <a:t>Tính</a:t>
                      </a:r>
                      <a:r>
                        <a:rPr lang="en-US" sz="3200" b="1" kern="100" dirty="0">
                          <a:effectLst/>
                          <a:latin typeface="Times New Roman"/>
                          <a:ea typeface="Times New Roman"/>
                          <a:cs typeface="Times New Roman"/>
                        </a:rPr>
                        <a:t> </a:t>
                      </a:r>
                      <a:r>
                        <a:rPr lang="en-US" sz="3200" b="1" kern="100" dirty="0" err="1">
                          <a:effectLst/>
                          <a:latin typeface="Times New Roman"/>
                          <a:ea typeface="Times New Roman"/>
                          <a:cs typeface="Times New Roman"/>
                        </a:rPr>
                        <a:t>dẫn</a:t>
                      </a:r>
                      <a:r>
                        <a:rPr lang="en-US" sz="3200" b="1" kern="100" dirty="0">
                          <a:effectLst/>
                          <a:latin typeface="Times New Roman"/>
                          <a:ea typeface="Times New Roman"/>
                          <a:cs typeface="Times New Roman"/>
                        </a:rPr>
                        <a:t> </a:t>
                      </a:r>
                      <a:r>
                        <a:rPr lang="en-US" sz="3200" b="1" kern="100" dirty="0" err="1">
                          <a:effectLst/>
                          <a:latin typeface="Times New Roman"/>
                          <a:ea typeface="Times New Roman"/>
                          <a:cs typeface="Times New Roman"/>
                        </a:rPr>
                        <a:t>nhiệt</a:t>
                      </a:r>
                      <a:endParaRPr lang="en-US" sz="3200" kern="100" dirty="0">
                        <a:effectLst/>
                        <a:latin typeface="Times New Roman"/>
                        <a:ea typeface="Calibri"/>
                        <a:cs typeface="Times New Roman"/>
                      </a:endParaRPr>
                    </a:p>
                  </a:txBody>
                  <a:tcPr marL="68580" marR="68580" marT="0" marB="0"/>
                </a:tc>
                <a:tc>
                  <a:txBody>
                    <a:bodyPr/>
                    <a:lstStyle/>
                    <a:p>
                      <a:endParaRPr lang="en-US"/>
                    </a:p>
                  </a:txBody>
                  <a:tcPr/>
                </a:tc>
                <a:tc>
                  <a:txBody>
                    <a:bodyPr/>
                    <a:lstStyle/>
                    <a:p>
                      <a:endParaRPr lang="en-US"/>
                    </a:p>
                  </a:txBody>
                  <a:tcPr/>
                </a:tc>
                <a:extLst>
                  <a:ext uri="{0D108BD9-81ED-4DB2-BD59-A6C34878D82A}">
                    <a16:rowId xmlns:a16="http://schemas.microsoft.com/office/drawing/2014/main" xmlns="" val="10003"/>
                  </a:ext>
                </a:extLst>
              </a:tr>
              <a:tr h="482128">
                <a:tc>
                  <a:txBody>
                    <a:bodyPr/>
                    <a:lstStyle/>
                    <a:p>
                      <a:pPr algn="l">
                        <a:lnSpc>
                          <a:spcPct val="115000"/>
                        </a:lnSpc>
                        <a:spcAft>
                          <a:spcPts val="0"/>
                        </a:spcAft>
                      </a:pPr>
                      <a:r>
                        <a:rPr lang="en-US" sz="3200" b="1" kern="100" dirty="0" err="1">
                          <a:effectLst/>
                          <a:latin typeface="Times New Roman"/>
                          <a:ea typeface="Times New Roman"/>
                          <a:cs typeface="Times New Roman"/>
                        </a:rPr>
                        <a:t>Ánh</a:t>
                      </a:r>
                      <a:r>
                        <a:rPr lang="en-US" sz="3200" b="1" kern="100" dirty="0">
                          <a:effectLst/>
                          <a:latin typeface="Times New Roman"/>
                          <a:ea typeface="Times New Roman"/>
                          <a:cs typeface="Times New Roman"/>
                        </a:rPr>
                        <a:t> </a:t>
                      </a:r>
                      <a:r>
                        <a:rPr lang="en-US" sz="3200" b="1" kern="100" dirty="0" err="1">
                          <a:effectLst/>
                          <a:latin typeface="Times New Roman"/>
                          <a:ea typeface="Times New Roman"/>
                          <a:cs typeface="Times New Roman"/>
                        </a:rPr>
                        <a:t>kim</a:t>
                      </a:r>
                      <a:endParaRPr lang="en-US" sz="3200" kern="100" dirty="0">
                        <a:effectLst/>
                        <a:latin typeface="Times New Roman"/>
                        <a:ea typeface="Calibri"/>
                        <a:cs typeface="Times New Roman"/>
                      </a:endParaRPr>
                    </a:p>
                  </a:txBody>
                  <a:tcPr marL="68580" marR="68580" marT="0" marB="0"/>
                </a:tc>
                <a:tc>
                  <a:txBody>
                    <a:bodyPr/>
                    <a:lstStyle/>
                    <a:p>
                      <a:endParaRPr lang="en-US" dirty="0"/>
                    </a:p>
                  </a:txBody>
                  <a:tcPr/>
                </a:tc>
                <a:tc>
                  <a:txBody>
                    <a:bodyPr/>
                    <a:lstStyle/>
                    <a:p>
                      <a:endParaRPr lang="en-US"/>
                    </a:p>
                  </a:txBody>
                  <a:tcPr/>
                </a:tc>
                <a:extLst>
                  <a:ext uri="{0D108BD9-81ED-4DB2-BD59-A6C34878D82A}">
                    <a16:rowId xmlns:a16="http://schemas.microsoft.com/office/drawing/2014/main" xmlns="" val="10004"/>
                  </a:ext>
                </a:extLst>
              </a:tr>
              <a:tr h="482128">
                <a:tc>
                  <a:txBody>
                    <a:bodyPr/>
                    <a:lstStyle/>
                    <a:p>
                      <a:pPr algn="l">
                        <a:lnSpc>
                          <a:spcPct val="115000"/>
                        </a:lnSpc>
                        <a:spcAft>
                          <a:spcPts val="0"/>
                        </a:spcAft>
                      </a:pPr>
                      <a:r>
                        <a:rPr lang="en-US" sz="3200" b="1" kern="100" dirty="0" err="1">
                          <a:effectLst/>
                          <a:latin typeface="Times New Roman"/>
                          <a:ea typeface="Times New Roman"/>
                          <a:cs typeface="Times New Roman"/>
                        </a:rPr>
                        <a:t>Nhiệt</a:t>
                      </a:r>
                      <a:r>
                        <a:rPr lang="en-US" sz="3200" b="1" kern="100" dirty="0">
                          <a:effectLst/>
                          <a:latin typeface="Times New Roman"/>
                          <a:ea typeface="Times New Roman"/>
                          <a:cs typeface="Times New Roman"/>
                        </a:rPr>
                        <a:t> </a:t>
                      </a:r>
                      <a:r>
                        <a:rPr lang="en-US" sz="3200" b="1" kern="100" dirty="0" err="1">
                          <a:effectLst/>
                          <a:latin typeface="Times New Roman"/>
                          <a:ea typeface="Times New Roman"/>
                          <a:cs typeface="Times New Roman"/>
                        </a:rPr>
                        <a:t>độ</a:t>
                      </a:r>
                      <a:r>
                        <a:rPr lang="en-US" sz="3200" b="1" kern="100" dirty="0">
                          <a:effectLst/>
                          <a:latin typeface="Times New Roman"/>
                          <a:ea typeface="Times New Roman"/>
                          <a:cs typeface="Times New Roman"/>
                        </a:rPr>
                        <a:t> </a:t>
                      </a:r>
                      <a:r>
                        <a:rPr lang="en-US" sz="3200" b="1" kern="100" dirty="0" err="1">
                          <a:effectLst/>
                          <a:latin typeface="Times New Roman"/>
                          <a:ea typeface="Times New Roman"/>
                          <a:cs typeface="Times New Roman"/>
                        </a:rPr>
                        <a:t>sôi</a:t>
                      </a:r>
                      <a:r>
                        <a:rPr lang="en-US" sz="3200" b="1" kern="100" dirty="0">
                          <a:effectLst/>
                          <a:latin typeface="Times New Roman"/>
                          <a:ea typeface="Times New Roman"/>
                          <a:cs typeface="Times New Roman"/>
                        </a:rPr>
                        <a:t>, </a:t>
                      </a:r>
                      <a:r>
                        <a:rPr lang="en-US" sz="3200" b="1" kern="100" dirty="0" err="1">
                          <a:effectLst/>
                          <a:latin typeface="Times New Roman"/>
                          <a:ea typeface="Times New Roman"/>
                          <a:cs typeface="Times New Roman"/>
                        </a:rPr>
                        <a:t>nhiệt</a:t>
                      </a:r>
                      <a:r>
                        <a:rPr lang="en-US" sz="3200" b="1" kern="100" dirty="0">
                          <a:effectLst/>
                          <a:latin typeface="Times New Roman"/>
                          <a:ea typeface="Times New Roman"/>
                          <a:cs typeface="Times New Roman"/>
                        </a:rPr>
                        <a:t> </a:t>
                      </a:r>
                      <a:r>
                        <a:rPr lang="en-US" sz="3200" b="1" kern="100" dirty="0" err="1">
                          <a:effectLst/>
                          <a:latin typeface="Times New Roman"/>
                          <a:ea typeface="Times New Roman"/>
                          <a:cs typeface="Times New Roman"/>
                        </a:rPr>
                        <a:t>độ</a:t>
                      </a:r>
                      <a:r>
                        <a:rPr lang="en-US" sz="3200" b="1" kern="100" dirty="0">
                          <a:effectLst/>
                          <a:latin typeface="Times New Roman"/>
                          <a:ea typeface="Times New Roman"/>
                          <a:cs typeface="Times New Roman"/>
                        </a:rPr>
                        <a:t> </a:t>
                      </a:r>
                      <a:r>
                        <a:rPr lang="en-US" sz="3200" b="1" kern="100" dirty="0" err="1">
                          <a:effectLst/>
                          <a:latin typeface="Times New Roman"/>
                          <a:ea typeface="Times New Roman"/>
                          <a:cs typeface="Times New Roman"/>
                        </a:rPr>
                        <a:t>nóng</a:t>
                      </a:r>
                      <a:r>
                        <a:rPr lang="en-US" sz="3200" b="1" kern="100" dirty="0">
                          <a:effectLst/>
                          <a:latin typeface="Times New Roman"/>
                          <a:ea typeface="Times New Roman"/>
                          <a:cs typeface="Times New Roman"/>
                        </a:rPr>
                        <a:t> </a:t>
                      </a:r>
                      <a:r>
                        <a:rPr lang="en-US" sz="3200" b="1" kern="100" dirty="0" err="1">
                          <a:effectLst/>
                          <a:latin typeface="Times New Roman"/>
                          <a:ea typeface="Times New Roman"/>
                          <a:cs typeface="Times New Roman"/>
                        </a:rPr>
                        <a:t>chảy</a:t>
                      </a:r>
                      <a:endParaRPr lang="en-US" sz="3200" kern="100" dirty="0">
                        <a:effectLst/>
                        <a:latin typeface="Times New Roman"/>
                        <a:ea typeface="Calibri"/>
                        <a:cs typeface="Times New Roman"/>
                      </a:endParaRPr>
                    </a:p>
                  </a:txBody>
                  <a:tcPr marL="68580" marR="68580" marT="0" marB="0"/>
                </a:tc>
                <a:tc>
                  <a:txBody>
                    <a:bodyPr/>
                    <a:lstStyle/>
                    <a:p>
                      <a:endParaRPr lang="en-US"/>
                    </a:p>
                  </a:txBody>
                  <a:tcPr/>
                </a:tc>
                <a:tc>
                  <a:txBody>
                    <a:bodyPr/>
                    <a:lstStyle/>
                    <a:p>
                      <a:endParaRPr lang="en-US"/>
                    </a:p>
                  </a:txBody>
                  <a:tcPr/>
                </a:tc>
                <a:extLst>
                  <a:ext uri="{0D108BD9-81ED-4DB2-BD59-A6C34878D82A}">
                    <a16:rowId xmlns:a16="http://schemas.microsoft.com/office/drawing/2014/main" xmlns="" val="10005"/>
                  </a:ext>
                </a:extLst>
              </a:tr>
              <a:tr h="482128">
                <a:tc>
                  <a:txBody>
                    <a:bodyPr/>
                    <a:lstStyle/>
                    <a:p>
                      <a:pPr algn="l">
                        <a:lnSpc>
                          <a:spcPct val="115000"/>
                        </a:lnSpc>
                        <a:spcAft>
                          <a:spcPts val="0"/>
                        </a:spcAft>
                      </a:pPr>
                      <a:r>
                        <a:rPr lang="en-US" sz="3200" b="1" kern="100" dirty="0" err="1">
                          <a:effectLst/>
                          <a:latin typeface="Times New Roman"/>
                          <a:ea typeface="Times New Roman"/>
                          <a:cs typeface="Times New Roman"/>
                        </a:rPr>
                        <a:t>Khối</a:t>
                      </a:r>
                      <a:r>
                        <a:rPr lang="en-US" sz="3200" b="1" kern="100" dirty="0">
                          <a:effectLst/>
                          <a:latin typeface="Times New Roman"/>
                          <a:ea typeface="Times New Roman"/>
                          <a:cs typeface="Times New Roman"/>
                        </a:rPr>
                        <a:t> </a:t>
                      </a:r>
                      <a:r>
                        <a:rPr lang="en-US" sz="3200" b="1" kern="100" dirty="0" err="1">
                          <a:effectLst/>
                          <a:latin typeface="Times New Roman"/>
                          <a:ea typeface="Times New Roman"/>
                          <a:cs typeface="Times New Roman"/>
                        </a:rPr>
                        <a:t>lượng</a:t>
                      </a:r>
                      <a:r>
                        <a:rPr lang="en-US" sz="3200" b="1" kern="100" dirty="0">
                          <a:effectLst/>
                          <a:latin typeface="Times New Roman"/>
                          <a:ea typeface="Times New Roman"/>
                          <a:cs typeface="Times New Roman"/>
                        </a:rPr>
                        <a:t> </a:t>
                      </a:r>
                      <a:r>
                        <a:rPr lang="en-US" sz="3200" b="1" kern="100" dirty="0" err="1">
                          <a:effectLst/>
                          <a:latin typeface="Times New Roman"/>
                          <a:ea typeface="Times New Roman"/>
                          <a:cs typeface="Times New Roman"/>
                        </a:rPr>
                        <a:t>riêng</a:t>
                      </a:r>
                      <a:endParaRPr lang="en-US" sz="3200" kern="100" dirty="0">
                        <a:effectLst/>
                        <a:latin typeface="Times New Roman"/>
                        <a:ea typeface="Calibri"/>
                        <a:cs typeface="Times New Roman"/>
                      </a:endParaRPr>
                    </a:p>
                  </a:txBody>
                  <a:tcPr marL="68580" marR="68580" marT="0" marB="0"/>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6"/>
                  </a:ext>
                </a:extLst>
              </a:tr>
            </a:tbl>
          </a:graphicData>
        </a:graphic>
      </p:graphicFrame>
      <p:sp>
        <p:nvSpPr>
          <p:cNvPr id="5" name="TextBox 4"/>
          <p:cNvSpPr txBox="1"/>
          <p:nvPr/>
        </p:nvSpPr>
        <p:spPr>
          <a:xfrm>
            <a:off x="433251" y="1056691"/>
            <a:ext cx="11325497" cy="1815882"/>
          </a:xfrm>
          <a:prstGeom prst="rect">
            <a:avLst/>
          </a:prstGeom>
          <a:noFill/>
        </p:spPr>
        <p:txBody>
          <a:bodyPr wrap="square" rtlCol="0">
            <a:spAutoFit/>
          </a:bodyPr>
          <a:lstStyle/>
          <a:p>
            <a:r>
              <a:rPr lang="en-US" dirty="0"/>
              <a:t>                                      </a:t>
            </a:r>
            <a:r>
              <a:rPr lang="en-US" sz="2800" b="1" dirty="0"/>
              <a:t>PHIẾU HỌC TẬP SỐ 2</a:t>
            </a:r>
          </a:p>
          <a:p>
            <a:r>
              <a:rPr lang="en-US" sz="2800" b="1" dirty="0"/>
              <a:t>                         </a:t>
            </a:r>
            <a:r>
              <a:rPr lang="en-US" sz="2800" b="1" dirty="0" err="1"/>
              <a:t>Nhóm</a:t>
            </a:r>
            <a:r>
              <a:rPr lang="en-US" sz="2800" b="1" dirty="0"/>
              <a:t>: ………………..</a:t>
            </a:r>
            <a:endParaRPr lang="en-US" sz="2800" dirty="0"/>
          </a:p>
          <a:p>
            <a:r>
              <a:rPr lang="en-US" sz="2800" b="1" dirty="0" err="1"/>
              <a:t>Câu</a:t>
            </a:r>
            <a:r>
              <a:rPr lang="en-US" sz="2800" b="1" dirty="0"/>
              <a:t> 1:  </a:t>
            </a:r>
            <a:r>
              <a:rPr lang="en-US" sz="2800" b="1" dirty="0" err="1"/>
              <a:t>Lập</a:t>
            </a:r>
            <a:r>
              <a:rPr lang="en-US" sz="2800" b="1" dirty="0"/>
              <a:t> </a:t>
            </a:r>
            <a:r>
              <a:rPr lang="en-US" sz="2800" b="1" dirty="0" err="1"/>
              <a:t>bảng</a:t>
            </a:r>
            <a:r>
              <a:rPr lang="en-US" sz="2800" b="1" dirty="0"/>
              <a:t> so </a:t>
            </a:r>
            <a:r>
              <a:rPr lang="en-US" sz="2800" b="1" dirty="0" err="1"/>
              <a:t>sánh</a:t>
            </a:r>
            <a:r>
              <a:rPr lang="en-US" sz="2800" b="1" dirty="0"/>
              <a:t> </a:t>
            </a:r>
            <a:r>
              <a:rPr lang="en-US" sz="2800" b="1" dirty="0" err="1"/>
              <a:t>sự</a:t>
            </a:r>
            <a:r>
              <a:rPr lang="en-US" sz="2800" b="1" dirty="0"/>
              <a:t> </a:t>
            </a:r>
            <a:r>
              <a:rPr lang="en-US" sz="2800" b="1" dirty="0" err="1"/>
              <a:t>khác</a:t>
            </a:r>
            <a:r>
              <a:rPr lang="en-US" sz="2800" b="1" dirty="0"/>
              <a:t> </a:t>
            </a:r>
            <a:r>
              <a:rPr lang="en-US" sz="2800" b="1" dirty="0" err="1"/>
              <a:t>nhau</a:t>
            </a:r>
            <a:r>
              <a:rPr lang="en-US" sz="2800" b="1" dirty="0"/>
              <a:t> </a:t>
            </a:r>
            <a:r>
              <a:rPr lang="en-US" sz="2800" b="1" dirty="0" err="1"/>
              <a:t>về</a:t>
            </a:r>
            <a:r>
              <a:rPr lang="en-US" sz="2800" b="1" dirty="0"/>
              <a:t> </a:t>
            </a:r>
            <a:r>
              <a:rPr lang="en-US" sz="2800" b="1" dirty="0" err="1"/>
              <a:t>tính</a:t>
            </a:r>
            <a:r>
              <a:rPr lang="en-US" sz="2800" b="1" dirty="0"/>
              <a:t> </a:t>
            </a:r>
            <a:r>
              <a:rPr lang="en-US" sz="2800" b="1" dirty="0" err="1"/>
              <a:t>chất</a:t>
            </a:r>
            <a:r>
              <a:rPr lang="en-US" sz="2800" b="1" dirty="0"/>
              <a:t> </a:t>
            </a:r>
            <a:r>
              <a:rPr lang="en-US" sz="2800" b="1" dirty="0" err="1"/>
              <a:t>vật</a:t>
            </a:r>
            <a:r>
              <a:rPr lang="en-US" sz="2800" b="1" dirty="0"/>
              <a:t> </a:t>
            </a:r>
            <a:r>
              <a:rPr lang="en-US" sz="2800" b="1" dirty="0" err="1"/>
              <a:t>lí</a:t>
            </a:r>
            <a:r>
              <a:rPr lang="en-US" sz="2800" b="1" dirty="0"/>
              <a:t> </a:t>
            </a:r>
            <a:r>
              <a:rPr lang="en-US" sz="2800" b="1" dirty="0" err="1"/>
              <a:t>của</a:t>
            </a:r>
            <a:endParaRPr lang="en-US" sz="2800" b="1" dirty="0"/>
          </a:p>
          <a:p>
            <a:r>
              <a:rPr lang="en-US" sz="2800" b="1" dirty="0"/>
              <a:t> </a:t>
            </a:r>
            <a:r>
              <a:rPr lang="en-US" sz="2800" b="1" dirty="0" err="1"/>
              <a:t>kim</a:t>
            </a:r>
            <a:r>
              <a:rPr lang="en-US" sz="2800" b="1" dirty="0"/>
              <a:t> </a:t>
            </a:r>
            <a:r>
              <a:rPr lang="en-US" sz="2800" b="1" dirty="0" err="1"/>
              <a:t>loại</a:t>
            </a:r>
            <a:r>
              <a:rPr lang="en-US" sz="2800" b="1" dirty="0"/>
              <a:t> </a:t>
            </a:r>
            <a:r>
              <a:rPr lang="en-US" sz="2800" b="1" dirty="0" err="1"/>
              <a:t>và</a:t>
            </a:r>
            <a:r>
              <a:rPr lang="en-US" sz="2800" b="1" dirty="0"/>
              <a:t> phi </a:t>
            </a:r>
            <a:r>
              <a:rPr lang="en-US" sz="2800" b="1" dirty="0" err="1"/>
              <a:t>kim</a:t>
            </a:r>
            <a:r>
              <a:rPr lang="en-US" sz="2800" b="1" dirty="0"/>
              <a:t>.</a:t>
            </a:r>
          </a:p>
        </p:txBody>
      </p:sp>
    </p:spTree>
    <p:extLst>
      <p:ext uri="{BB962C8B-B14F-4D97-AF65-F5344CB8AC3E}">
        <p14:creationId xmlns:p14="http://schemas.microsoft.com/office/powerpoint/2010/main" val="1175287081"/>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42836" y="126694"/>
            <a:ext cx="12049164" cy="6772558"/>
          </a:xfrm>
          <a:prstGeom prst="rect">
            <a:avLst/>
          </a:prstGeom>
          <a:solidFill>
            <a:schemeClr val="accent5">
              <a:lumMod val="60000"/>
              <a:lumOff val="40000"/>
            </a:schemeClr>
          </a:solidFill>
        </p:spPr>
        <p:txBody>
          <a:bodyPr/>
          <a:lstStyle/>
          <a:p>
            <a:endParaRPr lang="en-US"/>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0867773" y="794370"/>
            <a:ext cx="863172" cy="914729"/>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8616" y="6010301"/>
            <a:ext cx="863172" cy="914729"/>
          </a:xfrm>
          <a:prstGeom prst="rect">
            <a:avLst/>
          </a:prstGeom>
        </p:spPr>
      </p:pic>
      <p:graphicFrame>
        <p:nvGraphicFramePr>
          <p:cNvPr id="2" name="Table 1">
            <a:extLst>
              <a:ext uri="{FF2B5EF4-FFF2-40B4-BE49-F238E27FC236}">
                <a16:creationId xmlns:a16="http://schemas.microsoft.com/office/drawing/2014/main" xmlns="" id="{149942F1-8131-467C-92C2-6A0F46D1833A}"/>
              </a:ext>
            </a:extLst>
          </p:cNvPr>
          <p:cNvGraphicFramePr>
            <a:graphicFrameLocks noGrp="1"/>
          </p:cNvGraphicFramePr>
          <p:nvPr/>
        </p:nvGraphicFramePr>
        <p:xfrm>
          <a:off x="142835" y="640080"/>
          <a:ext cx="11613888" cy="6140785"/>
        </p:xfrm>
        <a:graphic>
          <a:graphicData uri="http://schemas.openxmlformats.org/drawingml/2006/table">
            <a:tbl>
              <a:tblPr firstRow="1" firstCol="1" bandRow="1"/>
              <a:tblGrid>
                <a:gridCol w="11613888">
                  <a:extLst>
                    <a:ext uri="{9D8B030D-6E8A-4147-A177-3AD203B41FA5}">
                      <a16:colId xmlns:a16="http://schemas.microsoft.com/office/drawing/2014/main" xmlns="" val="175137112"/>
                    </a:ext>
                  </a:extLst>
                </a:gridCol>
              </a:tblGrid>
              <a:tr h="6140785">
                <a:tc>
                  <a:txBody>
                    <a:bodyPr/>
                    <a:lstStyle/>
                    <a:p>
                      <a:r>
                        <a:rPr lang="en-US" sz="4800" b="0" kern="1200" dirty="0">
                          <a:solidFill>
                            <a:schemeClr val="tx1"/>
                          </a:solidFill>
                          <a:effectLst/>
                          <a:latin typeface="+mn-lt"/>
                          <a:ea typeface="+mn-ea"/>
                          <a:cs typeface="+mn-cs"/>
                        </a:rPr>
                        <a:t>          </a:t>
                      </a:r>
                    </a:p>
                    <a:p>
                      <a:endParaRPr lang="en-US" sz="4800" b="0" kern="1200" dirty="0">
                        <a:solidFill>
                          <a:schemeClr val="tx1"/>
                        </a:solidFill>
                        <a:effectLst/>
                        <a:latin typeface="+mn-lt"/>
                        <a:ea typeface="+mn-ea"/>
                        <a:cs typeface="+mn-cs"/>
                      </a:endParaRPr>
                    </a:p>
                    <a:p>
                      <a:endParaRPr lang="en-US" sz="4800" b="0" kern="1200" dirty="0">
                        <a:solidFill>
                          <a:schemeClr val="tx1"/>
                        </a:solidFill>
                        <a:effectLst/>
                        <a:latin typeface="+mn-lt"/>
                        <a:ea typeface="+mn-ea"/>
                        <a:cs typeface="+mn-cs"/>
                      </a:endParaRPr>
                    </a:p>
                    <a:p>
                      <a:endParaRPr lang="en-US" sz="4800" b="0" kern="1200" dirty="0">
                        <a:solidFill>
                          <a:schemeClr val="tx1"/>
                        </a:solidFill>
                        <a:effectLst/>
                        <a:latin typeface="+mn-lt"/>
                        <a:ea typeface="+mn-ea"/>
                        <a:cs typeface="+mn-cs"/>
                      </a:endParaRPr>
                    </a:p>
                    <a:p>
                      <a:endParaRPr lang="en-US" sz="4800" b="0" kern="1200" dirty="0">
                        <a:solidFill>
                          <a:schemeClr val="tx1"/>
                        </a:solidFill>
                        <a:effectLst/>
                        <a:latin typeface="+mn-lt"/>
                        <a:ea typeface="+mn-ea"/>
                        <a:cs typeface="+mn-cs"/>
                      </a:endParaRPr>
                    </a:p>
                    <a:p>
                      <a:endParaRPr lang="en-US" sz="4800" b="0" kern="1200" dirty="0">
                        <a:solidFill>
                          <a:schemeClr val="tx1"/>
                        </a:solidFill>
                        <a:effectLst/>
                        <a:latin typeface="+mn-lt"/>
                        <a:ea typeface="+mn-ea"/>
                        <a:cs typeface="+mn-cs"/>
                      </a:endParaRPr>
                    </a:p>
                    <a:p>
                      <a:endParaRPr lang="en-US" sz="4800" b="0" kern="1200" dirty="0">
                        <a:solidFill>
                          <a:schemeClr val="tx1"/>
                        </a:solidFill>
                        <a:effectLst/>
                        <a:latin typeface="+mn-lt"/>
                        <a:ea typeface="+mn-ea"/>
                        <a:cs typeface="+mn-cs"/>
                      </a:endParaRPr>
                    </a:p>
                    <a:p>
                      <a:pPr algn="l"/>
                      <a:endParaRPr lang="en-US" sz="4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15" marR="619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2598123305"/>
                  </a:ext>
                </a:extLst>
              </a:tr>
            </a:tbl>
          </a:graphicData>
        </a:graphic>
      </p:graphicFrame>
      <p:sp>
        <p:nvSpPr>
          <p:cNvPr id="5" name="TextBox 4"/>
          <p:cNvSpPr txBox="1"/>
          <p:nvPr/>
        </p:nvSpPr>
        <p:spPr>
          <a:xfrm>
            <a:off x="600202" y="126688"/>
            <a:ext cx="10855234" cy="1077218"/>
          </a:xfrm>
          <a:prstGeom prst="rect">
            <a:avLst/>
          </a:prstGeom>
          <a:noFill/>
        </p:spPr>
        <p:txBody>
          <a:bodyPr wrap="square" rtlCol="0">
            <a:spAutoFit/>
          </a:bodyPr>
          <a:lstStyle/>
          <a:p>
            <a:pPr lvl="0" algn="ctr" fontAlgn="base">
              <a:spcBef>
                <a:spcPct val="0"/>
              </a:spcBef>
              <a:spcAft>
                <a:spcPct val="0"/>
              </a:spcAft>
            </a:pPr>
            <a:r>
              <a:rPr lang="en-US" b="1" dirty="0">
                <a:latin typeface="Arial" pitchFamily="34" charset="0"/>
                <a:ea typeface="Times New Roman" pitchFamily="18" charset="0"/>
                <a:cs typeface="Times New Roman" pitchFamily="18" charset="0"/>
              </a:rPr>
              <a:t>  </a:t>
            </a:r>
            <a:r>
              <a:rPr lang="en-US" sz="3200" b="1" dirty="0">
                <a:latin typeface="Arial" pitchFamily="34" charset="0"/>
                <a:ea typeface="Times New Roman" pitchFamily="18" charset="0"/>
                <a:cs typeface="Times New Roman" pitchFamily="18" charset="0"/>
              </a:rPr>
              <a:t>KẾT QUẢ PHIẾU HỌC TẬP SỐ 2</a:t>
            </a:r>
            <a:endParaRPr lang="en-US" sz="3200" dirty="0">
              <a:latin typeface="Arial" pitchFamily="34" charset="0"/>
              <a:cs typeface="Arial" pitchFamily="34" charset="0"/>
            </a:endParaRPr>
          </a:p>
          <a:p>
            <a:pPr lvl="0" algn="ctr" eaLnBrk="0" fontAlgn="base" hangingPunct="0">
              <a:spcBef>
                <a:spcPct val="0"/>
              </a:spcBef>
              <a:spcAft>
                <a:spcPct val="0"/>
              </a:spcAft>
            </a:pPr>
            <a:r>
              <a:rPr lang="en-US" sz="3200" b="1" dirty="0">
                <a:latin typeface="Arial" pitchFamily="34" charset="0"/>
                <a:ea typeface="Times New Roman" pitchFamily="18" charset="0"/>
                <a:cs typeface="Times New Roman" pitchFamily="18" charset="0"/>
              </a:rPr>
              <a:t>    </a:t>
            </a:r>
            <a:endParaRPr lang="en-US" sz="3200" dirty="0"/>
          </a:p>
        </p:txBody>
      </p:sp>
      <p:sp>
        <p:nvSpPr>
          <p:cNvPr id="4" name="TextBox 3"/>
          <p:cNvSpPr txBox="1"/>
          <p:nvPr/>
        </p:nvSpPr>
        <p:spPr>
          <a:xfrm>
            <a:off x="600202" y="820148"/>
            <a:ext cx="8269478" cy="4927509"/>
          </a:xfrm>
          <a:prstGeom prst="rect">
            <a:avLst/>
          </a:prstGeom>
          <a:noFill/>
        </p:spPr>
        <p:txBody>
          <a:bodyPr wrap="square" rtlCol="0">
            <a:spAutoFit/>
          </a:bodyPr>
          <a:lstStyle/>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651856623"/>
              </p:ext>
            </p:extLst>
          </p:nvPr>
        </p:nvGraphicFramePr>
        <p:xfrm>
          <a:off x="202965" y="675548"/>
          <a:ext cx="11749550" cy="6573857"/>
        </p:xfrm>
        <a:graphic>
          <a:graphicData uri="http://schemas.openxmlformats.org/drawingml/2006/table">
            <a:tbl>
              <a:tblPr firstRow="1" firstCol="1" bandRow="1">
                <a:tableStyleId>{5C22544A-7EE6-4342-B048-85BDC9FD1C3A}</a:tableStyleId>
              </a:tblPr>
              <a:tblGrid>
                <a:gridCol w="3219504">
                  <a:extLst>
                    <a:ext uri="{9D8B030D-6E8A-4147-A177-3AD203B41FA5}">
                      <a16:colId xmlns:a16="http://schemas.microsoft.com/office/drawing/2014/main" xmlns="" val="3042039671"/>
                    </a:ext>
                  </a:extLst>
                </a:gridCol>
                <a:gridCol w="3905794">
                  <a:extLst>
                    <a:ext uri="{9D8B030D-6E8A-4147-A177-3AD203B41FA5}">
                      <a16:colId xmlns:a16="http://schemas.microsoft.com/office/drawing/2014/main" xmlns="" val="1311848120"/>
                    </a:ext>
                  </a:extLst>
                </a:gridCol>
                <a:gridCol w="4624252">
                  <a:extLst>
                    <a:ext uri="{9D8B030D-6E8A-4147-A177-3AD203B41FA5}">
                      <a16:colId xmlns:a16="http://schemas.microsoft.com/office/drawing/2014/main" xmlns="" val="3096550553"/>
                    </a:ext>
                  </a:extLst>
                </a:gridCol>
              </a:tblGrid>
              <a:tr h="529032">
                <a:tc>
                  <a:txBody>
                    <a:bodyPr/>
                    <a:lstStyle/>
                    <a:p>
                      <a:pPr algn="ctr">
                        <a:lnSpc>
                          <a:spcPct val="115000"/>
                        </a:lnSpc>
                        <a:spcAft>
                          <a:spcPts val="0"/>
                        </a:spcAft>
                      </a:pPr>
                      <a:r>
                        <a:rPr lang="en-US" sz="2800" kern="100" dirty="0" err="1">
                          <a:effectLst/>
                        </a:rPr>
                        <a:t>Tính</a:t>
                      </a:r>
                      <a:r>
                        <a:rPr lang="en-US" sz="2800" kern="100" dirty="0">
                          <a:effectLst/>
                        </a:rPr>
                        <a:t> </a:t>
                      </a:r>
                      <a:r>
                        <a:rPr lang="en-US" sz="2800" kern="100" dirty="0" err="1">
                          <a:effectLst/>
                        </a:rPr>
                        <a:t>chất</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tc>
                <a:tc>
                  <a:txBody>
                    <a:bodyPr/>
                    <a:lstStyle/>
                    <a:p>
                      <a:pPr algn="ctr">
                        <a:lnSpc>
                          <a:spcPct val="115000"/>
                        </a:lnSpc>
                        <a:spcAft>
                          <a:spcPts val="0"/>
                        </a:spcAft>
                      </a:pPr>
                      <a:r>
                        <a:rPr lang="en-US" sz="2800" kern="100">
                          <a:effectLst/>
                        </a:rPr>
                        <a:t>Kim loại</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tc>
                <a:tc>
                  <a:txBody>
                    <a:bodyPr/>
                    <a:lstStyle/>
                    <a:p>
                      <a:pPr algn="ctr">
                        <a:lnSpc>
                          <a:spcPct val="115000"/>
                        </a:lnSpc>
                        <a:spcAft>
                          <a:spcPts val="0"/>
                        </a:spcAft>
                      </a:pPr>
                      <a:r>
                        <a:rPr lang="en-US" sz="2800" kern="100">
                          <a:effectLst/>
                        </a:rPr>
                        <a:t>Phi kim</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tc>
                <a:extLst>
                  <a:ext uri="{0D108BD9-81ED-4DB2-BD59-A6C34878D82A}">
                    <a16:rowId xmlns:a16="http://schemas.microsoft.com/office/drawing/2014/main" xmlns="" val="3869589320"/>
                  </a:ext>
                </a:extLst>
              </a:tr>
              <a:tr h="1022633">
                <a:tc>
                  <a:txBody>
                    <a:bodyPr/>
                    <a:lstStyle/>
                    <a:p>
                      <a:pPr algn="l">
                        <a:lnSpc>
                          <a:spcPct val="115000"/>
                        </a:lnSpc>
                        <a:spcAft>
                          <a:spcPts val="0"/>
                        </a:spcAft>
                      </a:pPr>
                      <a:r>
                        <a:rPr lang="en-US" sz="2800" kern="100" dirty="0" err="1">
                          <a:effectLst/>
                        </a:rPr>
                        <a:t>Thể</a:t>
                      </a:r>
                      <a:r>
                        <a:rPr lang="en-US" sz="2800" kern="100" dirty="0">
                          <a:effectLst/>
                        </a:rPr>
                        <a:t> (</a:t>
                      </a:r>
                      <a:r>
                        <a:rPr lang="en-US" sz="2800" kern="100" dirty="0" err="1">
                          <a:effectLst/>
                        </a:rPr>
                        <a:t>trạng</a:t>
                      </a:r>
                      <a:r>
                        <a:rPr lang="en-US" sz="2800" kern="100" dirty="0">
                          <a:effectLst/>
                        </a:rPr>
                        <a:t> </a:t>
                      </a:r>
                      <a:r>
                        <a:rPr lang="en-US" sz="2800" kern="100" dirty="0" err="1">
                          <a:effectLst/>
                        </a:rPr>
                        <a:t>thái</a:t>
                      </a:r>
                      <a:r>
                        <a:rPr lang="en-US" sz="2800" kern="100" dirty="0">
                          <a:effectLst/>
                        </a:rPr>
                        <a:t>)</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tc>
                <a:tc>
                  <a:txBody>
                    <a:bodyPr/>
                    <a:lstStyle/>
                    <a:p>
                      <a:pPr algn="l">
                        <a:lnSpc>
                          <a:spcPct val="115000"/>
                        </a:lnSpc>
                        <a:spcAft>
                          <a:spcPts val="0"/>
                        </a:spcAft>
                      </a:pPr>
                      <a:r>
                        <a:rPr lang="vi-VN" sz="2800" kern="100" dirty="0">
                          <a:effectLst/>
                        </a:rPr>
                        <a:t>Thể rắn ở điều kiện thường (trừ </a:t>
                      </a:r>
                      <a:r>
                        <a:rPr lang="en-US" sz="2800" kern="100" dirty="0">
                          <a:effectLst/>
                        </a:rPr>
                        <a:t> mercury - </a:t>
                      </a:r>
                      <a:r>
                        <a:rPr lang="vi-VN" sz="2800" kern="100" dirty="0">
                          <a:effectLst/>
                        </a:rPr>
                        <a:t>thuỷ ngân).</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nchor="ctr"/>
                </a:tc>
                <a:tc>
                  <a:txBody>
                    <a:bodyPr/>
                    <a:lstStyle/>
                    <a:p>
                      <a:pPr algn="l">
                        <a:lnSpc>
                          <a:spcPct val="115000"/>
                        </a:lnSpc>
                        <a:spcAft>
                          <a:spcPts val="0"/>
                        </a:spcAft>
                      </a:pPr>
                      <a:r>
                        <a:rPr lang="vi-VN" sz="2800" kern="100" dirty="0">
                          <a:effectLst/>
                        </a:rPr>
                        <a:t>Ở điều kiện thường</a:t>
                      </a:r>
                      <a:r>
                        <a:rPr lang="en-US" sz="2800" kern="100" dirty="0">
                          <a:effectLst/>
                        </a:rPr>
                        <a:t>,</a:t>
                      </a:r>
                      <a:r>
                        <a:rPr lang="vi-VN" sz="2800" kern="100" dirty="0">
                          <a:effectLst/>
                        </a:rPr>
                        <a:t> tồn tại ở cả ba thể: rắn, lỏng, khí.</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nchor="ctr"/>
                </a:tc>
                <a:extLst>
                  <a:ext uri="{0D108BD9-81ED-4DB2-BD59-A6C34878D82A}">
                    <a16:rowId xmlns:a16="http://schemas.microsoft.com/office/drawing/2014/main" xmlns="" val="4197170659"/>
                  </a:ext>
                </a:extLst>
              </a:tr>
              <a:tr h="529032">
                <a:tc>
                  <a:txBody>
                    <a:bodyPr/>
                    <a:lstStyle/>
                    <a:p>
                      <a:pPr algn="l">
                        <a:lnSpc>
                          <a:spcPct val="115000"/>
                        </a:lnSpc>
                        <a:spcAft>
                          <a:spcPts val="0"/>
                        </a:spcAft>
                      </a:pPr>
                      <a:r>
                        <a:rPr lang="en-US" sz="2800" kern="100">
                          <a:effectLst/>
                        </a:rPr>
                        <a:t>Tính dẫn điện </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tc>
                <a:tc>
                  <a:txBody>
                    <a:bodyPr/>
                    <a:lstStyle/>
                    <a:p>
                      <a:pPr algn="l">
                        <a:lnSpc>
                          <a:spcPct val="115000"/>
                        </a:lnSpc>
                        <a:spcAft>
                          <a:spcPts val="0"/>
                        </a:spcAft>
                      </a:pPr>
                      <a:r>
                        <a:rPr lang="vi-VN" sz="2800" kern="100" dirty="0">
                          <a:effectLst/>
                        </a:rPr>
                        <a:t>Dẫn điện tốt</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nchor="ctr"/>
                </a:tc>
                <a:tc>
                  <a:txBody>
                    <a:bodyPr/>
                    <a:lstStyle/>
                    <a:p>
                      <a:pPr algn="l">
                        <a:lnSpc>
                          <a:spcPct val="115000"/>
                        </a:lnSpc>
                        <a:spcAft>
                          <a:spcPts val="0"/>
                        </a:spcAft>
                      </a:pPr>
                      <a:r>
                        <a:rPr lang="en-US" sz="2800" kern="100">
                          <a:effectLst/>
                        </a:rPr>
                        <a:t>Hầu hết</a:t>
                      </a:r>
                      <a:r>
                        <a:rPr lang="vi-VN" sz="2800" kern="100">
                          <a:effectLst/>
                        </a:rPr>
                        <a:t> không dẫn điện </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nchor="ctr"/>
                </a:tc>
                <a:extLst>
                  <a:ext uri="{0D108BD9-81ED-4DB2-BD59-A6C34878D82A}">
                    <a16:rowId xmlns:a16="http://schemas.microsoft.com/office/drawing/2014/main" xmlns="" val="4135343776"/>
                  </a:ext>
                </a:extLst>
              </a:tr>
              <a:tr h="529032">
                <a:tc>
                  <a:txBody>
                    <a:bodyPr/>
                    <a:lstStyle/>
                    <a:p>
                      <a:pPr algn="l">
                        <a:lnSpc>
                          <a:spcPct val="115000"/>
                        </a:lnSpc>
                        <a:spcAft>
                          <a:spcPts val="0"/>
                        </a:spcAft>
                      </a:pPr>
                      <a:r>
                        <a:rPr lang="en-US" sz="2800" kern="100">
                          <a:effectLst/>
                        </a:rPr>
                        <a:t>Tính dẫn nhiệt</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tc>
                <a:tc>
                  <a:txBody>
                    <a:bodyPr/>
                    <a:lstStyle/>
                    <a:p>
                      <a:pPr algn="l">
                        <a:lnSpc>
                          <a:spcPct val="115000"/>
                        </a:lnSpc>
                        <a:spcAft>
                          <a:spcPts val="0"/>
                        </a:spcAft>
                      </a:pPr>
                      <a:r>
                        <a:rPr lang="vi-VN" sz="2800" kern="100" dirty="0">
                          <a:effectLst/>
                        </a:rPr>
                        <a:t>Dẫn nhiệt tốt</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nchor="ctr"/>
                </a:tc>
                <a:tc>
                  <a:txBody>
                    <a:bodyPr/>
                    <a:lstStyle/>
                    <a:p>
                      <a:pPr algn="l">
                        <a:lnSpc>
                          <a:spcPct val="115000"/>
                        </a:lnSpc>
                        <a:spcAft>
                          <a:spcPts val="0"/>
                        </a:spcAft>
                      </a:pPr>
                      <a:r>
                        <a:rPr lang="en-US" sz="2800" kern="100" dirty="0" err="1">
                          <a:effectLst/>
                        </a:rPr>
                        <a:t>Hầu</a:t>
                      </a:r>
                      <a:r>
                        <a:rPr lang="en-US" sz="2800" kern="100" dirty="0">
                          <a:effectLst/>
                        </a:rPr>
                        <a:t> </a:t>
                      </a:r>
                      <a:r>
                        <a:rPr lang="en-US" sz="2800" kern="100" dirty="0" err="1">
                          <a:effectLst/>
                        </a:rPr>
                        <a:t>hết</a:t>
                      </a:r>
                      <a:r>
                        <a:rPr lang="en-US" sz="2800" kern="100" dirty="0">
                          <a:effectLst/>
                        </a:rPr>
                        <a:t> </a:t>
                      </a:r>
                      <a:r>
                        <a:rPr lang="vi-VN" sz="2800" kern="100" dirty="0">
                          <a:effectLst/>
                        </a:rPr>
                        <a:t>dẫn nhiệt kém </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nchor="ctr"/>
                </a:tc>
                <a:extLst>
                  <a:ext uri="{0D108BD9-81ED-4DB2-BD59-A6C34878D82A}">
                    <a16:rowId xmlns:a16="http://schemas.microsoft.com/office/drawing/2014/main" xmlns="" val="3649748249"/>
                  </a:ext>
                </a:extLst>
              </a:tr>
              <a:tr h="529032">
                <a:tc>
                  <a:txBody>
                    <a:bodyPr/>
                    <a:lstStyle/>
                    <a:p>
                      <a:pPr algn="l">
                        <a:lnSpc>
                          <a:spcPct val="115000"/>
                        </a:lnSpc>
                        <a:spcAft>
                          <a:spcPts val="0"/>
                        </a:spcAft>
                      </a:pPr>
                      <a:r>
                        <a:rPr lang="en-US" sz="2800" kern="100">
                          <a:effectLst/>
                        </a:rPr>
                        <a:t>Ánh kim</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tc>
                <a:tc>
                  <a:txBody>
                    <a:bodyPr/>
                    <a:lstStyle/>
                    <a:p>
                      <a:pPr algn="l">
                        <a:lnSpc>
                          <a:spcPct val="115000"/>
                        </a:lnSpc>
                        <a:spcAft>
                          <a:spcPts val="0"/>
                        </a:spcAft>
                      </a:pPr>
                      <a:r>
                        <a:rPr lang="vi-VN" sz="2800" kern="100" dirty="0">
                          <a:effectLst/>
                        </a:rPr>
                        <a:t>Có ánh kim</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nchor="ctr"/>
                </a:tc>
                <a:tc>
                  <a:txBody>
                    <a:bodyPr/>
                    <a:lstStyle/>
                    <a:p>
                      <a:pPr algn="l">
                        <a:lnSpc>
                          <a:spcPct val="115000"/>
                        </a:lnSpc>
                        <a:spcAft>
                          <a:spcPts val="0"/>
                        </a:spcAft>
                      </a:pPr>
                      <a:r>
                        <a:rPr lang="vi-VN" sz="2800" kern="100">
                          <a:effectLst/>
                        </a:rPr>
                        <a:t>Không có ánh kim</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nchor="ctr"/>
                </a:tc>
                <a:extLst>
                  <a:ext uri="{0D108BD9-81ED-4DB2-BD59-A6C34878D82A}">
                    <a16:rowId xmlns:a16="http://schemas.microsoft.com/office/drawing/2014/main" xmlns="" val="874276368"/>
                  </a:ext>
                </a:extLst>
              </a:tr>
              <a:tr h="1022633">
                <a:tc>
                  <a:txBody>
                    <a:bodyPr/>
                    <a:lstStyle/>
                    <a:p>
                      <a:pPr algn="l">
                        <a:lnSpc>
                          <a:spcPct val="115000"/>
                        </a:lnSpc>
                        <a:spcAft>
                          <a:spcPts val="0"/>
                        </a:spcAft>
                      </a:pPr>
                      <a:r>
                        <a:rPr lang="en-US" sz="2800" kern="100">
                          <a:effectLst/>
                        </a:rPr>
                        <a:t>Nhiệt độ sôi, nhiệt độ nóng chảy</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tc>
                <a:tc>
                  <a:txBody>
                    <a:bodyPr/>
                    <a:lstStyle/>
                    <a:p>
                      <a:pPr algn="l">
                        <a:lnSpc>
                          <a:spcPct val="115000"/>
                        </a:lnSpc>
                        <a:spcAft>
                          <a:spcPts val="0"/>
                        </a:spcAft>
                      </a:pPr>
                      <a:r>
                        <a:rPr lang="en-US" sz="2800" kern="100" dirty="0" err="1">
                          <a:effectLst/>
                        </a:rPr>
                        <a:t>Nhiệt</a:t>
                      </a:r>
                      <a:r>
                        <a:rPr lang="en-US" sz="2800" kern="100" dirty="0">
                          <a:effectLst/>
                        </a:rPr>
                        <a:t> </a:t>
                      </a:r>
                      <a:r>
                        <a:rPr lang="en-US" sz="2800" kern="100" dirty="0" err="1">
                          <a:effectLst/>
                        </a:rPr>
                        <a:t>độ</a:t>
                      </a:r>
                      <a:r>
                        <a:rPr lang="en-US" sz="2800" kern="100" dirty="0">
                          <a:effectLst/>
                        </a:rPr>
                        <a:t> </a:t>
                      </a:r>
                      <a:r>
                        <a:rPr lang="en-US" sz="2800" kern="100" dirty="0" err="1">
                          <a:effectLst/>
                        </a:rPr>
                        <a:t>nóng</a:t>
                      </a:r>
                      <a:r>
                        <a:rPr lang="en-US" sz="2800" kern="100" dirty="0">
                          <a:effectLst/>
                        </a:rPr>
                        <a:t> </a:t>
                      </a:r>
                      <a:r>
                        <a:rPr lang="en-US" sz="2800" kern="100" dirty="0" err="1">
                          <a:effectLst/>
                        </a:rPr>
                        <a:t>chảy</a:t>
                      </a:r>
                      <a:r>
                        <a:rPr lang="en-US" sz="2800" kern="100" dirty="0">
                          <a:effectLst/>
                        </a:rPr>
                        <a:t> </a:t>
                      </a:r>
                      <a:r>
                        <a:rPr lang="en-US" sz="2800" kern="100" dirty="0" err="1">
                          <a:effectLst/>
                        </a:rPr>
                        <a:t>và</a:t>
                      </a:r>
                      <a:r>
                        <a:rPr lang="en-US" sz="2800" kern="100" dirty="0">
                          <a:effectLst/>
                        </a:rPr>
                        <a:t> </a:t>
                      </a:r>
                      <a:r>
                        <a:rPr lang="en-US" sz="2800" kern="100" dirty="0" err="1">
                          <a:effectLst/>
                        </a:rPr>
                        <a:t>nhiệt</a:t>
                      </a:r>
                      <a:r>
                        <a:rPr lang="en-US" sz="2800" kern="100" dirty="0">
                          <a:effectLst/>
                        </a:rPr>
                        <a:t> </a:t>
                      </a:r>
                      <a:r>
                        <a:rPr lang="en-US" sz="2800" kern="100" dirty="0" err="1">
                          <a:effectLst/>
                        </a:rPr>
                        <a:t>độ</a:t>
                      </a:r>
                      <a:r>
                        <a:rPr lang="en-US" sz="2800" kern="100" dirty="0">
                          <a:effectLst/>
                        </a:rPr>
                        <a:t> </a:t>
                      </a:r>
                      <a:r>
                        <a:rPr lang="en-US" sz="2800" kern="100" dirty="0" err="1">
                          <a:effectLst/>
                        </a:rPr>
                        <a:t>sôi</a:t>
                      </a:r>
                      <a:r>
                        <a:rPr lang="en-US" sz="2800" kern="100" dirty="0">
                          <a:effectLst/>
                        </a:rPr>
                        <a:t> </a:t>
                      </a:r>
                      <a:r>
                        <a:rPr lang="en-US" sz="2800" kern="100" dirty="0" err="1">
                          <a:effectLst/>
                        </a:rPr>
                        <a:t>cao</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tc>
                <a:tc>
                  <a:txBody>
                    <a:bodyPr/>
                    <a:lstStyle/>
                    <a:p>
                      <a:pPr algn="l">
                        <a:lnSpc>
                          <a:spcPct val="115000"/>
                        </a:lnSpc>
                        <a:spcAft>
                          <a:spcPts val="0"/>
                        </a:spcAft>
                      </a:pPr>
                      <a:r>
                        <a:rPr lang="en-US" sz="2800" kern="100" dirty="0" err="1">
                          <a:effectLst/>
                        </a:rPr>
                        <a:t>Nhiệt</a:t>
                      </a:r>
                      <a:r>
                        <a:rPr lang="en-US" sz="2800" kern="100" dirty="0">
                          <a:effectLst/>
                        </a:rPr>
                        <a:t> </a:t>
                      </a:r>
                      <a:r>
                        <a:rPr lang="en-US" sz="2800" kern="100" dirty="0" err="1">
                          <a:effectLst/>
                        </a:rPr>
                        <a:t>độ</a:t>
                      </a:r>
                      <a:r>
                        <a:rPr lang="en-US" sz="2800" kern="100" dirty="0">
                          <a:effectLst/>
                        </a:rPr>
                        <a:t> </a:t>
                      </a:r>
                      <a:r>
                        <a:rPr lang="en-US" sz="2800" kern="100" dirty="0" err="1">
                          <a:effectLst/>
                        </a:rPr>
                        <a:t>nóng</a:t>
                      </a:r>
                      <a:r>
                        <a:rPr lang="en-US" sz="2800" kern="100" dirty="0">
                          <a:effectLst/>
                        </a:rPr>
                        <a:t> </a:t>
                      </a:r>
                      <a:r>
                        <a:rPr lang="en-US" sz="2800" kern="100" dirty="0" err="1">
                          <a:effectLst/>
                        </a:rPr>
                        <a:t>chảy</a:t>
                      </a:r>
                      <a:r>
                        <a:rPr lang="en-US" sz="2800" kern="100" dirty="0">
                          <a:effectLst/>
                        </a:rPr>
                        <a:t> </a:t>
                      </a:r>
                      <a:r>
                        <a:rPr lang="en-US" sz="2800" kern="100" dirty="0" err="1">
                          <a:effectLst/>
                        </a:rPr>
                        <a:t>và</a:t>
                      </a:r>
                      <a:r>
                        <a:rPr lang="en-US" sz="2800" kern="100" dirty="0">
                          <a:effectLst/>
                        </a:rPr>
                        <a:t> </a:t>
                      </a:r>
                      <a:r>
                        <a:rPr lang="en-US" sz="2800" kern="100" dirty="0" err="1">
                          <a:effectLst/>
                        </a:rPr>
                        <a:t>nhiệt</a:t>
                      </a:r>
                      <a:r>
                        <a:rPr lang="en-US" sz="2800" kern="100" dirty="0">
                          <a:effectLst/>
                        </a:rPr>
                        <a:t> </a:t>
                      </a:r>
                      <a:r>
                        <a:rPr lang="en-US" sz="2800" kern="100" dirty="0" err="1">
                          <a:effectLst/>
                        </a:rPr>
                        <a:t>độ</a:t>
                      </a:r>
                      <a:r>
                        <a:rPr lang="en-US" sz="2800" kern="100" dirty="0">
                          <a:effectLst/>
                        </a:rPr>
                        <a:t> </a:t>
                      </a:r>
                      <a:r>
                        <a:rPr lang="en-US" sz="2800" kern="100" dirty="0" err="1">
                          <a:effectLst/>
                        </a:rPr>
                        <a:t>sôi</a:t>
                      </a:r>
                      <a:r>
                        <a:rPr lang="en-US" sz="2800" kern="100" dirty="0">
                          <a:effectLst/>
                        </a:rPr>
                        <a:t> </a:t>
                      </a:r>
                      <a:r>
                        <a:rPr lang="en-US" sz="2800" kern="100" dirty="0" err="1">
                          <a:effectLst/>
                        </a:rPr>
                        <a:t>thấp</a:t>
                      </a:r>
                      <a:r>
                        <a:rPr lang="en-US" sz="2800" kern="100" dirty="0">
                          <a:effectLst/>
                        </a:rPr>
                        <a:t> </a:t>
                      </a:r>
                      <a:r>
                        <a:rPr lang="en-US" sz="2800" kern="100" dirty="0" err="1">
                          <a:effectLst/>
                        </a:rPr>
                        <a:t>hơn</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tc>
                <a:extLst>
                  <a:ext uri="{0D108BD9-81ED-4DB2-BD59-A6C34878D82A}">
                    <a16:rowId xmlns:a16="http://schemas.microsoft.com/office/drawing/2014/main" xmlns="" val="4165007101"/>
                  </a:ext>
                </a:extLst>
              </a:tr>
              <a:tr h="1533951">
                <a:tc>
                  <a:txBody>
                    <a:bodyPr/>
                    <a:lstStyle/>
                    <a:p>
                      <a:pPr algn="l">
                        <a:lnSpc>
                          <a:spcPct val="115000"/>
                        </a:lnSpc>
                        <a:spcAft>
                          <a:spcPts val="0"/>
                        </a:spcAft>
                      </a:pPr>
                      <a:r>
                        <a:rPr lang="en-US" sz="2800" kern="100">
                          <a:effectLst/>
                        </a:rPr>
                        <a:t>Khối lượng riêng</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tc>
                <a:tc>
                  <a:txBody>
                    <a:bodyPr/>
                    <a:lstStyle/>
                    <a:p>
                      <a:pPr algn="l">
                        <a:lnSpc>
                          <a:spcPct val="115000"/>
                        </a:lnSpc>
                        <a:spcAft>
                          <a:spcPts val="0"/>
                        </a:spcAft>
                      </a:pPr>
                      <a:r>
                        <a:rPr lang="vi-VN" sz="2800" kern="100" dirty="0">
                          <a:effectLst/>
                        </a:rPr>
                        <a:t>Kim loại thường có khối lượng riêng lớn, phần lớn là các kim loại nặng.</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nchor="ctr"/>
                </a:tc>
                <a:tc>
                  <a:txBody>
                    <a:bodyPr/>
                    <a:lstStyle/>
                    <a:p>
                      <a:pPr algn="l">
                        <a:lnSpc>
                          <a:spcPct val="115000"/>
                        </a:lnSpc>
                        <a:spcAft>
                          <a:spcPts val="0"/>
                        </a:spcAft>
                      </a:pPr>
                      <a:r>
                        <a:rPr lang="vi-VN" sz="2800" kern="100" dirty="0">
                          <a:effectLst/>
                        </a:rPr>
                        <a:t>Phi kim ở thể rắn thường có khối lượng riêng nhỏ.</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1549" marR="61549" marT="0" marB="0" anchor="ctr"/>
                </a:tc>
                <a:extLst>
                  <a:ext uri="{0D108BD9-81ED-4DB2-BD59-A6C34878D82A}">
                    <a16:rowId xmlns:a16="http://schemas.microsoft.com/office/drawing/2014/main" xmlns="" val="2440015420"/>
                  </a:ext>
                </a:extLst>
              </a:tr>
            </a:tbl>
          </a:graphicData>
        </a:graphic>
      </p:graphicFrame>
    </p:spTree>
    <p:extLst>
      <p:ext uri="{BB962C8B-B14F-4D97-AF65-F5344CB8AC3E}">
        <p14:creationId xmlns:p14="http://schemas.microsoft.com/office/powerpoint/2010/main" val="29411509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82880" y="226817"/>
            <a:ext cx="11804532" cy="6417645"/>
          </a:xfrm>
          <a:prstGeom prst="rect">
            <a:avLst/>
          </a:prstGeom>
          <a:solidFill>
            <a:srgbClr val="F6F6E9"/>
          </a:solidFill>
        </p:spPr>
        <p:txBody>
          <a:bodyPr/>
          <a:lstStyle/>
          <a:p>
            <a:endParaRPr lang="en-US" dirty="0"/>
          </a:p>
        </p:txBody>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73899" y="4448620"/>
            <a:ext cx="1313513" cy="2195843"/>
          </a:xfrm>
          <a:prstGeom prst="rect">
            <a:avLst/>
          </a:prstGeom>
        </p:spPr>
      </p:pic>
      <p:cxnSp>
        <p:nvCxnSpPr>
          <p:cNvPr id="9" name="Straight Arrow Connector 8">
            <a:extLst>
              <a:ext uri="{FF2B5EF4-FFF2-40B4-BE49-F238E27FC236}">
                <a16:creationId xmlns:a16="http://schemas.microsoft.com/office/drawing/2014/main" xmlns="" id="{80054B11-DDF4-4F0E-82C0-6437DF8FA5E0}"/>
              </a:ext>
            </a:extLst>
          </p:cNvPr>
          <p:cNvCxnSpPr/>
          <p:nvPr/>
        </p:nvCxnSpPr>
        <p:spPr>
          <a:xfrm flipV="1">
            <a:off x="1187450" y="8980488"/>
            <a:ext cx="368300" cy="6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BAF60F9E-575F-4A45-B849-B2CDC83258E7}"/>
              </a:ext>
            </a:extLst>
          </p:cNvPr>
          <p:cNvCxnSpPr/>
          <p:nvPr/>
        </p:nvCxnSpPr>
        <p:spPr>
          <a:xfrm flipV="1">
            <a:off x="2370138" y="8605838"/>
            <a:ext cx="368300" cy="6350"/>
          </a:xfrm>
          <a:prstGeom prst="straightConnector1">
            <a:avLst/>
          </a:prstGeom>
          <a:noFill/>
          <a:ln w="6350" cap="flat" cmpd="sng" algn="ctr">
            <a:solidFill>
              <a:srgbClr val="4472C4"/>
            </a:solidFill>
            <a:prstDash val="solid"/>
            <a:miter lim="800000"/>
            <a:tailEnd type="triangle"/>
          </a:ln>
          <a:effectLst/>
        </p:spPr>
      </p:cxnSp>
      <p:sp>
        <p:nvSpPr>
          <p:cNvPr id="2" name="TextBox 1"/>
          <p:cNvSpPr txBox="1"/>
          <p:nvPr/>
        </p:nvSpPr>
        <p:spPr>
          <a:xfrm>
            <a:off x="444138" y="223298"/>
            <a:ext cx="11543274" cy="3046988"/>
          </a:xfrm>
          <a:prstGeom prst="rect">
            <a:avLst/>
          </a:prstGeom>
          <a:noFill/>
        </p:spPr>
        <p:txBody>
          <a:bodyPr wrap="square" rtlCol="0">
            <a:spAutoFit/>
          </a:bodyPr>
          <a:lstStyle/>
          <a:p>
            <a:r>
              <a:rPr lang="en-US" sz="3200" b="1" dirty="0" err="1">
                <a:solidFill>
                  <a:srgbClr val="FF0000"/>
                </a:solidFill>
              </a:rPr>
              <a:t>Luyện</a:t>
            </a:r>
            <a:r>
              <a:rPr lang="en-US" sz="3200" b="1" dirty="0">
                <a:solidFill>
                  <a:srgbClr val="FF0000"/>
                </a:solidFill>
              </a:rPr>
              <a:t> </a:t>
            </a:r>
            <a:r>
              <a:rPr lang="en-US" sz="3200" b="1" dirty="0" err="1">
                <a:solidFill>
                  <a:srgbClr val="FF0000"/>
                </a:solidFill>
              </a:rPr>
              <a:t>tập</a:t>
            </a:r>
            <a:r>
              <a:rPr lang="en-US" sz="3200" b="1" dirty="0">
                <a:solidFill>
                  <a:srgbClr val="FF0000"/>
                </a:solidFill>
              </a:rPr>
              <a:t> 1:</a:t>
            </a:r>
            <a:r>
              <a:rPr lang="en-US" sz="3200" b="1" dirty="0"/>
              <a:t> </a:t>
            </a:r>
            <a:r>
              <a:rPr lang="en-US" sz="3200" b="1" dirty="0" err="1"/>
              <a:t>Dựa</a:t>
            </a:r>
            <a:r>
              <a:rPr lang="en-US" sz="3200" b="1" dirty="0"/>
              <a:t> </a:t>
            </a:r>
            <a:r>
              <a:rPr lang="en-US" sz="3200" b="1" dirty="0" err="1"/>
              <a:t>vào</a:t>
            </a:r>
            <a:r>
              <a:rPr lang="en-US" sz="3200" b="1" dirty="0"/>
              <a:t> </a:t>
            </a:r>
            <a:r>
              <a:rPr lang="en-US" sz="3200" b="1" dirty="0" err="1"/>
              <a:t>thông</a:t>
            </a:r>
            <a:r>
              <a:rPr lang="en-US" sz="3200" b="1" dirty="0"/>
              <a:t> tin </a:t>
            </a:r>
            <a:r>
              <a:rPr lang="en-US" sz="3200" b="1" dirty="0" err="1"/>
              <a:t>bảng</a:t>
            </a:r>
            <a:r>
              <a:rPr lang="en-US" sz="3200" b="1" dirty="0"/>
              <a:t> 18.2</a:t>
            </a:r>
          </a:p>
          <a:p>
            <a:r>
              <a:rPr lang="en-US" sz="3200" b="1" dirty="0"/>
              <a:t>          a) So </a:t>
            </a:r>
            <a:r>
              <a:rPr lang="en-US" sz="3200" b="1" dirty="0" err="1"/>
              <a:t>sánh</a:t>
            </a:r>
            <a:r>
              <a:rPr lang="en-US" sz="3200" b="1" dirty="0"/>
              <a:t> </a:t>
            </a:r>
            <a:r>
              <a:rPr lang="en-US" sz="3200" b="1" dirty="0" err="1"/>
              <a:t>nhiệt</a:t>
            </a:r>
            <a:r>
              <a:rPr lang="en-US" sz="3200" b="1" dirty="0"/>
              <a:t> </a:t>
            </a:r>
            <a:r>
              <a:rPr lang="en-US" sz="3200" b="1" dirty="0" err="1"/>
              <a:t>độ</a:t>
            </a:r>
            <a:r>
              <a:rPr lang="en-US" sz="3200" b="1" dirty="0"/>
              <a:t> </a:t>
            </a:r>
            <a:r>
              <a:rPr lang="en-US" sz="3200" b="1" dirty="0" err="1"/>
              <a:t>nóng</a:t>
            </a:r>
            <a:r>
              <a:rPr lang="en-US" sz="3200" b="1" dirty="0"/>
              <a:t> </a:t>
            </a:r>
            <a:r>
              <a:rPr lang="en-US" sz="3200" b="1" dirty="0" err="1"/>
              <a:t>chảy</a:t>
            </a:r>
            <a:r>
              <a:rPr lang="en-US" sz="3200" b="1" dirty="0"/>
              <a:t> </a:t>
            </a:r>
            <a:r>
              <a:rPr lang="en-US" sz="3200" b="1" dirty="0" err="1"/>
              <a:t>và</a:t>
            </a:r>
            <a:r>
              <a:rPr lang="en-US" sz="3200" b="1" dirty="0"/>
              <a:t> </a:t>
            </a:r>
            <a:r>
              <a:rPr lang="en-US" sz="3200" b="1" dirty="0" err="1"/>
              <a:t>nhiệt</a:t>
            </a:r>
            <a:r>
              <a:rPr lang="en-US" sz="3200" b="1" dirty="0"/>
              <a:t> </a:t>
            </a:r>
            <a:r>
              <a:rPr lang="en-US" sz="3200" b="1" dirty="0" err="1"/>
              <a:t>độ</a:t>
            </a:r>
            <a:r>
              <a:rPr lang="en-US" sz="3200" b="1" dirty="0"/>
              <a:t> </a:t>
            </a:r>
            <a:r>
              <a:rPr lang="en-US" sz="3200" b="1" dirty="0" err="1"/>
              <a:t>sôi</a:t>
            </a:r>
            <a:r>
              <a:rPr lang="en-US" sz="3200" b="1" dirty="0"/>
              <a:t> </a:t>
            </a:r>
            <a:r>
              <a:rPr lang="en-US" sz="3200" b="1" dirty="0" err="1"/>
              <a:t>của</a:t>
            </a:r>
            <a:r>
              <a:rPr lang="en-US" sz="3200" b="1" dirty="0"/>
              <a:t> </a:t>
            </a:r>
            <a:r>
              <a:rPr lang="en-US" sz="3200" b="1" dirty="0" err="1"/>
              <a:t>các</a:t>
            </a:r>
            <a:r>
              <a:rPr lang="en-US" sz="3200" b="1" dirty="0"/>
              <a:t> </a:t>
            </a:r>
            <a:r>
              <a:rPr lang="en-US" sz="3200" b="1" dirty="0" err="1"/>
              <a:t>nguyên</a:t>
            </a:r>
            <a:r>
              <a:rPr lang="en-US" sz="3200" b="1" dirty="0"/>
              <a:t> </a:t>
            </a:r>
            <a:r>
              <a:rPr lang="en-US" sz="3200" b="1" dirty="0" err="1"/>
              <a:t>tố</a:t>
            </a:r>
            <a:r>
              <a:rPr lang="en-US" sz="3200" b="1" dirty="0"/>
              <a:t> </a:t>
            </a:r>
            <a:r>
              <a:rPr lang="en-US" sz="3200" b="1" dirty="0" err="1"/>
              <a:t>kim</a:t>
            </a:r>
            <a:r>
              <a:rPr lang="en-US" sz="3200" b="1" dirty="0"/>
              <a:t> </a:t>
            </a:r>
            <a:r>
              <a:rPr lang="en-US" sz="3200" b="1" dirty="0" err="1"/>
              <a:t>loại</a:t>
            </a:r>
            <a:r>
              <a:rPr lang="en-US" sz="3200" b="1" dirty="0"/>
              <a:t> </a:t>
            </a:r>
            <a:r>
              <a:rPr lang="en-US" sz="3200" b="1" dirty="0" err="1"/>
              <a:t>và</a:t>
            </a:r>
            <a:r>
              <a:rPr lang="en-US" sz="3200" b="1" dirty="0"/>
              <a:t> phi </a:t>
            </a:r>
            <a:r>
              <a:rPr lang="en-US" sz="3200" b="1" dirty="0" err="1"/>
              <a:t>kim</a:t>
            </a:r>
            <a:r>
              <a:rPr lang="en-US" sz="3200" b="1" dirty="0"/>
              <a:t> </a:t>
            </a:r>
            <a:r>
              <a:rPr lang="en-US" sz="3200" b="1" dirty="0" err="1"/>
              <a:t>trong</a:t>
            </a:r>
            <a:r>
              <a:rPr lang="en-US" sz="3200" b="1" dirty="0"/>
              <a:t> </a:t>
            </a:r>
            <a:r>
              <a:rPr lang="en-US" sz="3200" b="1" dirty="0" err="1"/>
              <a:t>bảng</a:t>
            </a:r>
            <a:r>
              <a:rPr lang="en-US" sz="3200" b="1" dirty="0"/>
              <a:t>.</a:t>
            </a:r>
          </a:p>
          <a:p>
            <a:r>
              <a:rPr lang="en-US" sz="3200" b="1" dirty="0"/>
              <a:t>          b) Cho </a:t>
            </a:r>
            <a:r>
              <a:rPr lang="en-US" sz="3200" b="1" dirty="0" err="1"/>
              <a:t>biết</a:t>
            </a:r>
            <a:r>
              <a:rPr lang="en-US" sz="3200" b="1" dirty="0"/>
              <a:t> </a:t>
            </a:r>
            <a:r>
              <a:rPr lang="en-US" sz="3200" b="1" dirty="0" err="1"/>
              <a:t>trong</a:t>
            </a:r>
            <a:r>
              <a:rPr lang="en-US" sz="3200" b="1" dirty="0"/>
              <a:t> </a:t>
            </a:r>
            <a:r>
              <a:rPr lang="en-US" sz="3200" b="1" dirty="0" err="1"/>
              <a:t>điều</a:t>
            </a:r>
            <a:r>
              <a:rPr lang="en-US" sz="3200" b="1" dirty="0"/>
              <a:t> </a:t>
            </a:r>
            <a:r>
              <a:rPr lang="en-US" sz="3200" b="1" dirty="0" err="1"/>
              <a:t>kiện</a:t>
            </a:r>
            <a:r>
              <a:rPr lang="en-US" sz="3200" b="1" dirty="0"/>
              <a:t> </a:t>
            </a:r>
            <a:r>
              <a:rPr lang="en-US" sz="3200" b="1" dirty="0" err="1"/>
              <a:t>chuẩn</a:t>
            </a:r>
            <a:r>
              <a:rPr lang="en-US" sz="3200" b="1" dirty="0"/>
              <a:t>, </a:t>
            </a:r>
            <a:r>
              <a:rPr lang="en-US" sz="3200" b="1" dirty="0" err="1"/>
              <a:t>các</a:t>
            </a:r>
            <a:r>
              <a:rPr lang="en-US" sz="3200" b="1" dirty="0"/>
              <a:t> </a:t>
            </a:r>
            <a:r>
              <a:rPr lang="en-US" sz="3200" b="1" dirty="0" err="1"/>
              <a:t>nguyên</a:t>
            </a:r>
            <a:r>
              <a:rPr lang="en-US" sz="3200" b="1" dirty="0"/>
              <a:t> </a:t>
            </a:r>
            <a:r>
              <a:rPr lang="en-US" sz="3200" b="1" dirty="0" err="1"/>
              <a:t>tố</a:t>
            </a:r>
            <a:r>
              <a:rPr lang="en-US" sz="3200" b="1" dirty="0"/>
              <a:t> </a:t>
            </a:r>
            <a:r>
              <a:rPr lang="en-US" sz="3200" b="1" dirty="0" err="1"/>
              <a:t>trong</a:t>
            </a:r>
            <a:r>
              <a:rPr lang="en-US" sz="3200" b="1" dirty="0"/>
              <a:t> </a:t>
            </a:r>
            <a:r>
              <a:rPr lang="en-US" sz="3200" b="1" dirty="0" err="1"/>
              <a:t>bảng</a:t>
            </a:r>
            <a:r>
              <a:rPr lang="en-US" sz="3200" b="1" dirty="0"/>
              <a:t> </a:t>
            </a:r>
            <a:r>
              <a:rPr lang="en-US" sz="3200" b="1" dirty="0" err="1"/>
              <a:t>tồn</a:t>
            </a:r>
            <a:r>
              <a:rPr lang="en-US" sz="3200" b="1" dirty="0"/>
              <a:t> </a:t>
            </a:r>
            <a:r>
              <a:rPr lang="en-US" sz="3200" b="1" dirty="0" err="1"/>
              <a:t>tại</a:t>
            </a:r>
            <a:r>
              <a:rPr lang="en-US" sz="3200" b="1" dirty="0"/>
              <a:t> ở </a:t>
            </a:r>
            <a:r>
              <a:rPr lang="en-US" sz="3200" b="1" dirty="0" err="1"/>
              <a:t>thể</a:t>
            </a:r>
            <a:r>
              <a:rPr lang="en-US" sz="3200" b="1" dirty="0"/>
              <a:t> </a:t>
            </a:r>
            <a:r>
              <a:rPr lang="en-US" sz="3200" b="1" dirty="0" err="1"/>
              <a:t>nào</a:t>
            </a:r>
            <a:r>
              <a:rPr lang="en-US" sz="3200" b="1" dirty="0"/>
              <a:t>? </a:t>
            </a:r>
            <a:r>
              <a:rPr lang="en-US" sz="3200" b="1" dirty="0" err="1"/>
              <a:t>Vì</a:t>
            </a:r>
            <a:r>
              <a:rPr lang="en-US" sz="3200" b="1" dirty="0"/>
              <a:t> </a:t>
            </a:r>
            <a:r>
              <a:rPr lang="en-US" sz="3200" b="1" dirty="0" err="1"/>
              <a:t>sao</a:t>
            </a:r>
            <a:r>
              <a:rPr lang="en-US" sz="3200" b="1" dirty="0"/>
              <a:t>?</a:t>
            </a:r>
          </a:p>
          <a:p>
            <a:endParaRPr lang="en-US" sz="3200" dirty="0"/>
          </a:p>
        </p:txBody>
      </p:sp>
      <p:pic>
        <p:nvPicPr>
          <p:cNvPr id="8" name="Picture 7"/>
          <p:cNvPicPr/>
          <p:nvPr/>
        </p:nvPicPr>
        <p:blipFill rotWithShape="1">
          <a:blip r:embed="rId4"/>
          <a:srcRect l="30187" t="40927" r="33521" b="35466"/>
          <a:stretch/>
        </p:blipFill>
        <p:spPr bwMode="auto">
          <a:xfrm>
            <a:off x="966651" y="2991394"/>
            <a:ext cx="9707248" cy="37751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1604818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2192000" cy="6858000"/>
          </a:xfrm>
          <a:prstGeom prst="rect">
            <a:avLst/>
          </a:prstGeom>
          <a:solidFill>
            <a:srgbClr val="F6F6E9"/>
          </a:solidFill>
        </p:spPr>
        <p:txBody>
          <a:bodyPr/>
          <a:lstStyle/>
          <a:p>
            <a:endParaRPr lang="en-US" dirty="0"/>
          </a:p>
        </p:txBody>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73899" y="4448620"/>
            <a:ext cx="1313513" cy="2195843"/>
          </a:xfrm>
          <a:prstGeom prst="rect">
            <a:avLst/>
          </a:prstGeom>
        </p:spPr>
      </p:pic>
      <p:cxnSp>
        <p:nvCxnSpPr>
          <p:cNvPr id="9" name="Straight Arrow Connector 8">
            <a:extLst>
              <a:ext uri="{FF2B5EF4-FFF2-40B4-BE49-F238E27FC236}">
                <a16:creationId xmlns:a16="http://schemas.microsoft.com/office/drawing/2014/main" xmlns="" id="{80054B11-DDF4-4F0E-82C0-6437DF8FA5E0}"/>
              </a:ext>
            </a:extLst>
          </p:cNvPr>
          <p:cNvCxnSpPr/>
          <p:nvPr/>
        </p:nvCxnSpPr>
        <p:spPr>
          <a:xfrm flipV="1">
            <a:off x="1187450" y="8980488"/>
            <a:ext cx="368300" cy="6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BAF60F9E-575F-4A45-B849-B2CDC83258E7}"/>
              </a:ext>
            </a:extLst>
          </p:cNvPr>
          <p:cNvCxnSpPr/>
          <p:nvPr/>
        </p:nvCxnSpPr>
        <p:spPr>
          <a:xfrm flipV="1">
            <a:off x="2370138" y="8605838"/>
            <a:ext cx="368300" cy="6350"/>
          </a:xfrm>
          <a:prstGeom prst="straightConnector1">
            <a:avLst/>
          </a:prstGeom>
          <a:noFill/>
          <a:ln w="6350" cap="flat" cmpd="sng" algn="ctr">
            <a:solidFill>
              <a:srgbClr val="4472C4"/>
            </a:solidFill>
            <a:prstDash val="solid"/>
            <a:miter lim="800000"/>
            <a:tailEnd type="triangle"/>
          </a:ln>
          <a:effectLst/>
        </p:spPr>
      </p:cxnSp>
      <p:sp>
        <p:nvSpPr>
          <p:cNvPr id="4" name="TextBox 3"/>
          <p:cNvSpPr txBox="1"/>
          <p:nvPr/>
        </p:nvSpPr>
        <p:spPr>
          <a:xfrm>
            <a:off x="248195" y="378823"/>
            <a:ext cx="11612880" cy="2554545"/>
          </a:xfrm>
          <a:prstGeom prst="rect">
            <a:avLst/>
          </a:prstGeom>
          <a:noFill/>
        </p:spPr>
        <p:txBody>
          <a:bodyPr wrap="square" rtlCol="0">
            <a:spAutoFit/>
          </a:bodyPr>
          <a:lstStyle/>
          <a:p>
            <a:r>
              <a:rPr lang="en-US" sz="3800" b="1" dirty="0" err="1">
                <a:solidFill>
                  <a:srgbClr val="FF0000"/>
                </a:solidFill>
              </a:rPr>
              <a:t>Luyện</a:t>
            </a:r>
            <a:r>
              <a:rPr lang="en-US" sz="3800" b="1" dirty="0">
                <a:solidFill>
                  <a:srgbClr val="FF0000"/>
                </a:solidFill>
              </a:rPr>
              <a:t> </a:t>
            </a:r>
            <a:r>
              <a:rPr lang="en-US" sz="3800" b="1" dirty="0" err="1">
                <a:solidFill>
                  <a:srgbClr val="FF0000"/>
                </a:solidFill>
              </a:rPr>
              <a:t>tập</a:t>
            </a:r>
            <a:r>
              <a:rPr lang="en-US" sz="3800" b="1" dirty="0">
                <a:solidFill>
                  <a:srgbClr val="FF0000"/>
                </a:solidFill>
              </a:rPr>
              <a:t> 1:</a:t>
            </a:r>
          </a:p>
          <a:p>
            <a:r>
              <a:rPr lang="en-US" sz="3800" b="1" dirty="0"/>
              <a:t>a) </a:t>
            </a:r>
            <a:r>
              <a:rPr lang="en-US" sz="3800" b="1" dirty="0" err="1"/>
              <a:t>Nhiệt</a:t>
            </a:r>
            <a:r>
              <a:rPr lang="en-US" sz="3800" b="1" dirty="0"/>
              <a:t> </a:t>
            </a:r>
            <a:r>
              <a:rPr lang="en-US" sz="3800" b="1" dirty="0" err="1"/>
              <a:t>độ</a:t>
            </a:r>
            <a:r>
              <a:rPr lang="en-US" sz="3800" b="1" dirty="0"/>
              <a:t> </a:t>
            </a:r>
            <a:r>
              <a:rPr lang="en-US" sz="3800" b="1" dirty="0" err="1"/>
              <a:t>nóng</a:t>
            </a:r>
            <a:r>
              <a:rPr lang="en-US" sz="3800" b="1" dirty="0"/>
              <a:t> </a:t>
            </a:r>
            <a:r>
              <a:rPr lang="en-US" sz="3800" b="1" dirty="0" err="1"/>
              <a:t>chảy</a:t>
            </a:r>
            <a:r>
              <a:rPr lang="en-US" sz="3800" b="1" dirty="0"/>
              <a:t> </a:t>
            </a:r>
            <a:r>
              <a:rPr lang="en-US" sz="3800" b="1" dirty="0" err="1"/>
              <a:t>và</a:t>
            </a:r>
            <a:r>
              <a:rPr lang="en-US" sz="3800" b="1" dirty="0"/>
              <a:t> </a:t>
            </a:r>
            <a:r>
              <a:rPr lang="en-US" sz="3800" b="1" dirty="0" err="1"/>
              <a:t>nhiệt</a:t>
            </a:r>
            <a:r>
              <a:rPr lang="en-US" sz="3800" b="1" dirty="0"/>
              <a:t> </a:t>
            </a:r>
            <a:r>
              <a:rPr lang="en-US" sz="3800" b="1" dirty="0" err="1"/>
              <a:t>độ</a:t>
            </a:r>
            <a:r>
              <a:rPr lang="en-US" sz="3800" b="1" dirty="0"/>
              <a:t> </a:t>
            </a:r>
            <a:r>
              <a:rPr lang="en-US" sz="3800" b="1" dirty="0" err="1"/>
              <a:t>sôi</a:t>
            </a:r>
            <a:r>
              <a:rPr lang="en-US" sz="3800" b="1" dirty="0"/>
              <a:t> </a:t>
            </a:r>
            <a:r>
              <a:rPr lang="en-US" sz="3800" b="1" dirty="0" err="1"/>
              <a:t>của</a:t>
            </a:r>
            <a:r>
              <a:rPr lang="en-US" sz="3800" b="1" dirty="0"/>
              <a:t> </a:t>
            </a:r>
            <a:r>
              <a:rPr lang="en-US" sz="3800" b="1" dirty="0" err="1"/>
              <a:t>kim</a:t>
            </a:r>
            <a:r>
              <a:rPr lang="en-US" sz="3800" b="1" dirty="0"/>
              <a:t> </a:t>
            </a:r>
            <a:r>
              <a:rPr lang="en-US" sz="3800" b="1" dirty="0" err="1"/>
              <a:t>loại</a:t>
            </a:r>
            <a:r>
              <a:rPr lang="en-US" sz="3800" b="1" dirty="0"/>
              <a:t> </a:t>
            </a:r>
            <a:r>
              <a:rPr lang="en-US" sz="3800" b="1" dirty="0" err="1"/>
              <a:t>cao</a:t>
            </a:r>
            <a:r>
              <a:rPr lang="en-US" sz="3800" b="1" dirty="0"/>
              <a:t> </a:t>
            </a:r>
            <a:r>
              <a:rPr lang="en-US" sz="3800" b="1" dirty="0" err="1"/>
              <a:t>hơn</a:t>
            </a:r>
            <a:r>
              <a:rPr lang="en-US" sz="3800" b="1" dirty="0"/>
              <a:t> </a:t>
            </a:r>
            <a:r>
              <a:rPr lang="en-US" sz="3800" b="1" dirty="0" err="1"/>
              <a:t>rất</a:t>
            </a:r>
            <a:r>
              <a:rPr lang="en-US" sz="3800" b="1" dirty="0"/>
              <a:t> </a:t>
            </a:r>
            <a:r>
              <a:rPr lang="en-US" sz="3800" b="1" dirty="0" err="1"/>
              <a:t>nhiều</a:t>
            </a:r>
            <a:r>
              <a:rPr lang="en-US" sz="3800" b="1" dirty="0"/>
              <a:t> so </a:t>
            </a:r>
            <a:r>
              <a:rPr lang="en-US" sz="3800" b="1" dirty="0" err="1"/>
              <a:t>với</a:t>
            </a:r>
            <a:r>
              <a:rPr lang="en-US" sz="3800" b="1" dirty="0"/>
              <a:t> phi </a:t>
            </a:r>
            <a:r>
              <a:rPr lang="en-US" sz="3800" b="1" dirty="0" err="1"/>
              <a:t>kim</a:t>
            </a:r>
            <a:endParaRPr lang="en-US" sz="3800" b="1" dirty="0"/>
          </a:p>
          <a:p>
            <a:endParaRPr lang="en-US" sz="4000" b="1" dirty="0"/>
          </a:p>
        </p:txBody>
      </p:sp>
      <p:sp>
        <p:nvSpPr>
          <p:cNvPr id="2" name="TextBox 1"/>
          <p:cNvSpPr txBox="1"/>
          <p:nvPr/>
        </p:nvSpPr>
        <p:spPr>
          <a:xfrm>
            <a:off x="248195" y="2435509"/>
            <a:ext cx="11142616" cy="4801314"/>
          </a:xfrm>
          <a:prstGeom prst="rect">
            <a:avLst/>
          </a:prstGeom>
          <a:noFill/>
        </p:spPr>
        <p:txBody>
          <a:bodyPr wrap="square" rtlCol="0">
            <a:spAutoFit/>
          </a:bodyPr>
          <a:lstStyle/>
          <a:p>
            <a:r>
              <a:rPr lang="en-US" sz="3800" b="1" dirty="0"/>
              <a:t>b) </a:t>
            </a:r>
            <a:r>
              <a:rPr lang="vi-VN" sz="3800" b="1" dirty="0"/>
              <a:t>Ở điều kiện chuẩn, các kim loại </a:t>
            </a:r>
            <a:r>
              <a:rPr lang="en-US" sz="3800" b="1" dirty="0" err="1"/>
              <a:t>Aluminium</a:t>
            </a:r>
            <a:r>
              <a:rPr lang="vi-VN" sz="3800" b="1" dirty="0"/>
              <a:t>, </a:t>
            </a:r>
            <a:r>
              <a:rPr lang="en-US" sz="3800" b="1" dirty="0"/>
              <a:t>iron</a:t>
            </a:r>
            <a:r>
              <a:rPr lang="vi-VN" sz="3800" b="1" dirty="0"/>
              <a:t>, </a:t>
            </a:r>
            <a:r>
              <a:rPr lang="en-US" sz="3800" b="1" dirty="0"/>
              <a:t>copper</a:t>
            </a:r>
            <a:r>
              <a:rPr lang="vi-VN" sz="3800" b="1" dirty="0"/>
              <a:t>, </a:t>
            </a:r>
            <a:r>
              <a:rPr lang="en-US" sz="3800" b="1" dirty="0"/>
              <a:t>gold</a:t>
            </a:r>
            <a:r>
              <a:rPr lang="vi-VN" sz="3800" b="1" dirty="0"/>
              <a:t> và các phi kim lưu huỳnh (sulfur), phosphorus tồn tại ở thể rắn do có nhiệt độ</a:t>
            </a:r>
            <a:r>
              <a:rPr lang="en-US" sz="3800" b="1" dirty="0"/>
              <a:t> </a:t>
            </a:r>
            <a:r>
              <a:rPr lang="en-US" sz="3800" b="1" dirty="0" err="1"/>
              <a:t>nóng</a:t>
            </a:r>
            <a:r>
              <a:rPr lang="en-US" sz="3800" b="1" dirty="0"/>
              <a:t> </a:t>
            </a:r>
            <a:r>
              <a:rPr lang="en-US" sz="3800" b="1" dirty="0" err="1"/>
              <a:t>chảy</a:t>
            </a:r>
            <a:r>
              <a:rPr lang="en-US" sz="3800" b="1" dirty="0"/>
              <a:t> </a:t>
            </a:r>
            <a:r>
              <a:rPr lang="en-US" sz="3800" b="1" dirty="0" err="1"/>
              <a:t>và</a:t>
            </a:r>
            <a:r>
              <a:rPr lang="en-US" sz="3800" b="1" dirty="0"/>
              <a:t> </a:t>
            </a:r>
            <a:r>
              <a:rPr lang="en-US" sz="3800" b="1" dirty="0" err="1"/>
              <a:t>nhiệt</a:t>
            </a:r>
            <a:r>
              <a:rPr lang="en-US" sz="3800" b="1" dirty="0"/>
              <a:t> </a:t>
            </a:r>
            <a:r>
              <a:rPr lang="en-US" sz="3800" b="1" dirty="0" err="1"/>
              <a:t>độ</a:t>
            </a:r>
            <a:r>
              <a:rPr lang="vi-VN" sz="3800" b="1" dirty="0"/>
              <a:t> sôi cao.</a:t>
            </a:r>
            <a:endParaRPr lang="en-US" sz="3800" b="1" dirty="0"/>
          </a:p>
          <a:p>
            <a:r>
              <a:rPr lang="en-US" sz="3800" b="1" dirty="0"/>
              <a:t>- </a:t>
            </a:r>
            <a:r>
              <a:rPr lang="vi-VN" sz="3800" b="1" dirty="0"/>
              <a:t>Ở điều kiện chuẩn các phi kim oxygen, chlorine tồn tại ở thể khí do có nhiệt độ nóng chảy và nhiệt độ sôi thấp (dưới 0</a:t>
            </a:r>
            <a:r>
              <a:rPr lang="vi-VN" sz="3800" b="1" baseline="30000" dirty="0"/>
              <a:t>o</a:t>
            </a:r>
            <a:r>
              <a:rPr lang="vi-VN" sz="3800" b="1" dirty="0"/>
              <a:t>C).</a:t>
            </a:r>
            <a:endParaRPr lang="en-US" sz="3800" b="1" dirty="0"/>
          </a:p>
          <a:p>
            <a:endParaRPr lang="en-US" sz="4000" dirty="0"/>
          </a:p>
        </p:txBody>
      </p:sp>
    </p:spTree>
    <p:extLst>
      <p:ext uri="{BB962C8B-B14F-4D97-AF65-F5344CB8AC3E}">
        <p14:creationId xmlns:p14="http://schemas.microsoft.com/office/powerpoint/2010/main" val="38846097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2192000" cy="6858000"/>
          </a:xfrm>
          <a:prstGeom prst="rect">
            <a:avLst/>
          </a:prstGeom>
          <a:solidFill>
            <a:srgbClr val="F6F6E9"/>
          </a:solidFill>
        </p:spPr>
        <p:txBody>
          <a:bodyPr/>
          <a:lstStyle/>
          <a:p>
            <a:endParaRPr lang="en-US" dirty="0"/>
          </a:p>
        </p:txBody>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73899" y="4448620"/>
            <a:ext cx="1313513" cy="2195843"/>
          </a:xfrm>
          <a:prstGeom prst="rect">
            <a:avLst/>
          </a:prstGeom>
        </p:spPr>
      </p:pic>
      <p:cxnSp>
        <p:nvCxnSpPr>
          <p:cNvPr id="9" name="Straight Arrow Connector 8">
            <a:extLst>
              <a:ext uri="{FF2B5EF4-FFF2-40B4-BE49-F238E27FC236}">
                <a16:creationId xmlns:a16="http://schemas.microsoft.com/office/drawing/2014/main" xmlns="" id="{80054B11-DDF4-4F0E-82C0-6437DF8FA5E0}"/>
              </a:ext>
            </a:extLst>
          </p:cNvPr>
          <p:cNvCxnSpPr/>
          <p:nvPr/>
        </p:nvCxnSpPr>
        <p:spPr>
          <a:xfrm flipV="1">
            <a:off x="1187450" y="8980488"/>
            <a:ext cx="368300" cy="6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BAF60F9E-575F-4A45-B849-B2CDC83258E7}"/>
              </a:ext>
            </a:extLst>
          </p:cNvPr>
          <p:cNvCxnSpPr/>
          <p:nvPr/>
        </p:nvCxnSpPr>
        <p:spPr>
          <a:xfrm flipV="1">
            <a:off x="2370138" y="8605838"/>
            <a:ext cx="368300" cy="6350"/>
          </a:xfrm>
          <a:prstGeom prst="straightConnector1">
            <a:avLst/>
          </a:prstGeom>
          <a:noFill/>
          <a:ln w="6350" cap="flat" cmpd="sng" algn="ctr">
            <a:solidFill>
              <a:srgbClr val="4472C4"/>
            </a:solidFill>
            <a:prstDash val="solid"/>
            <a:miter lim="800000"/>
            <a:tailEnd type="triangle"/>
          </a:ln>
          <a:effectLst/>
        </p:spPr>
      </p:cxnSp>
      <p:sp>
        <p:nvSpPr>
          <p:cNvPr id="4" name="TextBox 3"/>
          <p:cNvSpPr txBox="1"/>
          <p:nvPr/>
        </p:nvSpPr>
        <p:spPr>
          <a:xfrm>
            <a:off x="91440" y="112215"/>
            <a:ext cx="11612880" cy="2431435"/>
          </a:xfrm>
          <a:prstGeom prst="rect">
            <a:avLst/>
          </a:prstGeom>
          <a:noFill/>
        </p:spPr>
        <p:txBody>
          <a:bodyPr wrap="square" rtlCol="0">
            <a:spAutoFit/>
          </a:bodyPr>
          <a:lstStyle/>
          <a:p>
            <a:r>
              <a:rPr lang="en-US" sz="3800" b="1" dirty="0" err="1">
                <a:solidFill>
                  <a:srgbClr val="FF0000"/>
                </a:solidFill>
              </a:rPr>
              <a:t>Luyện</a:t>
            </a:r>
            <a:r>
              <a:rPr lang="en-US" sz="3800" b="1" dirty="0">
                <a:solidFill>
                  <a:srgbClr val="FF0000"/>
                </a:solidFill>
              </a:rPr>
              <a:t> </a:t>
            </a:r>
            <a:r>
              <a:rPr lang="en-US" sz="3800" b="1" dirty="0" err="1">
                <a:solidFill>
                  <a:srgbClr val="FF0000"/>
                </a:solidFill>
              </a:rPr>
              <a:t>tập</a:t>
            </a:r>
            <a:r>
              <a:rPr lang="en-US" sz="3800" b="1" dirty="0">
                <a:solidFill>
                  <a:srgbClr val="FF0000"/>
                </a:solidFill>
              </a:rPr>
              <a:t> 2:</a:t>
            </a:r>
            <a:r>
              <a:rPr lang="en-US" sz="3800" dirty="0"/>
              <a:t> </a:t>
            </a:r>
            <a:r>
              <a:rPr lang="en-US" sz="3800" b="1" dirty="0"/>
              <a:t>Cho </a:t>
            </a:r>
            <a:r>
              <a:rPr lang="en-US" sz="3800" b="1" dirty="0" err="1"/>
              <a:t>các</a:t>
            </a:r>
            <a:r>
              <a:rPr lang="en-US" sz="3800" b="1" dirty="0"/>
              <a:t> </a:t>
            </a:r>
            <a:r>
              <a:rPr lang="en-US" sz="3800" b="1" dirty="0" err="1"/>
              <a:t>vật</a:t>
            </a:r>
            <a:r>
              <a:rPr lang="en-US" sz="3800" b="1" dirty="0"/>
              <a:t> </a:t>
            </a:r>
            <a:r>
              <a:rPr lang="en-US" sz="3800" b="1" dirty="0" err="1"/>
              <a:t>thể</a:t>
            </a:r>
            <a:r>
              <a:rPr lang="en-US" sz="3800" b="1" dirty="0"/>
              <a:t> </a:t>
            </a:r>
            <a:r>
              <a:rPr lang="en-US" sz="3800" b="1" dirty="0" err="1"/>
              <a:t>sau</a:t>
            </a:r>
            <a:r>
              <a:rPr lang="en-US" sz="3800" b="1" dirty="0"/>
              <a:t>: </a:t>
            </a:r>
            <a:r>
              <a:rPr lang="en-US" sz="3800" b="1" dirty="0" err="1"/>
              <a:t>đinh</a:t>
            </a:r>
            <a:r>
              <a:rPr lang="en-US" sz="3800" b="1" dirty="0"/>
              <a:t> </a:t>
            </a:r>
            <a:r>
              <a:rPr lang="en-US" sz="3800" b="1" dirty="0" err="1"/>
              <a:t>sắt</a:t>
            </a:r>
            <a:r>
              <a:rPr lang="en-US" sz="3800" b="1" dirty="0"/>
              <a:t>, </a:t>
            </a:r>
            <a:r>
              <a:rPr lang="en-US" sz="3800" b="1" dirty="0" err="1"/>
              <a:t>dây</a:t>
            </a:r>
            <a:r>
              <a:rPr lang="en-US" sz="3800" b="1" dirty="0"/>
              <a:t> </a:t>
            </a:r>
            <a:r>
              <a:rPr lang="en-US" sz="3800" b="1" dirty="0" err="1"/>
              <a:t>đồng</a:t>
            </a:r>
            <a:r>
              <a:rPr lang="en-US" sz="3800" b="1" dirty="0"/>
              <a:t>, </a:t>
            </a:r>
            <a:r>
              <a:rPr lang="en-US" sz="3800" b="1" dirty="0" err="1"/>
              <a:t>mẩu</a:t>
            </a:r>
            <a:r>
              <a:rPr lang="en-US" sz="3800" b="1" dirty="0"/>
              <a:t> than </a:t>
            </a:r>
            <a:r>
              <a:rPr lang="en-US" sz="3800" b="1" dirty="0" err="1"/>
              <a:t>đá</a:t>
            </a:r>
            <a:r>
              <a:rPr lang="en-US" sz="3800" b="1" dirty="0"/>
              <a:t>, </a:t>
            </a:r>
            <a:r>
              <a:rPr lang="en-US" sz="3800" b="1" dirty="0" err="1"/>
              <a:t>mẩu</a:t>
            </a:r>
            <a:r>
              <a:rPr lang="en-US" sz="3800" b="1" dirty="0"/>
              <a:t> </a:t>
            </a:r>
            <a:r>
              <a:rPr lang="en-US" sz="3800" b="1" dirty="0" err="1"/>
              <a:t>ruột</a:t>
            </a:r>
            <a:r>
              <a:rPr lang="en-US" sz="3800" b="1" dirty="0"/>
              <a:t> </a:t>
            </a:r>
            <a:r>
              <a:rPr lang="en-US" sz="3800" b="1" dirty="0" err="1"/>
              <a:t>bút</a:t>
            </a:r>
            <a:r>
              <a:rPr lang="en-US" sz="3800" b="1" dirty="0"/>
              <a:t> </a:t>
            </a:r>
            <a:r>
              <a:rPr lang="en-US" sz="3800" b="1" dirty="0" err="1"/>
              <a:t>chì</a:t>
            </a:r>
            <a:r>
              <a:rPr lang="en-US" sz="3800" b="1" dirty="0"/>
              <a:t>. </a:t>
            </a:r>
            <a:r>
              <a:rPr lang="en-US" sz="3800" b="1" dirty="0" err="1"/>
              <a:t>Dự</a:t>
            </a:r>
            <a:r>
              <a:rPr lang="en-US" sz="3800" b="1" dirty="0"/>
              <a:t> </a:t>
            </a:r>
            <a:r>
              <a:rPr lang="en-US" sz="3800" b="1" dirty="0" err="1"/>
              <a:t>đoán</a:t>
            </a:r>
            <a:r>
              <a:rPr lang="en-US" sz="3800" b="1" dirty="0"/>
              <a:t> </a:t>
            </a:r>
            <a:r>
              <a:rPr lang="en-US" sz="3800" b="1" dirty="0" err="1"/>
              <a:t>hiện</a:t>
            </a:r>
            <a:r>
              <a:rPr lang="en-US" sz="3800" b="1" dirty="0"/>
              <a:t> </a:t>
            </a:r>
            <a:r>
              <a:rPr lang="en-US" sz="3800" b="1" dirty="0" err="1"/>
              <a:t>tượng</a:t>
            </a:r>
            <a:r>
              <a:rPr lang="en-US" sz="3800" b="1" dirty="0"/>
              <a:t> </a:t>
            </a:r>
            <a:r>
              <a:rPr lang="en-US" sz="3800" b="1" dirty="0" err="1"/>
              <a:t>xảy</a:t>
            </a:r>
            <a:r>
              <a:rPr lang="en-US" sz="3800" b="1" dirty="0"/>
              <a:t> </a:t>
            </a:r>
            <a:r>
              <a:rPr lang="en-US" sz="3800" b="1" dirty="0" err="1"/>
              <a:t>ra</a:t>
            </a:r>
            <a:r>
              <a:rPr lang="en-US" sz="3800" b="1" dirty="0"/>
              <a:t> </a:t>
            </a:r>
            <a:r>
              <a:rPr lang="en-US" sz="3800" b="1" dirty="0" err="1"/>
              <a:t>khi</a:t>
            </a:r>
            <a:r>
              <a:rPr lang="en-US" sz="3800" b="1" dirty="0"/>
              <a:t> </a:t>
            </a:r>
            <a:r>
              <a:rPr lang="en-US" sz="3800" b="1" dirty="0" err="1"/>
              <a:t>dùng</a:t>
            </a:r>
            <a:r>
              <a:rPr lang="en-US" sz="3800" b="1" dirty="0"/>
              <a:t> </a:t>
            </a:r>
            <a:r>
              <a:rPr lang="en-US" sz="3800" b="1" dirty="0" err="1"/>
              <a:t>búa</a:t>
            </a:r>
            <a:r>
              <a:rPr lang="en-US" sz="3800" b="1" dirty="0"/>
              <a:t> </a:t>
            </a:r>
            <a:r>
              <a:rPr lang="en-US" sz="3800" b="1" dirty="0" err="1"/>
              <a:t>đập</a:t>
            </a:r>
            <a:r>
              <a:rPr lang="en-US" sz="3800" b="1" dirty="0"/>
              <a:t> </a:t>
            </a:r>
            <a:r>
              <a:rPr lang="en-US" sz="3800" b="1" dirty="0" err="1"/>
              <a:t>lên</a:t>
            </a:r>
            <a:r>
              <a:rPr lang="en-US" sz="3800" b="1" dirty="0"/>
              <a:t> </a:t>
            </a:r>
            <a:r>
              <a:rPr lang="en-US" sz="3800" b="1" dirty="0" err="1"/>
              <a:t>bề</a:t>
            </a:r>
            <a:r>
              <a:rPr lang="en-US" sz="3800" b="1" dirty="0"/>
              <a:t> </a:t>
            </a:r>
            <a:r>
              <a:rPr lang="en-US" sz="3800" b="1" dirty="0" err="1"/>
              <a:t>mặt</a:t>
            </a:r>
            <a:r>
              <a:rPr lang="en-US" sz="3800" b="1" dirty="0"/>
              <a:t> </a:t>
            </a:r>
            <a:r>
              <a:rPr lang="en-US" sz="3800" b="1" dirty="0" err="1"/>
              <a:t>các</a:t>
            </a:r>
            <a:r>
              <a:rPr lang="en-US" sz="3800" b="1" dirty="0"/>
              <a:t> </a:t>
            </a:r>
            <a:r>
              <a:rPr lang="en-US" sz="3800" b="1" dirty="0" err="1"/>
              <a:t>vật</a:t>
            </a:r>
            <a:r>
              <a:rPr lang="en-US" sz="3800" b="1" dirty="0"/>
              <a:t> </a:t>
            </a:r>
            <a:r>
              <a:rPr lang="en-US" sz="3800" b="1" dirty="0" err="1"/>
              <a:t>thể</a:t>
            </a:r>
            <a:r>
              <a:rPr lang="en-US" sz="3800" b="1" dirty="0"/>
              <a:t> </a:t>
            </a:r>
            <a:r>
              <a:rPr lang="en-US" sz="3800" b="1" dirty="0" err="1"/>
              <a:t>đó</a:t>
            </a:r>
            <a:r>
              <a:rPr lang="en-US" sz="3800" b="1" dirty="0"/>
              <a:t>. </a:t>
            </a:r>
            <a:r>
              <a:rPr lang="en-US" sz="3800" b="1" dirty="0" err="1"/>
              <a:t>Giải</a:t>
            </a:r>
            <a:r>
              <a:rPr lang="en-US" sz="3800" b="1" dirty="0"/>
              <a:t> </a:t>
            </a:r>
            <a:r>
              <a:rPr lang="en-US" sz="3800" b="1" dirty="0" err="1"/>
              <a:t>thích</a:t>
            </a:r>
            <a:endParaRPr lang="en-US" sz="3800" b="1" dirty="0"/>
          </a:p>
        </p:txBody>
      </p:sp>
      <p:sp>
        <p:nvSpPr>
          <p:cNvPr id="5" name="TextBox 4"/>
          <p:cNvSpPr txBox="1"/>
          <p:nvPr/>
        </p:nvSpPr>
        <p:spPr>
          <a:xfrm>
            <a:off x="190184" y="2773312"/>
            <a:ext cx="10293531" cy="3785652"/>
          </a:xfrm>
          <a:prstGeom prst="rect">
            <a:avLst/>
          </a:prstGeom>
          <a:noFill/>
        </p:spPr>
        <p:txBody>
          <a:bodyPr wrap="square" rtlCol="0">
            <a:spAutoFit/>
          </a:bodyPr>
          <a:lstStyle/>
          <a:p>
            <a:r>
              <a:rPr lang="en-US" sz="4000" b="1" dirty="0"/>
              <a:t>- Khi </a:t>
            </a:r>
            <a:r>
              <a:rPr lang="en-US" sz="4000" b="1" dirty="0" err="1"/>
              <a:t>dùng</a:t>
            </a:r>
            <a:r>
              <a:rPr lang="en-US" sz="4000" b="1" dirty="0"/>
              <a:t> </a:t>
            </a:r>
            <a:r>
              <a:rPr lang="en-US" sz="4000" b="1" dirty="0" err="1"/>
              <a:t>búa</a:t>
            </a:r>
            <a:r>
              <a:rPr lang="en-US" sz="4000" b="1" dirty="0"/>
              <a:t> </a:t>
            </a:r>
            <a:r>
              <a:rPr lang="en-US" sz="4000" b="1" dirty="0" err="1"/>
              <a:t>đập</a:t>
            </a:r>
            <a:r>
              <a:rPr lang="en-US" sz="4000" b="1" dirty="0"/>
              <a:t> </a:t>
            </a:r>
            <a:r>
              <a:rPr lang="en-US" sz="4000" b="1" dirty="0" err="1"/>
              <a:t>đinh</a:t>
            </a:r>
            <a:r>
              <a:rPr lang="en-US" sz="4000" b="1" dirty="0"/>
              <a:t> </a:t>
            </a:r>
            <a:r>
              <a:rPr lang="en-US" sz="4000" b="1" dirty="0" err="1"/>
              <a:t>sắt</a:t>
            </a:r>
            <a:r>
              <a:rPr lang="en-US" sz="4000" b="1" dirty="0"/>
              <a:t> (iron), </a:t>
            </a:r>
            <a:r>
              <a:rPr lang="en-US" sz="4000" b="1" dirty="0" err="1"/>
              <a:t>dây</a:t>
            </a:r>
            <a:r>
              <a:rPr lang="en-US" sz="4000" b="1" dirty="0"/>
              <a:t> </a:t>
            </a:r>
            <a:r>
              <a:rPr lang="en-US" sz="4000" b="1" dirty="0" err="1"/>
              <a:t>đồng</a:t>
            </a:r>
            <a:r>
              <a:rPr lang="en-US" sz="4000" b="1" dirty="0"/>
              <a:t> (copper) </a:t>
            </a:r>
            <a:r>
              <a:rPr lang="en-US" sz="4000" b="1" dirty="0" err="1"/>
              <a:t>thì</a:t>
            </a:r>
            <a:r>
              <a:rPr lang="en-US" sz="4000" b="1" dirty="0"/>
              <a:t> </a:t>
            </a:r>
            <a:r>
              <a:rPr lang="en-US" sz="4000" b="1" dirty="0" err="1"/>
              <a:t>ít</a:t>
            </a:r>
            <a:r>
              <a:rPr lang="en-US" sz="4000" b="1" dirty="0"/>
              <a:t> </a:t>
            </a:r>
            <a:r>
              <a:rPr lang="en-US" sz="4000" b="1" dirty="0" err="1"/>
              <a:t>biến</a:t>
            </a:r>
            <a:r>
              <a:rPr lang="en-US" sz="4000" b="1" dirty="0"/>
              <a:t> </a:t>
            </a:r>
            <a:r>
              <a:rPr lang="en-US" sz="4000" b="1" dirty="0" err="1"/>
              <a:t>dạng</a:t>
            </a:r>
            <a:r>
              <a:rPr lang="en-US" sz="4000" b="1" dirty="0"/>
              <a:t> </a:t>
            </a:r>
            <a:r>
              <a:rPr lang="en-US" sz="4000" b="1" dirty="0" err="1"/>
              <a:t>hoặc</a:t>
            </a:r>
            <a:r>
              <a:rPr lang="en-US" sz="4000" b="1" dirty="0"/>
              <a:t> </a:t>
            </a:r>
            <a:r>
              <a:rPr lang="en-US" sz="4000" b="1" dirty="0" err="1"/>
              <a:t>dẹp</a:t>
            </a:r>
            <a:r>
              <a:rPr lang="en-US" sz="4000" b="1" dirty="0"/>
              <a:t> </a:t>
            </a:r>
            <a:r>
              <a:rPr lang="en-US" sz="4000" b="1" dirty="0" err="1"/>
              <a:t>đi</a:t>
            </a:r>
            <a:r>
              <a:rPr lang="en-US" sz="4000" b="1" dirty="0"/>
              <a:t> </a:t>
            </a:r>
            <a:r>
              <a:rPr lang="en-US" sz="4000" b="1" dirty="0" err="1"/>
              <a:t>vì</a:t>
            </a:r>
            <a:r>
              <a:rPr lang="en-US" sz="4000" b="1" dirty="0"/>
              <a:t> </a:t>
            </a:r>
            <a:r>
              <a:rPr lang="en-US" sz="4000" b="1" dirty="0" err="1"/>
              <a:t>kim</a:t>
            </a:r>
            <a:r>
              <a:rPr lang="en-US" sz="4000" b="1" dirty="0"/>
              <a:t> </a:t>
            </a:r>
            <a:r>
              <a:rPr lang="en-US" sz="4000" b="1" dirty="0" err="1"/>
              <a:t>loại</a:t>
            </a:r>
            <a:r>
              <a:rPr lang="en-US" sz="4000" b="1" dirty="0"/>
              <a:t> </a:t>
            </a:r>
            <a:r>
              <a:rPr lang="en-US" sz="4000" b="1" dirty="0" err="1"/>
              <a:t>có</a:t>
            </a:r>
            <a:r>
              <a:rPr lang="en-US" sz="4000" b="1" dirty="0"/>
              <a:t> </a:t>
            </a:r>
            <a:r>
              <a:rPr lang="en-US" sz="4000" b="1" dirty="0" err="1"/>
              <a:t>tính</a:t>
            </a:r>
            <a:r>
              <a:rPr lang="en-US" sz="4000" b="1" dirty="0"/>
              <a:t> </a:t>
            </a:r>
            <a:r>
              <a:rPr lang="en-US" sz="4000" b="1" dirty="0" err="1"/>
              <a:t>dẻo</a:t>
            </a:r>
            <a:r>
              <a:rPr lang="en-US" sz="4000" b="1" dirty="0"/>
              <a:t>.</a:t>
            </a:r>
          </a:p>
          <a:p>
            <a:r>
              <a:rPr lang="en-US" sz="4000" b="1" dirty="0"/>
              <a:t>- </a:t>
            </a:r>
            <a:r>
              <a:rPr lang="en-US" sz="4000" b="1" dirty="0" err="1"/>
              <a:t>Khi</a:t>
            </a:r>
            <a:r>
              <a:rPr lang="en-US" sz="4000" b="1" dirty="0"/>
              <a:t> </a:t>
            </a:r>
            <a:r>
              <a:rPr lang="en-US" sz="4000" b="1" dirty="0" err="1"/>
              <a:t>dùng</a:t>
            </a:r>
            <a:r>
              <a:rPr lang="en-US" sz="4000" b="1" dirty="0"/>
              <a:t> </a:t>
            </a:r>
            <a:r>
              <a:rPr lang="en-US" sz="4000" b="1" dirty="0" err="1"/>
              <a:t>búa</a:t>
            </a:r>
            <a:r>
              <a:rPr lang="en-US" sz="4000" b="1" dirty="0"/>
              <a:t> </a:t>
            </a:r>
            <a:r>
              <a:rPr lang="en-US" sz="4000" b="1" dirty="0" err="1"/>
              <a:t>đập</a:t>
            </a:r>
            <a:r>
              <a:rPr lang="en-US" sz="4000" b="1" dirty="0"/>
              <a:t> </a:t>
            </a:r>
            <a:r>
              <a:rPr lang="en-US" sz="4000" b="1" dirty="0" err="1"/>
              <a:t>mẩu</a:t>
            </a:r>
            <a:r>
              <a:rPr lang="en-US" sz="4000" b="1" dirty="0"/>
              <a:t> than </a:t>
            </a:r>
            <a:r>
              <a:rPr lang="en-US" sz="4000" b="1" dirty="0" err="1"/>
              <a:t>đá</a:t>
            </a:r>
            <a:r>
              <a:rPr lang="en-US" sz="4000" b="1" dirty="0"/>
              <a:t>, </a:t>
            </a:r>
            <a:r>
              <a:rPr lang="en-US" sz="4000" b="1" dirty="0" err="1"/>
              <a:t>mẩu</a:t>
            </a:r>
            <a:r>
              <a:rPr lang="en-US" sz="4000" b="1" dirty="0"/>
              <a:t> </a:t>
            </a:r>
            <a:r>
              <a:rPr lang="en-US" sz="4000" b="1" dirty="0" err="1"/>
              <a:t>ruột</a:t>
            </a:r>
            <a:r>
              <a:rPr lang="en-US" sz="4000" b="1" dirty="0"/>
              <a:t> </a:t>
            </a:r>
            <a:r>
              <a:rPr lang="en-US" sz="4000" b="1" dirty="0" err="1"/>
              <a:t>bút</a:t>
            </a:r>
            <a:r>
              <a:rPr lang="en-US" sz="4000" b="1" dirty="0"/>
              <a:t> </a:t>
            </a:r>
            <a:r>
              <a:rPr lang="en-US" sz="4000" b="1" dirty="0" err="1"/>
              <a:t>chì</a:t>
            </a:r>
            <a:r>
              <a:rPr lang="en-US" sz="4000" b="1" dirty="0"/>
              <a:t> </a:t>
            </a:r>
            <a:r>
              <a:rPr lang="en-US" sz="4000" b="1" dirty="0" err="1"/>
              <a:t>thì</a:t>
            </a:r>
            <a:r>
              <a:rPr lang="en-US" sz="4000" b="1" dirty="0"/>
              <a:t> </a:t>
            </a:r>
            <a:r>
              <a:rPr lang="en-US" sz="4000" b="1" dirty="0" err="1"/>
              <a:t>vỡ</a:t>
            </a:r>
            <a:r>
              <a:rPr lang="en-US" sz="4000" b="1" dirty="0"/>
              <a:t> </a:t>
            </a:r>
            <a:r>
              <a:rPr lang="en-US" sz="4000" b="1" dirty="0" err="1"/>
              <a:t>vụn</a:t>
            </a:r>
            <a:r>
              <a:rPr lang="en-US" sz="4000" b="1" dirty="0"/>
              <a:t> </a:t>
            </a:r>
            <a:r>
              <a:rPr lang="en-US" sz="4000" b="1" dirty="0" err="1"/>
              <a:t>vì</a:t>
            </a:r>
            <a:r>
              <a:rPr lang="en-US" sz="4000" b="1" dirty="0"/>
              <a:t> phi </a:t>
            </a:r>
            <a:r>
              <a:rPr lang="en-US" sz="4000" b="1" dirty="0" err="1"/>
              <a:t>kim</a:t>
            </a:r>
            <a:r>
              <a:rPr lang="en-US" sz="4000" b="1" dirty="0"/>
              <a:t> </a:t>
            </a:r>
            <a:r>
              <a:rPr lang="en-US" sz="4000" b="1" dirty="0" err="1"/>
              <a:t>không</a:t>
            </a:r>
            <a:r>
              <a:rPr lang="en-US" sz="4000" b="1" dirty="0"/>
              <a:t> </a:t>
            </a:r>
            <a:r>
              <a:rPr lang="en-US" sz="4000" b="1" dirty="0" err="1"/>
              <a:t>có</a:t>
            </a:r>
            <a:r>
              <a:rPr lang="en-US" sz="4000" b="1" dirty="0"/>
              <a:t> </a:t>
            </a:r>
            <a:r>
              <a:rPr lang="en-US" sz="4000" b="1" dirty="0" err="1"/>
              <a:t>tính</a:t>
            </a:r>
            <a:r>
              <a:rPr lang="en-US" sz="4000" b="1" dirty="0"/>
              <a:t> </a:t>
            </a:r>
            <a:r>
              <a:rPr lang="en-US" sz="4000" b="1" dirty="0" err="1"/>
              <a:t>dẻo</a:t>
            </a:r>
            <a:r>
              <a:rPr lang="en-US" sz="4000" b="1" dirty="0"/>
              <a:t>.</a:t>
            </a:r>
          </a:p>
        </p:txBody>
      </p:sp>
    </p:spTree>
    <p:extLst>
      <p:ext uri="{BB962C8B-B14F-4D97-AF65-F5344CB8AC3E}">
        <p14:creationId xmlns:p14="http://schemas.microsoft.com/office/powerpoint/2010/main" val="34453021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croll: Horizontal 17">
            <a:extLst>
              <a:ext uri="{FF2B5EF4-FFF2-40B4-BE49-F238E27FC236}">
                <a16:creationId xmlns:a16="http://schemas.microsoft.com/office/drawing/2014/main" xmlns="" id="{B6B3FC81-B4C7-4C43-85E4-F6723AD34E53}"/>
              </a:ext>
            </a:extLst>
          </p:cNvPr>
          <p:cNvSpPr/>
          <p:nvPr/>
        </p:nvSpPr>
        <p:spPr>
          <a:xfrm>
            <a:off x="1422544" y="819151"/>
            <a:ext cx="8502506" cy="3089820"/>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xmlns="" id="{5BB5841F-0630-4B5E-A426-32C82D295C40}"/>
              </a:ext>
            </a:extLst>
          </p:cNvPr>
          <p:cNvSpPr/>
          <p:nvPr/>
        </p:nvSpPr>
        <p:spPr>
          <a:xfrm>
            <a:off x="1704976" y="710058"/>
            <a:ext cx="8001000" cy="12520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63824" y="-347912"/>
            <a:ext cx="12197121" cy="8704543"/>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4689" flipH="1">
            <a:off x="11374382" y="5153859"/>
            <a:ext cx="849284" cy="181048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31699">
            <a:off x="10609296" y="652399"/>
            <a:ext cx="974933" cy="453787"/>
          </a:xfrm>
          <a:prstGeom prst="rect">
            <a:avLst/>
          </a:prstGeom>
        </p:spPr>
      </p:pic>
      <p:pic>
        <p:nvPicPr>
          <p:cNvPr id="13" name="Picture 6" descr="Top 10 Biện pháp rèn chữ viết cho học sinh tiểu học hiệu quả nhất -  toplist.v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8798" y="1869287"/>
            <a:ext cx="2213613" cy="16263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65274" y="255611"/>
            <a:ext cx="8961696" cy="1200329"/>
          </a:xfrm>
          <a:prstGeom prst="rect">
            <a:avLst/>
          </a:prstGeom>
          <a:solidFill>
            <a:srgbClr val="FFFF00"/>
          </a:solidFill>
        </p:spPr>
        <p:txBody>
          <a:bodyPr wrap="square">
            <a:spAutoFit/>
          </a:bodyPr>
          <a:lstStyle/>
          <a:p>
            <a:r>
              <a:rPr lang="en-US" sz="3600" b="1" dirty="0">
                <a:solidFill>
                  <a:srgbClr val="291B25"/>
                </a:solidFill>
              </a:rPr>
              <a:t>II. SỰ KHÁC NHAU CƠ BẢN VỀ MỘT SỐ TÍNH CHẤT GIỮA PHI KIM VÀ KIM LOẠI</a:t>
            </a:r>
            <a:endParaRPr lang="en-US" sz="3600" dirty="0"/>
          </a:p>
        </p:txBody>
      </p:sp>
      <p:sp>
        <p:nvSpPr>
          <p:cNvPr id="2" name="Rectangle 1"/>
          <p:cNvSpPr/>
          <p:nvPr/>
        </p:nvSpPr>
        <p:spPr>
          <a:xfrm>
            <a:off x="1485902" y="1898541"/>
            <a:ext cx="3929281" cy="646331"/>
          </a:xfrm>
          <a:prstGeom prst="rect">
            <a:avLst/>
          </a:prstGeom>
        </p:spPr>
        <p:txBody>
          <a:bodyPr wrap="none">
            <a:spAutoFit/>
          </a:bodyPr>
          <a:lstStyle/>
          <a:p>
            <a:r>
              <a:rPr lang="en-US" sz="3600" b="1" dirty="0"/>
              <a:t>1. </a:t>
            </a:r>
            <a:r>
              <a:rPr lang="en-US" sz="3600" b="1" dirty="0" err="1"/>
              <a:t>Tính</a:t>
            </a:r>
            <a:r>
              <a:rPr lang="en-US" sz="3600" b="1" dirty="0"/>
              <a:t> </a:t>
            </a:r>
            <a:r>
              <a:rPr lang="en-US" sz="3600" b="1" dirty="0" err="1"/>
              <a:t>chất</a:t>
            </a:r>
            <a:r>
              <a:rPr lang="en-US" sz="3600" b="1" dirty="0"/>
              <a:t> </a:t>
            </a:r>
            <a:r>
              <a:rPr lang="en-US" sz="3600" b="1" dirty="0" err="1"/>
              <a:t>vật</a:t>
            </a:r>
            <a:r>
              <a:rPr lang="en-US" sz="3600" b="1" dirty="0"/>
              <a:t> </a:t>
            </a:r>
            <a:r>
              <a:rPr lang="en-US" sz="3600" b="1" dirty="0" err="1"/>
              <a:t>lí</a:t>
            </a:r>
            <a:endParaRPr lang="en-US" sz="3600" b="1" dirty="0"/>
          </a:p>
        </p:txBody>
      </p:sp>
      <p:sp>
        <p:nvSpPr>
          <p:cNvPr id="4" name="TextBox 3"/>
          <p:cNvSpPr txBox="1"/>
          <p:nvPr/>
        </p:nvSpPr>
        <p:spPr>
          <a:xfrm>
            <a:off x="1485902" y="2902850"/>
            <a:ext cx="6590814" cy="3139321"/>
          </a:xfrm>
          <a:prstGeom prst="rect">
            <a:avLst/>
          </a:prstGeom>
          <a:noFill/>
        </p:spPr>
        <p:txBody>
          <a:bodyPr wrap="square" rtlCol="0">
            <a:spAutoFit/>
          </a:bodyPr>
          <a:lstStyle/>
          <a:p>
            <a:r>
              <a:rPr lang="en-US" sz="3600" b="1" dirty="0" err="1"/>
              <a:t>Hầu</a:t>
            </a:r>
            <a:r>
              <a:rPr lang="en-US" sz="3600" b="1" dirty="0"/>
              <a:t> </a:t>
            </a:r>
            <a:r>
              <a:rPr lang="en-US" sz="3600" b="1" dirty="0" err="1"/>
              <a:t>hết</a:t>
            </a:r>
            <a:r>
              <a:rPr lang="en-US" sz="3600" b="1" dirty="0"/>
              <a:t> </a:t>
            </a:r>
            <a:r>
              <a:rPr lang="en-US" sz="3600" b="1" dirty="0" err="1"/>
              <a:t>các</a:t>
            </a:r>
            <a:r>
              <a:rPr lang="en-US" sz="3600" b="1" dirty="0"/>
              <a:t> </a:t>
            </a:r>
            <a:r>
              <a:rPr lang="en-US" sz="3600" b="1" dirty="0" err="1"/>
              <a:t>nguyên</a:t>
            </a:r>
            <a:r>
              <a:rPr lang="en-US" sz="3600" b="1" dirty="0"/>
              <a:t> </a:t>
            </a:r>
            <a:r>
              <a:rPr lang="en-US" sz="3600" b="1" dirty="0" err="1"/>
              <a:t>tố</a:t>
            </a:r>
            <a:r>
              <a:rPr lang="en-US" sz="3600" b="1" dirty="0"/>
              <a:t> phi </a:t>
            </a:r>
            <a:r>
              <a:rPr lang="en-US" sz="3600" b="1" dirty="0" err="1"/>
              <a:t>kim</a:t>
            </a:r>
            <a:r>
              <a:rPr lang="en-US" sz="3600" b="1" dirty="0"/>
              <a:t> </a:t>
            </a:r>
            <a:r>
              <a:rPr lang="en-US" sz="3600" b="1" dirty="0" err="1"/>
              <a:t>thường</a:t>
            </a:r>
            <a:r>
              <a:rPr lang="en-US" sz="3600" b="1" dirty="0"/>
              <a:t> </a:t>
            </a:r>
            <a:r>
              <a:rPr lang="en-US" sz="3600" b="1" dirty="0" err="1"/>
              <a:t>không</a:t>
            </a:r>
            <a:r>
              <a:rPr lang="en-US" sz="3600" b="1" dirty="0"/>
              <a:t> </a:t>
            </a:r>
            <a:r>
              <a:rPr lang="en-US" sz="3600" b="1" dirty="0" err="1"/>
              <a:t>dẫn</a:t>
            </a:r>
            <a:r>
              <a:rPr lang="en-US" sz="3600" b="1" dirty="0"/>
              <a:t> </a:t>
            </a:r>
            <a:r>
              <a:rPr lang="en-US" sz="3600" b="1" dirty="0" err="1"/>
              <a:t>điện</a:t>
            </a:r>
            <a:r>
              <a:rPr lang="en-US" sz="3600" b="1" dirty="0"/>
              <a:t>, </a:t>
            </a:r>
            <a:r>
              <a:rPr lang="en-US" sz="3600" b="1" dirty="0" err="1"/>
              <a:t>dẫn</a:t>
            </a:r>
            <a:r>
              <a:rPr lang="en-US" sz="3600" b="1" dirty="0"/>
              <a:t> </a:t>
            </a:r>
            <a:r>
              <a:rPr lang="en-US" sz="3600" b="1" dirty="0" err="1"/>
              <a:t>nhiệt</a:t>
            </a:r>
            <a:r>
              <a:rPr lang="en-US" sz="3600" b="1" dirty="0"/>
              <a:t> </a:t>
            </a:r>
            <a:r>
              <a:rPr lang="en-US" sz="3600" b="1" dirty="0" err="1"/>
              <a:t>kém</a:t>
            </a:r>
            <a:r>
              <a:rPr lang="en-US" sz="3600" b="1" dirty="0"/>
              <a:t>, </a:t>
            </a:r>
            <a:r>
              <a:rPr lang="en-US" sz="3600" b="1" dirty="0" err="1"/>
              <a:t>không</a:t>
            </a:r>
            <a:r>
              <a:rPr lang="en-US" sz="3600" b="1" dirty="0"/>
              <a:t> </a:t>
            </a:r>
            <a:r>
              <a:rPr lang="en-US" sz="3600" b="1" dirty="0" err="1"/>
              <a:t>có</a:t>
            </a:r>
            <a:r>
              <a:rPr lang="en-US" sz="3600" b="1" dirty="0"/>
              <a:t> </a:t>
            </a:r>
            <a:r>
              <a:rPr lang="en-US" sz="3600" b="1" dirty="0" err="1"/>
              <a:t>ánh</a:t>
            </a:r>
            <a:r>
              <a:rPr lang="en-US" sz="3600" b="1" dirty="0"/>
              <a:t> </a:t>
            </a:r>
            <a:r>
              <a:rPr lang="en-US" sz="3600" b="1" dirty="0" err="1"/>
              <a:t>kim</a:t>
            </a:r>
            <a:r>
              <a:rPr lang="en-US" sz="3600" b="1" dirty="0"/>
              <a:t>, </a:t>
            </a:r>
            <a:r>
              <a:rPr lang="en-US" sz="3600" b="1" dirty="0" err="1"/>
              <a:t>có</a:t>
            </a:r>
            <a:r>
              <a:rPr lang="en-US" sz="3600" b="1" dirty="0"/>
              <a:t> </a:t>
            </a:r>
            <a:r>
              <a:rPr lang="en-US" sz="3600" b="1" dirty="0" err="1"/>
              <a:t>nhiệt</a:t>
            </a:r>
            <a:r>
              <a:rPr lang="en-US" sz="3600" b="1" dirty="0"/>
              <a:t> </a:t>
            </a:r>
            <a:r>
              <a:rPr lang="en-US" sz="3600" b="1" dirty="0" err="1"/>
              <a:t>độ</a:t>
            </a:r>
            <a:r>
              <a:rPr lang="en-US" sz="3600" b="1" dirty="0"/>
              <a:t> </a:t>
            </a:r>
            <a:r>
              <a:rPr lang="en-US" sz="3600" b="1" dirty="0" err="1"/>
              <a:t>nóng</a:t>
            </a:r>
            <a:r>
              <a:rPr lang="en-US" sz="3600" b="1" dirty="0"/>
              <a:t> </a:t>
            </a:r>
            <a:r>
              <a:rPr lang="en-US" sz="3600" b="1" dirty="0" err="1"/>
              <a:t>chảy</a:t>
            </a:r>
            <a:r>
              <a:rPr lang="en-US" sz="3600" b="1" dirty="0"/>
              <a:t> </a:t>
            </a:r>
            <a:r>
              <a:rPr lang="en-US" sz="3600" b="1" dirty="0" err="1"/>
              <a:t>và</a:t>
            </a:r>
            <a:r>
              <a:rPr lang="en-US" sz="3600" b="1" dirty="0"/>
              <a:t> </a:t>
            </a:r>
            <a:r>
              <a:rPr lang="en-US" sz="3600" b="1" dirty="0" err="1"/>
              <a:t>nhiệt</a:t>
            </a:r>
            <a:r>
              <a:rPr lang="en-US" sz="3600" b="1" dirty="0"/>
              <a:t> </a:t>
            </a:r>
            <a:r>
              <a:rPr lang="en-US" sz="3600" b="1" dirty="0" err="1"/>
              <a:t>độ</a:t>
            </a:r>
            <a:r>
              <a:rPr lang="en-US" sz="3600" b="1" dirty="0"/>
              <a:t> </a:t>
            </a:r>
            <a:r>
              <a:rPr lang="en-US" sz="3600" b="1" dirty="0" err="1"/>
              <a:t>sôi</a:t>
            </a:r>
            <a:r>
              <a:rPr lang="en-US" sz="3600" b="1" dirty="0"/>
              <a:t> </a:t>
            </a:r>
            <a:r>
              <a:rPr lang="en-US" sz="3600" b="1" dirty="0" err="1"/>
              <a:t>thấp</a:t>
            </a:r>
            <a:r>
              <a:rPr lang="en-US" sz="3600" b="1" dirty="0"/>
              <a:t>.</a:t>
            </a:r>
          </a:p>
          <a:p>
            <a:endParaRPr lang="en-US" dirty="0"/>
          </a:p>
        </p:txBody>
      </p:sp>
    </p:spTree>
    <p:extLst>
      <p:ext uri="{BB962C8B-B14F-4D97-AF65-F5344CB8AC3E}">
        <p14:creationId xmlns:p14="http://schemas.microsoft.com/office/powerpoint/2010/main" val="497261063"/>
      </p:ext>
    </p:extLst>
  </p:cSld>
  <p:clrMapOvr>
    <a:masterClrMapping/>
  </p:clrMapOvr>
  <p:transition spd="med">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3" name="AutoShape 3"/>
          <p:cNvSpPr/>
          <p:nvPr/>
        </p:nvSpPr>
        <p:spPr>
          <a:xfrm>
            <a:off x="304799" y="-106558"/>
            <a:ext cx="11667922" cy="7275669"/>
          </a:xfrm>
          <a:prstGeom prst="rect">
            <a:avLst/>
          </a:prstGeom>
          <a:solidFill>
            <a:srgbClr val="F6F6E9"/>
          </a:solidFill>
        </p:spPr>
        <p:txBody>
          <a:bodyPr/>
          <a:lstStyle/>
          <a:p>
            <a:endParaRPr lang="en-US"/>
          </a:p>
        </p:txBody>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73899" y="4448620"/>
            <a:ext cx="1313513" cy="2195843"/>
          </a:xfrm>
          <a:prstGeom prst="rect">
            <a:avLst/>
          </a:prstGeom>
        </p:spPr>
      </p:pic>
      <p:cxnSp>
        <p:nvCxnSpPr>
          <p:cNvPr id="9" name="Straight Arrow Connector 8">
            <a:extLst>
              <a:ext uri="{FF2B5EF4-FFF2-40B4-BE49-F238E27FC236}">
                <a16:creationId xmlns:a16="http://schemas.microsoft.com/office/drawing/2014/main" xmlns="" id="{80054B11-DDF4-4F0E-82C0-6437DF8FA5E0}"/>
              </a:ext>
            </a:extLst>
          </p:cNvPr>
          <p:cNvCxnSpPr/>
          <p:nvPr/>
        </p:nvCxnSpPr>
        <p:spPr>
          <a:xfrm flipV="1">
            <a:off x="1187450" y="8980488"/>
            <a:ext cx="368300" cy="6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BAF60F9E-575F-4A45-B849-B2CDC83258E7}"/>
              </a:ext>
            </a:extLst>
          </p:cNvPr>
          <p:cNvCxnSpPr/>
          <p:nvPr/>
        </p:nvCxnSpPr>
        <p:spPr>
          <a:xfrm flipV="1">
            <a:off x="2370138" y="8605838"/>
            <a:ext cx="368300" cy="6350"/>
          </a:xfrm>
          <a:prstGeom prst="straightConnector1">
            <a:avLst/>
          </a:prstGeom>
          <a:noFill/>
          <a:ln w="6350" cap="flat" cmpd="sng" algn="ctr">
            <a:solidFill>
              <a:srgbClr val="4472C4"/>
            </a:solidFill>
            <a:prstDash val="solid"/>
            <a:miter lim="800000"/>
            <a:tailEnd type="triangle"/>
          </a:ln>
          <a:effectLst/>
        </p:spPr>
      </p:cxnSp>
      <p:graphicFrame>
        <p:nvGraphicFramePr>
          <p:cNvPr id="2" name="Table 1">
            <a:extLst>
              <a:ext uri="{FF2B5EF4-FFF2-40B4-BE49-F238E27FC236}">
                <a16:creationId xmlns:a16="http://schemas.microsoft.com/office/drawing/2014/main" xmlns="" id="{6ECB97EF-6F34-45F3-9B97-4CFD97648C97}"/>
              </a:ext>
            </a:extLst>
          </p:cNvPr>
          <p:cNvGraphicFramePr>
            <a:graphicFrameLocks noGrp="1"/>
          </p:cNvGraphicFramePr>
          <p:nvPr>
            <p:extLst>
              <p:ext uri="{D42A27DB-BD31-4B8C-83A1-F6EECF244321}">
                <p14:modId xmlns:p14="http://schemas.microsoft.com/office/powerpoint/2010/main" val="942072998"/>
              </p:ext>
            </p:extLst>
          </p:nvPr>
        </p:nvGraphicFramePr>
        <p:xfrm>
          <a:off x="683394" y="77311"/>
          <a:ext cx="11289327" cy="6780689"/>
        </p:xfrm>
        <a:graphic>
          <a:graphicData uri="http://schemas.openxmlformats.org/drawingml/2006/table">
            <a:tbl>
              <a:tblPr firstRow="1" firstCol="1" bandRow="1"/>
              <a:tblGrid>
                <a:gridCol w="11289327">
                  <a:extLst>
                    <a:ext uri="{9D8B030D-6E8A-4147-A177-3AD203B41FA5}">
                      <a16:colId xmlns:a16="http://schemas.microsoft.com/office/drawing/2014/main" xmlns="" val="3128728886"/>
                    </a:ext>
                  </a:extLst>
                </a:gridCol>
              </a:tblGrid>
              <a:tr h="6780689">
                <a:tc>
                  <a:txBody>
                    <a:bodyPr/>
                    <a:lstStyle/>
                    <a:p>
                      <a:pPr marL="0" marR="0" algn="just">
                        <a:lnSpc>
                          <a:spcPct val="115000"/>
                        </a:lnSpc>
                        <a:spcBef>
                          <a:spcPts val="0"/>
                        </a:spcBef>
                        <a:spcAft>
                          <a:spcPts val="0"/>
                        </a:spcAft>
                        <a:tabLst>
                          <a:tab pos="180340" algn="l"/>
                          <a:tab pos="450215" algn="l"/>
                        </a:tabLst>
                      </a:pPr>
                      <a:r>
                        <a:rPr lang="en-US" sz="25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5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tabLst>
                          <a:tab pos="180340" algn="l"/>
                          <a:tab pos="450215" algn="l"/>
                        </a:tabLst>
                      </a:pPr>
                      <a:endPar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just" defTabSz="609630" rtl="0" eaLnBrk="1" fontAlgn="auto" latinLnBrk="0" hangingPunct="1">
                        <a:lnSpc>
                          <a:spcPct val="115000"/>
                        </a:lnSpc>
                        <a:spcBef>
                          <a:spcPts val="0"/>
                        </a:spcBef>
                        <a:spcAft>
                          <a:spcPts val="0"/>
                        </a:spcAft>
                        <a:buClrTx/>
                        <a:buSzTx/>
                        <a:buFontTx/>
                        <a:buNone/>
                        <a:tabLst>
                          <a:tab pos="180340" algn="l"/>
                          <a:tab pos="450215" algn="l"/>
                        </a:tabLst>
                        <a:defRPr/>
                      </a:pPr>
                      <a:r>
                        <a:rPr lang="en-US" sz="2800" b="1" dirty="0"/>
                        <a:t>  </a:t>
                      </a:r>
                      <a:endPar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tabLst>
                          <a:tab pos="180340" algn="l"/>
                          <a:tab pos="450215" algn="l"/>
                        </a:tabLst>
                      </a:pPr>
                      <a:endPar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tabLst>
                          <a:tab pos="180340" algn="l"/>
                          <a:tab pos="450215" algn="l"/>
                        </a:tabLst>
                      </a:pP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57277" marR="572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50774922"/>
                  </a:ext>
                </a:extLst>
              </a:tr>
            </a:tbl>
          </a:graphicData>
        </a:graphic>
      </p:graphicFrame>
      <p:sp>
        <p:nvSpPr>
          <p:cNvPr id="8" name="Rectangle 7"/>
          <p:cNvSpPr/>
          <p:nvPr/>
        </p:nvSpPr>
        <p:spPr>
          <a:xfrm>
            <a:off x="888274" y="107902"/>
            <a:ext cx="10541726" cy="954107"/>
          </a:xfrm>
          <a:prstGeom prst="rect">
            <a:avLst/>
          </a:prstGeom>
          <a:solidFill>
            <a:srgbClr val="FFFF00"/>
          </a:solidFill>
        </p:spPr>
        <p:txBody>
          <a:bodyPr wrap="square">
            <a:spAutoFit/>
          </a:bodyPr>
          <a:lstStyle/>
          <a:p>
            <a:r>
              <a:rPr lang="en-US" sz="2800" b="1" dirty="0">
                <a:solidFill>
                  <a:srgbClr val="291B25"/>
                </a:solidFill>
              </a:rPr>
              <a:t>II. SỰ KHÁC NHAU CƠ BẢN VỀ MỘT SỐ TÍNH CHẤT GIỮA PHI KIM VÀ KIM LOẠI</a:t>
            </a:r>
            <a:endParaRPr lang="en-US" sz="2800" dirty="0"/>
          </a:p>
        </p:txBody>
      </p:sp>
      <p:sp>
        <p:nvSpPr>
          <p:cNvPr id="4" name="TextBox 3"/>
          <p:cNvSpPr txBox="1"/>
          <p:nvPr/>
        </p:nvSpPr>
        <p:spPr>
          <a:xfrm>
            <a:off x="1017636" y="1013590"/>
            <a:ext cx="4168278" cy="954107"/>
          </a:xfrm>
          <a:prstGeom prst="rect">
            <a:avLst/>
          </a:prstGeom>
          <a:noFill/>
        </p:spPr>
        <p:txBody>
          <a:bodyPr wrap="square" rtlCol="0">
            <a:spAutoFit/>
          </a:bodyPr>
          <a:lstStyle/>
          <a:p>
            <a:r>
              <a:rPr lang="en-US" sz="2800" b="1" dirty="0"/>
              <a:t>2. </a:t>
            </a:r>
            <a:r>
              <a:rPr lang="en-US" sz="2800" b="1" dirty="0" err="1"/>
              <a:t>Tính</a:t>
            </a:r>
            <a:r>
              <a:rPr lang="en-US" sz="2800" b="1" dirty="0"/>
              <a:t> </a:t>
            </a:r>
            <a:r>
              <a:rPr lang="en-US" sz="2800" b="1" dirty="0" err="1"/>
              <a:t>chất</a:t>
            </a:r>
            <a:r>
              <a:rPr lang="en-US" sz="2800" b="1" dirty="0"/>
              <a:t> </a:t>
            </a:r>
            <a:r>
              <a:rPr lang="en-US" sz="2800" b="1" dirty="0" err="1"/>
              <a:t>hóa</a:t>
            </a:r>
            <a:r>
              <a:rPr lang="en-US" sz="2800" b="1" dirty="0"/>
              <a:t> </a:t>
            </a:r>
            <a:r>
              <a:rPr lang="en-US" sz="2800" b="1" dirty="0" err="1"/>
              <a:t>học</a:t>
            </a:r>
            <a:endParaRPr lang="en-US" sz="2800" b="1" dirty="0"/>
          </a:p>
          <a:p>
            <a:endParaRPr lang="en-US" sz="2800" dirty="0"/>
          </a:p>
        </p:txBody>
      </p:sp>
      <mc:AlternateContent xmlns:mc="http://schemas.openxmlformats.org/markup-compatibility/2006" xmlns:a14="http://schemas.microsoft.com/office/drawing/2010/main">
        <mc:Choice Requires="a14">
          <p:sp>
            <p:nvSpPr>
              <p:cNvPr id="5" name="TextBox 4"/>
              <p:cNvSpPr txBox="1"/>
              <p:nvPr/>
            </p:nvSpPr>
            <p:spPr>
              <a:xfrm>
                <a:off x="731599" y="1589297"/>
                <a:ext cx="10982543" cy="5055166"/>
              </a:xfrm>
              <a:prstGeom prst="rect">
                <a:avLst/>
              </a:prstGeom>
              <a:noFill/>
            </p:spPr>
            <p:txBody>
              <a:bodyPr wrap="square" rtlCol="0">
                <a:spAutoFit/>
              </a:bodyPr>
              <a:lstStyle/>
              <a:p>
                <a:pPr algn="ctr"/>
                <a:r>
                  <a:rPr lang="en-US" sz="2800" b="1" dirty="0"/>
                  <a:t>PHIẾU HỌC TẬP SỐ 3</a:t>
                </a:r>
              </a:p>
              <a:p>
                <a:pPr algn="ctr"/>
                <a:r>
                  <a:rPr lang="en-US" sz="2800" b="1" dirty="0" err="1"/>
                  <a:t>Nhóm</a:t>
                </a:r>
                <a:r>
                  <a:rPr lang="en-US" sz="2800" b="1" dirty="0"/>
                  <a:t> :……………..</a:t>
                </a:r>
              </a:p>
              <a:p>
                <a:r>
                  <a:rPr lang="en-US" sz="2800" b="1" dirty="0" err="1"/>
                  <a:t>Câu</a:t>
                </a:r>
                <a:r>
                  <a:rPr lang="en-US" sz="2800" b="1" dirty="0"/>
                  <a:t> 1: </a:t>
                </a:r>
                <a:r>
                  <a:rPr lang="en-US" sz="2800" dirty="0"/>
                  <a:t>Cho </a:t>
                </a:r>
                <a:r>
                  <a:rPr lang="en-US" sz="2800" dirty="0" err="1"/>
                  <a:t>các</a:t>
                </a:r>
                <a:r>
                  <a:rPr lang="en-US" sz="2800" dirty="0"/>
                  <a:t> </a:t>
                </a:r>
                <a:r>
                  <a:rPr lang="en-US" sz="2800" dirty="0" err="1"/>
                  <a:t>phản</a:t>
                </a:r>
                <a:r>
                  <a:rPr lang="en-US" sz="2800" dirty="0"/>
                  <a:t> </a:t>
                </a:r>
                <a:r>
                  <a:rPr lang="en-US" sz="2800" dirty="0" err="1"/>
                  <a:t>ứng</a:t>
                </a:r>
                <a:r>
                  <a:rPr lang="en-US" sz="2800" dirty="0"/>
                  <a:t>:</a:t>
                </a:r>
              </a:p>
              <a:p>
                <a:pPr lvl="0"/>
                <a:r>
                  <a:rPr lang="en-US" sz="2800" dirty="0"/>
                  <a:t> 2Na  + S  </a:t>
                </a:r>
                <a14:m>
                  <m:oMath xmlns:m="http://schemas.openxmlformats.org/officeDocument/2006/math">
                    <m:box>
                      <m:boxPr>
                        <m:ctrlPr>
                          <a:rPr lang="en-US" sz="2800" i="1">
                            <a:latin typeface="Cambria Math"/>
                          </a:rPr>
                        </m:ctrlPr>
                      </m:boxPr>
                      <m:e>
                        <m:groupChr>
                          <m:groupChrPr>
                            <m:chr m:val="→"/>
                            <m:vertJc m:val="bot"/>
                            <m:ctrlPr>
                              <a:rPr lang="en-US" sz="2800" i="1">
                                <a:latin typeface="Cambria Math"/>
                              </a:rPr>
                            </m:ctrlPr>
                          </m:groupChrPr>
                          <m:e>
                            <m:sSup>
                              <m:sSupPr>
                                <m:ctrlPr>
                                  <a:rPr lang="en-US" sz="2800" i="1">
                                    <a:latin typeface="Cambria Math"/>
                                  </a:rPr>
                                </m:ctrlPr>
                              </m:sSupPr>
                              <m:e>
                                <m:r>
                                  <a:rPr lang="en-US" sz="2800" b="0" i="1">
                                    <a:latin typeface="Cambria Math"/>
                                  </a:rPr>
                                  <m:t>𝑡</m:t>
                                </m:r>
                              </m:e>
                              <m:sup>
                                <m:r>
                                  <a:rPr lang="en-US" sz="2800" b="0" i="1">
                                    <a:latin typeface="Cambria Math"/>
                                  </a:rPr>
                                  <m:t>0</m:t>
                                </m:r>
                              </m:sup>
                            </m:sSup>
                          </m:e>
                        </m:groupChr>
                      </m:e>
                    </m:box>
                  </m:oMath>
                </a14:m>
                <a:r>
                  <a:rPr lang="en-US" sz="2800" dirty="0"/>
                  <a:t>  Na</a:t>
                </a:r>
                <a:r>
                  <a:rPr lang="en-US" sz="2800" baseline="-25000" dirty="0"/>
                  <a:t>2</a:t>
                </a:r>
                <a:r>
                  <a:rPr lang="en-US" sz="2800" dirty="0"/>
                  <a:t>S</a:t>
                </a:r>
              </a:p>
              <a:p>
                <a:pPr lvl="0"/>
                <a:r>
                  <a:rPr lang="en-US" sz="2800" dirty="0"/>
                  <a:t> 2Na  + Cl</a:t>
                </a:r>
                <a:r>
                  <a:rPr lang="en-US" sz="2800" baseline="-25000" dirty="0"/>
                  <a:t>2</a:t>
                </a:r>
                <a:r>
                  <a:rPr lang="en-US" sz="2800" dirty="0"/>
                  <a:t>  →  2NaCl</a:t>
                </a:r>
              </a:p>
              <a:p>
                <a:r>
                  <a:rPr lang="en-US" sz="2800" dirty="0"/>
                  <a:t>a)</a:t>
                </a:r>
                <a:r>
                  <a:rPr lang="en-US" sz="2800" b="1" dirty="0"/>
                  <a:t> </a:t>
                </a:r>
                <a:r>
                  <a:rPr lang="en-US" sz="2800" dirty="0" err="1"/>
                  <a:t>Viết</a:t>
                </a:r>
                <a:r>
                  <a:rPr lang="en-US" sz="2800" dirty="0"/>
                  <a:t> </a:t>
                </a:r>
                <a:r>
                  <a:rPr lang="en-US" sz="2800" dirty="0" err="1"/>
                  <a:t>quá</a:t>
                </a:r>
                <a:r>
                  <a:rPr lang="en-US" sz="2800" dirty="0"/>
                  <a:t> </a:t>
                </a:r>
                <a:r>
                  <a:rPr lang="en-US" sz="2800" dirty="0" err="1"/>
                  <a:t>trình</a:t>
                </a:r>
                <a:r>
                  <a:rPr lang="en-US" sz="2800" dirty="0"/>
                  <a:t> </a:t>
                </a:r>
                <a:r>
                  <a:rPr lang="en-US" sz="2800" dirty="0" err="1"/>
                  <a:t>cho</a:t>
                </a:r>
                <a:r>
                  <a:rPr lang="en-US" sz="2800" dirty="0"/>
                  <a:t> </a:t>
                </a:r>
                <a:r>
                  <a:rPr lang="en-US" sz="2800" dirty="0" err="1"/>
                  <a:t>và</a:t>
                </a:r>
                <a:r>
                  <a:rPr lang="en-US" sz="2800" dirty="0"/>
                  <a:t> </a:t>
                </a:r>
                <a:r>
                  <a:rPr lang="en-US" sz="2800" dirty="0" err="1"/>
                  <a:t>nhận</a:t>
                </a:r>
                <a:r>
                  <a:rPr lang="en-US" sz="2800" dirty="0"/>
                  <a:t> electron </a:t>
                </a:r>
                <a:r>
                  <a:rPr lang="en-US" sz="2800" dirty="0" err="1"/>
                  <a:t>của</a:t>
                </a:r>
                <a:r>
                  <a:rPr lang="en-US" sz="2800" dirty="0"/>
                  <a:t> </a:t>
                </a:r>
                <a:r>
                  <a:rPr lang="en-US" sz="2800" dirty="0" err="1"/>
                  <a:t>các</a:t>
                </a:r>
                <a:r>
                  <a:rPr lang="en-US" sz="2800" dirty="0"/>
                  <a:t> </a:t>
                </a:r>
                <a:r>
                  <a:rPr lang="en-US" sz="2800" dirty="0" err="1"/>
                  <a:t>phản</a:t>
                </a:r>
                <a:r>
                  <a:rPr lang="en-US" sz="2800" dirty="0"/>
                  <a:t> </a:t>
                </a:r>
                <a:r>
                  <a:rPr lang="en-US" sz="2800" dirty="0" err="1"/>
                  <a:t>ứng</a:t>
                </a:r>
                <a:r>
                  <a:rPr lang="en-US" sz="2800" dirty="0"/>
                  <a:t> </a:t>
                </a:r>
                <a:r>
                  <a:rPr lang="en-US" sz="2800" dirty="0" err="1"/>
                  <a:t>trên</a:t>
                </a:r>
                <a:r>
                  <a:rPr lang="en-US" sz="2800" dirty="0"/>
                  <a:t>.</a:t>
                </a:r>
              </a:p>
              <a:p>
                <a:r>
                  <a:rPr lang="en-US" sz="2800" dirty="0"/>
                  <a:t>b) Cho </a:t>
                </a:r>
                <a:r>
                  <a:rPr lang="en-US" sz="2800" dirty="0" err="1"/>
                  <a:t>biết</a:t>
                </a:r>
                <a:r>
                  <a:rPr lang="en-US" sz="2800" dirty="0"/>
                  <a:t> </a:t>
                </a:r>
                <a:r>
                  <a:rPr lang="en-US" sz="2800" dirty="0" err="1"/>
                  <a:t>loại</a:t>
                </a:r>
                <a:r>
                  <a:rPr lang="en-US" sz="2800" dirty="0"/>
                  <a:t> </a:t>
                </a:r>
                <a:r>
                  <a:rPr lang="en-US" sz="2800" dirty="0" err="1"/>
                  <a:t>liên</a:t>
                </a:r>
                <a:r>
                  <a:rPr lang="en-US" sz="2800" dirty="0"/>
                  <a:t> </a:t>
                </a:r>
                <a:r>
                  <a:rPr lang="en-US" sz="2800" dirty="0" err="1"/>
                  <a:t>kết</a:t>
                </a:r>
                <a:r>
                  <a:rPr lang="en-US" sz="2800" dirty="0"/>
                  <a:t> </a:t>
                </a:r>
                <a:r>
                  <a:rPr lang="en-US" sz="2800" dirty="0" err="1"/>
                  <a:t>hoá</a:t>
                </a:r>
                <a:r>
                  <a:rPr lang="en-US" sz="2800" dirty="0"/>
                  <a:t> </a:t>
                </a:r>
                <a:r>
                  <a:rPr lang="en-US" sz="2800" dirty="0" err="1"/>
                  <a:t>học</a:t>
                </a:r>
                <a:r>
                  <a:rPr lang="en-US" sz="2800" dirty="0"/>
                  <a:t> </a:t>
                </a:r>
                <a:r>
                  <a:rPr lang="en-US" sz="2800" dirty="0" err="1"/>
                  <a:t>trong</a:t>
                </a:r>
                <a:r>
                  <a:rPr lang="en-US" sz="2800" dirty="0"/>
                  <a:t> </a:t>
                </a:r>
                <a:r>
                  <a:rPr lang="en-US" sz="2800" dirty="0" err="1"/>
                  <a:t>phân</a:t>
                </a:r>
                <a:r>
                  <a:rPr lang="en-US" sz="2800" dirty="0"/>
                  <a:t> </a:t>
                </a:r>
                <a:r>
                  <a:rPr lang="en-US" sz="2800" dirty="0" err="1"/>
                  <a:t>tử</a:t>
                </a:r>
                <a:r>
                  <a:rPr lang="en-US" sz="2800" dirty="0"/>
                  <a:t> </a:t>
                </a:r>
                <a:r>
                  <a:rPr lang="en-US" sz="2800" dirty="0" err="1"/>
                  <a:t>NaCl</a:t>
                </a:r>
                <a:r>
                  <a:rPr lang="en-US" sz="2800" dirty="0"/>
                  <a:t>, Na</a:t>
                </a:r>
                <a:r>
                  <a:rPr lang="en-US" sz="2800" baseline="-25000" dirty="0"/>
                  <a:t>2</a:t>
                </a:r>
                <a:r>
                  <a:rPr lang="en-US" sz="2800" dirty="0"/>
                  <a:t>S</a:t>
                </a:r>
              </a:p>
              <a:p>
                <a:r>
                  <a:rPr lang="en-US" sz="2800" b="1" dirty="0" err="1"/>
                  <a:t>Câu</a:t>
                </a:r>
                <a:r>
                  <a:rPr lang="en-US" sz="2800" b="1" dirty="0"/>
                  <a:t> 2: </a:t>
                </a:r>
                <a:r>
                  <a:rPr lang="en-US" sz="2800" dirty="0" err="1"/>
                  <a:t>Chỉ</a:t>
                </a:r>
                <a:r>
                  <a:rPr lang="en-US" sz="2800" dirty="0"/>
                  <a:t> </a:t>
                </a:r>
                <a:r>
                  <a:rPr lang="en-US" sz="2800" dirty="0" err="1"/>
                  <a:t>ra</a:t>
                </a:r>
                <a:r>
                  <a:rPr lang="en-US" sz="2800" dirty="0"/>
                  <a:t> </a:t>
                </a:r>
                <a:r>
                  <a:rPr lang="en-US" sz="2800" dirty="0" err="1"/>
                  <a:t>sự</a:t>
                </a:r>
                <a:r>
                  <a:rPr lang="en-US" sz="2800" dirty="0"/>
                  <a:t> </a:t>
                </a:r>
                <a:r>
                  <a:rPr lang="en-US" sz="2800" dirty="0" err="1"/>
                  <a:t>khác</a:t>
                </a:r>
                <a:r>
                  <a:rPr lang="en-US" sz="2800" dirty="0"/>
                  <a:t> </a:t>
                </a:r>
                <a:r>
                  <a:rPr lang="en-US" sz="2800" dirty="0" err="1"/>
                  <a:t>nhau</a:t>
                </a:r>
                <a:r>
                  <a:rPr lang="en-US" sz="2800" dirty="0"/>
                  <a:t> </a:t>
                </a:r>
                <a:r>
                  <a:rPr lang="en-US" sz="2800" dirty="0" err="1"/>
                  <a:t>về</a:t>
                </a:r>
                <a:r>
                  <a:rPr lang="en-US" sz="2800" dirty="0"/>
                  <a:t> </a:t>
                </a:r>
                <a:r>
                  <a:rPr lang="en-US" sz="2800" dirty="0" err="1"/>
                  <a:t>khả</a:t>
                </a:r>
                <a:r>
                  <a:rPr lang="en-US" sz="2800" dirty="0"/>
                  <a:t> </a:t>
                </a:r>
                <a:r>
                  <a:rPr lang="en-US" sz="2800" dirty="0" err="1"/>
                  <a:t>năng</a:t>
                </a:r>
                <a:r>
                  <a:rPr lang="en-US" sz="2800" dirty="0"/>
                  <a:t> </a:t>
                </a:r>
                <a:r>
                  <a:rPr lang="en-US" sz="2800" dirty="0" err="1"/>
                  <a:t>tạo</a:t>
                </a:r>
                <a:r>
                  <a:rPr lang="en-US" sz="2800" dirty="0"/>
                  <a:t> ion </a:t>
                </a:r>
                <a:r>
                  <a:rPr lang="en-US" sz="2800" dirty="0" err="1"/>
                  <a:t>dương</a:t>
                </a:r>
                <a:r>
                  <a:rPr lang="en-US" sz="2800" dirty="0"/>
                  <a:t>  </a:t>
                </a:r>
                <a:r>
                  <a:rPr lang="en-US" sz="2800" dirty="0" err="1"/>
                  <a:t>và</a:t>
                </a:r>
                <a:r>
                  <a:rPr lang="en-US" sz="2800" dirty="0"/>
                  <a:t> ion </a:t>
                </a:r>
                <a:r>
                  <a:rPr lang="en-US" sz="2800" dirty="0" err="1"/>
                  <a:t>âm</a:t>
                </a:r>
                <a:r>
                  <a:rPr lang="en-US" sz="2800" dirty="0"/>
                  <a:t> </a:t>
                </a:r>
                <a:r>
                  <a:rPr lang="en-US" sz="2800" dirty="0" err="1"/>
                  <a:t>của</a:t>
                </a:r>
                <a:r>
                  <a:rPr lang="en-US" sz="2800" dirty="0"/>
                  <a:t> </a:t>
                </a:r>
                <a:r>
                  <a:rPr lang="en-US" sz="2800" dirty="0" err="1"/>
                  <a:t>kim</a:t>
                </a:r>
                <a:r>
                  <a:rPr lang="en-US" sz="2800" dirty="0"/>
                  <a:t> </a:t>
                </a:r>
                <a:r>
                  <a:rPr lang="en-US" sz="2800" dirty="0" err="1"/>
                  <a:t>loại</a:t>
                </a:r>
                <a:r>
                  <a:rPr lang="en-US" sz="2800" dirty="0"/>
                  <a:t> </a:t>
                </a:r>
                <a:r>
                  <a:rPr lang="en-US" sz="2800" dirty="0" err="1"/>
                  <a:t>và</a:t>
                </a:r>
                <a:r>
                  <a:rPr lang="en-US" sz="2800" dirty="0"/>
                  <a:t> phi </a:t>
                </a:r>
                <a:r>
                  <a:rPr lang="en-US" sz="2800" dirty="0" err="1"/>
                  <a:t>kim</a:t>
                </a:r>
                <a:r>
                  <a:rPr lang="en-US" sz="2800" dirty="0"/>
                  <a:t>.</a:t>
                </a:r>
              </a:p>
              <a:p>
                <a:r>
                  <a:rPr lang="en-US" sz="2800" b="1" dirty="0" err="1"/>
                  <a:t>Câu</a:t>
                </a:r>
                <a:r>
                  <a:rPr lang="en-US" sz="2800" b="1" dirty="0"/>
                  <a:t> 3: </a:t>
                </a:r>
                <a:r>
                  <a:rPr lang="en-US" sz="2800" dirty="0" err="1"/>
                  <a:t>Lấy</a:t>
                </a:r>
                <a:r>
                  <a:rPr lang="en-US" sz="2800" dirty="0"/>
                  <a:t> </a:t>
                </a:r>
                <a:r>
                  <a:rPr lang="en-US" sz="2800" dirty="0" err="1"/>
                  <a:t>hai</a:t>
                </a:r>
                <a:r>
                  <a:rPr lang="en-US" sz="2800" dirty="0"/>
                  <a:t> </a:t>
                </a:r>
                <a:r>
                  <a:rPr lang="en-US" sz="2800" dirty="0" err="1"/>
                  <a:t>ví</a:t>
                </a:r>
                <a:r>
                  <a:rPr lang="en-US" sz="2800" dirty="0"/>
                  <a:t> </a:t>
                </a:r>
                <a:r>
                  <a:rPr lang="en-US" sz="2800" dirty="0" err="1"/>
                  <a:t>dụ</a:t>
                </a:r>
                <a:r>
                  <a:rPr lang="en-US" sz="2800" dirty="0"/>
                  <a:t> minh </a:t>
                </a:r>
                <a:r>
                  <a:rPr lang="en-US" sz="2800" dirty="0" err="1"/>
                  <a:t>họa</a:t>
                </a:r>
                <a:r>
                  <a:rPr lang="en-US" sz="2800" dirty="0"/>
                  <a:t> </a:t>
                </a:r>
                <a:r>
                  <a:rPr lang="en-US" sz="2800" dirty="0" err="1"/>
                  <a:t>cho</a:t>
                </a:r>
                <a:r>
                  <a:rPr lang="en-US" sz="2800" dirty="0"/>
                  <a:t> </a:t>
                </a:r>
                <a:r>
                  <a:rPr lang="en-US" sz="2800" dirty="0" err="1"/>
                  <a:t>sự</a:t>
                </a:r>
                <a:r>
                  <a:rPr lang="en-US" sz="2800" dirty="0"/>
                  <a:t> </a:t>
                </a:r>
                <a:r>
                  <a:rPr lang="en-US" sz="2800" dirty="0" err="1"/>
                  <a:t>khác</a:t>
                </a:r>
                <a:r>
                  <a:rPr lang="en-US" sz="2800" dirty="0"/>
                  <a:t> </a:t>
                </a:r>
                <a:r>
                  <a:rPr lang="en-US" sz="2800" dirty="0" err="1"/>
                  <a:t>nhau</a:t>
                </a:r>
                <a:r>
                  <a:rPr lang="en-US" sz="2800" dirty="0"/>
                  <a:t> </a:t>
                </a:r>
                <a:r>
                  <a:rPr lang="en-US" sz="2800" dirty="0" err="1"/>
                  <a:t>giữa</a:t>
                </a:r>
                <a:r>
                  <a:rPr lang="en-US" sz="2800" dirty="0"/>
                  <a:t> </a:t>
                </a:r>
                <a:r>
                  <a:rPr lang="en-US" sz="2800" dirty="0" err="1"/>
                  <a:t>tính</a:t>
                </a:r>
                <a:r>
                  <a:rPr lang="en-US" sz="2800" dirty="0"/>
                  <a:t> </a:t>
                </a:r>
                <a:r>
                  <a:rPr lang="en-US" sz="2800" dirty="0" err="1"/>
                  <a:t>chất</a:t>
                </a:r>
                <a:r>
                  <a:rPr lang="en-US" sz="2800" dirty="0"/>
                  <a:t> </a:t>
                </a:r>
                <a:r>
                  <a:rPr lang="en-US" sz="2800" dirty="0" err="1"/>
                  <a:t>hóa</a:t>
                </a:r>
                <a:r>
                  <a:rPr lang="en-US" sz="2800" dirty="0"/>
                  <a:t> </a:t>
                </a:r>
                <a:r>
                  <a:rPr lang="en-US" sz="2800" dirty="0" err="1"/>
                  <a:t>học</a:t>
                </a:r>
                <a:r>
                  <a:rPr lang="en-US" sz="2800" dirty="0"/>
                  <a:t> </a:t>
                </a:r>
                <a:r>
                  <a:rPr lang="en-US" sz="2800" dirty="0" err="1"/>
                  <a:t>của</a:t>
                </a:r>
                <a:r>
                  <a:rPr lang="en-US" sz="2800" dirty="0"/>
                  <a:t> </a:t>
                </a:r>
                <a:r>
                  <a:rPr lang="en-US" sz="2800" dirty="0" err="1"/>
                  <a:t>kim</a:t>
                </a:r>
                <a:r>
                  <a:rPr lang="en-US" sz="2800" dirty="0"/>
                  <a:t> </a:t>
                </a:r>
                <a:r>
                  <a:rPr lang="en-US" sz="2800" dirty="0" err="1"/>
                  <a:t>loại</a:t>
                </a:r>
                <a:r>
                  <a:rPr lang="en-US" sz="2800" dirty="0"/>
                  <a:t> </a:t>
                </a:r>
                <a:r>
                  <a:rPr lang="en-US" sz="2800" dirty="0" err="1"/>
                  <a:t>và</a:t>
                </a:r>
                <a:r>
                  <a:rPr lang="en-US" sz="2800" dirty="0"/>
                  <a:t> phi </a:t>
                </a:r>
                <a:r>
                  <a:rPr lang="en-US" sz="2800" dirty="0" err="1"/>
                  <a:t>kim</a:t>
                </a:r>
                <a:r>
                  <a:rPr lang="en-US" sz="2800" dirty="0"/>
                  <a:t>.</a:t>
                </a:r>
              </a:p>
            </p:txBody>
          </p:sp>
        </mc:Choice>
        <mc:Fallback xmlns="">
          <p:sp>
            <p:nvSpPr>
              <p:cNvPr id="5" name="TextBox 4"/>
              <p:cNvSpPr txBox="1">
                <a:spLocks noRot="1" noChangeAspect="1" noMove="1" noResize="1" noEditPoints="1" noAdjustHandles="1" noChangeArrowheads="1" noChangeShapeType="1" noTextEdit="1"/>
              </p:cNvSpPr>
              <p:nvPr/>
            </p:nvSpPr>
            <p:spPr>
              <a:xfrm>
                <a:off x="731599" y="1589297"/>
                <a:ext cx="10982543" cy="5055166"/>
              </a:xfrm>
              <a:prstGeom prst="rect">
                <a:avLst/>
              </a:prstGeom>
              <a:blipFill>
                <a:blip r:embed="rId4"/>
                <a:stretch>
                  <a:fillRect l="-1110" t="-1327" b="-2171"/>
                </a:stretch>
              </a:blipFill>
            </p:spPr>
            <p:txBody>
              <a:bodyPr/>
              <a:lstStyle/>
              <a:p>
                <a:r>
                  <a:rPr lang="en-US">
                    <a:noFill/>
                  </a:rPr>
                  <a:t> </a:t>
                </a:r>
              </a:p>
            </p:txBody>
          </p:sp>
        </mc:Fallback>
      </mc:AlternateContent>
    </p:spTree>
    <p:extLst>
      <p:ext uri="{BB962C8B-B14F-4D97-AF65-F5344CB8AC3E}">
        <p14:creationId xmlns:p14="http://schemas.microsoft.com/office/powerpoint/2010/main" val="332660832"/>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42836" y="126694"/>
            <a:ext cx="11927244" cy="6772558"/>
          </a:xfrm>
          <a:prstGeom prst="rect">
            <a:avLst/>
          </a:prstGeom>
          <a:solidFill>
            <a:schemeClr val="accent3">
              <a:lumMod val="20000"/>
              <a:lumOff val="80000"/>
            </a:schemeClr>
          </a:solidFill>
        </p:spPr>
        <p:txBody>
          <a:bodyPr/>
          <a:lstStyle/>
          <a:p>
            <a:endParaRPr lang="en-US"/>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0867773" y="794370"/>
            <a:ext cx="863172" cy="914729"/>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8616" y="6010301"/>
            <a:ext cx="863172" cy="914729"/>
          </a:xfrm>
          <a:prstGeom prst="rect">
            <a:avLst/>
          </a:prstGeom>
        </p:spPr>
      </p:pic>
      <p:sp>
        <p:nvSpPr>
          <p:cNvPr id="5" name="TextBox 4"/>
          <p:cNvSpPr txBox="1"/>
          <p:nvPr/>
        </p:nvSpPr>
        <p:spPr>
          <a:xfrm>
            <a:off x="1416893" y="174516"/>
            <a:ext cx="9235262" cy="1077218"/>
          </a:xfrm>
          <a:prstGeom prst="rect">
            <a:avLst/>
          </a:prstGeom>
          <a:noFill/>
        </p:spPr>
        <p:txBody>
          <a:bodyPr wrap="square" rtlCol="0">
            <a:spAutoFit/>
          </a:bodyPr>
          <a:lstStyle/>
          <a:p>
            <a:pPr lvl="0" algn="ctr" fontAlgn="base">
              <a:spcBef>
                <a:spcPct val="0"/>
              </a:spcBef>
              <a:spcAft>
                <a:spcPct val="0"/>
              </a:spcAft>
            </a:pPr>
            <a:r>
              <a:rPr lang="en-US" b="1" dirty="0">
                <a:latin typeface="Arial" pitchFamily="34" charset="0"/>
                <a:ea typeface="Times New Roman" pitchFamily="18" charset="0"/>
                <a:cs typeface="Times New Roman" pitchFamily="18" charset="0"/>
              </a:rPr>
              <a:t>  </a:t>
            </a:r>
            <a:r>
              <a:rPr lang="en-US" sz="3200" b="1" dirty="0">
                <a:latin typeface="Arial" pitchFamily="34" charset="0"/>
                <a:ea typeface="Times New Roman" pitchFamily="18" charset="0"/>
                <a:cs typeface="Times New Roman" pitchFamily="18" charset="0"/>
              </a:rPr>
              <a:t>KẾT QUẢ PHIẾU HỌC TẬP SỐ 3</a:t>
            </a:r>
            <a:endParaRPr lang="en-US" sz="3200" dirty="0">
              <a:latin typeface="Arial" pitchFamily="34" charset="0"/>
              <a:cs typeface="Arial" pitchFamily="34" charset="0"/>
            </a:endParaRPr>
          </a:p>
          <a:p>
            <a:pPr lvl="0" algn="ctr" eaLnBrk="0" fontAlgn="base" hangingPunct="0">
              <a:spcBef>
                <a:spcPct val="0"/>
              </a:spcBef>
              <a:spcAft>
                <a:spcPct val="0"/>
              </a:spcAft>
            </a:pPr>
            <a:r>
              <a:rPr lang="en-US" sz="3200" b="1" dirty="0">
                <a:latin typeface="Arial" pitchFamily="34" charset="0"/>
                <a:ea typeface="Times New Roman" pitchFamily="18" charset="0"/>
                <a:cs typeface="Times New Roman" pitchFamily="18" charset="0"/>
              </a:rPr>
              <a:t>    </a:t>
            </a:r>
            <a:endParaRPr lang="en-US" sz="3200" dirty="0"/>
          </a:p>
        </p:txBody>
      </p:sp>
      <p:sp>
        <p:nvSpPr>
          <p:cNvPr id="2" name="TextBox 1"/>
          <p:cNvSpPr txBox="1"/>
          <p:nvPr/>
        </p:nvSpPr>
        <p:spPr>
          <a:xfrm>
            <a:off x="264755" y="1112353"/>
            <a:ext cx="11927245" cy="5355312"/>
          </a:xfrm>
          <a:prstGeom prst="rect">
            <a:avLst/>
          </a:prstGeom>
          <a:noFill/>
        </p:spPr>
        <p:txBody>
          <a:bodyPr wrap="square" rtlCol="0">
            <a:spAutoFit/>
          </a:bodyPr>
          <a:lstStyle/>
          <a:p>
            <a:r>
              <a:rPr lang="en-US" sz="3600" b="1" dirty="0">
                <a:solidFill>
                  <a:srgbClr val="C00000"/>
                </a:solidFill>
              </a:rPr>
              <a:t>- </a:t>
            </a:r>
            <a:r>
              <a:rPr lang="en-US" sz="3600" b="1" dirty="0" err="1">
                <a:solidFill>
                  <a:srgbClr val="C00000"/>
                </a:solidFill>
              </a:rPr>
              <a:t>Phản</a:t>
            </a:r>
            <a:r>
              <a:rPr lang="en-US" sz="3600" b="1" dirty="0">
                <a:solidFill>
                  <a:srgbClr val="C00000"/>
                </a:solidFill>
              </a:rPr>
              <a:t> </a:t>
            </a:r>
            <a:r>
              <a:rPr lang="en-US" sz="3600" b="1" dirty="0" err="1">
                <a:solidFill>
                  <a:srgbClr val="C00000"/>
                </a:solidFill>
              </a:rPr>
              <a:t>ứng</a:t>
            </a:r>
            <a:r>
              <a:rPr lang="en-US" sz="3600" b="1" dirty="0">
                <a:solidFill>
                  <a:srgbClr val="C00000"/>
                </a:solidFill>
              </a:rPr>
              <a:t> (1)</a:t>
            </a:r>
          </a:p>
          <a:p>
            <a:r>
              <a:rPr lang="vi-VN" sz="3600" b="1" dirty="0"/>
              <a:t>Khi cho sodium phản ứng với sulfur, mỗi nguyên tử sodium sẽ nhường 1 electron để tạo thành Na</a:t>
            </a:r>
            <a:r>
              <a:rPr lang="vi-VN" sz="3600" b="1" baseline="30000" dirty="0"/>
              <a:t>+</a:t>
            </a:r>
            <a:r>
              <a:rPr lang="vi-VN" sz="3600" b="1" dirty="0"/>
              <a:t>, mỗi nguyên tử sulfur sẽ nhận 2 electron từ 2 nguyên tử sodium nhường để tạo thành S</a:t>
            </a:r>
            <a:r>
              <a:rPr lang="vi-VN" sz="3600" b="1" baseline="30000" dirty="0"/>
              <a:t>2-</a:t>
            </a:r>
            <a:r>
              <a:rPr lang="vi-VN" sz="3600" b="1" dirty="0"/>
              <a:t>.</a:t>
            </a:r>
            <a:endParaRPr lang="en-US" sz="3600" b="1" dirty="0"/>
          </a:p>
          <a:p>
            <a:r>
              <a:rPr lang="en-US" sz="3600" b="1" dirty="0"/>
              <a:t>a) </a:t>
            </a:r>
            <a:r>
              <a:rPr lang="en-US" sz="3600" b="1" dirty="0" err="1"/>
              <a:t>Quá</a:t>
            </a:r>
            <a:r>
              <a:rPr lang="en-US" sz="3600" b="1" dirty="0"/>
              <a:t> </a:t>
            </a:r>
            <a:r>
              <a:rPr lang="en-US" sz="3600" b="1" dirty="0" err="1"/>
              <a:t>trình</a:t>
            </a:r>
            <a:r>
              <a:rPr lang="en-US" sz="3600" b="1" dirty="0"/>
              <a:t> </a:t>
            </a:r>
            <a:r>
              <a:rPr lang="en-US" sz="3600" b="1" dirty="0" err="1"/>
              <a:t>cho</a:t>
            </a:r>
            <a:r>
              <a:rPr lang="en-US" sz="3600" b="1" dirty="0"/>
              <a:t> electron:  2Na</a:t>
            </a:r>
            <a:r>
              <a:rPr lang="en-US" sz="3600" b="1" baseline="30000" dirty="0"/>
              <a:t>0</a:t>
            </a:r>
            <a:r>
              <a:rPr lang="en-US" sz="3600" b="1" dirty="0"/>
              <a:t> →  2Na</a:t>
            </a:r>
            <a:r>
              <a:rPr lang="en-US" sz="3600" b="1" baseline="30000" dirty="0"/>
              <a:t>+</a:t>
            </a:r>
            <a:r>
              <a:rPr lang="en-US" sz="3600" b="1" dirty="0"/>
              <a:t> + 2.1e  </a:t>
            </a:r>
          </a:p>
          <a:p>
            <a:r>
              <a:rPr lang="en-US" sz="3600" b="1" dirty="0"/>
              <a:t>    </a:t>
            </a:r>
            <a:r>
              <a:rPr lang="en-US" sz="3600" b="1" dirty="0" err="1"/>
              <a:t>Quá</a:t>
            </a:r>
            <a:r>
              <a:rPr lang="en-US" sz="3600" b="1" dirty="0"/>
              <a:t> </a:t>
            </a:r>
            <a:r>
              <a:rPr lang="en-US" sz="3600" b="1" dirty="0" err="1"/>
              <a:t>trình</a:t>
            </a:r>
            <a:r>
              <a:rPr lang="en-US" sz="3600" b="1" dirty="0"/>
              <a:t> </a:t>
            </a:r>
            <a:r>
              <a:rPr lang="en-US" sz="3600" b="1" dirty="0" err="1"/>
              <a:t>nhận</a:t>
            </a:r>
            <a:r>
              <a:rPr lang="en-US" sz="3600" b="1" dirty="0"/>
              <a:t> electron:  S</a:t>
            </a:r>
            <a:r>
              <a:rPr lang="en-US" sz="3600" b="1" baseline="30000" dirty="0"/>
              <a:t>0</a:t>
            </a:r>
            <a:r>
              <a:rPr lang="en-US" sz="3600" b="1" dirty="0"/>
              <a:t> + 2e → S</a:t>
            </a:r>
            <a:r>
              <a:rPr lang="en-US" sz="3600" b="1" baseline="30000" dirty="0"/>
              <a:t>2−</a:t>
            </a:r>
            <a:endParaRPr lang="en-US" sz="3600" b="1" dirty="0"/>
          </a:p>
          <a:p>
            <a:r>
              <a:rPr lang="en-US" sz="3600" b="1" dirty="0"/>
              <a:t>b) </a:t>
            </a:r>
            <a:r>
              <a:rPr lang="en-US" sz="3600" b="1" dirty="0" err="1"/>
              <a:t>Liên</a:t>
            </a:r>
            <a:r>
              <a:rPr lang="en-US" sz="3600" b="1" dirty="0"/>
              <a:t> </a:t>
            </a:r>
            <a:r>
              <a:rPr lang="en-US" sz="3600" b="1" dirty="0" err="1"/>
              <a:t>kết</a:t>
            </a:r>
            <a:r>
              <a:rPr lang="en-US" sz="3600" b="1" dirty="0"/>
              <a:t> </a:t>
            </a:r>
            <a:r>
              <a:rPr lang="en-US" sz="3600" b="1" dirty="0" err="1"/>
              <a:t>hoá</a:t>
            </a:r>
            <a:r>
              <a:rPr lang="en-US" sz="3600" b="1" dirty="0"/>
              <a:t> </a:t>
            </a:r>
            <a:r>
              <a:rPr lang="en-US" sz="3600" b="1" dirty="0" err="1"/>
              <a:t>học</a:t>
            </a:r>
            <a:r>
              <a:rPr lang="en-US" sz="3600" b="1" dirty="0"/>
              <a:t> </a:t>
            </a:r>
            <a:r>
              <a:rPr lang="en-US" sz="3600" b="1" dirty="0" err="1"/>
              <a:t>trong</a:t>
            </a:r>
            <a:r>
              <a:rPr lang="en-US" sz="3600" b="1" dirty="0"/>
              <a:t> </a:t>
            </a:r>
            <a:r>
              <a:rPr lang="en-US" sz="3600" b="1" dirty="0" err="1"/>
              <a:t>phân</a:t>
            </a:r>
            <a:r>
              <a:rPr lang="en-US" sz="3600" b="1" dirty="0"/>
              <a:t> </a:t>
            </a:r>
            <a:r>
              <a:rPr lang="en-US" sz="3600" b="1" dirty="0" err="1"/>
              <a:t>tử</a:t>
            </a:r>
            <a:r>
              <a:rPr lang="en-US" sz="3600" b="1" dirty="0"/>
              <a:t> Na</a:t>
            </a:r>
            <a:r>
              <a:rPr lang="en-US" sz="3600" b="1" baseline="-25000" dirty="0"/>
              <a:t>2</a:t>
            </a:r>
            <a:r>
              <a:rPr lang="en-US" sz="3600" b="1" dirty="0"/>
              <a:t>S </a:t>
            </a:r>
            <a:r>
              <a:rPr lang="en-US" sz="3600" b="1" dirty="0" err="1"/>
              <a:t>là</a:t>
            </a:r>
            <a:r>
              <a:rPr lang="en-US" sz="3600" b="1" dirty="0"/>
              <a:t> </a:t>
            </a:r>
            <a:r>
              <a:rPr lang="en-US" sz="3600" b="1" dirty="0" err="1"/>
              <a:t>liên</a:t>
            </a:r>
            <a:r>
              <a:rPr lang="en-US" sz="3600" b="1" dirty="0"/>
              <a:t> </a:t>
            </a:r>
            <a:r>
              <a:rPr lang="en-US" sz="3600" b="1" dirty="0" err="1"/>
              <a:t>kết</a:t>
            </a:r>
            <a:r>
              <a:rPr lang="en-US" sz="3600" b="1" dirty="0"/>
              <a:t> ion: </a:t>
            </a:r>
          </a:p>
          <a:p>
            <a:r>
              <a:rPr lang="en-US" sz="3600" b="1" dirty="0"/>
              <a:t>     2Na</a:t>
            </a:r>
            <a:r>
              <a:rPr lang="en-US" sz="3600" b="1" baseline="30000" dirty="0"/>
              <a:t>+</a:t>
            </a:r>
            <a:r>
              <a:rPr lang="en-US" sz="3600" b="1" dirty="0"/>
              <a:t>  + S</a:t>
            </a:r>
            <a:r>
              <a:rPr lang="en-US" sz="3600" b="1" baseline="30000" dirty="0"/>
              <a:t>2-</a:t>
            </a:r>
            <a:r>
              <a:rPr lang="en-US" sz="3600" b="1" dirty="0"/>
              <a:t> → Na</a:t>
            </a:r>
            <a:r>
              <a:rPr lang="en-US" sz="3600" b="1" baseline="-25000" dirty="0"/>
              <a:t>2</a:t>
            </a:r>
            <a:r>
              <a:rPr lang="en-US" sz="3600" b="1" dirty="0"/>
              <a:t>S</a:t>
            </a:r>
          </a:p>
          <a:p>
            <a:pPr marL="285750" indent="-285750">
              <a:buFontTx/>
              <a:buChar char="-"/>
            </a:pPr>
            <a:endParaRPr lang="en-US" dirty="0"/>
          </a:p>
        </p:txBody>
      </p:sp>
      <p:sp>
        <p:nvSpPr>
          <p:cNvPr id="6" name="TextBox 5"/>
          <p:cNvSpPr txBox="1"/>
          <p:nvPr/>
        </p:nvSpPr>
        <p:spPr>
          <a:xfrm>
            <a:off x="296054" y="543848"/>
            <a:ext cx="2715064" cy="707886"/>
          </a:xfrm>
          <a:prstGeom prst="rect">
            <a:avLst/>
          </a:prstGeom>
          <a:noFill/>
        </p:spPr>
        <p:txBody>
          <a:bodyPr wrap="square" rtlCol="0">
            <a:spAutoFit/>
          </a:bodyPr>
          <a:lstStyle/>
          <a:p>
            <a:r>
              <a:rPr lang="en-US" sz="4000" b="1" dirty="0" err="1">
                <a:solidFill>
                  <a:srgbClr val="C00000"/>
                </a:solidFill>
              </a:rPr>
              <a:t>Câu</a:t>
            </a:r>
            <a:r>
              <a:rPr lang="en-US" sz="4000" b="1" dirty="0">
                <a:solidFill>
                  <a:srgbClr val="C00000"/>
                </a:solidFill>
              </a:rPr>
              <a:t> 1:</a:t>
            </a:r>
          </a:p>
        </p:txBody>
      </p:sp>
    </p:spTree>
    <p:extLst>
      <p:ext uri="{BB962C8B-B14F-4D97-AF65-F5344CB8AC3E}">
        <p14:creationId xmlns:p14="http://schemas.microsoft.com/office/powerpoint/2010/main" val="274595816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6202205" y="-3188889"/>
            <a:ext cx="7222315" cy="13219968"/>
          </a:xfrm>
          <a:prstGeom prst="rect">
            <a:avLst/>
          </a:prstGeom>
          <a:solidFill>
            <a:srgbClr val="FFFFFF"/>
          </a:solidFill>
        </p:spPr>
        <p:txBody>
          <a:bodyPr/>
          <a:lstStyle/>
          <a:p>
            <a:endParaRPr lang="en-US"/>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16091" y="-190062"/>
            <a:ext cx="9010697" cy="738972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flipV="1">
            <a:off x="2263914" y="-2020830"/>
            <a:ext cx="7928459" cy="12797288"/>
          </a:xfrm>
          <a:prstGeom prst="rect">
            <a:avLst/>
          </a:prstGeom>
        </p:spPr>
      </p:pic>
      <p:sp>
        <p:nvSpPr>
          <p:cNvPr id="5" name="AutoShape 5"/>
          <p:cNvSpPr/>
          <p:nvPr/>
        </p:nvSpPr>
        <p:spPr>
          <a:xfrm>
            <a:off x="5349899" y="2326002"/>
            <a:ext cx="6495592" cy="1277087"/>
          </a:xfrm>
          <a:prstGeom prst="rect">
            <a:avLst/>
          </a:prstGeom>
          <a:solidFill>
            <a:srgbClr val="FFCE6D"/>
          </a:solidFill>
        </p:spPr>
        <p:txBody>
          <a:bodyPr/>
          <a:lstStyle/>
          <a:p>
            <a:endParaRPr lang="en-US"/>
          </a:p>
        </p:txBody>
      </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71746" y="748347"/>
            <a:ext cx="4128598" cy="985346"/>
          </a:xfrm>
          <a:prstGeom prst="rect">
            <a:avLst/>
          </a:prstGeom>
        </p:spPr>
      </p:pic>
      <p:sp>
        <p:nvSpPr>
          <p:cNvPr id="7" name="AutoShape 7"/>
          <p:cNvSpPr/>
          <p:nvPr/>
        </p:nvSpPr>
        <p:spPr>
          <a:xfrm>
            <a:off x="5395819" y="4157875"/>
            <a:ext cx="6495593" cy="2057955"/>
          </a:xfrm>
          <a:prstGeom prst="rect">
            <a:avLst/>
          </a:prstGeom>
          <a:solidFill>
            <a:srgbClr val="FFCE6D"/>
          </a:solidFill>
        </p:spPr>
        <p:txBody>
          <a:bodyPr/>
          <a:lstStyle/>
          <a:p>
            <a:endParaRPr lang="en-US"/>
          </a:p>
        </p:txBody>
      </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2478694" y="5848228"/>
            <a:ext cx="1179539" cy="179028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74689" flipH="1">
            <a:off x="3394746" y="6037697"/>
            <a:ext cx="769594" cy="1640607"/>
          </a:xfrm>
          <a:prstGeom prst="rect">
            <a:avLst/>
          </a:prstGeom>
        </p:spPr>
      </p:pic>
      <p:sp>
        <p:nvSpPr>
          <p:cNvPr id="12" name="TextBox 12"/>
          <p:cNvSpPr txBox="1"/>
          <p:nvPr/>
        </p:nvSpPr>
        <p:spPr>
          <a:xfrm>
            <a:off x="5459301" y="2216050"/>
            <a:ext cx="6386190" cy="1477328"/>
          </a:xfrm>
          <a:prstGeom prst="rect">
            <a:avLst/>
          </a:prstGeom>
        </p:spPr>
        <p:txBody>
          <a:bodyPr wrap="square" lIns="0" tIns="0" rIns="0" bIns="0" rtlCol="0" anchor="t">
            <a:spAutoFit/>
          </a:bodyPr>
          <a:lstStyle/>
          <a:p>
            <a:pPr marL="0" marR="0" lvl="0" indent="0" algn="just" defTabSz="609630" rtl="0" eaLnBrk="1" fontAlgn="auto" latinLnBrk="0" hangingPunct="1">
              <a:lnSpc>
                <a:spcPct val="15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291B25"/>
                </a:solidFill>
                <a:effectLst/>
                <a:uLnTx/>
                <a:uFillTx/>
                <a:latin typeface="Arial" panose="020B0604020202020204"/>
                <a:ea typeface="+mn-ea"/>
                <a:cs typeface="+mn-cs"/>
              </a:rPr>
              <a:t>I</a:t>
            </a:r>
            <a:r>
              <a:rPr kumimoji="0" lang="en-US" sz="3200" b="1" i="0" u="none" strike="noStrike" kern="1200" cap="none" spc="0" normalizeH="0" baseline="0" noProof="0" dirty="0">
                <a:ln>
                  <a:noFill/>
                </a:ln>
                <a:solidFill>
                  <a:srgbClr val="291B25"/>
                </a:solidFill>
                <a:effectLst/>
                <a:uLnTx/>
                <a:uFillTx/>
                <a:latin typeface="Arial" panose="020B0604020202020204"/>
                <a:ea typeface="+mn-ea"/>
                <a:cs typeface="+mn-cs"/>
              </a:rPr>
              <a:t>. MỘT</a:t>
            </a:r>
            <a:r>
              <a:rPr kumimoji="0" lang="en-US" sz="3200" b="1" i="0" u="none" strike="noStrike" kern="1200" cap="none" spc="0" normalizeH="0" noProof="0" dirty="0">
                <a:ln>
                  <a:noFill/>
                </a:ln>
                <a:solidFill>
                  <a:srgbClr val="291B25"/>
                </a:solidFill>
                <a:effectLst/>
                <a:uLnTx/>
                <a:uFillTx/>
                <a:latin typeface="Arial" panose="020B0604020202020204"/>
                <a:ea typeface="+mn-ea"/>
                <a:cs typeface="+mn-cs"/>
              </a:rPr>
              <a:t> SỐ PHI KIM THƯỜNG GẶP TRONG ĐỜI SỐNG</a:t>
            </a:r>
            <a:endParaRPr kumimoji="0" lang="en-US" sz="3200" b="1" i="0" u="none" strike="noStrike" kern="1200" cap="none" spc="0" normalizeH="0" baseline="0" noProof="0" dirty="0">
              <a:ln>
                <a:noFill/>
              </a:ln>
              <a:solidFill>
                <a:srgbClr val="291B25"/>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xmlns="" id="{6216ABA8-2856-4FA7-B52C-BDEDB3ED5FF0}"/>
              </a:ext>
            </a:extLst>
          </p:cNvPr>
          <p:cNvSpPr txBox="1"/>
          <p:nvPr/>
        </p:nvSpPr>
        <p:spPr>
          <a:xfrm>
            <a:off x="4734244" y="911597"/>
            <a:ext cx="3403600" cy="76944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a:ea typeface="+mn-ea"/>
                <a:cs typeface="+mn-cs"/>
              </a:rPr>
              <a:t>NỘI DUNG</a:t>
            </a:r>
          </a:p>
        </p:txBody>
      </p:sp>
      <p:sp>
        <p:nvSpPr>
          <p:cNvPr id="16" name="TextBox 12">
            <a:extLst>
              <a:ext uri="{FF2B5EF4-FFF2-40B4-BE49-F238E27FC236}">
                <a16:creationId xmlns:a16="http://schemas.microsoft.com/office/drawing/2014/main" xmlns="" id="{48FA1272-385C-492B-A19A-A4CADF67A90D}"/>
              </a:ext>
            </a:extLst>
          </p:cNvPr>
          <p:cNvSpPr txBox="1"/>
          <p:nvPr/>
        </p:nvSpPr>
        <p:spPr>
          <a:xfrm>
            <a:off x="5469001" y="4045341"/>
            <a:ext cx="6386192" cy="2215991"/>
          </a:xfrm>
          <a:prstGeom prst="rect">
            <a:avLst/>
          </a:prstGeom>
        </p:spPr>
        <p:txBody>
          <a:bodyPr wrap="square" lIns="0" tIns="0" rIns="0" bIns="0" rtlCol="0" anchor="t">
            <a:spAutoFit/>
          </a:bodyPr>
          <a:lstStyle/>
          <a:p>
            <a:pPr marL="0" marR="0" lvl="0" indent="0" algn="just" defTabSz="609630" rtl="0" eaLnBrk="1" fontAlgn="auto" latinLnBrk="0" hangingPunct="1">
              <a:lnSpc>
                <a:spcPct val="15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91B25"/>
                </a:solidFill>
                <a:effectLst/>
                <a:uLnTx/>
                <a:uFillTx/>
                <a:latin typeface="Arial" panose="020B0604020202020204"/>
                <a:ea typeface="+mn-ea"/>
                <a:cs typeface="+mn-cs"/>
              </a:rPr>
              <a:t>II. SỰ</a:t>
            </a:r>
            <a:r>
              <a:rPr kumimoji="0" lang="en-US" sz="3200" b="1" i="0" u="none" strike="noStrike" kern="1200" cap="none" spc="0" normalizeH="0" noProof="0" dirty="0">
                <a:ln>
                  <a:noFill/>
                </a:ln>
                <a:solidFill>
                  <a:srgbClr val="291B25"/>
                </a:solidFill>
                <a:effectLst/>
                <a:uLnTx/>
                <a:uFillTx/>
                <a:latin typeface="Arial" panose="020B0604020202020204"/>
                <a:ea typeface="+mn-ea"/>
                <a:cs typeface="+mn-cs"/>
              </a:rPr>
              <a:t> KHÁC NHAU CƠ BẢN VỀ MỘT SỐ TÍNH CHẤT GIỮA PHI KIM VÀ KIM LOẠI</a:t>
            </a:r>
            <a:endParaRPr kumimoji="0" lang="en-US" sz="3200" b="1" i="0" u="none" strike="noStrike" kern="1200" cap="none" spc="0" normalizeH="0" baseline="0" noProof="0" dirty="0">
              <a:ln>
                <a:noFill/>
              </a:ln>
              <a:solidFill>
                <a:srgbClr val="291B25"/>
              </a:solidFill>
              <a:effectLst/>
              <a:uLnTx/>
              <a:uFillTx/>
              <a:latin typeface="Arial" panose="020B0604020202020204"/>
              <a:ea typeface="+mn-ea"/>
              <a:cs typeface="+mn-cs"/>
            </a:endParaRPr>
          </a:p>
        </p:txBody>
      </p:sp>
      <p:sp>
        <p:nvSpPr>
          <p:cNvPr id="13" name="Rounded Rectangle 12"/>
          <p:cNvSpPr/>
          <p:nvPr/>
        </p:nvSpPr>
        <p:spPr>
          <a:xfrm>
            <a:off x="606839" y="2411518"/>
            <a:ext cx="4075123" cy="32730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lnSpc>
                <a:spcPct val="150000"/>
              </a:lnSpc>
              <a:defRPr/>
            </a:pPr>
            <a:r>
              <a:rPr lang="en-US" b="1" dirty="0">
                <a:solidFill>
                  <a:srgbClr val="C00000"/>
                </a:solidFill>
              </a:rPr>
              <a:t> </a:t>
            </a:r>
            <a:r>
              <a:rPr lang="en-US" sz="3600" b="1" dirty="0">
                <a:solidFill>
                  <a:srgbClr val="C00000"/>
                </a:solidFill>
              </a:rPr>
              <a:t>SỰ KHÁC NHAU CƠ BẢN GIỮA PHI KIM VÀ KIM LOẠI</a:t>
            </a:r>
          </a:p>
        </p:txBody>
      </p:sp>
      <p:cxnSp>
        <p:nvCxnSpPr>
          <p:cNvPr id="17" name="Straight Arrow Connector 16"/>
          <p:cNvCxnSpPr>
            <a:stCxn id="13" idx="3"/>
          </p:cNvCxnSpPr>
          <p:nvPr/>
        </p:nvCxnSpPr>
        <p:spPr>
          <a:xfrm flipV="1">
            <a:off x="4681962" y="3081912"/>
            <a:ext cx="604454" cy="9661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658614" y="4335197"/>
            <a:ext cx="737205" cy="658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42836" y="126694"/>
            <a:ext cx="11927244" cy="6772558"/>
          </a:xfrm>
          <a:prstGeom prst="rect">
            <a:avLst/>
          </a:prstGeom>
          <a:solidFill>
            <a:schemeClr val="accent3">
              <a:lumMod val="20000"/>
              <a:lumOff val="80000"/>
            </a:schemeClr>
          </a:solidFill>
        </p:spPr>
        <p:txBody>
          <a:bodyPr/>
          <a:lstStyle/>
          <a:p>
            <a:endParaRPr lang="en-US"/>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0867773" y="794370"/>
            <a:ext cx="863172" cy="914729"/>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8616" y="6010301"/>
            <a:ext cx="863172" cy="914729"/>
          </a:xfrm>
          <a:prstGeom prst="rect">
            <a:avLst/>
          </a:prstGeom>
        </p:spPr>
      </p:pic>
      <p:sp>
        <p:nvSpPr>
          <p:cNvPr id="5" name="TextBox 4"/>
          <p:cNvSpPr txBox="1"/>
          <p:nvPr/>
        </p:nvSpPr>
        <p:spPr>
          <a:xfrm>
            <a:off x="1416893" y="174516"/>
            <a:ext cx="9235262" cy="1077218"/>
          </a:xfrm>
          <a:prstGeom prst="rect">
            <a:avLst/>
          </a:prstGeom>
          <a:noFill/>
        </p:spPr>
        <p:txBody>
          <a:bodyPr wrap="square" rtlCol="0">
            <a:spAutoFit/>
          </a:bodyPr>
          <a:lstStyle/>
          <a:p>
            <a:pPr lvl="0" algn="ctr" fontAlgn="base">
              <a:spcBef>
                <a:spcPct val="0"/>
              </a:spcBef>
              <a:spcAft>
                <a:spcPct val="0"/>
              </a:spcAft>
            </a:pPr>
            <a:r>
              <a:rPr lang="en-US" b="1" dirty="0">
                <a:latin typeface="Arial" pitchFamily="34" charset="0"/>
                <a:ea typeface="Times New Roman" pitchFamily="18" charset="0"/>
                <a:cs typeface="Times New Roman" pitchFamily="18" charset="0"/>
              </a:rPr>
              <a:t>  </a:t>
            </a:r>
            <a:r>
              <a:rPr lang="en-US" sz="3200" b="1" dirty="0">
                <a:latin typeface="Arial" pitchFamily="34" charset="0"/>
                <a:ea typeface="Times New Roman" pitchFamily="18" charset="0"/>
                <a:cs typeface="Times New Roman" pitchFamily="18" charset="0"/>
              </a:rPr>
              <a:t>KẾT QUẢ PHIẾU HỌC TẬP SỐ 3</a:t>
            </a:r>
            <a:endParaRPr lang="en-US" sz="3200" dirty="0">
              <a:latin typeface="Arial" pitchFamily="34" charset="0"/>
              <a:cs typeface="Arial" pitchFamily="34" charset="0"/>
            </a:endParaRPr>
          </a:p>
          <a:p>
            <a:pPr lvl="0" algn="ctr" eaLnBrk="0" fontAlgn="base" hangingPunct="0">
              <a:spcBef>
                <a:spcPct val="0"/>
              </a:spcBef>
              <a:spcAft>
                <a:spcPct val="0"/>
              </a:spcAft>
            </a:pPr>
            <a:r>
              <a:rPr lang="en-US" sz="3200" b="1" dirty="0">
                <a:latin typeface="Arial" pitchFamily="34" charset="0"/>
                <a:ea typeface="Times New Roman" pitchFamily="18" charset="0"/>
                <a:cs typeface="Times New Roman" pitchFamily="18" charset="0"/>
              </a:rPr>
              <a:t>    </a:t>
            </a:r>
            <a:endParaRPr lang="en-US" sz="3200" dirty="0"/>
          </a:p>
        </p:txBody>
      </p:sp>
      <p:sp>
        <p:nvSpPr>
          <p:cNvPr id="2" name="TextBox 1"/>
          <p:cNvSpPr txBox="1"/>
          <p:nvPr/>
        </p:nvSpPr>
        <p:spPr>
          <a:xfrm>
            <a:off x="264755" y="859046"/>
            <a:ext cx="11927245" cy="5909310"/>
          </a:xfrm>
          <a:prstGeom prst="rect">
            <a:avLst/>
          </a:prstGeom>
          <a:noFill/>
        </p:spPr>
        <p:txBody>
          <a:bodyPr wrap="square" rtlCol="0">
            <a:spAutoFit/>
          </a:bodyPr>
          <a:lstStyle/>
          <a:p>
            <a:r>
              <a:rPr lang="en-US" sz="3600" b="1" dirty="0">
                <a:solidFill>
                  <a:srgbClr val="C00000"/>
                </a:solidFill>
              </a:rPr>
              <a:t>- </a:t>
            </a:r>
            <a:r>
              <a:rPr lang="en-US" sz="3600" b="1" dirty="0" err="1">
                <a:solidFill>
                  <a:srgbClr val="C00000"/>
                </a:solidFill>
              </a:rPr>
              <a:t>Phản</a:t>
            </a:r>
            <a:r>
              <a:rPr lang="en-US" sz="3600" b="1" dirty="0">
                <a:solidFill>
                  <a:srgbClr val="C00000"/>
                </a:solidFill>
              </a:rPr>
              <a:t> </a:t>
            </a:r>
            <a:r>
              <a:rPr lang="en-US" sz="3600" b="1" dirty="0" err="1">
                <a:solidFill>
                  <a:srgbClr val="C00000"/>
                </a:solidFill>
              </a:rPr>
              <a:t>ứng</a:t>
            </a:r>
            <a:r>
              <a:rPr lang="en-US" sz="3600" b="1" dirty="0">
                <a:solidFill>
                  <a:srgbClr val="C00000"/>
                </a:solidFill>
              </a:rPr>
              <a:t> (2)</a:t>
            </a:r>
            <a:endParaRPr lang="en-US" sz="3600" dirty="0">
              <a:solidFill>
                <a:srgbClr val="C00000"/>
              </a:solidFill>
            </a:endParaRPr>
          </a:p>
          <a:p>
            <a:r>
              <a:rPr lang="en-US" sz="3600" b="1" dirty="0"/>
              <a:t>+ </a:t>
            </a:r>
            <a:r>
              <a:rPr lang="vi-VN" sz="3600" b="1" dirty="0"/>
              <a:t>Nguyên tử Na nhường 1 electron để tạo thành ion Na+ </a:t>
            </a:r>
            <a:r>
              <a:rPr lang="en-US" sz="3600" b="1" dirty="0"/>
              <a:t>, </a:t>
            </a:r>
            <a:r>
              <a:rPr lang="vi-VN" sz="3600" b="1" dirty="0"/>
              <a:t>còn nguyên tử Cl nhận electron để trở thành ion Cl</a:t>
            </a:r>
            <a:r>
              <a:rPr lang="en-US" sz="3600" b="1" baseline="30000" dirty="0"/>
              <a:t>-</a:t>
            </a:r>
            <a:r>
              <a:rPr lang="vi-VN" sz="3600" b="1" dirty="0"/>
              <a:t>. </a:t>
            </a:r>
            <a:endParaRPr lang="en-US" sz="3600" b="1" dirty="0"/>
          </a:p>
          <a:p>
            <a:r>
              <a:rPr lang="en-US" sz="3600" b="1" dirty="0"/>
              <a:t>+ </a:t>
            </a:r>
            <a:r>
              <a:rPr lang="vi-VN" sz="3600" b="1" dirty="0"/>
              <a:t>Các ion Na</a:t>
            </a:r>
            <a:r>
              <a:rPr lang="en-US" sz="3600" b="1" baseline="30000" dirty="0"/>
              <a:t>+</a:t>
            </a:r>
            <a:r>
              <a:rPr lang="vi-VN" sz="3600" b="1" dirty="0"/>
              <a:t> và Cl</a:t>
            </a:r>
            <a:r>
              <a:rPr lang="en-US" sz="3600" b="1" baseline="30000" dirty="0"/>
              <a:t>-</a:t>
            </a:r>
            <a:r>
              <a:rPr lang="vi-VN" sz="3600" b="1" dirty="0"/>
              <a:t> sẽ hút nhau tạo thành liên kết ion.</a:t>
            </a:r>
            <a:endParaRPr lang="en-US" sz="3600" b="1" dirty="0"/>
          </a:p>
          <a:p>
            <a:r>
              <a:rPr lang="en-US" sz="3600" b="1" dirty="0"/>
              <a:t>a) </a:t>
            </a:r>
            <a:r>
              <a:rPr lang="en-US" sz="3600" b="1" dirty="0" err="1"/>
              <a:t>Quá</a:t>
            </a:r>
            <a:r>
              <a:rPr lang="en-US" sz="3600" b="1" dirty="0"/>
              <a:t> </a:t>
            </a:r>
            <a:r>
              <a:rPr lang="en-US" sz="3600" b="1" dirty="0" err="1"/>
              <a:t>trình</a:t>
            </a:r>
            <a:r>
              <a:rPr lang="en-US" sz="3600" b="1" dirty="0"/>
              <a:t> </a:t>
            </a:r>
            <a:r>
              <a:rPr lang="en-US" sz="3600" b="1" dirty="0" err="1"/>
              <a:t>cho</a:t>
            </a:r>
            <a:r>
              <a:rPr lang="en-US" sz="3600" b="1" dirty="0"/>
              <a:t> electron:  Na</a:t>
            </a:r>
            <a:r>
              <a:rPr lang="en-US" sz="3600" b="1" baseline="30000" dirty="0"/>
              <a:t>0</a:t>
            </a:r>
            <a:r>
              <a:rPr lang="en-US" sz="3600" b="1" dirty="0"/>
              <a:t> → Na</a:t>
            </a:r>
            <a:r>
              <a:rPr lang="en-US" sz="3600" b="1" baseline="30000" dirty="0"/>
              <a:t>+</a:t>
            </a:r>
            <a:r>
              <a:rPr lang="en-US" sz="3600" b="1" dirty="0"/>
              <a:t> + 1e  </a:t>
            </a:r>
          </a:p>
          <a:p>
            <a:r>
              <a:rPr lang="en-US" sz="3600" b="1" dirty="0"/>
              <a:t>    </a:t>
            </a:r>
            <a:r>
              <a:rPr lang="en-US" sz="3600" b="1" dirty="0" err="1"/>
              <a:t>Quá</a:t>
            </a:r>
            <a:r>
              <a:rPr lang="en-US" sz="3600" b="1" dirty="0"/>
              <a:t> </a:t>
            </a:r>
            <a:r>
              <a:rPr lang="en-US" sz="3600" b="1" dirty="0" err="1"/>
              <a:t>trình</a:t>
            </a:r>
            <a:r>
              <a:rPr lang="en-US" sz="3600" b="1" dirty="0"/>
              <a:t> </a:t>
            </a:r>
            <a:r>
              <a:rPr lang="en-US" sz="3600" b="1" dirty="0" err="1"/>
              <a:t>nhận</a:t>
            </a:r>
            <a:r>
              <a:rPr lang="en-US" sz="3600" b="1" dirty="0"/>
              <a:t> electron: Cl</a:t>
            </a:r>
            <a:r>
              <a:rPr lang="en-US" sz="3600" b="1" baseline="30000" dirty="0"/>
              <a:t>0</a:t>
            </a:r>
            <a:r>
              <a:rPr lang="en-US" sz="3600" b="1" dirty="0"/>
              <a:t> + 1e → Cl</a:t>
            </a:r>
            <a:r>
              <a:rPr lang="en-US" sz="3600" b="1" baseline="30000" dirty="0"/>
              <a:t>−</a:t>
            </a:r>
            <a:endParaRPr lang="en-US" sz="3600" b="1" dirty="0"/>
          </a:p>
          <a:p>
            <a:r>
              <a:rPr lang="en-US" sz="3600" b="1" dirty="0"/>
              <a:t>b) </a:t>
            </a:r>
            <a:r>
              <a:rPr lang="en-US" sz="3600" b="1" dirty="0" err="1"/>
              <a:t>Liên</a:t>
            </a:r>
            <a:r>
              <a:rPr lang="en-US" sz="3600" b="1" dirty="0"/>
              <a:t> </a:t>
            </a:r>
            <a:r>
              <a:rPr lang="en-US" sz="3600" b="1" dirty="0" err="1"/>
              <a:t>kết</a:t>
            </a:r>
            <a:r>
              <a:rPr lang="en-US" sz="3600" b="1" dirty="0"/>
              <a:t> </a:t>
            </a:r>
            <a:r>
              <a:rPr lang="en-US" sz="3600" b="1" dirty="0" err="1"/>
              <a:t>hoá</a:t>
            </a:r>
            <a:r>
              <a:rPr lang="en-US" sz="3600" b="1" dirty="0"/>
              <a:t> </a:t>
            </a:r>
            <a:r>
              <a:rPr lang="en-US" sz="3600" b="1" dirty="0" err="1"/>
              <a:t>học</a:t>
            </a:r>
            <a:r>
              <a:rPr lang="en-US" sz="3600" b="1" dirty="0"/>
              <a:t> </a:t>
            </a:r>
            <a:r>
              <a:rPr lang="en-US" sz="3600" b="1" dirty="0" err="1"/>
              <a:t>trong</a:t>
            </a:r>
            <a:r>
              <a:rPr lang="en-US" sz="3600" b="1" dirty="0"/>
              <a:t> </a:t>
            </a:r>
            <a:r>
              <a:rPr lang="en-US" sz="3600" b="1" dirty="0" err="1"/>
              <a:t>phân</a:t>
            </a:r>
            <a:r>
              <a:rPr lang="en-US" sz="3600" b="1" dirty="0"/>
              <a:t> </a:t>
            </a:r>
            <a:r>
              <a:rPr lang="en-US" sz="3600" b="1" dirty="0" err="1"/>
              <a:t>tử</a:t>
            </a:r>
            <a:r>
              <a:rPr lang="en-US" sz="3600" b="1" dirty="0"/>
              <a:t> </a:t>
            </a:r>
            <a:r>
              <a:rPr lang="en-US" sz="3600" b="1" dirty="0" err="1"/>
              <a:t>NaCl</a:t>
            </a:r>
            <a:r>
              <a:rPr lang="en-US" sz="3600" b="1" dirty="0"/>
              <a:t> </a:t>
            </a:r>
            <a:r>
              <a:rPr lang="en-US" sz="3600" b="1" dirty="0" err="1"/>
              <a:t>là</a:t>
            </a:r>
            <a:r>
              <a:rPr lang="en-US" sz="3600" b="1" dirty="0"/>
              <a:t> </a:t>
            </a:r>
            <a:r>
              <a:rPr lang="en-US" sz="3600" b="1" dirty="0" err="1"/>
              <a:t>liên</a:t>
            </a:r>
            <a:r>
              <a:rPr lang="en-US" sz="3600" b="1" dirty="0"/>
              <a:t> </a:t>
            </a:r>
            <a:r>
              <a:rPr lang="en-US" sz="3600" b="1" dirty="0" err="1"/>
              <a:t>kết</a:t>
            </a:r>
            <a:r>
              <a:rPr lang="en-US" sz="3600" b="1" dirty="0"/>
              <a:t> ion.</a:t>
            </a:r>
          </a:p>
          <a:p>
            <a:r>
              <a:rPr lang="en-US" sz="3600" b="1" dirty="0"/>
              <a:t>     Na</a:t>
            </a:r>
            <a:r>
              <a:rPr lang="en-US" sz="3600" b="1" baseline="30000" dirty="0"/>
              <a:t>+</a:t>
            </a:r>
            <a:r>
              <a:rPr lang="en-US" sz="3600" b="1" dirty="0"/>
              <a:t> + Cl</a:t>
            </a:r>
            <a:r>
              <a:rPr lang="en-US" sz="3600" b="1" baseline="30000" dirty="0"/>
              <a:t>-</a:t>
            </a:r>
            <a:r>
              <a:rPr lang="en-US" sz="3600" b="1" dirty="0"/>
              <a:t>  → </a:t>
            </a:r>
            <a:r>
              <a:rPr lang="en-US" sz="3600" b="1" dirty="0" err="1"/>
              <a:t>NaCl</a:t>
            </a:r>
            <a:endParaRPr lang="en-US" sz="3600" b="1" dirty="0"/>
          </a:p>
          <a:p>
            <a:endParaRPr lang="en-US" dirty="0"/>
          </a:p>
        </p:txBody>
      </p:sp>
    </p:spTree>
    <p:extLst>
      <p:ext uri="{BB962C8B-B14F-4D97-AF65-F5344CB8AC3E}">
        <p14:creationId xmlns:p14="http://schemas.microsoft.com/office/powerpoint/2010/main" val="168590660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53"/>
          <p:cNvSpPr>
            <a:spLocks noChangeArrowheads="1"/>
          </p:cNvSpPr>
          <p:nvPr/>
        </p:nvSpPr>
        <p:spPr bwMode="auto">
          <a:xfrm rot="18124116">
            <a:off x="4306888" y="925513"/>
            <a:ext cx="230188" cy="239713"/>
          </a:xfrm>
          <a:prstGeom prst="ellipse">
            <a:avLst/>
          </a:prstGeom>
          <a:solidFill>
            <a:srgbClr val="3E4B8C"/>
          </a:solidFill>
          <a:ln w="9525">
            <a:solidFill>
              <a:srgbClr val="3333CC"/>
            </a:solidFill>
            <a:round/>
            <a:headEnd/>
            <a:tailEnd/>
          </a:ln>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latin typeface="Tahoma" panose="020B0604030504040204" pitchFamily="34" charset="0"/>
            </a:endParaRPr>
          </a:p>
        </p:txBody>
      </p:sp>
      <p:sp>
        <p:nvSpPr>
          <p:cNvPr id="2051" name="TextBox 9"/>
          <p:cNvSpPr txBox="1">
            <a:spLocks noChangeArrowheads="1"/>
          </p:cNvSpPr>
          <p:nvPr/>
        </p:nvSpPr>
        <p:spPr bwMode="auto">
          <a:xfrm>
            <a:off x="2306638" y="19050"/>
            <a:ext cx="7543800"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0000"/>
                </a:solidFill>
                <a:latin typeface="Times New Roman" panose="02020603050405020304" pitchFamily="18" charset="0"/>
                <a:cs typeface="Times New Roman" panose="02020603050405020304" pitchFamily="18" charset="0"/>
              </a:rPr>
              <a:t>I. LIÊN KẾT ION</a:t>
            </a:r>
          </a:p>
        </p:txBody>
      </p:sp>
      <p:sp>
        <p:nvSpPr>
          <p:cNvPr id="14" name="Line 37"/>
          <p:cNvSpPr>
            <a:spLocks noChangeShapeType="1"/>
          </p:cNvSpPr>
          <p:nvPr/>
        </p:nvSpPr>
        <p:spPr bwMode="auto">
          <a:xfrm>
            <a:off x="5145088" y="1357314"/>
            <a:ext cx="914400" cy="1587"/>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3" name="TextBox 14"/>
          <p:cNvSpPr txBox="1">
            <a:spLocks noChangeArrowheads="1"/>
          </p:cNvSpPr>
          <p:nvPr/>
        </p:nvSpPr>
        <p:spPr bwMode="auto">
          <a:xfrm>
            <a:off x="2306639" y="365125"/>
            <a:ext cx="319563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latin typeface="Times New Roman" panose="02020603050405020304" pitchFamily="18" charset="0"/>
                <a:cs typeface="Times New Roman" panose="02020603050405020304" pitchFamily="18" charset="0"/>
              </a:rPr>
              <a:t>1. Sự tạo thành ion dương </a:t>
            </a:r>
          </a:p>
        </p:txBody>
      </p:sp>
      <p:sp>
        <p:nvSpPr>
          <p:cNvPr id="3080" name="TextBox 15"/>
          <p:cNvSpPr txBox="1">
            <a:spLocks noChangeArrowheads="1"/>
          </p:cNvSpPr>
          <p:nvPr/>
        </p:nvSpPr>
        <p:spPr bwMode="auto">
          <a:xfrm>
            <a:off x="9093200" y="1046164"/>
            <a:ext cx="83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   </a:t>
            </a:r>
            <a:r>
              <a:rPr lang="en-US" altLang="en-US" sz="2800" b="1"/>
              <a:t>+</a:t>
            </a:r>
            <a:r>
              <a:rPr lang="en-US" altLang="en-US"/>
              <a:t> </a:t>
            </a:r>
          </a:p>
        </p:txBody>
      </p:sp>
      <p:sp>
        <p:nvSpPr>
          <p:cNvPr id="2058" name="TextBox 17"/>
          <p:cNvSpPr txBox="1">
            <a:spLocks noChangeArrowheads="1"/>
          </p:cNvSpPr>
          <p:nvPr/>
        </p:nvSpPr>
        <p:spPr bwMode="auto">
          <a:xfrm>
            <a:off x="8534400" y="4664076"/>
            <a:ext cx="64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a:t>
            </a:r>
          </a:p>
        </p:txBody>
      </p:sp>
      <p:sp>
        <p:nvSpPr>
          <p:cNvPr id="2056" name="TextBox 18"/>
          <p:cNvSpPr txBox="1">
            <a:spLocks noChangeArrowheads="1"/>
          </p:cNvSpPr>
          <p:nvPr/>
        </p:nvSpPr>
        <p:spPr bwMode="auto">
          <a:xfrm>
            <a:off x="9277350" y="4343401"/>
            <a:ext cx="64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 </a:t>
            </a:r>
          </a:p>
        </p:txBody>
      </p:sp>
      <p:sp>
        <p:nvSpPr>
          <p:cNvPr id="2060" name="TextBox 19"/>
          <p:cNvSpPr txBox="1">
            <a:spLocks noChangeArrowheads="1"/>
          </p:cNvSpPr>
          <p:nvPr/>
        </p:nvSpPr>
        <p:spPr bwMode="auto">
          <a:xfrm>
            <a:off x="9182100" y="4619625"/>
            <a:ext cx="952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 1e</a:t>
            </a:r>
          </a:p>
        </p:txBody>
      </p:sp>
      <p:sp>
        <p:nvSpPr>
          <p:cNvPr id="3" name="TextBox 20"/>
          <p:cNvSpPr txBox="1">
            <a:spLocks noChangeArrowheads="1"/>
          </p:cNvSpPr>
          <p:nvPr/>
        </p:nvSpPr>
        <p:spPr bwMode="auto">
          <a:xfrm>
            <a:off x="2570164" y="2819400"/>
            <a:ext cx="2154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Số p = số e =11</a:t>
            </a:r>
          </a:p>
        </p:txBody>
      </p:sp>
      <p:sp>
        <p:nvSpPr>
          <p:cNvPr id="22" name="TextBox 21"/>
          <p:cNvSpPr txBox="1">
            <a:spLocks noChangeArrowheads="1"/>
          </p:cNvSpPr>
          <p:nvPr/>
        </p:nvSpPr>
        <p:spPr bwMode="auto">
          <a:xfrm>
            <a:off x="6380164" y="2813051"/>
            <a:ext cx="21542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Số p = 11</a:t>
            </a:r>
          </a:p>
          <a:p>
            <a:pPr algn="ctr" eaLnBrk="1" hangingPunct="1"/>
            <a:r>
              <a:rPr lang="en-US" altLang="en-US" b="1"/>
              <a:t>Số e = 10</a:t>
            </a:r>
          </a:p>
        </p:txBody>
      </p:sp>
      <p:sp>
        <p:nvSpPr>
          <p:cNvPr id="24" name="Line 37"/>
          <p:cNvSpPr>
            <a:spLocks noChangeShapeType="1"/>
          </p:cNvSpPr>
          <p:nvPr/>
        </p:nvSpPr>
        <p:spPr bwMode="auto">
          <a:xfrm flipV="1">
            <a:off x="4230688" y="4867275"/>
            <a:ext cx="1708150" cy="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TextBox 25"/>
          <p:cNvSpPr txBox="1">
            <a:spLocks noChangeArrowheads="1"/>
          </p:cNvSpPr>
          <p:nvPr/>
        </p:nvSpPr>
        <p:spPr bwMode="auto">
          <a:xfrm>
            <a:off x="4144964" y="4449764"/>
            <a:ext cx="18494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latin typeface="Times New Roman" panose="02020603050405020304" pitchFamily="18" charset="0"/>
                <a:cs typeface="Times New Roman" panose="02020603050405020304" pitchFamily="18" charset="0"/>
              </a:rPr>
              <a:t>Nhường 1electron</a:t>
            </a:r>
          </a:p>
        </p:txBody>
      </p:sp>
      <p:sp>
        <p:nvSpPr>
          <p:cNvPr id="2" name="Oval 1"/>
          <p:cNvSpPr/>
          <p:nvPr/>
        </p:nvSpPr>
        <p:spPr>
          <a:xfrm>
            <a:off x="3313113" y="1377951"/>
            <a:ext cx="603250" cy="595313"/>
          </a:xfrm>
          <a:prstGeom prst="ellipse">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dirty="0">
                <a:solidFill>
                  <a:schemeClr val="tx1"/>
                </a:solidFill>
                <a:latin typeface="Times New Roman" pitchFamily="18" charset="0"/>
                <a:cs typeface="Times New Roman" pitchFamily="18" charset="0"/>
              </a:rPr>
              <a:t>+11</a:t>
            </a:r>
          </a:p>
        </p:txBody>
      </p:sp>
      <p:sp>
        <p:nvSpPr>
          <p:cNvPr id="20" name="Oval 19"/>
          <p:cNvSpPr/>
          <p:nvPr/>
        </p:nvSpPr>
        <p:spPr>
          <a:xfrm>
            <a:off x="2743201" y="955676"/>
            <a:ext cx="1744663" cy="160496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Oval 20"/>
          <p:cNvSpPr/>
          <p:nvPr/>
        </p:nvSpPr>
        <p:spPr>
          <a:xfrm>
            <a:off x="2514600" y="733426"/>
            <a:ext cx="2209800" cy="208597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 name="Oval 24"/>
          <p:cNvSpPr/>
          <p:nvPr/>
        </p:nvSpPr>
        <p:spPr>
          <a:xfrm>
            <a:off x="3103564" y="1233488"/>
            <a:ext cx="1023937" cy="9652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Flowchart: Connector 3"/>
          <p:cNvSpPr/>
          <p:nvPr/>
        </p:nvSpPr>
        <p:spPr>
          <a:xfrm>
            <a:off x="2911475" y="1096964"/>
            <a:ext cx="127000" cy="192087"/>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7" name="Flowchart: Connector 26"/>
          <p:cNvSpPr/>
          <p:nvPr/>
        </p:nvSpPr>
        <p:spPr>
          <a:xfrm>
            <a:off x="3567113" y="2098675"/>
            <a:ext cx="127000" cy="192088"/>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Flowchart: Connector 27"/>
          <p:cNvSpPr/>
          <p:nvPr/>
        </p:nvSpPr>
        <p:spPr>
          <a:xfrm>
            <a:off x="3619500" y="869950"/>
            <a:ext cx="127000" cy="192088"/>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 name="Flowchart: Connector 28"/>
          <p:cNvSpPr/>
          <p:nvPr/>
        </p:nvSpPr>
        <p:spPr>
          <a:xfrm>
            <a:off x="4319588" y="1281114"/>
            <a:ext cx="127000" cy="192087"/>
          </a:xfrm>
          <a:prstGeom prst="flowChartConnector">
            <a:avLst/>
          </a:prstGeom>
          <a:solidFill>
            <a:srgbClr val="3E4B8C"/>
          </a:solidFill>
          <a:ln>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 name="Flowchart: Connector 29"/>
          <p:cNvSpPr/>
          <p:nvPr/>
        </p:nvSpPr>
        <p:spPr>
          <a:xfrm>
            <a:off x="4081463" y="2305050"/>
            <a:ext cx="127000" cy="192088"/>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1" name="Flowchart: Connector 30"/>
          <p:cNvSpPr/>
          <p:nvPr/>
        </p:nvSpPr>
        <p:spPr>
          <a:xfrm>
            <a:off x="3492500" y="2463801"/>
            <a:ext cx="127000" cy="193675"/>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2" name="Flowchart: Connector 31"/>
          <p:cNvSpPr/>
          <p:nvPr/>
        </p:nvSpPr>
        <p:spPr>
          <a:xfrm>
            <a:off x="4422775" y="1803400"/>
            <a:ext cx="127000" cy="192088"/>
          </a:xfrm>
          <a:prstGeom prst="flowChartConnector">
            <a:avLst/>
          </a:prstGeom>
          <a:solidFill>
            <a:srgbClr val="3333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Flowchart: Connector 32"/>
          <p:cNvSpPr/>
          <p:nvPr/>
        </p:nvSpPr>
        <p:spPr>
          <a:xfrm>
            <a:off x="2679700" y="1720851"/>
            <a:ext cx="127000" cy="193675"/>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 name="Flowchart: Connector 33"/>
          <p:cNvSpPr/>
          <p:nvPr/>
        </p:nvSpPr>
        <p:spPr>
          <a:xfrm>
            <a:off x="2986088" y="2305050"/>
            <a:ext cx="127000" cy="192088"/>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5" name="Flowchart: Connector 34"/>
          <p:cNvSpPr/>
          <p:nvPr/>
        </p:nvSpPr>
        <p:spPr>
          <a:xfrm>
            <a:off x="3563938" y="1166814"/>
            <a:ext cx="127000" cy="192087"/>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36" name="Picture 2"/>
          <p:cNvPicPr>
            <a:picLocks noChangeAspect="1" noChangeArrowheads="1"/>
          </p:cNvPicPr>
          <p:nvPr/>
        </p:nvPicPr>
        <p:blipFill>
          <a:blip r:embed="rId4">
            <a:extLst>
              <a:ext uri="{28A0092B-C50C-407E-A947-70E740481C1C}">
                <a14:useLocalDpi xmlns:a14="http://schemas.microsoft.com/office/drawing/2010/main" val="0"/>
              </a:ext>
            </a:extLst>
          </a:blip>
          <a:srcRect l="34917" t="27779" r="56496" b="54564"/>
          <a:stretch>
            <a:fillRect/>
          </a:stretch>
        </p:blipFill>
        <p:spPr bwMode="auto">
          <a:xfrm>
            <a:off x="1828801" y="3581400"/>
            <a:ext cx="237966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noChangeArrowheads="1"/>
          </p:cNvPicPr>
          <p:nvPr/>
        </p:nvPicPr>
        <p:blipFill>
          <a:blip r:embed="rId4">
            <a:extLst>
              <a:ext uri="{28A0092B-C50C-407E-A947-70E740481C1C}">
                <a14:useLocalDpi xmlns:a14="http://schemas.microsoft.com/office/drawing/2010/main" val="0"/>
              </a:ext>
            </a:extLst>
          </a:blip>
          <a:srcRect l="45346" t="30060" r="47905" b="54564"/>
          <a:stretch>
            <a:fillRect/>
          </a:stretch>
        </p:blipFill>
        <p:spPr bwMode="auto">
          <a:xfrm>
            <a:off x="6345238" y="3962400"/>
            <a:ext cx="2189162"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7"/>
          <p:cNvPicPr>
            <a:picLocks noChangeAspect="1" noChangeArrowheads="1"/>
          </p:cNvPicPr>
          <p:nvPr/>
        </p:nvPicPr>
        <p:blipFill>
          <a:blip r:embed="rId4">
            <a:extLst>
              <a:ext uri="{28A0092B-C50C-407E-A947-70E740481C1C}">
                <a14:useLocalDpi xmlns:a14="http://schemas.microsoft.com/office/drawing/2010/main" val="0"/>
              </a:ext>
            </a:extLst>
          </a:blip>
          <a:srcRect l="45346" t="30060" r="47905" b="57610"/>
          <a:stretch>
            <a:fillRect/>
          </a:stretch>
        </p:blipFill>
        <p:spPr bwMode="auto">
          <a:xfrm>
            <a:off x="6345238" y="733426"/>
            <a:ext cx="2747962"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4798375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path" presetSubtype="0" accel="50000" decel="50000" fill="hold" grpId="0" nodeType="clickEffect">
                                  <p:stCondLst>
                                    <p:cond delay="0"/>
                                  </p:stCondLst>
                                  <p:childTnLst>
                                    <p:animMotion origin="layout" path="M -2.08333E-7 -4.81481E-6 L 0.15677 -0.03726 C 0.18971 -0.0456 0.23893 -0.0493 0.29023 -0.0493 C 0.34896 -0.0493 0.39583 -0.0456 0.42891 -0.03726 L 0.58672 -4.81481E-6 " pathEditMode="relative" rAng="0" ptsTypes="AAAAA">
                                      <p:cBhvr>
                                        <p:cTn id="6" dur="2000" fill="hold"/>
                                        <p:tgtEl>
                                          <p:spTgt spid="8"/>
                                        </p:tgtEl>
                                        <p:attrNameLst>
                                          <p:attrName>ppt_x</p:attrName>
                                          <p:attrName>ppt_y</p:attrName>
                                        </p:attrNameLst>
                                      </p:cBhvr>
                                      <p:rCtr x="29336" y="-2477"/>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1"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2000"/>
                                        <p:tgtEl>
                                          <p:spTgt spid="1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1" presetClass="entr" presetSubtype="1"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heel(1)">
                                      <p:cBhvr>
                                        <p:cTn id="16" dur="2000"/>
                                        <p:tgtEl>
                                          <p:spTgt spid="3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080"/>
                                        </p:tgtEl>
                                        <p:attrNameLst>
                                          <p:attrName>style.visibility</p:attrName>
                                        </p:attrNameLst>
                                      </p:cBhvr>
                                      <p:to>
                                        <p:strVal val="visible"/>
                                      </p:to>
                                    </p:set>
                                    <p:animEffect transition="in" filter="wheel(1)">
                                      <p:cBhvr>
                                        <p:cTn id="21" dur="1250"/>
                                        <p:tgtEl>
                                          <p:spTgt spid="308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circle(in)">
                                      <p:cBhvr>
                                        <p:cTn id="26" dur="2000"/>
                                        <p:tgtEl>
                                          <p:spTgt spid="2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1"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heel(1)">
                                      <p:cBhvr>
                                        <p:cTn id="31" dur="2000"/>
                                        <p:tgtEl>
                                          <p:spTgt spid="3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additive="base">
                                        <p:cTn id="40" dur="500" fill="hold"/>
                                        <p:tgtEl>
                                          <p:spTgt spid="24"/>
                                        </p:tgtEl>
                                        <p:attrNameLst>
                                          <p:attrName>ppt_x</p:attrName>
                                        </p:attrNameLst>
                                      </p:cBhvr>
                                      <p:tavLst>
                                        <p:tav tm="0">
                                          <p:val>
                                            <p:strVal val="#ppt_x"/>
                                          </p:val>
                                        </p:tav>
                                        <p:tav tm="100000">
                                          <p:val>
                                            <p:strVal val="#ppt_x"/>
                                          </p:val>
                                        </p:tav>
                                      </p:tavLst>
                                    </p:anim>
                                    <p:anim calcmode="lin" valueType="num">
                                      <p:cBhvr additive="base">
                                        <p:cTn id="4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heel(1)">
                                      <p:cBhvr>
                                        <p:cTn id="46" dur="2000"/>
                                        <p:tgtEl>
                                          <p:spTgt spid="3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2058"/>
                                        </p:tgtEl>
                                        <p:attrNameLst>
                                          <p:attrName>style.visibility</p:attrName>
                                        </p:attrNameLst>
                                      </p:cBhvr>
                                      <p:to>
                                        <p:strVal val="visible"/>
                                      </p:to>
                                    </p:set>
                                    <p:animEffect transition="in" filter="wipe(down)">
                                      <p:cBhvr>
                                        <p:cTn id="51" dur="580">
                                          <p:stCondLst>
                                            <p:cond delay="0"/>
                                          </p:stCondLst>
                                        </p:cTn>
                                        <p:tgtEl>
                                          <p:spTgt spid="2058"/>
                                        </p:tgtEl>
                                      </p:cBhvr>
                                    </p:animEffect>
                                    <p:anim calcmode="lin" valueType="num">
                                      <p:cBhvr>
                                        <p:cTn id="52" dur="1822" tmFilter="0,0; 0.14,0.36; 0.43,0.73; 0.71,0.91; 1.0,1.0">
                                          <p:stCondLst>
                                            <p:cond delay="0"/>
                                          </p:stCondLst>
                                        </p:cTn>
                                        <p:tgtEl>
                                          <p:spTgt spid="2058"/>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058"/>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058"/>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058"/>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058"/>
                                        </p:tgtEl>
                                        <p:attrNameLst>
                                          <p:attrName>ppt_y</p:attrName>
                                        </p:attrNameLst>
                                      </p:cBhvr>
                                      <p:tavLst>
                                        <p:tav tm="0" fmla="#ppt_y-sin(pi*$)/81">
                                          <p:val>
                                            <p:fltVal val="0"/>
                                          </p:val>
                                        </p:tav>
                                        <p:tav tm="100000">
                                          <p:val>
                                            <p:fltVal val="1"/>
                                          </p:val>
                                        </p:tav>
                                      </p:tavLst>
                                    </p:anim>
                                    <p:animScale>
                                      <p:cBhvr>
                                        <p:cTn id="57" dur="26">
                                          <p:stCondLst>
                                            <p:cond delay="650"/>
                                          </p:stCondLst>
                                        </p:cTn>
                                        <p:tgtEl>
                                          <p:spTgt spid="2058"/>
                                        </p:tgtEl>
                                      </p:cBhvr>
                                      <p:to x="100000" y="60000"/>
                                    </p:animScale>
                                    <p:animScale>
                                      <p:cBhvr>
                                        <p:cTn id="58" dur="166" decel="50000">
                                          <p:stCondLst>
                                            <p:cond delay="676"/>
                                          </p:stCondLst>
                                        </p:cTn>
                                        <p:tgtEl>
                                          <p:spTgt spid="2058"/>
                                        </p:tgtEl>
                                      </p:cBhvr>
                                      <p:to x="100000" y="100000"/>
                                    </p:animScale>
                                    <p:animScale>
                                      <p:cBhvr>
                                        <p:cTn id="59" dur="26">
                                          <p:stCondLst>
                                            <p:cond delay="1312"/>
                                          </p:stCondLst>
                                        </p:cTn>
                                        <p:tgtEl>
                                          <p:spTgt spid="2058"/>
                                        </p:tgtEl>
                                      </p:cBhvr>
                                      <p:to x="100000" y="80000"/>
                                    </p:animScale>
                                    <p:animScale>
                                      <p:cBhvr>
                                        <p:cTn id="60" dur="166" decel="50000">
                                          <p:stCondLst>
                                            <p:cond delay="1338"/>
                                          </p:stCondLst>
                                        </p:cTn>
                                        <p:tgtEl>
                                          <p:spTgt spid="2058"/>
                                        </p:tgtEl>
                                      </p:cBhvr>
                                      <p:to x="100000" y="100000"/>
                                    </p:animScale>
                                    <p:animScale>
                                      <p:cBhvr>
                                        <p:cTn id="61" dur="26">
                                          <p:stCondLst>
                                            <p:cond delay="1642"/>
                                          </p:stCondLst>
                                        </p:cTn>
                                        <p:tgtEl>
                                          <p:spTgt spid="2058"/>
                                        </p:tgtEl>
                                      </p:cBhvr>
                                      <p:to x="100000" y="90000"/>
                                    </p:animScale>
                                    <p:animScale>
                                      <p:cBhvr>
                                        <p:cTn id="62" dur="166" decel="50000">
                                          <p:stCondLst>
                                            <p:cond delay="1668"/>
                                          </p:stCondLst>
                                        </p:cTn>
                                        <p:tgtEl>
                                          <p:spTgt spid="2058"/>
                                        </p:tgtEl>
                                      </p:cBhvr>
                                      <p:to x="100000" y="100000"/>
                                    </p:animScale>
                                    <p:animScale>
                                      <p:cBhvr>
                                        <p:cTn id="63" dur="26">
                                          <p:stCondLst>
                                            <p:cond delay="1808"/>
                                          </p:stCondLst>
                                        </p:cTn>
                                        <p:tgtEl>
                                          <p:spTgt spid="2058"/>
                                        </p:tgtEl>
                                      </p:cBhvr>
                                      <p:to x="100000" y="95000"/>
                                    </p:animScale>
                                    <p:animScale>
                                      <p:cBhvr>
                                        <p:cTn id="64" dur="166" decel="50000">
                                          <p:stCondLst>
                                            <p:cond delay="1834"/>
                                          </p:stCondLst>
                                        </p:cTn>
                                        <p:tgtEl>
                                          <p:spTgt spid="2058"/>
                                        </p:tgtEl>
                                      </p:cBhvr>
                                      <p:to x="100000" y="100000"/>
                                    </p:animScale>
                                  </p:childTnLst>
                                </p:cTn>
                              </p:par>
                              <p:par>
                                <p:cTn id="65" presetID="26" presetClass="entr" presetSubtype="0" fill="hold" grpId="0" nodeType="withEffect">
                                  <p:stCondLst>
                                    <p:cond delay="0"/>
                                  </p:stCondLst>
                                  <p:childTnLst>
                                    <p:set>
                                      <p:cBhvr>
                                        <p:cTn id="66" dur="1" fill="hold">
                                          <p:stCondLst>
                                            <p:cond delay="0"/>
                                          </p:stCondLst>
                                        </p:cTn>
                                        <p:tgtEl>
                                          <p:spTgt spid="2060"/>
                                        </p:tgtEl>
                                        <p:attrNameLst>
                                          <p:attrName>style.visibility</p:attrName>
                                        </p:attrNameLst>
                                      </p:cBhvr>
                                      <p:to>
                                        <p:strVal val="visible"/>
                                      </p:to>
                                    </p:set>
                                    <p:animEffect transition="in" filter="wipe(down)">
                                      <p:cBhvr>
                                        <p:cTn id="67" dur="580">
                                          <p:stCondLst>
                                            <p:cond delay="0"/>
                                          </p:stCondLst>
                                        </p:cTn>
                                        <p:tgtEl>
                                          <p:spTgt spid="2060"/>
                                        </p:tgtEl>
                                      </p:cBhvr>
                                    </p:animEffect>
                                    <p:anim calcmode="lin" valueType="num">
                                      <p:cBhvr>
                                        <p:cTn id="68" dur="1822" tmFilter="0,0; 0.14,0.36; 0.43,0.73; 0.71,0.91; 1.0,1.0">
                                          <p:stCondLst>
                                            <p:cond delay="0"/>
                                          </p:stCondLst>
                                        </p:cTn>
                                        <p:tgtEl>
                                          <p:spTgt spid="206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206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206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206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2060"/>
                                        </p:tgtEl>
                                        <p:attrNameLst>
                                          <p:attrName>ppt_y</p:attrName>
                                        </p:attrNameLst>
                                      </p:cBhvr>
                                      <p:tavLst>
                                        <p:tav tm="0" fmla="#ppt_y-sin(pi*$)/81">
                                          <p:val>
                                            <p:fltVal val="0"/>
                                          </p:val>
                                        </p:tav>
                                        <p:tav tm="100000">
                                          <p:val>
                                            <p:fltVal val="1"/>
                                          </p:val>
                                        </p:tav>
                                      </p:tavLst>
                                    </p:anim>
                                    <p:animScale>
                                      <p:cBhvr>
                                        <p:cTn id="73" dur="26">
                                          <p:stCondLst>
                                            <p:cond delay="650"/>
                                          </p:stCondLst>
                                        </p:cTn>
                                        <p:tgtEl>
                                          <p:spTgt spid="2060"/>
                                        </p:tgtEl>
                                      </p:cBhvr>
                                      <p:to x="100000" y="60000"/>
                                    </p:animScale>
                                    <p:animScale>
                                      <p:cBhvr>
                                        <p:cTn id="74" dur="166" decel="50000">
                                          <p:stCondLst>
                                            <p:cond delay="676"/>
                                          </p:stCondLst>
                                        </p:cTn>
                                        <p:tgtEl>
                                          <p:spTgt spid="2060"/>
                                        </p:tgtEl>
                                      </p:cBhvr>
                                      <p:to x="100000" y="100000"/>
                                    </p:animScale>
                                    <p:animScale>
                                      <p:cBhvr>
                                        <p:cTn id="75" dur="26">
                                          <p:stCondLst>
                                            <p:cond delay="1312"/>
                                          </p:stCondLst>
                                        </p:cTn>
                                        <p:tgtEl>
                                          <p:spTgt spid="2060"/>
                                        </p:tgtEl>
                                      </p:cBhvr>
                                      <p:to x="100000" y="80000"/>
                                    </p:animScale>
                                    <p:animScale>
                                      <p:cBhvr>
                                        <p:cTn id="76" dur="166" decel="50000">
                                          <p:stCondLst>
                                            <p:cond delay="1338"/>
                                          </p:stCondLst>
                                        </p:cTn>
                                        <p:tgtEl>
                                          <p:spTgt spid="2060"/>
                                        </p:tgtEl>
                                      </p:cBhvr>
                                      <p:to x="100000" y="100000"/>
                                    </p:animScale>
                                    <p:animScale>
                                      <p:cBhvr>
                                        <p:cTn id="77" dur="26">
                                          <p:stCondLst>
                                            <p:cond delay="1642"/>
                                          </p:stCondLst>
                                        </p:cTn>
                                        <p:tgtEl>
                                          <p:spTgt spid="2060"/>
                                        </p:tgtEl>
                                      </p:cBhvr>
                                      <p:to x="100000" y="90000"/>
                                    </p:animScale>
                                    <p:animScale>
                                      <p:cBhvr>
                                        <p:cTn id="78" dur="166" decel="50000">
                                          <p:stCondLst>
                                            <p:cond delay="1668"/>
                                          </p:stCondLst>
                                        </p:cTn>
                                        <p:tgtEl>
                                          <p:spTgt spid="2060"/>
                                        </p:tgtEl>
                                      </p:cBhvr>
                                      <p:to x="100000" y="100000"/>
                                    </p:animScale>
                                    <p:animScale>
                                      <p:cBhvr>
                                        <p:cTn id="79" dur="26">
                                          <p:stCondLst>
                                            <p:cond delay="1808"/>
                                          </p:stCondLst>
                                        </p:cTn>
                                        <p:tgtEl>
                                          <p:spTgt spid="2060"/>
                                        </p:tgtEl>
                                      </p:cBhvr>
                                      <p:to x="100000" y="95000"/>
                                    </p:animScale>
                                    <p:animScale>
                                      <p:cBhvr>
                                        <p:cTn id="80" dur="166" decel="50000">
                                          <p:stCondLst>
                                            <p:cond delay="1834"/>
                                          </p:stCondLst>
                                        </p:cTn>
                                        <p:tgtEl>
                                          <p:spTgt spid="206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80" grpId="0"/>
      <p:bldP spid="2058" grpId="0"/>
      <p:bldP spid="2060" grpId="0"/>
      <p:bldP spid="22"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53"/>
          <p:cNvSpPr>
            <a:spLocks noChangeArrowheads="1"/>
          </p:cNvSpPr>
          <p:nvPr/>
        </p:nvSpPr>
        <p:spPr bwMode="auto">
          <a:xfrm rot="18124116">
            <a:off x="-323849" y="590551"/>
            <a:ext cx="230187" cy="239713"/>
          </a:xfrm>
          <a:prstGeom prst="ellipse">
            <a:avLst/>
          </a:prstGeom>
          <a:solidFill>
            <a:srgbClr val="3E4B8C"/>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latin typeface="Tahoma" panose="020B0604030504040204" pitchFamily="34" charset="0"/>
            </a:endParaRPr>
          </a:p>
        </p:txBody>
      </p:sp>
      <p:sp>
        <p:nvSpPr>
          <p:cNvPr id="3075" name="TextBox 9"/>
          <p:cNvSpPr txBox="1">
            <a:spLocks noChangeArrowheads="1"/>
          </p:cNvSpPr>
          <p:nvPr/>
        </p:nvSpPr>
        <p:spPr bwMode="auto">
          <a:xfrm>
            <a:off x="2306638" y="19050"/>
            <a:ext cx="7543800"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0000"/>
                </a:solidFill>
                <a:latin typeface="Times New Roman" panose="02020603050405020304" pitchFamily="18" charset="0"/>
                <a:cs typeface="Times New Roman" panose="02020603050405020304" pitchFamily="18" charset="0"/>
              </a:rPr>
              <a:t>LIÊN KẾT ION</a:t>
            </a:r>
          </a:p>
        </p:txBody>
      </p:sp>
      <p:sp>
        <p:nvSpPr>
          <p:cNvPr id="14" name="Line 37"/>
          <p:cNvSpPr>
            <a:spLocks noChangeShapeType="1"/>
          </p:cNvSpPr>
          <p:nvPr/>
        </p:nvSpPr>
        <p:spPr bwMode="auto">
          <a:xfrm>
            <a:off x="5849938" y="2205039"/>
            <a:ext cx="914400" cy="1587"/>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7" name="TextBox 14"/>
          <p:cNvSpPr txBox="1">
            <a:spLocks noChangeArrowheads="1"/>
          </p:cNvSpPr>
          <p:nvPr/>
        </p:nvSpPr>
        <p:spPr bwMode="auto">
          <a:xfrm>
            <a:off x="2306639" y="365125"/>
            <a:ext cx="3195637"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latin typeface="Times New Roman" panose="02020603050405020304" pitchFamily="18" charset="0"/>
                <a:cs typeface="Times New Roman" panose="02020603050405020304" pitchFamily="18" charset="0"/>
              </a:rPr>
              <a:t>2. Sự tạo thành ion âm </a:t>
            </a:r>
          </a:p>
        </p:txBody>
      </p:sp>
      <p:sp>
        <p:nvSpPr>
          <p:cNvPr id="3078" name="TextBox 18"/>
          <p:cNvSpPr txBox="1">
            <a:spLocks noChangeArrowheads="1"/>
          </p:cNvSpPr>
          <p:nvPr/>
        </p:nvSpPr>
        <p:spPr bwMode="auto">
          <a:xfrm>
            <a:off x="9277350" y="4343401"/>
            <a:ext cx="64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 </a:t>
            </a:r>
          </a:p>
        </p:txBody>
      </p:sp>
      <p:pic>
        <p:nvPicPr>
          <p:cNvPr id="3079" name="Picture 12"/>
          <p:cNvPicPr>
            <a:picLocks noChangeAspect="1" noChangeArrowheads="1"/>
          </p:cNvPicPr>
          <p:nvPr/>
        </p:nvPicPr>
        <p:blipFill>
          <a:blip r:embed="rId4">
            <a:extLst>
              <a:ext uri="{28A0092B-C50C-407E-A947-70E740481C1C}">
                <a14:useLocalDpi xmlns:a14="http://schemas.microsoft.com/office/drawing/2010/main" val="0"/>
              </a:ext>
            </a:extLst>
          </a:blip>
          <a:srcRect l="34154" t="37502" r="58504" b="49226"/>
          <a:stretch>
            <a:fillRect/>
          </a:stretch>
        </p:blipFill>
        <p:spPr bwMode="auto">
          <a:xfrm>
            <a:off x="2574926" y="1247776"/>
            <a:ext cx="254952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4">
            <a:extLst>
              <a:ext uri="{28A0092B-C50C-407E-A947-70E740481C1C}">
                <a14:useLocalDpi xmlns:a14="http://schemas.microsoft.com/office/drawing/2010/main" val="0"/>
              </a:ext>
            </a:extLst>
          </a:blip>
          <a:srcRect l="47517" t="35983" r="42757" b="49495"/>
          <a:stretch>
            <a:fillRect/>
          </a:stretch>
        </p:blipFill>
        <p:spPr bwMode="auto">
          <a:xfrm>
            <a:off x="7239001" y="1085851"/>
            <a:ext cx="2879725"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53"/>
          <p:cNvSpPr>
            <a:spLocks noChangeArrowheads="1"/>
          </p:cNvSpPr>
          <p:nvPr/>
        </p:nvSpPr>
        <p:spPr bwMode="auto">
          <a:xfrm rot="18124116">
            <a:off x="8414545" y="1127920"/>
            <a:ext cx="231775" cy="239713"/>
          </a:xfrm>
          <a:prstGeom prst="ellipse">
            <a:avLst/>
          </a:prstGeom>
          <a:solidFill>
            <a:srgbClr val="3E4B8C"/>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latin typeface="Tahoma" panose="020B0604030504040204" pitchFamily="34" charset="0"/>
            </a:endParaRPr>
          </a:p>
        </p:txBody>
      </p:sp>
      <p:sp>
        <p:nvSpPr>
          <p:cNvPr id="3085" name="Line 37"/>
          <p:cNvSpPr>
            <a:spLocks noChangeShapeType="1"/>
          </p:cNvSpPr>
          <p:nvPr/>
        </p:nvSpPr>
        <p:spPr bwMode="auto">
          <a:xfrm>
            <a:off x="6307138" y="5072064"/>
            <a:ext cx="914400" cy="1587"/>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TextBox 24"/>
          <p:cNvSpPr txBox="1">
            <a:spLocks noChangeArrowheads="1"/>
          </p:cNvSpPr>
          <p:nvPr/>
        </p:nvSpPr>
        <p:spPr bwMode="auto">
          <a:xfrm>
            <a:off x="2574925" y="3430588"/>
            <a:ext cx="2154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t>Số p = số e =17</a:t>
            </a:r>
          </a:p>
        </p:txBody>
      </p:sp>
      <p:sp>
        <p:nvSpPr>
          <p:cNvPr id="26" name="TextBox 25"/>
          <p:cNvSpPr txBox="1">
            <a:spLocks noChangeArrowheads="1"/>
          </p:cNvSpPr>
          <p:nvPr/>
        </p:nvSpPr>
        <p:spPr bwMode="auto">
          <a:xfrm>
            <a:off x="7615239" y="3076576"/>
            <a:ext cx="21542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t>Số p = 17</a:t>
            </a:r>
          </a:p>
          <a:p>
            <a:pPr algn="ctr" eaLnBrk="1" hangingPunct="1"/>
            <a:r>
              <a:rPr lang="en-US" altLang="en-US" sz="2000" b="1"/>
              <a:t>Số e = 18</a:t>
            </a:r>
          </a:p>
        </p:txBody>
      </p:sp>
      <p:sp>
        <p:nvSpPr>
          <p:cNvPr id="3088" name="TextBox 8"/>
          <p:cNvSpPr txBox="1">
            <a:spLocks noChangeArrowheads="1"/>
          </p:cNvSpPr>
          <p:nvPr/>
        </p:nvSpPr>
        <p:spPr bwMode="auto">
          <a:xfrm>
            <a:off x="4914900" y="4702175"/>
            <a:ext cx="419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t>+</a:t>
            </a:r>
          </a:p>
        </p:txBody>
      </p:sp>
      <p:sp>
        <p:nvSpPr>
          <p:cNvPr id="3089" name="TextBox 10"/>
          <p:cNvSpPr txBox="1">
            <a:spLocks noChangeArrowheads="1"/>
          </p:cNvSpPr>
          <p:nvPr/>
        </p:nvSpPr>
        <p:spPr bwMode="auto">
          <a:xfrm>
            <a:off x="5543550" y="4702175"/>
            <a:ext cx="7635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t>1e</a:t>
            </a:r>
          </a:p>
        </p:txBody>
      </p:sp>
      <p:pic>
        <p:nvPicPr>
          <p:cNvPr id="18" name="Picture 1"/>
          <p:cNvPicPr>
            <a:picLocks noChangeAspect="1" noChangeArrowheads="1"/>
          </p:cNvPicPr>
          <p:nvPr/>
        </p:nvPicPr>
        <p:blipFill>
          <a:blip r:embed="rId5">
            <a:extLst>
              <a:ext uri="{28A0092B-C50C-407E-A947-70E740481C1C}">
                <a14:useLocalDpi xmlns:a14="http://schemas.microsoft.com/office/drawing/2010/main" val="0"/>
              </a:ext>
            </a:extLst>
          </a:blip>
          <a:srcRect l="34024" t="37936" r="58652" b="46626"/>
          <a:stretch>
            <a:fillRect/>
          </a:stretch>
        </p:blipFill>
        <p:spPr bwMode="auto">
          <a:xfrm>
            <a:off x="2159000" y="4092575"/>
            <a:ext cx="25844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
          <p:cNvPicPr>
            <a:picLocks noChangeAspect="1" noChangeArrowheads="1"/>
          </p:cNvPicPr>
          <p:nvPr/>
        </p:nvPicPr>
        <p:blipFill>
          <a:blip r:embed="rId5">
            <a:extLst>
              <a:ext uri="{28A0092B-C50C-407E-A947-70E740481C1C}">
                <a14:useLocalDpi xmlns:a14="http://schemas.microsoft.com/office/drawing/2010/main" val="0"/>
              </a:ext>
            </a:extLst>
          </a:blip>
          <a:srcRect l="47437" t="36363" r="42969" b="46626"/>
          <a:stretch>
            <a:fillRect/>
          </a:stretch>
        </p:blipFill>
        <p:spPr bwMode="auto">
          <a:xfrm>
            <a:off x="7418389" y="4064000"/>
            <a:ext cx="2700337"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Oval 53"/>
          <p:cNvSpPr>
            <a:spLocks noChangeArrowheads="1"/>
          </p:cNvSpPr>
          <p:nvPr/>
        </p:nvSpPr>
        <p:spPr bwMode="auto">
          <a:xfrm rot="18124116">
            <a:off x="8576470" y="4071145"/>
            <a:ext cx="231775" cy="239713"/>
          </a:xfrm>
          <a:prstGeom prst="ellipse">
            <a:avLst/>
          </a:prstGeom>
          <a:solidFill>
            <a:srgbClr val="3E4B8C"/>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latin typeface="Tahoma" panose="020B0604030504040204" pitchFamily="34" charset="0"/>
            </a:endParaRPr>
          </a:p>
        </p:txBody>
      </p:sp>
    </p:spTree>
    <p:custDataLst>
      <p:tags r:id="rId1"/>
    </p:custDataLst>
    <p:extLst>
      <p:ext uri="{BB962C8B-B14F-4D97-AF65-F5344CB8AC3E}">
        <p14:creationId xmlns:p14="http://schemas.microsoft.com/office/powerpoint/2010/main" val="340627106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path" presetSubtype="0" accel="50000" decel="50000" fill="hold" grpId="0" nodeType="clickEffect">
                                  <p:stCondLst>
                                    <p:cond delay="0"/>
                                  </p:stCondLst>
                                  <p:childTnLst>
                                    <p:animMotion origin="layout" path="M 3.05556E-6 -2.22222E-6 L 0.13611 -2.22222E-6 C 0.19722 -2.22222E-6 0.27257 0.01713 0.27257 0.03125 L 0.27257 0.0632 " pathEditMode="relative" rAng="0" ptsTypes="FfFF">
                                      <p:cBhvr>
                                        <p:cTn id="6" dur="2000" fill="hold"/>
                                        <p:tgtEl>
                                          <p:spTgt spid="8"/>
                                        </p:tgtEl>
                                        <p:attrNameLst>
                                          <p:attrName>ppt_x</p:attrName>
                                          <p:attrName>ppt_y</p:attrName>
                                        </p:attrNameLst>
                                      </p:cBhvr>
                                      <p:rCtr x="13628" y="314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21"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2000"/>
                                        <p:tgtEl>
                                          <p:spTgt spid="14"/>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par>
                                <p:cTn id="15" presetID="21" presetClass="entr" presetSubtype="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0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088"/>
                                        </p:tgtEl>
                                        <p:attrNameLst>
                                          <p:attrName>style.visibility</p:attrName>
                                        </p:attrNameLst>
                                      </p:cBhvr>
                                      <p:to>
                                        <p:strVal val="visible"/>
                                      </p:to>
                                    </p:set>
                                    <p:animEffect transition="in" filter="wipe(down)">
                                      <p:cBhvr>
                                        <p:cTn id="32" dur="580">
                                          <p:stCondLst>
                                            <p:cond delay="0"/>
                                          </p:stCondLst>
                                        </p:cTn>
                                        <p:tgtEl>
                                          <p:spTgt spid="3088"/>
                                        </p:tgtEl>
                                      </p:cBhvr>
                                    </p:animEffect>
                                    <p:anim calcmode="lin" valueType="num">
                                      <p:cBhvr>
                                        <p:cTn id="33" dur="1822" tmFilter="0,0; 0.14,0.36; 0.43,0.73; 0.71,0.91; 1.0,1.0">
                                          <p:stCondLst>
                                            <p:cond delay="0"/>
                                          </p:stCondLst>
                                        </p:cTn>
                                        <p:tgtEl>
                                          <p:spTgt spid="308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08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08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08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088"/>
                                        </p:tgtEl>
                                        <p:attrNameLst>
                                          <p:attrName>ppt_y</p:attrName>
                                        </p:attrNameLst>
                                      </p:cBhvr>
                                      <p:tavLst>
                                        <p:tav tm="0" fmla="#ppt_y-sin(pi*$)/81">
                                          <p:val>
                                            <p:fltVal val="0"/>
                                          </p:val>
                                        </p:tav>
                                        <p:tav tm="100000">
                                          <p:val>
                                            <p:fltVal val="1"/>
                                          </p:val>
                                        </p:tav>
                                      </p:tavLst>
                                    </p:anim>
                                    <p:animScale>
                                      <p:cBhvr>
                                        <p:cTn id="38" dur="26">
                                          <p:stCondLst>
                                            <p:cond delay="650"/>
                                          </p:stCondLst>
                                        </p:cTn>
                                        <p:tgtEl>
                                          <p:spTgt spid="3088"/>
                                        </p:tgtEl>
                                      </p:cBhvr>
                                      <p:to x="100000" y="60000"/>
                                    </p:animScale>
                                    <p:animScale>
                                      <p:cBhvr>
                                        <p:cTn id="39" dur="166" decel="50000">
                                          <p:stCondLst>
                                            <p:cond delay="676"/>
                                          </p:stCondLst>
                                        </p:cTn>
                                        <p:tgtEl>
                                          <p:spTgt spid="3088"/>
                                        </p:tgtEl>
                                      </p:cBhvr>
                                      <p:to x="100000" y="100000"/>
                                    </p:animScale>
                                    <p:animScale>
                                      <p:cBhvr>
                                        <p:cTn id="40" dur="26">
                                          <p:stCondLst>
                                            <p:cond delay="1312"/>
                                          </p:stCondLst>
                                        </p:cTn>
                                        <p:tgtEl>
                                          <p:spTgt spid="3088"/>
                                        </p:tgtEl>
                                      </p:cBhvr>
                                      <p:to x="100000" y="80000"/>
                                    </p:animScale>
                                    <p:animScale>
                                      <p:cBhvr>
                                        <p:cTn id="41" dur="166" decel="50000">
                                          <p:stCondLst>
                                            <p:cond delay="1338"/>
                                          </p:stCondLst>
                                        </p:cTn>
                                        <p:tgtEl>
                                          <p:spTgt spid="3088"/>
                                        </p:tgtEl>
                                      </p:cBhvr>
                                      <p:to x="100000" y="100000"/>
                                    </p:animScale>
                                    <p:animScale>
                                      <p:cBhvr>
                                        <p:cTn id="42" dur="26">
                                          <p:stCondLst>
                                            <p:cond delay="1642"/>
                                          </p:stCondLst>
                                        </p:cTn>
                                        <p:tgtEl>
                                          <p:spTgt spid="3088"/>
                                        </p:tgtEl>
                                      </p:cBhvr>
                                      <p:to x="100000" y="90000"/>
                                    </p:animScale>
                                    <p:animScale>
                                      <p:cBhvr>
                                        <p:cTn id="43" dur="166" decel="50000">
                                          <p:stCondLst>
                                            <p:cond delay="1668"/>
                                          </p:stCondLst>
                                        </p:cTn>
                                        <p:tgtEl>
                                          <p:spTgt spid="3088"/>
                                        </p:tgtEl>
                                      </p:cBhvr>
                                      <p:to x="100000" y="100000"/>
                                    </p:animScale>
                                    <p:animScale>
                                      <p:cBhvr>
                                        <p:cTn id="44" dur="26">
                                          <p:stCondLst>
                                            <p:cond delay="1808"/>
                                          </p:stCondLst>
                                        </p:cTn>
                                        <p:tgtEl>
                                          <p:spTgt spid="3088"/>
                                        </p:tgtEl>
                                      </p:cBhvr>
                                      <p:to x="100000" y="95000"/>
                                    </p:animScale>
                                    <p:animScale>
                                      <p:cBhvr>
                                        <p:cTn id="45" dur="166" decel="50000">
                                          <p:stCondLst>
                                            <p:cond delay="1834"/>
                                          </p:stCondLst>
                                        </p:cTn>
                                        <p:tgtEl>
                                          <p:spTgt spid="3088"/>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3089"/>
                                        </p:tgtEl>
                                        <p:attrNameLst>
                                          <p:attrName>style.visibility</p:attrName>
                                        </p:attrNameLst>
                                      </p:cBhvr>
                                      <p:to>
                                        <p:strVal val="visible"/>
                                      </p:to>
                                    </p:set>
                                    <p:animEffect transition="in" filter="wipe(down)">
                                      <p:cBhvr>
                                        <p:cTn id="48" dur="580">
                                          <p:stCondLst>
                                            <p:cond delay="0"/>
                                          </p:stCondLst>
                                        </p:cTn>
                                        <p:tgtEl>
                                          <p:spTgt spid="3089"/>
                                        </p:tgtEl>
                                      </p:cBhvr>
                                    </p:animEffect>
                                    <p:anim calcmode="lin" valueType="num">
                                      <p:cBhvr>
                                        <p:cTn id="49" dur="1822" tmFilter="0,0; 0.14,0.36; 0.43,0.73; 0.71,0.91; 1.0,1.0">
                                          <p:stCondLst>
                                            <p:cond delay="0"/>
                                          </p:stCondLst>
                                        </p:cTn>
                                        <p:tgtEl>
                                          <p:spTgt spid="308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308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308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308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3089"/>
                                        </p:tgtEl>
                                        <p:attrNameLst>
                                          <p:attrName>ppt_y</p:attrName>
                                        </p:attrNameLst>
                                      </p:cBhvr>
                                      <p:tavLst>
                                        <p:tav tm="0" fmla="#ppt_y-sin(pi*$)/81">
                                          <p:val>
                                            <p:fltVal val="0"/>
                                          </p:val>
                                        </p:tav>
                                        <p:tav tm="100000">
                                          <p:val>
                                            <p:fltVal val="1"/>
                                          </p:val>
                                        </p:tav>
                                      </p:tavLst>
                                    </p:anim>
                                    <p:animScale>
                                      <p:cBhvr>
                                        <p:cTn id="54" dur="26">
                                          <p:stCondLst>
                                            <p:cond delay="650"/>
                                          </p:stCondLst>
                                        </p:cTn>
                                        <p:tgtEl>
                                          <p:spTgt spid="3089"/>
                                        </p:tgtEl>
                                      </p:cBhvr>
                                      <p:to x="100000" y="60000"/>
                                    </p:animScale>
                                    <p:animScale>
                                      <p:cBhvr>
                                        <p:cTn id="55" dur="166" decel="50000">
                                          <p:stCondLst>
                                            <p:cond delay="676"/>
                                          </p:stCondLst>
                                        </p:cTn>
                                        <p:tgtEl>
                                          <p:spTgt spid="3089"/>
                                        </p:tgtEl>
                                      </p:cBhvr>
                                      <p:to x="100000" y="100000"/>
                                    </p:animScale>
                                    <p:animScale>
                                      <p:cBhvr>
                                        <p:cTn id="56" dur="26">
                                          <p:stCondLst>
                                            <p:cond delay="1312"/>
                                          </p:stCondLst>
                                        </p:cTn>
                                        <p:tgtEl>
                                          <p:spTgt spid="3089"/>
                                        </p:tgtEl>
                                      </p:cBhvr>
                                      <p:to x="100000" y="80000"/>
                                    </p:animScale>
                                    <p:animScale>
                                      <p:cBhvr>
                                        <p:cTn id="57" dur="166" decel="50000">
                                          <p:stCondLst>
                                            <p:cond delay="1338"/>
                                          </p:stCondLst>
                                        </p:cTn>
                                        <p:tgtEl>
                                          <p:spTgt spid="3089"/>
                                        </p:tgtEl>
                                      </p:cBhvr>
                                      <p:to x="100000" y="100000"/>
                                    </p:animScale>
                                    <p:animScale>
                                      <p:cBhvr>
                                        <p:cTn id="58" dur="26">
                                          <p:stCondLst>
                                            <p:cond delay="1642"/>
                                          </p:stCondLst>
                                        </p:cTn>
                                        <p:tgtEl>
                                          <p:spTgt spid="3089"/>
                                        </p:tgtEl>
                                      </p:cBhvr>
                                      <p:to x="100000" y="90000"/>
                                    </p:animScale>
                                    <p:animScale>
                                      <p:cBhvr>
                                        <p:cTn id="59" dur="166" decel="50000">
                                          <p:stCondLst>
                                            <p:cond delay="1668"/>
                                          </p:stCondLst>
                                        </p:cTn>
                                        <p:tgtEl>
                                          <p:spTgt spid="3089"/>
                                        </p:tgtEl>
                                      </p:cBhvr>
                                      <p:to x="100000" y="100000"/>
                                    </p:animScale>
                                    <p:animScale>
                                      <p:cBhvr>
                                        <p:cTn id="60" dur="26">
                                          <p:stCondLst>
                                            <p:cond delay="1808"/>
                                          </p:stCondLst>
                                        </p:cTn>
                                        <p:tgtEl>
                                          <p:spTgt spid="3089"/>
                                        </p:tgtEl>
                                      </p:cBhvr>
                                      <p:to x="100000" y="95000"/>
                                    </p:animScale>
                                    <p:animScale>
                                      <p:cBhvr>
                                        <p:cTn id="61" dur="166" decel="50000">
                                          <p:stCondLst>
                                            <p:cond delay="1834"/>
                                          </p:stCondLst>
                                        </p:cTn>
                                        <p:tgtEl>
                                          <p:spTgt spid="3089"/>
                                        </p:tgtEl>
                                      </p:cBhvr>
                                      <p:to x="100000" y="100000"/>
                                    </p:animScale>
                                  </p:childTnLst>
                                </p:cTn>
                              </p:par>
                            </p:childTnLst>
                          </p:cTn>
                        </p:par>
                      </p:childTnLst>
                    </p:cTn>
                  </p:par>
                  <p:par>
                    <p:cTn id="62" fill="hold" nodeType="clickPar">
                      <p:stCondLst>
                        <p:cond delay="indefinite"/>
                      </p:stCondLst>
                      <p:childTnLst>
                        <p:par>
                          <p:cTn id="63" fill="hold" nodeType="withGroup">
                            <p:stCondLst>
                              <p:cond delay="0"/>
                            </p:stCondLst>
                            <p:childTnLst>
                              <p:par>
                                <p:cTn id="64" presetID="21" presetClass="entr" presetSubtype="1" fill="hold" nodeType="clickEffect">
                                  <p:stCondLst>
                                    <p:cond delay="0"/>
                                  </p:stCondLst>
                                  <p:childTnLst>
                                    <p:set>
                                      <p:cBhvr>
                                        <p:cTn id="65" dur="1" fill="hold">
                                          <p:stCondLst>
                                            <p:cond delay="0"/>
                                          </p:stCondLst>
                                        </p:cTn>
                                        <p:tgtEl>
                                          <p:spTgt spid="3085"/>
                                        </p:tgtEl>
                                        <p:attrNameLst>
                                          <p:attrName>style.visibility</p:attrName>
                                        </p:attrNameLst>
                                      </p:cBhvr>
                                      <p:to>
                                        <p:strVal val="visible"/>
                                      </p:to>
                                    </p:set>
                                    <p:animEffect transition="in" filter="wheel(1)">
                                      <p:cBhvr>
                                        <p:cTn id="66" dur="2000"/>
                                        <p:tgtEl>
                                          <p:spTgt spid="3085"/>
                                        </p:tgtEl>
                                      </p:cBhvr>
                                    </p:animEffect>
                                  </p:childTnLst>
                                </p:cTn>
                              </p:par>
                              <p:par>
                                <p:cTn id="67" presetID="21" presetClass="entr" presetSubtype="1" fill="hold"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heel(1)">
                                      <p:cBhvr>
                                        <p:cTn id="69" dur="2000"/>
                                        <p:tgtEl>
                                          <p:spTgt spid="19"/>
                                        </p:tgtEl>
                                      </p:cBhvr>
                                    </p:animEffect>
                                  </p:childTnLst>
                                </p:cTn>
                              </p:par>
                              <p:par>
                                <p:cTn id="70" presetID="21" presetClass="entr" presetSubtype="1"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heel(1)">
                                      <p:cBhvr>
                                        <p:cTn id="7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26" grpId="0"/>
      <p:bldP spid="3088" grpId="0"/>
      <p:bldP spid="3089" grpId="0"/>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9"/>
          <p:cNvSpPr txBox="1">
            <a:spLocks noChangeArrowheads="1"/>
          </p:cNvSpPr>
          <p:nvPr/>
        </p:nvSpPr>
        <p:spPr bwMode="auto">
          <a:xfrm>
            <a:off x="2320925" y="166688"/>
            <a:ext cx="7543800"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solidFill>
                  <a:srgbClr val="FF0000"/>
                </a:solidFill>
                <a:latin typeface="Times New Roman" panose="02020603050405020304" pitchFamily="18" charset="0"/>
                <a:cs typeface="Times New Roman" panose="02020603050405020304" pitchFamily="18" charset="0"/>
              </a:rPr>
              <a:t>I. LIÊN KẾT ION</a:t>
            </a:r>
          </a:p>
        </p:txBody>
      </p:sp>
      <p:sp>
        <p:nvSpPr>
          <p:cNvPr id="14" name="Line 37"/>
          <p:cNvSpPr>
            <a:spLocks noChangeShapeType="1"/>
          </p:cNvSpPr>
          <p:nvPr/>
        </p:nvSpPr>
        <p:spPr bwMode="auto">
          <a:xfrm>
            <a:off x="5867400" y="2709863"/>
            <a:ext cx="457200" cy="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0" name="TextBox 14"/>
          <p:cNvSpPr txBox="1">
            <a:spLocks noChangeArrowheads="1"/>
          </p:cNvSpPr>
          <p:nvPr/>
        </p:nvSpPr>
        <p:spPr bwMode="auto">
          <a:xfrm>
            <a:off x="2222500" y="558800"/>
            <a:ext cx="3195638"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latin typeface="Times New Roman" panose="02020603050405020304" pitchFamily="18" charset="0"/>
                <a:cs typeface="Times New Roman" panose="02020603050405020304" pitchFamily="18" charset="0"/>
              </a:rPr>
              <a:t>3. Sự tạo thành liên kết ion </a:t>
            </a:r>
          </a:p>
        </p:txBody>
      </p:sp>
      <p:sp>
        <p:nvSpPr>
          <p:cNvPr id="4101" name="TextBox 18"/>
          <p:cNvSpPr txBox="1">
            <a:spLocks noChangeArrowheads="1"/>
          </p:cNvSpPr>
          <p:nvPr/>
        </p:nvSpPr>
        <p:spPr bwMode="auto">
          <a:xfrm>
            <a:off x="9221788" y="4343401"/>
            <a:ext cx="64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 </a:t>
            </a:r>
          </a:p>
        </p:txBody>
      </p:sp>
      <p:pic>
        <p:nvPicPr>
          <p:cNvPr id="4102" name="Picture 12"/>
          <p:cNvPicPr>
            <a:picLocks noChangeAspect="1" noChangeArrowheads="1"/>
          </p:cNvPicPr>
          <p:nvPr/>
        </p:nvPicPr>
        <p:blipFill>
          <a:blip r:embed="rId4">
            <a:extLst>
              <a:ext uri="{28A0092B-C50C-407E-A947-70E740481C1C}">
                <a14:useLocalDpi xmlns:a14="http://schemas.microsoft.com/office/drawing/2010/main" val="0"/>
              </a:ext>
            </a:extLst>
          </a:blip>
          <a:srcRect l="34154" t="37502" r="58504" b="49226"/>
          <a:stretch>
            <a:fillRect/>
          </a:stretch>
        </p:blipFill>
        <p:spPr bwMode="auto">
          <a:xfrm>
            <a:off x="4194176" y="1839913"/>
            <a:ext cx="1609725"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noChangeArrowheads="1"/>
          </p:cNvPicPr>
          <p:nvPr/>
        </p:nvPicPr>
        <p:blipFill>
          <a:blip r:embed="rId4">
            <a:extLst>
              <a:ext uri="{28A0092B-C50C-407E-A947-70E740481C1C}">
                <a14:useLocalDpi xmlns:a14="http://schemas.microsoft.com/office/drawing/2010/main" val="0"/>
              </a:ext>
            </a:extLst>
          </a:blip>
          <a:srcRect l="47517" t="35983" r="42757" b="49495"/>
          <a:stretch>
            <a:fillRect/>
          </a:stretch>
        </p:blipFill>
        <p:spPr bwMode="auto">
          <a:xfrm>
            <a:off x="8586789" y="1533525"/>
            <a:ext cx="2008187"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TextBox 1"/>
          <p:cNvSpPr txBox="1">
            <a:spLocks noChangeArrowheads="1"/>
          </p:cNvSpPr>
          <p:nvPr/>
        </p:nvSpPr>
        <p:spPr bwMode="auto">
          <a:xfrm>
            <a:off x="3883025" y="2352676"/>
            <a:ext cx="342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a:t>
            </a:r>
          </a:p>
        </p:txBody>
      </p:sp>
      <p:sp>
        <p:nvSpPr>
          <p:cNvPr id="23" name="Oval 53"/>
          <p:cNvSpPr>
            <a:spLocks noChangeArrowheads="1"/>
          </p:cNvSpPr>
          <p:nvPr/>
        </p:nvSpPr>
        <p:spPr bwMode="auto">
          <a:xfrm rot="18124116" flipH="1">
            <a:off x="3051969" y="1494632"/>
            <a:ext cx="236538" cy="244475"/>
          </a:xfrm>
          <a:prstGeom prst="ellipse">
            <a:avLst/>
          </a:prstGeom>
          <a:solidFill>
            <a:srgbClr val="3E4B8C"/>
          </a:solidFill>
          <a:ln>
            <a:noFill/>
          </a:ln>
          <a:extLst>
            <a:ext uri="{91240B29-F687-4F45-9708-019B960494DF}">
              <a14:hiddenLine xmlns:a14="http://schemas.microsoft.com/office/drawing/2010/main" w="9525">
                <a:solidFill>
                  <a:srgbClr val="000000"/>
                </a:solidFill>
                <a:round/>
                <a:headEnd/>
                <a:tailEnd/>
              </a14:hiddenLine>
            </a:ext>
          </a:extLst>
        </p:spPr>
        <p:txBody>
          <a:bodyPr vert="eaVert"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latin typeface="Tahoma" panose="020B0604030504040204" pitchFamily="34" charset="0"/>
              </a:rPr>
              <a:t>     </a:t>
            </a:r>
            <a:endParaRPr lang="vi-VN" altLang="en-US">
              <a:latin typeface="Tahoma" panose="020B0604030504040204" pitchFamily="34" charset="0"/>
            </a:endParaRPr>
          </a:p>
        </p:txBody>
      </p:sp>
      <p:pic>
        <p:nvPicPr>
          <p:cNvPr id="25" name="Picture 22"/>
          <p:cNvPicPr>
            <a:picLocks noChangeAspect="1" noChangeArrowheads="1"/>
          </p:cNvPicPr>
          <p:nvPr/>
        </p:nvPicPr>
        <p:blipFill>
          <a:blip r:embed="rId5">
            <a:extLst>
              <a:ext uri="{28A0092B-C50C-407E-A947-70E740481C1C}">
                <a14:useLocalDpi xmlns:a14="http://schemas.microsoft.com/office/drawing/2010/main" val="0"/>
              </a:ext>
            </a:extLst>
          </a:blip>
          <a:srcRect l="27420" t="43083" r="58720" b="36572"/>
          <a:stretch>
            <a:fillRect/>
          </a:stretch>
        </p:blipFill>
        <p:spPr bwMode="auto">
          <a:xfrm>
            <a:off x="6332538" y="1825626"/>
            <a:ext cx="15938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2306638" y="3581400"/>
            <a:ext cx="817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Times New Roman" panose="02020603050405020304" pitchFamily="18" charset="0"/>
                <a:cs typeface="Times New Roman" panose="02020603050405020304" pitchFamily="18" charset="0"/>
              </a:rPr>
              <a:t>Na</a:t>
            </a:r>
          </a:p>
        </p:txBody>
      </p:sp>
      <p:sp>
        <p:nvSpPr>
          <p:cNvPr id="27" name="TextBox 26"/>
          <p:cNvSpPr txBox="1">
            <a:spLocks noChangeArrowheads="1"/>
          </p:cNvSpPr>
          <p:nvPr/>
        </p:nvSpPr>
        <p:spPr bwMode="auto">
          <a:xfrm>
            <a:off x="4878388" y="3581400"/>
            <a:ext cx="817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Times New Roman" panose="02020603050405020304" pitchFamily="18" charset="0"/>
                <a:cs typeface="Times New Roman" panose="02020603050405020304" pitchFamily="18" charset="0"/>
              </a:rPr>
              <a:t>Cl</a:t>
            </a:r>
          </a:p>
        </p:txBody>
      </p:sp>
      <p:sp>
        <p:nvSpPr>
          <p:cNvPr id="28" name="TextBox 27"/>
          <p:cNvSpPr txBox="1">
            <a:spLocks noChangeArrowheads="1"/>
          </p:cNvSpPr>
          <p:nvPr/>
        </p:nvSpPr>
        <p:spPr bwMode="auto">
          <a:xfrm>
            <a:off x="7983538" y="3546475"/>
            <a:ext cx="817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Times New Roman" panose="02020603050405020304" pitchFamily="18" charset="0"/>
                <a:cs typeface="Times New Roman" panose="02020603050405020304" pitchFamily="18" charset="0"/>
              </a:rPr>
              <a:t>Na </a:t>
            </a:r>
            <a:r>
              <a:rPr lang="en-US" altLang="en-US" b="1" baseline="30000">
                <a:latin typeface="Times New Roman" panose="02020603050405020304" pitchFamily="18" charset="0"/>
                <a:cs typeface="Times New Roman" panose="02020603050405020304" pitchFamily="18" charset="0"/>
              </a:rPr>
              <a:t>+</a:t>
            </a:r>
            <a:endParaRPr lang="en-US" altLang="en-US" b="1">
              <a:latin typeface="Times New Roman" panose="02020603050405020304" pitchFamily="18" charset="0"/>
              <a:cs typeface="Times New Roman" panose="02020603050405020304" pitchFamily="18" charset="0"/>
            </a:endParaRPr>
          </a:p>
        </p:txBody>
      </p:sp>
      <p:sp>
        <p:nvSpPr>
          <p:cNvPr id="29" name="TextBox 28"/>
          <p:cNvSpPr txBox="1">
            <a:spLocks noChangeArrowheads="1"/>
          </p:cNvSpPr>
          <p:nvPr/>
        </p:nvSpPr>
        <p:spPr bwMode="auto">
          <a:xfrm>
            <a:off x="8404226" y="3563939"/>
            <a:ext cx="817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Times New Roman" panose="02020603050405020304" pitchFamily="18" charset="0"/>
                <a:cs typeface="Times New Roman" panose="02020603050405020304" pitchFamily="18" charset="0"/>
              </a:rPr>
              <a:t>Cl </a:t>
            </a:r>
            <a:r>
              <a:rPr lang="en-US" altLang="en-US" b="1" baseline="30000">
                <a:latin typeface="Times New Roman" panose="02020603050405020304" pitchFamily="18" charset="0"/>
                <a:cs typeface="Times New Roman" panose="02020603050405020304" pitchFamily="18" charset="0"/>
              </a:rPr>
              <a:t>-</a:t>
            </a:r>
            <a:endParaRPr lang="en-US" altLang="en-US" b="1">
              <a:latin typeface="Times New Roman" panose="02020603050405020304" pitchFamily="18" charset="0"/>
              <a:cs typeface="Times New Roman" panose="02020603050405020304" pitchFamily="18" charset="0"/>
            </a:endParaRPr>
          </a:p>
        </p:txBody>
      </p:sp>
      <p:sp>
        <p:nvSpPr>
          <p:cNvPr id="4113" name="Oval 37"/>
          <p:cNvSpPr>
            <a:spLocks noChangeArrowheads="1"/>
          </p:cNvSpPr>
          <p:nvPr/>
        </p:nvSpPr>
        <p:spPr bwMode="auto">
          <a:xfrm>
            <a:off x="7391400" y="4433889"/>
            <a:ext cx="730250" cy="866775"/>
          </a:xfrm>
          <a:prstGeom prst="ellipse">
            <a:avLst/>
          </a:prstGeom>
          <a:gradFill rotWithShape="1">
            <a:gsLst>
              <a:gs pos="0">
                <a:schemeClr val="bg1"/>
              </a:gs>
              <a:gs pos="100000">
                <a:srgbClr val="000099"/>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latin typeface="VNI-Times" pitchFamily="2" charset="0"/>
                <a:cs typeface="Arial" panose="020B0604020202020204" pitchFamily="34" charset="0"/>
              </a:rPr>
              <a:t>Na</a:t>
            </a:r>
            <a:r>
              <a:rPr lang="en-US" altLang="en-US" baseline="30000">
                <a:latin typeface="VNI-Times" pitchFamily="2" charset="0"/>
                <a:cs typeface="Arial" panose="020B0604020202020204" pitchFamily="34" charset="0"/>
              </a:rPr>
              <a:t>+</a:t>
            </a:r>
            <a:endParaRPr lang="vi-VN" altLang="en-US">
              <a:latin typeface="VNI-Times" pitchFamily="2" charset="0"/>
              <a:cs typeface="Arial" panose="020B0604020202020204" pitchFamily="34" charset="0"/>
            </a:endParaRPr>
          </a:p>
        </p:txBody>
      </p:sp>
      <p:sp>
        <p:nvSpPr>
          <p:cNvPr id="4114" name="Oval 37"/>
          <p:cNvSpPr>
            <a:spLocks noChangeArrowheads="1"/>
          </p:cNvSpPr>
          <p:nvPr/>
        </p:nvSpPr>
        <p:spPr bwMode="auto">
          <a:xfrm>
            <a:off x="8939213" y="4368801"/>
            <a:ext cx="990600" cy="1038225"/>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latin typeface="VNI-Times" pitchFamily="2" charset="0"/>
                <a:cs typeface="Arial" panose="020B0604020202020204" pitchFamily="34" charset="0"/>
              </a:rPr>
              <a:t>Cl</a:t>
            </a:r>
            <a:r>
              <a:rPr lang="en-US" altLang="en-US" baseline="30000">
                <a:latin typeface="VNI-Times" pitchFamily="2" charset="0"/>
                <a:cs typeface="Arial" panose="020B0604020202020204" pitchFamily="34" charset="0"/>
              </a:rPr>
              <a:t>-</a:t>
            </a:r>
            <a:endParaRPr lang="vi-VN" altLang="en-US">
              <a:latin typeface="VNI-Times" pitchFamily="2" charset="0"/>
              <a:cs typeface="Arial" panose="020B0604020202020204" pitchFamily="34" charset="0"/>
            </a:endParaRPr>
          </a:p>
        </p:txBody>
      </p:sp>
      <p:sp>
        <p:nvSpPr>
          <p:cNvPr id="34" name="Oval 37"/>
          <p:cNvSpPr>
            <a:spLocks noChangeArrowheads="1"/>
          </p:cNvSpPr>
          <p:nvPr/>
        </p:nvSpPr>
        <p:spPr bwMode="auto">
          <a:xfrm>
            <a:off x="-2868613" y="4433889"/>
            <a:ext cx="731838" cy="866775"/>
          </a:xfrm>
          <a:prstGeom prst="ellipse">
            <a:avLst/>
          </a:prstGeom>
          <a:gradFill rotWithShape="1">
            <a:gsLst>
              <a:gs pos="0">
                <a:schemeClr val="bg1"/>
              </a:gs>
              <a:gs pos="100000">
                <a:srgbClr val="000099"/>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aseline="30000">
                <a:latin typeface="VNI-Times" pitchFamily="2" charset="0"/>
                <a:cs typeface="Arial" panose="020B0604020202020204" pitchFamily="34" charset="0"/>
              </a:rPr>
              <a:t>Na</a:t>
            </a:r>
            <a:endParaRPr lang="vi-VN" altLang="en-US" sz="2800">
              <a:latin typeface="VNI-Times" pitchFamily="2" charset="0"/>
              <a:cs typeface="Arial" panose="020B0604020202020204" pitchFamily="34" charset="0"/>
            </a:endParaRPr>
          </a:p>
        </p:txBody>
      </p:sp>
      <p:sp>
        <p:nvSpPr>
          <p:cNvPr id="38" name="Oval 37"/>
          <p:cNvSpPr>
            <a:spLocks noChangeArrowheads="1"/>
          </p:cNvSpPr>
          <p:nvPr/>
        </p:nvSpPr>
        <p:spPr bwMode="auto">
          <a:xfrm>
            <a:off x="-2357438" y="3951288"/>
            <a:ext cx="990600" cy="990600"/>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latin typeface="VNI-Times" pitchFamily="2" charset="0"/>
                <a:cs typeface="Arial" panose="020B0604020202020204" pitchFamily="34" charset="0"/>
              </a:rPr>
              <a:t>Cl</a:t>
            </a:r>
            <a:endParaRPr lang="vi-VN" altLang="en-US">
              <a:latin typeface="VNI-Times" pitchFamily="2" charset="0"/>
              <a:cs typeface="Arial" panose="020B0604020202020204" pitchFamily="34" charset="0"/>
            </a:endParaRPr>
          </a:p>
        </p:txBody>
      </p:sp>
      <p:sp>
        <p:nvSpPr>
          <p:cNvPr id="2" name="TextBox 1"/>
          <p:cNvSpPr txBox="1">
            <a:spLocks noChangeArrowheads="1"/>
          </p:cNvSpPr>
          <p:nvPr/>
        </p:nvSpPr>
        <p:spPr bwMode="auto">
          <a:xfrm>
            <a:off x="3763963" y="4605338"/>
            <a:ext cx="4619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t>+</a:t>
            </a:r>
          </a:p>
        </p:txBody>
      </p:sp>
      <p:sp>
        <p:nvSpPr>
          <p:cNvPr id="22" name="Line 37"/>
          <p:cNvSpPr>
            <a:spLocks noChangeShapeType="1"/>
          </p:cNvSpPr>
          <p:nvPr/>
        </p:nvSpPr>
        <p:spPr bwMode="auto">
          <a:xfrm>
            <a:off x="5918200" y="4965700"/>
            <a:ext cx="846138" cy="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Oval 23"/>
          <p:cNvSpPr/>
          <p:nvPr/>
        </p:nvSpPr>
        <p:spPr>
          <a:xfrm>
            <a:off x="1585913" y="1516063"/>
            <a:ext cx="2208212" cy="21082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Oval 25"/>
          <p:cNvSpPr/>
          <p:nvPr/>
        </p:nvSpPr>
        <p:spPr>
          <a:xfrm>
            <a:off x="1841501" y="1758951"/>
            <a:ext cx="1744663" cy="1603375"/>
          </a:xfrm>
          <a:prstGeom prst="ellipse">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 name="Oval 29"/>
          <p:cNvSpPr/>
          <p:nvPr/>
        </p:nvSpPr>
        <p:spPr>
          <a:xfrm>
            <a:off x="2203450" y="2098675"/>
            <a:ext cx="1023938" cy="9652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1" name="Oval 30"/>
          <p:cNvSpPr/>
          <p:nvPr/>
        </p:nvSpPr>
        <p:spPr>
          <a:xfrm>
            <a:off x="2414588" y="2273301"/>
            <a:ext cx="601662" cy="595313"/>
          </a:xfrm>
          <a:prstGeom prst="ellipse">
            <a:avLst/>
          </a:prstGeom>
          <a:solidFill>
            <a:srgbClr val="FF0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000" b="1" dirty="0">
                <a:solidFill>
                  <a:schemeClr val="tx1"/>
                </a:solidFill>
                <a:latin typeface="Times New Roman" pitchFamily="18" charset="0"/>
                <a:cs typeface="Times New Roman" pitchFamily="18" charset="0"/>
              </a:rPr>
              <a:t>+11</a:t>
            </a:r>
          </a:p>
        </p:txBody>
      </p:sp>
      <p:sp>
        <p:nvSpPr>
          <p:cNvPr id="32" name="Flowchart: Connector 31"/>
          <p:cNvSpPr/>
          <p:nvPr/>
        </p:nvSpPr>
        <p:spPr>
          <a:xfrm>
            <a:off x="2652713" y="2001839"/>
            <a:ext cx="127000" cy="193675"/>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Flowchart: Connector 32"/>
          <p:cNvSpPr/>
          <p:nvPr/>
        </p:nvSpPr>
        <p:spPr>
          <a:xfrm>
            <a:off x="2663825" y="2935289"/>
            <a:ext cx="127000" cy="192087"/>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5" name="Flowchart: Connector 34"/>
          <p:cNvSpPr/>
          <p:nvPr/>
        </p:nvSpPr>
        <p:spPr>
          <a:xfrm>
            <a:off x="2652713" y="1676400"/>
            <a:ext cx="127000" cy="192088"/>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6" name="Flowchart: Connector 35"/>
          <p:cNvSpPr/>
          <p:nvPr/>
        </p:nvSpPr>
        <p:spPr>
          <a:xfrm>
            <a:off x="3370263" y="2001839"/>
            <a:ext cx="127000" cy="193675"/>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9" name="Flowchart: Connector 38"/>
          <p:cNvSpPr/>
          <p:nvPr/>
        </p:nvSpPr>
        <p:spPr>
          <a:xfrm>
            <a:off x="2716213" y="3267075"/>
            <a:ext cx="127000" cy="192088"/>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0" name="Flowchart: Connector 39"/>
          <p:cNvSpPr/>
          <p:nvPr/>
        </p:nvSpPr>
        <p:spPr>
          <a:xfrm>
            <a:off x="1973263" y="1916114"/>
            <a:ext cx="127000" cy="192087"/>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 name="Flowchart: Connector 40"/>
          <p:cNvSpPr/>
          <p:nvPr/>
        </p:nvSpPr>
        <p:spPr>
          <a:xfrm>
            <a:off x="3435350" y="2743200"/>
            <a:ext cx="127000" cy="192088"/>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3" name="Flowchart: Connector 42"/>
          <p:cNvSpPr/>
          <p:nvPr/>
        </p:nvSpPr>
        <p:spPr>
          <a:xfrm>
            <a:off x="2057400" y="3017839"/>
            <a:ext cx="127000" cy="192087"/>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4" name="Flowchart: Connector 43"/>
          <p:cNvSpPr/>
          <p:nvPr/>
        </p:nvSpPr>
        <p:spPr>
          <a:xfrm>
            <a:off x="1778000" y="2532064"/>
            <a:ext cx="127000" cy="192087"/>
          </a:xfrm>
          <a:prstGeom prst="flowChartConnector">
            <a:avLst/>
          </a:prstGeom>
          <a:solidFill>
            <a:srgbClr val="3E4B8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7051" y="1558926"/>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617206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0" presetClass="path" presetSubtype="0" accel="50000" decel="50000" fill="hold" grpId="0" nodeType="clickEffect">
                                  <p:stCondLst>
                                    <p:cond delay="0"/>
                                  </p:stCondLst>
                                  <p:childTnLst>
                                    <p:animMotion origin="layout" path="M 3.95833E-6 3.7037E-7 L 0.07461 3.7037E-7 C 0.10833 3.7037E-7 0.15039 0.00556 0.15039 0.01111 L 0.15039 0.02245 " pathEditMode="relative" rAng="0" ptsTypes="AAAA">
                                      <p:cBhvr>
                                        <p:cTn id="16" dur="2000" fill="hold"/>
                                        <p:tgtEl>
                                          <p:spTgt spid="23"/>
                                        </p:tgtEl>
                                        <p:attrNameLst>
                                          <p:attrName>ppt_x</p:attrName>
                                          <p:attrName>ppt_y</p:attrName>
                                        </p:attrNameLst>
                                      </p:cBhvr>
                                      <p:rCtr x="7513" y="1111"/>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2000"/>
                                        <p:tgtEl>
                                          <p:spTgt spid="1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4" presetClass="entr" presetSubtype="1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1000"/>
                                        <p:tgtEl>
                                          <p:spTgt spid="25"/>
                                        </p:tgtEl>
                                      </p:cBhvr>
                                    </p:animEffect>
                                  </p:childTnLst>
                                </p:cTn>
                              </p:par>
                              <p:par>
                                <p:cTn id="27" presetID="14" presetClass="entr" presetSubtype="1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1000"/>
                                        <p:tgtEl>
                                          <p:spTgt spid="17"/>
                                        </p:tgtEl>
                                      </p:cBhvr>
                                    </p:animEffect>
                                  </p:childTnLst>
                                </p:cTn>
                              </p:par>
                              <p:par>
                                <p:cTn id="30" presetID="14" presetClass="entr" presetSubtype="1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10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7" presetClass="path" presetSubtype="0" accel="50000" decel="50000" fill="hold" nodeType="clickEffect">
                                  <p:stCondLst>
                                    <p:cond delay="0"/>
                                  </p:stCondLst>
                                  <p:childTnLst>
                                    <p:animMotion origin="layout" path="M -8.33333E-7 2.22222E-6 L 0.00972 0.0118 C 0.01163 0.01435 0.01493 0.01597 0.01806 0.01597 C 0.0217 0.01597 0.02483 0.01435 0.02691 0.0118 L 0.03698 2.22222E-6 " pathEditMode="fixed" rAng="0" ptsTypes="AAAAA">
                                      <p:cBhvr>
                                        <p:cTn id="36" dur="3000" fill="hold"/>
                                        <p:tgtEl>
                                          <p:spTgt spid="25"/>
                                        </p:tgtEl>
                                        <p:attrNameLst>
                                          <p:attrName>ppt_x</p:attrName>
                                          <p:attrName>ppt_y</p:attrName>
                                        </p:attrNameLst>
                                      </p:cBhvr>
                                      <p:rCtr x="1840" y="787"/>
                                    </p:animMotion>
                                  </p:childTnLst>
                                </p:cTn>
                              </p:par>
                              <p:par>
                                <p:cTn id="37" presetID="37" presetClass="path" presetSubtype="0" accel="50000" decel="50000" fill="hold" nodeType="withEffect">
                                  <p:stCondLst>
                                    <p:cond delay="0"/>
                                  </p:stCondLst>
                                  <p:childTnLst>
                                    <p:animMotion origin="layout" path="M -0.04323 1.11111E-6 L -0.03195 0.01273 C -0.02934 0.01574 -0.0257 0.01759 -0.02205 0.01759 C -0.01771 0.01759 -0.01424 0.01574 -0.01181 0.01273 L 1.94444E-6 1.11111E-6 " pathEditMode="fixed" rAng="0" ptsTypes="AAAAA">
                                      <p:cBhvr>
                                        <p:cTn id="38" dur="3000" spd="-100000" fill="hold"/>
                                        <p:tgtEl>
                                          <p:spTgt spid="17"/>
                                        </p:tgtEl>
                                        <p:attrNameLst>
                                          <p:attrName>ppt_x</p:attrName>
                                          <p:attrName>ppt_y</p:attrName>
                                        </p:attrNameLst>
                                      </p:cBhvr>
                                      <p:rCtr x="2153" y="880"/>
                                    </p:animMotion>
                                  </p:childTnLst>
                                </p:cTn>
                              </p:par>
                              <p:par>
                                <p:cTn id="39" presetID="37" presetClass="path" presetSubtype="0" accel="50000" decel="50000" fill="hold" nodeType="withEffect">
                                  <p:stCondLst>
                                    <p:cond delay="0"/>
                                  </p:stCondLst>
                                  <p:childTnLst>
                                    <p:animMotion origin="layout" path="M -0.05434 1.11111E-6 L -0.0401 0.01111 C -0.03698 0.01366 -0.03246 0.01528 -0.02778 0.01528 C -0.02222 0.01528 -0.01788 0.01366 -0.01475 0.01111 L -2.5E-6 1.11111E-6 " pathEditMode="fixed" rAng="0" ptsTypes="AAAAA">
                                      <p:cBhvr>
                                        <p:cTn id="40" dur="3000" spd="-100000" fill="hold"/>
                                        <p:tgtEl>
                                          <p:spTgt spid="4"/>
                                        </p:tgtEl>
                                        <p:attrNameLst>
                                          <p:attrName>ppt_x</p:attrName>
                                          <p:attrName>ppt_y</p:attrName>
                                        </p:attrNameLst>
                                      </p:cBhvr>
                                      <p:rCtr x="2708" y="764"/>
                                    </p:animMotion>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7" presetClass="path" presetSubtype="0" accel="50000" decel="50000" fill="hold" grpId="0" nodeType="clickEffect">
                                  <p:stCondLst>
                                    <p:cond delay="0"/>
                                  </p:stCondLst>
                                  <p:childTnLst>
                                    <p:animMotion origin="layout" path="M 1.11111E-6 0.01088 L 0.11302 -0.07153 C 0.13646 -0.09028 0.17083 -0.1 0.20746 -0.1 C 0.24913 -0.1 0.28212 -0.09028 0.30555 -0.07153 L 0.41788 0.01088 " pathEditMode="relative" rAng="0" ptsTypes="AAAAA">
                                      <p:cBhvr>
                                        <p:cTn id="54" dur="2000" fill="hold"/>
                                        <p:tgtEl>
                                          <p:spTgt spid="34"/>
                                        </p:tgtEl>
                                        <p:attrNameLst>
                                          <p:attrName>ppt_x</p:attrName>
                                          <p:attrName>ppt_y</p:attrName>
                                        </p:attrNameLst>
                                      </p:cBhvr>
                                      <p:rCtr x="20903" y="-5556"/>
                                    </p:animMotion>
                                  </p:childTnLst>
                                </p:cTn>
                              </p:par>
                            </p:childTnLst>
                          </p:cTn>
                        </p:par>
                      </p:childTnLst>
                    </p:cTn>
                  </p:par>
                  <p:par>
                    <p:cTn id="55" fill="hold" nodeType="clickPar">
                      <p:stCondLst>
                        <p:cond delay="indefinite"/>
                      </p:stCondLst>
                      <p:childTnLst>
                        <p:par>
                          <p:cTn id="56" fill="hold" nodeType="withGroup">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heel(1)">
                                      <p:cBhvr>
                                        <p:cTn id="59" dur="1500"/>
                                        <p:tgtEl>
                                          <p:spTgt spid="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7" presetClass="path" presetSubtype="0" accel="50000" decel="50000" fill="hold" grpId="0" nodeType="clickEffect">
                                  <p:stCondLst>
                                    <p:cond delay="0"/>
                                  </p:stCondLst>
                                  <p:childTnLst>
                                    <p:animMotion origin="layout" path="M -4.16667E-6 0.07376 L 0.16007 -0.01711 C 0.19341 -0.03746 0.24289 -0.04832 0.29497 -0.04832 C 0.35452 -0.04832 0.40191 -0.03746 0.43542 -0.01711 L 0.59514 0.07376 " pathEditMode="relative" rAng="0" ptsTypes="FffFF">
                                      <p:cBhvr>
                                        <p:cTn id="63" dur="2000" fill="hold"/>
                                        <p:tgtEl>
                                          <p:spTgt spid="38"/>
                                        </p:tgtEl>
                                        <p:attrNameLst>
                                          <p:attrName>ppt_x</p:attrName>
                                          <p:attrName>ppt_y</p:attrName>
                                        </p:attrNameLst>
                                      </p:cBhvr>
                                      <p:rCtr x="29757" y="-6104"/>
                                    </p:animMotion>
                                  </p:childTnLst>
                                </p:cTn>
                              </p:par>
                            </p:childTnLst>
                          </p:cTn>
                        </p:par>
                      </p:childTnLst>
                    </p:cTn>
                  </p:par>
                  <p:par>
                    <p:cTn id="64" fill="hold" nodeType="clickPar">
                      <p:stCondLst>
                        <p:cond delay="indefinite"/>
                      </p:stCondLst>
                      <p:childTnLst>
                        <p:par>
                          <p:cTn id="65" fill="hold" nodeType="withGroup">
                            <p:stCondLst>
                              <p:cond delay="0"/>
                            </p:stCondLst>
                            <p:childTnLst>
                              <p:par>
                                <p:cTn id="66" presetID="6" presetClass="entr" presetSubtype="16"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circle(in)">
                                      <p:cBhvr>
                                        <p:cTn id="68" dur="2000"/>
                                        <p:tgtEl>
                                          <p:spTgt spid="22"/>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4113"/>
                                        </p:tgtEl>
                                        <p:attrNameLst>
                                          <p:attrName>style.visibility</p:attrName>
                                        </p:attrNameLst>
                                      </p:cBhvr>
                                      <p:to>
                                        <p:strVal val="visible"/>
                                      </p:to>
                                    </p:set>
                                    <p:anim calcmode="lin" valueType="num">
                                      <p:cBhvr>
                                        <p:cTn id="73" dur="500" fill="hold"/>
                                        <p:tgtEl>
                                          <p:spTgt spid="4113"/>
                                        </p:tgtEl>
                                        <p:attrNameLst>
                                          <p:attrName>ppt_w</p:attrName>
                                        </p:attrNameLst>
                                      </p:cBhvr>
                                      <p:tavLst>
                                        <p:tav tm="0">
                                          <p:val>
                                            <p:fltVal val="0"/>
                                          </p:val>
                                        </p:tav>
                                        <p:tav tm="100000">
                                          <p:val>
                                            <p:strVal val="#ppt_w"/>
                                          </p:val>
                                        </p:tav>
                                      </p:tavLst>
                                    </p:anim>
                                    <p:anim calcmode="lin" valueType="num">
                                      <p:cBhvr>
                                        <p:cTn id="74" dur="500" fill="hold"/>
                                        <p:tgtEl>
                                          <p:spTgt spid="4113"/>
                                        </p:tgtEl>
                                        <p:attrNameLst>
                                          <p:attrName>ppt_h</p:attrName>
                                        </p:attrNameLst>
                                      </p:cBhvr>
                                      <p:tavLst>
                                        <p:tav tm="0">
                                          <p:val>
                                            <p:fltVal val="0"/>
                                          </p:val>
                                        </p:tav>
                                        <p:tav tm="100000">
                                          <p:val>
                                            <p:strVal val="#ppt_h"/>
                                          </p:val>
                                        </p:tav>
                                      </p:tavLst>
                                    </p:anim>
                                    <p:animEffect transition="in" filter="fade">
                                      <p:cBhvr>
                                        <p:cTn id="75" dur="500"/>
                                        <p:tgtEl>
                                          <p:spTgt spid="4113"/>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4114"/>
                                        </p:tgtEl>
                                        <p:attrNameLst>
                                          <p:attrName>style.visibility</p:attrName>
                                        </p:attrNameLst>
                                      </p:cBhvr>
                                      <p:to>
                                        <p:strVal val="visible"/>
                                      </p:to>
                                    </p:set>
                                    <p:anim calcmode="lin" valueType="num">
                                      <p:cBhvr>
                                        <p:cTn id="80" dur="500" fill="hold"/>
                                        <p:tgtEl>
                                          <p:spTgt spid="4114"/>
                                        </p:tgtEl>
                                        <p:attrNameLst>
                                          <p:attrName>ppt_w</p:attrName>
                                        </p:attrNameLst>
                                      </p:cBhvr>
                                      <p:tavLst>
                                        <p:tav tm="0">
                                          <p:val>
                                            <p:fltVal val="0"/>
                                          </p:val>
                                        </p:tav>
                                        <p:tav tm="100000">
                                          <p:val>
                                            <p:strVal val="#ppt_w"/>
                                          </p:val>
                                        </p:tav>
                                      </p:tavLst>
                                    </p:anim>
                                    <p:anim calcmode="lin" valueType="num">
                                      <p:cBhvr>
                                        <p:cTn id="81" dur="500" fill="hold"/>
                                        <p:tgtEl>
                                          <p:spTgt spid="4114"/>
                                        </p:tgtEl>
                                        <p:attrNameLst>
                                          <p:attrName>ppt_h</p:attrName>
                                        </p:attrNameLst>
                                      </p:cBhvr>
                                      <p:tavLst>
                                        <p:tav tm="0">
                                          <p:val>
                                            <p:fltVal val="0"/>
                                          </p:val>
                                        </p:tav>
                                        <p:tav tm="100000">
                                          <p:val>
                                            <p:strVal val="#ppt_h"/>
                                          </p:val>
                                        </p:tav>
                                      </p:tavLst>
                                    </p:anim>
                                    <p:animEffect transition="in" filter="fade">
                                      <p:cBhvr>
                                        <p:cTn id="82" dur="500"/>
                                        <p:tgtEl>
                                          <p:spTgt spid="41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5" presetClass="path" presetSubtype="0" accel="50000" decel="50000" fill="hold" grpId="1" nodeType="clickEffect">
                                  <p:stCondLst>
                                    <p:cond delay="0"/>
                                  </p:stCondLst>
                                  <p:childTnLst>
                                    <p:animMotion origin="layout" path="M -0.0401 -0.00301 L -4.16667E-6 0.00023 " pathEditMode="relative" rAng="0" ptsTypes="AA">
                                      <p:cBhvr>
                                        <p:cTn id="86" dur="2000" spd="-100000" fill="hold"/>
                                        <p:tgtEl>
                                          <p:spTgt spid="4114"/>
                                        </p:tgtEl>
                                        <p:attrNameLst>
                                          <p:attrName>ppt_x</p:attrName>
                                          <p:attrName>ppt_y</p:attrName>
                                        </p:attrNameLst>
                                      </p:cBhvr>
                                      <p:rCtr x="1997" y="162"/>
                                    </p:animMotion>
                                  </p:childTnLst>
                                </p:cTn>
                              </p:par>
                              <p:par>
                                <p:cTn id="87" presetID="63" presetClass="path" presetSubtype="0" accel="50000" decel="50000" fill="hold" grpId="1" nodeType="withEffect">
                                  <p:stCondLst>
                                    <p:cond delay="0"/>
                                  </p:stCondLst>
                                  <p:childTnLst>
                                    <p:animMotion origin="layout" path="M 2.77778E-6 -2.22222E-6 L 0.06007 0.00602 " pathEditMode="relative" rAng="0" ptsTypes="AA">
                                      <p:cBhvr>
                                        <p:cTn id="88" dur="2000" fill="hold"/>
                                        <p:tgtEl>
                                          <p:spTgt spid="4113"/>
                                        </p:tgtEl>
                                        <p:attrNameLst>
                                          <p:attrName>ppt_x</p:attrName>
                                          <p:attrName>ppt_y</p:attrName>
                                        </p:attrNameLst>
                                      </p:cBhvr>
                                      <p:rCtr x="3003"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P spid="27" grpId="0"/>
      <p:bldP spid="28" grpId="0"/>
      <p:bldP spid="29" grpId="0"/>
      <p:bldP spid="4113" grpId="0" animBg="1"/>
      <p:bldP spid="4113" grpId="1" animBg="1"/>
      <p:bldP spid="4114" grpId="0" animBg="1"/>
      <p:bldP spid="4114" grpId="1" animBg="1"/>
      <p:bldP spid="34" grpId="0" animBg="1"/>
      <p:bldP spid="38"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42837" y="174516"/>
            <a:ext cx="11927244" cy="6907616"/>
          </a:xfrm>
          <a:prstGeom prst="rect">
            <a:avLst/>
          </a:prstGeom>
          <a:solidFill>
            <a:schemeClr val="accent3">
              <a:lumMod val="20000"/>
              <a:lumOff val="80000"/>
            </a:schemeClr>
          </a:solidFill>
        </p:spPr>
        <p:txBody>
          <a:bodyPr/>
          <a:lstStyle/>
          <a:p>
            <a:endParaRPr lang="en-US"/>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0867773" y="794370"/>
            <a:ext cx="863172" cy="914729"/>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8616" y="6010301"/>
            <a:ext cx="863172" cy="914729"/>
          </a:xfrm>
          <a:prstGeom prst="rect">
            <a:avLst/>
          </a:prstGeom>
        </p:spPr>
      </p:pic>
      <p:sp>
        <p:nvSpPr>
          <p:cNvPr id="5" name="TextBox 4"/>
          <p:cNvSpPr txBox="1"/>
          <p:nvPr/>
        </p:nvSpPr>
        <p:spPr>
          <a:xfrm>
            <a:off x="1416893" y="174516"/>
            <a:ext cx="9235262" cy="1077218"/>
          </a:xfrm>
          <a:prstGeom prst="rect">
            <a:avLst/>
          </a:prstGeom>
          <a:noFill/>
        </p:spPr>
        <p:txBody>
          <a:bodyPr wrap="square" rtlCol="0">
            <a:spAutoFit/>
          </a:bodyPr>
          <a:lstStyle/>
          <a:p>
            <a:pPr lvl="0" algn="ctr" fontAlgn="base">
              <a:spcBef>
                <a:spcPct val="0"/>
              </a:spcBef>
              <a:spcAft>
                <a:spcPct val="0"/>
              </a:spcAft>
            </a:pPr>
            <a:r>
              <a:rPr lang="en-US" b="1" dirty="0">
                <a:latin typeface="Arial" pitchFamily="34" charset="0"/>
                <a:ea typeface="Times New Roman" pitchFamily="18" charset="0"/>
                <a:cs typeface="Times New Roman" pitchFamily="18" charset="0"/>
              </a:rPr>
              <a:t>  </a:t>
            </a:r>
            <a:r>
              <a:rPr lang="en-US" sz="3200" b="1" dirty="0">
                <a:latin typeface="Arial" pitchFamily="34" charset="0"/>
                <a:ea typeface="Times New Roman" pitchFamily="18" charset="0"/>
                <a:cs typeface="Times New Roman" pitchFamily="18" charset="0"/>
              </a:rPr>
              <a:t>KẾT QUẢ PHIẾU HỌC TẬP SỐ 3</a:t>
            </a:r>
            <a:endParaRPr lang="en-US" sz="3200" dirty="0">
              <a:latin typeface="Arial" pitchFamily="34" charset="0"/>
              <a:cs typeface="Arial" pitchFamily="34" charset="0"/>
            </a:endParaRPr>
          </a:p>
          <a:p>
            <a:pPr lvl="0" algn="ctr" eaLnBrk="0" fontAlgn="base" hangingPunct="0">
              <a:spcBef>
                <a:spcPct val="0"/>
              </a:spcBef>
              <a:spcAft>
                <a:spcPct val="0"/>
              </a:spcAft>
            </a:pPr>
            <a:r>
              <a:rPr lang="en-US" sz="3200" b="1" dirty="0">
                <a:latin typeface="Arial" pitchFamily="34" charset="0"/>
                <a:ea typeface="Times New Roman" pitchFamily="18" charset="0"/>
                <a:cs typeface="Times New Roman" pitchFamily="18" charset="0"/>
              </a:rPr>
              <a:t>    </a:t>
            </a:r>
            <a:endParaRPr lang="en-US" sz="3200" dirty="0"/>
          </a:p>
        </p:txBody>
      </p:sp>
      <p:sp>
        <p:nvSpPr>
          <p:cNvPr id="2" name="TextBox 1"/>
          <p:cNvSpPr txBox="1"/>
          <p:nvPr/>
        </p:nvSpPr>
        <p:spPr>
          <a:xfrm>
            <a:off x="296054" y="1312370"/>
            <a:ext cx="11056575" cy="4401205"/>
          </a:xfrm>
          <a:prstGeom prst="rect">
            <a:avLst/>
          </a:prstGeom>
          <a:noFill/>
        </p:spPr>
        <p:txBody>
          <a:bodyPr wrap="square" rtlCol="0">
            <a:spAutoFit/>
          </a:bodyPr>
          <a:lstStyle/>
          <a:p>
            <a:r>
              <a:rPr lang="en-US" sz="4000" b="1" dirty="0"/>
              <a:t>- </a:t>
            </a:r>
            <a:r>
              <a:rPr lang="en-US" sz="4000" b="1" dirty="0" err="1"/>
              <a:t>Khi</a:t>
            </a:r>
            <a:r>
              <a:rPr lang="en-US" sz="4000" b="1" dirty="0"/>
              <a:t> </a:t>
            </a:r>
            <a:r>
              <a:rPr lang="en-US" sz="4000" b="1" dirty="0" err="1"/>
              <a:t>tham</a:t>
            </a:r>
            <a:r>
              <a:rPr lang="en-US" sz="4000" b="1" dirty="0"/>
              <a:t> </a:t>
            </a:r>
            <a:r>
              <a:rPr lang="en-US" sz="4000" b="1" dirty="0" err="1"/>
              <a:t>gia</a:t>
            </a:r>
            <a:r>
              <a:rPr lang="en-US" sz="4000" b="1" dirty="0"/>
              <a:t> </a:t>
            </a:r>
            <a:r>
              <a:rPr lang="en-US" sz="4000" b="1" dirty="0" err="1"/>
              <a:t>phản</a:t>
            </a:r>
            <a:r>
              <a:rPr lang="en-US" sz="4000" b="1" dirty="0"/>
              <a:t> </a:t>
            </a:r>
            <a:r>
              <a:rPr lang="en-US" sz="4000" b="1" dirty="0" err="1"/>
              <a:t>ứng</a:t>
            </a:r>
            <a:r>
              <a:rPr lang="en-US" sz="4000" b="1" dirty="0"/>
              <a:t> </a:t>
            </a:r>
            <a:r>
              <a:rPr lang="en-US" sz="4000" b="1" dirty="0" err="1"/>
              <a:t>hóa</a:t>
            </a:r>
            <a:r>
              <a:rPr lang="en-US" sz="4000" b="1" dirty="0"/>
              <a:t> </a:t>
            </a:r>
            <a:r>
              <a:rPr lang="en-US" sz="4000" b="1" dirty="0" err="1"/>
              <a:t>học</a:t>
            </a:r>
            <a:r>
              <a:rPr lang="en-US" sz="4000" b="1" dirty="0"/>
              <a:t> </a:t>
            </a:r>
            <a:r>
              <a:rPr lang="en-US" sz="4000" b="1" dirty="0" err="1"/>
              <a:t>các</a:t>
            </a:r>
            <a:r>
              <a:rPr lang="en-US" sz="4000" b="1" dirty="0"/>
              <a:t> </a:t>
            </a:r>
            <a:r>
              <a:rPr lang="en-US" sz="4000" b="1" dirty="0" err="1"/>
              <a:t>nguyên</a:t>
            </a:r>
            <a:r>
              <a:rPr lang="en-US" sz="4000" b="1" dirty="0"/>
              <a:t> </a:t>
            </a:r>
            <a:r>
              <a:rPr lang="en-US" sz="4000" b="1" dirty="0" err="1"/>
              <a:t>tử</a:t>
            </a:r>
            <a:r>
              <a:rPr lang="en-US" sz="4000" b="1" dirty="0"/>
              <a:t> </a:t>
            </a:r>
            <a:r>
              <a:rPr lang="en-US" sz="4000" b="1" dirty="0" err="1"/>
              <a:t>kim</a:t>
            </a:r>
            <a:r>
              <a:rPr lang="en-US" sz="4000" b="1" dirty="0"/>
              <a:t> </a:t>
            </a:r>
            <a:r>
              <a:rPr lang="en-US" sz="4000" b="1" dirty="0" err="1"/>
              <a:t>loại</a:t>
            </a:r>
            <a:r>
              <a:rPr lang="en-US" sz="4000" b="1" dirty="0"/>
              <a:t> </a:t>
            </a:r>
            <a:r>
              <a:rPr lang="en-US" sz="4000" b="1" dirty="0" err="1"/>
              <a:t>có</a:t>
            </a:r>
            <a:r>
              <a:rPr lang="en-US" sz="4000" b="1" dirty="0"/>
              <a:t> </a:t>
            </a:r>
            <a:r>
              <a:rPr lang="en-US" sz="4000" b="1" dirty="0" err="1"/>
              <a:t>xu</a:t>
            </a:r>
            <a:r>
              <a:rPr lang="en-US" sz="4000" b="1" dirty="0"/>
              <a:t> </a:t>
            </a:r>
            <a:r>
              <a:rPr lang="en-US" sz="4000" b="1" dirty="0" err="1"/>
              <a:t>hướng</a:t>
            </a:r>
            <a:r>
              <a:rPr lang="en-US" sz="4000" b="1" dirty="0"/>
              <a:t> </a:t>
            </a:r>
            <a:r>
              <a:rPr lang="en-US" sz="4000" b="1" dirty="0" err="1"/>
              <a:t>cho</a:t>
            </a:r>
            <a:r>
              <a:rPr lang="en-US" sz="4000" b="1" dirty="0"/>
              <a:t> electron </a:t>
            </a:r>
            <a:r>
              <a:rPr lang="en-US" sz="4000" b="1" dirty="0" err="1"/>
              <a:t>để</a:t>
            </a:r>
            <a:r>
              <a:rPr lang="en-US" sz="4000" b="1" dirty="0"/>
              <a:t> </a:t>
            </a:r>
            <a:r>
              <a:rPr lang="en-US" sz="4000" b="1" dirty="0" err="1"/>
              <a:t>tạo</a:t>
            </a:r>
            <a:r>
              <a:rPr lang="en-US" sz="4000" b="1" dirty="0"/>
              <a:t> ion </a:t>
            </a:r>
            <a:r>
              <a:rPr lang="en-US" sz="4000" b="1" dirty="0" err="1"/>
              <a:t>dương</a:t>
            </a:r>
            <a:r>
              <a:rPr lang="en-US" sz="4000" b="1" dirty="0"/>
              <a:t>. </a:t>
            </a:r>
          </a:p>
          <a:p>
            <a:r>
              <a:rPr lang="en-US" sz="4000" b="1" dirty="0"/>
              <a:t>- </a:t>
            </a:r>
            <a:r>
              <a:rPr lang="en-US" sz="4000" b="1" dirty="0" err="1"/>
              <a:t>Khi</a:t>
            </a:r>
            <a:r>
              <a:rPr lang="en-US" sz="4000" b="1" dirty="0"/>
              <a:t> </a:t>
            </a:r>
            <a:r>
              <a:rPr lang="en-US" sz="4000" b="1" dirty="0" err="1"/>
              <a:t>tham</a:t>
            </a:r>
            <a:r>
              <a:rPr lang="en-US" sz="4000" b="1" dirty="0"/>
              <a:t> </a:t>
            </a:r>
            <a:r>
              <a:rPr lang="en-US" sz="4000" b="1" dirty="0" err="1"/>
              <a:t>gia</a:t>
            </a:r>
            <a:r>
              <a:rPr lang="en-US" sz="4000" b="1" dirty="0"/>
              <a:t> </a:t>
            </a:r>
            <a:r>
              <a:rPr lang="en-US" sz="4000" b="1" dirty="0" err="1"/>
              <a:t>phản</a:t>
            </a:r>
            <a:r>
              <a:rPr lang="en-US" sz="4000" b="1" dirty="0"/>
              <a:t> </a:t>
            </a:r>
            <a:r>
              <a:rPr lang="en-US" sz="4000" b="1" dirty="0" err="1"/>
              <a:t>ứng</a:t>
            </a:r>
            <a:r>
              <a:rPr lang="en-US" sz="4000" b="1" dirty="0"/>
              <a:t> </a:t>
            </a:r>
            <a:r>
              <a:rPr lang="en-US" sz="4000" b="1" dirty="0" err="1"/>
              <a:t>với</a:t>
            </a:r>
            <a:r>
              <a:rPr lang="en-US" sz="4000" b="1" dirty="0"/>
              <a:t> </a:t>
            </a:r>
            <a:r>
              <a:rPr lang="en-US" sz="4000" b="1" dirty="0" err="1"/>
              <a:t>kim</a:t>
            </a:r>
            <a:r>
              <a:rPr lang="en-US" sz="4000" b="1" dirty="0"/>
              <a:t> </a:t>
            </a:r>
            <a:r>
              <a:rPr lang="en-US" sz="4000" b="1" dirty="0" err="1"/>
              <a:t>loại</a:t>
            </a:r>
            <a:r>
              <a:rPr lang="en-US" sz="4000" b="1" dirty="0"/>
              <a:t> </a:t>
            </a:r>
            <a:r>
              <a:rPr lang="en-US" sz="4000" b="1" dirty="0" err="1"/>
              <a:t>các</a:t>
            </a:r>
            <a:r>
              <a:rPr lang="en-US" sz="4000" b="1" dirty="0"/>
              <a:t> </a:t>
            </a:r>
            <a:r>
              <a:rPr lang="en-US" sz="4000" b="1" dirty="0" err="1"/>
              <a:t>nguyên</a:t>
            </a:r>
            <a:r>
              <a:rPr lang="en-US" sz="4000" b="1" dirty="0"/>
              <a:t> </a:t>
            </a:r>
            <a:r>
              <a:rPr lang="en-US" sz="4000" b="1" dirty="0" err="1"/>
              <a:t>tử</a:t>
            </a:r>
            <a:r>
              <a:rPr lang="en-US" sz="4000" b="1" dirty="0"/>
              <a:t> phi </a:t>
            </a:r>
            <a:r>
              <a:rPr lang="en-US" sz="4000" b="1" dirty="0" err="1"/>
              <a:t>kim</a:t>
            </a:r>
            <a:r>
              <a:rPr lang="en-US" sz="4000" b="1" dirty="0"/>
              <a:t> </a:t>
            </a:r>
            <a:r>
              <a:rPr lang="en-US" sz="4000" b="1" dirty="0" err="1"/>
              <a:t>thường</a:t>
            </a:r>
            <a:r>
              <a:rPr lang="en-US" sz="4000" b="1" dirty="0"/>
              <a:t> </a:t>
            </a:r>
            <a:r>
              <a:rPr lang="en-US" sz="4000" b="1" dirty="0" err="1"/>
              <a:t>có</a:t>
            </a:r>
            <a:r>
              <a:rPr lang="en-US" sz="4000" b="1" dirty="0"/>
              <a:t> </a:t>
            </a:r>
            <a:r>
              <a:rPr lang="en-US" sz="4000" b="1" dirty="0" err="1"/>
              <a:t>xu</a:t>
            </a:r>
            <a:r>
              <a:rPr lang="en-US" sz="4000" b="1" dirty="0"/>
              <a:t> </a:t>
            </a:r>
            <a:r>
              <a:rPr lang="en-US" sz="4000" b="1" dirty="0" err="1"/>
              <a:t>hướng</a:t>
            </a:r>
            <a:r>
              <a:rPr lang="en-US" sz="4000" b="1" dirty="0"/>
              <a:t> </a:t>
            </a:r>
            <a:r>
              <a:rPr lang="en-US" sz="4000" b="1" dirty="0" err="1"/>
              <a:t>nhận</a:t>
            </a:r>
            <a:r>
              <a:rPr lang="en-US" sz="4000" b="1" dirty="0"/>
              <a:t> electron </a:t>
            </a:r>
            <a:r>
              <a:rPr lang="en-US" sz="4000" b="1" dirty="0" err="1"/>
              <a:t>để</a:t>
            </a:r>
            <a:r>
              <a:rPr lang="en-US" sz="4000" b="1" dirty="0"/>
              <a:t> </a:t>
            </a:r>
            <a:r>
              <a:rPr lang="en-US" sz="4000" b="1" dirty="0" err="1"/>
              <a:t>tạo</a:t>
            </a:r>
            <a:r>
              <a:rPr lang="en-US" sz="4000" b="1" dirty="0"/>
              <a:t> ion </a:t>
            </a:r>
            <a:r>
              <a:rPr lang="en-US" sz="4000" b="1" dirty="0" err="1"/>
              <a:t>âm</a:t>
            </a:r>
            <a:r>
              <a:rPr lang="en-US" sz="4000" b="1" dirty="0"/>
              <a:t>.</a:t>
            </a:r>
          </a:p>
          <a:p>
            <a:endParaRPr lang="en-US" sz="4000" b="1" dirty="0"/>
          </a:p>
        </p:txBody>
      </p:sp>
      <p:sp>
        <p:nvSpPr>
          <p:cNvPr id="6" name="TextBox 5"/>
          <p:cNvSpPr txBox="1"/>
          <p:nvPr/>
        </p:nvSpPr>
        <p:spPr>
          <a:xfrm>
            <a:off x="296054" y="543848"/>
            <a:ext cx="2715064" cy="707886"/>
          </a:xfrm>
          <a:prstGeom prst="rect">
            <a:avLst/>
          </a:prstGeom>
          <a:noFill/>
        </p:spPr>
        <p:txBody>
          <a:bodyPr wrap="square" rtlCol="0">
            <a:spAutoFit/>
          </a:bodyPr>
          <a:lstStyle/>
          <a:p>
            <a:r>
              <a:rPr lang="en-US" sz="4000" b="1" dirty="0" err="1">
                <a:solidFill>
                  <a:srgbClr val="C00000"/>
                </a:solidFill>
              </a:rPr>
              <a:t>Câu</a:t>
            </a:r>
            <a:r>
              <a:rPr lang="en-US" sz="4000" b="1" dirty="0">
                <a:solidFill>
                  <a:srgbClr val="C00000"/>
                </a:solidFill>
              </a:rPr>
              <a:t> 2:</a:t>
            </a:r>
          </a:p>
        </p:txBody>
      </p:sp>
    </p:spTree>
    <p:extLst>
      <p:ext uri="{BB962C8B-B14F-4D97-AF65-F5344CB8AC3E}">
        <p14:creationId xmlns:p14="http://schemas.microsoft.com/office/powerpoint/2010/main" val="405986589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42837" y="174516"/>
            <a:ext cx="11927244" cy="6907616"/>
          </a:xfrm>
          <a:prstGeom prst="rect">
            <a:avLst/>
          </a:prstGeom>
          <a:solidFill>
            <a:schemeClr val="accent3">
              <a:lumMod val="20000"/>
              <a:lumOff val="80000"/>
            </a:schemeClr>
          </a:solidFill>
        </p:spPr>
        <p:txBody>
          <a:bodyPr/>
          <a:lstStyle/>
          <a:p>
            <a:endParaRPr lang="en-US"/>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0867773" y="794370"/>
            <a:ext cx="863172" cy="914729"/>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8616" y="6010301"/>
            <a:ext cx="863172" cy="914729"/>
          </a:xfrm>
          <a:prstGeom prst="rect">
            <a:avLst/>
          </a:prstGeom>
        </p:spPr>
      </p:pic>
      <p:sp>
        <p:nvSpPr>
          <p:cNvPr id="5" name="TextBox 4"/>
          <p:cNvSpPr txBox="1"/>
          <p:nvPr/>
        </p:nvSpPr>
        <p:spPr>
          <a:xfrm>
            <a:off x="2226833" y="174516"/>
            <a:ext cx="8425322" cy="523220"/>
          </a:xfrm>
          <a:prstGeom prst="rect">
            <a:avLst/>
          </a:prstGeom>
          <a:noFill/>
        </p:spPr>
        <p:txBody>
          <a:bodyPr wrap="square" rtlCol="0">
            <a:spAutoFit/>
          </a:bodyPr>
          <a:lstStyle/>
          <a:p>
            <a:pPr lvl="0" algn="ctr" fontAlgn="base">
              <a:spcBef>
                <a:spcPct val="0"/>
              </a:spcBef>
              <a:spcAft>
                <a:spcPct val="0"/>
              </a:spcAft>
            </a:pPr>
            <a:r>
              <a:rPr lang="en-US" sz="2800" b="1" dirty="0">
                <a:latin typeface="Arial" pitchFamily="34" charset="0"/>
                <a:ea typeface="Times New Roman" pitchFamily="18" charset="0"/>
                <a:cs typeface="Times New Roman" pitchFamily="18" charset="0"/>
              </a:rPr>
              <a:t>  KẾT QUẢ PHIẾU HỌC TẬP SỐ 3    </a:t>
            </a:r>
            <a:endParaRPr lang="en-US" sz="2800" dirty="0"/>
          </a:p>
        </p:txBody>
      </p:sp>
      <p:sp>
        <p:nvSpPr>
          <p:cNvPr id="6" name="TextBox 5"/>
          <p:cNvSpPr txBox="1"/>
          <p:nvPr/>
        </p:nvSpPr>
        <p:spPr>
          <a:xfrm>
            <a:off x="296054" y="433931"/>
            <a:ext cx="2715064" cy="584775"/>
          </a:xfrm>
          <a:prstGeom prst="rect">
            <a:avLst/>
          </a:prstGeom>
          <a:noFill/>
        </p:spPr>
        <p:txBody>
          <a:bodyPr wrap="square" rtlCol="0">
            <a:spAutoFit/>
          </a:bodyPr>
          <a:lstStyle/>
          <a:p>
            <a:r>
              <a:rPr lang="en-US" sz="3200" b="1" dirty="0" err="1">
                <a:solidFill>
                  <a:srgbClr val="C00000"/>
                </a:solidFill>
              </a:rPr>
              <a:t>Câu</a:t>
            </a:r>
            <a:r>
              <a:rPr lang="en-US" sz="3200" b="1" dirty="0">
                <a:solidFill>
                  <a:srgbClr val="C00000"/>
                </a:solidFill>
              </a:rPr>
              <a:t> 3:</a:t>
            </a:r>
          </a:p>
        </p:txBody>
      </p:sp>
      <mc:AlternateContent xmlns:mc="http://schemas.openxmlformats.org/markup-compatibility/2006" xmlns:a14="http://schemas.microsoft.com/office/drawing/2010/main">
        <mc:Choice Requires="a14">
          <p:sp>
            <p:nvSpPr>
              <p:cNvPr id="4" name="TextBox 3"/>
              <p:cNvSpPr txBox="1"/>
              <p:nvPr/>
            </p:nvSpPr>
            <p:spPr>
              <a:xfrm>
                <a:off x="258404" y="940814"/>
                <a:ext cx="11151813" cy="5968557"/>
              </a:xfrm>
              <a:prstGeom prst="rect">
                <a:avLst/>
              </a:prstGeom>
              <a:noFill/>
            </p:spPr>
            <p:txBody>
              <a:bodyPr wrap="square" rtlCol="0">
                <a:spAutoFit/>
              </a:bodyPr>
              <a:lstStyle/>
              <a:p>
                <a:r>
                  <a:rPr lang="en-US" sz="3200" b="1" dirty="0"/>
                  <a:t>-  Kim </a:t>
                </a:r>
                <a:r>
                  <a:rPr lang="en-US" sz="3200" b="1" dirty="0" err="1"/>
                  <a:t>loại</a:t>
                </a:r>
                <a:r>
                  <a:rPr lang="en-US" sz="3200" b="1" dirty="0"/>
                  <a:t> </a:t>
                </a:r>
                <a:r>
                  <a:rPr lang="en-US" sz="3200" b="1" dirty="0" err="1"/>
                  <a:t>phản</a:t>
                </a:r>
                <a:r>
                  <a:rPr lang="en-US" sz="3200" b="1" dirty="0"/>
                  <a:t> </a:t>
                </a:r>
                <a:r>
                  <a:rPr lang="en-US" sz="3200" b="1" dirty="0" err="1"/>
                  <a:t>ứng</a:t>
                </a:r>
                <a:r>
                  <a:rPr lang="en-US" sz="3200" b="1" dirty="0"/>
                  <a:t> </a:t>
                </a:r>
                <a:r>
                  <a:rPr lang="en-US" sz="3200" b="1" dirty="0" err="1"/>
                  <a:t>với</a:t>
                </a:r>
                <a:r>
                  <a:rPr lang="en-US" sz="3200" b="1" dirty="0"/>
                  <a:t> oxygen </a:t>
                </a:r>
                <a:r>
                  <a:rPr lang="en-US" sz="3200" b="1" dirty="0" err="1"/>
                  <a:t>thường</a:t>
                </a:r>
                <a:r>
                  <a:rPr lang="en-US" sz="3200" b="1" dirty="0"/>
                  <a:t> </a:t>
                </a:r>
                <a:r>
                  <a:rPr lang="en-US" sz="3200" b="1" dirty="0" err="1"/>
                  <a:t>tạo</a:t>
                </a:r>
                <a:r>
                  <a:rPr lang="en-US" sz="3200" b="1" dirty="0"/>
                  <a:t> </a:t>
                </a:r>
                <a:r>
                  <a:rPr lang="en-US" sz="3200" b="1" dirty="0" err="1"/>
                  <a:t>thành</a:t>
                </a:r>
                <a:r>
                  <a:rPr lang="en-US" sz="3200" b="1" dirty="0"/>
                  <a:t> oxide base</a:t>
                </a:r>
                <a:endParaRPr lang="en-US" sz="3200" dirty="0"/>
              </a:p>
              <a:p>
                <a:r>
                  <a:rPr lang="en-US" sz="3200" dirty="0"/>
                  <a:t>     3Fe  + 2O</a:t>
                </a:r>
                <a:r>
                  <a:rPr lang="en-US" sz="3200" baseline="-25000" dirty="0"/>
                  <a:t>2</a:t>
                </a:r>
                <a:r>
                  <a:rPr lang="en-US" sz="3200" b="1" dirty="0"/>
                  <a:t>  </a:t>
                </a:r>
                <a14:m>
                  <m:oMath xmlns:m="http://schemas.openxmlformats.org/officeDocument/2006/math">
                    <m:box>
                      <m:boxPr>
                        <m:ctrlPr>
                          <a:rPr lang="en-US" sz="3200" i="1">
                            <a:latin typeface="Cambria Math"/>
                          </a:rPr>
                        </m:ctrlPr>
                      </m:boxPr>
                      <m:e>
                        <m:groupChr>
                          <m:groupChrPr>
                            <m:chr m:val="→"/>
                            <m:vertJc m:val="bot"/>
                            <m:ctrlPr>
                              <a:rPr lang="en-US" sz="3200" i="1">
                                <a:latin typeface="Cambria Math"/>
                              </a:rPr>
                            </m:ctrlPr>
                          </m:groupChrPr>
                          <m:e>
                            <m:sSup>
                              <m:sSupPr>
                                <m:ctrlPr>
                                  <a:rPr lang="en-US" sz="3200" i="1">
                                    <a:latin typeface="Cambria Math"/>
                                  </a:rPr>
                                </m:ctrlPr>
                              </m:sSupPr>
                              <m:e>
                                <m:r>
                                  <a:rPr lang="en-US" sz="3200" i="1">
                                    <a:latin typeface="Cambria Math" panose="02040503050406030204" pitchFamily="18" charset="0"/>
                                  </a:rPr>
                                  <m:t>𝑡</m:t>
                                </m:r>
                              </m:e>
                              <m:sup>
                                <m:r>
                                  <a:rPr lang="en-US" sz="3200" i="1">
                                    <a:latin typeface="Cambria Math" panose="02040503050406030204" pitchFamily="18" charset="0"/>
                                  </a:rPr>
                                  <m:t>0</m:t>
                                </m:r>
                              </m:sup>
                            </m:sSup>
                          </m:e>
                        </m:groupChr>
                      </m:e>
                    </m:box>
                  </m:oMath>
                </a14:m>
                <a:r>
                  <a:rPr lang="en-US" sz="3200" dirty="0"/>
                  <a:t>  Fe</a:t>
                </a:r>
                <a:r>
                  <a:rPr lang="en-US" sz="3200" baseline="-25000" dirty="0"/>
                  <a:t>3</a:t>
                </a:r>
                <a:r>
                  <a:rPr lang="en-US" sz="3200" dirty="0"/>
                  <a:t>O</a:t>
                </a:r>
                <a:r>
                  <a:rPr lang="en-US" sz="3200" baseline="-25000" dirty="0"/>
                  <a:t>4</a:t>
                </a:r>
                <a:r>
                  <a:rPr lang="en-US" sz="3200" dirty="0"/>
                  <a:t> ;    2Mg  + O</a:t>
                </a:r>
                <a:r>
                  <a:rPr lang="en-US" sz="3200" baseline="-25000" dirty="0"/>
                  <a:t>2</a:t>
                </a:r>
                <a:r>
                  <a:rPr lang="en-US" sz="3200" b="1" dirty="0"/>
                  <a:t> </a:t>
                </a:r>
                <a14:m>
                  <m:oMath xmlns:m="http://schemas.openxmlformats.org/officeDocument/2006/math">
                    <m:groupChr>
                      <m:groupChrPr>
                        <m:chr m:val="→"/>
                        <m:vertJc m:val="bot"/>
                        <m:ctrlPr>
                          <a:rPr lang="en-US" sz="3200" i="1">
                            <a:latin typeface="Cambria Math"/>
                          </a:rPr>
                        </m:ctrlPr>
                      </m:groupChrPr>
                      <m:e>
                        <m:sSup>
                          <m:sSupPr>
                            <m:ctrlPr>
                              <a:rPr lang="en-US" sz="3200" i="1">
                                <a:latin typeface="Cambria Math"/>
                              </a:rPr>
                            </m:ctrlPr>
                          </m:sSupPr>
                          <m:e>
                            <m:r>
                              <a:rPr lang="en-US" sz="3200" i="1">
                                <a:latin typeface="Cambria Math" panose="02040503050406030204" pitchFamily="18" charset="0"/>
                              </a:rPr>
                              <m:t>𝑡</m:t>
                            </m:r>
                          </m:e>
                          <m:sup>
                            <m:r>
                              <a:rPr lang="en-US" sz="3200" i="1">
                                <a:latin typeface="Cambria Math" panose="02040503050406030204" pitchFamily="18" charset="0"/>
                              </a:rPr>
                              <m:t>0</m:t>
                            </m:r>
                          </m:sup>
                        </m:sSup>
                      </m:e>
                    </m:groupChr>
                  </m:oMath>
                </a14:m>
                <a:r>
                  <a:rPr lang="en-US" sz="3200" dirty="0"/>
                  <a:t> 2MgO</a:t>
                </a:r>
              </a:p>
              <a:p>
                <a:r>
                  <a:rPr lang="en-US" sz="3200" b="1" dirty="0"/>
                  <a:t>-  Kim </a:t>
                </a:r>
                <a:r>
                  <a:rPr lang="en-US" sz="3200" b="1" dirty="0" err="1"/>
                  <a:t>loại</a:t>
                </a:r>
                <a:r>
                  <a:rPr lang="en-US" sz="3200" b="1" dirty="0"/>
                  <a:t> </a:t>
                </a:r>
                <a:r>
                  <a:rPr lang="en-US" sz="3200" b="1" dirty="0" err="1"/>
                  <a:t>phản</a:t>
                </a:r>
                <a:r>
                  <a:rPr lang="en-US" sz="3200" b="1" dirty="0"/>
                  <a:t> </a:t>
                </a:r>
                <a:r>
                  <a:rPr lang="en-US" sz="3200" b="1" dirty="0" err="1"/>
                  <a:t>ứng</a:t>
                </a:r>
                <a:r>
                  <a:rPr lang="en-US" sz="3200" b="1" dirty="0"/>
                  <a:t> </a:t>
                </a:r>
                <a:r>
                  <a:rPr lang="en-US" sz="3200" b="1" dirty="0" err="1"/>
                  <a:t>với</a:t>
                </a:r>
                <a:r>
                  <a:rPr lang="en-US" sz="3200" b="1" dirty="0"/>
                  <a:t> oxygen </a:t>
                </a:r>
                <a:r>
                  <a:rPr lang="en-US" sz="3200" b="1" dirty="0" err="1"/>
                  <a:t>thường</a:t>
                </a:r>
                <a:r>
                  <a:rPr lang="en-US" sz="3200" b="1" dirty="0"/>
                  <a:t> </a:t>
                </a:r>
                <a:r>
                  <a:rPr lang="en-US" sz="3200" b="1" dirty="0" err="1"/>
                  <a:t>tạo</a:t>
                </a:r>
                <a:r>
                  <a:rPr lang="en-US" sz="3200" b="1" dirty="0"/>
                  <a:t> </a:t>
                </a:r>
                <a:r>
                  <a:rPr lang="en-US" sz="3200" b="1" dirty="0" err="1"/>
                  <a:t>thành</a:t>
                </a:r>
                <a:r>
                  <a:rPr lang="en-US" sz="3200" b="1" dirty="0"/>
                  <a:t> oxide acid</a:t>
                </a:r>
                <a:endParaRPr lang="en-US" sz="3200" dirty="0"/>
              </a:p>
              <a:p>
                <a:r>
                  <a:rPr lang="en-US" sz="3200" b="1" dirty="0"/>
                  <a:t>   + </a:t>
                </a:r>
                <a:r>
                  <a:rPr lang="en-US" sz="3200" b="1" dirty="0" err="1"/>
                  <a:t>Đốt</a:t>
                </a:r>
                <a:r>
                  <a:rPr lang="en-US" sz="3200" b="1" dirty="0"/>
                  <a:t> </a:t>
                </a:r>
                <a:r>
                  <a:rPr lang="en-US" sz="3200" b="1" dirty="0" err="1"/>
                  <a:t>cháy</a:t>
                </a:r>
                <a:r>
                  <a:rPr lang="en-US" sz="3200" b="1" dirty="0"/>
                  <a:t> sulfur :  </a:t>
                </a:r>
                <a:r>
                  <a:rPr lang="en-US" sz="3200" dirty="0"/>
                  <a:t>S + O</a:t>
                </a:r>
                <a:r>
                  <a:rPr lang="en-US" sz="3200" baseline="-25000" dirty="0"/>
                  <a:t>2</a:t>
                </a:r>
                <a:r>
                  <a:rPr lang="en-US" sz="3200" dirty="0"/>
                  <a:t>  </a:t>
                </a:r>
                <a14:m>
                  <m:oMath xmlns:m="http://schemas.openxmlformats.org/officeDocument/2006/math">
                    <m:box>
                      <m:boxPr>
                        <m:ctrlPr>
                          <a:rPr lang="en-US" sz="3200" i="1">
                            <a:latin typeface="Cambria Math"/>
                          </a:rPr>
                        </m:ctrlPr>
                      </m:boxPr>
                      <m:e>
                        <m:groupChr>
                          <m:groupChrPr>
                            <m:chr m:val="→"/>
                            <m:vertJc m:val="bot"/>
                            <m:ctrlPr>
                              <a:rPr lang="en-US" sz="3200" i="1">
                                <a:latin typeface="Cambria Math"/>
                              </a:rPr>
                            </m:ctrlPr>
                          </m:groupChrPr>
                          <m:e>
                            <m:sSup>
                              <m:sSupPr>
                                <m:ctrlPr>
                                  <a:rPr lang="en-US" sz="3200" i="1">
                                    <a:latin typeface="Cambria Math"/>
                                  </a:rPr>
                                </m:ctrlPr>
                              </m:sSupPr>
                              <m:e>
                                <m:r>
                                  <a:rPr lang="en-US" sz="3200" i="1">
                                    <a:latin typeface="Cambria Math" panose="02040503050406030204" pitchFamily="18" charset="0"/>
                                  </a:rPr>
                                  <m:t>𝑡</m:t>
                                </m:r>
                              </m:e>
                              <m:sup>
                                <m:r>
                                  <a:rPr lang="en-US" sz="3200" i="1">
                                    <a:latin typeface="Cambria Math" panose="02040503050406030204" pitchFamily="18" charset="0"/>
                                  </a:rPr>
                                  <m:t>0</m:t>
                                </m:r>
                              </m:sup>
                            </m:sSup>
                          </m:e>
                        </m:groupChr>
                      </m:e>
                    </m:box>
                  </m:oMath>
                </a14:m>
                <a:r>
                  <a:rPr lang="en-US" sz="3200" dirty="0"/>
                  <a:t>  SO</a:t>
                </a:r>
                <a:r>
                  <a:rPr lang="en-US" sz="3200" baseline="-25000" dirty="0"/>
                  <a:t>2</a:t>
                </a:r>
                <a:r>
                  <a:rPr lang="en-US" sz="3200" dirty="0"/>
                  <a:t>   (sulfur di oxide)</a:t>
                </a:r>
              </a:p>
              <a:p>
                <a:r>
                  <a:rPr lang="en-US" sz="3200" b="1" dirty="0"/>
                  <a:t>   + </a:t>
                </a:r>
                <a:r>
                  <a:rPr lang="en-US" sz="3200" b="1" dirty="0" err="1"/>
                  <a:t>Đốt</a:t>
                </a:r>
                <a:r>
                  <a:rPr lang="en-US" sz="3200" b="1" dirty="0"/>
                  <a:t> </a:t>
                </a:r>
                <a:r>
                  <a:rPr lang="en-US" sz="3200" b="1" dirty="0" err="1"/>
                  <a:t>cháy</a:t>
                </a:r>
                <a:r>
                  <a:rPr lang="en-US" sz="3200" b="1" dirty="0"/>
                  <a:t> carbon: </a:t>
                </a:r>
                <a:r>
                  <a:rPr lang="en-US" sz="3200" dirty="0"/>
                  <a:t>C + O</a:t>
                </a:r>
                <a:r>
                  <a:rPr lang="en-US" sz="3200" baseline="-25000" dirty="0"/>
                  <a:t>2</a:t>
                </a:r>
                <a:r>
                  <a:rPr lang="en-US" sz="3200" dirty="0"/>
                  <a:t>  </a:t>
                </a:r>
                <a14:m>
                  <m:oMath xmlns:m="http://schemas.openxmlformats.org/officeDocument/2006/math">
                    <m:box>
                      <m:boxPr>
                        <m:ctrlPr>
                          <a:rPr lang="en-US" sz="3200" i="1">
                            <a:latin typeface="Cambria Math"/>
                          </a:rPr>
                        </m:ctrlPr>
                      </m:boxPr>
                      <m:e>
                        <m:groupChr>
                          <m:groupChrPr>
                            <m:chr m:val="→"/>
                            <m:vertJc m:val="bot"/>
                            <m:ctrlPr>
                              <a:rPr lang="en-US" sz="3200" i="1">
                                <a:latin typeface="Cambria Math"/>
                              </a:rPr>
                            </m:ctrlPr>
                          </m:groupChrPr>
                          <m:e>
                            <m:sSup>
                              <m:sSupPr>
                                <m:ctrlPr>
                                  <a:rPr lang="en-US" sz="3200" i="1">
                                    <a:latin typeface="Cambria Math"/>
                                  </a:rPr>
                                </m:ctrlPr>
                              </m:sSupPr>
                              <m:e>
                                <m:r>
                                  <a:rPr lang="en-US" sz="3200" i="1">
                                    <a:latin typeface="Cambria Math" panose="02040503050406030204" pitchFamily="18" charset="0"/>
                                  </a:rPr>
                                  <m:t>𝑡</m:t>
                                </m:r>
                              </m:e>
                              <m:sup>
                                <m:r>
                                  <a:rPr lang="en-US" sz="3200" i="1">
                                    <a:latin typeface="Cambria Math" panose="02040503050406030204" pitchFamily="18" charset="0"/>
                                  </a:rPr>
                                  <m:t>0</m:t>
                                </m:r>
                              </m:sup>
                            </m:sSup>
                          </m:e>
                        </m:groupChr>
                      </m:e>
                    </m:box>
                  </m:oMath>
                </a14:m>
                <a:r>
                  <a:rPr lang="en-US" sz="3200" dirty="0"/>
                  <a:t> CO</a:t>
                </a:r>
                <a:r>
                  <a:rPr lang="en-US" sz="3200" baseline="-25000" dirty="0"/>
                  <a:t>2</a:t>
                </a:r>
                <a:r>
                  <a:rPr lang="en-US" sz="3200" dirty="0"/>
                  <a:t> (</a:t>
                </a:r>
                <a:r>
                  <a:rPr lang="en-US" sz="3200" dirty="0" err="1"/>
                  <a:t>đủ</a:t>
                </a:r>
                <a:r>
                  <a:rPr lang="en-US" sz="3200" dirty="0"/>
                  <a:t> O</a:t>
                </a:r>
                <a:r>
                  <a:rPr lang="en-US" sz="3200" baseline="-25000" dirty="0"/>
                  <a:t>2</a:t>
                </a:r>
                <a:r>
                  <a:rPr lang="en-US" sz="3200" dirty="0"/>
                  <a:t>)</a:t>
                </a:r>
                <a:endParaRPr lang="en-US" sz="3200" baseline="-25000" dirty="0"/>
              </a:p>
              <a:p>
                <a:r>
                  <a:rPr lang="en-US" sz="3200" baseline="-25000" dirty="0"/>
                  <a:t> </a:t>
                </a:r>
                <a:r>
                  <a:rPr lang="en-US" sz="3200" dirty="0"/>
                  <a:t>                                                 </a:t>
                </a:r>
                <a:r>
                  <a:rPr lang="en-US" sz="3200" baseline="-25000" dirty="0"/>
                  <a:t> </a:t>
                </a:r>
                <a:r>
                  <a:rPr lang="en-US" sz="3200" dirty="0"/>
                  <a:t>(carbon di oxide)</a:t>
                </a:r>
              </a:p>
              <a:p>
                <a:r>
                  <a:rPr lang="en-US" sz="3200" dirty="0"/>
                  <a:t>                                    2C + O</a:t>
                </a:r>
                <a:r>
                  <a:rPr lang="en-US" sz="3200" baseline="-25000" dirty="0"/>
                  <a:t>2</a:t>
                </a:r>
                <a:r>
                  <a:rPr lang="en-US" sz="3200" dirty="0"/>
                  <a:t>  </a:t>
                </a:r>
                <a14:m>
                  <m:oMath xmlns:m="http://schemas.openxmlformats.org/officeDocument/2006/math">
                    <m:box>
                      <m:boxPr>
                        <m:ctrlPr>
                          <a:rPr lang="en-US" sz="3200" i="1">
                            <a:latin typeface="Cambria Math"/>
                          </a:rPr>
                        </m:ctrlPr>
                      </m:boxPr>
                      <m:e>
                        <m:groupChr>
                          <m:groupChrPr>
                            <m:chr m:val="→"/>
                            <m:vertJc m:val="bot"/>
                            <m:ctrlPr>
                              <a:rPr lang="en-US" sz="3200" i="1">
                                <a:latin typeface="Cambria Math"/>
                              </a:rPr>
                            </m:ctrlPr>
                          </m:groupChrPr>
                          <m:e>
                            <m:sSup>
                              <m:sSupPr>
                                <m:ctrlPr>
                                  <a:rPr lang="en-US" sz="3200" i="1">
                                    <a:latin typeface="Cambria Math"/>
                                  </a:rPr>
                                </m:ctrlPr>
                              </m:sSupPr>
                              <m:e>
                                <m:r>
                                  <a:rPr lang="en-US" sz="3200" i="1">
                                    <a:latin typeface="Cambria Math" panose="02040503050406030204" pitchFamily="18" charset="0"/>
                                  </a:rPr>
                                  <m:t>𝑡</m:t>
                                </m:r>
                              </m:e>
                              <m:sup>
                                <m:r>
                                  <a:rPr lang="en-US" sz="3200" i="1">
                                    <a:latin typeface="Cambria Math" panose="02040503050406030204" pitchFamily="18" charset="0"/>
                                  </a:rPr>
                                  <m:t>0</m:t>
                                </m:r>
                              </m:sup>
                            </m:sSup>
                          </m:e>
                        </m:groupChr>
                      </m:e>
                    </m:box>
                  </m:oMath>
                </a14:m>
                <a:r>
                  <a:rPr lang="en-US" sz="3200" dirty="0"/>
                  <a:t>  2CO (</a:t>
                </a:r>
                <a:r>
                  <a:rPr lang="en-US" sz="3200" dirty="0" err="1"/>
                  <a:t>Thiếu</a:t>
                </a:r>
                <a:r>
                  <a:rPr lang="en-US" sz="3200" dirty="0"/>
                  <a:t> O</a:t>
                </a:r>
                <a:r>
                  <a:rPr lang="en-US" sz="3200" baseline="-25000" dirty="0"/>
                  <a:t>2</a:t>
                </a:r>
                <a:r>
                  <a:rPr lang="en-US" sz="3200" dirty="0"/>
                  <a:t>)  </a:t>
                </a:r>
              </a:p>
              <a:p>
                <a:r>
                  <a:rPr lang="en-US" sz="3200" dirty="0"/>
                  <a:t>                                          (Carbon monoxide)</a:t>
                </a:r>
              </a:p>
            </p:txBody>
          </p:sp>
        </mc:Choice>
        <mc:Fallback xmlns="">
          <p:sp>
            <p:nvSpPr>
              <p:cNvPr id="4" name="TextBox 3"/>
              <p:cNvSpPr txBox="1">
                <a:spLocks noRot="1" noChangeAspect="1" noMove="1" noResize="1" noEditPoints="1" noAdjustHandles="1" noChangeArrowheads="1" noChangeShapeType="1" noTextEdit="1"/>
              </p:cNvSpPr>
              <p:nvPr/>
            </p:nvSpPr>
            <p:spPr>
              <a:xfrm>
                <a:off x="258404" y="940814"/>
                <a:ext cx="11151813" cy="5968557"/>
              </a:xfrm>
              <a:prstGeom prst="rect">
                <a:avLst/>
              </a:prstGeom>
              <a:blipFill>
                <a:blip r:embed="rId4"/>
                <a:stretch>
                  <a:fillRect l="-1366" t="-1328" r="-1585" b="-2349"/>
                </a:stretch>
              </a:blipFill>
            </p:spPr>
            <p:txBody>
              <a:bodyPr/>
              <a:lstStyle/>
              <a:p>
                <a:r>
                  <a:rPr lang="en-US">
                    <a:noFill/>
                  </a:rPr>
                  <a:t> </a:t>
                </a:r>
              </a:p>
            </p:txBody>
          </p:sp>
        </mc:Fallback>
      </mc:AlternateContent>
    </p:spTree>
    <p:extLst>
      <p:ext uri="{BB962C8B-B14F-4D97-AF65-F5344CB8AC3E}">
        <p14:creationId xmlns:p14="http://schemas.microsoft.com/office/powerpoint/2010/main" val="183663286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Đốt Magie Mg Trong Không Khí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42143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ắt cháy trong oxygen  Bài 16  KHTN 9 Chân trời sáng tạo_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44936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Khoa học tự nhiên 9  Chân trời sáng tạo  Thí nghiệm Kim loại phản ứng với oxygen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50" y="0"/>
            <a:ext cx="12153900" cy="6858000"/>
          </a:xfrm>
          <a:prstGeom prst="rect">
            <a:avLst/>
          </a:prstGeom>
        </p:spPr>
      </p:pic>
    </p:spTree>
    <p:extLst>
      <p:ext uri="{BB962C8B-B14F-4D97-AF65-F5344CB8AC3E}">
        <p14:creationId xmlns:p14="http://schemas.microsoft.com/office/powerpoint/2010/main" val="26328344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acbon C cháy trong Oxi O2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1872232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AutoShape 2"/>
          <p:cNvSpPr/>
          <p:nvPr/>
        </p:nvSpPr>
        <p:spPr>
          <a:xfrm rot="-5400000">
            <a:off x="5012500" y="436144"/>
            <a:ext cx="2166999" cy="12192000"/>
          </a:xfrm>
          <a:prstGeom prst="rect">
            <a:avLst/>
          </a:prstGeom>
          <a:solidFill>
            <a:srgbClr val="FFFFFF"/>
          </a:solidFill>
        </p:spPr>
        <p:txBody>
          <a:bodyPr/>
          <a:lstStyle/>
          <a:p>
            <a:endParaRPr lang="en-US"/>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216771">
            <a:off x="10528419" y="923237"/>
            <a:ext cx="1280122" cy="59583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72256"/>
          <a:stretch>
            <a:fillRect/>
          </a:stretch>
        </p:blipFill>
        <p:spPr>
          <a:xfrm rot="1081854">
            <a:off x="7647317" y="-927166"/>
            <a:ext cx="5371443" cy="185433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6271604"/>
            <a:ext cx="1422323" cy="888274"/>
          </a:xfrm>
          <a:prstGeom prst="rect">
            <a:avLst/>
          </a:prstGeom>
        </p:spPr>
      </p:pic>
      <p:pic>
        <p:nvPicPr>
          <p:cNvPr id="14" name="Picture 13"/>
          <p:cNvPicPr/>
          <p:nvPr/>
        </p:nvPicPr>
        <p:blipFill rotWithShape="1">
          <a:blip r:embed="rId8"/>
          <a:srcRect l="574" t="36760" r="72101" b="30973"/>
          <a:stretch/>
        </p:blipFill>
        <p:spPr bwMode="auto">
          <a:xfrm>
            <a:off x="0" y="529152"/>
            <a:ext cx="6220859" cy="5807467"/>
          </a:xfrm>
          <a:prstGeom prst="rect">
            <a:avLst/>
          </a:prstGeom>
          <a:ln>
            <a:noFill/>
          </a:ln>
          <a:extLst>
            <a:ext uri="{53640926-AAD7-44D8-BBD7-CCE9431645EC}">
              <a14:shadowObscured xmlns:a14="http://schemas.microsoft.com/office/drawing/2010/main"/>
            </a:ext>
          </a:extLst>
        </p:spPr>
      </p:pic>
      <p:sp>
        <p:nvSpPr>
          <p:cNvPr id="16" name="Cube 15"/>
          <p:cNvSpPr/>
          <p:nvPr/>
        </p:nvSpPr>
        <p:spPr>
          <a:xfrm>
            <a:off x="1422323" y="20309"/>
            <a:ext cx="3714045" cy="508843"/>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HOẠT ĐỘNG KHỞI ĐỘNG</a:t>
            </a:r>
            <a:endParaRPr lang="en-US" dirty="0">
              <a:solidFill>
                <a:schemeClr val="tx1"/>
              </a:solidFill>
            </a:endParaRPr>
          </a:p>
        </p:txBody>
      </p:sp>
      <p:sp>
        <p:nvSpPr>
          <p:cNvPr id="5" name="TextBox 4"/>
          <p:cNvSpPr txBox="1"/>
          <p:nvPr/>
        </p:nvSpPr>
        <p:spPr>
          <a:xfrm>
            <a:off x="7106194" y="940526"/>
            <a:ext cx="1084217" cy="613954"/>
          </a:xfrm>
          <a:prstGeom prst="rect">
            <a:avLst/>
          </a:prstGeom>
          <a:noFill/>
        </p:spPr>
        <p:txBody>
          <a:bodyPr wrap="square" rtlCol="0">
            <a:spAutoFit/>
          </a:bodyPr>
          <a:lstStyle/>
          <a:p>
            <a:endParaRPr lang="en-US" dirty="0"/>
          </a:p>
        </p:txBody>
      </p:sp>
      <p:pic>
        <p:nvPicPr>
          <p:cNvPr id="13" name="Picture 3" descr="hinh"/>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061166" y="0"/>
            <a:ext cx="6386515" cy="672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0034-1"/>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36546" y="414713"/>
            <a:ext cx="843915" cy="7346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7613169" y="1258306"/>
            <a:ext cx="3949177" cy="5078313"/>
          </a:xfrm>
          <a:prstGeom prst="rect">
            <a:avLst/>
          </a:prstGeom>
        </p:spPr>
        <p:txBody>
          <a:bodyPr wrap="square">
            <a:spAutoFit/>
          </a:bodyPr>
          <a:lstStyle/>
          <a:p>
            <a:r>
              <a:rPr lang="en-US" sz="3600" b="1" dirty="0"/>
              <a:t>- </a:t>
            </a:r>
            <a:r>
              <a:rPr lang="en-US" sz="3600" b="1" dirty="0" err="1"/>
              <a:t>Quan</a:t>
            </a:r>
            <a:r>
              <a:rPr lang="en-US" sz="3600" b="1" dirty="0"/>
              <a:t> </a:t>
            </a:r>
            <a:r>
              <a:rPr lang="en-US" sz="3600" b="1" dirty="0" err="1"/>
              <a:t>sát</a:t>
            </a:r>
            <a:r>
              <a:rPr lang="en-US" sz="3600" b="1" dirty="0"/>
              <a:t> </a:t>
            </a:r>
            <a:r>
              <a:rPr lang="en-US" sz="3600" b="1" dirty="0" err="1"/>
              <a:t>Hình</a:t>
            </a:r>
            <a:r>
              <a:rPr lang="en-US" sz="3600" b="1" dirty="0"/>
              <a:t> 18.1, </a:t>
            </a:r>
            <a:r>
              <a:rPr lang="en-US" sz="3600" b="1" dirty="0" err="1"/>
              <a:t>chỉ</a:t>
            </a:r>
            <a:r>
              <a:rPr lang="en-US" sz="3600" b="1" dirty="0"/>
              <a:t> </a:t>
            </a:r>
            <a:r>
              <a:rPr lang="en-US" sz="3600" b="1" dirty="0" err="1"/>
              <a:t>ra</a:t>
            </a:r>
            <a:r>
              <a:rPr lang="en-US" sz="3600" b="1" dirty="0"/>
              <a:t> </a:t>
            </a:r>
            <a:r>
              <a:rPr lang="en-US" sz="3600" b="1" dirty="0" err="1"/>
              <a:t>các</a:t>
            </a:r>
            <a:r>
              <a:rPr lang="en-US" sz="3600" b="1" dirty="0"/>
              <a:t> </a:t>
            </a:r>
            <a:r>
              <a:rPr lang="en-US" sz="3600" b="1" dirty="0" err="1"/>
              <a:t>đơn</a:t>
            </a:r>
            <a:r>
              <a:rPr lang="en-US" sz="3600" b="1" dirty="0"/>
              <a:t> </a:t>
            </a:r>
            <a:r>
              <a:rPr lang="en-US" sz="3600" b="1" dirty="0" err="1"/>
              <a:t>chất</a:t>
            </a:r>
            <a:r>
              <a:rPr lang="en-US" sz="3600" b="1" dirty="0"/>
              <a:t> </a:t>
            </a:r>
            <a:r>
              <a:rPr lang="en-US" sz="3600" b="1" dirty="0" err="1"/>
              <a:t>kim</a:t>
            </a:r>
            <a:r>
              <a:rPr lang="en-US" sz="3600" b="1" dirty="0"/>
              <a:t> </a:t>
            </a:r>
            <a:r>
              <a:rPr lang="en-US" sz="3600" b="1" dirty="0" err="1"/>
              <a:t>loại</a:t>
            </a:r>
            <a:r>
              <a:rPr lang="en-US" sz="3600" b="1" dirty="0"/>
              <a:t>, </a:t>
            </a:r>
            <a:r>
              <a:rPr lang="en-US" sz="3600" b="1" dirty="0" err="1"/>
              <a:t>các</a:t>
            </a:r>
            <a:r>
              <a:rPr lang="en-US" sz="3600" b="1" dirty="0"/>
              <a:t> </a:t>
            </a:r>
            <a:r>
              <a:rPr lang="en-US" sz="3600" b="1" dirty="0" err="1"/>
              <a:t>đơn</a:t>
            </a:r>
            <a:r>
              <a:rPr lang="en-US" sz="3600" b="1" dirty="0"/>
              <a:t> </a:t>
            </a:r>
            <a:r>
              <a:rPr lang="en-US" sz="3600" b="1" dirty="0" err="1"/>
              <a:t>chất</a:t>
            </a:r>
            <a:r>
              <a:rPr lang="en-US" sz="3600" b="1" dirty="0"/>
              <a:t> phi </a:t>
            </a:r>
            <a:r>
              <a:rPr lang="en-US" sz="3600" b="1" dirty="0" err="1"/>
              <a:t>kim</a:t>
            </a:r>
            <a:r>
              <a:rPr lang="en-US" sz="3600" b="1" dirty="0"/>
              <a:t>. </a:t>
            </a:r>
          </a:p>
          <a:p>
            <a:r>
              <a:rPr lang="en-US" sz="3600" dirty="0"/>
              <a:t>-  </a:t>
            </a:r>
            <a:r>
              <a:rPr lang="en-US" sz="3600" b="1" dirty="0" err="1"/>
              <a:t>Kể</a:t>
            </a:r>
            <a:r>
              <a:rPr lang="en-US" sz="3600" b="1" dirty="0"/>
              <a:t> </a:t>
            </a:r>
            <a:r>
              <a:rPr lang="en-US" sz="3600" b="1" dirty="0" err="1"/>
              <a:t>thêm</a:t>
            </a:r>
            <a:r>
              <a:rPr lang="en-US" sz="3600" b="1" dirty="0"/>
              <a:t> </a:t>
            </a:r>
            <a:r>
              <a:rPr lang="en-US" sz="3600" b="1" dirty="0" err="1"/>
              <a:t>một</a:t>
            </a:r>
            <a:r>
              <a:rPr lang="en-US" sz="3600" b="1" dirty="0"/>
              <a:t> </a:t>
            </a:r>
            <a:r>
              <a:rPr lang="en-US" sz="3600" b="1" dirty="0" err="1"/>
              <a:t>số</a:t>
            </a:r>
            <a:r>
              <a:rPr lang="en-US" sz="3600" b="1" dirty="0"/>
              <a:t> </a:t>
            </a:r>
            <a:r>
              <a:rPr lang="en-US" sz="3600" b="1" dirty="0" err="1"/>
              <a:t>đơn</a:t>
            </a:r>
            <a:r>
              <a:rPr lang="en-US" sz="3600" b="1" dirty="0"/>
              <a:t> </a:t>
            </a:r>
            <a:r>
              <a:rPr lang="en-US" sz="3600" b="1" dirty="0" err="1"/>
              <a:t>chất</a:t>
            </a:r>
            <a:r>
              <a:rPr lang="en-US" sz="3600" b="1" dirty="0"/>
              <a:t> </a:t>
            </a:r>
            <a:r>
              <a:rPr lang="en-US" sz="3600" b="1" dirty="0" err="1"/>
              <a:t>kim</a:t>
            </a:r>
            <a:r>
              <a:rPr lang="en-US" sz="3600" b="1" dirty="0"/>
              <a:t> </a:t>
            </a:r>
            <a:r>
              <a:rPr lang="en-US" sz="3600" b="1" dirty="0" err="1"/>
              <a:t>loại</a:t>
            </a:r>
            <a:r>
              <a:rPr lang="en-US" sz="3600" b="1" dirty="0"/>
              <a:t> </a:t>
            </a:r>
            <a:r>
              <a:rPr lang="en-US" sz="3600" b="1" dirty="0" err="1"/>
              <a:t>và</a:t>
            </a:r>
            <a:r>
              <a:rPr lang="en-US" sz="3600" b="1" dirty="0"/>
              <a:t> phi </a:t>
            </a:r>
            <a:r>
              <a:rPr lang="en-US" sz="3600" b="1" dirty="0" err="1"/>
              <a:t>kim</a:t>
            </a:r>
            <a:r>
              <a:rPr lang="en-US" sz="3600" b="1" dirty="0"/>
              <a:t> </a:t>
            </a:r>
            <a:r>
              <a:rPr lang="en-US" sz="3600" b="1" dirty="0" err="1"/>
              <a:t>khác</a:t>
            </a:r>
            <a:r>
              <a:rPr lang="en-US" sz="3600" b="1" dirty="0"/>
              <a:t>.</a:t>
            </a:r>
          </a:p>
        </p:txBody>
      </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strVal val="#ppt_w*0.70"/>
                                          </p:val>
                                        </p:tav>
                                        <p:tav tm="100000">
                                          <p:val>
                                            <p:strVal val="#ppt_w"/>
                                          </p:val>
                                        </p:tav>
                                      </p:tavLst>
                                    </p:anim>
                                    <p:anim calcmode="lin" valueType="num">
                                      <p:cBhvr>
                                        <p:cTn id="12" dur="1000" fill="hold"/>
                                        <p:tgtEl>
                                          <p:spTgt spid="15"/>
                                        </p:tgtEl>
                                        <p:attrNameLst>
                                          <p:attrName>ppt_h</p:attrName>
                                        </p:attrNameLst>
                                      </p:cBhvr>
                                      <p:tavLst>
                                        <p:tav tm="0">
                                          <p:val>
                                            <p:strVal val="#ppt_h"/>
                                          </p:val>
                                        </p:tav>
                                        <p:tav tm="100000">
                                          <p:val>
                                            <p:strVal val="#ppt_h"/>
                                          </p:val>
                                        </p:tav>
                                      </p:tavLst>
                                    </p:anim>
                                    <p:animEffect transition="in" filter="fade">
                                      <p:cBhvr>
                                        <p:cTn id="1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Lưu huỳnh sulfur cháy trong oxygen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11407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croll: Horizontal 17">
            <a:extLst>
              <a:ext uri="{FF2B5EF4-FFF2-40B4-BE49-F238E27FC236}">
                <a16:creationId xmlns:a16="http://schemas.microsoft.com/office/drawing/2014/main" xmlns="" id="{B6B3FC81-B4C7-4C43-85E4-F6723AD34E53}"/>
              </a:ext>
            </a:extLst>
          </p:cNvPr>
          <p:cNvSpPr/>
          <p:nvPr/>
        </p:nvSpPr>
        <p:spPr>
          <a:xfrm>
            <a:off x="1422544" y="819151"/>
            <a:ext cx="8502506" cy="3089820"/>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xmlns="" id="{5BB5841F-0630-4B5E-A426-32C82D295C40}"/>
              </a:ext>
            </a:extLst>
          </p:cNvPr>
          <p:cNvSpPr/>
          <p:nvPr/>
        </p:nvSpPr>
        <p:spPr>
          <a:xfrm>
            <a:off x="1704976" y="710058"/>
            <a:ext cx="8001000" cy="12520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02404" y="-423100"/>
            <a:ext cx="13070540" cy="835663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4689" flipH="1">
            <a:off x="11374382" y="5153859"/>
            <a:ext cx="849284" cy="1810489"/>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731699">
            <a:off x="11172561" y="692553"/>
            <a:ext cx="974933" cy="435285"/>
          </a:xfrm>
          <a:prstGeom prst="rect">
            <a:avLst/>
          </a:prstGeom>
        </p:spPr>
      </p:pic>
      <p:pic>
        <p:nvPicPr>
          <p:cNvPr id="13" name="Picture 6" descr="Top 10 Biện pháp rèn chữ viết cho học sinh tiểu học hiệu quả nhất -  toplist.v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44454" y="1653345"/>
            <a:ext cx="823352" cy="7107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320541" y="304379"/>
            <a:ext cx="9647265" cy="954107"/>
          </a:xfrm>
          <a:prstGeom prst="rect">
            <a:avLst/>
          </a:prstGeom>
          <a:solidFill>
            <a:srgbClr val="FFFF00"/>
          </a:solidFill>
        </p:spPr>
        <p:txBody>
          <a:bodyPr wrap="square">
            <a:spAutoFit/>
          </a:bodyPr>
          <a:lstStyle/>
          <a:p>
            <a:r>
              <a:rPr lang="en-US" sz="2800" b="1" dirty="0">
                <a:solidFill>
                  <a:srgbClr val="291B25"/>
                </a:solidFill>
              </a:rPr>
              <a:t>II. SỰ KHÁC NHAU CƠ BẢN VỀ MỘT SỐ TÍNH CHẤT GIỮA PHI KIM VÀ KIM LOẠI</a:t>
            </a:r>
            <a:endParaRPr lang="en-US" sz="2800" dirty="0"/>
          </a:p>
        </p:txBody>
      </p:sp>
      <p:sp>
        <p:nvSpPr>
          <p:cNvPr id="2" name="Rectangle 1"/>
          <p:cNvSpPr/>
          <p:nvPr/>
        </p:nvSpPr>
        <p:spPr>
          <a:xfrm>
            <a:off x="1203140" y="1333654"/>
            <a:ext cx="3659976" cy="523220"/>
          </a:xfrm>
          <a:prstGeom prst="rect">
            <a:avLst/>
          </a:prstGeom>
        </p:spPr>
        <p:txBody>
          <a:bodyPr wrap="none">
            <a:spAutoFit/>
          </a:bodyPr>
          <a:lstStyle/>
          <a:p>
            <a:r>
              <a:rPr lang="en-US" sz="2800" b="1" dirty="0"/>
              <a:t>2. </a:t>
            </a:r>
            <a:r>
              <a:rPr lang="en-US" sz="2800" b="1" dirty="0" err="1"/>
              <a:t>Tính</a:t>
            </a:r>
            <a:r>
              <a:rPr lang="en-US" sz="2800" b="1" dirty="0"/>
              <a:t> </a:t>
            </a:r>
            <a:r>
              <a:rPr lang="en-US" sz="2800" b="1" dirty="0" err="1"/>
              <a:t>chất</a:t>
            </a:r>
            <a:r>
              <a:rPr lang="en-US" sz="2800" b="1" dirty="0"/>
              <a:t> </a:t>
            </a:r>
            <a:r>
              <a:rPr lang="en-US" sz="2800" b="1" dirty="0" err="1"/>
              <a:t>hóa</a:t>
            </a:r>
            <a:r>
              <a:rPr lang="en-US" sz="2800" b="1" dirty="0"/>
              <a:t> </a:t>
            </a:r>
            <a:r>
              <a:rPr lang="en-US" sz="2800" b="1" dirty="0" err="1"/>
              <a:t>học</a:t>
            </a:r>
            <a:endParaRPr lang="en-US" sz="2800" b="1" dirty="0"/>
          </a:p>
        </p:txBody>
      </p:sp>
      <p:sp>
        <p:nvSpPr>
          <p:cNvPr id="4" name="TextBox 3"/>
          <p:cNvSpPr txBox="1"/>
          <p:nvPr/>
        </p:nvSpPr>
        <p:spPr>
          <a:xfrm>
            <a:off x="1106048" y="1595264"/>
            <a:ext cx="9543195" cy="5539978"/>
          </a:xfrm>
          <a:prstGeom prst="rect">
            <a:avLst/>
          </a:prstGeom>
          <a:noFill/>
        </p:spPr>
        <p:txBody>
          <a:bodyPr wrap="square" rtlCol="0">
            <a:spAutoFit/>
          </a:bodyPr>
          <a:lstStyle/>
          <a:p>
            <a:pPr>
              <a:lnSpc>
                <a:spcPct val="150000"/>
              </a:lnSpc>
            </a:pPr>
            <a:r>
              <a:rPr lang="en-US" sz="2400" b="1" dirty="0"/>
              <a:t>- </a:t>
            </a:r>
            <a:r>
              <a:rPr lang="en-US" sz="2800" b="1" i="1" dirty="0" err="1"/>
              <a:t>Khi</a:t>
            </a:r>
            <a:r>
              <a:rPr lang="en-US" sz="2800" b="1" i="1" dirty="0"/>
              <a:t> </a:t>
            </a:r>
            <a:r>
              <a:rPr lang="en-US" sz="2800" b="1" i="1" dirty="0" err="1"/>
              <a:t>tham</a:t>
            </a:r>
            <a:r>
              <a:rPr lang="en-US" sz="2800" b="1" i="1" dirty="0"/>
              <a:t> </a:t>
            </a:r>
            <a:r>
              <a:rPr lang="en-US" sz="2800" b="1" i="1" dirty="0" err="1"/>
              <a:t>gia</a:t>
            </a:r>
            <a:r>
              <a:rPr lang="en-US" sz="2800" b="1" i="1" dirty="0"/>
              <a:t> </a:t>
            </a:r>
            <a:r>
              <a:rPr lang="en-US" sz="2800" b="1" i="1" dirty="0" err="1"/>
              <a:t>phản</a:t>
            </a:r>
            <a:r>
              <a:rPr lang="en-US" sz="2800" b="1" i="1" dirty="0"/>
              <a:t> </a:t>
            </a:r>
            <a:r>
              <a:rPr lang="en-US" sz="2800" b="1" i="1" dirty="0" err="1"/>
              <a:t>ứng</a:t>
            </a:r>
            <a:r>
              <a:rPr lang="en-US" sz="2800" b="1" i="1" dirty="0"/>
              <a:t> </a:t>
            </a:r>
            <a:r>
              <a:rPr lang="en-US" sz="2800" b="1" i="1" dirty="0" err="1"/>
              <a:t>hóa</a:t>
            </a:r>
            <a:r>
              <a:rPr lang="en-US" sz="2800" b="1" i="1" dirty="0"/>
              <a:t> </a:t>
            </a:r>
            <a:r>
              <a:rPr lang="en-US" sz="2800" b="1" i="1" dirty="0" err="1"/>
              <a:t>học</a:t>
            </a:r>
            <a:r>
              <a:rPr lang="en-US" sz="2800" b="1" i="1" dirty="0"/>
              <a:t> </a:t>
            </a:r>
            <a:r>
              <a:rPr lang="en-US" sz="2800" b="1" i="1" dirty="0" err="1"/>
              <a:t>các</a:t>
            </a:r>
            <a:r>
              <a:rPr lang="en-US" sz="2800" b="1" i="1" dirty="0"/>
              <a:t> </a:t>
            </a:r>
            <a:r>
              <a:rPr lang="en-US" sz="2800" b="1" i="1" dirty="0" err="1"/>
              <a:t>nguyên</a:t>
            </a:r>
            <a:r>
              <a:rPr lang="en-US" sz="2800" b="1" i="1" dirty="0"/>
              <a:t> </a:t>
            </a:r>
            <a:r>
              <a:rPr lang="en-US" sz="2800" b="1" i="1" dirty="0" err="1"/>
              <a:t>tử</a:t>
            </a:r>
            <a:r>
              <a:rPr lang="en-US" sz="2800" b="1" i="1" dirty="0"/>
              <a:t> </a:t>
            </a:r>
            <a:r>
              <a:rPr lang="en-US" sz="2800" b="1" i="1" dirty="0" err="1"/>
              <a:t>kim</a:t>
            </a:r>
            <a:r>
              <a:rPr lang="en-US" sz="2800" b="1" i="1" dirty="0"/>
              <a:t> </a:t>
            </a:r>
            <a:r>
              <a:rPr lang="en-US" sz="2800" b="1" i="1" dirty="0" err="1"/>
              <a:t>loại</a:t>
            </a:r>
            <a:r>
              <a:rPr lang="en-US" sz="2800" b="1" i="1" dirty="0"/>
              <a:t> </a:t>
            </a:r>
            <a:r>
              <a:rPr lang="en-US" sz="2800" b="1" i="1" dirty="0" err="1"/>
              <a:t>có</a:t>
            </a:r>
            <a:r>
              <a:rPr lang="en-US" sz="2800" b="1" i="1" dirty="0"/>
              <a:t> </a:t>
            </a:r>
            <a:r>
              <a:rPr lang="en-US" sz="2800" b="1" i="1" dirty="0" err="1"/>
              <a:t>xu</a:t>
            </a:r>
            <a:r>
              <a:rPr lang="en-US" sz="2800" b="1" i="1" dirty="0"/>
              <a:t> </a:t>
            </a:r>
            <a:r>
              <a:rPr lang="en-US" sz="2800" b="1" i="1" dirty="0" err="1"/>
              <a:t>hướng</a:t>
            </a:r>
            <a:r>
              <a:rPr lang="en-US" sz="2800" b="1" i="1" dirty="0"/>
              <a:t> </a:t>
            </a:r>
            <a:r>
              <a:rPr lang="en-US" sz="2800" b="1" i="1" dirty="0" err="1"/>
              <a:t>cho</a:t>
            </a:r>
            <a:r>
              <a:rPr lang="en-US" sz="2800" b="1" i="1" dirty="0"/>
              <a:t> electron </a:t>
            </a:r>
            <a:r>
              <a:rPr lang="en-US" sz="2800" b="1" i="1" dirty="0" err="1"/>
              <a:t>để</a:t>
            </a:r>
            <a:r>
              <a:rPr lang="en-US" sz="2800" b="1" i="1" dirty="0"/>
              <a:t> </a:t>
            </a:r>
            <a:r>
              <a:rPr lang="en-US" sz="2800" b="1" i="1" dirty="0" err="1"/>
              <a:t>tạo</a:t>
            </a:r>
            <a:r>
              <a:rPr lang="en-US" sz="2800" b="1" i="1" dirty="0"/>
              <a:t> ion </a:t>
            </a:r>
            <a:r>
              <a:rPr lang="en-US" sz="2800" b="1" i="1" dirty="0" err="1"/>
              <a:t>dương</a:t>
            </a:r>
            <a:r>
              <a:rPr lang="en-US" sz="2800" b="1" i="1" dirty="0"/>
              <a:t>. </a:t>
            </a:r>
            <a:endParaRPr lang="en-US" sz="2800" b="1" dirty="0"/>
          </a:p>
          <a:p>
            <a:pPr>
              <a:lnSpc>
                <a:spcPct val="150000"/>
              </a:lnSpc>
            </a:pPr>
            <a:r>
              <a:rPr lang="en-US" sz="2800" b="1" i="1" dirty="0"/>
              <a:t>- </a:t>
            </a:r>
            <a:r>
              <a:rPr lang="en-US" sz="2800" b="1" i="1" dirty="0" err="1"/>
              <a:t>Khi</a:t>
            </a:r>
            <a:r>
              <a:rPr lang="en-US" sz="2800" b="1" i="1" dirty="0"/>
              <a:t> </a:t>
            </a:r>
            <a:r>
              <a:rPr lang="en-US" sz="2800" b="1" i="1" dirty="0" err="1"/>
              <a:t>tham</a:t>
            </a:r>
            <a:r>
              <a:rPr lang="en-US" sz="2800" b="1" i="1" dirty="0"/>
              <a:t> </a:t>
            </a:r>
            <a:r>
              <a:rPr lang="en-US" sz="2800" b="1" i="1" dirty="0" err="1"/>
              <a:t>gia</a:t>
            </a:r>
            <a:r>
              <a:rPr lang="en-US" sz="2800" b="1" i="1" dirty="0"/>
              <a:t> </a:t>
            </a:r>
            <a:r>
              <a:rPr lang="en-US" sz="2800" b="1" i="1" dirty="0" err="1"/>
              <a:t>phản</a:t>
            </a:r>
            <a:r>
              <a:rPr lang="en-US" sz="2800" b="1" i="1" dirty="0"/>
              <a:t> </a:t>
            </a:r>
            <a:r>
              <a:rPr lang="en-US" sz="2800" b="1" i="1" dirty="0" err="1"/>
              <a:t>ứng</a:t>
            </a:r>
            <a:r>
              <a:rPr lang="en-US" sz="2800" b="1" i="1" dirty="0"/>
              <a:t> </a:t>
            </a:r>
            <a:r>
              <a:rPr lang="en-US" sz="2800" b="1" i="1" dirty="0" err="1"/>
              <a:t>với</a:t>
            </a:r>
            <a:r>
              <a:rPr lang="en-US" sz="2800" b="1" i="1" dirty="0"/>
              <a:t> </a:t>
            </a:r>
            <a:r>
              <a:rPr lang="en-US" sz="2800" b="1" i="1" dirty="0" err="1"/>
              <a:t>kim</a:t>
            </a:r>
            <a:r>
              <a:rPr lang="en-US" sz="2800" b="1" i="1" dirty="0"/>
              <a:t> </a:t>
            </a:r>
            <a:r>
              <a:rPr lang="en-US" sz="2800" b="1" i="1" dirty="0" err="1"/>
              <a:t>loại</a:t>
            </a:r>
            <a:r>
              <a:rPr lang="en-US" sz="2800" b="1" i="1" dirty="0"/>
              <a:t> </a:t>
            </a:r>
            <a:r>
              <a:rPr lang="en-US" sz="2800" b="1" i="1" dirty="0" err="1"/>
              <a:t>các</a:t>
            </a:r>
            <a:r>
              <a:rPr lang="en-US" sz="2800" b="1" i="1" dirty="0"/>
              <a:t> </a:t>
            </a:r>
            <a:r>
              <a:rPr lang="en-US" sz="2800" b="1" i="1" dirty="0" err="1"/>
              <a:t>nguyên</a:t>
            </a:r>
            <a:r>
              <a:rPr lang="en-US" sz="2800" b="1" i="1" dirty="0"/>
              <a:t> </a:t>
            </a:r>
            <a:r>
              <a:rPr lang="en-US" sz="2800" b="1" i="1" dirty="0" err="1"/>
              <a:t>tử</a:t>
            </a:r>
            <a:r>
              <a:rPr lang="en-US" sz="2800" b="1" i="1" dirty="0"/>
              <a:t> phi </a:t>
            </a:r>
            <a:r>
              <a:rPr lang="en-US" sz="2800" b="1" i="1" dirty="0" err="1"/>
              <a:t>kim</a:t>
            </a:r>
            <a:r>
              <a:rPr lang="en-US" sz="2800" b="1" i="1" dirty="0"/>
              <a:t> </a:t>
            </a:r>
            <a:r>
              <a:rPr lang="en-US" sz="2800" b="1" i="1" dirty="0" err="1"/>
              <a:t>thường</a:t>
            </a:r>
            <a:r>
              <a:rPr lang="en-US" sz="2800" b="1" i="1" dirty="0"/>
              <a:t> </a:t>
            </a:r>
            <a:r>
              <a:rPr lang="en-US" sz="2800" b="1" i="1" dirty="0" err="1"/>
              <a:t>có</a:t>
            </a:r>
            <a:r>
              <a:rPr lang="en-US" sz="2800" b="1" i="1" dirty="0"/>
              <a:t> </a:t>
            </a:r>
            <a:r>
              <a:rPr lang="en-US" sz="2800" b="1" i="1" dirty="0" err="1"/>
              <a:t>xu</a:t>
            </a:r>
            <a:r>
              <a:rPr lang="en-US" sz="2800" b="1" i="1" dirty="0"/>
              <a:t> </a:t>
            </a:r>
            <a:r>
              <a:rPr lang="en-US" sz="2800" b="1" i="1" dirty="0" err="1"/>
              <a:t>hướng</a:t>
            </a:r>
            <a:r>
              <a:rPr lang="en-US" sz="2800" b="1" i="1" dirty="0"/>
              <a:t> </a:t>
            </a:r>
            <a:r>
              <a:rPr lang="en-US" sz="2800" b="1" i="1" dirty="0" err="1"/>
              <a:t>nhận</a:t>
            </a:r>
            <a:r>
              <a:rPr lang="en-US" sz="2800" b="1" i="1" dirty="0"/>
              <a:t> electron </a:t>
            </a:r>
            <a:r>
              <a:rPr lang="en-US" sz="2800" b="1" i="1" dirty="0" err="1"/>
              <a:t>để</a:t>
            </a:r>
            <a:r>
              <a:rPr lang="en-US" sz="2800" b="1" i="1" dirty="0"/>
              <a:t> </a:t>
            </a:r>
            <a:r>
              <a:rPr lang="en-US" sz="2800" b="1" i="1" dirty="0" err="1"/>
              <a:t>tạo</a:t>
            </a:r>
            <a:r>
              <a:rPr lang="en-US" sz="2800" b="1" i="1" dirty="0"/>
              <a:t> ion </a:t>
            </a:r>
            <a:r>
              <a:rPr lang="en-US" sz="2800" b="1" i="1" dirty="0" err="1"/>
              <a:t>âm</a:t>
            </a:r>
            <a:r>
              <a:rPr lang="en-US" sz="2800" b="1" i="1" dirty="0"/>
              <a:t>.</a:t>
            </a:r>
            <a:endParaRPr lang="en-US" sz="2800" b="1" dirty="0"/>
          </a:p>
          <a:p>
            <a:pPr>
              <a:lnSpc>
                <a:spcPct val="150000"/>
              </a:lnSpc>
            </a:pPr>
            <a:r>
              <a:rPr lang="en-US" sz="2800" b="1" i="1" dirty="0"/>
              <a:t>- Kim </a:t>
            </a:r>
            <a:r>
              <a:rPr lang="en-US" sz="2800" b="1" i="1" dirty="0" err="1"/>
              <a:t>loại</a:t>
            </a:r>
            <a:r>
              <a:rPr lang="en-US" sz="2800" b="1" i="1" dirty="0"/>
              <a:t> </a:t>
            </a:r>
            <a:r>
              <a:rPr lang="en-US" sz="2800" b="1" i="1" dirty="0" err="1"/>
              <a:t>phản</a:t>
            </a:r>
            <a:r>
              <a:rPr lang="en-US" sz="2800" b="1" i="1" dirty="0"/>
              <a:t> </a:t>
            </a:r>
            <a:r>
              <a:rPr lang="en-US" sz="2800" b="1" i="1" dirty="0" err="1"/>
              <a:t>ứng</a:t>
            </a:r>
            <a:r>
              <a:rPr lang="en-US" sz="2800" b="1" i="1" dirty="0"/>
              <a:t> </a:t>
            </a:r>
            <a:r>
              <a:rPr lang="en-US" sz="2800" b="1" i="1" dirty="0" err="1"/>
              <a:t>với</a:t>
            </a:r>
            <a:r>
              <a:rPr lang="en-US" sz="2800" b="1" i="1" dirty="0"/>
              <a:t> oxygen </a:t>
            </a:r>
            <a:r>
              <a:rPr lang="en-US" sz="2800" b="1" i="1" dirty="0" err="1"/>
              <a:t>thường</a:t>
            </a:r>
            <a:r>
              <a:rPr lang="en-US" sz="2800" b="1" i="1" dirty="0"/>
              <a:t> </a:t>
            </a:r>
            <a:r>
              <a:rPr lang="en-US" sz="2800" b="1" i="1" dirty="0" err="1"/>
              <a:t>tạo</a:t>
            </a:r>
            <a:r>
              <a:rPr lang="en-US" sz="2800" b="1" i="1" dirty="0"/>
              <a:t> </a:t>
            </a:r>
            <a:r>
              <a:rPr lang="en-US" sz="2800" b="1" i="1" dirty="0" err="1"/>
              <a:t>thành</a:t>
            </a:r>
            <a:r>
              <a:rPr lang="en-US" sz="2800" b="1" i="1" dirty="0"/>
              <a:t> oxide base. </a:t>
            </a:r>
          </a:p>
          <a:p>
            <a:pPr>
              <a:lnSpc>
                <a:spcPct val="150000"/>
              </a:lnSpc>
            </a:pPr>
            <a:r>
              <a:rPr lang="en-US" sz="2800" b="1" i="1" dirty="0"/>
              <a:t>- Phi </a:t>
            </a:r>
            <a:r>
              <a:rPr lang="en-US" sz="2800" b="1" i="1" dirty="0" err="1"/>
              <a:t>kim</a:t>
            </a:r>
            <a:r>
              <a:rPr lang="en-US" sz="2800" b="1" i="1" dirty="0"/>
              <a:t> </a:t>
            </a:r>
            <a:r>
              <a:rPr lang="en-US" sz="2800" b="1" i="1" dirty="0" err="1"/>
              <a:t>phản</a:t>
            </a:r>
            <a:r>
              <a:rPr lang="en-US" sz="2800" b="1" i="1" dirty="0"/>
              <a:t> </a:t>
            </a:r>
            <a:r>
              <a:rPr lang="en-US" sz="2800" b="1" i="1" dirty="0" err="1"/>
              <a:t>ứng</a:t>
            </a:r>
            <a:r>
              <a:rPr lang="en-US" sz="2800" b="1" i="1" dirty="0"/>
              <a:t> </a:t>
            </a:r>
            <a:r>
              <a:rPr lang="en-US" sz="2800" b="1" i="1" dirty="0" err="1"/>
              <a:t>với</a:t>
            </a:r>
            <a:r>
              <a:rPr lang="en-US" sz="2800" b="1" i="1" dirty="0"/>
              <a:t> oxygen </a:t>
            </a:r>
            <a:r>
              <a:rPr lang="en-US" sz="2800" b="1" i="1" dirty="0" err="1"/>
              <a:t>thường</a:t>
            </a:r>
            <a:r>
              <a:rPr lang="en-US" sz="2800" b="1" i="1" dirty="0"/>
              <a:t> </a:t>
            </a:r>
            <a:r>
              <a:rPr lang="en-US" sz="2800" b="1" i="1" dirty="0" err="1"/>
              <a:t>tạo</a:t>
            </a:r>
            <a:r>
              <a:rPr lang="en-US" sz="2800" b="1" i="1" dirty="0"/>
              <a:t> </a:t>
            </a:r>
            <a:r>
              <a:rPr lang="en-US" sz="2800" b="1" i="1" dirty="0" err="1"/>
              <a:t>thành</a:t>
            </a:r>
            <a:r>
              <a:rPr lang="en-US" sz="2800" b="1" i="1" dirty="0"/>
              <a:t> oxide acid</a:t>
            </a:r>
            <a:r>
              <a:rPr lang="en-US" sz="2800" b="1" dirty="0"/>
              <a:t>. ( </a:t>
            </a:r>
            <a:r>
              <a:rPr lang="en-US" sz="2800" b="1" i="1" dirty="0" err="1"/>
              <a:t>trừ</a:t>
            </a:r>
            <a:r>
              <a:rPr lang="en-US" sz="2800" b="1" i="1" dirty="0"/>
              <a:t> Cl</a:t>
            </a:r>
            <a:r>
              <a:rPr lang="en-US" sz="2800" b="1" i="1" baseline="-25000" dirty="0"/>
              <a:t>2</a:t>
            </a:r>
            <a:r>
              <a:rPr lang="en-US" sz="2800" b="1" i="1" dirty="0"/>
              <a:t>, F</a:t>
            </a:r>
            <a:r>
              <a:rPr lang="en-US" sz="2800" b="1" i="1" baseline="-25000" dirty="0"/>
              <a:t>2</a:t>
            </a:r>
            <a:r>
              <a:rPr lang="en-US" sz="2800" b="1" i="1" dirty="0"/>
              <a:t>, Br</a:t>
            </a:r>
            <a:r>
              <a:rPr lang="en-US" sz="2800" b="1" i="1" baseline="-25000" dirty="0"/>
              <a:t>2</a:t>
            </a:r>
            <a:r>
              <a:rPr lang="en-US" sz="2800" b="1" i="1" dirty="0"/>
              <a:t>)</a:t>
            </a:r>
            <a:endParaRPr lang="en-US" sz="2800" b="1" dirty="0"/>
          </a:p>
          <a:p>
            <a:endParaRPr lang="en-US" b="1" dirty="0"/>
          </a:p>
        </p:txBody>
      </p:sp>
    </p:spTree>
    <p:extLst>
      <p:ext uri="{BB962C8B-B14F-4D97-AF65-F5344CB8AC3E}">
        <p14:creationId xmlns:p14="http://schemas.microsoft.com/office/powerpoint/2010/main" val="227051778"/>
      </p:ext>
    </p:extLst>
  </p:cSld>
  <p:clrMapOvr>
    <a:masterClrMapping/>
  </p:clrMapOvr>
  <p:transition spd="med">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E46DC267-7F47-4258-BADF-C01D3FE130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1476">
            <a:off x="1648389" y="512331"/>
            <a:ext cx="10383457" cy="6046763"/>
          </a:xfrm>
          <a:prstGeom prst="rect">
            <a:avLst/>
          </a:prstGeom>
        </p:spPr>
      </p:pic>
      <p:sp>
        <p:nvSpPr>
          <p:cNvPr id="3" name="AutoShape 3">
            <a:extLst>
              <a:ext uri="{FF2B5EF4-FFF2-40B4-BE49-F238E27FC236}">
                <a16:creationId xmlns:a16="http://schemas.microsoft.com/office/drawing/2014/main" xmlns="" id="{4BA9E864-5F46-4DAA-B362-98A383F71EA6}"/>
              </a:ext>
            </a:extLst>
          </p:cNvPr>
          <p:cNvSpPr/>
          <p:nvPr/>
        </p:nvSpPr>
        <p:spPr>
          <a:xfrm>
            <a:off x="3124200" y="1828801"/>
            <a:ext cx="5943600" cy="2794000"/>
          </a:xfrm>
          <a:prstGeom prst="rect">
            <a:avLst/>
          </a:prstGeom>
          <a:solidFill>
            <a:srgbClr val="F6F6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xmlns="" id="{6485CB9F-3B9A-414D-9D4D-10EB9BB77D70}"/>
              </a:ext>
            </a:extLst>
          </p:cNvPr>
          <p:cNvSpPr/>
          <p:nvPr/>
        </p:nvSpPr>
        <p:spPr>
          <a:xfrm>
            <a:off x="5457971" y="1066800"/>
            <a:ext cx="1168400" cy="1168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a:ea typeface="+mn-ea"/>
                <a:cs typeface="+mn-cs"/>
              </a:rPr>
              <a:t>3</a:t>
            </a:r>
          </a:p>
        </p:txBody>
      </p:sp>
      <p:sp>
        <p:nvSpPr>
          <p:cNvPr id="9" name="TextBox 8">
            <a:extLst>
              <a:ext uri="{FF2B5EF4-FFF2-40B4-BE49-F238E27FC236}">
                <a16:creationId xmlns:a16="http://schemas.microsoft.com/office/drawing/2014/main" xmlns="" id="{A9ABE1B9-A4A2-4295-AB1E-8B9BC5330AF2}"/>
              </a:ext>
            </a:extLst>
          </p:cNvPr>
          <p:cNvSpPr txBox="1"/>
          <p:nvPr/>
        </p:nvSpPr>
        <p:spPr>
          <a:xfrm>
            <a:off x="1978171" y="2716362"/>
            <a:ext cx="8128000" cy="901593"/>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91B25"/>
                </a:solidFill>
                <a:effectLst/>
                <a:uLnTx/>
                <a:uFillTx/>
                <a:latin typeface="Arial" panose="020B0604020202020204"/>
                <a:ea typeface="+mn-ea"/>
                <a:cs typeface="+mn-cs"/>
              </a:rPr>
              <a:t>LUYỆN TẬP</a:t>
            </a:r>
            <a:endParaRPr kumimoji="0" lang="en-US" sz="4000" b="0" i="0" u="none" strike="noStrike" kern="1200" cap="none" spc="0" normalizeH="0" baseline="0" noProof="0" dirty="0">
              <a:ln>
                <a:noFill/>
              </a:ln>
              <a:solidFill>
                <a:srgbClr val="4BACC6">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35022721"/>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0" y="-1143000"/>
            <a:ext cx="12192000" cy="9144000"/>
          </a:xfrm>
          <a:prstGeom prst="rect">
            <a:avLst/>
          </a:prstGeom>
        </p:spPr>
      </p:pic>
      <p:sp>
        <p:nvSpPr>
          <p:cNvPr id="2" name="Rounded Rectangle 1"/>
          <p:cNvSpPr/>
          <p:nvPr/>
        </p:nvSpPr>
        <p:spPr>
          <a:xfrm>
            <a:off x="0" y="-512889"/>
            <a:ext cx="12192000" cy="8740463"/>
          </a:xfrm>
          <a:prstGeom prst="round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4500" b="1" dirty="0">
              <a:solidFill>
                <a:srgbClr val="FFFF00"/>
              </a:solidFill>
              <a:latin typeface="Times New Roman" panose="02020603050405020304" pitchFamily="18" charset="0"/>
              <a:cs typeface="Times New Roman" panose="02020603050405020304" pitchFamily="18" charset="0"/>
              <a:sym typeface="Arial"/>
            </a:endParaRPr>
          </a:p>
          <a:p>
            <a:pPr algn="ctr" defTabSz="914377"/>
            <a:r>
              <a:rPr lang="en-US" sz="4500" b="1" dirty="0">
                <a:solidFill>
                  <a:srgbClr val="FFFF00"/>
                </a:solidFill>
                <a:latin typeface="Times New Roman" panose="02020603050405020304" pitchFamily="18" charset="0"/>
                <a:cs typeface="Times New Roman" panose="02020603050405020304" pitchFamily="18" charset="0"/>
                <a:sym typeface="Arial"/>
              </a:rPr>
              <a:t>LUẬT CHƠI</a:t>
            </a:r>
          </a:p>
          <a:p>
            <a:pPr marL="571486" indent="-571486" defTabSz="914377">
              <a:buFont typeface="Arial" panose="020B0604020202020204" pitchFamily="34" charset="0"/>
              <a:buChar char="•"/>
            </a:pPr>
            <a:r>
              <a:rPr lang="en-US" sz="4500" b="1" dirty="0" err="1">
                <a:solidFill>
                  <a:srgbClr val="FFFF00"/>
                </a:solidFill>
                <a:latin typeface="Times New Roman" panose="02020603050405020304" pitchFamily="18" charset="0"/>
                <a:cs typeface="Times New Roman" panose="02020603050405020304" pitchFamily="18" charset="0"/>
                <a:sym typeface="Arial"/>
              </a:rPr>
              <a:t>Các</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đội</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lần</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lượt</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chọn</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câu</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hỏi</a:t>
            </a:r>
            <a:r>
              <a:rPr lang="en-US" sz="4500" b="1" dirty="0">
                <a:solidFill>
                  <a:srgbClr val="FFFF00"/>
                </a:solidFill>
                <a:latin typeface="Times New Roman" panose="02020603050405020304" pitchFamily="18" charset="0"/>
                <a:cs typeface="Times New Roman" panose="02020603050405020304" pitchFamily="18" charset="0"/>
                <a:sym typeface="+mn-ea"/>
              </a:rPr>
              <a:t>, </a:t>
            </a:r>
            <a:r>
              <a:rPr lang="en-US" sz="4500" b="1" dirty="0" err="1">
                <a:solidFill>
                  <a:srgbClr val="FFFF00"/>
                </a:solidFill>
                <a:latin typeface="Times New Roman" panose="02020603050405020304" pitchFamily="18" charset="0"/>
                <a:cs typeface="Times New Roman" panose="02020603050405020304" pitchFamily="18" charset="0"/>
                <a:sym typeface="+mn-ea"/>
              </a:rPr>
              <a:t>mỗi</a:t>
            </a:r>
            <a:r>
              <a:rPr lang="en-US" sz="4500" b="1" dirty="0">
                <a:solidFill>
                  <a:srgbClr val="FFFF00"/>
                </a:solidFill>
                <a:latin typeface="Times New Roman" panose="02020603050405020304" pitchFamily="18" charset="0"/>
                <a:cs typeface="Times New Roman" panose="02020603050405020304" pitchFamily="18" charset="0"/>
                <a:sym typeface="+mn-ea"/>
              </a:rPr>
              <a:t> </a:t>
            </a:r>
            <a:r>
              <a:rPr lang="en-US" sz="4500" b="1" dirty="0" err="1">
                <a:solidFill>
                  <a:srgbClr val="FFFF00"/>
                </a:solidFill>
                <a:latin typeface="Times New Roman" panose="02020603050405020304" pitchFamily="18" charset="0"/>
                <a:cs typeface="Times New Roman" panose="02020603050405020304" pitchFamily="18" charset="0"/>
                <a:sym typeface="+mn-ea"/>
              </a:rPr>
              <a:t>câu</a:t>
            </a:r>
            <a:r>
              <a:rPr lang="en-US" sz="4500" b="1" dirty="0">
                <a:solidFill>
                  <a:srgbClr val="FFFF00"/>
                </a:solidFill>
                <a:latin typeface="Times New Roman" panose="02020603050405020304" pitchFamily="18" charset="0"/>
                <a:cs typeface="Times New Roman" panose="02020603050405020304" pitchFamily="18" charset="0"/>
                <a:sym typeface="+mn-ea"/>
              </a:rPr>
              <a:t> </a:t>
            </a:r>
            <a:r>
              <a:rPr lang="en-US" sz="4500" b="1" dirty="0" err="1">
                <a:solidFill>
                  <a:srgbClr val="FFFF00"/>
                </a:solidFill>
                <a:latin typeface="Times New Roman" panose="02020603050405020304" pitchFamily="18" charset="0"/>
                <a:cs typeface="Times New Roman" panose="02020603050405020304" pitchFamily="18" charset="0"/>
                <a:sym typeface="+mn-ea"/>
              </a:rPr>
              <a:t>hỏi</a:t>
            </a:r>
            <a:r>
              <a:rPr lang="en-US" sz="4500" b="1" dirty="0">
                <a:solidFill>
                  <a:srgbClr val="FFFF00"/>
                </a:solidFill>
                <a:latin typeface="Times New Roman" panose="02020603050405020304" pitchFamily="18" charset="0"/>
                <a:cs typeface="Times New Roman" panose="02020603050405020304" pitchFamily="18" charset="0"/>
                <a:sym typeface="+mn-ea"/>
              </a:rPr>
              <a:t> </a:t>
            </a:r>
            <a:r>
              <a:rPr lang="en-US" sz="4500" b="1" dirty="0" err="1">
                <a:solidFill>
                  <a:srgbClr val="FFFF00"/>
                </a:solidFill>
                <a:latin typeface="Times New Roman" panose="02020603050405020304" pitchFamily="18" charset="0"/>
                <a:cs typeface="Times New Roman" panose="02020603050405020304" pitchFamily="18" charset="0"/>
                <a:sym typeface="+mn-ea"/>
              </a:rPr>
              <a:t>có</a:t>
            </a:r>
            <a:r>
              <a:rPr lang="en-US" sz="4500" b="1" dirty="0">
                <a:solidFill>
                  <a:srgbClr val="FFFF00"/>
                </a:solidFill>
                <a:latin typeface="Times New Roman" panose="02020603050405020304" pitchFamily="18" charset="0"/>
                <a:cs typeface="Times New Roman" panose="02020603050405020304" pitchFamily="18" charset="0"/>
                <a:sym typeface="+mn-ea"/>
              </a:rPr>
              <a:t> </a:t>
            </a:r>
            <a:r>
              <a:rPr lang="en-US" sz="4500" b="1" dirty="0" err="1">
                <a:solidFill>
                  <a:srgbClr val="FFFF00"/>
                </a:solidFill>
                <a:latin typeface="Times New Roman" panose="02020603050405020304" pitchFamily="18" charset="0"/>
                <a:cs typeface="Times New Roman" panose="02020603050405020304" pitchFamily="18" charset="0"/>
                <a:sym typeface="+mn-ea"/>
              </a:rPr>
              <a:t>thời</a:t>
            </a:r>
            <a:r>
              <a:rPr lang="en-US" sz="4500" b="1" dirty="0">
                <a:solidFill>
                  <a:srgbClr val="FFFF00"/>
                </a:solidFill>
                <a:latin typeface="Times New Roman" panose="02020603050405020304" pitchFamily="18" charset="0"/>
                <a:cs typeface="Times New Roman" panose="02020603050405020304" pitchFamily="18" charset="0"/>
                <a:sym typeface="+mn-ea"/>
              </a:rPr>
              <a:t> </a:t>
            </a:r>
            <a:r>
              <a:rPr lang="en-US" sz="4500" b="1" dirty="0" err="1">
                <a:solidFill>
                  <a:srgbClr val="FFFF00"/>
                </a:solidFill>
                <a:latin typeface="Times New Roman" panose="02020603050405020304" pitchFamily="18" charset="0"/>
                <a:cs typeface="Times New Roman" panose="02020603050405020304" pitchFamily="18" charset="0"/>
                <a:sym typeface="+mn-ea"/>
              </a:rPr>
              <a:t>gian</a:t>
            </a:r>
            <a:r>
              <a:rPr lang="en-US" sz="4500" b="1" dirty="0">
                <a:solidFill>
                  <a:srgbClr val="FFFF00"/>
                </a:solidFill>
                <a:latin typeface="Times New Roman" panose="02020603050405020304" pitchFamily="18" charset="0"/>
                <a:cs typeface="Times New Roman" panose="02020603050405020304" pitchFamily="18" charset="0"/>
                <a:sym typeface="+mn-ea"/>
              </a:rPr>
              <a:t> </a:t>
            </a:r>
            <a:r>
              <a:rPr lang="en-US" sz="4500" b="1" dirty="0" err="1">
                <a:solidFill>
                  <a:srgbClr val="FFFF00"/>
                </a:solidFill>
                <a:latin typeface="Times New Roman" panose="02020603050405020304" pitchFamily="18" charset="0"/>
                <a:cs typeface="Times New Roman" panose="02020603050405020304" pitchFamily="18" charset="0"/>
                <a:sym typeface="+mn-ea"/>
              </a:rPr>
              <a:t>để</a:t>
            </a:r>
            <a:r>
              <a:rPr lang="en-US" sz="4500" b="1" dirty="0">
                <a:solidFill>
                  <a:srgbClr val="FFFF00"/>
                </a:solidFill>
                <a:latin typeface="Times New Roman" panose="02020603050405020304" pitchFamily="18" charset="0"/>
                <a:cs typeface="Times New Roman" panose="02020603050405020304" pitchFamily="18" charset="0"/>
                <a:sym typeface="+mn-ea"/>
              </a:rPr>
              <a:t> </a:t>
            </a:r>
            <a:r>
              <a:rPr lang="en-US" sz="4500" b="1" dirty="0" err="1">
                <a:solidFill>
                  <a:srgbClr val="FFFF00"/>
                </a:solidFill>
                <a:latin typeface="Times New Roman" panose="02020603050405020304" pitchFamily="18" charset="0"/>
                <a:cs typeface="Times New Roman" panose="02020603050405020304" pitchFamily="18" charset="0"/>
                <a:sym typeface="+mn-ea"/>
              </a:rPr>
              <a:t>suy</a:t>
            </a:r>
            <a:r>
              <a:rPr lang="en-US" sz="4500" b="1" dirty="0">
                <a:solidFill>
                  <a:srgbClr val="FFFF00"/>
                </a:solidFill>
                <a:latin typeface="Times New Roman" panose="02020603050405020304" pitchFamily="18" charset="0"/>
                <a:cs typeface="Times New Roman" panose="02020603050405020304" pitchFamily="18" charset="0"/>
                <a:sym typeface="+mn-ea"/>
              </a:rPr>
              <a:t> </a:t>
            </a:r>
            <a:r>
              <a:rPr lang="en-US" sz="4500" b="1" dirty="0" err="1">
                <a:solidFill>
                  <a:srgbClr val="FFFF00"/>
                </a:solidFill>
                <a:latin typeface="Times New Roman" panose="02020603050405020304" pitchFamily="18" charset="0"/>
                <a:cs typeface="Times New Roman" panose="02020603050405020304" pitchFamily="18" charset="0"/>
                <a:sym typeface="+mn-ea"/>
              </a:rPr>
              <a:t>nghĩ</a:t>
            </a:r>
            <a:r>
              <a:rPr lang="en-US" sz="4500" b="1" dirty="0">
                <a:solidFill>
                  <a:srgbClr val="FFFF00"/>
                </a:solidFill>
                <a:latin typeface="Times New Roman" panose="02020603050405020304" pitchFamily="18" charset="0"/>
                <a:cs typeface="Times New Roman" panose="02020603050405020304" pitchFamily="18" charset="0"/>
                <a:sym typeface="+mn-ea"/>
              </a:rPr>
              <a:t> </a:t>
            </a:r>
            <a:r>
              <a:rPr lang="en-US" sz="4500" b="1" dirty="0" err="1">
                <a:solidFill>
                  <a:srgbClr val="FFFF00"/>
                </a:solidFill>
                <a:latin typeface="Times New Roman" panose="02020603050405020304" pitchFamily="18" charset="0"/>
                <a:cs typeface="Times New Roman" panose="02020603050405020304" pitchFamily="18" charset="0"/>
                <a:sym typeface="+mn-ea"/>
              </a:rPr>
              <a:t>và</a:t>
            </a:r>
            <a:r>
              <a:rPr lang="en-US" sz="4500" b="1" dirty="0">
                <a:solidFill>
                  <a:srgbClr val="FFFF00"/>
                </a:solidFill>
                <a:latin typeface="Times New Roman" panose="02020603050405020304" pitchFamily="18" charset="0"/>
                <a:cs typeface="Times New Roman" panose="02020603050405020304" pitchFamily="18" charset="0"/>
                <a:sym typeface="+mn-ea"/>
              </a:rPr>
              <a:t> </a:t>
            </a:r>
            <a:r>
              <a:rPr lang="en-US" sz="4500" b="1" dirty="0" err="1">
                <a:solidFill>
                  <a:srgbClr val="FFFF00"/>
                </a:solidFill>
                <a:latin typeface="Times New Roman" panose="02020603050405020304" pitchFamily="18" charset="0"/>
                <a:cs typeface="Times New Roman" panose="02020603050405020304" pitchFamily="18" charset="0"/>
                <a:sym typeface="+mn-ea"/>
              </a:rPr>
              <a:t>trả</a:t>
            </a:r>
            <a:r>
              <a:rPr lang="en-US" sz="4500" b="1" dirty="0">
                <a:solidFill>
                  <a:srgbClr val="FFFF00"/>
                </a:solidFill>
                <a:latin typeface="Times New Roman" panose="02020603050405020304" pitchFamily="18" charset="0"/>
                <a:cs typeface="Times New Roman" panose="02020603050405020304" pitchFamily="18" charset="0"/>
                <a:sym typeface="+mn-ea"/>
              </a:rPr>
              <a:t> </a:t>
            </a:r>
            <a:r>
              <a:rPr lang="en-US" sz="4500" b="1" dirty="0" err="1">
                <a:solidFill>
                  <a:srgbClr val="FFFF00"/>
                </a:solidFill>
                <a:latin typeface="Times New Roman" panose="02020603050405020304" pitchFamily="18" charset="0"/>
                <a:cs typeface="Times New Roman" panose="02020603050405020304" pitchFamily="18" charset="0"/>
                <a:sym typeface="+mn-ea"/>
              </a:rPr>
              <a:t>lời</a:t>
            </a:r>
            <a:r>
              <a:rPr lang="en-US" sz="4500" b="1" dirty="0">
                <a:solidFill>
                  <a:srgbClr val="FFFF00"/>
                </a:solidFill>
                <a:latin typeface="Times New Roman" panose="02020603050405020304" pitchFamily="18" charset="0"/>
                <a:cs typeface="Times New Roman" panose="02020603050405020304" pitchFamily="18" charset="0"/>
                <a:sym typeface="+mn-ea"/>
              </a:rPr>
              <a:t>.</a:t>
            </a:r>
          </a:p>
          <a:p>
            <a:pPr marL="571486" indent="-571486" defTabSz="914377">
              <a:buFont typeface="Arial" panose="020B0604020202020204" pitchFamily="34" charset="0"/>
              <a:buChar char="•"/>
            </a:pPr>
            <a:r>
              <a:rPr lang="en-US" sz="4500" b="1" dirty="0" err="1">
                <a:solidFill>
                  <a:srgbClr val="FFFF00"/>
                </a:solidFill>
                <a:latin typeface="Times New Roman" panose="02020603050405020304" pitchFamily="18" charset="0"/>
                <a:cs typeface="Times New Roman" panose="02020603050405020304" pitchFamily="18" charset="0"/>
                <a:sym typeface="Arial"/>
              </a:rPr>
              <a:t>Trả</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lời</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đúng</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được</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điểm</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thưởng</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Trả</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lời</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sai</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được</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trả</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lời</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lại</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và</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số</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điểm</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thưởng</a:t>
            </a:r>
            <a:r>
              <a:rPr lang="en-US" sz="4500" b="1" dirty="0">
                <a:solidFill>
                  <a:srgbClr val="FFFF00"/>
                </a:solidFill>
                <a:latin typeface="Times New Roman" panose="02020603050405020304" pitchFamily="18" charset="0"/>
                <a:cs typeface="Times New Roman" panose="02020603050405020304" pitchFamily="18" charset="0"/>
                <a:sym typeface="Arial"/>
              </a:rPr>
              <a:t> chia </a:t>
            </a:r>
            <a:r>
              <a:rPr lang="en-US" sz="4500" b="1" dirty="0" err="1">
                <a:solidFill>
                  <a:srgbClr val="FFFF00"/>
                </a:solidFill>
                <a:latin typeface="Times New Roman" panose="02020603050405020304" pitchFamily="18" charset="0"/>
                <a:cs typeface="Times New Roman" panose="02020603050405020304" pitchFamily="18" charset="0"/>
                <a:sym typeface="Arial"/>
              </a:rPr>
              <a:t>đôi</a:t>
            </a:r>
            <a:r>
              <a:rPr lang="en-US" sz="4500" b="1" dirty="0">
                <a:solidFill>
                  <a:srgbClr val="FFFF00"/>
                </a:solidFill>
                <a:latin typeface="Times New Roman" panose="02020603050405020304" pitchFamily="18" charset="0"/>
                <a:cs typeface="Times New Roman" panose="02020603050405020304" pitchFamily="18" charset="0"/>
                <a:sym typeface="Arial"/>
              </a:rPr>
              <a:t>.</a:t>
            </a:r>
          </a:p>
          <a:p>
            <a:pPr marL="571486" indent="-571486" defTabSz="914377">
              <a:buFont typeface="Arial" panose="020B0604020202020204" pitchFamily="34" charset="0"/>
              <a:buChar char="•"/>
            </a:pPr>
            <a:r>
              <a:rPr lang="en-US" sz="4500" b="1" dirty="0" err="1">
                <a:solidFill>
                  <a:srgbClr val="FFFF00"/>
                </a:solidFill>
                <a:latin typeface="Times New Roman" panose="02020603050405020304" pitchFamily="18" charset="0"/>
                <a:cs typeface="Times New Roman" panose="02020603050405020304" pitchFamily="18" charset="0"/>
                <a:sym typeface="Arial"/>
              </a:rPr>
              <a:t>Kết</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thúc</a:t>
            </a:r>
            <a:r>
              <a:rPr lang="en-US" sz="4500" b="1" dirty="0">
                <a:solidFill>
                  <a:srgbClr val="FFFF00"/>
                </a:solidFill>
                <a:latin typeface="Times New Roman" panose="02020603050405020304" pitchFamily="18" charset="0"/>
                <a:cs typeface="Times New Roman" panose="02020603050405020304" pitchFamily="18" charset="0"/>
                <a:sym typeface="Arial"/>
              </a:rPr>
              <a:t> 10 </a:t>
            </a:r>
            <a:r>
              <a:rPr lang="en-US" sz="4500" b="1" dirty="0" err="1">
                <a:solidFill>
                  <a:srgbClr val="FFFF00"/>
                </a:solidFill>
                <a:latin typeface="Times New Roman" panose="02020603050405020304" pitchFamily="18" charset="0"/>
                <a:cs typeface="Times New Roman" panose="02020603050405020304" pitchFamily="18" charset="0"/>
                <a:sym typeface="Arial"/>
              </a:rPr>
              <a:t>câu</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hỏi</a:t>
            </a:r>
            <a:r>
              <a:rPr lang="en-US" sz="4500" b="1" dirty="0">
                <a:solidFill>
                  <a:srgbClr val="FFFF00"/>
                </a:solidFill>
                <a:latin typeface="Times New Roman" panose="02020603050405020304" pitchFamily="18" charset="0"/>
                <a:cs typeface="Times New Roman" panose="02020603050405020304" pitchFamily="18" charset="0"/>
                <a:sym typeface="Arial"/>
              </a:rPr>
              <a:t>, GV </a:t>
            </a:r>
            <a:r>
              <a:rPr lang="en-US" sz="4500" b="1" dirty="0" err="1">
                <a:solidFill>
                  <a:srgbClr val="FFFF00"/>
                </a:solidFill>
                <a:latin typeface="Times New Roman" panose="02020603050405020304" pitchFamily="18" charset="0"/>
                <a:cs typeface="Times New Roman" panose="02020603050405020304" pitchFamily="18" charset="0"/>
                <a:sym typeface="Arial"/>
              </a:rPr>
              <a:t>sẽ</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tổng</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kết</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điểm</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từ</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đầu</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giờ</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để</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xác</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định</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đội</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chiến</a:t>
            </a:r>
            <a:r>
              <a:rPr lang="en-US" sz="4500" b="1" dirty="0">
                <a:solidFill>
                  <a:srgbClr val="FFFF00"/>
                </a:solidFill>
                <a:latin typeface="Times New Roman" panose="02020603050405020304" pitchFamily="18" charset="0"/>
                <a:cs typeface="Times New Roman" panose="02020603050405020304" pitchFamily="18" charset="0"/>
                <a:sym typeface="Arial"/>
              </a:rPr>
              <a:t> </a:t>
            </a:r>
            <a:r>
              <a:rPr lang="en-US" sz="4500" b="1" dirty="0" err="1">
                <a:solidFill>
                  <a:srgbClr val="FFFF00"/>
                </a:solidFill>
                <a:latin typeface="Times New Roman" panose="02020603050405020304" pitchFamily="18" charset="0"/>
                <a:cs typeface="Times New Roman" panose="02020603050405020304" pitchFamily="18" charset="0"/>
                <a:sym typeface="Arial"/>
              </a:rPr>
              <a:t>thắng</a:t>
            </a:r>
            <a:r>
              <a:rPr lang="en-US" sz="4500" b="1" dirty="0">
                <a:solidFill>
                  <a:srgbClr val="FFFF00"/>
                </a:solidFill>
                <a:latin typeface="Times New Roman" panose="02020603050405020304" pitchFamily="18" charset="0"/>
                <a:cs typeface="Times New Roman" panose="02020603050405020304" pitchFamily="18" charset="0"/>
                <a:sym typeface="Arial"/>
              </a:rPr>
              <a:t>.</a:t>
            </a:r>
          </a:p>
          <a:p>
            <a:pPr algn="ctr" defTabSz="914377"/>
            <a:r>
              <a:rPr lang="en-US" sz="4500" b="1" dirty="0">
                <a:solidFill>
                  <a:srgbClr val="FFFF00"/>
                </a:solidFill>
                <a:latin typeface="Times New Roman" panose="02020603050405020304" pitchFamily="18" charset="0"/>
                <a:cs typeface="Times New Roman" panose="02020603050405020304" pitchFamily="18" charset="0"/>
                <a:sym typeface="Arial"/>
              </a:rPr>
              <a:t/>
            </a:r>
            <a:br>
              <a:rPr lang="en-US" sz="4500" b="1" dirty="0">
                <a:solidFill>
                  <a:srgbClr val="FFFF00"/>
                </a:solidFill>
                <a:latin typeface="Times New Roman" panose="02020603050405020304" pitchFamily="18" charset="0"/>
                <a:cs typeface="Times New Roman" panose="02020603050405020304" pitchFamily="18" charset="0"/>
                <a:sym typeface="Arial"/>
              </a:rPr>
            </a:br>
            <a:endParaRPr lang="en-US" sz="4500" b="1" dirty="0">
              <a:solidFill>
                <a:srgbClr val="FFFF00"/>
              </a:solidFill>
              <a:latin typeface="Times New Roman" panose="02020603050405020304" pitchFamily="18" charset="0"/>
              <a:cs typeface="Times New Roman" panose="02020603050405020304" pitchFamily="18" charset="0"/>
              <a:sym typeface="Arial"/>
            </a:endParaRPr>
          </a:p>
        </p:txBody>
      </p:sp>
      <p:pic>
        <p:nvPicPr>
          <p:cNvPr id="5" name="Nhac hùng hồn">
            <a:hlinkClick r:id="" action="ppaction://media"/>
            <a:extLst>
              <a:ext uri="{FF2B5EF4-FFF2-40B4-BE49-F238E27FC236}">
                <a16:creationId xmlns:a16="http://schemas.microsoft.com/office/drawing/2014/main" xmlns="" id="{CD486A23-169B-48A4-8A76-B3DC852E3B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2095321"/>
            <a:ext cx="812800" cy="812800"/>
          </a:xfrm>
          <a:prstGeom prst="rect">
            <a:avLst/>
          </a:prstGeom>
        </p:spPr>
      </p:pic>
      <p:sp>
        <p:nvSpPr>
          <p:cNvPr id="3" name="TextBox 2"/>
          <p:cNvSpPr txBox="1"/>
          <p:nvPr/>
        </p:nvSpPr>
        <p:spPr>
          <a:xfrm>
            <a:off x="3327991" y="148856"/>
            <a:ext cx="5986130" cy="369332"/>
          </a:xfrm>
          <a:prstGeom prst="rect">
            <a:avLst/>
          </a:prstGeom>
          <a:noFill/>
        </p:spPr>
        <p:txBody>
          <a:bodyPr wrap="square" rtlCol="0">
            <a:spAutoFit/>
          </a:bodyPr>
          <a:lstStyle/>
          <a:p>
            <a:endParaRPr lang="en-US" dirty="0"/>
          </a:p>
        </p:txBody>
      </p:sp>
      <p:sp>
        <p:nvSpPr>
          <p:cNvPr id="6" name="Rectangle 5">
            <a:extLst>
              <a:ext uri="{FF2B5EF4-FFF2-40B4-BE49-F238E27FC236}">
                <a16:creationId xmlns:a16="http://schemas.microsoft.com/office/drawing/2014/main" xmlns="" id="{6FE0A47F-DE0D-4AFB-A019-3B65ECEF2308}"/>
              </a:ext>
            </a:extLst>
          </p:cNvPr>
          <p:cNvSpPr/>
          <p:nvPr/>
        </p:nvSpPr>
        <p:spPr>
          <a:xfrm>
            <a:off x="4014340" y="384781"/>
            <a:ext cx="4163319" cy="646331"/>
          </a:xfrm>
          <a:prstGeom prst="rect">
            <a:avLst/>
          </a:prstGeom>
          <a:noFill/>
        </p:spPr>
        <p:txBody>
          <a:bodyPr wrap="none" lIns="91440" tIns="45720" rIns="91440" bIns="45720">
            <a:spAutoFit/>
          </a:bodyPr>
          <a:lstStyle/>
          <a:p>
            <a:pPr algn="ctr" defTabSz="914377">
              <a:defRPr/>
            </a:pPr>
            <a:r>
              <a:rPr lang="en-US" sz="3600" b="1" dirty="0">
                <a:ln w="6600">
                  <a:solidFill>
                    <a:srgbClr val="7030A0"/>
                  </a:solidFill>
                  <a:prstDash val="solid"/>
                </a:ln>
                <a:solidFill>
                  <a:srgbClr val="FF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sym typeface="Arial"/>
              </a:rPr>
              <a:t>HỘP QUÀ BÍ MẬT</a:t>
            </a:r>
          </a:p>
        </p:txBody>
      </p:sp>
    </p:spTree>
    <p:extLst>
      <p:ext uri="{BB962C8B-B14F-4D97-AF65-F5344CB8AC3E}">
        <p14:creationId xmlns:p14="http://schemas.microsoft.com/office/powerpoint/2010/main" val="2433056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97155" fill="hold"/>
                                        <p:tgtEl>
                                          <p:spTgt spid="5"/>
                                        </p:tgtEl>
                                      </p:cBhvr>
                                    </p:cmd>
                                  </p:childTnLst>
                                </p:cTn>
                              </p:par>
                              <p:par>
                                <p:cTn id="12" presetID="21" presetClass="emph" presetSubtype="0" repeatCount="indefinite" fill="hold" grpId="0" nodeType="withEffect">
                                  <p:stCondLst>
                                    <p:cond delay="0"/>
                                  </p:stCondLst>
                                  <p:iterate type="lt">
                                    <p:tmPct val="0"/>
                                  </p:iterate>
                                  <p:childTnLst>
                                    <p:animClr clrSpc="hsl" dir="cw">
                                      <p:cBhvr override="childStyle">
                                        <p:cTn id="13" dur="500" fill="hold"/>
                                        <p:tgtEl>
                                          <p:spTgt spid="6"/>
                                        </p:tgtEl>
                                        <p:attrNameLst>
                                          <p:attrName>style.color</p:attrName>
                                        </p:attrNameLst>
                                      </p:cBhvr>
                                      <p:by>
                                        <p:hsl h="7200000" s="0" l="0"/>
                                      </p:by>
                                    </p:animClr>
                                    <p:animClr clrSpc="hsl" dir="cw">
                                      <p:cBhvr>
                                        <p:cTn id="14" dur="500" fill="hold"/>
                                        <p:tgtEl>
                                          <p:spTgt spid="6"/>
                                        </p:tgtEl>
                                        <p:attrNameLst>
                                          <p:attrName>fillcolor</p:attrName>
                                        </p:attrNameLst>
                                      </p:cBhvr>
                                      <p:by>
                                        <p:hsl h="7200000" s="0" l="0"/>
                                      </p:by>
                                    </p:animClr>
                                    <p:animClr clrSpc="hsl" dir="cw">
                                      <p:cBhvr>
                                        <p:cTn id="15" dur="500" fill="hold"/>
                                        <p:tgtEl>
                                          <p:spTgt spid="6"/>
                                        </p:tgtEl>
                                        <p:attrNameLst>
                                          <p:attrName>stroke.color</p:attrName>
                                        </p:attrNameLst>
                                      </p:cBhvr>
                                      <p:by>
                                        <p:hsl h="7200000" s="0" l="0"/>
                                      </p:by>
                                    </p:animClr>
                                    <p:set>
                                      <p:cBhvr>
                                        <p:cTn id="16" dur="500" fill="hold"/>
                                        <p:tgtEl>
                                          <p:spTgt spid="6"/>
                                        </p:tgtEl>
                                        <p:attrNameLst>
                                          <p:attrName>fill.type</p:attrName>
                                        </p:attrNameLst>
                                      </p:cBhvr>
                                      <p:to>
                                        <p:strVal val="solid"/>
                                      </p:to>
                                    </p:set>
                                  </p:childTnLst>
                                </p:cTn>
                              </p:par>
                              <p:par>
                                <p:cTn id="17"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8" dur="250" accel="50000" decel="50000" autoRev="1" fill="hold">
                                          <p:stCondLst>
                                            <p:cond delay="0"/>
                                          </p:stCondLst>
                                        </p:cTn>
                                        <p:tgtEl>
                                          <p:spTgt spid="6"/>
                                        </p:tgtEl>
                                        <p:attrNameLst>
                                          <p:attrName>ppt_x</p:attrName>
                                          <p:attrName>ppt_y</p:attrName>
                                        </p:attrNameLst>
                                      </p:cBhvr>
                                      <p:rCtr x="0" y="-3611"/>
                                    </p:animMotion>
                                    <p:animRot by="1500000">
                                      <p:cBhvr>
                                        <p:cTn id="19" dur="125" fill="hold">
                                          <p:stCondLst>
                                            <p:cond delay="0"/>
                                          </p:stCondLst>
                                        </p:cTn>
                                        <p:tgtEl>
                                          <p:spTgt spid="6"/>
                                        </p:tgtEl>
                                        <p:attrNameLst>
                                          <p:attrName>r</p:attrName>
                                        </p:attrNameLst>
                                      </p:cBhvr>
                                    </p:animRot>
                                    <p:animRot by="-1500000">
                                      <p:cBhvr>
                                        <p:cTn id="20" dur="125" fill="hold">
                                          <p:stCondLst>
                                            <p:cond delay="125"/>
                                          </p:stCondLst>
                                        </p:cTn>
                                        <p:tgtEl>
                                          <p:spTgt spid="6"/>
                                        </p:tgtEl>
                                        <p:attrNameLst>
                                          <p:attrName>r</p:attrName>
                                        </p:attrNameLst>
                                      </p:cBhvr>
                                    </p:animRot>
                                    <p:animRot by="-1500000">
                                      <p:cBhvr>
                                        <p:cTn id="21" dur="125" fill="hold">
                                          <p:stCondLst>
                                            <p:cond delay="250"/>
                                          </p:stCondLst>
                                        </p:cTn>
                                        <p:tgtEl>
                                          <p:spTgt spid="6"/>
                                        </p:tgtEl>
                                        <p:attrNameLst>
                                          <p:attrName>r</p:attrName>
                                        </p:attrNameLst>
                                      </p:cBhvr>
                                    </p:animRot>
                                    <p:animRot by="1500000">
                                      <p:cBhvr>
                                        <p:cTn id="22"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34800">
                <p:cTn id="23" repeatCount="indefinite" fill="hold" display="0">
                  <p:stCondLst>
                    <p:cond delay="indefinite"/>
                  </p:stCondLst>
                  <p:endCondLst>
                    <p:cond evt="onStopAudio" delay="0">
                      <p:tgtEl>
                        <p:sldTgt/>
                      </p:tgtEl>
                    </p:cond>
                  </p:endCondLst>
                </p:cTn>
                <p:tgtEl>
                  <p:spTgt spid="5"/>
                </p:tgtEl>
              </p:cMediaNode>
            </p:audio>
          </p:childTnLst>
        </p:cTn>
      </p:par>
    </p:tnLst>
    <p:bldLst>
      <p:bldP spid="2" grpId="0" bldLvl="0" animBg="1"/>
      <p:bldP spid="6" grpId="0"/>
      <p:bldP spid="6"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xmlns="" id="{0DE8E057-79AF-4679-8F0F-5F578B85F19A}"/>
              </a:ext>
            </a:extLst>
          </p:cNvPr>
          <p:cNvSpPr/>
          <p:nvPr/>
        </p:nvSpPr>
        <p:spPr>
          <a:xfrm>
            <a:off x="0" y="1622782"/>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8" name="Picture 7">
            <a:hlinkClick r:id="" action="ppaction://noaction"/>
            <a:extLst>
              <a:ext uri="{FF2B5EF4-FFF2-40B4-BE49-F238E27FC236}">
                <a16:creationId xmlns:a16="http://schemas.microsoft.com/office/drawing/2014/main" xmlns="" id="{165D02D2-111C-48DA-B806-17EDA77B2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57" y="660309"/>
            <a:ext cx="1969179" cy="1743607"/>
          </a:xfrm>
          <a:prstGeom prst="rect">
            <a:avLst/>
          </a:prstGeom>
        </p:spPr>
      </p:pic>
      <p:pic>
        <p:nvPicPr>
          <p:cNvPr id="9" name="Picture 8">
            <a:extLst>
              <a:ext uri="{FF2B5EF4-FFF2-40B4-BE49-F238E27FC236}">
                <a16:creationId xmlns:a16="http://schemas.microsoft.com/office/drawing/2014/main" xmlns="" id="{DE93B167-9DF8-4F7B-A15E-DCA0F1988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32" y="148199"/>
            <a:ext cx="2060627" cy="1383912"/>
          </a:xfrm>
          <a:prstGeom prst="rect">
            <a:avLst/>
          </a:prstGeom>
        </p:spPr>
      </p:pic>
      <p:pic>
        <p:nvPicPr>
          <p:cNvPr id="10" name="Picture 9">
            <a:hlinkClick r:id="" action="ppaction://noaction"/>
            <a:extLst>
              <a:ext uri="{FF2B5EF4-FFF2-40B4-BE49-F238E27FC236}">
                <a16:creationId xmlns:a16="http://schemas.microsoft.com/office/drawing/2014/main" xmlns="" id="{99F79902-D845-4948-9A8D-BC737DA83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4200" y="660307"/>
            <a:ext cx="1969179" cy="1743607"/>
          </a:xfrm>
          <a:prstGeom prst="rect">
            <a:avLst/>
          </a:prstGeom>
        </p:spPr>
      </p:pic>
      <p:pic>
        <p:nvPicPr>
          <p:cNvPr id="11" name="Picture 10">
            <a:extLst>
              <a:ext uri="{FF2B5EF4-FFF2-40B4-BE49-F238E27FC236}">
                <a16:creationId xmlns:a16="http://schemas.microsoft.com/office/drawing/2014/main" xmlns="" id="{F5A3D29D-2006-4BE0-AEF2-ABC918DCE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8475" y="148197"/>
            <a:ext cx="2060627" cy="1383912"/>
          </a:xfrm>
          <a:prstGeom prst="rect">
            <a:avLst/>
          </a:prstGeom>
        </p:spPr>
      </p:pic>
      <p:pic>
        <p:nvPicPr>
          <p:cNvPr id="12" name="Picture 11">
            <a:hlinkClick r:id="" action="ppaction://noaction"/>
            <a:extLst>
              <a:ext uri="{FF2B5EF4-FFF2-40B4-BE49-F238E27FC236}">
                <a16:creationId xmlns:a16="http://schemas.microsoft.com/office/drawing/2014/main" xmlns="" id="{B9F6EF56-EFE5-46AA-BEED-938FE1E31A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2941" y="660307"/>
            <a:ext cx="1969179" cy="1743607"/>
          </a:xfrm>
          <a:prstGeom prst="rect">
            <a:avLst/>
          </a:prstGeom>
        </p:spPr>
      </p:pic>
      <p:pic>
        <p:nvPicPr>
          <p:cNvPr id="13" name="Picture 12">
            <a:extLst>
              <a:ext uri="{FF2B5EF4-FFF2-40B4-BE49-F238E27FC236}">
                <a16:creationId xmlns:a16="http://schemas.microsoft.com/office/drawing/2014/main" xmlns="" id="{CABCEBFF-5DE1-4042-94D0-113FF0A7D8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7216" y="148197"/>
            <a:ext cx="2060627" cy="1383912"/>
          </a:xfrm>
          <a:prstGeom prst="rect">
            <a:avLst/>
          </a:prstGeom>
        </p:spPr>
      </p:pic>
      <p:pic>
        <p:nvPicPr>
          <p:cNvPr id="14" name="Picture 13">
            <a:hlinkClick r:id="" action="ppaction://noaction"/>
            <a:extLst>
              <a:ext uri="{FF2B5EF4-FFF2-40B4-BE49-F238E27FC236}">
                <a16:creationId xmlns:a16="http://schemas.microsoft.com/office/drawing/2014/main" xmlns="" id="{633EC59B-FCA1-44AA-9210-1F72A9C85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87407" y="660307"/>
            <a:ext cx="1969179" cy="1743607"/>
          </a:xfrm>
          <a:prstGeom prst="rect">
            <a:avLst/>
          </a:prstGeom>
        </p:spPr>
      </p:pic>
      <p:pic>
        <p:nvPicPr>
          <p:cNvPr id="15" name="Picture 14">
            <a:extLst>
              <a:ext uri="{FF2B5EF4-FFF2-40B4-BE49-F238E27FC236}">
                <a16:creationId xmlns:a16="http://schemas.microsoft.com/office/drawing/2014/main" xmlns="" id="{AD65FD14-A8FF-49BD-BB2A-1A81849D35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1681" y="148196"/>
            <a:ext cx="2060627" cy="1383912"/>
          </a:xfrm>
          <a:prstGeom prst="rect">
            <a:avLst/>
          </a:prstGeom>
        </p:spPr>
      </p:pic>
      <p:pic>
        <p:nvPicPr>
          <p:cNvPr id="16" name="Picture 15">
            <a:hlinkClick r:id="" action="ppaction://noaction"/>
            <a:extLst>
              <a:ext uri="{FF2B5EF4-FFF2-40B4-BE49-F238E27FC236}">
                <a16:creationId xmlns:a16="http://schemas.microsoft.com/office/drawing/2014/main" xmlns="" id="{6FB1DCEB-4C74-4EB6-8AC6-7F38A1717E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20424" y="660306"/>
            <a:ext cx="1969179" cy="1743607"/>
          </a:xfrm>
          <a:prstGeom prst="rect">
            <a:avLst/>
          </a:prstGeom>
        </p:spPr>
      </p:pic>
      <p:pic>
        <p:nvPicPr>
          <p:cNvPr id="17" name="Picture 16">
            <a:extLst>
              <a:ext uri="{FF2B5EF4-FFF2-40B4-BE49-F238E27FC236}">
                <a16:creationId xmlns:a16="http://schemas.microsoft.com/office/drawing/2014/main" xmlns="" id="{769360CF-BDF1-45A9-8C3E-6AEF4338A2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4699" y="148196"/>
            <a:ext cx="2060627" cy="1383912"/>
          </a:xfrm>
          <a:prstGeom prst="rect">
            <a:avLst/>
          </a:prstGeom>
        </p:spPr>
      </p:pic>
      <p:pic>
        <p:nvPicPr>
          <p:cNvPr id="37" name="Picture 36">
            <a:extLst>
              <a:ext uri="{FF2B5EF4-FFF2-40B4-BE49-F238E27FC236}">
                <a16:creationId xmlns:a16="http://schemas.microsoft.com/office/drawing/2014/main" xmlns="" id="{16677DD5-4B38-44EE-AE03-4CE69860F1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6073896"/>
            <a:ext cx="6095999" cy="334819"/>
          </a:xfrm>
          <a:prstGeom prst="rect">
            <a:avLst/>
          </a:prstGeom>
        </p:spPr>
      </p:pic>
      <p:pic>
        <p:nvPicPr>
          <p:cNvPr id="38" name="Picture 37">
            <a:extLst>
              <a:ext uri="{FF2B5EF4-FFF2-40B4-BE49-F238E27FC236}">
                <a16:creationId xmlns:a16="http://schemas.microsoft.com/office/drawing/2014/main" xmlns="" id="{8E58EB64-C11F-4AA8-BD51-6B7EDB33655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6001" y="6073896"/>
            <a:ext cx="6095999" cy="334819"/>
          </a:xfrm>
          <a:prstGeom prst="rect">
            <a:avLst/>
          </a:prstGeom>
        </p:spPr>
      </p:pic>
      <p:pic>
        <p:nvPicPr>
          <p:cNvPr id="39" name="Picture 38">
            <a:extLst>
              <a:ext uri="{FF2B5EF4-FFF2-40B4-BE49-F238E27FC236}">
                <a16:creationId xmlns:a16="http://schemas.microsoft.com/office/drawing/2014/main" xmlns="" id="{468116E2-9E2A-444E-92F8-B1A7CB14769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2739025"/>
            <a:ext cx="6095999" cy="334819"/>
          </a:xfrm>
          <a:prstGeom prst="rect">
            <a:avLst/>
          </a:prstGeom>
        </p:spPr>
      </p:pic>
      <p:pic>
        <p:nvPicPr>
          <p:cNvPr id="40" name="Picture 39">
            <a:extLst>
              <a:ext uri="{FF2B5EF4-FFF2-40B4-BE49-F238E27FC236}">
                <a16:creationId xmlns:a16="http://schemas.microsoft.com/office/drawing/2014/main" xmlns="" id="{4AF2A1C0-A62D-4A01-AB2A-74ABC46C1A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6001" y="2739025"/>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xmlns="" id="{E51D645D-F5EB-48AD-9720-05E0BE57DF46}"/>
              </a:ext>
            </a:extLst>
          </p:cNvPr>
          <p:cNvSpPr/>
          <p:nvPr/>
        </p:nvSpPr>
        <p:spPr>
          <a:xfrm>
            <a:off x="11538803" y="6124779"/>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8" name="Rectangle 17">
            <a:extLst>
              <a:ext uri="{FF2B5EF4-FFF2-40B4-BE49-F238E27FC236}">
                <a16:creationId xmlns:a16="http://schemas.microsoft.com/office/drawing/2014/main" xmlns="" id="{C648339D-D893-43BB-94ED-A1688E592369}"/>
              </a:ext>
            </a:extLst>
          </p:cNvPr>
          <p:cNvSpPr/>
          <p:nvPr/>
        </p:nvSpPr>
        <p:spPr>
          <a:xfrm>
            <a:off x="0" y="4952504"/>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sym typeface="Arial"/>
            </a:endParaRPr>
          </a:p>
        </p:txBody>
      </p:sp>
      <p:pic>
        <p:nvPicPr>
          <p:cNvPr id="19" name="Picture 18">
            <a:hlinkClick r:id="" action="ppaction://noaction"/>
            <a:extLst>
              <a:ext uri="{FF2B5EF4-FFF2-40B4-BE49-F238E27FC236}">
                <a16:creationId xmlns:a16="http://schemas.microsoft.com/office/drawing/2014/main" xmlns="" id="{7EF4E88D-0BD6-495D-98A3-F73B0754E5F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657" y="4028755"/>
            <a:ext cx="1969179" cy="1743607"/>
          </a:xfrm>
          <a:prstGeom prst="rect">
            <a:avLst/>
          </a:prstGeom>
        </p:spPr>
      </p:pic>
      <p:pic>
        <p:nvPicPr>
          <p:cNvPr id="20" name="Picture 19">
            <a:extLst>
              <a:ext uri="{FF2B5EF4-FFF2-40B4-BE49-F238E27FC236}">
                <a16:creationId xmlns:a16="http://schemas.microsoft.com/office/drawing/2014/main" xmlns="" id="{9C35E539-B7FF-495C-847F-2AE99A1D0A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933" y="3516645"/>
            <a:ext cx="2060627" cy="1383912"/>
          </a:xfrm>
          <a:prstGeom prst="rect">
            <a:avLst/>
          </a:prstGeom>
        </p:spPr>
      </p:pic>
      <p:pic>
        <p:nvPicPr>
          <p:cNvPr id="21" name="Picture 20">
            <a:hlinkClick r:id="" action="ppaction://noaction"/>
            <a:extLst>
              <a:ext uri="{FF2B5EF4-FFF2-40B4-BE49-F238E27FC236}">
                <a16:creationId xmlns:a16="http://schemas.microsoft.com/office/drawing/2014/main" xmlns="" id="{26DBC2C9-219F-46E5-A6FC-2C1EE45A2FC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87675" y="4028754"/>
            <a:ext cx="1969179" cy="1743607"/>
          </a:xfrm>
          <a:prstGeom prst="rect">
            <a:avLst/>
          </a:prstGeom>
        </p:spPr>
      </p:pic>
      <p:pic>
        <p:nvPicPr>
          <p:cNvPr id="22" name="Picture 21">
            <a:extLst>
              <a:ext uri="{FF2B5EF4-FFF2-40B4-BE49-F238E27FC236}">
                <a16:creationId xmlns:a16="http://schemas.microsoft.com/office/drawing/2014/main" xmlns="" id="{13CA3BEB-337E-440D-ABA7-9D85C24C322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41949" y="3516644"/>
            <a:ext cx="2060627" cy="1383912"/>
          </a:xfrm>
          <a:prstGeom prst="rect">
            <a:avLst/>
          </a:prstGeom>
        </p:spPr>
      </p:pic>
      <p:pic>
        <p:nvPicPr>
          <p:cNvPr id="23" name="Picture 22">
            <a:hlinkClick r:id="" action="ppaction://noaction"/>
            <a:extLst>
              <a:ext uri="{FF2B5EF4-FFF2-40B4-BE49-F238E27FC236}">
                <a16:creationId xmlns:a16="http://schemas.microsoft.com/office/drawing/2014/main" xmlns="" id="{3793D510-E444-4AFB-AE15-770149DF899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966415" y="4028753"/>
            <a:ext cx="1969179" cy="1743607"/>
          </a:xfrm>
          <a:prstGeom prst="rect">
            <a:avLst/>
          </a:prstGeom>
        </p:spPr>
      </p:pic>
      <p:pic>
        <p:nvPicPr>
          <p:cNvPr id="24" name="Picture 23">
            <a:extLst>
              <a:ext uri="{FF2B5EF4-FFF2-40B4-BE49-F238E27FC236}">
                <a16:creationId xmlns:a16="http://schemas.microsoft.com/office/drawing/2014/main" xmlns="" id="{8948428E-D848-4BC6-816E-80691096658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920689" y="3516643"/>
            <a:ext cx="2060627" cy="1383912"/>
          </a:xfrm>
          <a:prstGeom prst="rect">
            <a:avLst/>
          </a:prstGeom>
        </p:spPr>
      </p:pic>
      <p:pic>
        <p:nvPicPr>
          <p:cNvPr id="25" name="Picture 24">
            <a:hlinkClick r:id="" action="ppaction://noaction"/>
            <a:extLst>
              <a:ext uri="{FF2B5EF4-FFF2-40B4-BE49-F238E27FC236}">
                <a16:creationId xmlns:a16="http://schemas.microsoft.com/office/drawing/2014/main" xmlns="" id="{08E9406B-CF36-40BC-A3DA-BA0A1E31CE9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336603" y="4028753"/>
            <a:ext cx="1969179" cy="1743607"/>
          </a:xfrm>
          <a:prstGeom prst="rect">
            <a:avLst/>
          </a:prstGeom>
        </p:spPr>
      </p:pic>
      <p:pic>
        <p:nvPicPr>
          <p:cNvPr id="26" name="Picture 25">
            <a:extLst>
              <a:ext uri="{FF2B5EF4-FFF2-40B4-BE49-F238E27FC236}">
                <a16:creationId xmlns:a16="http://schemas.microsoft.com/office/drawing/2014/main" xmlns="" id="{20B974A5-43CA-4BF2-BA2C-1B81E3C6A22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290877" y="3516643"/>
            <a:ext cx="2060627" cy="1383912"/>
          </a:xfrm>
          <a:prstGeom prst="rect">
            <a:avLst/>
          </a:prstGeom>
        </p:spPr>
      </p:pic>
      <p:pic>
        <p:nvPicPr>
          <p:cNvPr id="27" name="Picture 26">
            <a:hlinkClick r:id="" action="ppaction://noaction"/>
            <a:extLst>
              <a:ext uri="{FF2B5EF4-FFF2-40B4-BE49-F238E27FC236}">
                <a16:creationId xmlns:a16="http://schemas.microsoft.com/office/drawing/2014/main" xmlns="" id="{4CC5EF36-D6D0-491A-9805-39F8776A7F7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569624" y="4028753"/>
            <a:ext cx="1969179" cy="1743607"/>
          </a:xfrm>
          <a:prstGeom prst="rect">
            <a:avLst/>
          </a:prstGeom>
        </p:spPr>
      </p:pic>
      <p:pic>
        <p:nvPicPr>
          <p:cNvPr id="28" name="Picture 27">
            <a:extLst>
              <a:ext uri="{FF2B5EF4-FFF2-40B4-BE49-F238E27FC236}">
                <a16:creationId xmlns:a16="http://schemas.microsoft.com/office/drawing/2014/main" xmlns="" id="{BD0F4ABA-65DF-43EF-8CF1-6C1120D8568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523899" y="3516643"/>
            <a:ext cx="2060627" cy="1383912"/>
          </a:xfrm>
          <a:prstGeom prst="rect">
            <a:avLst/>
          </a:prstGeom>
        </p:spPr>
      </p:pic>
    </p:spTree>
    <p:extLst>
      <p:ext uri="{BB962C8B-B14F-4D97-AF65-F5344CB8AC3E}">
        <p14:creationId xmlns:p14="http://schemas.microsoft.com/office/powerpoint/2010/main" val="253999545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9"/>
                                        </p:tgtEl>
                                      </p:cBhvr>
                                    </p:animEffect>
                                    <p:set>
                                      <p:cBhvr>
                                        <p:cTn id="52" dur="1" fill="hold">
                                          <p:stCondLst>
                                            <p:cond delay="499"/>
                                          </p:stCondLst>
                                        </p:cTn>
                                        <p:tgtEl>
                                          <p:spTgt spid="1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3"/>
                                        </p:tgtEl>
                                      </p:cBhvr>
                                    </p:animEffect>
                                    <p:set>
                                      <p:cBhvr>
                                        <p:cTn id="70" dur="1" fill="hold">
                                          <p:stCondLst>
                                            <p:cond delay="499"/>
                                          </p:stCondLst>
                                        </p:cTn>
                                        <p:tgtEl>
                                          <p:spTgt spid="23"/>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4"/>
                                        </p:tgtEl>
                                      </p:cBhvr>
                                    </p:animEffect>
                                    <p:set>
                                      <p:cBhvr>
                                        <p:cTn id="7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5"/>
                                        </p:tgtEl>
                                      </p:cBhvr>
                                    </p:animEffect>
                                    <p:set>
                                      <p:cBhvr>
                                        <p:cTn id="79" dur="1" fill="hold">
                                          <p:stCondLst>
                                            <p:cond delay="499"/>
                                          </p:stCondLst>
                                        </p:cTn>
                                        <p:tgtEl>
                                          <p:spTgt spid="25"/>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6"/>
                                        </p:tgtEl>
                                      </p:cBhvr>
                                    </p:animEffect>
                                    <p:set>
                                      <p:cBhvr>
                                        <p:cTn id="8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3" restart="whenNotActive" fill="hold" evtFilter="cancelBubble" nodeType="interactiveSeq">
                <p:stCondLst>
                  <p:cond evt="onClick" delay="0">
                    <p:tgtEl>
                      <p:spTgt spid="27"/>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7"/>
                                        </p:tgtEl>
                                      </p:cBhvr>
                                    </p:animEffect>
                                    <p:set>
                                      <p:cBhvr>
                                        <p:cTn id="88" dur="1" fill="hold">
                                          <p:stCondLst>
                                            <p:cond delay="499"/>
                                          </p:stCondLst>
                                        </p:cTn>
                                        <p:tgtEl>
                                          <p:spTgt spid="27"/>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8"/>
                                        </p:tgtEl>
                                      </p:cBhvr>
                                    </p:animEffect>
                                    <p:set>
                                      <p:cBhvr>
                                        <p:cTn id="9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7103"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1"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sym typeface="Arial"/>
              </a:rPr>
              <a:t>5 điểm</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755651" y="264463"/>
            <a:ext cx="9622971" cy="1727200"/>
          </a:xfrm>
          <a:prstGeom prst="foldedCorner">
            <a:avLst/>
          </a:prstGeom>
          <a:solidFill>
            <a:schemeClr val="accent2">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rPr>
              <a:t>Câu</a:t>
            </a:r>
            <a:r>
              <a:rPr lang="en-US" sz="3200" b="1" dirty="0">
                <a:solidFill>
                  <a:schemeClr val="tx1"/>
                </a:solidFill>
              </a:rPr>
              <a:t> 1:</a:t>
            </a:r>
            <a:r>
              <a:rPr lang="vi-VN" sz="3200" b="1" dirty="0">
                <a:solidFill>
                  <a:schemeClr val="tx1"/>
                </a:solidFill>
              </a:rPr>
              <a:t>Ở điều kiện thường, phi kim có thể tồn tại ở trạng thái</a:t>
            </a:r>
            <a:endParaRPr lang="en-US" sz="3200" b="1" dirty="0">
              <a:solidFill>
                <a:schemeClr val="tx1"/>
              </a:solidFill>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1087840" y="4035488"/>
            <a:ext cx="4399280" cy="64603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3200" b="1" dirty="0">
                <a:solidFill>
                  <a:schemeClr val="tx1"/>
                </a:solidFill>
                <a:ea typeface="Aachen" panose="02020500000000000000" pitchFamily="18" charset="0"/>
                <a:cs typeface="Aachen" panose="02020500000000000000" pitchFamily="18" charset="0"/>
                <a:sym typeface="Arial"/>
              </a:rPr>
              <a:t>D. </a:t>
            </a:r>
            <a:r>
              <a:rPr lang="en-US" sz="3200" b="1" dirty="0" err="1">
                <a:solidFill>
                  <a:schemeClr val="tx1"/>
                </a:solidFill>
                <a:ea typeface="Aachen" panose="02020500000000000000" pitchFamily="18" charset="0"/>
                <a:cs typeface="Aachen" panose="02020500000000000000" pitchFamily="18" charset="0"/>
                <a:sym typeface="Arial"/>
              </a:rPr>
              <a:t>rắn</a:t>
            </a:r>
            <a:r>
              <a:rPr lang="en-US" sz="3200" b="1" dirty="0">
                <a:solidFill>
                  <a:schemeClr val="tx1"/>
                </a:solidFill>
                <a:ea typeface="Aachen" panose="02020500000000000000" pitchFamily="18" charset="0"/>
                <a:cs typeface="Aachen" panose="02020500000000000000" pitchFamily="18" charset="0"/>
                <a:sym typeface="Arial"/>
              </a:rPr>
              <a:t>, </a:t>
            </a:r>
            <a:r>
              <a:rPr lang="en-US" sz="3200" b="1" dirty="0" err="1">
                <a:solidFill>
                  <a:schemeClr val="tx1"/>
                </a:solidFill>
                <a:ea typeface="Aachen" panose="02020500000000000000" pitchFamily="18" charset="0"/>
                <a:cs typeface="Aachen" panose="02020500000000000000" pitchFamily="18" charset="0"/>
                <a:sym typeface="Arial"/>
              </a:rPr>
              <a:t>lỏng</a:t>
            </a:r>
            <a:r>
              <a:rPr lang="en-US" sz="3200" b="1" dirty="0">
                <a:solidFill>
                  <a:schemeClr val="tx1"/>
                </a:solidFill>
                <a:ea typeface="Aachen" panose="02020500000000000000" pitchFamily="18" charset="0"/>
                <a:cs typeface="Aachen" panose="02020500000000000000" pitchFamily="18" charset="0"/>
                <a:sym typeface="Arial"/>
              </a:rPr>
              <a:t>, </a:t>
            </a:r>
            <a:r>
              <a:rPr lang="en-US" sz="3200" b="1" dirty="0" err="1">
                <a:solidFill>
                  <a:schemeClr val="tx1"/>
                </a:solidFill>
                <a:ea typeface="Aachen" panose="02020500000000000000" pitchFamily="18" charset="0"/>
                <a:cs typeface="Aachen" panose="02020500000000000000" pitchFamily="18" charset="0"/>
                <a:sym typeface="Arial"/>
              </a:rPr>
              <a:t>khí</a:t>
            </a:r>
            <a:endParaRPr lang="en-US" sz="3200" b="1" dirty="0">
              <a:solidFill>
                <a:schemeClr val="tx1"/>
              </a:solidFill>
              <a:ea typeface="Aachen" panose="02020500000000000000" pitchFamily="18" charset="0"/>
              <a:cs typeface="Aachen" panose="02020500000000000000" pitchFamily="18" charset="0"/>
              <a:sym typeface="Arial"/>
            </a:endParaRPr>
          </a:p>
        </p:txBody>
      </p:sp>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sp>
        <p:nvSpPr>
          <p:cNvPr id="18" name="Rectangle: Folded Corner 17">
            <a:extLst>
              <a:ext uri="{FF2B5EF4-FFF2-40B4-BE49-F238E27FC236}">
                <a16:creationId xmlns:a16="http://schemas.microsoft.com/office/drawing/2014/main" xmlns="" id="{D8058F92-AB3C-42EB-AA4D-C55230C353B5}"/>
              </a:ext>
            </a:extLst>
          </p:cNvPr>
          <p:cNvSpPr/>
          <p:nvPr/>
        </p:nvSpPr>
        <p:spPr>
          <a:xfrm>
            <a:off x="1103743" y="2032473"/>
            <a:ext cx="4383377" cy="64603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chemeClr val="tx1"/>
                </a:solidFill>
                <a:latin typeface="+mj-lt"/>
                <a:ea typeface="Aachen" panose="02020500000000000000" pitchFamily="18" charset="0"/>
                <a:cs typeface="Times New Roman" pitchFamily="18" charset="0"/>
                <a:sym typeface="Arial"/>
              </a:rPr>
              <a:t>A. </a:t>
            </a:r>
            <a:r>
              <a:rPr lang="en-US" sz="3200" b="1" dirty="0" err="1">
                <a:solidFill>
                  <a:schemeClr val="tx1"/>
                </a:solidFill>
                <a:latin typeface="+mj-lt"/>
                <a:ea typeface="Aachen" panose="02020500000000000000" pitchFamily="18" charset="0"/>
                <a:cs typeface="Times New Roman" pitchFamily="18" charset="0"/>
                <a:sym typeface="Arial"/>
              </a:rPr>
              <a:t>lỏng</a:t>
            </a:r>
            <a:r>
              <a:rPr lang="en-US" sz="3200" b="1" dirty="0">
                <a:solidFill>
                  <a:schemeClr val="tx1"/>
                </a:solidFill>
                <a:latin typeface="+mj-lt"/>
                <a:ea typeface="Aachen" panose="02020500000000000000" pitchFamily="18" charset="0"/>
                <a:cs typeface="Times New Roman" pitchFamily="18" charset="0"/>
                <a:sym typeface="Arial"/>
              </a:rPr>
              <a:t> </a:t>
            </a:r>
            <a:r>
              <a:rPr lang="en-US" sz="3200" b="1" dirty="0" err="1">
                <a:solidFill>
                  <a:schemeClr val="tx1"/>
                </a:solidFill>
                <a:latin typeface="+mj-lt"/>
                <a:ea typeface="Aachen" panose="02020500000000000000" pitchFamily="18" charset="0"/>
                <a:cs typeface="Times New Roman" pitchFamily="18" charset="0"/>
                <a:sym typeface="Arial"/>
              </a:rPr>
              <a:t>và</a:t>
            </a:r>
            <a:r>
              <a:rPr lang="en-US" sz="3200" b="1" dirty="0">
                <a:solidFill>
                  <a:schemeClr val="tx1"/>
                </a:solidFill>
                <a:latin typeface="+mj-lt"/>
                <a:ea typeface="Aachen" panose="02020500000000000000" pitchFamily="18" charset="0"/>
                <a:cs typeface="Times New Roman" pitchFamily="18" charset="0"/>
                <a:sym typeface="Arial"/>
              </a:rPr>
              <a:t> </a:t>
            </a:r>
            <a:r>
              <a:rPr lang="en-US" sz="3200" b="1" dirty="0" err="1">
                <a:solidFill>
                  <a:schemeClr val="tx1"/>
                </a:solidFill>
                <a:latin typeface="+mj-lt"/>
                <a:ea typeface="Aachen" panose="02020500000000000000" pitchFamily="18" charset="0"/>
                <a:cs typeface="Times New Roman" pitchFamily="18" charset="0"/>
                <a:sym typeface="Arial"/>
              </a:rPr>
              <a:t>khí</a:t>
            </a:r>
            <a:endParaRPr lang="en-US" sz="3200" b="1" dirty="0">
              <a:solidFill>
                <a:schemeClr val="tx1"/>
              </a:solidFill>
              <a:latin typeface="+mj-lt"/>
              <a:ea typeface="Aachen" panose="02020500000000000000" pitchFamily="18" charset="0"/>
              <a:cs typeface="Times New Roman" pitchFamily="18" charset="0"/>
              <a:sym typeface="Arial"/>
            </a:endParaRPr>
          </a:p>
        </p:txBody>
      </p:sp>
      <p:sp>
        <p:nvSpPr>
          <p:cNvPr id="19" name="Rectangle: Folded Corner 18">
            <a:extLst>
              <a:ext uri="{FF2B5EF4-FFF2-40B4-BE49-F238E27FC236}">
                <a16:creationId xmlns:a16="http://schemas.microsoft.com/office/drawing/2014/main" xmlns="" id="{C0250671-DB58-4773-A4B3-D416FB4673EF}"/>
              </a:ext>
            </a:extLst>
          </p:cNvPr>
          <p:cNvSpPr/>
          <p:nvPr/>
        </p:nvSpPr>
        <p:spPr>
          <a:xfrm>
            <a:off x="1095581" y="2673150"/>
            <a:ext cx="4391539" cy="64603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chemeClr val="tx1"/>
                </a:solidFill>
                <a:ea typeface="Aachen" panose="02020500000000000000" pitchFamily="18" charset="0"/>
                <a:cs typeface="Aachen" panose="02020500000000000000" pitchFamily="18" charset="0"/>
                <a:sym typeface="Arial"/>
              </a:rPr>
              <a:t>B. </a:t>
            </a:r>
            <a:r>
              <a:rPr lang="en-US" sz="3200" b="1" dirty="0" err="1">
                <a:solidFill>
                  <a:schemeClr val="tx1"/>
                </a:solidFill>
                <a:ea typeface="Aachen" panose="02020500000000000000" pitchFamily="18" charset="0"/>
                <a:cs typeface="Aachen" panose="02020500000000000000" pitchFamily="18" charset="0"/>
                <a:sym typeface="Arial"/>
              </a:rPr>
              <a:t>rắn</a:t>
            </a:r>
            <a:r>
              <a:rPr lang="en-US" sz="3200" b="1" dirty="0">
                <a:solidFill>
                  <a:schemeClr val="tx1"/>
                </a:solidFill>
                <a:ea typeface="Aachen" panose="02020500000000000000" pitchFamily="18" charset="0"/>
                <a:cs typeface="Aachen" panose="02020500000000000000" pitchFamily="18" charset="0"/>
                <a:sym typeface="Arial"/>
              </a:rPr>
              <a:t> </a:t>
            </a:r>
            <a:r>
              <a:rPr lang="en-US" sz="3200" b="1" dirty="0" err="1">
                <a:solidFill>
                  <a:schemeClr val="tx1"/>
                </a:solidFill>
                <a:ea typeface="Aachen" panose="02020500000000000000" pitchFamily="18" charset="0"/>
                <a:cs typeface="Aachen" panose="02020500000000000000" pitchFamily="18" charset="0"/>
                <a:sym typeface="Arial"/>
              </a:rPr>
              <a:t>và</a:t>
            </a:r>
            <a:r>
              <a:rPr lang="en-US" sz="3200" b="1" dirty="0">
                <a:solidFill>
                  <a:schemeClr val="tx1"/>
                </a:solidFill>
                <a:ea typeface="Aachen" panose="02020500000000000000" pitchFamily="18" charset="0"/>
                <a:cs typeface="Aachen" panose="02020500000000000000" pitchFamily="18" charset="0"/>
                <a:sym typeface="Arial"/>
              </a:rPr>
              <a:t> </a:t>
            </a:r>
            <a:r>
              <a:rPr lang="en-US" sz="3200" b="1" dirty="0" err="1">
                <a:solidFill>
                  <a:schemeClr val="tx1"/>
                </a:solidFill>
                <a:ea typeface="Aachen" panose="02020500000000000000" pitchFamily="18" charset="0"/>
                <a:cs typeface="Aachen" panose="02020500000000000000" pitchFamily="18" charset="0"/>
                <a:sym typeface="Arial"/>
              </a:rPr>
              <a:t>lỏng</a:t>
            </a:r>
            <a:endParaRPr lang="en-US" sz="3200" b="1" dirty="0">
              <a:solidFill>
                <a:schemeClr val="tx1"/>
              </a:solidFill>
              <a:ea typeface="Aachen" panose="02020500000000000000" pitchFamily="18" charset="0"/>
              <a:cs typeface="Aachen" panose="02020500000000000000" pitchFamily="18" charset="0"/>
              <a:sym typeface="Arial"/>
            </a:endParaRPr>
          </a:p>
        </p:txBody>
      </p:sp>
      <p:sp>
        <p:nvSpPr>
          <p:cNvPr id="20" name="Rectangle: Folded Corner 19">
            <a:extLst>
              <a:ext uri="{FF2B5EF4-FFF2-40B4-BE49-F238E27FC236}">
                <a16:creationId xmlns:a16="http://schemas.microsoft.com/office/drawing/2014/main" xmlns="" id="{576AEB8C-5EBC-4F70-A126-50C8C8CBB942}"/>
              </a:ext>
            </a:extLst>
          </p:cNvPr>
          <p:cNvSpPr/>
          <p:nvPr/>
        </p:nvSpPr>
        <p:spPr>
          <a:xfrm>
            <a:off x="1087840" y="3326224"/>
            <a:ext cx="4399280" cy="64603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chemeClr val="tx1"/>
                </a:solidFill>
                <a:ea typeface="Aachen" panose="02020500000000000000" pitchFamily="18" charset="0"/>
                <a:cs typeface="Aachen" panose="02020500000000000000" pitchFamily="18" charset="0"/>
                <a:sym typeface="Arial"/>
              </a:rPr>
              <a:t>C</a:t>
            </a:r>
            <a:r>
              <a:rPr lang="vi-VN" sz="3200" b="1" dirty="0">
                <a:solidFill>
                  <a:schemeClr val="tx1"/>
                </a:solidFill>
                <a:ea typeface="Aachen" panose="02020500000000000000" pitchFamily="18" charset="0"/>
                <a:cs typeface="Aachen" panose="02020500000000000000" pitchFamily="18" charset="0"/>
                <a:sym typeface="Arial"/>
              </a:rPr>
              <a:t>. </a:t>
            </a:r>
            <a:r>
              <a:rPr lang="en-US" sz="3200" b="1" dirty="0" err="1">
                <a:solidFill>
                  <a:schemeClr val="tx1"/>
                </a:solidFill>
                <a:ea typeface="Aachen" panose="02020500000000000000" pitchFamily="18" charset="0"/>
                <a:cs typeface="Aachen" panose="02020500000000000000" pitchFamily="18" charset="0"/>
                <a:sym typeface="Arial"/>
              </a:rPr>
              <a:t>rắn</a:t>
            </a:r>
            <a:r>
              <a:rPr lang="en-US" sz="3200" b="1" dirty="0">
                <a:solidFill>
                  <a:schemeClr val="tx1"/>
                </a:solidFill>
                <a:ea typeface="Aachen" panose="02020500000000000000" pitchFamily="18" charset="0"/>
                <a:cs typeface="Aachen" panose="02020500000000000000" pitchFamily="18" charset="0"/>
                <a:sym typeface="Arial"/>
              </a:rPr>
              <a:t> </a:t>
            </a:r>
            <a:r>
              <a:rPr lang="en-US" sz="3200" b="1" dirty="0" err="1">
                <a:solidFill>
                  <a:schemeClr val="tx1"/>
                </a:solidFill>
                <a:ea typeface="Aachen" panose="02020500000000000000" pitchFamily="18" charset="0"/>
                <a:cs typeface="Aachen" panose="02020500000000000000" pitchFamily="18" charset="0"/>
                <a:sym typeface="Arial"/>
              </a:rPr>
              <a:t>và</a:t>
            </a:r>
            <a:r>
              <a:rPr lang="en-US" sz="3200" b="1" dirty="0">
                <a:solidFill>
                  <a:schemeClr val="tx1"/>
                </a:solidFill>
                <a:ea typeface="Aachen" panose="02020500000000000000" pitchFamily="18" charset="0"/>
                <a:cs typeface="Aachen" panose="02020500000000000000" pitchFamily="18" charset="0"/>
                <a:sym typeface="Arial"/>
              </a:rPr>
              <a:t> </a:t>
            </a:r>
            <a:r>
              <a:rPr lang="en-US" sz="3200" b="1" dirty="0" err="1">
                <a:solidFill>
                  <a:schemeClr val="tx1"/>
                </a:solidFill>
                <a:ea typeface="Aachen" panose="02020500000000000000" pitchFamily="18" charset="0"/>
                <a:cs typeface="Aachen" panose="02020500000000000000" pitchFamily="18" charset="0"/>
                <a:sym typeface="Arial"/>
              </a:rPr>
              <a:t>khí</a:t>
            </a:r>
            <a:endParaRPr lang="en-US" sz="3200" b="1" dirty="0">
              <a:solidFill>
                <a:schemeClr val="tx1"/>
              </a:solidFill>
              <a:ea typeface="Aachen" panose="02020500000000000000" pitchFamily="18" charset="0"/>
              <a:cs typeface="Aachen" panose="02020500000000000000" pitchFamily="18" charset="0"/>
              <a:sym typeface="Arial"/>
            </a:endParaRPr>
          </a:p>
        </p:txBody>
      </p:sp>
      <p:pic>
        <p:nvPicPr>
          <p:cNvPr id="2" name="15 giây đếm ngược">
            <a:hlinkClick r:id="" action="ppaction://media"/>
            <a:extLst>
              <a:ext uri="{FF2B5EF4-FFF2-40B4-BE49-F238E27FC236}">
                <a16:creationId xmlns:a16="http://schemas.microsoft.com/office/drawing/2014/main" xmlns="" id="{2D129507-284C-4E53-9BED-713E607CD036}"/>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905068" y="1"/>
            <a:ext cx="1286933" cy="723900"/>
          </a:xfrm>
          <a:prstGeom prst="rect">
            <a:avLst/>
          </a:prstGeom>
        </p:spPr>
      </p:pic>
      <p:sp>
        <p:nvSpPr>
          <p:cNvPr id="4" name="Flowchart: Summing Junction 3">
            <a:hlinkClick r:id="" action="ppaction://noaction"/>
            <a:extLst>
              <a:ext uri="{FF2B5EF4-FFF2-40B4-BE49-F238E27FC236}">
                <a16:creationId xmlns:a16="http://schemas.microsoft.com/office/drawing/2014/main" xmlns="" id="{48064325-C6F5-75FD-183D-247C67378A4E}"/>
              </a:ext>
            </a:extLst>
          </p:cNvPr>
          <p:cNvSpPr/>
          <p:nvPr/>
        </p:nvSpPr>
        <p:spPr>
          <a:xfrm>
            <a:off x="11456159" y="6073897"/>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4" name="Rectangle 13">
            <a:extLst>
              <a:ext uri="{FF2B5EF4-FFF2-40B4-BE49-F238E27FC236}">
                <a16:creationId xmlns:a16="http://schemas.microsoft.com/office/drawing/2014/main" xmlns="" id="{679C6798-194B-90F7-43BC-7E11596F5586}"/>
              </a:ext>
            </a:extLst>
          </p:cNvPr>
          <p:cNvSpPr/>
          <p:nvPr/>
        </p:nvSpPr>
        <p:spPr>
          <a:xfrm rot="5600923">
            <a:off x="3878036" y="5848824"/>
            <a:ext cx="1828748" cy="188234"/>
          </a:xfrm>
          <a:prstGeom prst="rect">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5" name="Arrow: Pentagon 14">
            <a:hlinkClick r:id="" action="ppaction://noaction"/>
            <a:extLst>
              <a:ext uri="{FF2B5EF4-FFF2-40B4-BE49-F238E27FC236}">
                <a16:creationId xmlns:a16="http://schemas.microsoft.com/office/drawing/2014/main" xmlns="" id="{4090215E-49E1-38E1-998A-C2CAC783476F}"/>
              </a:ext>
            </a:extLst>
          </p:cNvPr>
          <p:cNvSpPr/>
          <p:nvPr/>
        </p:nvSpPr>
        <p:spPr>
          <a:xfrm rot="586976" flipH="1">
            <a:off x="3855598" y="5155005"/>
            <a:ext cx="1733204" cy="674636"/>
          </a:xfrm>
          <a:prstGeom prst="homePlate">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b="1" kern="1200">
                <a:solidFill>
                  <a:prstClr val="white"/>
                </a:solidFill>
                <a:latin typeface="Tahoma" panose="020B0604030504040204" pitchFamily="34" charset="0"/>
                <a:ea typeface="Tahoma" panose="020B0604030504040204" pitchFamily="34" charset="0"/>
                <a:cs typeface="Tahoma" panose="020B0604030504040204" pitchFamily="34" charset="0"/>
              </a:rPr>
              <a:t>QUESTION</a:t>
            </a:r>
          </a:p>
        </p:txBody>
      </p:sp>
      <p:pic>
        <p:nvPicPr>
          <p:cNvPr id="16" name="Picture 15">
            <a:extLst>
              <a:ext uri="{FF2B5EF4-FFF2-40B4-BE49-F238E27FC236}">
                <a16:creationId xmlns:a16="http://schemas.microsoft.com/office/drawing/2014/main" xmlns="" id="{3DDE1743-4842-E37C-8AA0-3F8D6CA2EB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35223" y="6196340"/>
            <a:ext cx="714375" cy="764381"/>
          </a:xfrm>
          <a:prstGeom prst="rect">
            <a:avLst/>
          </a:prstGeom>
        </p:spPr>
      </p:pic>
      <p:sp>
        <p:nvSpPr>
          <p:cNvPr id="17" name="Flowchart: Summing Junction 16">
            <a:extLst>
              <a:ext uri="{FF2B5EF4-FFF2-40B4-BE49-F238E27FC236}">
                <a16:creationId xmlns:a16="http://schemas.microsoft.com/office/drawing/2014/main" xmlns="" id="{371619F3-B4ED-6714-F971-7F3F0A816322}"/>
              </a:ext>
            </a:extLst>
          </p:cNvPr>
          <p:cNvSpPr/>
          <p:nvPr/>
        </p:nvSpPr>
        <p:spPr>
          <a:xfrm>
            <a:off x="4773967" y="524898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21" name="Picture 20">
            <a:extLst>
              <a:ext uri="{FF2B5EF4-FFF2-40B4-BE49-F238E27FC236}">
                <a16:creationId xmlns:a16="http://schemas.microsoft.com/office/drawing/2014/main" xmlns="" id="{D693E918-E961-EA19-44EC-30B3EA128D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2340" y="5657118"/>
            <a:ext cx="873043" cy="956990"/>
          </a:xfrm>
          <a:prstGeom prst="rect">
            <a:avLst/>
          </a:prstGeom>
        </p:spPr>
      </p:pic>
      <p:pic>
        <p:nvPicPr>
          <p:cNvPr id="22" name="Picture 21">
            <a:extLst>
              <a:ext uri="{FF2B5EF4-FFF2-40B4-BE49-F238E27FC236}">
                <a16:creationId xmlns:a16="http://schemas.microsoft.com/office/drawing/2014/main" xmlns="" id="{8F7C41FF-B2A3-8488-8315-C25949F4CA0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552" y="4681524"/>
            <a:ext cx="583484" cy="576482"/>
          </a:xfrm>
          <a:prstGeom prst="rect">
            <a:avLst/>
          </a:prstGeom>
        </p:spPr>
      </p:pic>
      <p:pic>
        <p:nvPicPr>
          <p:cNvPr id="31" name="Picture 30">
            <a:extLst>
              <a:ext uri="{FF2B5EF4-FFF2-40B4-BE49-F238E27FC236}">
                <a16:creationId xmlns:a16="http://schemas.microsoft.com/office/drawing/2014/main" xmlns="" id="{BD06CBBB-29F5-E01C-D244-5960873EE79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5172963" y="4851899"/>
            <a:ext cx="660121" cy="632396"/>
          </a:xfrm>
          <a:prstGeom prst="rect">
            <a:avLst/>
          </a:prstGeom>
        </p:spPr>
      </p:pic>
    </p:spTree>
    <p:extLst>
      <p:ext uri="{BB962C8B-B14F-4D97-AF65-F5344CB8AC3E}">
        <p14:creationId xmlns:p14="http://schemas.microsoft.com/office/powerpoint/2010/main" val="2372529790"/>
      </p:ext>
    </p:extLst>
  </p:cSld>
  <p:clrMapOvr>
    <a:masterClrMapping/>
  </p:clrMapOvr>
  <p:transition>
    <p:fad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30" presetID="1" presetClass="mediacall" presetSubtype="0" fill="hold" nodeType="withEffect">
                                  <p:stCondLst>
                                    <p:cond delay="0"/>
                                  </p:stCondLst>
                                  <p:childTnLst>
                                    <p:cmd type="call" cmd="playFrom(0.0)">
                                      <p:cBhvr>
                                        <p:cTn id="31" dur="186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clickEffect">
                                  <p:stCondLst>
                                    <p:cond delay="0"/>
                                  </p:stCondLst>
                                  <p:childTnLst>
                                    <p:animMotion origin="layout" path="M -1.66667E-6 -3.7037E-6 L -1.66667E-6 -0.22476 " pathEditMode="relative" rAng="0" ptsTypes="AA">
                                      <p:cBhvr>
                                        <p:cTn id="36" dur="2000" fill="hold"/>
                                        <p:tgtEl>
                                          <p:spTgt spid="7"/>
                                        </p:tgtEl>
                                        <p:attrNameLst>
                                          <p:attrName>ppt_x</p:attrName>
                                          <p:attrName>ppt_y</p:attrName>
                                        </p:attrNameLst>
                                      </p:cBhvr>
                                      <p:rCtr x="0" y="-11250"/>
                                    </p:animMotion>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par>
                          <p:cTn id="37" fill="hold">
                            <p:stCondLst>
                              <p:cond delay="2000"/>
                            </p:stCondLst>
                            <p:childTnLst>
                              <p:par>
                                <p:cTn id="38" presetID="22" presetClass="entr" presetSubtype="4"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par>
                                <p:cTn id="44" presetID="10" presetClass="entr" presetSubtype="0" fill="hold"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childTnLst>
                          </p:cTn>
                        </p:par>
                        <p:par>
                          <p:cTn id="47" fill="hold">
                            <p:stCondLst>
                              <p:cond delay="2500"/>
                            </p:stCondLst>
                            <p:childTnLst>
                              <p:par>
                                <p:cTn id="48" presetID="32" presetClass="emph" presetSubtype="0" repeatCount="indefinite" fill="hold" grpId="1" nodeType="afterEffect">
                                  <p:stCondLst>
                                    <p:cond delay="0"/>
                                  </p:stCondLst>
                                  <p:childTnLst>
                                    <p:animRot by="120000">
                                      <p:cBhvr>
                                        <p:cTn id="49" dur="100" fill="hold">
                                          <p:stCondLst>
                                            <p:cond delay="0"/>
                                          </p:stCondLst>
                                        </p:cTn>
                                        <p:tgtEl>
                                          <p:spTgt spid="9"/>
                                        </p:tgtEl>
                                        <p:attrNameLst>
                                          <p:attrName>r</p:attrName>
                                        </p:attrNameLst>
                                      </p:cBhvr>
                                    </p:animRot>
                                    <p:animRot by="-240000">
                                      <p:cBhvr>
                                        <p:cTn id="50" dur="200" fill="hold">
                                          <p:stCondLst>
                                            <p:cond delay="200"/>
                                          </p:stCondLst>
                                        </p:cTn>
                                        <p:tgtEl>
                                          <p:spTgt spid="9"/>
                                        </p:tgtEl>
                                        <p:attrNameLst>
                                          <p:attrName>r</p:attrName>
                                        </p:attrNameLst>
                                      </p:cBhvr>
                                    </p:animRot>
                                    <p:animRot by="240000">
                                      <p:cBhvr>
                                        <p:cTn id="51" dur="200" fill="hold">
                                          <p:stCondLst>
                                            <p:cond delay="400"/>
                                          </p:stCondLst>
                                        </p:cTn>
                                        <p:tgtEl>
                                          <p:spTgt spid="9"/>
                                        </p:tgtEl>
                                        <p:attrNameLst>
                                          <p:attrName>r</p:attrName>
                                        </p:attrNameLst>
                                      </p:cBhvr>
                                    </p:animRot>
                                    <p:animRot by="-240000">
                                      <p:cBhvr>
                                        <p:cTn id="52" dur="200" fill="hold">
                                          <p:stCondLst>
                                            <p:cond delay="600"/>
                                          </p:stCondLst>
                                        </p:cTn>
                                        <p:tgtEl>
                                          <p:spTgt spid="9"/>
                                        </p:tgtEl>
                                        <p:attrNameLst>
                                          <p:attrName>r</p:attrName>
                                        </p:attrNameLst>
                                      </p:cBhvr>
                                    </p:animRot>
                                    <p:animRot by="120000">
                                      <p:cBhvr>
                                        <p:cTn id="5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54" fill="hold" display="0">
                  <p:stCondLst>
                    <p:cond delay="indefinite"/>
                  </p:stCondLst>
                </p:cTn>
                <p:tgtEl>
                  <p:spTgt spid="2"/>
                </p:tgtEl>
              </p:cMediaNode>
            </p:video>
            <p:seq concurrent="1" nextAc="seek">
              <p:cTn id="55" restart="whenNotActive" fill="hold" evtFilter="cancelBubble" nodeType="interactiveSeq">
                <p:stCondLst>
                  <p:cond evt="onClick" delay="0">
                    <p:tgtEl>
                      <p:spTgt spid="2"/>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2"/>
                                        </p:tgtEl>
                                      </p:cBhvr>
                                    </p:cmd>
                                  </p:childTnLst>
                                </p:cTn>
                              </p:par>
                            </p:childTnLst>
                          </p:cTn>
                        </p:par>
                      </p:childTnLst>
                    </p:cTn>
                  </p:par>
                </p:childTnLst>
              </p:cTn>
              <p:nextCondLst>
                <p:cond evt="onClick" delay="0">
                  <p:tgtEl>
                    <p:spTgt spid="2"/>
                  </p:tgtEl>
                </p:cond>
              </p:nextCondLst>
            </p:seq>
            <p:seq concurrent="1" nextAc="seek">
              <p:cTn id="60" restart="whenNotActive" fill="hold" evtFilter="cancelBubble" nodeType="interactiveSeq">
                <p:stCondLst>
                  <p:cond evt="onClick" delay="0">
                    <p:tgtEl>
                      <p:spTgt spid="2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000" fill="hold"/>
                                        <p:tgtEl>
                                          <p:spTgt spid="28"/>
                                        </p:tgtEl>
                                        <p:attrNameLst>
                                          <p:attrName>fillcolor</p:attrName>
                                        </p:attrNameLst>
                                      </p:cBhvr>
                                      <p:to>
                                        <a:srgbClr val="A8D08D"/>
                                      </p:to>
                                    </p:animClr>
                                    <p:set>
                                      <p:cBhvr>
                                        <p:cTn id="65" dur="2000" fill="hold"/>
                                        <p:tgtEl>
                                          <p:spTgt spid="28"/>
                                        </p:tgtEl>
                                        <p:attrNameLst>
                                          <p:attrName>fill.type</p:attrName>
                                        </p:attrNameLst>
                                      </p:cBhvr>
                                      <p:to>
                                        <p:strVal val="solid"/>
                                      </p:to>
                                    </p:set>
                                    <p:set>
                                      <p:cBhvr>
                                        <p:cTn id="66" dur="20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000" fill="hold"/>
                                        <p:tgtEl>
                                          <p:spTgt spid="18"/>
                                        </p:tgtEl>
                                        <p:attrNameLst>
                                          <p:attrName>fillcolor</p:attrName>
                                        </p:attrNameLst>
                                      </p:cBhvr>
                                      <p:to>
                                        <a:srgbClr val="FF0000"/>
                                      </p:to>
                                    </p:animClr>
                                    <p:set>
                                      <p:cBhvr>
                                        <p:cTn id="72" dur="2000" fill="hold"/>
                                        <p:tgtEl>
                                          <p:spTgt spid="18"/>
                                        </p:tgtEl>
                                        <p:attrNameLst>
                                          <p:attrName>fill.type</p:attrName>
                                        </p:attrNameLst>
                                      </p:cBhvr>
                                      <p:to>
                                        <p:strVal val="solid"/>
                                      </p:to>
                                    </p:set>
                                    <p:set>
                                      <p:cBhvr>
                                        <p:cTn id="73"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19"/>
                                        </p:tgtEl>
                                        <p:attrNameLst>
                                          <p:attrName>fillcolor</p:attrName>
                                        </p:attrNameLst>
                                      </p:cBhvr>
                                      <p:to>
                                        <a:srgbClr val="FF0000"/>
                                      </p:to>
                                    </p:animClr>
                                    <p:set>
                                      <p:cBhvr>
                                        <p:cTn id="79" dur="2000" fill="hold"/>
                                        <p:tgtEl>
                                          <p:spTgt spid="19"/>
                                        </p:tgtEl>
                                        <p:attrNameLst>
                                          <p:attrName>fill.type</p:attrName>
                                        </p:attrNameLst>
                                      </p:cBhvr>
                                      <p:to>
                                        <p:strVal val="solid"/>
                                      </p:to>
                                    </p:set>
                                    <p:set>
                                      <p:cBhvr>
                                        <p:cTn id="80"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1" restart="whenNotActive" fill="hold" evtFilter="cancelBubble" nodeType="interactiveSeq">
                <p:stCondLst>
                  <p:cond evt="onClick" delay="0">
                    <p:tgtEl>
                      <p:spTgt spid="20"/>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000" fill="hold"/>
                                        <p:tgtEl>
                                          <p:spTgt spid="20"/>
                                        </p:tgtEl>
                                        <p:attrNameLst>
                                          <p:attrName>fillcolor</p:attrName>
                                        </p:attrNameLst>
                                      </p:cBhvr>
                                      <p:to>
                                        <a:srgbClr val="FF0000"/>
                                      </p:to>
                                    </p:animClr>
                                    <p:set>
                                      <p:cBhvr>
                                        <p:cTn id="86" dur="2000" fill="hold"/>
                                        <p:tgtEl>
                                          <p:spTgt spid="20"/>
                                        </p:tgtEl>
                                        <p:attrNameLst>
                                          <p:attrName>fill.type</p:attrName>
                                        </p:attrNameLst>
                                      </p:cBhvr>
                                      <p:to>
                                        <p:strVal val="solid"/>
                                      </p:to>
                                    </p:set>
                                    <p:set>
                                      <p:cBhvr>
                                        <p:cTn id="87"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bldLst>
      <p:bldP spid="9" grpId="0" animBg="1"/>
      <p:bldP spid="9" grpId="1" animBg="1"/>
      <p:bldP spid="27" grpId="0" animBg="1"/>
      <p:bldP spid="28" grpId="0" animBg="1"/>
      <p:bldP spid="18" grpId="0" animBg="1"/>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7103"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1"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sym typeface="Arial"/>
              </a:rPr>
              <a:t>5 điểm</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582029" y="144149"/>
            <a:ext cx="10175387" cy="579752"/>
          </a:xfrm>
          <a:prstGeom prst="foldedCorner">
            <a:avLst/>
          </a:prstGeom>
          <a:solidFill>
            <a:schemeClr val="accent2">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000" b="1" dirty="0" err="1">
                <a:solidFill>
                  <a:schemeClr val="tx1"/>
                </a:solidFill>
              </a:rPr>
              <a:t>Câu</a:t>
            </a:r>
            <a:r>
              <a:rPr lang="en-US" sz="3000" b="1" dirty="0">
                <a:solidFill>
                  <a:schemeClr val="tx1"/>
                </a:solidFill>
              </a:rPr>
              <a:t> 2:</a:t>
            </a:r>
            <a:r>
              <a:rPr lang="vi-VN" sz="3000" b="1" dirty="0">
                <a:solidFill>
                  <a:schemeClr val="tx1"/>
                </a:solidFill>
              </a:rPr>
              <a:t>Dãy gồm các phi kim thể khí ở điều kiện thường</a:t>
            </a:r>
            <a:endParaRPr lang="en-US" sz="3000" b="1" dirty="0">
              <a:solidFill>
                <a:schemeClr val="tx1"/>
              </a:solidFill>
            </a:endParaRPr>
          </a:p>
          <a:p>
            <a:endParaRPr lang="en-US" sz="3000" b="1" dirty="0">
              <a:solidFill>
                <a:schemeClr val="tx1"/>
              </a:solidFill>
            </a:endParaRPr>
          </a:p>
        </p:txBody>
      </p:sp>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sp>
        <p:nvSpPr>
          <p:cNvPr id="18" name="Rectangle: Folded Corner 17">
            <a:extLst>
              <a:ext uri="{FF2B5EF4-FFF2-40B4-BE49-F238E27FC236}">
                <a16:creationId xmlns:a16="http://schemas.microsoft.com/office/drawing/2014/main" xmlns="" id="{BD549E52-15C9-43B7-BF3F-E9D1249304FD}"/>
              </a:ext>
            </a:extLst>
          </p:cNvPr>
          <p:cNvSpPr/>
          <p:nvPr/>
        </p:nvSpPr>
        <p:spPr>
          <a:xfrm>
            <a:off x="932662" y="1696189"/>
            <a:ext cx="5085366" cy="69613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r>
              <a:rPr lang="en-US" sz="3200" b="1" dirty="0">
                <a:solidFill>
                  <a:schemeClr val="tx1"/>
                </a:solidFill>
                <a:ea typeface="Tahoma" panose="020B0604030504040204" pitchFamily="34" charset="0"/>
                <a:cs typeface="#9Slide03 Arima Madurai ExtraBo" panose="00000900000000000000" pitchFamily="2" charset="0"/>
                <a:sym typeface="Arial"/>
              </a:rPr>
              <a:t>B</a:t>
            </a:r>
            <a:r>
              <a:rPr lang="en-US" sz="3200"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 </a:t>
            </a:r>
            <a:r>
              <a:rPr lang="vi-VN" sz="3200" b="1" dirty="0">
                <a:solidFill>
                  <a:schemeClr val="tx1"/>
                </a:solidFill>
              </a:rPr>
              <a:t>Cl</a:t>
            </a:r>
            <a:r>
              <a:rPr lang="vi-VN" sz="3200" b="1" baseline="-25000" dirty="0">
                <a:solidFill>
                  <a:schemeClr val="tx1"/>
                </a:solidFill>
              </a:rPr>
              <a:t>2</a:t>
            </a:r>
            <a:r>
              <a:rPr lang="vi-VN" sz="3200" b="1" dirty="0">
                <a:solidFill>
                  <a:schemeClr val="tx1"/>
                </a:solidFill>
              </a:rPr>
              <a:t>, H</a:t>
            </a:r>
            <a:r>
              <a:rPr lang="vi-VN" sz="3200" b="1" baseline="-25000" dirty="0">
                <a:solidFill>
                  <a:schemeClr val="tx1"/>
                </a:solidFill>
              </a:rPr>
              <a:t>2</a:t>
            </a:r>
            <a:r>
              <a:rPr lang="vi-VN" sz="3200" b="1" dirty="0">
                <a:solidFill>
                  <a:schemeClr val="tx1"/>
                </a:solidFill>
              </a:rPr>
              <a:t>, N</a:t>
            </a:r>
            <a:r>
              <a:rPr lang="vi-VN" sz="3200" b="1" baseline="-25000" dirty="0">
                <a:solidFill>
                  <a:schemeClr val="tx1"/>
                </a:solidFill>
              </a:rPr>
              <a:t>2</a:t>
            </a:r>
            <a:r>
              <a:rPr lang="vi-VN" sz="3200" b="1" dirty="0">
                <a:solidFill>
                  <a:schemeClr val="tx1"/>
                </a:solidFill>
              </a:rPr>
              <a:t>, O</a:t>
            </a:r>
            <a:r>
              <a:rPr lang="vi-VN" sz="3200" b="1" baseline="-25000" dirty="0">
                <a:solidFill>
                  <a:schemeClr val="tx1"/>
                </a:solidFill>
              </a:rPr>
              <a:t>2</a:t>
            </a:r>
            <a:r>
              <a:rPr lang="vi-VN" sz="3200" b="1" dirty="0">
                <a:solidFill>
                  <a:schemeClr val="tx1"/>
                </a:solidFill>
              </a:rPr>
              <a:t>.    </a:t>
            </a:r>
            <a:endParaRPr lang="en-US"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sp>
        <p:nvSpPr>
          <p:cNvPr id="19" name="Rectangle: Folded Corner 18">
            <a:extLst>
              <a:ext uri="{FF2B5EF4-FFF2-40B4-BE49-F238E27FC236}">
                <a16:creationId xmlns:a16="http://schemas.microsoft.com/office/drawing/2014/main" xmlns="" id="{231FDAB2-1FF4-4612-B4D4-111F59452595}"/>
              </a:ext>
            </a:extLst>
          </p:cNvPr>
          <p:cNvSpPr/>
          <p:nvPr/>
        </p:nvSpPr>
        <p:spPr>
          <a:xfrm>
            <a:off x="967682" y="2555380"/>
            <a:ext cx="5050346" cy="66628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r>
              <a:rPr lang="en-US" sz="3200" b="1" dirty="0">
                <a:solidFill>
                  <a:schemeClr val="tx1"/>
                </a:solidFill>
                <a:ea typeface="Tahoma" panose="020B0604030504040204" pitchFamily="34" charset="0"/>
                <a:cs typeface="#9Slide03 Arima Madurai ExtraBo" panose="00000900000000000000" pitchFamily="2" charset="0"/>
                <a:sym typeface="Arial"/>
              </a:rPr>
              <a:t>C</a:t>
            </a:r>
            <a:r>
              <a:rPr lang="vi-VN"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a:t>
            </a:r>
            <a:r>
              <a:rPr lang="vi-VN" sz="3200" b="1" dirty="0">
                <a:solidFill>
                  <a:schemeClr val="tx1"/>
                </a:solidFill>
              </a:rPr>
              <a:t> C, S, Br</a:t>
            </a:r>
            <a:r>
              <a:rPr lang="vi-VN" sz="3200" b="1" baseline="-25000" dirty="0">
                <a:solidFill>
                  <a:schemeClr val="tx1"/>
                </a:solidFill>
              </a:rPr>
              <a:t>2</a:t>
            </a:r>
            <a:r>
              <a:rPr lang="vi-VN" sz="3200" b="1" dirty="0">
                <a:solidFill>
                  <a:schemeClr val="tx1"/>
                </a:solidFill>
              </a:rPr>
              <a:t>, Cl</a:t>
            </a:r>
            <a:r>
              <a:rPr lang="vi-VN" sz="3200" b="1" baseline="-25000" dirty="0">
                <a:solidFill>
                  <a:schemeClr val="tx1"/>
                </a:solidFill>
              </a:rPr>
              <a:t>2</a:t>
            </a:r>
            <a:r>
              <a:rPr lang="vi-VN" sz="3200" b="1" dirty="0">
                <a:solidFill>
                  <a:schemeClr val="tx1"/>
                </a:solidFill>
              </a:rPr>
              <a:t>.           </a:t>
            </a:r>
            <a:r>
              <a:rPr lang="vi-VN" sz="3200" dirty="0"/>
              <a:t>    </a:t>
            </a:r>
            <a:r>
              <a:rPr lang="vi-VN" sz="3200" dirty="0">
                <a:solidFill>
                  <a:srgbClr val="002060"/>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 </a:t>
            </a:r>
            <a:endParaRPr lang="en-US" sz="3200" dirty="0">
              <a:solidFill>
                <a:srgbClr val="002060"/>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sp>
        <p:nvSpPr>
          <p:cNvPr id="20" name="Rectangle: Folded Corner 19">
            <a:extLst>
              <a:ext uri="{FF2B5EF4-FFF2-40B4-BE49-F238E27FC236}">
                <a16:creationId xmlns:a16="http://schemas.microsoft.com/office/drawing/2014/main" xmlns="" id="{D98CFEFD-D380-4906-9668-27D3DC76C639}"/>
              </a:ext>
            </a:extLst>
          </p:cNvPr>
          <p:cNvSpPr/>
          <p:nvPr/>
        </p:nvSpPr>
        <p:spPr>
          <a:xfrm>
            <a:off x="967682" y="3339235"/>
            <a:ext cx="5008759" cy="63302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dirty="0">
                <a:solidFill>
                  <a:schemeClr val="tx1"/>
                </a:solidFill>
                <a:ea typeface="Tahoma" panose="020B0604030504040204" pitchFamily="34" charset="0"/>
                <a:cs typeface="#9Slide03 Arima Madurai ExtraBo" panose="00000900000000000000" pitchFamily="2" charset="0"/>
                <a:sym typeface="Arial"/>
              </a:rPr>
              <a:t>D</a:t>
            </a:r>
            <a:r>
              <a:rPr lang="en-US"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 </a:t>
            </a:r>
            <a:r>
              <a:rPr lang="vi-VN" sz="3200" b="1" dirty="0">
                <a:solidFill>
                  <a:schemeClr val="tx1"/>
                </a:solidFill>
              </a:rPr>
              <a:t>Br</a:t>
            </a:r>
            <a:r>
              <a:rPr lang="vi-VN" sz="3200" b="1" baseline="-25000" dirty="0">
                <a:solidFill>
                  <a:schemeClr val="tx1"/>
                </a:solidFill>
              </a:rPr>
              <a:t>2</a:t>
            </a:r>
            <a:r>
              <a:rPr lang="vi-VN" sz="3200" b="1" dirty="0">
                <a:solidFill>
                  <a:schemeClr val="tx1"/>
                </a:solidFill>
              </a:rPr>
              <a:t>, Cl</a:t>
            </a:r>
            <a:r>
              <a:rPr lang="vi-VN" sz="3200" b="1" baseline="-25000" dirty="0">
                <a:solidFill>
                  <a:schemeClr val="tx1"/>
                </a:solidFill>
              </a:rPr>
              <a:t>2</a:t>
            </a:r>
            <a:r>
              <a:rPr lang="vi-VN" sz="3200" b="1" dirty="0">
                <a:solidFill>
                  <a:schemeClr val="tx1"/>
                </a:solidFill>
              </a:rPr>
              <a:t>, N</a:t>
            </a:r>
            <a:r>
              <a:rPr lang="vi-VN" sz="3200" b="1" baseline="-25000" dirty="0">
                <a:solidFill>
                  <a:schemeClr val="tx1"/>
                </a:solidFill>
              </a:rPr>
              <a:t>2</a:t>
            </a:r>
            <a:r>
              <a:rPr lang="vi-VN" sz="3200" b="1" dirty="0">
                <a:solidFill>
                  <a:schemeClr val="tx1"/>
                </a:solidFill>
              </a:rPr>
              <a:t>, O</a:t>
            </a:r>
            <a:r>
              <a:rPr lang="vi-VN" sz="3200" b="1" baseline="-25000" dirty="0">
                <a:solidFill>
                  <a:schemeClr val="tx1"/>
                </a:solidFill>
              </a:rPr>
              <a:t>2</a:t>
            </a:r>
            <a:r>
              <a:rPr lang="vi-VN" sz="3200" b="1" dirty="0">
                <a:solidFill>
                  <a:schemeClr val="tx1"/>
                </a:solidFill>
              </a:rPr>
              <a:t>.</a:t>
            </a:r>
            <a:endParaRPr lang="en-US" sz="3200" b="1" dirty="0">
              <a:solidFill>
                <a:schemeClr val="tx1"/>
              </a:solidFill>
            </a:endParaRPr>
          </a:p>
        </p:txBody>
      </p:sp>
      <p:sp>
        <p:nvSpPr>
          <p:cNvPr id="21" name="Rectangle: Folded Corner 20">
            <a:extLst>
              <a:ext uri="{FF2B5EF4-FFF2-40B4-BE49-F238E27FC236}">
                <a16:creationId xmlns:a16="http://schemas.microsoft.com/office/drawing/2014/main" xmlns="" id="{D1B56A4B-B418-4853-BAAD-873D9DD61813}"/>
              </a:ext>
            </a:extLst>
          </p:cNvPr>
          <p:cNvSpPr/>
          <p:nvPr/>
        </p:nvSpPr>
        <p:spPr>
          <a:xfrm>
            <a:off x="965505" y="889245"/>
            <a:ext cx="5010937" cy="64784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r>
              <a:rPr lang="vi-VN" sz="3200" b="1" dirty="0">
                <a:solidFill>
                  <a:schemeClr val="tx1"/>
                </a:solidFill>
                <a:ea typeface="Tahoma" panose="020B0604030504040204" pitchFamily="34" charset="0"/>
                <a:cs typeface="#9Slide03 Arima Madurai ExtraBo" panose="00000900000000000000" pitchFamily="2" charset="0"/>
                <a:sym typeface="Arial"/>
              </a:rPr>
              <a:t>A.</a:t>
            </a:r>
            <a:r>
              <a:rPr lang="vi-VN" sz="3200" b="1" dirty="0">
                <a:solidFill>
                  <a:schemeClr val="tx1"/>
                </a:solidFill>
              </a:rPr>
              <a:t> S, P, N</a:t>
            </a:r>
            <a:r>
              <a:rPr lang="vi-VN" sz="3200" b="1" baseline="-25000" dirty="0">
                <a:solidFill>
                  <a:schemeClr val="tx1"/>
                </a:solidFill>
              </a:rPr>
              <a:t>2</a:t>
            </a:r>
            <a:r>
              <a:rPr lang="vi-VN" sz="3200" b="1" dirty="0">
                <a:solidFill>
                  <a:schemeClr val="tx1"/>
                </a:solidFill>
              </a:rPr>
              <a:t>, Cl</a:t>
            </a:r>
            <a:r>
              <a:rPr lang="vi-VN" sz="3200" b="1" baseline="-25000" dirty="0">
                <a:solidFill>
                  <a:schemeClr val="tx1"/>
                </a:solidFill>
              </a:rPr>
              <a:t>2­</a:t>
            </a:r>
            <a:r>
              <a:rPr lang="vi-VN" sz="3200" b="1" dirty="0">
                <a:solidFill>
                  <a:schemeClr val="tx1"/>
                </a:solidFill>
              </a:rPr>
              <a:t>.                </a:t>
            </a:r>
            <a:endParaRPr lang="en-US"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pic>
        <p:nvPicPr>
          <p:cNvPr id="22" name="15 giây đếm ngược">
            <a:hlinkClick r:id="" action="ppaction://media"/>
            <a:extLst>
              <a:ext uri="{FF2B5EF4-FFF2-40B4-BE49-F238E27FC236}">
                <a16:creationId xmlns:a16="http://schemas.microsoft.com/office/drawing/2014/main" xmlns="" id="{F01A3540-9F28-4A0A-9845-B54305B49ABA}"/>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905068" y="1"/>
            <a:ext cx="1286933" cy="723900"/>
          </a:xfrm>
          <a:prstGeom prst="rect">
            <a:avLst/>
          </a:prstGeom>
        </p:spPr>
      </p:pic>
      <p:sp>
        <p:nvSpPr>
          <p:cNvPr id="3" name="Flowchart: Summing Junction 2">
            <a:hlinkClick r:id="" action="ppaction://noaction"/>
            <a:extLst>
              <a:ext uri="{FF2B5EF4-FFF2-40B4-BE49-F238E27FC236}">
                <a16:creationId xmlns:a16="http://schemas.microsoft.com/office/drawing/2014/main" xmlns="" id="{BAA2A9D9-5392-E4E4-B377-DA3F1C3F210A}"/>
              </a:ext>
            </a:extLst>
          </p:cNvPr>
          <p:cNvSpPr/>
          <p:nvPr/>
        </p:nvSpPr>
        <p:spPr>
          <a:xfrm>
            <a:off x="11456159" y="6073897"/>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3" name="Rectangle 12">
            <a:extLst>
              <a:ext uri="{FF2B5EF4-FFF2-40B4-BE49-F238E27FC236}">
                <a16:creationId xmlns:a16="http://schemas.microsoft.com/office/drawing/2014/main" xmlns="" id="{2B1281A2-43CF-1338-8ADE-ABA851031220}"/>
              </a:ext>
            </a:extLst>
          </p:cNvPr>
          <p:cNvSpPr/>
          <p:nvPr/>
        </p:nvSpPr>
        <p:spPr>
          <a:xfrm rot="5600923">
            <a:off x="3878036" y="5848824"/>
            <a:ext cx="1828748" cy="188234"/>
          </a:xfrm>
          <a:prstGeom prst="rect">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4" name="Arrow: Pentagon 13">
            <a:hlinkClick r:id="" action="ppaction://noaction"/>
            <a:extLst>
              <a:ext uri="{FF2B5EF4-FFF2-40B4-BE49-F238E27FC236}">
                <a16:creationId xmlns:a16="http://schemas.microsoft.com/office/drawing/2014/main" xmlns="" id="{704C3CA9-3716-547B-E358-0C9F04C1A90B}"/>
              </a:ext>
            </a:extLst>
          </p:cNvPr>
          <p:cNvSpPr/>
          <p:nvPr/>
        </p:nvSpPr>
        <p:spPr>
          <a:xfrm rot="586976" flipH="1">
            <a:off x="3855598" y="5155005"/>
            <a:ext cx="1733204" cy="674636"/>
          </a:xfrm>
          <a:prstGeom prst="homePlate">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b="1" kern="1200">
                <a:solidFill>
                  <a:prstClr val="white"/>
                </a:solidFill>
                <a:latin typeface="Tahoma" panose="020B0604030504040204" pitchFamily="34" charset="0"/>
                <a:ea typeface="Tahoma" panose="020B0604030504040204" pitchFamily="34" charset="0"/>
                <a:cs typeface="Tahoma" panose="020B0604030504040204" pitchFamily="34" charset="0"/>
              </a:rPr>
              <a:t>QUESTION</a:t>
            </a:r>
          </a:p>
        </p:txBody>
      </p:sp>
      <p:pic>
        <p:nvPicPr>
          <p:cNvPr id="15" name="Picture 14">
            <a:extLst>
              <a:ext uri="{FF2B5EF4-FFF2-40B4-BE49-F238E27FC236}">
                <a16:creationId xmlns:a16="http://schemas.microsoft.com/office/drawing/2014/main" xmlns="" id="{2A45A4BD-1888-7060-6571-4819657FE4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35223" y="6196340"/>
            <a:ext cx="714375" cy="764381"/>
          </a:xfrm>
          <a:prstGeom prst="rect">
            <a:avLst/>
          </a:prstGeom>
        </p:spPr>
      </p:pic>
      <p:sp>
        <p:nvSpPr>
          <p:cNvPr id="16" name="Flowchart: Summing Junction 15">
            <a:extLst>
              <a:ext uri="{FF2B5EF4-FFF2-40B4-BE49-F238E27FC236}">
                <a16:creationId xmlns:a16="http://schemas.microsoft.com/office/drawing/2014/main" xmlns="" id="{BFB82A13-C4C5-1D12-5667-E89FD2BEB20A}"/>
              </a:ext>
            </a:extLst>
          </p:cNvPr>
          <p:cNvSpPr/>
          <p:nvPr/>
        </p:nvSpPr>
        <p:spPr>
          <a:xfrm>
            <a:off x="4773967" y="524898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17" name="Picture 16">
            <a:extLst>
              <a:ext uri="{FF2B5EF4-FFF2-40B4-BE49-F238E27FC236}">
                <a16:creationId xmlns:a16="http://schemas.microsoft.com/office/drawing/2014/main" xmlns="" id="{82D8ECB3-1E7A-0D5C-412C-F0789A30B8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2340" y="5657118"/>
            <a:ext cx="873043" cy="956990"/>
          </a:xfrm>
          <a:prstGeom prst="rect">
            <a:avLst/>
          </a:prstGeom>
        </p:spPr>
      </p:pic>
      <p:pic>
        <p:nvPicPr>
          <p:cNvPr id="31" name="Picture 30">
            <a:extLst>
              <a:ext uri="{FF2B5EF4-FFF2-40B4-BE49-F238E27FC236}">
                <a16:creationId xmlns:a16="http://schemas.microsoft.com/office/drawing/2014/main" xmlns="" id="{1D8F7DF5-6D63-8966-79B0-F5A301ACE91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552" y="4681524"/>
            <a:ext cx="583484" cy="576482"/>
          </a:xfrm>
          <a:prstGeom prst="rect">
            <a:avLst/>
          </a:prstGeom>
        </p:spPr>
      </p:pic>
      <p:pic>
        <p:nvPicPr>
          <p:cNvPr id="32" name="Picture 31">
            <a:extLst>
              <a:ext uri="{FF2B5EF4-FFF2-40B4-BE49-F238E27FC236}">
                <a16:creationId xmlns:a16="http://schemas.microsoft.com/office/drawing/2014/main" xmlns="" id="{B2444E9E-C491-587D-064E-E6F4550D43C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5172963" y="4851899"/>
            <a:ext cx="660121" cy="632396"/>
          </a:xfrm>
          <a:prstGeom prst="rect">
            <a:avLst/>
          </a:prstGeom>
        </p:spPr>
      </p:pic>
    </p:spTree>
    <p:extLst>
      <p:ext uri="{BB962C8B-B14F-4D97-AF65-F5344CB8AC3E}">
        <p14:creationId xmlns:p14="http://schemas.microsoft.com/office/powerpoint/2010/main" val="3102166735"/>
      </p:ext>
    </p:extLst>
  </p:cSld>
  <p:clrMapOvr>
    <a:masterClrMapping/>
  </p:clrMapOvr>
  <p:transition>
    <p:fad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30" presetID="1" presetClass="mediacall" presetSubtype="0" fill="hold" nodeType="withEffect">
                                  <p:stCondLst>
                                    <p:cond delay="0"/>
                                  </p:stCondLst>
                                  <p:childTnLst>
                                    <p:cmd type="call" cmd="playFrom(0.0)">
                                      <p:cBhvr>
                                        <p:cTn id="31" dur="1866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clickEffect">
                                  <p:stCondLst>
                                    <p:cond delay="0"/>
                                  </p:stCondLst>
                                  <p:childTnLst>
                                    <p:animMotion origin="layout" path="M -1.66667E-6 -3.7037E-6 L -1.66667E-6 -0.22476 " pathEditMode="relative" rAng="0" ptsTypes="AA">
                                      <p:cBhvr>
                                        <p:cTn id="36" dur="2000" fill="hold"/>
                                        <p:tgtEl>
                                          <p:spTgt spid="7"/>
                                        </p:tgtEl>
                                        <p:attrNameLst>
                                          <p:attrName>ppt_x</p:attrName>
                                          <p:attrName>ppt_y</p:attrName>
                                        </p:attrNameLst>
                                      </p:cBhvr>
                                      <p:rCtr x="0" y="-11250"/>
                                    </p:animMotion>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par>
                          <p:cTn id="37" fill="hold">
                            <p:stCondLst>
                              <p:cond delay="2000"/>
                            </p:stCondLst>
                            <p:childTnLst>
                              <p:par>
                                <p:cTn id="38" presetID="22" presetClass="entr" presetSubtype="4"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par>
                                <p:cTn id="44" presetID="10" presetClass="entr" presetSubtype="0" fill="hold"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childTnLst>
                          </p:cTn>
                        </p:par>
                        <p:par>
                          <p:cTn id="47" fill="hold">
                            <p:stCondLst>
                              <p:cond delay="2500"/>
                            </p:stCondLst>
                            <p:childTnLst>
                              <p:par>
                                <p:cTn id="48" presetID="32" presetClass="emph" presetSubtype="0" repeatCount="indefinite" fill="hold" grpId="1" nodeType="afterEffect">
                                  <p:stCondLst>
                                    <p:cond delay="0"/>
                                  </p:stCondLst>
                                  <p:childTnLst>
                                    <p:animRot by="120000">
                                      <p:cBhvr>
                                        <p:cTn id="49" dur="100" fill="hold">
                                          <p:stCondLst>
                                            <p:cond delay="0"/>
                                          </p:stCondLst>
                                        </p:cTn>
                                        <p:tgtEl>
                                          <p:spTgt spid="9"/>
                                        </p:tgtEl>
                                        <p:attrNameLst>
                                          <p:attrName>r</p:attrName>
                                        </p:attrNameLst>
                                      </p:cBhvr>
                                    </p:animRot>
                                    <p:animRot by="-240000">
                                      <p:cBhvr>
                                        <p:cTn id="50" dur="200" fill="hold">
                                          <p:stCondLst>
                                            <p:cond delay="200"/>
                                          </p:stCondLst>
                                        </p:cTn>
                                        <p:tgtEl>
                                          <p:spTgt spid="9"/>
                                        </p:tgtEl>
                                        <p:attrNameLst>
                                          <p:attrName>r</p:attrName>
                                        </p:attrNameLst>
                                      </p:cBhvr>
                                    </p:animRot>
                                    <p:animRot by="240000">
                                      <p:cBhvr>
                                        <p:cTn id="51" dur="200" fill="hold">
                                          <p:stCondLst>
                                            <p:cond delay="400"/>
                                          </p:stCondLst>
                                        </p:cTn>
                                        <p:tgtEl>
                                          <p:spTgt spid="9"/>
                                        </p:tgtEl>
                                        <p:attrNameLst>
                                          <p:attrName>r</p:attrName>
                                        </p:attrNameLst>
                                      </p:cBhvr>
                                    </p:animRot>
                                    <p:animRot by="-240000">
                                      <p:cBhvr>
                                        <p:cTn id="52" dur="200" fill="hold">
                                          <p:stCondLst>
                                            <p:cond delay="600"/>
                                          </p:stCondLst>
                                        </p:cTn>
                                        <p:tgtEl>
                                          <p:spTgt spid="9"/>
                                        </p:tgtEl>
                                        <p:attrNameLst>
                                          <p:attrName>r</p:attrName>
                                        </p:attrNameLst>
                                      </p:cBhvr>
                                    </p:animRot>
                                    <p:animRot by="120000">
                                      <p:cBhvr>
                                        <p:cTn id="5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22"/>
                                        </p:tgtEl>
                                      </p:cBhvr>
                                    </p:cmd>
                                  </p:childTnLst>
                                </p:cTn>
                              </p:par>
                            </p:childTnLst>
                          </p:cTn>
                        </p:par>
                      </p:childTnLst>
                    </p:cTn>
                  </p:par>
                </p:childTnLst>
              </p:cTn>
              <p:nextCondLst>
                <p:cond evt="onClick" delay="0">
                  <p:tgtEl>
                    <p:spTgt spid="22"/>
                  </p:tgtEl>
                </p:cond>
              </p:nextCondLst>
            </p:seq>
            <p:video>
              <p:cMediaNode vol="80000">
                <p:cTn id="59" fill="hold" display="0">
                  <p:stCondLst>
                    <p:cond delay="indefinite"/>
                  </p:stCondLst>
                </p:cTn>
                <p:tgtEl>
                  <p:spTgt spid="22"/>
                </p:tgtEl>
              </p:cMediaNode>
            </p:video>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000" fill="hold"/>
                                        <p:tgtEl>
                                          <p:spTgt spid="18"/>
                                        </p:tgtEl>
                                        <p:attrNameLst>
                                          <p:attrName>fillcolor</p:attrName>
                                        </p:attrNameLst>
                                      </p:cBhvr>
                                      <p:to>
                                        <a:srgbClr val="A8D08D"/>
                                      </p:to>
                                    </p:animClr>
                                    <p:set>
                                      <p:cBhvr>
                                        <p:cTn id="65" dur="2000" fill="hold"/>
                                        <p:tgtEl>
                                          <p:spTgt spid="18"/>
                                        </p:tgtEl>
                                        <p:attrNameLst>
                                          <p:attrName>fill.type</p:attrName>
                                        </p:attrNameLst>
                                      </p:cBhvr>
                                      <p:to>
                                        <p:strVal val="solid"/>
                                      </p:to>
                                    </p:set>
                                    <p:set>
                                      <p:cBhvr>
                                        <p:cTn id="66"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000" fill="hold"/>
                                        <p:tgtEl>
                                          <p:spTgt spid="19"/>
                                        </p:tgtEl>
                                        <p:attrNameLst>
                                          <p:attrName>fillcolor</p:attrName>
                                        </p:attrNameLst>
                                      </p:cBhvr>
                                      <p:to>
                                        <a:srgbClr val="FF0000"/>
                                      </p:to>
                                    </p:animClr>
                                    <p:set>
                                      <p:cBhvr>
                                        <p:cTn id="72" dur="2000" fill="hold"/>
                                        <p:tgtEl>
                                          <p:spTgt spid="19"/>
                                        </p:tgtEl>
                                        <p:attrNameLst>
                                          <p:attrName>fill.type</p:attrName>
                                        </p:attrNameLst>
                                      </p:cBhvr>
                                      <p:to>
                                        <p:strVal val="solid"/>
                                      </p:to>
                                    </p:set>
                                    <p:set>
                                      <p:cBhvr>
                                        <p:cTn id="73"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20"/>
                                        </p:tgtEl>
                                        <p:attrNameLst>
                                          <p:attrName>fillcolor</p:attrName>
                                        </p:attrNameLst>
                                      </p:cBhvr>
                                      <p:to>
                                        <a:srgbClr val="FF0000"/>
                                      </p:to>
                                    </p:animClr>
                                    <p:set>
                                      <p:cBhvr>
                                        <p:cTn id="79" dur="2000" fill="hold"/>
                                        <p:tgtEl>
                                          <p:spTgt spid="20"/>
                                        </p:tgtEl>
                                        <p:attrNameLst>
                                          <p:attrName>fill.type</p:attrName>
                                        </p:attrNameLst>
                                      </p:cBhvr>
                                      <p:to>
                                        <p:strVal val="solid"/>
                                      </p:to>
                                    </p:set>
                                    <p:set>
                                      <p:cBhvr>
                                        <p:cTn id="80"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1"/>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000" fill="hold"/>
                                        <p:tgtEl>
                                          <p:spTgt spid="21"/>
                                        </p:tgtEl>
                                        <p:attrNameLst>
                                          <p:attrName>fillcolor</p:attrName>
                                        </p:attrNameLst>
                                      </p:cBhvr>
                                      <p:to>
                                        <a:srgbClr val="FF0000"/>
                                      </p:to>
                                    </p:animClr>
                                    <p:set>
                                      <p:cBhvr>
                                        <p:cTn id="86" dur="2000" fill="hold"/>
                                        <p:tgtEl>
                                          <p:spTgt spid="21"/>
                                        </p:tgtEl>
                                        <p:attrNameLst>
                                          <p:attrName>fill.type</p:attrName>
                                        </p:attrNameLst>
                                      </p:cBhvr>
                                      <p:to>
                                        <p:strVal val="solid"/>
                                      </p:to>
                                    </p:set>
                                    <p:set>
                                      <p:cBhvr>
                                        <p:cTn id="87"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9" grpId="0" animBg="1"/>
      <p:bldP spid="9" grpId="1" animBg="1"/>
      <p:bldP spid="27" grpId="0" animBg="1"/>
      <p:bldP spid="18" grpId="0" animBg="1"/>
      <p:bldP spid="19" grpId="0" animBg="1"/>
      <p:bldP spid="20"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7103" y="4348732"/>
            <a:ext cx="2060627" cy="1383912"/>
          </a:xfrm>
          <a:prstGeom prst="rect">
            <a:avLst/>
          </a:prstGeom>
        </p:spPr>
      </p:pic>
      <p:sp>
        <p:nvSpPr>
          <p:cNvPr id="27" name="Rectangle: Folded Corner 26">
            <a:extLst>
              <a:ext uri="{FF2B5EF4-FFF2-40B4-BE49-F238E27FC236}">
                <a16:creationId xmlns:a16="http://schemas.microsoft.com/office/drawing/2014/main" xmlns="" id="{A468FF43-48BE-45C8-AE0E-72371E21D00D}"/>
              </a:ext>
            </a:extLst>
          </p:cNvPr>
          <p:cNvSpPr/>
          <p:nvPr/>
        </p:nvSpPr>
        <p:spPr>
          <a:xfrm>
            <a:off x="501598" y="143691"/>
            <a:ext cx="9877024" cy="1599950"/>
          </a:xfrm>
          <a:prstGeom prst="foldedCorner">
            <a:avLst/>
          </a:prstGeom>
          <a:solidFill>
            <a:schemeClr val="accent2">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rPr>
              <a:t>Câu</a:t>
            </a:r>
            <a:r>
              <a:rPr lang="en-US" sz="3200" b="1" dirty="0">
                <a:solidFill>
                  <a:schemeClr val="tx1"/>
                </a:solidFill>
              </a:rPr>
              <a:t> 3: </a:t>
            </a:r>
            <a:r>
              <a:rPr lang="vi-VN" sz="3200" b="1" dirty="0">
                <a:solidFill>
                  <a:schemeClr val="tx1"/>
                </a:solidFill>
              </a:rPr>
              <a:t>Điền từ thích hợp vào chỗ trống sau: “Các các nguyên tử kim loại khi tham gia phản ứng hóa học có xu hướng …. để tạo ra ……”.</a:t>
            </a:r>
            <a:endParaRPr lang="en-US" sz="3200" b="1" dirty="0">
              <a:solidFill>
                <a:schemeClr val="tx1"/>
              </a:solidFill>
            </a:endParaRPr>
          </a:p>
        </p:txBody>
      </p:sp>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sp>
        <p:nvSpPr>
          <p:cNvPr id="18" name="Rectangle: Folded Corner 17">
            <a:extLst>
              <a:ext uri="{FF2B5EF4-FFF2-40B4-BE49-F238E27FC236}">
                <a16:creationId xmlns:a16="http://schemas.microsoft.com/office/drawing/2014/main" xmlns="" id="{10C957C6-B21F-4549-AC92-3415189D7426}"/>
              </a:ext>
            </a:extLst>
          </p:cNvPr>
          <p:cNvSpPr/>
          <p:nvPr/>
        </p:nvSpPr>
        <p:spPr>
          <a:xfrm>
            <a:off x="1348376" y="1937051"/>
            <a:ext cx="6426136" cy="6414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dirty="0">
              <a:solidFill>
                <a:srgbClr val="002060"/>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a:p>
            <a:pPr defTabSz="914377">
              <a:defRPr/>
            </a:pPr>
            <a:r>
              <a:rPr lang="vi-VN" sz="3200" b="1" dirty="0">
                <a:solidFill>
                  <a:schemeClr val="tx1"/>
                </a:solidFill>
                <a:ea typeface="Tahoma" panose="020B0604030504040204" pitchFamily="34" charset="0"/>
                <a:cs typeface="#9Slide03 Arima Madurai ExtraBo" panose="00000900000000000000" pitchFamily="2" charset="0"/>
                <a:sym typeface="Arial"/>
              </a:rPr>
              <a:t>A</a:t>
            </a:r>
            <a:r>
              <a:rPr lang="vi-VN"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a:t>
            </a:r>
            <a:r>
              <a:rPr lang="vi-VN" sz="3200" b="1" dirty="0">
                <a:solidFill>
                  <a:schemeClr val="tx1"/>
                </a:solidFill>
              </a:rPr>
              <a:t>cho electron, ion âm.</a:t>
            </a:r>
            <a:endParaRPr lang="en-US" sz="3200" b="1" dirty="0">
              <a:solidFill>
                <a:schemeClr val="tx1"/>
              </a:solidFill>
            </a:endParaRPr>
          </a:p>
          <a:p>
            <a:pPr defTabSz="914377">
              <a:defRPr/>
            </a:pPr>
            <a:endParaRPr lang="vi-VN" sz="3200" dirty="0">
              <a:solidFill>
                <a:srgbClr val="002060"/>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sp>
        <p:nvSpPr>
          <p:cNvPr id="19" name="Rectangle: Folded Corner 18">
            <a:extLst>
              <a:ext uri="{FF2B5EF4-FFF2-40B4-BE49-F238E27FC236}">
                <a16:creationId xmlns:a16="http://schemas.microsoft.com/office/drawing/2014/main" xmlns="" id="{DA52E8CB-DABB-40ED-BD99-9F02539CBCF8}"/>
              </a:ext>
            </a:extLst>
          </p:cNvPr>
          <p:cNvSpPr/>
          <p:nvPr/>
        </p:nvSpPr>
        <p:spPr>
          <a:xfrm>
            <a:off x="1337869" y="2540339"/>
            <a:ext cx="6426136" cy="63522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200" b="1" dirty="0">
                <a:solidFill>
                  <a:schemeClr val="tx1"/>
                </a:solidFill>
                <a:ea typeface="Tahoma" panose="020B0604030504040204" pitchFamily="34" charset="0"/>
                <a:cs typeface="#9Slide03 Arima Madurai ExtraBo" panose="00000900000000000000" pitchFamily="2" charset="0"/>
                <a:sym typeface="Arial"/>
              </a:rPr>
              <a:t>B</a:t>
            </a:r>
            <a:r>
              <a:rPr lang="vi-VN" sz="3200" dirty="0">
                <a:solidFill>
                  <a:srgbClr val="002060"/>
                </a:solidFill>
                <a:ea typeface="Tahoma" panose="020B0604030504040204" pitchFamily="34" charset="0"/>
                <a:cs typeface="#9Slide03 Arima Madurai ExtraBo" panose="00000900000000000000" pitchFamily="2" charset="0"/>
                <a:sym typeface="Arial"/>
              </a:rPr>
              <a:t>.</a:t>
            </a:r>
            <a:r>
              <a:rPr lang="en-US" sz="3200" dirty="0">
                <a:solidFill>
                  <a:srgbClr val="002060"/>
                </a:solidFill>
                <a:ea typeface="Tahoma" panose="020B0604030504040204" pitchFamily="34" charset="0"/>
                <a:cs typeface="#9Slide03 Arima Madurai ExtraBo" panose="00000900000000000000" pitchFamily="2" charset="0"/>
                <a:sym typeface="Arial"/>
              </a:rPr>
              <a:t> </a:t>
            </a:r>
            <a:r>
              <a:rPr lang="vi-VN" sz="3200" b="1" dirty="0">
                <a:solidFill>
                  <a:schemeClr val="tx1"/>
                </a:solidFill>
              </a:rPr>
              <a:t>nhận electron, ion âm</a:t>
            </a:r>
            <a:endParaRPr lang="vi-VN"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sp>
        <p:nvSpPr>
          <p:cNvPr id="21" name="Rectangle: Folded Corner 20">
            <a:extLst>
              <a:ext uri="{FF2B5EF4-FFF2-40B4-BE49-F238E27FC236}">
                <a16:creationId xmlns:a16="http://schemas.microsoft.com/office/drawing/2014/main" xmlns="" id="{8BE2AE52-7BC2-4978-88D7-ACDE204A9901}"/>
              </a:ext>
            </a:extLst>
          </p:cNvPr>
          <p:cNvSpPr/>
          <p:nvPr/>
        </p:nvSpPr>
        <p:spPr>
          <a:xfrm>
            <a:off x="1316856" y="3927090"/>
            <a:ext cx="6447149" cy="63522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err="1">
                <a:solidFill>
                  <a:schemeClr val="tx1"/>
                </a:solidFill>
                <a:ea typeface="Tahoma" panose="020B0604030504040204" pitchFamily="34" charset="0"/>
                <a:cs typeface="#9Slide03 Arima Madurai ExtraBo" panose="00000900000000000000" pitchFamily="2" charset="0"/>
                <a:sym typeface="Arial"/>
              </a:rPr>
              <a:t>D</a:t>
            </a:r>
            <a:r>
              <a:rPr lang="en-US" sz="3200" dirty="0" err="1">
                <a:solidFill>
                  <a:srgbClr val="002060"/>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a:t>
            </a:r>
            <a:r>
              <a:rPr lang="en-US" sz="3200" b="1" dirty="0" err="1">
                <a:solidFill>
                  <a:schemeClr val="tx1"/>
                </a:solidFill>
                <a:sym typeface="Arial"/>
              </a:rPr>
              <a:t>cho</a:t>
            </a:r>
            <a:r>
              <a:rPr lang="vi-VN" sz="3200" b="1" dirty="0">
                <a:solidFill>
                  <a:schemeClr val="tx1"/>
                </a:solidFill>
              </a:rPr>
              <a:t> electron, ion dương.</a:t>
            </a:r>
            <a:endParaRPr lang="en-US"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pic>
        <p:nvPicPr>
          <p:cNvPr id="22" name="15 giây đếm ngược">
            <a:hlinkClick r:id="" action="ppaction://media"/>
            <a:extLst>
              <a:ext uri="{FF2B5EF4-FFF2-40B4-BE49-F238E27FC236}">
                <a16:creationId xmlns:a16="http://schemas.microsoft.com/office/drawing/2014/main" xmlns="" id="{2F57500C-8971-4DC9-8A3E-BE7DD0B73625}"/>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905068" y="1"/>
            <a:ext cx="1286933" cy="723900"/>
          </a:xfrm>
          <a:prstGeom prst="rect">
            <a:avLst/>
          </a:prstGeom>
        </p:spPr>
      </p:pic>
      <p:sp>
        <p:nvSpPr>
          <p:cNvPr id="3" name="Flowchart: Summing Junction 2">
            <a:hlinkClick r:id="" action="ppaction://noaction"/>
            <a:extLst>
              <a:ext uri="{FF2B5EF4-FFF2-40B4-BE49-F238E27FC236}">
                <a16:creationId xmlns:a16="http://schemas.microsoft.com/office/drawing/2014/main" xmlns="" id="{306B17B6-8059-FF86-7F67-A427A1976519}"/>
              </a:ext>
            </a:extLst>
          </p:cNvPr>
          <p:cNvSpPr/>
          <p:nvPr/>
        </p:nvSpPr>
        <p:spPr>
          <a:xfrm>
            <a:off x="11456159" y="6073897"/>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20" name="Rectangle: Folded Corner 19">
            <a:extLst>
              <a:ext uri="{FF2B5EF4-FFF2-40B4-BE49-F238E27FC236}">
                <a16:creationId xmlns:a16="http://schemas.microsoft.com/office/drawing/2014/main" xmlns="" id="{4364A093-AE10-4955-9D14-7041A07D63FA}"/>
              </a:ext>
            </a:extLst>
          </p:cNvPr>
          <p:cNvSpPr/>
          <p:nvPr/>
        </p:nvSpPr>
        <p:spPr>
          <a:xfrm>
            <a:off x="1327362" y="3196695"/>
            <a:ext cx="6447150" cy="63522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err="1">
                <a:solidFill>
                  <a:schemeClr val="tx1"/>
                </a:solidFill>
                <a:ea typeface="Tahoma" panose="020B0604030504040204" pitchFamily="34" charset="0"/>
                <a:cs typeface="#9Slide03 Arima Madurai ExtraBo" panose="00000900000000000000" pitchFamily="2" charset="0"/>
                <a:sym typeface="Arial"/>
              </a:rPr>
              <a:t>C</a:t>
            </a:r>
            <a:r>
              <a:rPr lang="en-US" sz="3200" dirty="0" err="1">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a:t>
            </a:r>
            <a:r>
              <a:rPr lang="en-US" sz="3200" b="1" dirty="0" err="1">
                <a:solidFill>
                  <a:schemeClr val="tx1"/>
                </a:solidFill>
                <a:sym typeface="Arial"/>
              </a:rPr>
              <a:t>nhận</a:t>
            </a:r>
            <a:r>
              <a:rPr lang="vi-VN" sz="3200" b="1" dirty="0">
                <a:solidFill>
                  <a:schemeClr val="tx1"/>
                </a:solidFill>
              </a:rPr>
              <a:t> electron, ion dương</a:t>
            </a:r>
            <a:r>
              <a:rPr lang="vi-VN" sz="3200" i="1" dirty="0"/>
              <a:t>.</a:t>
            </a:r>
            <a:endParaRPr lang="vi-VN" sz="3200" dirty="0">
              <a:solidFill>
                <a:srgbClr val="002060"/>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sp>
        <p:nvSpPr>
          <p:cNvPr id="9" name="Rectangle: Folded Corner 8">
            <a:extLst>
              <a:ext uri="{FF2B5EF4-FFF2-40B4-BE49-F238E27FC236}">
                <a16:creationId xmlns:a16="http://schemas.microsoft.com/office/drawing/2014/main" xmlns="" id="{6FCD71A2-4BFE-4953-931C-BECE5B4A1D66}"/>
              </a:ext>
            </a:extLst>
          </p:cNvPr>
          <p:cNvSpPr/>
          <p:nvPr/>
        </p:nvSpPr>
        <p:spPr>
          <a:xfrm>
            <a:off x="9926541"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sym typeface="Arial"/>
              </a:rPr>
              <a:t>5 điểm</a:t>
            </a:r>
          </a:p>
        </p:txBody>
      </p:sp>
      <p:sp>
        <p:nvSpPr>
          <p:cNvPr id="13" name="Rectangle 12">
            <a:extLst>
              <a:ext uri="{FF2B5EF4-FFF2-40B4-BE49-F238E27FC236}">
                <a16:creationId xmlns:a16="http://schemas.microsoft.com/office/drawing/2014/main" xmlns="" id="{965B9DE0-00E0-6A20-A77C-5DFF1211978C}"/>
              </a:ext>
            </a:extLst>
          </p:cNvPr>
          <p:cNvSpPr/>
          <p:nvPr/>
        </p:nvSpPr>
        <p:spPr>
          <a:xfrm rot="5600923">
            <a:off x="3878036" y="5848824"/>
            <a:ext cx="1828748" cy="188234"/>
          </a:xfrm>
          <a:prstGeom prst="rect">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4" name="Arrow: Pentagon 13">
            <a:hlinkClick r:id="" action="ppaction://noaction"/>
            <a:extLst>
              <a:ext uri="{FF2B5EF4-FFF2-40B4-BE49-F238E27FC236}">
                <a16:creationId xmlns:a16="http://schemas.microsoft.com/office/drawing/2014/main" xmlns="" id="{F1B1D4BC-F579-DC97-5588-6F2EAFD531AE}"/>
              </a:ext>
            </a:extLst>
          </p:cNvPr>
          <p:cNvSpPr/>
          <p:nvPr/>
        </p:nvSpPr>
        <p:spPr>
          <a:xfrm rot="586976" flipH="1">
            <a:off x="3855598" y="5155005"/>
            <a:ext cx="1733204" cy="674636"/>
          </a:xfrm>
          <a:prstGeom prst="homePlate">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b="1" kern="1200">
                <a:solidFill>
                  <a:prstClr val="white"/>
                </a:solidFill>
                <a:latin typeface="Tahoma" panose="020B0604030504040204" pitchFamily="34" charset="0"/>
                <a:ea typeface="Tahoma" panose="020B0604030504040204" pitchFamily="34" charset="0"/>
                <a:cs typeface="Tahoma" panose="020B0604030504040204" pitchFamily="34" charset="0"/>
              </a:rPr>
              <a:t>QUESTION</a:t>
            </a:r>
          </a:p>
        </p:txBody>
      </p:sp>
      <p:pic>
        <p:nvPicPr>
          <p:cNvPr id="15" name="Picture 14">
            <a:extLst>
              <a:ext uri="{FF2B5EF4-FFF2-40B4-BE49-F238E27FC236}">
                <a16:creationId xmlns:a16="http://schemas.microsoft.com/office/drawing/2014/main" xmlns="" id="{FB0D6826-6029-1653-71A7-62CE45F187A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35223" y="6196340"/>
            <a:ext cx="714375" cy="764381"/>
          </a:xfrm>
          <a:prstGeom prst="rect">
            <a:avLst/>
          </a:prstGeom>
        </p:spPr>
      </p:pic>
      <p:sp>
        <p:nvSpPr>
          <p:cNvPr id="16" name="Flowchart: Summing Junction 15">
            <a:extLst>
              <a:ext uri="{FF2B5EF4-FFF2-40B4-BE49-F238E27FC236}">
                <a16:creationId xmlns:a16="http://schemas.microsoft.com/office/drawing/2014/main" xmlns="" id="{F5495001-AB5E-2181-3F65-E5885D69E67C}"/>
              </a:ext>
            </a:extLst>
          </p:cNvPr>
          <p:cNvSpPr/>
          <p:nvPr/>
        </p:nvSpPr>
        <p:spPr>
          <a:xfrm>
            <a:off x="4773967" y="524898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17" name="Picture 16">
            <a:extLst>
              <a:ext uri="{FF2B5EF4-FFF2-40B4-BE49-F238E27FC236}">
                <a16:creationId xmlns:a16="http://schemas.microsoft.com/office/drawing/2014/main" xmlns="" id="{8C9EB1B5-1FB3-5DFE-5834-D8CD0CADCA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2340" y="5657118"/>
            <a:ext cx="873043" cy="956990"/>
          </a:xfrm>
          <a:prstGeom prst="rect">
            <a:avLst/>
          </a:prstGeom>
        </p:spPr>
      </p:pic>
      <p:pic>
        <p:nvPicPr>
          <p:cNvPr id="31" name="Picture 30">
            <a:extLst>
              <a:ext uri="{FF2B5EF4-FFF2-40B4-BE49-F238E27FC236}">
                <a16:creationId xmlns:a16="http://schemas.microsoft.com/office/drawing/2014/main" xmlns="" id="{AACC269C-166F-8C26-CE26-FC900153C4A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552" y="4681524"/>
            <a:ext cx="583484" cy="576482"/>
          </a:xfrm>
          <a:prstGeom prst="rect">
            <a:avLst/>
          </a:prstGeom>
        </p:spPr>
      </p:pic>
      <p:pic>
        <p:nvPicPr>
          <p:cNvPr id="32" name="Picture 31">
            <a:extLst>
              <a:ext uri="{FF2B5EF4-FFF2-40B4-BE49-F238E27FC236}">
                <a16:creationId xmlns:a16="http://schemas.microsoft.com/office/drawing/2014/main" xmlns="" id="{2607C44D-4EE7-82AB-5684-165925D1CD9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5172963" y="4851899"/>
            <a:ext cx="660121" cy="632396"/>
          </a:xfrm>
          <a:prstGeom prst="rect">
            <a:avLst/>
          </a:prstGeom>
        </p:spPr>
      </p:pic>
    </p:spTree>
    <p:extLst>
      <p:ext uri="{BB962C8B-B14F-4D97-AF65-F5344CB8AC3E}">
        <p14:creationId xmlns:p14="http://schemas.microsoft.com/office/powerpoint/2010/main" val="921129878"/>
      </p:ext>
    </p:extLst>
  </p:cSld>
  <p:clrMapOvr>
    <a:masterClrMapping/>
  </p:clrMapOvr>
  <p:transition>
    <p:fad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30" presetID="1" presetClass="mediacall" presetSubtype="0" fill="hold" nodeType="withEffect">
                                  <p:stCondLst>
                                    <p:cond delay="0"/>
                                  </p:stCondLst>
                                  <p:childTnLst>
                                    <p:cmd type="call" cmd="playFrom(0.0)">
                                      <p:cBhvr>
                                        <p:cTn id="31" dur="1866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clickEffect">
                                  <p:stCondLst>
                                    <p:cond delay="0"/>
                                  </p:stCondLst>
                                  <p:childTnLst>
                                    <p:animMotion origin="layout" path="M -1.66667E-6 -3.7037E-6 L -1.66667E-6 -0.22476 " pathEditMode="relative" rAng="0" ptsTypes="AA">
                                      <p:cBhvr>
                                        <p:cTn id="36" dur="2000" fill="hold"/>
                                        <p:tgtEl>
                                          <p:spTgt spid="7"/>
                                        </p:tgtEl>
                                        <p:attrNameLst>
                                          <p:attrName>ppt_x</p:attrName>
                                          <p:attrName>ppt_y</p:attrName>
                                        </p:attrNameLst>
                                      </p:cBhvr>
                                      <p:rCtr x="0" y="-11250"/>
                                    </p:animMotion>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par>
                          <p:cTn id="37" fill="hold">
                            <p:stCondLst>
                              <p:cond delay="2000"/>
                            </p:stCondLst>
                            <p:childTnLst>
                              <p:par>
                                <p:cTn id="38" presetID="22" presetClass="entr" presetSubtype="4"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par>
                                <p:cTn id="44" presetID="10" presetClass="entr" presetSubtype="0" fill="hold"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childTnLst>
                          </p:cTn>
                        </p:par>
                        <p:par>
                          <p:cTn id="47" fill="hold">
                            <p:stCondLst>
                              <p:cond delay="2500"/>
                            </p:stCondLst>
                            <p:childTnLst>
                              <p:par>
                                <p:cTn id="48" presetID="32" presetClass="emph" presetSubtype="0" repeatCount="indefinite" fill="hold" grpId="1" nodeType="afterEffect">
                                  <p:stCondLst>
                                    <p:cond delay="0"/>
                                  </p:stCondLst>
                                  <p:childTnLst>
                                    <p:animRot by="120000">
                                      <p:cBhvr>
                                        <p:cTn id="49" dur="100" fill="hold">
                                          <p:stCondLst>
                                            <p:cond delay="0"/>
                                          </p:stCondLst>
                                        </p:cTn>
                                        <p:tgtEl>
                                          <p:spTgt spid="9"/>
                                        </p:tgtEl>
                                        <p:attrNameLst>
                                          <p:attrName>r</p:attrName>
                                        </p:attrNameLst>
                                      </p:cBhvr>
                                    </p:animRot>
                                    <p:animRot by="-240000">
                                      <p:cBhvr>
                                        <p:cTn id="50" dur="200" fill="hold">
                                          <p:stCondLst>
                                            <p:cond delay="200"/>
                                          </p:stCondLst>
                                        </p:cTn>
                                        <p:tgtEl>
                                          <p:spTgt spid="9"/>
                                        </p:tgtEl>
                                        <p:attrNameLst>
                                          <p:attrName>r</p:attrName>
                                        </p:attrNameLst>
                                      </p:cBhvr>
                                    </p:animRot>
                                    <p:animRot by="240000">
                                      <p:cBhvr>
                                        <p:cTn id="51" dur="200" fill="hold">
                                          <p:stCondLst>
                                            <p:cond delay="400"/>
                                          </p:stCondLst>
                                        </p:cTn>
                                        <p:tgtEl>
                                          <p:spTgt spid="9"/>
                                        </p:tgtEl>
                                        <p:attrNameLst>
                                          <p:attrName>r</p:attrName>
                                        </p:attrNameLst>
                                      </p:cBhvr>
                                    </p:animRot>
                                    <p:animRot by="-240000">
                                      <p:cBhvr>
                                        <p:cTn id="52" dur="200" fill="hold">
                                          <p:stCondLst>
                                            <p:cond delay="600"/>
                                          </p:stCondLst>
                                        </p:cTn>
                                        <p:tgtEl>
                                          <p:spTgt spid="9"/>
                                        </p:tgtEl>
                                        <p:attrNameLst>
                                          <p:attrName>r</p:attrName>
                                        </p:attrNameLst>
                                      </p:cBhvr>
                                    </p:animRot>
                                    <p:animRot by="120000">
                                      <p:cBhvr>
                                        <p:cTn id="5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22"/>
                                        </p:tgtEl>
                                      </p:cBhvr>
                                    </p:cmd>
                                  </p:childTnLst>
                                </p:cTn>
                              </p:par>
                            </p:childTnLst>
                          </p:cTn>
                        </p:par>
                      </p:childTnLst>
                    </p:cTn>
                  </p:par>
                </p:childTnLst>
              </p:cTn>
              <p:nextCondLst>
                <p:cond evt="onClick" delay="0">
                  <p:tgtEl>
                    <p:spTgt spid="22"/>
                  </p:tgtEl>
                </p:cond>
              </p:nextCondLst>
            </p:seq>
            <p:video>
              <p:cMediaNode vol="80000">
                <p:cTn id="59" fill="hold" display="0">
                  <p:stCondLst>
                    <p:cond delay="indefinite"/>
                  </p:stCondLst>
                </p:cTn>
                <p:tgtEl>
                  <p:spTgt spid="22"/>
                </p:tgtEl>
              </p:cMediaNode>
            </p:video>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000" fill="hold"/>
                                        <p:tgtEl>
                                          <p:spTgt spid="18"/>
                                        </p:tgtEl>
                                        <p:attrNameLst>
                                          <p:attrName>fillcolor</p:attrName>
                                        </p:attrNameLst>
                                      </p:cBhvr>
                                      <p:to>
                                        <a:srgbClr val="FF0000"/>
                                      </p:to>
                                    </p:animClr>
                                    <p:set>
                                      <p:cBhvr>
                                        <p:cTn id="65" dur="2000" fill="hold"/>
                                        <p:tgtEl>
                                          <p:spTgt spid="18"/>
                                        </p:tgtEl>
                                        <p:attrNameLst>
                                          <p:attrName>fill.type</p:attrName>
                                        </p:attrNameLst>
                                      </p:cBhvr>
                                      <p:to>
                                        <p:strVal val="solid"/>
                                      </p:to>
                                    </p:set>
                                    <p:set>
                                      <p:cBhvr>
                                        <p:cTn id="66"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000" fill="hold"/>
                                        <p:tgtEl>
                                          <p:spTgt spid="19"/>
                                        </p:tgtEl>
                                        <p:attrNameLst>
                                          <p:attrName>fillcolor</p:attrName>
                                        </p:attrNameLst>
                                      </p:cBhvr>
                                      <p:to>
                                        <a:srgbClr val="FF0000"/>
                                      </p:to>
                                    </p:animClr>
                                    <p:set>
                                      <p:cBhvr>
                                        <p:cTn id="72" dur="2000" fill="hold"/>
                                        <p:tgtEl>
                                          <p:spTgt spid="19"/>
                                        </p:tgtEl>
                                        <p:attrNameLst>
                                          <p:attrName>fill.type</p:attrName>
                                        </p:attrNameLst>
                                      </p:cBhvr>
                                      <p:to>
                                        <p:strVal val="solid"/>
                                      </p:to>
                                    </p:set>
                                    <p:set>
                                      <p:cBhvr>
                                        <p:cTn id="73"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20"/>
                                        </p:tgtEl>
                                        <p:attrNameLst>
                                          <p:attrName>fillcolor</p:attrName>
                                        </p:attrNameLst>
                                      </p:cBhvr>
                                      <p:to>
                                        <a:srgbClr val="FF0000"/>
                                      </p:to>
                                    </p:animClr>
                                    <p:set>
                                      <p:cBhvr>
                                        <p:cTn id="79" dur="2000" fill="hold"/>
                                        <p:tgtEl>
                                          <p:spTgt spid="20"/>
                                        </p:tgtEl>
                                        <p:attrNameLst>
                                          <p:attrName>fill.type</p:attrName>
                                        </p:attrNameLst>
                                      </p:cBhvr>
                                      <p:to>
                                        <p:strVal val="solid"/>
                                      </p:to>
                                    </p:set>
                                    <p:set>
                                      <p:cBhvr>
                                        <p:cTn id="80"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1"/>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000" fill="hold"/>
                                        <p:tgtEl>
                                          <p:spTgt spid="21"/>
                                        </p:tgtEl>
                                        <p:attrNameLst>
                                          <p:attrName>fillcolor</p:attrName>
                                        </p:attrNameLst>
                                      </p:cBhvr>
                                      <p:to>
                                        <a:srgbClr val="A8D08D"/>
                                      </p:to>
                                    </p:animClr>
                                    <p:set>
                                      <p:cBhvr>
                                        <p:cTn id="86" dur="2000" fill="hold"/>
                                        <p:tgtEl>
                                          <p:spTgt spid="21"/>
                                        </p:tgtEl>
                                        <p:attrNameLst>
                                          <p:attrName>fill.type</p:attrName>
                                        </p:attrNameLst>
                                      </p:cBhvr>
                                      <p:to>
                                        <p:strVal val="solid"/>
                                      </p:to>
                                    </p:set>
                                    <p:set>
                                      <p:cBhvr>
                                        <p:cTn id="87"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27" grpId="0" animBg="1"/>
      <p:bldP spid="18" grpId="0" animBg="1"/>
      <p:bldP spid="19" grpId="0" animBg="1"/>
      <p:bldP spid="21" grpId="0" animBg="1"/>
      <p:bldP spid="20" grpId="0" animBg="1"/>
      <p:bldP spid="9" grpId="0" animBg="1"/>
      <p:bldP spid="9"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7103"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1"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sym typeface="Arial"/>
              </a:rPr>
              <a:t>5 điểm</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442655" y="263324"/>
            <a:ext cx="10126108" cy="1542849"/>
          </a:xfrm>
          <a:prstGeom prst="foldedCorner">
            <a:avLst/>
          </a:prstGeom>
          <a:solidFill>
            <a:schemeClr val="accent2">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377">
              <a:defRPr/>
            </a:pPr>
            <a:r>
              <a:rPr lang="en-US" sz="3200" b="1" dirty="0" err="1">
                <a:solidFill>
                  <a:schemeClr val="tx1"/>
                </a:solidFill>
              </a:rPr>
              <a:t>Câu</a:t>
            </a:r>
            <a:r>
              <a:rPr lang="en-US" sz="3200" b="1" dirty="0">
                <a:solidFill>
                  <a:schemeClr val="tx1"/>
                </a:solidFill>
              </a:rPr>
              <a:t> 4: </a:t>
            </a:r>
            <a:r>
              <a:rPr lang="vi-VN" sz="3200" b="1" dirty="0">
                <a:solidFill>
                  <a:schemeClr val="tx1"/>
                </a:solidFill>
              </a:rPr>
              <a:t>Điền từ thích hợp vào chỗ trống sau: “Các các nguyên tử phi kim khi tham gia phản ứng </a:t>
            </a:r>
            <a:r>
              <a:rPr lang="en-US" sz="3200" b="1" dirty="0" err="1">
                <a:solidFill>
                  <a:schemeClr val="tx1"/>
                </a:solidFill>
              </a:rPr>
              <a:t>với</a:t>
            </a:r>
            <a:r>
              <a:rPr lang="en-US" sz="3200" b="1" dirty="0">
                <a:solidFill>
                  <a:schemeClr val="tx1"/>
                </a:solidFill>
              </a:rPr>
              <a:t> </a:t>
            </a:r>
            <a:r>
              <a:rPr lang="en-US" sz="3200" b="1" dirty="0" err="1">
                <a:solidFill>
                  <a:schemeClr val="tx1"/>
                </a:solidFill>
              </a:rPr>
              <a:t>nguyên</a:t>
            </a:r>
            <a:r>
              <a:rPr lang="en-US" sz="3200" b="1" dirty="0">
                <a:solidFill>
                  <a:schemeClr val="tx1"/>
                </a:solidFill>
              </a:rPr>
              <a:t> </a:t>
            </a:r>
            <a:r>
              <a:rPr lang="en-US" sz="3200" b="1" dirty="0" err="1">
                <a:solidFill>
                  <a:schemeClr val="tx1"/>
                </a:solidFill>
              </a:rPr>
              <a:t>tố</a:t>
            </a:r>
            <a:r>
              <a:rPr lang="en-US" sz="3200" b="1" dirty="0">
                <a:solidFill>
                  <a:schemeClr val="tx1"/>
                </a:solidFill>
              </a:rPr>
              <a:t> </a:t>
            </a:r>
            <a:r>
              <a:rPr lang="en-US" sz="3200" b="1" dirty="0" err="1">
                <a:solidFill>
                  <a:schemeClr val="tx1"/>
                </a:solidFill>
              </a:rPr>
              <a:t>kim</a:t>
            </a:r>
            <a:r>
              <a:rPr lang="en-US" sz="3200" b="1" dirty="0">
                <a:solidFill>
                  <a:schemeClr val="tx1"/>
                </a:solidFill>
              </a:rPr>
              <a:t> </a:t>
            </a:r>
            <a:r>
              <a:rPr lang="en-US" sz="3200" b="1" dirty="0" err="1">
                <a:solidFill>
                  <a:schemeClr val="tx1"/>
                </a:solidFill>
              </a:rPr>
              <a:t>loại</a:t>
            </a:r>
            <a:r>
              <a:rPr lang="en-US" sz="3200" b="1" dirty="0">
                <a:solidFill>
                  <a:schemeClr val="tx1"/>
                </a:solidFill>
              </a:rPr>
              <a:t> </a:t>
            </a:r>
            <a:r>
              <a:rPr lang="vi-VN" sz="3200" b="1" dirty="0">
                <a:solidFill>
                  <a:schemeClr val="tx1"/>
                </a:solidFill>
              </a:rPr>
              <a:t>có xu hướng …. để tạo ra ……”.</a:t>
            </a:r>
            <a:endParaRPr lang="en-US" sz="3200" b="1" dirty="0">
              <a:solidFill>
                <a:schemeClr val="tx1"/>
              </a:solidFill>
            </a:endParaRPr>
          </a:p>
          <a:p>
            <a:pPr algn="ctr" defTabSz="914377">
              <a:defRPr/>
            </a:pPr>
            <a:endParaRPr lang="en-US" sz="3200" dirty="0">
              <a:solidFill>
                <a:srgbClr val="002060"/>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pic>
        <p:nvPicPr>
          <p:cNvPr id="18" name="15 giây đếm ngược">
            <a:hlinkClick r:id="" action="ppaction://media"/>
            <a:extLst>
              <a:ext uri="{FF2B5EF4-FFF2-40B4-BE49-F238E27FC236}">
                <a16:creationId xmlns:a16="http://schemas.microsoft.com/office/drawing/2014/main" xmlns="" id="{E5369496-DAAB-4338-9D88-2056A9FD24F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905068" y="1"/>
            <a:ext cx="1286933" cy="723900"/>
          </a:xfrm>
          <a:prstGeom prst="rect">
            <a:avLst/>
          </a:prstGeom>
        </p:spPr>
      </p:pic>
      <p:sp>
        <p:nvSpPr>
          <p:cNvPr id="19" name="Rectangle: Folded Corner 18">
            <a:extLst>
              <a:ext uri="{FF2B5EF4-FFF2-40B4-BE49-F238E27FC236}">
                <a16:creationId xmlns:a16="http://schemas.microsoft.com/office/drawing/2014/main" xmlns="" id="{94CA9633-98D4-4F8C-9954-C9232040540C}"/>
              </a:ext>
            </a:extLst>
          </p:cNvPr>
          <p:cNvSpPr/>
          <p:nvPr/>
        </p:nvSpPr>
        <p:spPr>
          <a:xfrm>
            <a:off x="451534" y="2170191"/>
            <a:ext cx="5051489" cy="6414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en-US" sz="3200" b="1" dirty="0">
                <a:solidFill>
                  <a:schemeClr val="tx1"/>
                </a:solidFill>
                <a:ea typeface="Tahoma" panose="020B0604030504040204" pitchFamily="34" charset="0"/>
                <a:cs typeface="#9Slide03 Arima Madurai ExtraBo" panose="00000900000000000000" pitchFamily="2" charset="0"/>
                <a:sym typeface="Arial"/>
              </a:rPr>
              <a:t>A</a:t>
            </a:r>
            <a:r>
              <a:rPr lang="en-US"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a:t>
            </a:r>
            <a:r>
              <a:rPr lang="vi-VN" sz="3200" b="1" dirty="0">
                <a:solidFill>
                  <a:schemeClr val="tx1"/>
                </a:solidFill>
              </a:rPr>
              <a:t>cho electron, ion âm</a:t>
            </a:r>
            <a:r>
              <a:rPr lang="vi-VN" sz="3200" dirty="0"/>
              <a:t>.</a:t>
            </a:r>
            <a:r>
              <a:rPr lang="en-US" sz="3200" dirty="0">
                <a:solidFill>
                  <a:srgbClr val="002060"/>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 </a:t>
            </a:r>
          </a:p>
        </p:txBody>
      </p:sp>
      <p:sp>
        <p:nvSpPr>
          <p:cNvPr id="20" name="Rectangle: Folded Corner 19">
            <a:extLst>
              <a:ext uri="{FF2B5EF4-FFF2-40B4-BE49-F238E27FC236}">
                <a16:creationId xmlns:a16="http://schemas.microsoft.com/office/drawing/2014/main" xmlns="" id="{A99A5C14-A6CC-41DF-BECE-3C8C15D52176}"/>
              </a:ext>
            </a:extLst>
          </p:cNvPr>
          <p:cNvSpPr/>
          <p:nvPr/>
        </p:nvSpPr>
        <p:spPr>
          <a:xfrm>
            <a:off x="6113417" y="2222111"/>
            <a:ext cx="5131804" cy="63522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en-US" sz="3200" b="1" dirty="0">
                <a:solidFill>
                  <a:schemeClr val="tx1"/>
                </a:solidFill>
                <a:ea typeface="Tahoma" panose="020B0604030504040204" pitchFamily="34" charset="0"/>
                <a:cs typeface="#9Slide03 Arima Madurai ExtraBo" panose="00000900000000000000" pitchFamily="2" charset="0"/>
                <a:sym typeface="Arial"/>
              </a:rPr>
              <a:t>B</a:t>
            </a:r>
            <a:r>
              <a:rPr lang="vi-VN" sz="3200"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a:t>
            </a:r>
            <a:r>
              <a:rPr lang="vi-VN" sz="3200" b="1" dirty="0">
                <a:solidFill>
                  <a:schemeClr val="tx1"/>
                </a:solidFill>
              </a:rPr>
              <a:t>nhận electron, ion âm</a:t>
            </a:r>
            <a:r>
              <a:rPr lang="vi-VN" sz="3200" b="1" dirty="0"/>
              <a:t>.</a:t>
            </a:r>
            <a:endParaRPr lang="en-US" sz="3200" b="1" i="1" dirty="0"/>
          </a:p>
          <a:p>
            <a:pPr defTabSz="914377">
              <a:defRPr/>
            </a:pPr>
            <a:endParaRPr lang="en-US" sz="3200" dirty="0">
              <a:solidFill>
                <a:srgbClr val="002060"/>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sp>
        <p:nvSpPr>
          <p:cNvPr id="21" name="Rectangle: Folded Corner 20">
            <a:extLst>
              <a:ext uri="{FF2B5EF4-FFF2-40B4-BE49-F238E27FC236}">
                <a16:creationId xmlns:a16="http://schemas.microsoft.com/office/drawing/2014/main" xmlns="" id="{CC078823-B715-43AF-8C5F-63373E1C1C50}"/>
              </a:ext>
            </a:extLst>
          </p:cNvPr>
          <p:cNvSpPr/>
          <p:nvPr/>
        </p:nvSpPr>
        <p:spPr>
          <a:xfrm>
            <a:off x="442655" y="3086293"/>
            <a:ext cx="5426885" cy="83274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en-US" sz="3200" b="1" dirty="0">
                <a:solidFill>
                  <a:schemeClr val="tx1"/>
                </a:solidFill>
                <a:ea typeface="Tahoma" panose="020B0604030504040204" pitchFamily="34" charset="0"/>
                <a:cs typeface="#9Slide03 Arima Madurai ExtraBo" panose="00000900000000000000" pitchFamily="2" charset="0"/>
                <a:sym typeface="Arial"/>
              </a:rPr>
              <a:t>C</a:t>
            </a:r>
            <a:r>
              <a:rPr lang="en-US"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a:t>
            </a:r>
            <a:r>
              <a:rPr lang="vi-VN" sz="3200" b="1" dirty="0">
                <a:solidFill>
                  <a:schemeClr val="tx1"/>
                </a:solidFill>
              </a:rPr>
              <a:t>cho electron, ion dương</a:t>
            </a:r>
            <a:endParaRPr lang="en-US"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sp>
        <p:nvSpPr>
          <p:cNvPr id="22" name="Rectangle: Folded Corner 21">
            <a:extLst>
              <a:ext uri="{FF2B5EF4-FFF2-40B4-BE49-F238E27FC236}">
                <a16:creationId xmlns:a16="http://schemas.microsoft.com/office/drawing/2014/main" xmlns="" id="{EAEDCF95-29E2-4D6E-BB0D-2834FBE46D3E}"/>
              </a:ext>
            </a:extLst>
          </p:cNvPr>
          <p:cNvSpPr/>
          <p:nvPr/>
        </p:nvSpPr>
        <p:spPr>
          <a:xfrm>
            <a:off x="6113417" y="3043376"/>
            <a:ext cx="5991810" cy="8017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en-US" sz="3200" b="1" dirty="0">
                <a:solidFill>
                  <a:schemeClr val="tx1"/>
                </a:solidFill>
                <a:ea typeface="Tahoma" panose="020B0604030504040204" pitchFamily="34" charset="0"/>
                <a:cs typeface="#9Slide03 Arima Madurai ExtraBo" panose="00000900000000000000" pitchFamily="2" charset="0"/>
                <a:sym typeface="Arial"/>
              </a:rPr>
              <a:t>D</a:t>
            </a:r>
            <a:r>
              <a:rPr lang="en-US" sz="3200"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a:t>
            </a:r>
            <a:r>
              <a:rPr lang="vi-VN" sz="3200" b="1" dirty="0">
                <a:solidFill>
                  <a:schemeClr val="tx1"/>
                </a:solidFill>
              </a:rPr>
              <a:t>nhận electron, ion dương.</a:t>
            </a:r>
            <a:endParaRPr lang="en-US"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sp>
        <p:nvSpPr>
          <p:cNvPr id="3" name="Flowchart: Summing Junction 2">
            <a:hlinkClick r:id="" action="ppaction://noaction"/>
            <a:extLst>
              <a:ext uri="{FF2B5EF4-FFF2-40B4-BE49-F238E27FC236}">
                <a16:creationId xmlns:a16="http://schemas.microsoft.com/office/drawing/2014/main" xmlns="" id="{5D00ED73-9826-35DA-31D8-FCDE181AA035}"/>
              </a:ext>
            </a:extLst>
          </p:cNvPr>
          <p:cNvSpPr/>
          <p:nvPr/>
        </p:nvSpPr>
        <p:spPr>
          <a:xfrm>
            <a:off x="11456159" y="6073897"/>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3" name="Rectangle 12">
            <a:extLst>
              <a:ext uri="{FF2B5EF4-FFF2-40B4-BE49-F238E27FC236}">
                <a16:creationId xmlns:a16="http://schemas.microsoft.com/office/drawing/2014/main" xmlns="" id="{0104297D-1C06-9779-1432-E3C27ADFF05D}"/>
              </a:ext>
            </a:extLst>
          </p:cNvPr>
          <p:cNvSpPr/>
          <p:nvPr/>
        </p:nvSpPr>
        <p:spPr>
          <a:xfrm rot="5600923">
            <a:off x="3878036" y="5848824"/>
            <a:ext cx="1828748" cy="188234"/>
          </a:xfrm>
          <a:prstGeom prst="rect">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4" name="Arrow: Pentagon 13">
            <a:hlinkClick r:id="" action="ppaction://noaction"/>
            <a:extLst>
              <a:ext uri="{FF2B5EF4-FFF2-40B4-BE49-F238E27FC236}">
                <a16:creationId xmlns:a16="http://schemas.microsoft.com/office/drawing/2014/main" xmlns="" id="{C264E821-2D50-C6F1-C091-2E31AB763F16}"/>
              </a:ext>
            </a:extLst>
          </p:cNvPr>
          <p:cNvSpPr/>
          <p:nvPr/>
        </p:nvSpPr>
        <p:spPr>
          <a:xfrm rot="586976" flipH="1">
            <a:off x="3855598" y="5155005"/>
            <a:ext cx="1733204" cy="674636"/>
          </a:xfrm>
          <a:prstGeom prst="homePlate">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b="1" kern="1200">
                <a:solidFill>
                  <a:prstClr val="white"/>
                </a:solidFill>
                <a:latin typeface="Tahoma" panose="020B0604030504040204" pitchFamily="34" charset="0"/>
                <a:ea typeface="Tahoma" panose="020B0604030504040204" pitchFamily="34" charset="0"/>
                <a:cs typeface="Tahoma" panose="020B0604030504040204" pitchFamily="34" charset="0"/>
              </a:rPr>
              <a:t>QUESTION</a:t>
            </a:r>
          </a:p>
        </p:txBody>
      </p:sp>
      <p:pic>
        <p:nvPicPr>
          <p:cNvPr id="15" name="Picture 14">
            <a:extLst>
              <a:ext uri="{FF2B5EF4-FFF2-40B4-BE49-F238E27FC236}">
                <a16:creationId xmlns:a16="http://schemas.microsoft.com/office/drawing/2014/main" xmlns="" id="{14F3D4CD-8081-12B2-DCE2-B62E14A4963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35223" y="6196340"/>
            <a:ext cx="714375" cy="764381"/>
          </a:xfrm>
          <a:prstGeom prst="rect">
            <a:avLst/>
          </a:prstGeom>
        </p:spPr>
      </p:pic>
      <p:sp>
        <p:nvSpPr>
          <p:cNvPr id="16" name="Flowchart: Summing Junction 15">
            <a:extLst>
              <a:ext uri="{FF2B5EF4-FFF2-40B4-BE49-F238E27FC236}">
                <a16:creationId xmlns:a16="http://schemas.microsoft.com/office/drawing/2014/main" xmlns="" id="{6AC92513-730F-9FE8-889F-06FBDA39280E}"/>
              </a:ext>
            </a:extLst>
          </p:cNvPr>
          <p:cNvSpPr/>
          <p:nvPr/>
        </p:nvSpPr>
        <p:spPr>
          <a:xfrm>
            <a:off x="4773967" y="524898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17" name="Picture 16">
            <a:extLst>
              <a:ext uri="{FF2B5EF4-FFF2-40B4-BE49-F238E27FC236}">
                <a16:creationId xmlns:a16="http://schemas.microsoft.com/office/drawing/2014/main" xmlns="" id="{122FE2F6-8E3B-DDE5-F863-3A71354385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2340" y="5657118"/>
            <a:ext cx="873043" cy="956990"/>
          </a:xfrm>
          <a:prstGeom prst="rect">
            <a:avLst/>
          </a:prstGeom>
        </p:spPr>
      </p:pic>
      <p:pic>
        <p:nvPicPr>
          <p:cNvPr id="31" name="Picture 30">
            <a:extLst>
              <a:ext uri="{FF2B5EF4-FFF2-40B4-BE49-F238E27FC236}">
                <a16:creationId xmlns:a16="http://schemas.microsoft.com/office/drawing/2014/main" xmlns="" id="{111DD405-FB0E-D4E7-1AE5-30CA8A06441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552" y="4681524"/>
            <a:ext cx="583484" cy="576482"/>
          </a:xfrm>
          <a:prstGeom prst="rect">
            <a:avLst/>
          </a:prstGeom>
        </p:spPr>
      </p:pic>
      <p:pic>
        <p:nvPicPr>
          <p:cNvPr id="32" name="Picture 31">
            <a:extLst>
              <a:ext uri="{FF2B5EF4-FFF2-40B4-BE49-F238E27FC236}">
                <a16:creationId xmlns:a16="http://schemas.microsoft.com/office/drawing/2014/main" xmlns="" id="{1678D00B-2521-58FF-40CD-A0FFDF9B386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5172963" y="4851899"/>
            <a:ext cx="660121" cy="632396"/>
          </a:xfrm>
          <a:prstGeom prst="rect">
            <a:avLst/>
          </a:prstGeom>
        </p:spPr>
      </p:pic>
    </p:spTree>
    <p:extLst>
      <p:ext uri="{BB962C8B-B14F-4D97-AF65-F5344CB8AC3E}">
        <p14:creationId xmlns:p14="http://schemas.microsoft.com/office/powerpoint/2010/main" val="2442967725"/>
      </p:ext>
    </p:extLst>
  </p:cSld>
  <p:clrMapOvr>
    <a:masterClrMapping/>
  </p:clrMapOvr>
  <p:transition>
    <p:fad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8669" fill="hold"/>
                                        <p:tgtEl>
                                          <p:spTgt spid="18"/>
                                        </p:tgtEl>
                                      </p:cBhvr>
                                    </p:cmd>
                                  </p:childTnLst>
                                </p:cTn>
                              </p:par>
                              <p:par>
                                <p:cTn id="12" presetID="42"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par>
                                <p:cTn id="27" presetID="42"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clickEffect">
                                  <p:stCondLst>
                                    <p:cond delay="0"/>
                                  </p:stCondLst>
                                  <p:childTnLst>
                                    <p:animMotion origin="layout" path="M -1.66667E-6 -3.7037E-6 L -1.66667E-6 -0.22476 " pathEditMode="relative" rAng="0" ptsTypes="AA">
                                      <p:cBhvr>
                                        <p:cTn id="36" dur="2000" fill="hold"/>
                                        <p:tgtEl>
                                          <p:spTgt spid="7"/>
                                        </p:tgtEl>
                                        <p:attrNameLst>
                                          <p:attrName>ppt_x</p:attrName>
                                          <p:attrName>ppt_y</p:attrName>
                                        </p:attrNameLst>
                                      </p:cBhvr>
                                      <p:rCtr x="0" y="-11250"/>
                                    </p:animMotion>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par>
                          <p:cTn id="37" fill="hold">
                            <p:stCondLst>
                              <p:cond delay="2000"/>
                            </p:stCondLst>
                            <p:childTnLst>
                              <p:par>
                                <p:cTn id="38" presetID="22" presetClass="entr" presetSubtype="4"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par>
                                <p:cTn id="44" presetID="10" presetClass="entr" presetSubtype="0" fill="hold"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childTnLst>
                          </p:cTn>
                        </p:par>
                        <p:par>
                          <p:cTn id="47" fill="hold">
                            <p:stCondLst>
                              <p:cond delay="2500"/>
                            </p:stCondLst>
                            <p:childTnLst>
                              <p:par>
                                <p:cTn id="48" presetID="32" presetClass="emph" presetSubtype="0" repeatCount="indefinite" fill="hold" grpId="1" nodeType="afterEffect">
                                  <p:stCondLst>
                                    <p:cond delay="0"/>
                                  </p:stCondLst>
                                  <p:childTnLst>
                                    <p:animRot by="120000">
                                      <p:cBhvr>
                                        <p:cTn id="49" dur="100" fill="hold">
                                          <p:stCondLst>
                                            <p:cond delay="0"/>
                                          </p:stCondLst>
                                        </p:cTn>
                                        <p:tgtEl>
                                          <p:spTgt spid="9"/>
                                        </p:tgtEl>
                                        <p:attrNameLst>
                                          <p:attrName>r</p:attrName>
                                        </p:attrNameLst>
                                      </p:cBhvr>
                                    </p:animRot>
                                    <p:animRot by="-240000">
                                      <p:cBhvr>
                                        <p:cTn id="50" dur="200" fill="hold">
                                          <p:stCondLst>
                                            <p:cond delay="200"/>
                                          </p:stCondLst>
                                        </p:cTn>
                                        <p:tgtEl>
                                          <p:spTgt spid="9"/>
                                        </p:tgtEl>
                                        <p:attrNameLst>
                                          <p:attrName>r</p:attrName>
                                        </p:attrNameLst>
                                      </p:cBhvr>
                                    </p:animRot>
                                    <p:animRot by="240000">
                                      <p:cBhvr>
                                        <p:cTn id="51" dur="200" fill="hold">
                                          <p:stCondLst>
                                            <p:cond delay="400"/>
                                          </p:stCondLst>
                                        </p:cTn>
                                        <p:tgtEl>
                                          <p:spTgt spid="9"/>
                                        </p:tgtEl>
                                        <p:attrNameLst>
                                          <p:attrName>r</p:attrName>
                                        </p:attrNameLst>
                                      </p:cBhvr>
                                    </p:animRot>
                                    <p:animRot by="-240000">
                                      <p:cBhvr>
                                        <p:cTn id="52" dur="200" fill="hold">
                                          <p:stCondLst>
                                            <p:cond delay="600"/>
                                          </p:stCondLst>
                                        </p:cTn>
                                        <p:tgtEl>
                                          <p:spTgt spid="9"/>
                                        </p:tgtEl>
                                        <p:attrNameLst>
                                          <p:attrName>r</p:attrName>
                                        </p:attrNameLst>
                                      </p:cBhvr>
                                    </p:animRot>
                                    <p:animRot by="120000">
                                      <p:cBhvr>
                                        <p:cTn id="5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18"/>
                                        </p:tgtEl>
                                      </p:cBhvr>
                                    </p:cmd>
                                  </p:childTnLst>
                                </p:cTn>
                              </p:par>
                            </p:childTnLst>
                          </p:cTn>
                        </p:par>
                      </p:childTnLst>
                    </p:cTn>
                  </p:par>
                </p:childTnLst>
              </p:cTn>
              <p:nextCondLst>
                <p:cond evt="onClick" delay="0">
                  <p:tgtEl>
                    <p:spTgt spid="18"/>
                  </p:tgtEl>
                </p:cond>
              </p:nextCondLst>
            </p:seq>
            <p:video>
              <p:cMediaNode vol="80000">
                <p:cTn id="59" fill="hold" display="0">
                  <p:stCondLst>
                    <p:cond delay="indefinite"/>
                  </p:stCondLst>
                </p:cTn>
                <p:tgtEl>
                  <p:spTgt spid="18"/>
                </p:tgtEl>
              </p:cMediaNode>
            </p:video>
            <p:seq concurrent="1" nextAc="seek">
              <p:cTn id="60" restart="whenNotActive" fill="hold" evtFilter="cancelBubble" nodeType="interactiveSeq">
                <p:stCondLst>
                  <p:cond evt="onClick" delay="0">
                    <p:tgtEl>
                      <p:spTgt spid="19"/>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000" fill="hold"/>
                                        <p:tgtEl>
                                          <p:spTgt spid="19"/>
                                        </p:tgtEl>
                                        <p:attrNameLst>
                                          <p:attrName>fillcolor</p:attrName>
                                        </p:attrNameLst>
                                      </p:cBhvr>
                                      <p:to>
                                        <a:srgbClr val="FF0000"/>
                                      </p:to>
                                    </p:animClr>
                                    <p:set>
                                      <p:cBhvr>
                                        <p:cTn id="65" dur="2000" fill="hold"/>
                                        <p:tgtEl>
                                          <p:spTgt spid="19"/>
                                        </p:tgtEl>
                                        <p:attrNameLst>
                                          <p:attrName>fill.type</p:attrName>
                                        </p:attrNameLst>
                                      </p:cBhvr>
                                      <p:to>
                                        <p:strVal val="solid"/>
                                      </p:to>
                                    </p:set>
                                    <p:set>
                                      <p:cBhvr>
                                        <p:cTn id="66"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000" fill="hold"/>
                                        <p:tgtEl>
                                          <p:spTgt spid="21"/>
                                        </p:tgtEl>
                                        <p:attrNameLst>
                                          <p:attrName>fillcolor</p:attrName>
                                        </p:attrNameLst>
                                      </p:cBhvr>
                                      <p:to>
                                        <a:srgbClr val="FF0000"/>
                                      </p:to>
                                    </p:animClr>
                                    <p:set>
                                      <p:cBhvr>
                                        <p:cTn id="72" dur="2000" fill="hold"/>
                                        <p:tgtEl>
                                          <p:spTgt spid="21"/>
                                        </p:tgtEl>
                                        <p:attrNameLst>
                                          <p:attrName>fill.type</p:attrName>
                                        </p:attrNameLst>
                                      </p:cBhvr>
                                      <p:to>
                                        <p:strVal val="solid"/>
                                      </p:to>
                                    </p:set>
                                    <p:set>
                                      <p:cBhvr>
                                        <p:cTn id="73"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0"/>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000" fill="hold"/>
                                        <p:tgtEl>
                                          <p:spTgt spid="20"/>
                                        </p:tgtEl>
                                        <p:attrNameLst>
                                          <p:attrName>fillcolor</p:attrName>
                                        </p:attrNameLst>
                                      </p:cBhvr>
                                      <p:to>
                                        <a:srgbClr val="C5E0B3"/>
                                      </p:to>
                                    </p:animClr>
                                    <p:set>
                                      <p:cBhvr>
                                        <p:cTn id="79" dur="2000" fill="hold"/>
                                        <p:tgtEl>
                                          <p:spTgt spid="20"/>
                                        </p:tgtEl>
                                        <p:attrNameLst>
                                          <p:attrName>fill.type</p:attrName>
                                        </p:attrNameLst>
                                      </p:cBhvr>
                                      <p:to>
                                        <p:strVal val="solid"/>
                                      </p:to>
                                    </p:set>
                                    <p:set>
                                      <p:cBhvr>
                                        <p:cTn id="80"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2"/>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000" fill="hold"/>
                                        <p:tgtEl>
                                          <p:spTgt spid="22"/>
                                        </p:tgtEl>
                                        <p:attrNameLst>
                                          <p:attrName>fillcolor</p:attrName>
                                        </p:attrNameLst>
                                      </p:cBhvr>
                                      <p:to>
                                        <a:srgbClr val="FF0000"/>
                                      </p:to>
                                    </p:animClr>
                                    <p:set>
                                      <p:cBhvr>
                                        <p:cTn id="86" dur="2000" fill="hold"/>
                                        <p:tgtEl>
                                          <p:spTgt spid="22"/>
                                        </p:tgtEl>
                                        <p:attrNameLst>
                                          <p:attrName>fill.type</p:attrName>
                                        </p:attrNameLst>
                                      </p:cBhvr>
                                      <p:to>
                                        <p:strVal val="solid"/>
                                      </p:to>
                                    </p:set>
                                    <p:set>
                                      <p:cBhvr>
                                        <p:cTn id="87" dur="20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childTnLst>
        </p:cTn>
      </p:par>
    </p:tnLst>
    <p:bldLst>
      <p:bldP spid="9" grpId="0" animBg="1"/>
      <p:bldP spid="9" grpId="1" animBg="1"/>
      <p:bldP spid="27" grpId="0" animBg="1"/>
      <p:bldP spid="19" grpId="0" animBg="1"/>
      <p:bldP spid="20" grpId="0" animBg="1"/>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2043" y="-14220"/>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7103"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1"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5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a:rPr>
              <a:t>điểm</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592255" y="589947"/>
            <a:ext cx="10069615" cy="648266"/>
          </a:xfrm>
          <a:prstGeom prst="foldedCorner">
            <a:avLst/>
          </a:prstGeom>
          <a:solidFill>
            <a:schemeClr val="accent2">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dirty="0" err="1">
                <a:solidFill>
                  <a:schemeClr val="tx1"/>
                </a:solidFill>
              </a:rPr>
              <a:t>Câu</a:t>
            </a:r>
            <a:r>
              <a:rPr lang="en-US" sz="3200" b="1" dirty="0">
                <a:solidFill>
                  <a:schemeClr val="tx1"/>
                </a:solidFill>
              </a:rPr>
              <a:t> 5: </a:t>
            </a:r>
            <a:r>
              <a:rPr lang="vi-VN" sz="3200" b="1" dirty="0">
                <a:solidFill>
                  <a:schemeClr val="tx1"/>
                </a:solidFill>
              </a:rPr>
              <a:t>Ứng dụng nào sau đây không phải của N</a:t>
            </a:r>
            <a:r>
              <a:rPr lang="vi-VN" sz="3200" b="1" baseline="-25000" dirty="0">
                <a:solidFill>
                  <a:schemeClr val="tx1"/>
                </a:solidFill>
              </a:rPr>
              <a:t>2</a:t>
            </a:r>
            <a:r>
              <a:rPr lang="vi-VN" sz="3200" b="1" dirty="0">
                <a:solidFill>
                  <a:schemeClr val="tx1"/>
                </a:solidFill>
              </a:rPr>
              <a:t>?</a:t>
            </a:r>
            <a:endParaRPr lang="en-US" sz="3200" b="1" dirty="0">
              <a:solidFill>
                <a:schemeClr val="tx1"/>
              </a:solidFill>
            </a:endParaRPr>
          </a:p>
        </p:txBody>
      </p:sp>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11786" y="6138577"/>
            <a:ext cx="495300" cy="438151"/>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sp>
        <p:nvSpPr>
          <p:cNvPr id="20" name="Rectangle: Folded Corner 19">
            <a:extLst>
              <a:ext uri="{FF2B5EF4-FFF2-40B4-BE49-F238E27FC236}">
                <a16:creationId xmlns:a16="http://schemas.microsoft.com/office/drawing/2014/main" xmlns="" id="{EBE79808-5694-46A0-9D9B-DC4638733704}"/>
              </a:ext>
            </a:extLst>
          </p:cNvPr>
          <p:cNvSpPr/>
          <p:nvPr/>
        </p:nvSpPr>
        <p:spPr>
          <a:xfrm>
            <a:off x="466047" y="3167070"/>
            <a:ext cx="5036975" cy="6414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pt-BR" sz="3200" b="1" dirty="0">
                <a:solidFill>
                  <a:schemeClr val="tx1"/>
                </a:solidFill>
                <a:ea typeface="Tahoma" panose="020B0604030504040204" pitchFamily="34" charset="0"/>
                <a:cs typeface="#9Slide03 Arima Madurai ExtraBo" panose="00000900000000000000" pitchFamily="2" charset="0"/>
                <a:sym typeface="Arial"/>
              </a:rPr>
              <a:t>C. Diệt khuẩn, khử trùng</a:t>
            </a:r>
          </a:p>
          <a:p>
            <a:pPr defTabSz="914377">
              <a:defRPr/>
            </a:pPr>
            <a:endParaRPr lang="en-US" sz="3200" dirty="0">
              <a:solidFill>
                <a:srgbClr val="002060"/>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sp>
        <p:nvSpPr>
          <p:cNvPr id="21" name="Rectangle: Folded Corner 20">
            <a:extLst>
              <a:ext uri="{FF2B5EF4-FFF2-40B4-BE49-F238E27FC236}">
                <a16:creationId xmlns:a16="http://schemas.microsoft.com/office/drawing/2014/main" xmlns="" id="{02FCE257-AAD8-40E3-B52A-405911D95096}"/>
              </a:ext>
            </a:extLst>
          </p:cNvPr>
          <p:cNvSpPr/>
          <p:nvPr/>
        </p:nvSpPr>
        <p:spPr>
          <a:xfrm>
            <a:off x="592256" y="1988288"/>
            <a:ext cx="4998729" cy="78624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en-US" sz="3200" b="1" dirty="0">
                <a:solidFill>
                  <a:schemeClr val="tx1"/>
                </a:solidFill>
                <a:ea typeface="Tahoma" panose="020B0604030504040204" pitchFamily="34" charset="0"/>
                <a:cs typeface="#9Slide03 Arima Madurai ExtraBo" panose="00000900000000000000" pitchFamily="2" charset="0"/>
                <a:sym typeface="Arial"/>
              </a:rPr>
              <a:t>A</a:t>
            </a:r>
            <a:r>
              <a:rPr lang="vi-VN" sz="3200" b="1" dirty="0">
                <a:solidFill>
                  <a:schemeClr val="tx1"/>
                </a:solidFill>
                <a:ea typeface="Tahoma" panose="020B0604030504040204" pitchFamily="34" charset="0"/>
                <a:cs typeface="#9Slide03 Arima Madurai ExtraBo" panose="00000900000000000000" pitchFamily="2" charset="0"/>
                <a:sym typeface="Arial"/>
              </a:rPr>
              <a:t>. </a:t>
            </a:r>
            <a:r>
              <a:rPr lang="en-US" sz="3200" b="1" dirty="0" err="1">
                <a:solidFill>
                  <a:schemeClr val="tx1"/>
                </a:solidFill>
                <a:ea typeface="Tahoma" panose="020B0604030504040204" pitchFamily="34" charset="0"/>
                <a:cs typeface="#9Slide03 Arima Madurai ExtraBo" panose="00000900000000000000" pitchFamily="2" charset="0"/>
                <a:sym typeface="Arial"/>
              </a:rPr>
              <a:t>Tổng</a:t>
            </a:r>
            <a:r>
              <a:rPr lang="en-US" sz="3200" b="1" dirty="0">
                <a:solidFill>
                  <a:schemeClr val="tx1"/>
                </a:solidFill>
                <a:ea typeface="Tahoma" panose="020B0604030504040204" pitchFamily="34" charset="0"/>
                <a:cs typeface="#9Slide03 Arima Madurai ExtraBo" panose="00000900000000000000" pitchFamily="2" charset="0"/>
                <a:sym typeface="Arial"/>
              </a:rPr>
              <a:t> </a:t>
            </a:r>
            <a:r>
              <a:rPr lang="en-US" sz="3200" b="1" dirty="0" err="1">
                <a:solidFill>
                  <a:schemeClr val="tx1"/>
                </a:solidFill>
                <a:ea typeface="Tahoma" panose="020B0604030504040204" pitchFamily="34" charset="0"/>
                <a:cs typeface="#9Slide03 Arima Madurai ExtraBo" panose="00000900000000000000" pitchFamily="2" charset="0"/>
                <a:sym typeface="Arial"/>
              </a:rPr>
              <a:t>hợp</a:t>
            </a:r>
            <a:r>
              <a:rPr lang="en-US" sz="3200" b="1" dirty="0">
                <a:solidFill>
                  <a:schemeClr val="tx1"/>
                </a:solidFill>
                <a:ea typeface="Tahoma" panose="020B0604030504040204" pitchFamily="34" charset="0"/>
                <a:cs typeface="#9Slide03 Arima Madurai ExtraBo" panose="00000900000000000000" pitchFamily="2" charset="0"/>
                <a:sym typeface="Arial"/>
              </a:rPr>
              <a:t> NH</a:t>
            </a:r>
            <a:r>
              <a:rPr lang="en-US" sz="3200" b="1" baseline="-25000" dirty="0">
                <a:solidFill>
                  <a:schemeClr val="tx1"/>
                </a:solidFill>
                <a:ea typeface="Tahoma" panose="020B0604030504040204" pitchFamily="34" charset="0"/>
                <a:cs typeface="#9Slide03 Arima Madurai ExtraBo" panose="00000900000000000000" pitchFamily="2" charset="0"/>
                <a:sym typeface="Arial"/>
              </a:rPr>
              <a:t>3</a:t>
            </a:r>
            <a:r>
              <a:rPr lang="vi-VN" sz="3200" b="1" dirty="0">
                <a:solidFill>
                  <a:schemeClr val="tx1"/>
                </a:solidFill>
                <a:ea typeface="Tahoma" panose="020B0604030504040204" pitchFamily="34" charset="0"/>
                <a:cs typeface="#9Slide03 Arima Madurai ExtraBo" panose="00000900000000000000" pitchFamily="2" charset="0"/>
                <a:sym typeface="Arial"/>
              </a:rPr>
              <a:t> </a:t>
            </a:r>
            <a:r>
              <a:rPr lang="vi-VN" sz="3200" dirty="0">
                <a:solidFill>
                  <a:schemeClr val="tx1"/>
                </a:solidFill>
                <a:ea typeface="Tahoma" panose="020B0604030504040204" pitchFamily="34" charset="0"/>
                <a:cs typeface="#9Slide03 Arima Madurai ExtraBo" panose="00000900000000000000" pitchFamily="2" charset="0"/>
                <a:sym typeface="Arial"/>
              </a:rPr>
              <a:t> </a:t>
            </a:r>
          </a:p>
          <a:p>
            <a:pPr defTabSz="914377">
              <a:defRPr/>
            </a:pPr>
            <a:endParaRPr lang="en-US" sz="3200"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sp>
        <p:nvSpPr>
          <p:cNvPr id="22" name="Rectangle: Folded Corner 21">
            <a:extLst>
              <a:ext uri="{FF2B5EF4-FFF2-40B4-BE49-F238E27FC236}">
                <a16:creationId xmlns:a16="http://schemas.microsoft.com/office/drawing/2014/main" xmlns="" id="{0B9A129F-D88E-42A6-AFFB-3F5DEBF18C14}"/>
              </a:ext>
            </a:extLst>
          </p:cNvPr>
          <p:cNvSpPr/>
          <p:nvPr/>
        </p:nvSpPr>
        <p:spPr>
          <a:xfrm>
            <a:off x="5835590" y="1988288"/>
            <a:ext cx="5214903" cy="81870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pt-BR" sz="3200" b="1" dirty="0">
                <a:solidFill>
                  <a:schemeClr val="tx1"/>
                </a:solidFill>
                <a:ea typeface="Tahoma" panose="020B0604030504040204" pitchFamily="34" charset="0"/>
                <a:cs typeface="#9Slide03 Arima Madurai ExtraBo" panose="00000900000000000000" pitchFamily="2" charset="0"/>
                <a:sym typeface="Arial"/>
              </a:rPr>
              <a:t>B. Bảo quản máu</a:t>
            </a:r>
          </a:p>
        </p:txBody>
      </p:sp>
      <p:sp>
        <p:nvSpPr>
          <p:cNvPr id="23" name="Rectangle: Folded Corner 22">
            <a:extLst>
              <a:ext uri="{FF2B5EF4-FFF2-40B4-BE49-F238E27FC236}">
                <a16:creationId xmlns:a16="http://schemas.microsoft.com/office/drawing/2014/main" xmlns="" id="{338BC6B3-5D73-44F5-A63C-EC285E4CC35E}"/>
              </a:ext>
            </a:extLst>
          </p:cNvPr>
          <p:cNvSpPr/>
          <p:nvPr/>
        </p:nvSpPr>
        <p:spPr>
          <a:xfrm>
            <a:off x="5833084" y="3086836"/>
            <a:ext cx="5217410" cy="8334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en-US" sz="3200" b="1" dirty="0">
                <a:solidFill>
                  <a:schemeClr val="tx1"/>
                </a:solidFill>
                <a:ea typeface="Tahoma" panose="020B0604030504040204" pitchFamily="34" charset="0"/>
                <a:cs typeface="#9Slide03 Arima Madurai ExtraBo" panose="00000900000000000000" pitchFamily="2" charset="0"/>
                <a:sym typeface="Arial"/>
              </a:rPr>
              <a:t>D. </a:t>
            </a:r>
            <a:r>
              <a:rPr lang="en-US" sz="3200" b="1" dirty="0" err="1">
                <a:solidFill>
                  <a:schemeClr val="tx1"/>
                </a:solidFill>
                <a:ea typeface="Tahoma" panose="020B0604030504040204" pitchFamily="34" charset="0"/>
                <a:cs typeface="#9Slide03 Arima Madurai ExtraBo" panose="00000900000000000000" pitchFamily="2" charset="0"/>
                <a:sym typeface="Arial"/>
              </a:rPr>
              <a:t>Bảo</a:t>
            </a:r>
            <a:r>
              <a:rPr lang="en-US" sz="3200" b="1" dirty="0">
                <a:solidFill>
                  <a:schemeClr val="tx1"/>
                </a:solidFill>
                <a:ea typeface="Tahoma" panose="020B0604030504040204" pitchFamily="34" charset="0"/>
                <a:cs typeface="#9Slide03 Arima Madurai ExtraBo" panose="00000900000000000000" pitchFamily="2" charset="0"/>
                <a:sym typeface="Arial"/>
              </a:rPr>
              <a:t> </a:t>
            </a:r>
            <a:r>
              <a:rPr lang="en-US" sz="3200" b="1" dirty="0" err="1">
                <a:solidFill>
                  <a:schemeClr val="tx1"/>
                </a:solidFill>
                <a:ea typeface="Tahoma" panose="020B0604030504040204" pitchFamily="34" charset="0"/>
                <a:cs typeface="#9Slide03 Arima Madurai ExtraBo" panose="00000900000000000000" pitchFamily="2" charset="0"/>
                <a:sym typeface="Arial"/>
              </a:rPr>
              <a:t>quản</a:t>
            </a:r>
            <a:r>
              <a:rPr lang="en-US" sz="3200" b="1" dirty="0">
                <a:solidFill>
                  <a:schemeClr val="tx1"/>
                </a:solidFill>
                <a:ea typeface="Tahoma" panose="020B0604030504040204" pitchFamily="34" charset="0"/>
                <a:cs typeface="#9Slide03 Arima Madurai ExtraBo" panose="00000900000000000000" pitchFamily="2" charset="0"/>
                <a:sym typeface="Arial"/>
              </a:rPr>
              <a:t> </a:t>
            </a:r>
            <a:r>
              <a:rPr lang="en-US" sz="3200" b="1" dirty="0" err="1">
                <a:solidFill>
                  <a:schemeClr val="tx1"/>
                </a:solidFill>
                <a:ea typeface="Tahoma" panose="020B0604030504040204" pitchFamily="34" charset="0"/>
                <a:cs typeface="#9Slide03 Arima Madurai ExtraBo" panose="00000900000000000000" pitchFamily="2" charset="0"/>
                <a:sym typeface="Arial"/>
              </a:rPr>
              <a:t>thực</a:t>
            </a:r>
            <a:r>
              <a:rPr lang="en-US" sz="3200" b="1" dirty="0">
                <a:solidFill>
                  <a:schemeClr val="tx1"/>
                </a:solidFill>
                <a:ea typeface="Tahoma" panose="020B0604030504040204" pitchFamily="34" charset="0"/>
                <a:cs typeface="#9Slide03 Arima Madurai ExtraBo" panose="00000900000000000000" pitchFamily="2" charset="0"/>
                <a:sym typeface="Arial"/>
              </a:rPr>
              <a:t> </a:t>
            </a:r>
            <a:r>
              <a:rPr lang="en-US" sz="3200" b="1" dirty="0" err="1">
                <a:solidFill>
                  <a:schemeClr val="tx1"/>
                </a:solidFill>
                <a:ea typeface="Tahoma" panose="020B0604030504040204" pitchFamily="34" charset="0"/>
                <a:cs typeface="#9Slide03 Arima Madurai ExtraBo" panose="00000900000000000000" pitchFamily="2" charset="0"/>
                <a:sym typeface="Arial"/>
              </a:rPr>
              <a:t>phẩm</a:t>
            </a:r>
            <a:r>
              <a:rPr lang="en-US" sz="3200" b="1" dirty="0">
                <a:solidFill>
                  <a:schemeClr val="tx1"/>
                </a:solidFill>
                <a:ea typeface="Tahoma" panose="020B0604030504040204" pitchFamily="34" charset="0"/>
                <a:cs typeface="#9Slide03 Arima Madurai ExtraBo" panose="00000900000000000000" pitchFamily="2" charset="0"/>
                <a:sym typeface="Arial"/>
              </a:rPr>
              <a:t> </a:t>
            </a:r>
          </a:p>
        </p:txBody>
      </p:sp>
      <p:pic>
        <p:nvPicPr>
          <p:cNvPr id="3" name="30 seconds countdown (Đồng hồ đếm ngược 30 giây)">
            <a:hlinkClick r:id="" action="ppaction://media"/>
            <a:extLst>
              <a:ext uri="{FF2B5EF4-FFF2-40B4-BE49-F238E27FC236}">
                <a16:creationId xmlns:a16="http://schemas.microsoft.com/office/drawing/2014/main" xmlns="" id="{0BCBEE97-23A7-4C85-90D7-D9858DEFBA84}"/>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720325" y="1"/>
            <a:ext cx="1471675" cy="827817"/>
          </a:xfrm>
          <a:prstGeom prst="rect">
            <a:avLst/>
          </a:prstGeom>
        </p:spPr>
      </p:pic>
      <p:sp>
        <p:nvSpPr>
          <p:cNvPr id="6" name="Flowchart: Summing Junction 5">
            <a:hlinkClick r:id="" action="ppaction://noaction"/>
            <a:extLst>
              <a:ext uri="{FF2B5EF4-FFF2-40B4-BE49-F238E27FC236}">
                <a16:creationId xmlns:a16="http://schemas.microsoft.com/office/drawing/2014/main" xmlns="" id="{8521E4F6-89D2-90F5-3155-2B6E9D1C580F}"/>
              </a:ext>
            </a:extLst>
          </p:cNvPr>
          <p:cNvSpPr/>
          <p:nvPr/>
        </p:nvSpPr>
        <p:spPr>
          <a:xfrm>
            <a:off x="11456159" y="6073897"/>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4" name="Rectangle 13">
            <a:extLst>
              <a:ext uri="{FF2B5EF4-FFF2-40B4-BE49-F238E27FC236}">
                <a16:creationId xmlns:a16="http://schemas.microsoft.com/office/drawing/2014/main" xmlns="" id="{41D4417E-DE01-34FA-6736-1F89176D494A}"/>
              </a:ext>
            </a:extLst>
          </p:cNvPr>
          <p:cNvSpPr/>
          <p:nvPr/>
        </p:nvSpPr>
        <p:spPr>
          <a:xfrm rot="5600923">
            <a:off x="3878036" y="5848824"/>
            <a:ext cx="1828748" cy="188234"/>
          </a:xfrm>
          <a:prstGeom prst="rect">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5" name="Arrow: Pentagon 14">
            <a:hlinkClick r:id="" action="ppaction://noaction"/>
            <a:extLst>
              <a:ext uri="{FF2B5EF4-FFF2-40B4-BE49-F238E27FC236}">
                <a16:creationId xmlns:a16="http://schemas.microsoft.com/office/drawing/2014/main" xmlns="" id="{FBBD56CE-0DEB-AC2E-AD75-BF42C4A1B927}"/>
              </a:ext>
            </a:extLst>
          </p:cNvPr>
          <p:cNvSpPr/>
          <p:nvPr/>
        </p:nvSpPr>
        <p:spPr>
          <a:xfrm rot="586976" flipH="1">
            <a:off x="3855598" y="5155005"/>
            <a:ext cx="1733204" cy="674636"/>
          </a:xfrm>
          <a:prstGeom prst="homePlate">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b="1" kern="1200">
                <a:solidFill>
                  <a:prstClr val="white"/>
                </a:solidFill>
                <a:latin typeface="Tahoma" panose="020B0604030504040204" pitchFamily="34" charset="0"/>
                <a:ea typeface="Tahoma" panose="020B0604030504040204" pitchFamily="34" charset="0"/>
                <a:cs typeface="Tahoma" panose="020B0604030504040204" pitchFamily="34" charset="0"/>
              </a:rPr>
              <a:t>QUESTION</a:t>
            </a:r>
          </a:p>
        </p:txBody>
      </p:sp>
      <p:pic>
        <p:nvPicPr>
          <p:cNvPr id="16" name="Picture 15">
            <a:extLst>
              <a:ext uri="{FF2B5EF4-FFF2-40B4-BE49-F238E27FC236}">
                <a16:creationId xmlns:a16="http://schemas.microsoft.com/office/drawing/2014/main" xmlns="" id="{7A730C62-A667-CFF1-70B4-65CCD716EE8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35223" y="6196340"/>
            <a:ext cx="714375" cy="764381"/>
          </a:xfrm>
          <a:prstGeom prst="rect">
            <a:avLst/>
          </a:prstGeom>
        </p:spPr>
      </p:pic>
      <p:sp>
        <p:nvSpPr>
          <p:cNvPr id="17" name="Flowchart: Summing Junction 16">
            <a:extLst>
              <a:ext uri="{FF2B5EF4-FFF2-40B4-BE49-F238E27FC236}">
                <a16:creationId xmlns:a16="http://schemas.microsoft.com/office/drawing/2014/main" xmlns="" id="{0435A810-1BAC-0BBA-DA32-D76B9E8EC142}"/>
              </a:ext>
            </a:extLst>
          </p:cNvPr>
          <p:cNvSpPr/>
          <p:nvPr/>
        </p:nvSpPr>
        <p:spPr>
          <a:xfrm>
            <a:off x="4773967" y="524898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18" name="Picture 17">
            <a:extLst>
              <a:ext uri="{FF2B5EF4-FFF2-40B4-BE49-F238E27FC236}">
                <a16:creationId xmlns:a16="http://schemas.microsoft.com/office/drawing/2014/main" xmlns="" id="{F3CC3202-5EF7-558F-DFE6-AE4C37A685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2340" y="5657118"/>
            <a:ext cx="873043" cy="956990"/>
          </a:xfrm>
          <a:prstGeom prst="rect">
            <a:avLst/>
          </a:prstGeom>
        </p:spPr>
      </p:pic>
      <p:pic>
        <p:nvPicPr>
          <p:cNvPr id="19" name="Picture 18">
            <a:extLst>
              <a:ext uri="{FF2B5EF4-FFF2-40B4-BE49-F238E27FC236}">
                <a16:creationId xmlns:a16="http://schemas.microsoft.com/office/drawing/2014/main" xmlns="" id="{87307E94-C815-C987-6C14-AC1BBA35D74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552" y="4681524"/>
            <a:ext cx="583484" cy="576482"/>
          </a:xfrm>
          <a:prstGeom prst="rect">
            <a:avLst/>
          </a:prstGeom>
        </p:spPr>
      </p:pic>
      <p:pic>
        <p:nvPicPr>
          <p:cNvPr id="31" name="Picture 30">
            <a:extLst>
              <a:ext uri="{FF2B5EF4-FFF2-40B4-BE49-F238E27FC236}">
                <a16:creationId xmlns:a16="http://schemas.microsoft.com/office/drawing/2014/main" xmlns="" id="{C373F73C-889C-6F73-2DFD-494FD869EE7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5172963" y="4851899"/>
            <a:ext cx="660121" cy="632396"/>
          </a:xfrm>
          <a:prstGeom prst="rect">
            <a:avLst/>
          </a:prstGeom>
        </p:spPr>
      </p:pic>
    </p:spTree>
    <p:extLst>
      <p:ext uri="{BB962C8B-B14F-4D97-AF65-F5344CB8AC3E}">
        <p14:creationId xmlns:p14="http://schemas.microsoft.com/office/powerpoint/2010/main" val="1139612896"/>
      </p:ext>
    </p:extLst>
  </p:cSld>
  <p:clrMapOvr>
    <a:masterClrMapping/>
  </p:clrMapOvr>
  <p:transition>
    <p:fad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par>
                          <p:cTn id="30" fill="hold">
                            <p:stCondLst>
                              <p:cond delay="1000"/>
                            </p:stCondLst>
                            <p:childTnLst>
                              <p:par>
                                <p:cTn id="31" presetID="1" presetClass="mediacall" presetSubtype="0" fill="hold" nodeType="afterEffect">
                                  <p:stCondLst>
                                    <p:cond delay="0"/>
                                  </p:stCondLst>
                                  <p:childTnLst>
                                    <p:cmd type="call" cmd="playFrom(0.0)">
                                      <p:cBhvr>
                                        <p:cTn id="32" dur="309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1.66667E-6 -3.7037E-6 L -1.66667E-6 -0.22476 " pathEditMode="relative" rAng="0" ptsTypes="AA">
                                      <p:cBhvr>
                                        <p:cTn id="37" dur="2000" fill="hold"/>
                                        <p:tgtEl>
                                          <p:spTgt spid="7"/>
                                        </p:tgtEl>
                                        <p:attrNameLst>
                                          <p:attrName>ppt_x</p:attrName>
                                          <p:attrName>ppt_y</p:attrName>
                                        </p:attrNameLst>
                                      </p:cBhvr>
                                      <p:rCtr x="0" y="-11250"/>
                                    </p:animMotion>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par>
                          <p:cTn id="38" fill="hold">
                            <p:stCondLst>
                              <p:cond delay="2000"/>
                            </p:stCondLst>
                            <p:childTnLst>
                              <p:par>
                                <p:cTn id="39" presetID="22" presetClass="entr" presetSubtype="4"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par>
                                <p:cTn id="42" presetID="10" presetClass="entr" presetSubtype="0"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10"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childTnLst>
                          </p:cTn>
                        </p:par>
                        <p:par>
                          <p:cTn id="48" fill="hold">
                            <p:stCondLst>
                              <p:cond delay="2500"/>
                            </p:stCondLst>
                            <p:childTnLst>
                              <p:par>
                                <p:cTn id="49" presetID="32" presetClass="emph" presetSubtype="0" repeatCount="indefinite" fill="hold" grpId="1" nodeType="afterEffect">
                                  <p:stCondLst>
                                    <p:cond delay="0"/>
                                  </p:stCondLst>
                                  <p:childTnLst>
                                    <p:animRot by="120000">
                                      <p:cBhvr>
                                        <p:cTn id="50" dur="100" fill="hold">
                                          <p:stCondLst>
                                            <p:cond delay="0"/>
                                          </p:stCondLst>
                                        </p:cTn>
                                        <p:tgtEl>
                                          <p:spTgt spid="9"/>
                                        </p:tgtEl>
                                        <p:attrNameLst>
                                          <p:attrName>r</p:attrName>
                                        </p:attrNameLst>
                                      </p:cBhvr>
                                    </p:animRot>
                                    <p:animRot by="-240000">
                                      <p:cBhvr>
                                        <p:cTn id="51" dur="200" fill="hold">
                                          <p:stCondLst>
                                            <p:cond delay="200"/>
                                          </p:stCondLst>
                                        </p:cTn>
                                        <p:tgtEl>
                                          <p:spTgt spid="9"/>
                                        </p:tgtEl>
                                        <p:attrNameLst>
                                          <p:attrName>r</p:attrName>
                                        </p:attrNameLst>
                                      </p:cBhvr>
                                    </p:animRot>
                                    <p:animRot by="240000">
                                      <p:cBhvr>
                                        <p:cTn id="52" dur="200" fill="hold">
                                          <p:stCondLst>
                                            <p:cond delay="400"/>
                                          </p:stCondLst>
                                        </p:cTn>
                                        <p:tgtEl>
                                          <p:spTgt spid="9"/>
                                        </p:tgtEl>
                                        <p:attrNameLst>
                                          <p:attrName>r</p:attrName>
                                        </p:attrNameLst>
                                      </p:cBhvr>
                                    </p:animRot>
                                    <p:animRot by="-240000">
                                      <p:cBhvr>
                                        <p:cTn id="53" dur="200" fill="hold">
                                          <p:stCondLst>
                                            <p:cond delay="600"/>
                                          </p:stCondLst>
                                        </p:cTn>
                                        <p:tgtEl>
                                          <p:spTgt spid="9"/>
                                        </p:tgtEl>
                                        <p:attrNameLst>
                                          <p:attrName>r</p:attrName>
                                        </p:attrNameLst>
                                      </p:cBhvr>
                                    </p:animRot>
                                    <p:animRot by="120000">
                                      <p:cBhvr>
                                        <p:cTn id="5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20"/>
                                        </p:tgtEl>
                                        <p:attrNameLst>
                                          <p:attrName>fillcolor</p:attrName>
                                        </p:attrNameLst>
                                      </p:cBhvr>
                                      <p:to>
                                        <a:srgbClr val="A8D08D"/>
                                      </p:to>
                                    </p:animClr>
                                    <p:set>
                                      <p:cBhvr>
                                        <p:cTn id="60" dur="2000" fill="hold"/>
                                        <p:tgtEl>
                                          <p:spTgt spid="20"/>
                                        </p:tgtEl>
                                        <p:attrNameLst>
                                          <p:attrName>fill.type</p:attrName>
                                        </p:attrNameLst>
                                      </p:cBhvr>
                                      <p:to>
                                        <p:strVal val="solid"/>
                                      </p:to>
                                    </p:set>
                                    <p:set>
                                      <p:cBhvr>
                                        <p:cTn id="61"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21"/>
                                        </p:tgtEl>
                                        <p:attrNameLst>
                                          <p:attrName>fillcolor</p:attrName>
                                        </p:attrNameLst>
                                      </p:cBhvr>
                                      <p:to>
                                        <a:srgbClr val="FF0000"/>
                                      </p:to>
                                    </p:animClr>
                                    <p:set>
                                      <p:cBhvr>
                                        <p:cTn id="67" dur="2000" fill="hold"/>
                                        <p:tgtEl>
                                          <p:spTgt spid="21"/>
                                        </p:tgtEl>
                                        <p:attrNameLst>
                                          <p:attrName>fill.type</p:attrName>
                                        </p:attrNameLst>
                                      </p:cBhvr>
                                      <p:to>
                                        <p:strVal val="solid"/>
                                      </p:to>
                                    </p:set>
                                    <p:set>
                                      <p:cBhvr>
                                        <p:cTn id="68"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9" restart="whenNotActive" fill="hold" evtFilter="cancelBubble" nodeType="interactiveSeq">
                <p:stCondLst>
                  <p:cond evt="onClick" delay="0">
                    <p:tgtEl>
                      <p:spTgt spid="22"/>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22"/>
                                        </p:tgtEl>
                                        <p:attrNameLst>
                                          <p:attrName>fillcolor</p:attrName>
                                        </p:attrNameLst>
                                      </p:cBhvr>
                                      <p:to>
                                        <a:srgbClr val="FF0000"/>
                                      </p:to>
                                    </p:animClr>
                                    <p:set>
                                      <p:cBhvr>
                                        <p:cTn id="74" dur="2000" fill="hold"/>
                                        <p:tgtEl>
                                          <p:spTgt spid="22"/>
                                        </p:tgtEl>
                                        <p:attrNameLst>
                                          <p:attrName>fill.type</p:attrName>
                                        </p:attrNameLst>
                                      </p:cBhvr>
                                      <p:to>
                                        <p:strVal val="solid"/>
                                      </p:to>
                                    </p:set>
                                    <p:set>
                                      <p:cBhvr>
                                        <p:cTn id="75" dur="200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3"/>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23"/>
                                        </p:tgtEl>
                                        <p:attrNameLst>
                                          <p:attrName>fillcolor</p:attrName>
                                        </p:attrNameLst>
                                      </p:cBhvr>
                                      <p:to>
                                        <a:srgbClr val="FF0000"/>
                                      </p:to>
                                    </p:animClr>
                                    <p:set>
                                      <p:cBhvr>
                                        <p:cTn id="81" dur="2000" fill="hold"/>
                                        <p:tgtEl>
                                          <p:spTgt spid="23"/>
                                        </p:tgtEl>
                                        <p:attrNameLst>
                                          <p:attrName>fill.type</p:attrName>
                                        </p:attrNameLst>
                                      </p:cBhvr>
                                      <p:to>
                                        <p:strVal val="solid"/>
                                      </p:to>
                                    </p:set>
                                    <p:set>
                                      <p:cBhvr>
                                        <p:cTn id="82"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83" restart="whenNotActive" fill="hold" evtFilter="cancelBubble" nodeType="interactiveSeq">
                <p:stCondLst>
                  <p:cond evt="onClick" delay="0">
                    <p:tgtEl>
                      <p:spTgt spid="3"/>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3"/>
                                        </p:tgtEl>
                                      </p:cBhvr>
                                    </p:cmd>
                                  </p:childTnLst>
                                </p:cTn>
                              </p:par>
                            </p:childTnLst>
                          </p:cTn>
                        </p:par>
                      </p:childTnLst>
                    </p:cTn>
                  </p:par>
                </p:childTnLst>
              </p:cTn>
              <p:nextCondLst>
                <p:cond evt="onClick" delay="0">
                  <p:tgtEl>
                    <p:spTgt spid="3"/>
                  </p:tgtEl>
                </p:cond>
              </p:nextCondLst>
            </p:seq>
            <p:video>
              <p:cMediaNode vol="80000">
                <p:cTn id="88" fill="hold" display="0">
                  <p:stCondLst>
                    <p:cond delay="indefinite"/>
                  </p:stCondLst>
                </p:cTn>
                <p:tgtEl>
                  <p:spTgt spid="3"/>
                </p:tgtEl>
              </p:cMediaNode>
            </p:video>
          </p:childTnLst>
        </p:cTn>
      </p:par>
    </p:tnLst>
    <p:bldLst>
      <p:bldP spid="9" grpId="0" animBg="1"/>
      <p:bldP spid="9" grpId="1" animBg="1"/>
      <p:bldP spid="27"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3" name="AutoShape 3"/>
          <p:cNvSpPr/>
          <p:nvPr/>
        </p:nvSpPr>
        <p:spPr>
          <a:xfrm>
            <a:off x="142836" y="126694"/>
            <a:ext cx="11613887" cy="5452747"/>
          </a:xfrm>
          <a:prstGeom prst="rect">
            <a:avLst/>
          </a:prstGeom>
          <a:solidFill>
            <a:srgbClr val="F6F6E9"/>
          </a:solidFill>
        </p:spPr>
        <p:txBody>
          <a:bodyPr/>
          <a:lstStyle/>
          <a:p>
            <a:endParaRPr lang="en-US"/>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0867773" y="794370"/>
            <a:ext cx="863172" cy="914729"/>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8616" y="6010301"/>
            <a:ext cx="863172" cy="914729"/>
          </a:xfrm>
          <a:prstGeom prst="rect">
            <a:avLst/>
          </a:prstGeom>
        </p:spPr>
      </p:pic>
      <p:graphicFrame>
        <p:nvGraphicFramePr>
          <p:cNvPr id="2" name="Table 1">
            <a:extLst>
              <a:ext uri="{FF2B5EF4-FFF2-40B4-BE49-F238E27FC236}">
                <a16:creationId xmlns:a16="http://schemas.microsoft.com/office/drawing/2014/main" xmlns="" id="{149942F1-8131-467C-92C2-6A0F46D1833A}"/>
              </a:ext>
            </a:extLst>
          </p:cNvPr>
          <p:cNvGraphicFramePr>
            <a:graphicFrameLocks noGrp="1"/>
          </p:cNvGraphicFramePr>
          <p:nvPr>
            <p:extLst>
              <p:ext uri="{D42A27DB-BD31-4B8C-83A1-F6EECF244321}">
                <p14:modId xmlns:p14="http://schemas.microsoft.com/office/powerpoint/2010/main" val="1620329267"/>
              </p:ext>
            </p:extLst>
          </p:nvPr>
        </p:nvGraphicFramePr>
        <p:xfrm>
          <a:off x="142837" y="126694"/>
          <a:ext cx="11613887" cy="11956617"/>
        </p:xfrm>
        <a:graphic>
          <a:graphicData uri="http://schemas.openxmlformats.org/drawingml/2006/table">
            <a:tbl>
              <a:tblPr firstRow="1" firstCol="1" bandRow="1"/>
              <a:tblGrid>
                <a:gridCol w="11613887">
                  <a:extLst>
                    <a:ext uri="{9D8B030D-6E8A-4147-A177-3AD203B41FA5}">
                      <a16:colId xmlns:a16="http://schemas.microsoft.com/office/drawing/2014/main" xmlns="" val="175137112"/>
                    </a:ext>
                  </a:extLst>
                </a:gridCol>
              </a:tblGrid>
              <a:tr h="5909385">
                <a:tc>
                  <a:txBody>
                    <a:bodyPr/>
                    <a:lstStyle/>
                    <a:p>
                      <a:r>
                        <a:rPr lang="en-US" sz="3600" b="1" kern="1200" dirty="0">
                          <a:solidFill>
                            <a:schemeClr val="tx1"/>
                          </a:solidFill>
                          <a:effectLst/>
                          <a:latin typeface="+mn-lt"/>
                          <a:ea typeface="+mn-ea"/>
                          <a:cs typeface="+mn-cs"/>
                        </a:rPr>
                        <a:t>         *</a:t>
                      </a:r>
                      <a:r>
                        <a:rPr lang="en-US" sz="4000" b="1" kern="1200" dirty="0" err="1">
                          <a:solidFill>
                            <a:schemeClr val="tx1"/>
                          </a:solidFill>
                          <a:effectLst/>
                          <a:latin typeface="+mn-lt"/>
                          <a:ea typeface="+mn-ea"/>
                          <a:cs typeface="+mn-cs"/>
                        </a:rPr>
                        <a:t>Trong</a:t>
                      </a:r>
                      <a:r>
                        <a:rPr lang="en-US" sz="4000" b="1" kern="1200" dirty="0">
                          <a:solidFill>
                            <a:schemeClr val="tx1"/>
                          </a:solidFill>
                          <a:effectLst/>
                          <a:latin typeface="+mn-lt"/>
                          <a:ea typeface="+mn-ea"/>
                          <a:cs typeface="+mn-cs"/>
                        </a:rPr>
                        <a:t> </a:t>
                      </a:r>
                      <a:r>
                        <a:rPr lang="en-US" sz="4000" b="1" kern="1200" dirty="0" err="1">
                          <a:solidFill>
                            <a:schemeClr val="tx1"/>
                          </a:solidFill>
                          <a:effectLst/>
                          <a:latin typeface="+mn-lt"/>
                          <a:ea typeface="+mn-ea"/>
                          <a:cs typeface="+mn-cs"/>
                        </a:rPr>
                        <a:t>Hình</a:t>
                      </a:r>
                      <a:r>
                        <a:rPr lang="en-US" sz="4000" b="1" kern="1200" baseline="0" dirty="0">
                          <a:solidFill>
                            <a:schemeClr val="tx1"/>
                          </a:solidFill>
                          <a:effectLst/>
                          <a:latin typeface="+mn-lt"/>
                          <a:ea typeface="+mn-ea"/>
                          <a:cs typeface="+mn-cs"/>
                        </a:rPr>
                        <a:t> 18.1.</a:t>
                      </a:r>
                      <a:endParaRPr lang="en-US" sz="4000" b="1" kern="1200" dirty="0">
                        <a:solidFill>
                          <a:schemeClr val="tx1"/>
                        </a:solidFill>
                        <a:effectLst/>
                        <a:latin typeface="+mn-lt"/>
                        <a:ea typeface="+mn-ea"/>
                        <a:cs typeface="+mn-cs"/>
                      </a:endParaRPr>
                    </a:p>
                    <a:p>
                      <a:r>
                        <a:rPr lang="en-US" sz="4000" b="1" kern="1200" dirty="0">
                          <a:solidFill>
                            <a:schemeClr val="tx1"/>
                          </a:solidFill>
                          <a:effectLst/>
                          <a:latin typeface="+mn-lt"/>
                          <a:ea typeface="+mn-ea"/>
                          <a:cs typeface="+mn-cs"/>
                        </a:rPr>
                        <a:t>         - Kim </a:t>
                      </a:r>
                      <a:r>
                        <a:rPr lang="en-US" sz="4000" b="1" kern="1200" dirty="0" err="1">
                          <a:solidFill>
                            <a:schemeClr val="tx1"/>
                          </a:solidFill>
                          <a:effectLst/>
                          <a:latin typeface="+mn-lt"/>
                          <a:ea typeface="+mn-ea"/>
                          <a:cs typeface="+mn-cs"/>
                        </a:rPr>
                        <a:t>loại</a:t>
                      </a:r>
                      <a:r>
                        <a:rPr lang="en-US" sz="4000" b="1" kern="1200" dirty="0">
                          <a:solidFill>
                            <a:schemeClr val="tx1"/>
                          </a:solidFill>
                          <a:effectLst/>
                          <a:latin typeface="+mn-lt"/>
                          <a:ea typeface="+mn-ea"/>
                          <a:cs typeface="+mn-cs"/>
                        </a:rPr>
                        <a:t> : </a:t>
                      </a:r>
                    </a:p>
                    <a:p>
                      <a:r>
                        <a:rPr lang="en-US" sz="4000" kern="1200" dirty="0">
                          <a:solidFill>
                            <a:schemeClr val="tx1"/>
                          </a:solidFill>
                          <a:effectLst/>
                          <a:latin typeface="+mn-lt"/>
                          <a:ea typeface="+mn-ea"/>
                          <a:cs typeface="+mn-cs"/>
                        </a:rPr>
                        <a:t>         </a:t>
                      </a:r>
                      <a:r>
                        <a:rPr lang="en-US" sz="4000" kern="1200" dirty="0" err="1">
                          <a:solidFill>
                            <a:schemeClr val="tx1"/>
                          </a:solidFill>
                          <a:effectLst/>
                          <a:latin typeface="+mn-lt"/>
                          <a:ea typeface="+mn-ea"/>
                          <a:cs typeface="+mn-cs"/>
                        </a:rPr>
                        <a:t>b.Vàng</a:t>
                      </a:r>
                      <a:r>
                        <a:rPr lang="en-US" sz="4000" kern="1200" dirty="0">
                          <a:solidFill>
                            <a:schemeClr val="tx1"/>
                          </a:solidFill>
                          <a:effectLst/>
                          <a:latin typeface="+mn-lt"/>
                          <a:ea typeface="+mn-ea"/>
                          <a:cs typeface="+mn-cs"/>
                        </a:rPr>
                        <a:t> (gold –Au)</a:t>
                      </a:r>
                    </a:p>
                    <a:p>
                      <a:r>
                        <a:rPr lang="en-US" sz="4000" kern="1200" dirty="0">
                          <a:solidFill>
                            <a:schemeClr val="tx1"/>
                          </a:solidFill>
                          <a:effectLst/>
                          <a:latin typeface="+mn-lt"/>
                          <a:ea typeface="+mn-ea"/>
                          <a:cs typeface="+mn-cs"/>
                        </a:rPr>
                        <a:t>         </a:t>
                      </a:r>
                      <a:r>
                        <a:rPr lang="en-US" sz="4000" kern="1200" dirty="0" err="1">
                          <a:solidFill>
                            <a:schemeClr val="tx1"/>
                          </a:solidFill>
                          <a:effectLst/>
                          <a:latin typeface="+mn-lt"/>
                          <a:ea typeface="+mn-ea"/>
                          <a:cs typeface="+mn-cs"/>
                        </a:rPr>
                        <a:t>d.Đồng</a:t>
                      </a:r>
                      <a:r>
                        <a:rPr lang="en-US" sz="4000" kern="1200" dirty="0">
                          <a:solidFill>
                            <a:schemeClr val="tx1"/>
                          </a:solidFill>
                          <a:effectLst/>
                          <a:latin typeface="+mn-lt"/>
                          <a:ea typeface="+mn-ea"/>
                          <a:cs typeface="+mn-cs"/>
                        </a:rPr>
                        <a:t> (Copper – Cu)</a:t>
                      </a:r>
                    </a:p>
                    <a:p>
                      <a:r>
                        <a:rPr lang="en-US" sz="4000" kern="1200" dirty="0">
                          <a:solidFill>
                            <a:schemeClr val="tx1"/>
                          </a:solidFill>
                          <a:effectLst/>
                          <a:latin typeface="+mn-lt"/>
                          <a:ea typeface="+mn-ea"/>
                          <a:cs typeface="+mn-cs"/>
                        </a:rPr>
                        <a:t>         </a:t>
                      </a:r>
                      <a:r>
                        <a:rPr lang="en-US" sz="4000" kern="1200" dirty="0" err="1">
                          <a:solidFill>
                            <a:schemeClr val="tx1"/>
                          </a:solidFill>
                          <a:effectLst/>
                          <a:latin typeface="+mn-lt"/>
                          <a:ea typeface="+mn-ea"/>
                          <a:cs typeface="+mn-cs"/>
                        </a:rPr>
                        <a:t>g.Nhôm</a:t>
                      </a:r>
                      <a:r>
                        <a:rPr lang="en-US" sz="4000" kern="1200" dirty="0">
                          <a:solidFill>
                            <a:schemeClr val="tx1"/>
                          </a:solidFill>
                          <a:effectLst/>
                          <a:latin typeface="+mn-lt"/>
                          <a:ea typeface="+mn-ea"/>
                          <a:cs typeface="+mn-cs"/>
                        </a:rPr>
                        <a:t> ( </a:t>
                      </a:r>
                      <a:r>
                        <a:rPr lang="en-US" sz="4000" kern="1200" dirty="0" err="1">
                          <a:solidFill>
                            <a:schemeClr val="tx1"/>
                          </a:solidFill>
                          <a:effectLst/>
                          <a:latin typeface="+mn-lt"/>
                          <a:ea typeface="+mn-ea"/>
                          <a:cs typeface="+mn-cs"/>
                        </a:rPr>
                        <a:t>Aluminium</a:t>
                      </a:r>
                      <a:r>
                        <a:rPr lang="en-US" sz="4000" kern="1200" dirty="0">
                          <a:solidFill>
                            <a:schemeClr val="tx1"/>
                          </a:solidFill>
                          <a:effectLst/>
                          <a:latin typeface="+mn-lt"/>
                          <a:ea typeface="+mn-ea"/>
                          <a:cs typeface="+mn-cs"/>
                        </a:rPr>
                        <a:t> – Al)</a:t>
                      </a:r>
                    </a:p>
                    <a:p>
                      <a:r>
                        <a:rPr lang="en-US" sz="4000" kern="1200" dirty="0">
                          <a:solidFill>
                            <a:schemeClr val="tx1"/>
                          </a:solidFill>
                          <a:effectLst/>
                          <a:latin typeface="+mn-lt"/>
                          <a:ea typeface="+mn-ea"/>
                          <a:cs typeface="+mn-cs"/>
                        </a:rPr>
                        <a:t>        </a:t>
                      </a:r>
                      <a:r>
                        <a:rPr lang="en-US" sz="4000" b="1" kern="1200" dirty="0">
                          <a:solidFill>
                            <a:schemeClr val="tx1"/>
                          </a:solidFill>
                          <a:effectLst/>
                          <a:latin typeface="+mn-lt"/>
                          <a:ea typeface="+mn-ea"/>
                          <a:cs typeface="+mn-cs"/>
                        </a:rPr>
                        <a:t>- Phi </a:t>
                      </a:r>
                      <a:r>
                        <a:rPr lang="en-US" sz="4000" b="1" kern="1200" dirty="0" err="1">
                          <a:solidFill>
                            <a:schemeClr val="tx1"/>
                          </a:solidFill>
                          <a:effectLst/>
                          <a:latin typeface="+mn-lt"/>
                          <a:ea typeface="+mn-ea"/>
                          <a:cs typeface="+mn-cs"/>
                        </a:rPr>
                        <a:t>kim</a:t>
                      </a:r>
                      <a:r>
                        <a:rPr lang="en-US" sz="4000" b="1" kern="1200" dirty="0">
                          <a:solidFill>
                            <a:schemeClr val="tx1"/>
                          </a:solidFill>
                          <a:effectLst/>
                          <a:latin typeface="+mn-lt"/>
                          <a:ea typeface="+mn-ea"/>
                          <a:cs typeface="+mn-cs"/>
                        </a:rPr>
                        <a:t>: </a:t>
                      </a:r>
                    </a:p>
                    <a:p>
                      <a:pPr marL="0" indent="0">
                        <a:buNone/>
                      </a:pPr>
                      <a:r>
                        <a:rPr lang="en-US" sz="4000" kern="1200" dirty="0">
                          <a:solidFill>
                            <a:schemeClr val="tx1"/>
                          </a:solidFill>
                          <a:effectLst/>
                          <a:latin typeface="+mn-lt"/>
                          <a:ea typeface="+mn-ea"/>
                          <a:cs typeface="+mn-cs"/>
                        </a:rPr>
                        <a:t>         a. Phosphorus – P</a:t>
                      </a:r>
                    </a:p>
                    <a:p>
                      <a:pPr marL="0" indent="0">
                        <a:buNone/>
                      </a:pPr>
                      <a:r>
                        <a:rPr lang="en-US" sz="4000" kern="1200" baseline="0" dirty="0">
                          <a:solidFill>
                            <a:schemeClr val="tx1"/>
                          </a:solidFill>
                          <a:effectLst/>
                          <a:latin typeface="+mn-lt"/>
                          <a:ea typeface="+mn-ea"/>
                          <a:cs typeface="+mn-cs"/>
                        </a:rPr>
                        <a:t>         c.</a:t>
                      </a:r>
                      <a:r>
                        <a:rPr lang="en-US" sz="4000" kern="1200" dirty="0">
                          <a:solidFill>
                            <a:schemeClr val="tx1"/>
                          </a:solidFill>
                          <a:effectLst/>
                          <a:latin typeface="+mn-lt"/>
                          <a:ea typeface="+mn-ea"/>
                          <a:cs typeface="+mn-cs"/>
                        </a:rPr>
                        <a:t> Iodine – I</a:t>
                      </a:r>
                      <a:r>
                        <a:rPr lang="en-US" sz="4000" kern="1200" baseline="-25000" dirty="0">
                          <a:solidFill>
                            <a:schemeClr val="tx1"/>
                          </a:solidFill>
                          <a:effectLst/>
                          <a:latin typeface="+mn-lt"/>
                          <a:ea typeface="+mn-ea"/>
                          <a:cs typeface="+mn-cs"/>
                        </a:rPr>
                        <a:t>2</a:t>
                      </a:r>
                      <a:r>
                        <a:rPr lang="en-US" sz="4000" kern="1200" dirty="0">
                          <a:solidFill>
                            <a:schemeClr val="tx1"/>
                          </a:solidFill>
                          <a:effectLst/>
                          <a:latin typeface="+mn-lt"/>
                          <a:ea typeface="+mn-ea"/>
                          <a:cs typeface="+mn-cs"/>
                        </a:rPr>
                        <a:t> </a:t>
                      </a:r>
                    </a:p>
                    <a:p>
                      <a:pPr marL="0" indent="0">
                        <a:buNone/>
                      </a:pPr>
                      <a:r>
                        <a:rPr lang="en-US" sz="4000" kern="1200" dirty="0">
                          <a:solidFill>
                            <a:schemeClr val="tx1"/>
                          </a:solidFill>
                          <a:effectLst/>
                          <a:latin typeface="+mn-lt"/>
                          <a:ea typeface="+mn-ea"/>
                          <a:cs typeface="+mn-cs"/>
                        </a:rPr>
                        <a:t>        </a:t>
                      </a:r>
                      <a:r>
                        <a:rPr lang="en-US" sz="4000" kern="1200" baseline="0" dirty="0">
                          <a:solidFill>
                            <a:schemeClr val="tx1"/>
                          </a:solidFill>
                          <a:effectLst/>
                          <a:latin typeface="+mn-lt"/>
                          <a:ea typeface="+mn-ea"/>
                          <a:cs typeface="+mn-cs"/>
                        </a:rPr>
                        <a:t> </a:t>
                      </a:r>
                      <a:r>
                        <a:rPr lang="en-US" sz="4000" kern="1200" dirty="0">
                          <a:solidFill>
                            <a:schemeClr val="tx1"/>
                          </a:solidFill>
                          <a:effectLst/>
                          <a:latin typeface="+mn-lt"/>
                          <a:ea typeface="+mn-ea"/>
                          <a:cs typeface="+mn-cs"/>
                        </a:rPr>
                        <a:t>e. Bromine – Br</a:t>
                      </a:r>
                      <a:r>
                        <a:rPr lang="en-US" sz="4000" kern="1200" baseline="-25000" dirty="0">
                          <a:solidFill>
                            <a:schemeClr val="tx1"/>
                          </a:solidFill>
                          <a:effectLst/>
                          <a:latin typeface="+mn-lt"/>
                          <a:ea typeface="+mn-ea"/>
                          <a:cs typeface="+mn-cs"/>
                        </a:rPr>
                        <a:t>2</a:t>
                      </a:r>
                      <a:endParaRPr lang="en-US" sz="4000" kern="1200" dirty="0">
                        <a:solidFill>
                          <a:schemeClr val="tx1"/>
                        </a:solidFill>
                        <a:effectLst/>
                        <a:latin typeface="+mn-lt"/>
                        <a:ea typeface="+mn-ea"/>
                        <a:cs typeface="+mn-cs"/>
                      </a:endParaRPr>
                    </a:p>
                    <a:p>
                      <a:pPr marL="0" marR="0">
                        <a:lnSpc>
                          <a:spcPct val="115000"/>
                        </a:lnSpc>
                        <a:spcBef>
                          <a:spcPts val="0"/>
                        </a:spcBef>
                        <a:spcAft>
                          <a:spcPts val="800"/>
                        </a:spcAft>
                        <a:tabLst>
                          <a:tab pos="180340" algn="l"/>
                          <a:tab pos="450215" algn="l"/>
                        </a:tabLst>
                      </a:pP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15" marR="619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98123305"/>
                  </a:ext>
                </a:extLst>
              </a:tr>
              <a:tr h="5909385">
                <a:tc>
                  <a:txBody>
                    <a:bodyPr/>
                    <a:lstStyle/>
                    <a:p>
                      <a:pPr marL="0" marR="0">
                        <a:lnSpc>
                          <a:spcPct val="115000"/>
                        </a:lnSpc>
                        <a:spcBef>
                          <a:spcPts val="0"/>
                        </a:spcBef>
                        <a:spcAft>
                          <a:spcPts val="800"/>
                        </a:spcAft>
                        <a:tabLst>
                          <a:tab pos="180340" algn="l"/>
                          <a:tab pos="450215" algn="l"/>
                        </a:tabLst>
                      </a:pPr>
                      <a:endParaRPr lang="en-US" sz="3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15" marR="619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28048919"/>
                  </a:ext>
                </a:extLst>
              </a:tr>
            </a:tbl>
          </a:graphicData>
        </a:graphic>
      </p:graphicFrame>
    </p:spTree>
    <p:extLst>
      <p:ext uri="{BB962C8B-B14F-4D97-AF65-F5344CB8AC3E}">
        <p14:creationId xmlns:p14="http://schemas.microsoft.com/office/powerpoint/2010/main" val="143118561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7103" y="4348732"/>
            <a:ext cx="2060627" cy="1383912"/>
          </a:xfrm>
          <a:prstGeom prst="rect">
            <a:avLst/>
          </a:prstGeom>
        </p:spPr>
      </p:pic>
      <p:sp>
        <p:nvSpPr>
          <p:cNvPr id="27" name="Rectangle: Folded Corner 26">
            <a:extLst>
              <a:ext uri="{FF2B5EF4-FFF2-40B4-BE49-F238E27FC236}">
                <a16:creationId xmlns:a16="http://schemas.microsoft.com/office/drawing/2014/main" xmlns="" id="{A468FF43-48BE-45C8-AE0E-72371E21D00D}"/>
              </a:ext>
            </a:extLst>
          </p:cNvPr>
          <p:cNvSpPr/>
          <p:nvPr/>
        </p:nvSpPr>
        <p:spPr>
          <a:xfrm>
            <a:off x="127591" y="180255"/>
            <a:ext cx="10629825" cy="1149705"/>
          </a:xfrm>
          <a:prstGeom prst="foldedCorner">
            <a:avLst/>
          </a:prstGeom>
          <a:solidFill>
            <a:schemeClr val="accent2">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err="1">
                <a:solidFill>
                  <a:schemeClr val="tx1"/>
                </a:solidFill>
              </a:rPr>
              <a:t>Câu</a:t>
            </a:r>
            <a:r>
              <a:rPr lang="en-US" sz="3200" b="1" dirty="0">
                <a:solidFill>
                  <a:schemeClr val="tx1"/>
                </a:solidFill>
              </a:rPr>
              <a:t> 6: </a:t>
            </a:r>
            <a:r>
              <a:rPr lang="vi-VN" sz="3200" b="1" dirty="0">
                <a:solidFill>
                  <a:schemeClr val="tx1"/>
                </a:solidFill>
              </a:rPr>
              <a:t>Dãy phi kim tác dụng với oxygen tạo thành oxide acid</a:t>
            </a:r>
            <a:r>
              <a:rPr lang="vi-VN" sz="2800" dirty="0">
                <a:solidFill>
                  <a:schemeClr val="tx1"/>
                </a:solidFill>
              </a:rPr>
              <a:t> </a:t>
            </a:r>
            <a:endParaRPr lang="en-US" sz="2800" dirty="0">
              <a:solidFill>
                <a:schemeClr val="tx1"/>
              </a:solidFill>
              <a:latin typeface="#9Slide03 Arima Madurai ExtraBo" panose="00000900000000000000" pitchFamily="2" charset="0"/>
              <a:ea typeface="Aachen" panose="02020500000000000000" pitchFamily="18" charset="0"/>
              <a:cs typeface="#9Slide03 Arima Madurai ExtraBo" panose="00000900000000000000" pitchFamily="2" charset="0"/>
              <a:sym typeface="Arial"/>
            </a:endParaRPr>
          </a:p>
        </p:txBody>
      </p:sp>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sp>
        <p:nvSpPr>
          <p:cNvPr id="18" name="Rectangle: Folded Corner 17">
            <a:extLst>
              <a:ext uri="{FF2B5EF4-FFF2-40B4-BE49-F238E27FC236}">
                <a16:creationId xmlns:a16="http://schemas.microsoft.com/office/drawing/2014/main" xmlns="" id="{0A9CA770-51A5-49B9-991A-523F530A31F9}"/>
              </a:ext>
            </a:extLst>
          </p:cNvPr>
          <p:cNvSpPr/>
          <p:nvPr/>
        </p:nvSpPr>
        <p:spPr>
          <a:xfrm>
            <a:off x="1424547" y="1410341"/>
            <a:ext cx="5645596" cy="5856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vi-VN" sz="3200" b="1" dirty="0">
                <a:solidFill>
                  <a:schemeClr val="tx1"/>
                </a:solidFill>
              </a:rPr>
              <a:t>A. S, C, P.                         </a:t>
            </a:r>
            <a:r>
              <a:rPr lang="vi-VN"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a:t>
            </a:r>
          </a:p>
          <a:p>
            <a:pPr defTabSz="914377">
              <a:defRPr/>
            </a:pPr>
            <a:endParaRPr lang="en-US" sz="3200" dirty="0">
              <a:solidFill>
                <a:srgbClr val="002060"/>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sp>
        <p:nvSpPr>
          <p:cNvPr id="19" name="Rectangle: Folded Corner 18">
            <a:extLst>
              <a:ext uri="{FF2B5EF4-FFF2-40B4-BE49-F238E27FC236}">
                <a16:creationId xmlns:a16="http://schemas.microsoft.com/office/drawing/2014/main" xmlns="" id="{4E4C0A23-E96B-406A-94CD-2E12C7A1C024}"/>
              </a:ext>
            </a:extLst>
          </p:cNvPr>
          <p:cNvSpPr/>
          <p:nvPr/>
        </p:nvSpPr>
        <p:spPr>
          <a:xfrm>
            <a:off x="1411601" y="2171847"/>
            <a:ext cx="5658542" cy="70571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vi-VN" sz="3200" b="1" dirty="0">
                <a:solidFill>
                  <a:schemeClr val="tx1"/>
                </a:solidFill>
              </a:rPr>
              <a:t>B. S, C, Cl</a:t>
            </a:r>
            <a:r>
              <a:rPr lang="vi-VN" sz="3200" b="1" baseline="-25000" dirty="0">
                <a:solidFill>
                  <a:schemeClr val="tx1"/>
                </a:solidFill>
              </a:rPr>
              <a:t>2</a:t>
            </a:r>
            <a:r>
              <a:rPr lang="vi-VN" sz="3200" b="1" dirty="0">
                <a:solidFill>
                  <a:schemeClr val="tx1"/>
                </a:solidFill>
              </a:rPr>
              <a:t>.  </a:t>
            </a:r>
            <a:r>
              <a:rPr lang="vi-VN" sz="3200" dirty="0">
                <a:solidFill>
                  <a:schemeClr val="tx1"/>
                </a:solidFill>
              </a:rPr>
              <a:t>                     </a:t>
            </a:r>
            <a:endParaRPr lang="en-US" sz="3200"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sp>
        <p:nvSpPr>
          <p:cNvPr id="20" name="Rectangle: Folded Corner 19">
            <a:extLst>
              <a:ext uri="{FF2B5EF4-FFF2-40B4-BE49-F238E27FC236}">
                <a16:creationId xmlns:a16="http://schemas.microsoft.com/office/drawing/2014/main" xmlns="" id="{6765ACDB-9568-4D03-AB88-D0BC3E866BAC}"/>
              </a:ext>
            </a:extLst>
          </p:cNvPr>
          <p:cNvSpPr/>
          <p:nvPr/>
        </p:nvSpPr>
        <p:spPr>
          <a:xfrm>
            <a:off x="1374128" y="3060808"/>
            <a:ext cx="5696014" cy="5856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vi-VN" sz="3200" b="1" dirty="0">
                <a:solidFill>
                  <a:schemeClr val="tx1"/>
                </a:solidFill>
                <a:ea typeface="Tahoma" panose="020B0604030504040204" pitchFamily="34" charset="0"/>
                <a:cs typeface="#9Slide03 Arima Madurai ExtraBo" panose="00000900000000000000" pitchFamily="2" charset="0"/>
                <a:sym typeface="Arial"/>
              </a:rPr>
              <a:t>C</a:t>
            </a:r>
            <a:r>
              <a:rPr lang="vi-VN"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a:t>
            </a:r>
            <a:r>
              <a:rPr lang="en-US" sz="3200" b="1" dirty="0">
                <a:solidFill>
                  <a:schemeClr val="tx1"/>
                </a:solidFill>
              </a:rPr>
              <a:t> P</a:t>
            </a:r>
            <a:r>
              <a:rPr lang="vi-VN" sz="3200" b="1" dirty="0">
                <a:solidFill>
                  <a:schemeClr val="tx1"/>
                </a:solidFill>
              </a:rPr>
              <a:t>, </a:t>
            </a:r>
            <a:r>
              <a:rPr lang="en-US" sz="3200" b="1" dirty="0">
                <a:solidFill>
                  <a:schemeClr val="tx1"/>
                </a:solidFill>
              </a:rPr>
              <a:t>C</a:t>
            </a:r>
            <a:r>
              <a:rPr lang="vi-VN" sz="3200" b="1" dirty="0">
                <a:solidFill>
                  <a:schemeClr val="tx1"/>
                </a:solidFill>
              </a:rPr>
              <a:t>, Br</a:t>
            </a:r>
            <a:r>
              <a:rPr lang="vi-VN" sz="3200" b="1" baseline="-25000" dirty="0">
                <a:solidFill>
                  <a:schemeClr val="tx1"/>
                </a:solidFill>
              </a:rPr>
              <a:t>2</a:t>
            </a:r>
            <a:r>
              <a:rPr lang="vi-VN"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 </a:t>
            </a:r>
          </a:p>
        </p:txBody>
      </p:sp>
      <p:sp>
        <p:nvSpPr>
          <p:cNvPr id="21" name="Rectangle: Folded Corner 20">
            <a:extLst>
              <a:ext uri="{FF2B5EF4-FFF2-40B4-BE49-F238E27FC236}">
                <a16:creationId xmlns:a16="http://schemas.microsoft.com/office/drawing/2014/main" xmlns="" id="{75ADFE85-6AEC-49EC-80CE-2AFFE2131454}"/>
              </a:ext>
            </a:extLst>
          </p:cNvPr>
          <p:cNvSpPr/>
          <p:nvPr/>
        </p:nvSpPr>
        <p:spPr>
          <a:xfrm>
            <a:off x="1363496" y="3842874"/>
            <a:ext cx="5706646" cy="58413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vi-VN" sz="3200" b="1" dirty="0">
                <a:solidFill>
                  <a:schemeClr val="tx1"/>
                </a:solidFill>
                <a:ea typeface="Tahoma" panose="020B0604030504040204" pitchFamily="34" charset="0"/>
                <a:cs typeface="#9Slide03 Arima Madurai ExtraBo" panose="00000900000000000000" pitchFamily="2" charset="0"/>
                <a:sym typeface="Arial"/>
              </a:rPr>
              <a:t>D</a:t>
            </a:r>
            <a:r>
              <a:rPr lang="vi-VN"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 </a:t>
            </a:r>
            <a:r>
              <a:rPr lang="vi-VN" sz="3200" b="1" dirty="0">
                <a:solidFill>
                  <a:schemeClr val="tx1"/>
                </a:solidFill>
              </a:rPr>
              <a:t>C, Cl</a:t>
            </a:r>
            <a:r>
              <a:rPr lang="vi-VN" sz="3200" b="1" baseline="-25000" dirty="0">
                <a:solidFill>
                  <a:schemeClr val="tx1"/>
                </a:solidFill>
              </a:rPr>
              <a:t>2</a:t>
            </a:r>
            <a:r>
              <a:rPr lang="vi-VN" sz="3200" b="1" dirty="0">
                <a:solidFill>
                  <a:schemeClr val="tx1"/>
                </a:solidFill>
              </a:rPr>
              <a:t>, Br</a:t>
            </a:r>
            <a:r>
              <a:rPr lang="vi-VN" sz="3200" b="1" baseline="-25000" dirty="0">
                <a:solidFill>
                  <a:schemeClr val="tx1"/>
                </a:solidFill>
              </a:rPr>
              <a:t>2</a:t>
            </a:r>
            <a:r>
              <a:rPr lang="vi-VN" sz="3200" b="1" dirty="0">
                <a:solidFill>
                  <a:schemeClr val="tx1"/>
                </a:solidFill>
              </a:rPr>
              <a:t>.</a:t>
            </a:r>
            <a:endParaRPr lang="en-US" sz="3200" b="1" dirty="0">
              <a:solidFill>
                <a:schemeClr val="tx1"/>
              </a:solidFill>
            </a:endParaRPr>
          </a:p>
          <a:p>
            <a:pPr defTabSz="914377">
              <a:defRPr/>
            </a:pPr>
            <a:endParaRPr lang="en-US" sz="3200" dirty="0">
              <a:solidFill>
                <a:srgbClr val="002060"/>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pic>
        <p:nvPicPr>
          <p:cNvPr id="22" name="15 giây đếm ngược">
            <a:hlinkClick r:id="" action="ppaction://media"/>
            <a:extLst>
              <a:ext uri="{FF2B5EF4-FFF2-40B4-BE49-F238E27FC236}">
                <a16:creationId xmlns:a16="http://schemas.microsoft.com/office/drawing/2014/main" xmlns="" id="{24702422-4055-401E-81A2-F3C180326FD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905068" y="1"/>
            <a:ext cx="1286933" cy="723900"/>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1"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sym typeface="Arial"/>
              </a:rPr>
              <a:t>5 điểm</a:t>
            </a:r>
          </a:p>
        </p:txBody>
      </p:sp>
      <p:sp>
        <p:nvSpPr>
          <p:cNvPr id="23" name="Flowchart: Summing Junction 22">
            <a:hlinkClick r:id="" action="ppaction://noaction"/>
            <a:extLst>
              <a:ext uri="{FF2B5EF4-FFF2-40B4-BE49-F238E27FC236}">
                <a16:creationId xmlns:a16="http://schemas.microsoft.com/office/drawing/2014/main" xmlns="" id="{F1850D48-CD18-4181-84EC-412C5511A721}"/>
              </a:ext>
            </a:extLst>
          </p:cNvPr>
          <p:cNvSpPr/>
          <p:nvPr/>
        </p:nvSpPr>
        <p:spPr>
          <a:xfrm>
            <a:off x="11456159" y="6073897"/>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2" name="Rectangle 11">
            <a:extLst>
              <a:ext uri="{FF2B5EF4-FFF2-40B4-BE49-F238E27FC236}">
                <a16:creationId xmlns:a16="http://schemas.microsoft.com/office/drawing/2014/main" xmlns="" id="{E6058ACD-722C-12EF-1C4B-62E62C688175}"/>
              </a:ext>
            </a:extLst>
          </p:cNvPr>
          <p:cNvSpPr/>
          <p:nvPr/>
        </p:nvSpPr>
        <p:spPr>
          <a:xfrm rot="5600923">
            <a:off x="3878036" y="5848824"/>
            <a:ext cx="1828748" cy="188234"/>
          </a:xfrm>
          <a:prstGeom prst="rect">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3" name="Arrow: Pentagon 12">
            <a:hlinkClick r:id="" action="ppaction://noaction"/>
            <a:extLst>
              <a:ext uri="{FF2B5EF4-FFF2-40B4-BE49-F238E27FC236}">
                <a16:creationId xmlns:a16="http://schemas.microsoft.com/office/drawing/2014/main" xmlns="" id="{62D70ECC-9D81-48E3-E147-8C7D9BC8C3D2}"/>
              </a:ext>
            </a:extLst>
          </p:cNvPr>
          <p:cNvSpPr/>
          <p:nvPr/>
        </p:nvSpPr>
        <p:spPr>
          <a:xfrm rot="586976" flipH="1">
            <a:off x="3855598" y="5155005"/>
            <a:ext cx="1733204" cy="674636"/>
          </a:xfrm>
          <a:prstGeom prst="homePlate">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b="1" kern="1200">
                <a:solidFill>
                  <a:prstClr val="white"/>
                </a:solidFill>
                <a:latin typeface="Tahoma" panose="020B0604030504040204" pitchFamily="34" charset="0"/>
                <a:ea typeface="Tahoma" panose="020B0604030504040204" pitchFamily="34" charset="0"/>
                <a:cs typeface="Tahoma" panose="020B0604030504040204" pitchFamily="34" charset="0"/>
              </a:rPr>
              <a:t>QUESTION</a:t>
            </a:r>
          </a:p>
        </p:txBody>
      </p:sp>
      <p:pic>
        <p:nvPicPr>
          <p:cNvPr id="14" name="Picture 13">
            <a:extLst>
              <a:ext uri="{FF2B5EF4-FFF2-40B4-BE49-F238E27FC236}">
                <a16:creationId xmlns:a16="http://schemas.microsoft.com/office/drawing/2014/main" xmlns="" id="{FE7FB0EE-002F-DF35-5D59-4EC1CEAB705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35223" y="6196340"/>
            <a:ext cx="714375" cy="764381"/>
          </a:xfrm>
          <a:prstGeom prst="rect">
            <a:avLst/>
          </a:prstGeom>
        </p:spPr>
      </p:pic>
      <p:sp>
        <p:nvSpPr>
          <p:cNvPr id="15" name="Flowchart: Summing Junction 14">
            <a:extLst>
              <a:ext uri="{FF2B5EF4-FFF2-40B4-BE49-F238E27FC236}">
                <a16:creationId xmlns:a16="http://schemas.microsoft.com/office/drawing/2014/main" xmlns="" id="{9C47FE59-F80C-EFE3-A528-91554FAD1527}"/>
              </a:ext>
            </a:extLst>
          </p:cNvPr>
          <p:cNvSpPr/>
          <p:nvPr/>
        </p:nvSpPr>
        <p:spPr>
          <a:xfrm>
            <a:off x="4773967" y="524898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16" name="Picture 15">
            <a:extLst>
              <a:ext uri="{FF2B5EF4-FFF2-40B4-BE49-F238E27FC236}">
                <a16:creationId xmlns:a16="http://schemas.microsoft.com/office/drawing/2014/main" xmlns="" id="{16A2BB84-AABF-AA5B-B870-6D8585FC5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2340" y="5657118"/>
            <a:ext cx="873043" cy="956990"/>
          </a:xfrm>
          <a:prstGeom prst="rect">
            <a:avLst/>
          </a:prstGeom>
        </p:spPr>
      </p:pic>
      <p:pic>
        <p:nvPicPr>
          <p:cNvPr id="17" name="Picture 16">
            <a:extLst>
              <a:ext uri="{FF2B5EF4-FFF2-40B4-BE49-F238E27FC236}">
                <a16:creationId xmlns:a16="http://schemas.microsoft.com/office/drawing/2014/main" xmlns="" id="{0E51FF2A-E05C-637E-DC4C-6532E3E9F60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552" y="4681524"/>
            <a:ext cx="583484" cy="576482"/>
          </a:xfrm>
          <a:prstGeom prst="rect">
            <a:avLst/>
          </a:prstGeom>
        </p:spPr>
      </p:pic>
      <p:pic>
        <p:nvPicPr>
          <p:cNvPr id="31" name="Picture 30">
            <a:extLst>
              <a:ext uri="{FF2B5EF4-FFF2-40B4-BE49-F238E27FC236}">
                <a16:creationId xmlns:a16="http://schemas.microsoft.com/office/drawing/2014/main" xmlns="" id="{3D6F4D29-A734-E9EF-9EDC-DBFA3849C25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5172963" y="4851899"/>
            <a:ext cx="660121" cy="632396"/>
          </a:xfrm>
          <a:prstGeom prst="rect">
            <a:avLst/>
          </a:prstGeom>
        </p:spPr>
      </p:pic>
    </p:spTree>
    <p:extLst>
      <p:ext uri="{BB962C8B-B14F-4D97-AF65-F5344CB8AC3E}">
        <p14:creationId xmlns:p14="http://schemas.microsoft.com/office/powerpoint/2010/main" val="4256750038"/>
      </p:ext>
    </p:extLst>
  </p:cSld>
  <p:clrMapOvr>
    <a:masterClrMapping/>
  </p:clrMapOvr>
  <p:transition>
    <p:fad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30" presetID="1" presetClass="mediacall" presetSubtype="0" fill="hold" nodeType="withEffect">
                                  <p:stCondLst>
                                    <p:cond delay="0"/>
                                  </p:stCondLst>
                                  <p:childTnLst>
                                    <p:cmd type="call" cmd="playFrom(0.0)">
                                      <p:cBhvr>
                                        <p:cTn id="31" dur="18669"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64" presetClass="path" presetSubtype="0" accel="50000" decel="50000" fill="hold" nodeType="clickEffect">
                                  <p:stCondLst>
                                    <p:cond delay="0"/>
                                  </p:stCondLst>
                                  <p:childTnLst>
                                    <p:animMotion origin="layout" path="M -1.66667E-6 -3.7037E-6 L -1.66667E-6 -0.22476 " pathEditMode="relative" rAng="0" ptsTypes="AA">
                                      <p:cBhvr>
                                        <p:cTn id="36" dur="2000" fill="hold"/>
                                        <p:tgtEl>
                                          <p:spTgt spid="7"/>
                                        </p:tgtEl>
                                        <p:attrNameLst>
                                          <p:attrName>ppt_x</p:attrName>
                                          <p:attrName>ppt_y</p:attrName>
                                        </p:attrNameLst>
                                      </p:cBhvr>
                                      <p:rCtr x="0" y="-11250"/>
                                    </p:animMotion>
                                  </p:childTnLst>
                                  <p:subTnLst>
                                    <p:audio>
                                      <p:cMediaNode>
                                        <p:cTn display="0" masterRel="sameClick">
                                          <p:stCondLst>
                                            <p:cond evt="begin" delay="0">
                                              <p:tn val="35"/>
                                            </p:cond>
                                          </p:stCondLst>
                                          <p:endCondLst>
                                            <p:cond evt="onStopAudio" delay="0">
                                              <p:tgtEl>
                                                <p:sldTgt/>
                                              </p:tgtEl>
                                            </p:cond>
                                          </p:endCondLst>
                                        </p:cTn>
                                        <p:tgtEl>
                                          <p:sndTgt r:embed="rId4" name="chimes.wav"/>
                                        </p:tgtEl>
                                      </p:cMediaNode>
                                    </p:audio>
                                  </p:subTnLst>
                                </p:cTn>
                              </p:par>
                            </p:childTnLst>
                          </p:cTn>
                        </p:par>
                        <p:par>
                          <p:cTn id="37" fill="hold">
                            <p:stCondLst>
                              <p:cond delay="2000"/>
                            </p:stCondLst>
                            <p:childTnLst>
                              <p:par>
                                <p:cTn id="38" presetID="22" presetClass="entr" presetSubtype="4"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5" name="applause.wav"/>
                                        </p:tgtEl>
                                      </p:cMediaNode>
                                    </p:audio>
                                  </p:subTnLst>
                                </p:cTn>
                              </p:par>
                              <p:par>
                                <p:cTn id="41" presetID="10"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childTnLst>
                                </p:cTn>
                              </p:par>
                              <p:par>
                                <p:cTn id="44" presetID="10" presetClass="entr" presetSubtype="0" fill="hold" nodeType="with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childTnLst>
                          </p:cTn>
                        </p:par>
                        <p:par>
                          <p:cTn id="47" fill="hold">
                            <p:stCondLst>
                              <p:cond delay="2500"/>
                            </p:stCondLst>
                            <p:childTnLst>
                              <p:par>
                                <p:cTn id="48" presetID="32" presetClass="emph" presetSubtype="0" repeatCount="indefinite" fill="hold" grpId="1" nodeType="afterEffect">
                                  <p:stCondLst>
                                    <p:cond delay="0"/>
                                  </p:stCondLst>
                                  <p:childTnLst>
                                    <p:animRot by="120000">
                                      <p:cBhvr>
                                        <p:cTn id="49" dur="100" fill="hold">
                                          <p:stCondLst>
                                            <p:cond delay="0"/>
                                          </p:stCondLst>
                                        </p:cTn>
                                        <p:tgtEl>
                                          <p:spTgt spid="9"/>
                                        </p:tgtEl>
                                        <p:attrNameLst>
                                          <p:attrName>r</p:attrName>
                                        </p:attrNameLst>
                                      </p:cBhvr>
                                    </p:animRot>
                                    <p:animRot by="-240000">
                                      <p:cBhvr>
                                        <p:cTn id="50" dur="200" fill="hold">
                                          <p:stCondLst>
                                            <p:cond delay="200"/>
                                          </p:stCondLst>
                                        </p:cTn>
                                        <p:tgtEl>
                                          <p:spTgt spid="9"/>
                                        </p:tgtEl>
                                        <p:attrNameLst>
                                          <p:attrName>r</p:attrName>
                                        </p:attrNameLst>
                                      </p:cBhvr>
                                    </p:animRot>
                                    <p:animRot by="240000">
                                      <p:cBhvr>
                                        <p:cTn id="51" dur="200" fill="hold">
                                          <p:stCondLst>
                                            <p:cond delay="400"/>
                                          </p:stCondLst>
                                        </p:cTn>
                                        <p:tgtEl>
                                          <p:spTgt spid="9"/>
                                        </p:tgtEl>
                                        <p:attrNameLst>
                                          <p:attrName>r</p:attrName>
                                        </p:attrNameLst>
                                      </p:cBhvr>
                                    </p:animRot>
                                    <p:animRot by="-240000">
                                      <p:cBhvr>
                                        <p:cTn id="52" dur="200" fill="hold">
                                          <p:stCondLst>
                                            <p:cond delay="600"/>
                                          </p:stCondLst>
                                        </p:cTn>
                                        <p:tgtEl>
                                          <p:spTgt spid="9"/>
                                        </p:tgtEl>
                                        <p:attrNameLst>
                                          <p:attrName>r</p:attrName>
                                        </p:attrNameLst>
                                      </p:cBhvr>
                                    </p:animRot>
                                    <p:animRot by="120000">
                                      <p:cBhvr>
                                        <p:cTn id="5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8"/>
                                        </p:tgtEl>
                                        <p:attrNameLst>
                                          <p:attrName>fillcolor</p:attrName>
                                        </p:attrNameLst>
                                      </p:cBhvr>
                                      <p:to>
                                        <a:srgbClr val="A8D08D"/>
                                      </p:to>
                                    </p:animClr>
                                    <p:set>
                                      <p:cBhvr>
                                        <p:cTn id="59" dur="2000" fill="hold"/>
                                        <p:tgtEl>
                                          <p:spTgt spid="18"/>
                                        </p:tgtEl>
                                        <p:attrNameLst>
                                          <p:attrName>fill.type</p:attrName>
                                        </p:attrNameLst>
                                      </p:cBhvr>
                                      <p:to>
                                        <p:strVal val="solid"/>
                                      </p:to>
                                    </p:set>
                                    <p:set>
                                      <p:cBhvr>
                                        <p:cTn id="60"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9"/>
                                        </p:tgtEl>
                                        <p:attrNameLst>
                                          <p:attrName>fillcolor</p:attrName>
                                        </p:attrNameLst>
                                      </p:cBhvr>
                                      <p:to>
                                        <a:srgbClr val="FF0000"/>
                                      </p:to>
                                    </p:animClr>
                                    <p:set>
                                      <p:cBhvr>
                                        <p:cTn id="66" dur="2000" fill="hold"/>
                                        <p:tgtEl>
                                          <p:spTgt spid="19"/>
                                        </p:tgtEl>
                                        <p:attrNameLst>
                                          <p:attrName>fill.type</p:attrName>
                                        </p:attrNameLst>
                                      </p:cBhvr>
                                      <p:to>
                                        <p:strVal val="solid"/>
                                      </p:to>
                                    </p:set>
                                    <p:set>
                                      <p:cBhvr>
                                        <p:cTn id="67"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000" fill="hold"/>
                                        <p:tgtEl>
                                          <p:spTgt spid="20"/>
                                        </p:tgtEl>
                                        <p:attrNameLst>
                                          <p:attrName>fillcolor</p:attrName>
                                        </p:attrNameLst>
                                      </p:cBhvr>
                                      <p:to>
                                        <a:srgbClr val="FF0000"/>
                                      </p:to>
                                    </p:animClr>
                                    <p:set>
                                      <p:cBhvr>
                                        <p:cTn id="73" dur="2000" fill="hold"/>
                                        <p:tgtEl>
                                          <p:spTgt spid="20"/>
                                        </p:tgtEl>
                                        <p:attrNameLst>
                                          <p:attrName>fill.type</p:attrName>
                                        </p:attrNameLst>
                                      </p:cBhvr>
                                      <p:to>
                                        <p:strVal val="solid"/>
                                      </p:to>
                                    </p:set>
                                    <p:set>
                                      <p:cBhvr>
                                        <p:cTn id="74"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75" restart="whenNotActive" fill="hold" evtFilter="cancelBubble" nodeType="interactiveSeq">
                <p:stCondLst>
                  <p:cond evt="onClick" delay="0">
                    <p:tgtEl>
                      <p:spTgt spid="2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000" fill="hold"/>
                                        <p:tgtEl>
                                          <p:spTgt spid="21"/>
                                        </p:tgtEl>
                                        <p:attrNameLst>
                                          <p:attrName>fillcolor</p:attrName>
                                        </p:attrNameLst>
                                      </p:cBhvr>
                                      <p:to>
                                        <a:srgbClr val="FF0000"/>
                                      </p:to>
                                    </p:animClr>
                                    <p:set>
                                      <p:cBhvr>
                                        <p:cTn id="80" dur="2000" fill="hold"/>
                                        <p:tgtEl>
                                          <p:spTgt spid="21"/>
                                        </p:tgtEl>
                                        <p:attrNameLst>
                                          <p:attrName>fill.type</p:attrName>
                                        </p:attrNameLst>
                                      </p:cBhvr>
                                      <p:to>
                                        <p:strVal val="solid"/>
                                      </p:to>
                                    </p:set>
                                    <p:set>
                                      <p:cBhvr>
                                        <p:cTn id="81" dur="20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2" presetClass="mediacall" presetSubtype="0" fill="hold" nodeType="clickEffect">
                                  <p:stCondLst>
                                    <p:cond delay="0"/>
                                  </p:stCondLst>
                                  <p:childTnLst>
                                    <p:cmd type="call" cmd="togglePause">
                                      <p:cBhvr>
                                        <p:cTn id="86" dur="1" fill="hold"/>
                                        <p:tgtEl>
                                          <p:spTgt spid="22"/>
                                        </p:tgtEl>
                                      </p:cBhvr>
                                    </p:cmd>
                                  </p:childTnLst>
                                </p:cTn>
                              </p:par>
                            </p:childTnLst>
                          </p:cTn>
                        </p:par>
                      </p:childTnLst>
                    </p:cTn>
                  </p:par>
                </p:childTnLst>
              </p:cTn>
              <p:nextCondLst>
                <p:cond evt="onClick" delay="0">
                  <p:tgtEl>
                    <p:spTgt spid="22"/>
                  </p:tgtEl>
                </p:cond>
              </p:nextCondLst>
            </p:seq>
            <p:video>
              <p:cMediaNode vol="80000">
                <p:cTn id="87" fill="hold" display="0">
                  <p:stCondLst>
                    <p:cond delay="indefinite"/>
                  </p:stCondLst>
                </p:cTn>
                <p:tgtEl>
                  <p:spTgt spid="22"/>
                </p:tgtEl>
              </p:cMediaNode>
            </p:video>
          </p:childTnLst>
        </p:cTn>
      </p:par>
    </p:tnLst>
    <p:bldLst>
      <p:bldP spid="27" grpId="0" animBg="1"/>
      <p:bldP spid="18" grpId="0" animBg="1"/>
      <p:bldP spid="19" grpId="0" animBg="1"/>
      <p:bldP spid="20" grpId="0" animBg="1"/>
      <p:bldP spid="21" grpId="0" animBg="1"/>
      <p:bldP spid="9" grpId="0" animBg="1"/>
      <p:bldP spid="9"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8" y="4860842"/>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3"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1"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a:solidFill>
                  <a:prstClr val="black"/>
                </a:solidFill>
                <a:latin typeface="Tahoma" panose="020B0604030504040204" pitchFamily="34" charset="0"/>
                <a:ea typeface="Tahoma" panose="020B0604030504040204" pitchFamily="34" charset="0"/>
                <a:cs typeface="Tahoma" panose="020B0604030504040204" pitchFamily="34" charset="0"/>
                <a:sym typeface="Arial"/>
              </a:rPr>
              <a:t>10 điểm</a:t>
            </a:r>
          </a:p>
        </p:txBody>
      </p:sp>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pic>
        <p:nvPicPr>
          <p:cNvPr id="18" name="Picture 17">
            <a:extLst>
              <a:ext uri="{FF2B5EF4-FFF2-40B4-BE49-F238E27FC236}">
                <a16:creationId xmlns:a16="http://schemas.microsoft.com/office/drawing/2014/main" xmlns="" id="{A04C382E-EC15-46B4-AAA5-6E6DB29849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sp>
        <p:nvSpPr>
          <p:cNvPr id="19" name="Rectangle: Folded Corner 18">
            <a:extLst>
              <a:ext uri="{FF2B5EF4-FFF2-40B4-BE49-F238E27FC236}">
                <a16:creationId xmlns:a16="http://schemas.microsoft.com/office/drawing/2014/main" xmlns="" id="{A53CB98D-E7BC-4E57-9D5C-3E2AB6253F1C}"/>
              </a:ext>
            </a:extLst>
          </p:cNvPr>
          <p:cNvSpPr/>
          <p:nvPr/>
        </p:nvSpPr>
        <p:spPr>
          <a:xfrm>
            <a:off x="138223" y="276447"/>
            <a:ext cx="10154093" cy="1091483"/>
          </a:xfrm>
          <a:prstGeom prst="foldedCorner">
            <a:avLst/>
          </a:prstGeom>
          <a:solidFill>
            <a:schemeClr val="accent2">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200" b="1" dirty="0" err="1">
                <a:solidFill>
                  <a:schemeClr val="tx1"/>
                </a:solidFill>
              </a:rPr>
              <a:t>Câu</a:t>
            </a:r>
            <a:r>
              <a:rPr lang="en-US" sz="3200" b="1" dirty="0">
                <a:solidFill>
                  <a:schemeClr val="tx1"/>
                </a:solidFill>
              </a:rPr>
              <a:t> 7: </a:t>
            </a:r>
            <a:r>
              <a:rPr lang="en-US" sz="3200" b="1" dirty="0" err="1">
                <a:solidFill>
                  <a:schemeClr val="tx1"/>
                </a:solidFill>
              </a:rPr>
              <a:t>Chất</a:t>
            </a:r>
            <a:r>
              <a:rPr lang="en-US" sz="3200" b="1" dirty="0">
                <a:solidFill>
                  <a:schemeClr val="tx1"/>
                </a:solidFill>
              </a:rPr>
              <a:t> </a:t>
            </a:r>
            <a:r>
              <a:rPr lang="en-US" sz="3200" b="1" dirty="0" err="1">
                <a:solidFill>
                  <a:schemeClr val="tx1"/>
                </a:solidFill>
              </a:rPr>
              <a:t>nào</a:t>
            </a:r>
            <a:r>
              <a:rPr lang="en-US" sz="3200" b="1" dirty="0">
                <a:solidFill>
                  <a:schemeClr val="tx1"/>
                </a:solidFill>
              </a:rPr>
              <a:t> </a:t>
            </a:r>
            <a:r>
              <a:rPr lang="en-US" sz="3200" b="1" dirty="0" err="1">
                <a:solidFill>
                  <a:schemeClr val="tx1"/>
                </a:solidFill>
              </a:rPr>
              <a:t>tác</a:t>
            </a:r>
            <a:r>
              <a:rPr lang="en-US" sz="3200" b="1" dirty="0">
                <a:solidFill>
                  <a:schemeClr val="tx1"/>
                </a:solidFill>
              </a:rPr>
              <a:t> </a:t>
            </a:r>
            <a:r>
              <a:rPr lang="en-US" sz="3200" b="1" dirty="0" err="1">
                <a:solidFill>
                  <a:schemeClr val="tx1"/>
                </a:solidFill>
              </a:rPr>
              <a:t>dụng</a:t>
            </a:r>
            <a:r>
              <a:rPr lang="en-US" sz="3200" b="1" dirty="0">
                <a:solidFill>
                  <a:schemeClr val="tx1"/>
                </a:solidFill>
              </a:rPr>
              <a:t> </a:t>
            </a:r>
            <a:r>
              <a:rPr lang="en-US" sz="3200" b="1" dirty="0" err="1">
                <a:solidFill>
                  <a:schemeClr val="tx1"/>
                </a:solidFill>
              </a:rPr>
              <a:t>với</a:t>
            </a:r>
            <a:r>
              <a:rPr lang="en-US" sz="3200" b="1" dirty="0">
                <a:solidFill>
                  <a:schemeClr val="tx1"/>
                </a:solidFill>
              </a:rPr>
              <a:t> </a:t>
            </a:r>
            <a:r>
              <a:rPr lang="en-US" sz="3200" b="1" dirty="0" err="1">
                <a:solidFill>
                  <a:schemeClr val="tx1"/>
                </a:solidFill>
              </a:rPr>
              <a:t>khí</a:t>
            </a:r>
            <a:r>
              <a:rPr lang="en-US" sz="3200" b="1" dirty="0">
                <a:solidFill>
                  <a:schemeClr val="tx1"/>
                </a:solidFill>
              </a:rPr>
              <a:t> oxygen </a:t>
            </a:r>
            <a:r>
              <a:rPr lang="en-US" sz="3200" b="1" dirty="0" err="1">
                <a:solidFill>
                  <a:schemeClr val="tx1"/>
                </a:solidFill>
              </a:rPr>
              <a:t>tạo</a:t>
            </a:r>
            <a:r>
              <a:rPr lang="en-US" sz="3200" b="1" dirty="0">
                <a:solidFill>
                  <a:schemeClr val="tx1"/>
                </a:solidFill>
              </a:rPr>
              <a:t> </a:t>
            </a:r>
            <a:r>
              <a:rPr lang="en-US" sz="3200" b="1" dirty="0" err="1">
                <a:solidFill>
                  <a:schemeClr val="tx1"/>
                </a:solidFill>
              </a:rPr>
              <a:t>thành</a:t>
            </a:r>
            <a:r>
              <a:rPr lang="en-US" sz="3200" b="1" dirty="0">
                <a:solidFill>
                  <a:schemeClr val="tx1"/>
                </a:solidFill>
              </a:rPr>
              <a:t> oxide base ?</a:t>
            </a:r>
          </a:p>
        </p:txBody>
      </p:sp>
      <p:pic>
        <p:nvPicPr>
          <p:cNvPr id="25" name="Picture 24">
            <a:extLst>
              <a:ext uri="{FF2B5EF4-FFF2-40B4-BE49-F238E27FC236}">
                <a16:creationId xmlns:a16="http://schemas.microsoft.com/office/drawing/2014/main" xmlns="" id="{AC13EAF1-40EC-4D58-9264-5E719DD49B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sp>
        <p:nvSpPr>
          <p:cNvPr id="32" name="Rectangle: Folded Corner 31">
            <a:extLst>
              <a:ext uri="{FF2B5EF4-FFF2-40B4-BE49-F238E27FC236}">
                <a16:creationId xmlns:a16="http://schemas.microsoft.com/office/drawing/2014/main" xmlns="" id="{EAAA4BB6-BE57-43C6-8D53-64A001CE7E65}"/>
              </a:ext>
            </a:extLst>
          </p:cNvPr>
          <p:cNvSpPr/>
          <p:nvPr/>
        </p:nvSpPr>
        <p:spPr>
          <a:xfrm>
            <a:off x="737510" y="1805127"/>
            <a:ext cx="4677056" cy="89970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en-US" sz="3200" b="1" dirty="0">
                <a:solidFill>
                  <a:schemeClr val="tx1"/>
                </a:solidFill>
                <a:ea typeface="Tahoma" panose="020B0604030504040204" pitchFamily="34" charset="0"/>
                <a:cs typeface="#9Slide03 Arima Madurai ExtraBo" panose="00000900000000000000" pitchFamily="2" charset="0"/>
                <a:sym typeface="Arial"/>
              </a:rPr>
              <a:t>A</a:t>
            </a:r>
            <a:r>
              <a:rPr lang="vi-VN" sz="3200" b="1" dirty="0">
                <a:solidFill>
                  <a:schemeClr val="tx1"/>
                </a:solidFill>
                <a:ea typeface="Tahoma" panose="020B0604030504040204" pitchFamily="34" charset="0"/>
                <a:cs typeface="#9Slide03 Arima Madurai ExtraBo" panose="00000900000000000000" pitchFamily="2" charset="0"/>
                <a:sym typeface="Arial"/>
              </a:rPr>
              <a:t>.</a:t>
            </a:r>
            <a:r>
              <a:rPr lang="en-US" sz="3200" b="1" dirty="0">
                <a:solidFill>
                  <a:schemeClr val="tx1"/>
                </a:solidFill>
                <a:ea typeface="Tahoma" panose="020B0604030504040204" pitchFamily="34" charset="0"/>
                <a:cs typeface="#9Slide03 Arima Madurai ExtraBo" panose="00000900000000000000" pitchFamily="2" charset="0"/>
                <a:sym typeface="Arial"/>
              </a:rPr>
              <a:t> Phosphorus</a:t>
            </a:r>
            <a:r>
              <a:rPr lang="vi-VN" sz="3200" b="1" dirty="0">
                <a:solidFill>
                  <a:schemeClr val="tx1"/>
                </a:solidFill>
                <a:ea typeface="Tahoma" panose="020B0604030504040204" pitchFamily="34" charset="0"/>
                <a:cs typeface="#9Slide03 Arima Madurai ExtraBo" panose="00000900000000000000" pitchFamily="2" charset="0"/>
                <a:sym typeface="Arial"/>
              </a:rPr>
              <a:t> </a:t>
            </a:r>
            <a:endParaRPr lang="en-US" sz="3200" b="1" dirty="0">
              <a:solidFill>
                <a:schemeClr val="tx1"/>
              </a:solidFill>
            </a:endParaRPr>
          </a:p>
        </p:txBody>
      </p:sp>
      <p:sp>
        <p:nvSpPr>
          <p:cNvPr id="34" name="Rectangle: Folded Corner 33">
            <a:extLst>
              <a:ext uri="{FF2B5EF4-FFF2-40B4-BE49-F238E27FC236}">
                <a16:creationId xmlns:a16="http://schemas.microsoft.com/office/drawing/2014/main" xmlns="" id="{7EDD119F-05AF-42F1-AF76-17EFE9E687E5}"/>
              </a:ext>
            </a:extLst>
          </p:cNvPr>
          <p:cNvSpPr/>
          <p:nvPr/>
        </p:nvSpPr>
        <p:spPr>
          <a:xfrm>
            <a:off x="6496770" y="2953125"/>
            <a:ext cx="4454005" cy="102323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en-US" sz="3200" b="1" dirty="0">
                <a:solidFill>
                  <a:schemeClr val="tx1"/>
                </a:solidFill>
              </a:rPr>
              <a:t>D. Magnesium</a:t>
            </a:r>
          </a:p>
        </p:txBody>
      </p:sp>
      <p:sp>
        <p:nvSpPr>
          <p:cNvPr id="37" name="Rectangle: Folded Corner 36">
            <a:extLst>
              <a:ext uri="{FF2B5EF4-FFF2-40B4-BE49-F238E27FC236}">
                <a16:creationId xmlns:a16="http://schemas.microsoft.com/office/drawing/2014/main" xmlns="" id="{FF393984-C920-43AC-99F9-C4E729D0AC22}"/>
              </a:ext>
            </a:extLst>
          </p:cNvPr>
          <p:cNvSpPr/>
          <p:nvPr/>
        </p:nvSpPr>
        <p:spPr>
          <a:xfrm>
            <a:off x="6520224" y="1859973"/>
            <a:ext cx="4454005" cy="89970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en-US" sz="3200" b="1" dirty="0" err="1">
                <a:solidFill>
                  <a:schemeClr val="tx1"/>
                </a:solidFill>
                <a:ea typeface="Tahoma" panose="020B0604030504040204" pitchFamily="34" charset="0"/>
                <a:cs typeface="#9Slide03 Arima Madurai ExtraBo" panose="00000900000000000000" pitchFamily="2" charset="0"/>
                <a:sym typeface="Arial"/>
              </a:rPr>
              <a:t>B</a:t>
            </a:r>
            <a:r>
              <a:rPr lang="en-US" sz="3200" b="1" dirty="0" err="1">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a:t>
            </a:r>
            <a:r>
              <a:rPr lang="en-US" sz="3200" b="1" dirty="0" err="1">
                <a:solidFill>
                  <a:schemeClr val="tx1"/>
                </a:solidFill>
              </a:rPr>
              <a:t>Sulfur</a:t>
            </a:r>
            <a:r>
              <a:rPr lang="en-US" sz="3200" b="1" dirty="0">
                <a:solidFill>
                  <a:schemeClr val="tx1"/>
                </a:solidFill>
              </a:rPr>
              <a:t> </a:t>
            </a:r>
            <a:endParaRPr lang="en-US"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sp>
        <p:nvSpPr>
          <p:cNvPr id="39" name="Rectangle: Folded Corner 38">
            <a:extLst>
              <a:ext uri="{FF2B5EF4-FFF2-40B4-BE49-F238E27FC236}">
                <a16:creationId xmlns:a16="http://schemas.microsoft.com/office/drawing/2014/main" xmlns="" id="{F8511F6C-340E-4615-A76A-E66716327DCA}"/>
              </a:ext>
            </a:extLst>
          </p:cNvPr>
          <p:cNvSpPr/>
          <p:nvPr/>
        </p:nvSpPr>
        <p:spPr>
          <a:xfrm>
            <a:off x="751790" y="2981107"/>
            <a:ext cx="4677056" cy="10232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77">
              <a:defRPr/>
            </a:pPr>
            <a:r>
              <a:rPr lang="vi-VN" sz="3200" b="1" dirty="0">
                <a:solidFill>
                  <a:schemeClr val="tx1"/>
                </a:solidFill>
                <a:ea typeface="Tahoma" panose="020B0604030504040204" pitchFamily="34" charset="0"/>
                <a:cs typeface="#9Slide03 Arima Madurai ExtraBo" panose="00000900000000000000" pitchFamily="2" charset="0"/>
                <a:sym typeface="Arial"/>
              </a:rPr>
              <a:t>C</a:t>
            </a:r>
            <a:r>
              <a:rPr lang="vi-VN"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rPr>
              <a:t>.</a:t>
            </a:r>
            <a:r>
              <a:rPr lang="en-US" sz="3200" b="1" dirty="0">
                <a:solidFill>
                  <a:schemeClr val="tx1"/>
                </a:solidFill>
              </a:rPr>
              <a:t>Chlorine</a:t>
            </a:r>
            <a:endParaRPr lang="vi-VN"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sp>
        <p:nvSpPr>
          <p:cNvPr id="40" name="Flowchart: Summing Junction 39">
            <a:hlinkClick r:id="" action="ppaction://noaction"/>
            <a:extLst>
              <a:ext uri="{FF2B5EF4-FFF2-40B4-BE49-F238E27FC236}">
                <a16:creationId xmlns:a16="http://schemas.microsoft.com/office/drawing/2014/main" xmlns="" id="{B7F82814-DC23-41D8-B26A-AF0369E2F814}"/>
              </a:ext>
            </a:extLst>
          </p:cNvPr>
          <p:cNvSpPr/>
          <p:nvPr/>
        </p:nvSpPr>
        <p:spPr>
          <a:xfrm>
            <a:off x="11456159" y="6073897"/>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pic>
        <p:nvPicPr>
          <p:cNvPr id="2" name="30 seconds countdown (Đồng hồ đếm ngược 30 giây)">
            <a:hlinkClick r:id="" action="ppaction://media"/>
            <a:extLst>
              <a:ext uri="{FF2B5EF4-FFF2-40B4-BE49-F238E27FC236}">
                <a16:creationId xmlns:a16="http://schemas.microsoft.com/office/drawing/2014/main" xmlns="" id="{B23EE128-B7F9-C5BE-2C58-1421106DEB0E}"/>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720325" y="1"/>
            <a:ext cx="1471675" cy="827817"/>
          </a:xfrm>
          <a:prstGeom prst="rect">
            <a:avLst/>
          </a:prstGeom>
        </p:spPr>
      </p:pic>
      <p:sp>
        <p:nvSpPr>
          <p:cNvPr id="3" name="Rectangle 2">
            <a:extLst>
              <a:ext uri="{FF2B5EF4-FFF2-40B4-BE49-F238E27FC236}">
                <a16:creationId xmlns:a16="http://schemas.microsoft.com/office/drawing/2014/main" xmlns="" id="{AC3359AD-6ED4-E7C5-7516-EA0BD26E882D}"/>
              </a:ext>
            </a:extLst>
          </p:cNvPr>
          <p:cNvSpPr/>
          <p:nvPr/>
        </p:nvSpPr>
        <p:spPr>
          <a:xfrm rot="5600923">
            <a:off x="3878036" y="5848824"/>
            <a:ext cx="1828748" cy="188234"/>
          </a:xfrm>
          <a:prstGeom prst="rect">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4" name="Arrow: Pentagon 3">
            <a:hlinkClick r:id="" action="ppaction://noaction"/>
            <a:extLst>
              <a:ext uri="{FF2B5EF4-FFF2-40B4-BE49-F238E27FC236}">
                <a16:creationId xmlns:a16="http://schemas.microsoft.com/office/drawing/2014/main" xmlns="" id="{3302B77F-BC28-3460-E134-E68255560F9C}"/>
              </a:ext>
            </a:extLst>
          </p:cNvPr>
          <p:cNvSpPr/>
          <p:nvPr/>
        </p:nvSpPr>
        <p:spPr>
          <a:xfrm rot="586976" flipH="1">
            <a:off x="3855598" y="5155005"/>
            <a:ext cx="1733204" cy="674636"/>
          </a:xfrm>
          <a:prstGeom prst="homePlate">
            <a:avLst/>
          </a:prstGeom>
          <a:blipFill>
            <a:blip r:embed="rId1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b="1" kern="1200">
                <a:solidFill>
                  <a:prstClr val="white"/>
                </a:solidFill>
                <a:latin typeface="Tahoma" panose="020B0604030504040204" pitchFamily="34" charset="0"/>
                <a:ea typeface="Tahoma" panose="020B0604030504040204" pitchFamily="34" charset="0"/>
                <a:cs typeface="Tahoma" panose="020B0604030504040204" pitchFamily="34" charset="0"/>
              </a:rPr>
              <a:t>QUESTION</a:t>
            </a:r>
          </a:p>
        </p:txBody>
      </p:sp>
      <p:pic>
        <p:nvPicPr>
          <p:cNvPr id="6" name="Picture 5">
            <a:extLst>
              <a:ext uri="{FF2B5EF4-FFF2-40B4-BE49-F238E27FC236}">
                <a16:creationId xmlns:a16="http://schemas.microsoft.com/office/drawing/2014/main" xmlns="" id="{CF9C2932-AFF3-ABA6-9671-3D963162C3D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35223" y="6196340"/>
            <a:ext cx="714375" cy="764381"/>
          </a:xfrm>
          <a:prstGeom prst="rect">
            <a:avLst/>
          </a:prstGeom>
        </p:spPr>
      </p:pic>
      <p:sp>
        <p:nvSpPr>
          <p:cNvPr id="8" name="Flowchart: Summing Junction 7">
            <a:extLst>
              <a:ext uri="{FF2B5EF4-FFF2-40B4-BE49-F238E27FC236}">
                <a16:creationId xmlns:a16="http://schemas.microsoft.com/office/drawing/2014/main" xmlns="" id="{7135F27E-997E-F734-36C3-8B4A6B9C1F68}"/>
              </a:ext>
            </a:extLst>
          </p:cNvPr>
          <p:cNvSpPr/>
          <p:nvPr/>
        </p:nvSpPr>
        <p:spPr>
          <a:xfrm>
            <a:off x="4773967" y="524898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10" name="Picture 9">
            <a:extLst>
              <a:ext uri="{FF2B5EF4-FFF2-40B4-BE49-F238E27FC236}">
                <a16:creationId xmlns:a16="http://schemas.microsoft.com/office/drawing/2014/main" xmlns="" id="{C6A0C31B-11A8-37D9-6C1A-0A41869ADE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22340" y="5657118"/>
            <a:ext cx="873043" cy="956990"/>
          </a:xfrm>
          <a:prstGeom prst="rect">
            <a:avLst/>
          </a:prstGeom>
        </p:spPr>
      </p:pic>
      <p:pic>
        <p:nvPicPr>
          <p:cNvPr id="11" name="Picture 10">
            <a:extLst>
              <a:ext uri="{FF2B5EF4-FFF2-40B4-BE49-F238E27FC236}">
                <a16:creationId xmlns:a16="http://schemas.microsoft.com/office/drawing/2014/main" xmlns="" id="{A59D8178-C510-8A44-8B30-6DB1B56DCB0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1552" y="4681524"/>
            <a:ext cx="583484" cy="576482"/>
          </a:xfrm>
          <a:prstGeom prst="rect">
            <a:avLst/>
          </a:prstGeom>
        </p:spPr>
      </p:pic>
      <p:pic>
        <p:nvPicPr>
          <p:cNvPr id="12" name="Picture 11">
            <a:extLst>
              <a:ext uri="{FF2B5EF4-FFF2-40B4-BE49-F238E27FC236}">
                <a16:creationId xmlns:a16="http://schemas.microsoft.com/office/drawing/2014/main" xmlns="" id="{18440696-D62D-E3BE-946D-E131D978B00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5172963" y="4851899"/>
            <a:ext cx="660121" cy="632396"/>
          </a:xfrm>
          <a:prstGeom prst="rect">
            <a:avLst/>
          </a:prstGeom>
        </p:spPr>
      </p:pic>
    </p:spTree>
    <p:extLst>
      <p:ext uri="{BB962C8B-B14F-4D97-AF65-F5344CB8AC3E}">
        <p14:creationId xmlns:p14="http://schemas.microsoft.com/office/powerpoint/2010/main" val="413782916"/>
      </p:ext>
    </p:extLst>
  </p:cSld>
  <p:clrMapOvr>
    <a:masterClrMapping/>
  </p:clrMapOvr>
  <p:transition>
    <p:fad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par>
                                <p:cTn id="25" presetID="42"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1000"/>
                                        <p:tgtEl>
                                          <p:spTgt spid="39"/>
                                        </p:tgtEl>
                                      </p:cBhvr>
                                    </p:animEffect>
                                    <p:anim calcmode="lin" valueType="num">
                                      <p:cBhvr>
                                        <p:cTn id="28" dur="1000" fill="hold"/>
                                        <p:tgtEl>
                                          <p:spTgt spid="39"/>
                                        </p:tgtEl>
                                        <p:attrNameLst>
                                          <p:attrName>ppt_x</p:attrName>
                                        </p:attrNameLst>
                                      </p:cBhvr>
                                      <p:tavLst>
                                        <p:tav tm="0">
                                          <p:val>
                                            <p:strVal val="#ppt_x"/>
                                          </p:val>
                                        </p:tav>
                                        <p:tav tm="100000">
                                          <p:val>
                                            <p:strVal val="#ppt_x"/>
                                          </p:val>
                                        </p:tav>
                                      </p:tavLst>
                                    </p:anim>
                                    <p:anim calcmode="lin" valueType="num">
                                      <p:cBhvr>
                                        <p:cTn id="29" dur="1000" fill="hold"/>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par>
                          <p:cTn id="30" fill="hold">
                            <p:stCondLst>
                              <p:cond delay="1000"/>
                            </p:stCondLst>
                            <p:childTnLst>
                              <p:par>
                                <p:cTn id="31" presetID="1" presetClass="mediacall" presetSubtype="0" fill="hold" nodeType="afterEffect">
                                  <p:stCondLst>
                                    <p:cond delay="0"/>
                                  </p:stCondLst>
                                  <p:childTnLst>
                                    <p:cmd type="call" cmd="playFrom(0.0)">
                                      <p:cBhvr>
                                        <p:cTn id="32" dur="309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1.66667E-6 -3.7037E-6 L -1.66667E-6 -0.22476 " pathEditMode="relative" rAng="0" ptsTypes="AA">
                                      <p:cBhvr>
                                        <p:cTn id="37" dur="2000" fill="hold"/>
                                        <p:tgtEl>
                                          <p:spTgt spid="7"/>
                                        </p:tgtEl>
                                        <p:attrNameLst>
                                          <p:attrName>ppt_x</p:attrName>
                                          <p:attrName>ppt_y</p:attrName>
                                        </p:attrNameLst>
                                      </p:cBhvr>
                                      <p:rCtr x="0" y="-11250"/>
                                    </p:animMotion>
                                  </p:childTnLst>
                                  <p:subTnLst>
                                    <p:audio>
                                      <p:cMediaNode>
                                        <p:cTn display="0" masterRel="sameClick">
                                          <p:stCondLst>
                                            <p:cond evt="begin" delay="0">
                                              <p:tn val="36"/>
                                            </p:cond>
                                          </p:stCondLst>
                                          <p:endCondLst>
                                            <p:cond evt="onStopAudio" delay="0">
                                              <p:tgtEl>
                                                <p:sldTgt/>
                                              </p:tgtEl>
                                            </p:cond>
                                          </p:endCondLst>
                                        </p:cTn>
                                        <p:tgtEl>
                                          <p:sndTgt r:embed="rId4" name="chimes.wav"/>
                                        </p:tgtEl>
                                      </p:cMediaNode>
                                    </p:audio>
                                  </p:subTnLst>
                                </p:cTn>
                              </p:par>
                            </p:childTnLst>
                          </p:cTn>
                        </p:par>
                        <p:par>
                          <p:cTn id="38" fill="hold">
                            <p:stCondLst>
                              <p:cond delay="2000"/>
                            </p:stCondLst>
                            <p:childTnLst>
                              <p:par>
                                <p:cTn id="39" presetID="22" presetClass="entr" presetSubtype="4"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subTnLst>
                                    <p:audio>
                                      <p:cMediaNode>
                                        <p:cTn display="0" masterRel="sameClick">
                                          <p:stCondLst>
                                            <p:cond evt="begin" delay="0">
                                              <p:tn val="39"/>
                                            </p:cond>
                                          </p:stCondLst>
                                          <p:endCondLst>
                                            <p:cond evt="onStopAudio" delay="0">
                                              <p:tgtEl>
                                                <p:sldTgt/>
                                              </p:tgtEl>
                                            </p:cond>
                                          </p:endCondLst>
                                        </p:cTn>
                                        <p:tgtEl>
                                          <p:sndTgt r:embed="rId5" name="applause.wav"/>
                                        </p:tgtEl>
                                      </p:cMediaNode>
                                    </p:audio>
                                  </p:subTnLst>
                                </p:cTn>
                              </p:par>
                              <p:par>
                                <p:cTn id="42" presetID="10" presetClass="entr" presetSubtype="0" fill="hold"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par>
                                <p:cTn id="45" presetID="10" presetClass="entr" presetSubtype="0" fill="hold" nodeType="with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childTnLst>
                          </p:cTn>
                        </p:par>
                        <p:par>
                          <p:cTn id="48" fill="hold">
                            <p:stCondLst>
                              <p:cond delay="2500"/>
                            </p:stCondLst>
                            <p:childTnLst>
                              <p:par>
                                <p:cTn id="49" presetID="32" presetClass="emph" presetSubtype="0" repeatCount="indefinite" fill="hold" grpId="1" nodeType="afterEffect">
                                  <p:stCondLst>
                                    <p:cond delay="0"/>
                                  </p:stCondLst>
                                  <p:childTnLst>
                                    <p:animRot by="120000">
                                      <p:cBhvr>
                                        <p:cTn id="50" dur="100" fill="hold">
                                          <p:stCondLst>
                                            <p:cond delay="0"/>
                                          </p:stCondLst>
                                        </p:cTn>
                                        <p:tgtEl>
                                          <p:spTgt spid="9"/>
                                        </p:tgtEl>
                                        <p:attrNameLst>
                                          <p:attrName>r</p:attrName>
                                        </p:attrNameLst>
                                      </p:cBhvr>
                                    </p:animRot>
                                    <p:animRot by="-240000">
                                      <p:cBhvr>
                                        <p:cTn id="51" dur="200" fill="hold">
                                          <p:stCondLst>
                                            <p:cond delay="200"/>
                                          </p:stCondLst>
                                        </p:cTn>
                                        <p:tgtEl>
                                          <p:spTgt spid="9"/>
                                        </p:tgtEl>
                                        <p:attrNameLst>
                                          <p:attrName>r</p:attrName>
                                        </p:attrNameLst>
                                      </p:cBhvr>
                                    </p:animRot>
                                    <p:animRot by="240000">
                                      <p:cBhvr>
                                        <p:cTn id="52" dur="200" fill="hold">
                                          <p:stCondLst>
                                            <p:cond delay="400"/>
                                          </p:stCondLst>
                                        </p:cTn>
                                        <p:tgtEl>
                                          <p:spTgt spid="9"/>
                                        </p:tgtEl>
                                        <p:attrNameLst>
                                          <p:attrName>r</p:attrName>
                                        </p:attrNameLst>
                                      </p:cBhvr>
                                    </p:animRot>
                                    <p:animRot by="-240000">
                                      <p:cBhvr>
                                        <p:cTn id="53" dur="200" fill="hold">
                                          <p:stCondLst>
                                            <p:cond delay="600"/>
                                          </p:stCondLst>
                                        </p:cTn>
                                        <p:tgtEl>
                                          <p:spTgt spid="9"/>
                                        </p:tgtEl>
                                        <p:attrNameLst>
                                          <p:attrName>r</p:attrName>
                                        </p:attrNameLst>
                                      </p:cBhvr>
                                    </p:animRot>
                                    <p:animRot by="120000">
                                      <p:cBhvr>
                                        <p:cTn id="5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3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32"/>
                                        </p:tgtEl>
                                        <p:attrNameLst>
                                          <p:attrName>fillcolor</p:attrName>
                                        </p:attrNameLst>
                                      </p:cBhvr>
                                      <p:to>
                                        <a:srgbClr val="FF0000"/>
                                      </p:to>
                                    </p:animClr>
                                    <p:set>
                                      <p:cBhvr>
                                        <p:cTn id="60" dur="2000" fill="hold"/>
                                        <p:tgtEl>
                                          <p:spTgt spid="32"/>
                                        </p:tgtEl>
                                        <p:attrNameLst>
                                          <p:attrName>fill.type</p:attrName>
                                        </p:attrNameLst>
                                      </p:cBhvr>
                                      <p:to>
                                        <p:strVal val="solid"/>
                                      </p:to>
                                    </p:set>
                                    <p:set>
                                      <p:cBhvr>
                                        <p:cTn id="61" dur="2000" fill="hold"/>
                                        <p:tgtEl>
                                          <p:spTgt spid="32"/>
                                        </p:tgtEl>
                                        <p:attrNameLst>
                                          <p:attrName>fill.on</p:attrName>
                                        </p:attrNameLst>
                                      </p:cBhvr>
                                      <p:to>
                                        <p:strVal val="true"/>
                                      </p:to>
                                    </p:set>
                                  </p:childTnLst>
                                </p:cTn>
                              </p:par>
                            </p:childTnLst>
                          </p:cTn>
                        </p:par>
                      </p:childTnLst>
                    </p:cTn>
                  </p:par>
                </p:childTnLst>
              </p:cTn>
              <p:nextCondLst>
                <p:cond evt="onClick" delay="0">
                  <p:tgtEl>
                    <p:spTgt spid="32"/>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37"/>
                                        </p:tgtEl>
                                        <p:attrNameLst>
                                          <p:attrName>fillcolor</p:attrName>
                                        </p:attrNameLst>
                                      </p:cBhvr>
                                      <p:to>
                                        <a:srgbClr val="FF0000"/>
                                      </p:to>
                                    </p:animClr>
                                    <p:set>
                                      <p:cBhvr>
                                        <p:cTn id="67" dur="2000" fill="hold"/>
                                        <p:tgtEl>
                                          <p:spTgt spid="37"/>
                                        </p:tgtEl>
                                        <p:attrNameLst>
                                          <p:attrName>fill.type</p:attrName>
                                        </p:attrNameLst>
                                      </p:cBhvr>
                                      <p:to>
                                        <p:strVal val="solid"/>
                                      </p:to>
                                    </p:set>
                                    <p:set>
                                      <p:cBhvr>
                                        <p:cTn id="68" dur="20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69" restart="whenNotActive" fill="hold" evtFilter="cancelBubble" nodeType="interactiveSeq">
                <p:stCondLst>
                  <p:cond evt="onClick" delay="0">
                    <p:tgtEl>
                      <p:spTgt spid="34"/>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34"/>
                                        </p:tgtEl>
                                        <p:attrNameLst>
                                          <p:attrName>fillcolor</p:attrName>
                                        </p:attrNameLst>
                                      </p:cBhvr>
                                      <p:to>
                                        <a:srgbClr val="C5E0B3"/>
                                      </p:to>
                                    </p:animClr>
                                    <p:set>
                                      <p:cBhvr>
                                        <p:cTn id="74" dur="2000" fill="hold"/>
                                        <p:tgtEl>
                                          <p:spTgt spid="34"/>
                                        </p:tgtEl>
                                        <p:attrNameLst>
                                          <p:attrName>fill.type</p:attrName>
                                        </p:attrNameLst>
                                      </p:cBhvr>
                                      <p:to>
                                        <p:strVal val="solid"/>
                                      </p:to>
                                    </p:set>
                                    <p:set>
                                      <p:cBhvr>
                                        <p:cTn id="75" dur="20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76" restart="whenNotActive" fill="hold" evtFilter="cancelBubble" nodeType="interactiveSeq">
                <p:stCondLst>
                  <p:cond evt="onClick" delay="0">
                    <p:tgtEl>
                      <p:spTgt spid="39"/>
                    </p:tgtEl>
                  </p:cond>
                </p:stCondLst>
                <p:endSync evt="end" delay="0">
                  <p:rtn val="all"/>
                </p:endSync>
                <p:childTnLst>
                  <p:par>
                    <p:cTn id="77" fill="hold">
                      <p:stCondLst>
                        <p:cond delay="0"/>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39"/>
                                        </p:tgtEl>
                                        <p:attrNameLst>
                                          <p:attrName>fillcolor</p:attrName>
                                        </p:attrNameLst>
                                      </p:cBhvr>
                                      <p:to>
                                        <a:srgbClr val="FF0000"/>
                                      </p:to>
                                    </p:animClr>
                                    <p:set>
                                      <p:cBhvr>
                                        <p:cTn id="81" dur="2000" fill="hold"/>
                                        <p:tgtEl>
                                          <p:spTgt spid="39"/>
                                        </p:tgtEl>
                                        <p:attrNameLst>
                                          <p:attrName>fill.type</p:attrName>
                                        </p:attrNameLst>
                                      </p:cBhvr>
                                      <p:to>
                                        <p:strVal val="solid"/>
                                      </p:to>
                                    </p:set>
                                    <p:set>
                                      <p:cBhvr>
                                        <p:cTn id="82" dur="20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83" restart="whenNotActive" fill="hold" evtFilter="cancelBubble" nodeType="interactiveSeq">
                <p:stCondLst>
                  <p:cond evt="onClick" delay="0">
                    <p:tgtEl>
                      <p:spTgt spid="2"/>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2"/>
                                        </p:tgtEl>
                                      </p:cBhvr>
                                    </p:cmd>
                                  </p:childTnLst>
                                </p:cTn>
                              </p:par>
                            </p:childTnLst>
                          </p:cTn>
                        </p:par>
                      </p:childTnLst>
                    </p:cTn>
                  </p:par>
                </p:childTnLst>
              </p:cTn>
              <p:nextCondLst>
                <p:cond evt="onClick" delay="0">
                  <p:tgtEl>
                    <p:spTgt spid="2"/>
                  </p:tgtEl>
                </p:cond>
              </p:nextCondLst>
            </p:seq>
            <p:video>
              <p:cMediaNode vol="80000">
                <p:cTn id="88" fill="hold" display="0">
                  <p:stCondLst>
                    <p:cond delay="indefinite"/>
                  </p:stCondLst>
                </p:cTn>
                <p:tgtEl>
                  <p:spTgt spid="2"/>
                </p:tgtEl>
              </p:cMediaNode>
            </p:video>
          </p:childTnLst>
        </p:cTn>
      </p:par>
    </p:tnLst>
    <p:bldLst>
      <p:bldP spid="9" grpId="0" animBg="1"/>
      <p:bldP spid="9" grpId="1" animBg="1"/>
      <p:bldP spid="19" grpId="0" animBg="1"/>
      <p:bldP spid="32" grpId="0" animBg="1"/>
      <p:bldP spid="34" grpId="0" animBg="1"/>
      <p:bldP spid="37" grpId="0" animBg="1"/>
      <p:bldP spid="3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1"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10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a:rPr>
              <a:t>điểm</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188195" y="25599"/>
            <a:ext cx="10862299" cy="3413247"/>
          </a:xfrm>
          <a:prstGeom prst="foldedCorner">
            <a:avLst/>
          </a:prstGeom>
          <a:solidFill>
            <a:schemeClr val="accent2">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000" b="1" dirty="0">
              <a:solidFill>
                <a:schemeClr val="tx1"/>
              </a:solidFill>
            </a:endParaRPr>
          </a:p>
          <a:p>
            <a:endParaRPr lang="en-US" sz="3000" b="1" dirty="0">
              <a:solidFill>
                <a:schemeClr val="tx1"/>
              </a:solidFill>
            </a:endParaRPr>
          </a:p>
          <a:p>
            <a:r>
              <a:rPr lang="en-US" sz="3000" b="1" dirty="0" err="1">
                <a:solidFill>
                  <a:schemeClr val="tx1"/>
                </a:solidFill>
              </a:rPr>
              <a:t>Câu</a:t>
            </a:r>
            <a:r>
              <a:rPr lang="en-US" sz="3000" b="1" dirty="0">
                <a:solidFill>
                  <a:schemeClr val="tx1"/>
                </a:solidFill>
              </a:rPr>
              <a:t> 8: </a:t>
            </a:r>
            <a:r>
              <a:rPr lang="vi-VN" sz="3000" b="1" dirty="0">
                <a:solidFill>
                  <a:schemeClr val="tx1"/>
                </a:solidFill>
              </a:rPr>
              <a:t>Cho các thông tin sau:</a:t>
            </a:r>
            <a:endParaRPr lang="en-US" sz="3000" b="1" dirty="0">
              <a:solidFill>
                <a:schemeClr val="tx1"/>
              </a:solidFill>
            </a:endParaRPr>
          </a:p>
          <a:p>
            <a:r>
              <a:rPr lang="vi-VN" sz="3000" b="1" dirty="0">
                <a:solidFill>
                  <a:schemeClr val="tx1"/>
                </a:solidFill>
              </a:rPr>
              <a:t>- Khí X rất độc, không cháy, hoà tan trong nước, nặng hơn không khí và có tính tẩy màu.</a:t>
            </a:r>
            <a:endParaRPr lang="en-US" sz="3000" b="1" dirty="0">
              <a:solidFill>
                <a:schemeClr val="tx1"/>
              </a:solidFill>
            </a:endParaRPr>
          </a:p>
          <a:p>
            <a:r>
              <a:rPr lang="vi-VN" sz="3000" b="1" dirty="0">
                <a:solidFill>
                  <a:schemeClr val="tx1"/>
                </a:solidFill>
              </a:rPr>
              <a:t>- Khí Y rất độc, cháy trong không khí với ngọn lửa màu xanh sinh ra chất khí làm đục nước vôi trong.</a:t>
            </a:r>
            <a:endParaRPr lang="en-US" sz="3000" b="1" dirty="0">
              <a:solidFill>
                <a:schemeClr val="tx1"/>
              </a:solidFill>
            </a:endParaRPr>
          </a:p>
          <a:p>
            <a:r>
              <a:rPr lang="vi-VN" sz="3000" b="1" dirty="0">
                <a:solidFill>
                  <a:schemeClr val="tx1"/>
                </a:solidFill>
              </a:rPr>
              <a:t>- Khí Z không cháy, nặng hơn không khí, làm đục nước vôi trong.</a:t>
            </a:r>
            <a:endParaRPr lang="en-US" sz="3000" b="1" dirty="0">
              <a:solidFill>
                <a:schemeClr val="tx1"/>
              </a:solidFill>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522793" y="4622038"/>
            <a:ext cx="3422390" cy="69545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n-US" sz="3200" b="1" dirty="0">
              <a:solidFill>
                <a:schemeClr val="tx1"/>
              </a:solidFill>
            </a:endParaRPr>
          </a:p>
          <a:p>
            <a:pPr defTabSz="914377"/>
            <a:r>
              <a:rPr lang="en-US" sz="3200" b="1" dirty="0" err="1">
                <a:solidFill>
                  <a:schemeClr val="tx1"/>
                </a:solidFill>
              </a:rPr>
              <a:t>C.Cl</a:t>
            </a:r>
            <a:r>
              <a:rPr lang="vi-VN" sz="3200" b="1" baseline="-25000" dirty="0">
                <a:solidFill>
                  <a:schemeClr val="tx1"/>
                </a:solidFill>
              </a:rPr>
              <a:t>2</a:t>
            </a:r>
            <a:r>
              <a:rPr lang="vi-VN" sz="3200" b="1" dirty="0">
                <a:solidFill>
                  <a:schemeClr val="tx1"/>
                </a:solidFill>
              </a:rPr>
              <a:t>,CO, </a:t>
            </a:r>
            <a:r>
              <a:rPr lang="en-US" sz="3200" b="1" dirty="0">
                <a:solidFill>
                  <a:schemeClr val="tx1"/>
                </a:solidFill>
              </a:rPr>
              <a:t>C</a:t>
            </a:r>
            <a:r>
              <a:rPr lang="vi-VN" sz="3200" b="1" dirty="0">
                <a:solidFill>
                  <a:schemeClr val="tx1"/>
                </a:solidFill>
              </a:rPr>
              <a:t>O</a:t>
            </a:r>
            <a:r>
              <a:rPr lang="vi-VN" sz="3200" b="1" baseline="-25000" dirty="0">
                <a:solidFill>
                  <a:schemeClr val="tx1"/>
                </a:solidFill>
              </a:rPr>
              <a:t>2</a:t>
            </a:r>
            <a:endParaRPr lang="en-US" sz="3200" b="1" dirty="0">
              <a:solidFill>
                <a:schemeClr val="tx1"/>
              </a:solidFill>
            </a:endParaRPr>
          </a:p>
          <a:p>
            <a:pPr defTabSz="914377"/>
            <a:r>
              <a:rPr lang="en-US" sz="3200" b="1" dirty="0">
                <a:solidFill>
                  <a:schemeClr val="tx1"/>
                </a:solidFill>
                <a:ea typeface="Aachen" panose="02020500000000000000" pitchFamily="18" charset="0"/>
                <a:cs typeface="Aachen" panose="02020500000000000000" pitchFamily="18" charset="0"/>
                <a:sym typeface="Arial"/>
              </a:rPr>
              <a:t> </a:t>
            </a:r>
          </a:p>
        </p:txBody>
      </p:sp>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36" y="5435903"/>
            <a:ext cx="1164057" cy="1275987"/>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sp>
        <p:nvSpPr>
          <p:cNvPr id="18" name="Rectangle: Folded Corner 17">
            <a:extLst>
              <a:ext uri="{FF2B5EF4-FFF2-40B4-BE49-F238E27FC236}">
                <a16:creationId xmlns:a16="http://schemas.microsoft.com/office/drawing/2014/main" xmlns="" id="{D8058F92-AB3C-42EB-AA4D-C55230C353B5}"/>
              </a:ext>
            </a:extLst>
          </p:cNvPr>
          <p:cNvSpPr/>
          <p:nvPr/>
        </p:nvSpPr>
        <p:spPr>
          <a:xfrm>
            <a:off x="522793" y="3713825"/>
            <a:ext cx="3422390" cy="633234"/>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dirty="0">
              <a:solidFill>
                <a:schemeClr val="tx1"/>
              </a:solidFill>
            </a:endParaRPr>
          </a:p>
          <a:p>
            <a:pPr defTabSz="914377">
              <a:defRPr/>
            </a:pPr>
            <a:r>
              <a:rPr lang="en-US" sz="3200" b="1" dirty="0">
                <a:solidFill>
                  <a:schemeClr val="tx1"/>
                </a:solidFill>
              </a:rPr>
              <a:t>A.H</a:t>
            </a:r>
            <a:r>
              <a:rPr lang="vi-VN" sz="3200" b="1" baseline="-25000" dirty="0">
                <a:solidFill>
                  <a:schemeClr val="tx1"/>
                </a:solidFill>
              </a:rPr>
              <a:t>2</a:t>
            </a:r>
            <a:r>
              <a:rPr lang="vi-VN" sz="3200" b="1" dirty="0">
                <a:solidFill>
                  <a:schemeClr val="tx1"/>
                </a:solidFill>
              </a:rPr>
              <a:t>,CO, </a:t>
            </a:r>
            <a:r>
              <a:rPr lang="en-US" sz="3200" b="1" dirty="0">
                <a:solidFill>
                  <a:schemeClr val="tx1"/>
                </a:solidFill>
              </a:rPr>
              <a:t>S</a:t>
            </a:r>
            <a:r>
              <a:rPr lang="vi-VN" sz="3200" b="1" dirty="0">
                <a:solidFill>
                  <a:schemeClr val="tx1"/>
                </a:solidFill>
              </a:rPr>
              <a:t>O</a:t>
            </a:r>
            <a:r>
              <a:rPr lang="vi-VN" sz="3200" b="1" baseline="-25000" dirty="0">
                <a:solidFill>
                  <a:schemeClr val="tx1"/>
                </a:solidFill>
              </a:rPr>
              <a:t>2</a:t>
            </a:r>
            <a:endParaRPr lang="en-US" sz="3200" b="1" dirty="0">
              <a:solidFill>
                <a:schemeClr val="tx1"/>
              </a:solidFill>
            </a:endParaRPr>
          </a:p>
          <a:p>
            <a:pPr defTabSz="914377">
              <a:defRPr/>
            </a:pPr>
            <a:endParaRPr lang="en-US" sz="3200" b="1" dirty="0">
              <a:solidFill>
                <a:schemeClr val="tx1"/>
              </a:solidFill>
              <a:latin typeface="+mj-lt"/>
              <a:ea typeface="Aachen" panose="02020500000000000000" pitchFamily="18" charset="0"/>
              <a:cs typeface="Times New Roman" pitchFamily="18" charset="0"/>
              <a:sym typeface="Arial"/>
            </a:endParaRPr>
          </a:p>
        </p:txBody>
      </p:sp>
      <p:sp>
        <p:nvSpPr>
          <p:cNvPr id="19" name="Rectangle: Folded Corner 18">
            <a:extLst>
              <a:ext uri="{FF2B5EF4-FFF2-40B4-BE49-F238E27FC236}">
                <a16:creationId xmlns:a16="http://schemas.microsoft.com/office/drawing/2014/main" xmlns="" id="{C0250671-DB58-4773-A4B3-D416FB4673EF}"/>
              </a:ext>
            </a:extLst>
          </p:cNvPr>
          <p:cNvSpPr/>
          <p:nvPr/>
        </p:nvSpPr>
        <p:spPr>
          <a:xfrm>
            <a:off x="5517888" y="3790112"/>
            <a:ext cx="3693562" cy="64603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chemeClr val="tx1"/>
                </a:solidFill>
                <a:ea typeface="Aachen" panose="02020500000000000000" pitchFamily="18" charset="0"/>
                <a:cs typeface="Aachen" panose="02020500000000000000" pitchFamily="18" charset="0"/>
                <a:sym typeface="Arial"/>
              </a:rPr>
              <a:t>B.</a:t>
            </a:r>
            <a:r>
              <a:rPr lang="vi-VN" sz="3200" b="1" dirty="0">
                <a:solidFill>
                  <a:schemeClr val="tx1"/>
                </a:solidFill>
              </a:rPr>
              <a:t>Cl</a:t>
            </a:r>
            <a:r>
              <a:rPr lang="vi-VN" sz="3200" b="1" baseline="-25000" dirty="0">
                <a:solidFill>
                  <a:schemeClr val="tx1"/>
                </a:solidFill>
              </a:rPr>
              <a:t>2</a:t>
            </a:r>
            <a:r>
              <a:rPr lang="vi-VN" sz="3200" b="1" dirty="0">
                <a:solidFill>
                  <a:schemeClr val="tx1"/>
                </a:solidFill>
              </a:rPr>
              <a:t>, SO</a:t>
            </a:r>
            <a:r>
              <a:rPr lang="vi-VN" sz="3200" b="1" baseline="-25000" dirty="0">
                <a:solidFill>
                  <a:schemeClr val="tx1"/>
                </a:solidFill>
              </a:rPr>
              <a:t>2</a:t>
            </a:r>
            <a:r>
              <a:rPr lang="vi-VN" sz="3200" b="1" dirty="0">
                <a:solidFill>
                  <a:schemeClr val="tx1"/>
                </a:solidFill>
              </a:rPr>
              <a:t>, CO</a:t>
            </a:r>
            <a:r>
              <a:rPr lang="vi-VN" sz="3200" b="1" baseline="-25000" dirty="0">
                <a:solidFill>
                  <a:schemeClr val="tx1"/>
                </a:solidFill>
              </a:rPr>
              <a:t>2</a:t>
            </a:r>
            <a:endParaRPr lang="en-US" sz="3200" b="1" dirty="0">
              <a:solidFill>
                <a:schemeClr val="tx1"/>
              </a:solidFill>
              <a:latin typeface="#9Slide03 Arima Madurai ExtraBo" panose="00000900000000000000" pitchFamily="2" charset="0"/>
              <a:ea typeface="Tahoma" panose="020B0604030504040204" pitchFamily="34" charset="0"/>
              <a:cs typeface="#9Slide03 Arima Madurai ExtraBo" panose="00000900000000000000" pitchFamily="2" charset="0"/>
              <a:sym typeface="Arial"/>
            </a:endParaRPr>
          </a:p>
        </p:txBody>
      </p:sp>
      <p:sp>
        <p:nvSpPr>
          <p:cNvPr id="20" name="Rectangle: Folded Corner 19">
            <a:extLst>
              <a:ext uri="{FF2B5EF4-FFF2-40B4-BE49-F238E27FC236}">
                <a16:creationId xmlns:a16="http://schemas.microsoft.com/office/drawing/2014/main" xmlns="" id="{576AEB8C-5EBC-4F70-A126-50C8C8CBB942}"/>
              </a:ext>
            </a:extLst>
          </p:cNvPr>
          <p:cNvSpPr/>
          <p:nvPr/>
        </p:nvSpPr>
        <p:spPr>
          <a:xfrm>
            <a:off x="5533322" y="4646746"/>
            <a:ext cx="3662694" cy="64603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chemeClr val="tx1"/>
                </a:solidFill>
                <a:ea typeface="Aachen" panose="02020500000000000000" pitchFamily="18" charset="0"/>
                <a:cs typeface="Aachen" panose="02020500000000000000" pitchFamily="18" charset="0"/>
                <a:sym typeface="Arial"/>
              </a:rPr>
              <a:t>D</a:t>
            </a:r>
            <a:r>
              <a:rPr lang="vi-VN" sz="3200" b="1" dirty="0">
                <a:solidFill>
                  <a:schemeClr val="tx1"/>
                </a:solidFill>
                <a:ea typeface="Aachen" panose="02020500000000000000" pitchFamily="18" charset="0"/>
                <a:cs typeface="Aachen" panose="02020500000000000000" pitchFamily="18" charset="0"/>
                <a:sym typeface="Arial"/>
              </a:rPr>
              <a:t>.</a:t>
            </a:r>
            <a:r>
              <a:rPr lang="vi-VN" sz="3200" b="1" dirty="0">
                <a:solidFill>
                  <a:schemeClr val="tx1"/>
                </a:solidFill>
              </a:rPr>
              <a:t>SO</a:t>
            </a:r>
            <a:r>
              <a:rPr lang="vi-VN" sz="3200" b="1" baseline="-25000" dirty="0">
                <a:solidFill>
                  <a:schemeClr val="tx1"/>
                </a:solidFill>
              </a:rPr>
              <a:t>2</a:t>
            </a:r>
            <a:r>
              <a:rPr lang="vi-VN" sz="3200" b="1" dirty="0">
                <a:solidFill>
                  <a:schemeClr val="tx1"/>
                </a:solidFill>
              </a:rPr>
              <a:t>,H</a:t>
            </a:r>
            <a:r>
              <a:rPr lang="vi-VN" sz="3200" b="1" baseline="-25000" dirty="0">
                <a:solidFill>
                  <a:schemeClr val="tx1"/>
                </a:solidFill>
              </a:rPr>
              <a:t>2</a:t>
            </a:r>
            <a:r>
              <a:rPr lang="vi-VN" sz="3200" b="1" dirty="0">
                <a:solidFill>
                  <a:schemeClr val="tx1"/>
                </a:solidFill>
              </a:rPr>
              <a:t>,CO</a:t>
            </a:r>
            <a:r>
              <a:rPr lang="vi-VN" sz="3200" b="1" baseline="-25000" dirty="0">
                <a:solidFill>
                  <a:schemeClr val="tx1"/>
                </a:solidFill>
              </a:rPr>
              <a:t>2</a:t>
            </a:r>
            <a:r>
              <a:rPr lang="vi-VN" sz="3200" b="1" dirty="0">
                <a:solidFill>
                  <a:schemeClr val="tx1"/>
                </a:solidFill>
              </a:rPr>
              <a:t> </a:t>
            </a:r>
            <a:endParaRPr lang="en-US" sz="3200" b="1" dirty="0">
              <a:solidFill>
                <a:schemeClr val="tx1"/>
              </a:solidFill>
              <a:ea typeface="Aachen" panose="02020500000000000000" pitchFamily="18" charset="0"/>
              <a:cs typeface="Aachen" panose="02020500000000000000" pitchFamily="18" charset="0"/>
              <a:sym typeface="Arial"/>
            </a:endParaRPr>
          </a:p>
        </p:txBody>
      </p:sp>
      <p:pic>
        <p:nvPicPr>
          <p:cNvPr id="2" name="15 giây đếm ngược">
            <a:hlinkClick r:id="" action="ppaction://media"/>
            <a:extLst>
              <a:ext uri="{FF2B5EF4-FFF2-40B4-BE49-F238E27FC236}">
                <a16:creationId xmlns:a16="http://schemas.microsoft.com/office/drawing/2014/main" xmlns="" id="{2D129507-284C-4E53-9BED-713E607CD03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905068" y="1"/>
            <a:ext cx="1286933" cy="723900"/>
          </a:xfrm>
          <a:prstGeom prst="rect">
            <a:avLst/>
          </a:prstGeom>
        </p:spPr>
      </p:pic>
      <p:sp>
        <p:nvSpPr>
          <p:cNvPr id="4" name="Flowchart: Summing Junction 3">
            <a:hlinkClick r:id="" action="ppaction://noaction"/>
            <a:extLst>
              <a:ext uri="{FF2B5EF4-FFF2-40B4-BE49-F238E27FC236}">
                <a16:creationId xmlns:a16="http://schemas.microsoft.com/office/drawing/2014/main" xmlns="" id="{48064325-C6F5-75FD-183D-247C67378A4E}"/>
              </a:ext>
            </a:extLst>
          </p:cNvPr>
          <p:cNvSpPr/>
          <p:nvPr/>
        </p:nvSpPr>
        <p:spPr>
          <a:xfrm>
            <a:off x="11456159" y="6073897"/>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4" name="Rectangle 13">
            <a:extLst>
              <a:ext uri="{FF2B5EF4-FFF2-40B4-BE49-F238E27FC236}">
                <a16:creationId xmlns:a16="http://schemas.microsoft.com/office/drawing/2014/main" xmlns="" id="{679C6798-194B-90F7-43BC-7E11596F5586}"/>
              </a:ext>
            </a:extLst>
          </p:cNvPr>
          <p:cNvSpPr/>
          <p:nvPr/>
        </p:nvSpPr>
        <p:spPr>
          <a:xfrm rot="5600923">
            <a:off x="3878036" y="5848824"/>
            <a:ext cx="1828748" cy="188234"/>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5" name="Arrow: Pentagon 14">
            <a:hlinkClick r:id="" action="ppaction://noaction"/>
            <a:extLst>
              <a:ext uri="{FF2B5EF4-FFF2-40B4-BE49-F238E27FC236}">
                <a16:creationId xmlns:a16="http://schemas.microsoft.com/office/drawing/2014/main" xmlns="" id="{4090215E-49E1-38E1-998A-C2CAC783476F}"/>
              </a:ext>
            </a:extLst>
          </p:cNvPr>
          <p:cNvSpPr/>
          <p:nvPr/>
        </p:nvSpPr>
        <p:spPr>
          <a:xfrm rot="586976" flipH="1">
            <a:off x="3713946" y="5149986"/>
            <a:ext cx="1733204" cy="674636"/>
          </a:xfrm>
          <a:prstGeom prst="homePlate">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QUESTION</a:t>
            </a:r>
          </a:p>
        </p:txBody>
      </p:sp>
      <p:pic>
        <p:nvPicPr>
          <p:cNvPr id="16" name="Picture 15">
            <a:extLst>
              <a:ext uri="{FF2B5EF4-FFF2-40B4-BE49-F238E27FC236}">
                <a16:creationId xmlns:a16="http://schemas.microsoft.com/office/drawing/2014/main" xmlns="" id="{3DDE1743-4842-E37C-8AA0-3F8D6CA2EB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35223" y="6196340"/>
            <a:ext cx="714375" cy="764381"/>
          </a:xfrm>
          <a:prstGeom prst="rect">
            <a:avLst/>
          </a:prstGeom>
        </p:spPr>
      </p:pic>
      <p:sp>
        <p:nvSpPr>
          <p:cNvPr id="17" name="Flowchart: Summing Junction 16">
            <a:extLst>
              <a:ext uri="{FF2B5EF4-FFF2-40B4-BE49-F238E27FC236}">
                <a16:creationId xmlns:a16="http://schemas.microsoft.com/office/drawing/2014/main" xmlns="" id="{371619F3-B4ED-6714-F971-7F3F0A816322}"/>
              </a:ext>
            </a:extLst>
          </p:cNvPr>
          <p:cNvSpPr/>
          <p:nvPr/>
        </p:nvSpPr>
        <p:spPr>
          <a:xfrm>
            <a:off x="4773967" y="524898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21" name="Picture 20">
            <a:extLst>
              <a:ext uri="{FF2B5EF4-FFF2-40B4-BE49-F238E27FC236}">
                <a16:creationId xmlns:a16="http://schemas.microsoft.com/office/drawing/2014/main" xmlns="" id="{D693E918-E961-EA19-44EC-30B3EA128D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2340" y="5657118"/>
            <a:ext cx="873043" cy="956990"/>
          </a:xfrm>
          <a:prstGeom prst="rect">
            <a:avLst/>
          </a:prstGeom>
        </p:spPr>
      </p:pic>
      <p:pic>
        <p:nvPicPr>
          <p:cNvPr id="22" name="Picture 21">
            <a:extLst>
              <a:ext uri="{FF2B5EF4-FFF2-40B4-BE49-F238E27FC236}">
                <a16:creationId xmlns:a16="http://schemas.microsoft.com/office/drawing/2014/main" xmlns="" id="{8F7C41FF-B2A3-8488-8315-C25949F4CA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11552" y="4681524"/>
            <a:ext cx="583484" cy="576482"/>
          </a:xfrm>
          <a:prstGeom prst="rect">
            <a:avLst/>
          </a:prstGeom>
        </p:spPr>
      </p:pic>
      <p:pic>
        <p:nvPicPr>
          <p:cNvPr id="31" name="Picture 30">
            <a:extLst>
              <a:ext uri="{FF2B5EF4-FFF2-40B4-BE49-F238E27FC236}">
                <a16:creationId xmlns:a16="http://schemas.microsoft.com/office/drawing/2014/main" xmlns="" id="{BD06CBBB-29F5-E01C-D244-5960873EE79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886208" y="4873815"/>
            <a:ext cx="660121" cy="632396"/>
          </a:xfrm>
          <a:prstGeom prst="rect">
            <a:avLst/>
          </a:prstGeom>
        </p:spPr>
      </p:pic>
      <p:pic>
        <p:nvPicPr>
          <p:cNvPr id="23" name="Picture 22">
            <a:hlinkClick r:id="" action="ppaction://noaction"/>
            <a:extLst>
              <a:ext uri="{FF2B5EF4-FFF2-40B4-BE49-F238E27FC236}">
                <a16:creationId xmlns:a16="http://schemas.microsoft.com/office/drawing/2014/main" xmlns="" id="{3793D510-E444-4AFB-AE15-770149DF899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533633" y="4097963"/>
            <a:ext cx="1969179" cy="1743607"/>
          </a:xfrm>
          <a:prstGeom prst="rect">
            <a:avLst/>
          </a:prstGeom>
        </p:spPr>
      </p:pic>
      <p:pic>
        <p:nvPicPr>
          <p:cNvPr id="24" name="Picture 23">
            <a:extLst>
              <a:ext uri="{FF2B5EF4-FFF2-40B4-BE49-F238E27FC236}">
                <a16:creationId xmlns:a16="http://schemas.microsoft.com/office/drawing/2014/main" xmlns="" id="{8948428E-D848-4BC6-816E-80691096658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487907" y="3585853"/>
            <a:ext cx="2060627" cy="1383912"/>
          </a:xfrm>
          <a:prstGeom prst="rect">
            <a:avLst/>
          </a:prstGeom>
        </p:spPr>
      </p:pic>
    </p:spTree>
    <p:extLst>
      <p:ext uri="{BB962C8B-B14F-4D97-AF65-F5344CB8AC3E}">
        <p14:creationId xmlns:p14="http://schemas.microsoft.com/office/powerpoint/2010/main" val="1550235271"/>
      </p:ext>
    </p:extLst>
  </p:cSld>
  <p:clrMapOvr>
    <a:masterClrMapping/>
  </p:clrMapOvr>
  <p:transition>
    <p:fad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30" presetID="1" presetClass="mediacall" presetSubtype="0" fill="hold" nodeType="withEffect">
                                  <p:stCondLst>
                                    <p:cond delay="0"/>
                                  </p:stCondLst>
                                  <p:childTnLst>
                                    <p:cmd type="call" cmd="playFrom(0.0)">
                                      <p:cBhvr>
                                        <p:cTn id="31" dur="18669" fill="hold"/>
                                        <p:tgtEl>
                                          <p:spTgt spid="2"/>
                                        </p:tgtEl>
                                      </p:cBhvr>
                                    </p:cmd>
                                  </p:childTnLst>
                                </p:cTn>
                              </p:par>
                            </p:childTnLst>
                          </p:cTn>
                        </p:par>
                        <p:par>
                          <p:cTn id="32" fill="hold">
                            <p:stCondLst>
                              <p:cond delay="18669"/>
                            </p:stCondLst>
                            <p:childTnLst>
                              <p:par>
                                <p:cTn id="33" presetID="22" presetClass="entr" presetSubtype="4"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5" name="applause.wav"/>
                                        </p:tgtEl>
                                      </p:cMediaNode>
                                    </p:audio>
                                  </p:subTnLst>
                                </p:cTn>
                              </p:par>
                              <p:par>
                                <p:cTn id="36" presetID="10" presetClass="entr" presetSubtype="0"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par>
                                <p:cTn id="39" presetID="10"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childTnLst>
                          </p:cTn>
                        </p:par>
                        <p:par>
                          <p:cTn id="42" fill="hold">
                            <p:stCondLst>
                              <p:cond delay="19169"/>
                            </p:stCondLst>
                            <p:childTnLst>
                              <p:par>
                                <p:cTn id="43" presetID="32" presetClass="emph" presetSubtype="0" repeatCount="indefinite" fill="hold" grpId="1" nodeType="afterEffect">
                                  <p:stCondLst>
                                    <p:cond delay="0"/>
                                  </p:stCondLst>
                                  <p:childTnLst>
                                    <p:animRot by="120000">
                                      <p:cBhvr>
                                        <p:cTn id="44" dur="100" fill="hold">
                                          <p:stCondLst>
                                            <p:cond delay="0"/>
                                          </p:stCondLst>
                                        </p:cTn>
                                        <p:tgtEl>
                                          <p:spTgt spid="9"/>
                                        </p:tgtEl>
                                        <p:attrNameLst>
                                          <p:attrName>r</p:attrName>
                                        </p:attrNameLst>
                                      </p:cBhvr>
                                    </p:animRot>
                                    <p:animRot by="-240000">
                                      <p:cBhvr>
                                        <p:cTn id="45" dur="200" fill="hold">
                                          <p:stCondLst>
                                            <p:cond delay="200"/>
                                          </p:stCondLst>
                                        </p:cTn>
                                        <p:tgtEl>
                                          <p:spTgt spid="9"/>
                                        </p:tgtEl>
                                        <p:attrNameLst>
                                          <p:attrName>r</p:attrName>
                                        </p:attrNameLst>
                                      </p:cBhvr>
                                    </p:animRot>
                                    <p:animRot by="240000">
                                      <p:cBhvr>
                                        <p:cTn id="46" dur="200" fill="hold">
                                          <p:stCondLst>
                                            <p:cond delay="400"/>
                                          </p:stCondLst>
                                        </p:cTn>
                                        <p:tgtEl>
                                          <p:spTgt spid="9"/>
                                        </p:tgtEl>
                                        <p:attrNameLst>
                                          <p:attrName>r</p:attrName>
                                        </p:attrNameLst>
                                      </p:cBhvr>
                                    </p:animRot>
                                    <p:animRot by="-240000">
                                      <p:cBhvr>
                                        <p:cTn id="47" dur="200" fill="hold">
                                          <p:stCondLst>
                                            <p:cond delay="600"/>
                                          </p:stCondLst>
                                        </p:cTn>
                                        <p:tgtEl>
                                          <p:spTgt spid="9"/>
                                        </p:tgtEl>
                                        <p:attrNameLst>
                                          <p:attrName>r</p:attrName>
                                        </p:attrNameLst>
                                      </p:cBhvr>
                                    </p:animRot>
                                    <p:animRot by="120000">
                                      <p:cBhvr>
                                        <p:cTn id="48" dur="200" fill="hold">
                                          <p:stCondLst>
                                            <p:cond delay="800"/>
                                          </p:stCondLst>
                                        </p:cTn>
                                        <p:tgtEl>
                                          <p:spTgt spid="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1.75996E-6 -2.59259E-6 L 1.75996E-6 -0.14676 " pathEditMode="relative" rAng="0" ptsTypes="AA">
                                      <p:cBhvr>
                                        <p:cTn id="52" dur="2000" fill="hold"/>
                                        <p:tgtEl>
                                          <p:spTgt spid="24"/>
                                        </p:tgtEl>
                                        <p:attrNameLst>
                                          <p:attrName>ppt_x</p:attrName>
                                          <p:attrName>ppt_y</p:attrName>
                                        </p:attrNameLst>
                                      </p:cBhvr>
                                      <p:rCtr x="0" y="-7338"/>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2"/>
                </p:tgtEl>
              </p:cMediaNode>
            </p:video>
            <p:seq concurrent="1" nextAc="seek">
              <p:cTn id="54" restart="whenNotActive" fill="hold" evtFilter="cancelBubble" nodeType="interactiveSeq">
                <p:stCondLst>
                  <p:cond evt="onClick" delay="0">
                    <p:tgtEl>
                      <p:spTgt spid="2"/>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2"/>
                                        </p:tgtEl>
                                      </p:cBhvr>
                                    </p:cmd>
                                  </p:childTnLst>
                                </p:cTn>
                              </p:par>
                            </p:childTnLst>
                          </p:cTn>
                        </p:par>
                      </p:childTnLst>
                    </p:cTn>
                  </p:par>
                </p:childTnLst>
              </p:cTn>
              <p:nextCondLst>
                <p:cond evt="onClick" delay="0">
                  <p:tgtEl>
                    <p:spTgt spid="2"/>
                  </p:tgtEl>
                </p:cond>
              </p:nextCondLst>
            </p:seq>
            <p:seq concurrent="1" nextAc="seek">
              <p:cTn id="59" restart="whenNotActive" fill="hold" evtFilter="cancelBubble" nodeType="interactiveSeq">
                <p:stCondLst>
                  <p:cond evt="onClick" delay="0">
                    <p:tgtEl>
                      <p:spTgt spid="2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28"/>
                                        </p:tgtEl>
                                        <p:attrNameLst>
                                          <p:attrName>fillcolor</p:attrName>
                                        </p:attrNameLst>
                                      </p:cBhvr>
                                      <p:to>
                                        <a:srgbClr val="A8D08D"/>
                                      </p:to>
                                    </p:animClr>
                                    <p:set>
                                      <p:cBhvr>
                                        <p:cTn id="64" dur="2000" fill="hold"/>
                                        <p:tgtEl>
                                          <p:spTgt spid="28"/>
                                        </p:tgtEl>
                                        <p:attrNameLst>
                                          <p:attrName>fill.type</p:attrName>
                                        </p:attrNameLst>
                                      </p:cBhvr>
                                      <p:to>
                                        <p:strVal val="solid"/>
                                      </p:to>
                                    </p:set>
                                    <p:set>
                                      <p:cBhvr>
                                        <p:cTn id="65" dur="20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8"/>
                                        </p:tgtEl>
                                        <p:attrNameLst>
                                          <p:attrName>fillcolor</p:attrName>
                                        </p:attrNameLst>
                                      </p:cBhvr>
                                      <p:to>
                                        <a:srgbClr val="FF0000"/>
                                      </p:to>
                                    </p:animClr>
                                    <p:set>
                                      <p:cBhvr>
                                        <p:cTn id="71" dur="2000" fill="hold"/>
                                        <p:tgtEl>
                                          <p:spTgt spid="18"/>
                                        </p:tgtEl>
                                        <p:attrNameLst>
                                          <p:attrName>fill.type</p:attrName>
                                        </p:attrNameLst>
                                      </p:cBhvr>
                                      <p:to>
                                        <p:strVal val="solid"/>
                                      </p:to>
                                    </p:set>
                                    <p:set>
                                      <p:cBhvr>
                                        <p:cTn id="7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19"/>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19"/>
                                        </p:tgtEl>
                                        <p:attrNameLst>
                                          <p:attrName>fillcolor</p:attrName>
                                        </p:attrNameLst>
                                      </p:cBhvr>
                                      <p:to>
                                        <a:srgbClr val="FF0000"/>
                                      </p:to>
                                    </p:animClr>
                                    <p:set>
                                      <p:cBhvr>
                                        <p:cTn id="78" dur="2000" fill="hold"/>
                                        <p:tgtEl>
                                          <p:spTgt spid="19"/>
                                        </p:tgtEl>
                                        <p:attrNameLst>
                                          <p:attrName>fill.type</p:attrName>
                                        </p:attrNameLst>
                                      </p:cBhvr>
                                      <p:to>
                                        <p:strVal val="solid"/>
                                      </p:to>
                                    </p:set>
                                    <p:set>
                                      <p:cBhvr>
                                        <p:cTn id="79"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20"/>
                                        </p:tgtEl>
                                        <p:attrNameLst>
                                          <p:attrName>fillcolor</p:attrName>
                                        </p:attrNameLst>
                                      </p:cBhvr>
                                      <p:to>
                                        <a:srgbClr val="FF0000"/>
                                      </p:to>
                                    </p:animClr>
                                    <p:set>
                                      <p:cBhvr>
                                        <p:cTn id="85" dur="2000" fill="hold"/>
                                        <p:tgtEl>
                                          <p:spTgt spid="20"/>
                                        </p:tgtEl>
                                        <p:attrNameLst>
                                          <p:attrName>fill.type</p:attrName>
                                        </p:attrNameLst>
                                      </p:cBhvr>
                                      <p:to>
                                        <p:strVal val="solid"/>
                                      </p:to>
                                    </p:set>
                                    <p:set>
                                      <p:cBhvr>
                                        <p:cTn id="86"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87" restart="whenNotActive" fill="hold" evtFilter="cancelBubble" nodeType="interactiveSeq">
                <p:stCondLst>
                  <p:cond evt="onClick" delay="0">
                    <p:tgtEl>
                      <p:spTgt spid="23"/>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4"/>
                                        </p:tgtEl>
                                      </p:cBhvr>
                                    </p:animEffect>
                                    <p:set>
                                      <p:cBhvr>
                                        <p:cTn id="9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9" grpId="0" animBg="1"/>
      <p:bldP spid="9" grpId="1" animBg="1"/>
      <p:bldP spid="27" grpId="0" animBg="1"/>
      <p:bldP spid="28" grpId="0" animBg="1"/>
      <p:bldP spid="18"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1"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10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a:rPr>
              <a:t>điểm</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289046" y="85061"/>
            <a:ext cx="10427954" cy="2355490"/>
          </a:xfrm>
          <a:prstGeom prst="foldedCorner">
            <a:avLst/>
          </a:prstGeom>
          <a:solidFill>
            <a:schemeClr val="accent2">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rPr>
              <a:t>Câu</a:t>
            </a:r>
            <a:r>
              <a:rPr lang="en-US" sz="3200" b="1" dirty="0">
                <a:solidFill>
                  <a:schemeClr val="tx1"/>
                </a:solidFill>
              </a:rPr>
              <a:t> 9: </a:t>
            </a:r>
            <a:r>
              <a:rPr lang="vi-VN" sz="3200" b="1" dirty="0">
                <a:solidFill>
                  <a:schemeClr val="tx1"/>
                </a:solidFill>
              </a:rPr>
              <a:t>X là nguyên tố phi kim có hoá trị III trong hợp chất với khí hydrogen. Biết thành phần phần trăm khối lượng của hydrogen trong hợp chất là 17,65 %. X là nguyên tố</a:t>
            </a:r>
            <a:endParaRPr lang="en-US" sz="3200" b="1" dirty="0">
              <a:solidFill>
                <a:schemeClr val="tx1"/>
              </a:solidFill>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5343726" y="2858741"/>
            <a:ext cx="3534460" cy="64603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3200" b="1" dirty="0">
                <a:solidFill>
                  <a:schemeClr val="tx1"/>
                </a:solidFill>
                <a:ea typeface="Aachen" panose="02020500000000000000" pitchFamily="18" charset="0"/>
                <a:cs typeface="Aachen" panose="02020500000000000000" pitchFamily="18" charset="0"/>
                <a:sym typeface="Arial"/>
              </a:rPr>
              <a:t>B. N</a:t>
            </a:r>
          </a:p>
        </p:txBody>
      </p:sp>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3972260"/>
            <a:ext cx="1164057" cy="1275987"/>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sp>
        <p:nvSpPr>
          <p:cNvPr id="18" name="Rectangle: Folded Corner 17">
            <a:extLst>
              <a:ext uri="{FF2B5EF4-FFF2-40B4-BE49-F238E27FC236}">
                <a16:creationId xmlns:a16="http://schemas.microsoft.com/office/drawing/2014/main" xmlns="" id="{D8058F92-AB3C-42EB-AA4D-C55230C353B5}"/>
              </a:ext>
            </a:extLst>
          </p:cNvPr>
          <p:cNvSpPr/>
          <p:nvPr/>
        </p:nvSpPr>
        <p:spPr>
          <a:xfrm>
            <a:off x="5366588" y="3597217"/>
            <a:ext cx="3488735" cy="64603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chemeClr val="tx1"/>
                </a:solidFill>
                <a:latin typeface="+mj-lt"/>
                <a:ea typeface="Aachen" panose="02020500000000000000" pitchFamily="18" charset="0"/>
                <a:cs typeface="Times New Roman" pitchFamily="18" charset="0"/>
                <a:sym typeface="Arial"/>
              </a:rPr>
              <a:t>D. P</a:t>
            </a:r>
          </a:p>
        </p:txBody>
      </p:sp>
      <p:sp>
        <p:nvSpPr>
          <p:cNvPr id="19" name="Rectangle: Folded Corner 18">
            <a:extLst>
              <a:ext uri="{FF2B5EF4-FFF2-40B4-BE49-F238E27FC236}">
                <a16:creationId xmlns:a16="http://schemas.microsoft.com/office/drawing/2014/main" xmlns="" id="{C0250671-DB58-4773-A4B3-D416FB4673EF}"/>
              </a:ext>
            </a:extLst>
          </p:cNvPr>
          <p:cNvSpPr/>
          <p:nvPr/>
        </p:nvSpPr>
        <p:spPr>
          <a:xfrm>
            <a:off x="952188" y="2793134"/>
            <a:ext cx="3483036" cy="64603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chemeClr val="tx1"/>
                </a:solidFill>
                <a:ea typeface="Aachen" panose="02020500000000000000" pitchFamily="18" charset="0"/>
                <a:cs typeface="Aachen" panose="02020500000000000000" pitchFamily="18" charset="0"/>
                <a:sym typeface="Arial"/>
              </a:rPr>
              <a:t>A. C</a:t>
            </a:r>
          </a:p>
        </p:txBody>
      </p:sp>
      <p:sp>
        <p:nvSpPr>
          <p:cNvPr id="20" name="Rectangle: Folded Corner 19">
            <a:extLst>
              <a:ext uri="{FF2B5EF4-FFF2-40B4-BE49-F238E27FC236}">
                <a16:creationId xmlns:a16="http://schemas.microsoft.com/office/drawing/2014/main" xmlns="" id="{576AEB8C-5EBC-4F70-A126-50C8C8CBB942}"/>
              </a:ext>
            </a:extLst>
          </p:cNvPr>
          <p:cNvSpPr/>
          <p:nvPr/>
        </p:nvSpPr>
        <p:spPr>
          <a:xfrm>
            <a:off x="944446" y="3499018"/>
            <a:ext cx="3490777" cy="64603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schemeClr val="tx1"/>
                </a:solidFill>
                <a:ea typeface="Aachen" panose="02020500000000000000" pitchFamily="18" charset="0"/>
                <a:cs typeface="Aachen" panose="02020500000000000000" pitchFamily="18" charset="0"/>
                <a:sym typeface="Arial"/>
              </a:rPr>
              <a:t>C</a:t>
            </a:r>
            <a:r>
              <a:rPr lang="vi-VN" sz="3200" b="1" dirty="0">
                <a:solidFill>
                  <a:schemeClr val="tx1"/>
                </a:solidFill>
                <a:ea typeface="Aachen" panose="02020500000000000000" pitchFamily="18" charset="0"/>
                <a:cs typeface="Aachen" panose="02020500000000000000" pitchFamily="18" charset="0"/>
                <a:sym typeface="Arial"/>
              </a:rPr>
              <a:t>. </a:t>
            </a:r>
            <a:r>
              <a:rPr lang="en-US" sz="3200" b="1" dirty="0">
                <a:solidFill>
                  <a:schemeClr val="tx1"/>
                </a:solidFill>
                <a:ea typeface="Aachen" panose="02020500000000000000" pitchFamily="18" charset="0"/>
                <a:cs typeface="Aachen" panose="02020500000000000000" pitchFamily="18" charset="0"/>
                <a:sym typeface="Arial"/>
              </a:rPr>
              <a:t>S</a:t>
            </a:r>
          </a:p>
        </p:txBody>
      </p:sp>
      <p:pic>
        <p:nvPicPr>
          <p:cNvPr id="2" name="15 giây đếm ngược">
            <a:hlinkClick r:id="" action="ppaction://media"/>
            <a:extLst>
              <a:ext uri="{FF2B5EF4-FFF2-40B4-BE49-F238E27FC236}">
                <a16:creationId xmlns:a16="http://schemas.microsoft.com/office/drawing/2014/main" xmlns="" id="{2D129507-284C-4E53-9BED-713E607CD03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905068" y="1"/>
            <a:ext cx="1286933" cy="723900"/>
          </a:xfrm>
          <a:prstGeom prst="rect">
            <a:avLst/>
          </a:prstGeom>
        </p:spPr>
      </p:pic>
      <p:sp>
        <p:nvSpPr>
          <p:cNvPr id="4" name="Flowchart: Summing Junction 3">
            <a:hlinkClick r:id="" action="ppaction://noaction"/>
            <a:extLst>
              <a:ext uri="{FF2B5EF4-FFF2-40B4-BE49-F238E27FC236}">
                <a16:creationId xmlns:a16="http://schemas.microsoft.com/office/drawing/2014/main" xmlns="" id="{48064325-C6F5-75FD-183D-247C67378A4E}"/>
              </a:ext>
            </a:extLst>
          </p:cNvPr>
          <p:cNvSpPr/>
          <p:nvPr/>
        </p:nvSpPr>
        <p:spPr>
          <a:xfrm>
            <a:off x="11456159" y="6073897"/>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4" name="Rectangle 13">
            <a:extLst>
              <a:ext uri="{FF2B5EF4-FFF2-40B4-BE49-F238E27FC236}">
                <a16:creationId xmlns:a16="http://schemas.microsoft.com/office/drawing/2014/main" xmlns="" id="{679C6798-194B-90F7-43BC-7E11596F5586}"/>
              </a:ext>
            </a:extLst>
          </p:cNvPr>
          <p:cNvSpPr/>
          <p:nvPr/>
        </p:nvSpPr>
        <p:spPr>
          <a:xfrm rot="5600923">
            <a:off x="3878036" y="5848824"/>
            <a:ext cx="1828748" cy="188234"/>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5" name="Arrow: Pentagon 14">
            <a:hlinkClick r:id="" action="ppaction://noaction"/>
            <a:extLst>
              <a:ext uri="{FF2B5EF4-FFF2-40B4-BE49-F238E27FC236}">
                <a16:creationId xmlns:a16="http://schemas.microsoft.com/office/drawing/2014/main" xmlns="" id="{4090215E-49E1-38E1-998A-C2CAC783476F}"/>
              </a:ext>
            </a:extLst>
          </p:cNvPr>
          <p:cNvSpPr/>
          <p:nvPr/>
        </p:nvSpPr>
        <p:spPr>
          <a:xfrm rot="586976" flipH="1">
            <a:off x="3855598" y="5155005"/>
            <a:ext cx="1733204" cy="674636"/>
          </a:xfrm>
          <a:prstGeom prst="homePlate">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b="1" kern="1200">
                <a:solidFill>
                  <a:prstClr val="white"/>
                </a:solidFill>
                <a:latin typeface="Tahoma" panose="020B0604030504040204" pitchFamily="34" charset="0"/>
                <a:ea typeface="Tahoma" panose="020B0604030504040204" pitchFamily="34" charset="0"/>
                <a:cs typeface="Tahoma" panose="020B0604030504040204" pitchFamily="34" charset="0"/>
              </a:rPr>
              <a:t>QUESTION</a:t>
            </a:r>
          </a:p>
        </p:txBody>
      </p:sp>
      <p:pic>
        <p:nvPicPr>
          <p:cNvPr id="16" name="Picture 15">
            <a:extLst>
              <a:ext uri="{FF2B5EF4-FFF2-40B4-BE49-F238E27FC236}">
                <a16:creationId xmlns:a16="http://schemas.microsoft.com/office/drawing/2014/main" xmlns="" id="{3DDE1743-4842-E37C-8AA0-3F8D6CA2EB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35223" y="6196340"/>
            <a:ext cx="714375" cy="764381"/>
          </a:xfrm>
          <a:prstGeom prst="rect">
            <a:avLst/>
          </a:prstGeom>
        </p:spPr>
      </p:pic>
      <p:sp>
        <p:nvSpPr>
          <p:cNvPr id="17" name="Flowchart: Summing Junction 16">
            <a:extLst>
              <a:ext uri="{FF2B5EF4-FFF2-40B4-BE49-F238E27FC236}">
                <a16:creationId xmlns:a16="http://schemas.microsoft.com/office/drawing/2014/main" xmlns="" id="{371619F3-B4ED-6714-F971-7F3F0A816322}"/>
              </a:ext>
            </a:extLst>
          </p:cNvPr>
          <p:cNvSpPr/>
          <p:nvPr/>
        </p:nvSpPr>
        <p:spPr>
          <a:xfrm>
            <a:off x="4773967" y="524898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21" name="Picture 20">
            <a:extLst>
              <a:ext uri="{FF2B5EF4-FFF2-40B4-BE49-F238E27FC236}">
                <a16:creationId xmlns:a16="http://schemas.microsoft.com/office/drawing/2014/main" xmlns="" id="{D693E918-E961-EA19-44EC-30B3EA128D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2340" y="5657118"/>
            <a:ext cx="873043" cy="956990"/>
          </a:xfrm>
          <a:prstGeom prst="rect">
            <a:avLst/>
          </a:prstGeom>
        </p:spPr>
      </p:pic>
      <p:pic>
        <p:nvPicPr>
          <p:cNvPr id="22" name="Picture 21">
            <a:extLst>
              <a:ext uri="{FF2B5EF4-FFF2-40B4-BE49-F238E27FC236}">
                <a16:creationId xmlns:a16="http://schemas.microsoft.com/office/drawing/2014/main" xmlns="" id="{8F7C41FF-B2A3-8488-8315-C25949F4CA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11552" y="4681524"/>
            <a:ext cx="583484" cy="576482"/>
          </a:xfrm>
          <a:prstGeom prst="rect">
            <a:avLst/>
          </a:prstGeom>
        </p:spPr>
      </p:pic>
      <p:pic>
        <p:nvPicPr>
          <p:cNvPr id="31" name="Picture 30">
            <a:extLst>
              <a:ext uri="{FF2B5EF4-FFF2-40B4-BE49-F238E27FC236}">
                <a16:creationId xmlns:a16="http://schemas.microsoft.com/office/drawing/2014/main" xmlns="" id="{BD06CBBB-29F5-E01C-D244-5960873EE79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5172963" y="4851899"/>
            <a:ext cx="660121" cy="632396"/>
          </a:xfrm>
          <a:prstGeom prst="rect">
            <a:avLst/>
          </a:prstGeom>
        </p:spPr>
      </p:pic>
      <p:pic>
        <p:nvPicPr>
          <p:cNvPr id="23" name="Picture 22">
            <a:hlinkClick r:id="" action="ppaction://noaction"/>
            <a:extLst>
              <a:ext uri="{FF2B5EF4-FFF2-40B4-BE49-F238E27FC236}">
                <a16:creationId xmlns:a16="http://schemas.microsoft.com/office/drawing/2014/main" xmlns="" id="{08E9406B-CF36-40BC-A3DA-BA0A1E31CE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30382" y="4063407"/>
            <a:ext cx="1969179" cy="1743607"/>
          </a:xfrm>
          <a:prstGeom prst="rect">
            <a:avLst/>
          </a:prstGeom>
        </p:spPr>
      </p:pic>
      <p:pic>
        <p:nvPicPr>
          <p:cNvPr id="24" name="Picture 23">
            <a:extLst>
              <a:ext uri="{FF2B5EF4-FFF2-40B4-BE49-F238E27FC236}">
                <a16:creationId xmlns:a16="http://schemas.microsoft.com/office/drawing/2014/main" xmlns="" id="{20B974A5-43CA-4BF2-BA2C-1B81E3C6A22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284656" y="3551297"/>
            <a:ext cx="2060627" cy="1383912"/>
          </a:xfrm>
          <a:prstGeom prst="rect">
            <a:avLst/>
          </a:prstGeom>
        </p:spPr>
      </p:pic>
    </p:spTree>
    <p:extLst>
      <p:ext uri="{BB962C8B-B14F-4D97-AF65-F5344CB8AC3E}">
        <p14:creationId xmlns:p14="http://schemas.microsoft.com/office/powerpoint/2010/main" val="2310371507"/>
      </p:ext>
    </p:extLst>
  </p:cSld>
  <p:clrMapOvr>
    <a:masterClrMapping/>
  </p:clrMapOvr>
  <p:transition>
    <p:fad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30" presetID="1" presetClass="mediacall" presetSubtype="0" fill="hold" nodeType="withEffect">
                                  <p:stCondLst>
                                    <p:cond delay="0"/>
                                  </p:stCondLst>
                                  <p:childTnLst>
                                    <p:cmd type="call" cmd="playFrom(0.0)">
                                      <p:cBhvr>
                                        <p:cTn id="31" dur="18669" fill="hold"/>
                                        <p:tgtEl>
                                          <p:spTgt spid="2"/>
                                        </p:tgtEl>
                                      </p:cBhvr>
                                    </p:cmd>
                                  </p:childTnLst>
                                </p:cTn>
                              </p:par>
                            </p:childTnLst>
                          </p:cTn>
                        </p:par>
                        <p:par>
                          <p:cTn id="32" fill="hold">
                            <p:stCondLst>
                              <p:cond delay="18669"/>
                            </p:stCondLst>
                            <p:childTnLst>
                              <p:par>
                                <p:cTn id="33" presetID="22" presetClass="entr" presetSubtype="4"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5" name="applause.wav"/>
                                        </p:tgtEl>
                                      </p:cMediaNode>
                                    </p:audio>
                                  </p:subTnLst>
                                </p:cTn>
                              </p:par>
                              <p:par>
                                <p:cTn id="36" presetID="10" presetClass="entr" presetSubtype="0"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par>
                                <p:cTn id="39" presetID="10"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childTnLst>
                          </p:cTn>
                        </p:par>
                        <p:par>
                          <p:cTn id="42" fill="hold">
                            <p:stCondLst>
                              <p:cond delay="19169"/>
                            </p:stCondLst>
                            <p:childTnLst>
                              <p:par>
                                <p:cTn id="43" presetID="32" presetClass="emph" presetSubtype="0" repeatCount="indefinite" fill="hold" grpId="1" nodeType="afterEffect">
                                  <p:stCondLst>
                                    <p:cond delay="0"/>
                                  </p:stCondLst>
                                  <p:childTnLst>
                                    <p:animRot by="120000">
                                      <p:cBhvr>
                                        <p:cTn id="44" dur="100" fill="hold">
                                          <p:stCondLst>
                                            <p:cond delay="0"/>
                                          </p:stCondLst>
                                        </p:cTn>
                                        <p:tgtEl>
                                          <p:spTgt spid="9"/>
                                        </p:tgtEl>
                                        <p:attrNameLst>
                                          <p:attrName>r</p:attrName>
                                        </p:attrNameLst>
                                      </p:cBhvr>
                                    </p:animRot>
                                    <p:animRot by="-240000">
                                      <p:cBhvr>
                                        <p:cTn id="45" dur="200" fill="hold">
                                          <p:stCondLst>
                                            <p:cond delay="200"/>
                                          </p:stCondLst>
                                        </p:cTn>
                                        <p:tgtEl>
                                          <p:spTgt spid="9"/>
                                        </p:tgtEl>
                                        <p:attrNameLst>
                                          <p:attrName>r</p:attrName>
                                        </p:attrNameLst>
                                      </p:cBhvr>
                                    </p:animRot>
                                    <p:animRot by="240000">
                                      <p:cBhvr>
                                        <p:cTn id="46" dur="200" fill="hold">
                                          <p:stCondLst>
                                            <p:cond delay="400"/>
                                          </p:stCondLst>
                                        </p:cTn>
                                        <p:tgtEl>
                                          <p:spTgt spid="9"/>
                                        </p:tgtEl>
                                        <p:attrNameLst>
                                          <p:attrName>r</p:attrName>
                                        </p:attrNameLst>
                                      </p:cBhvr>
                                    </p:animRot>
                                    <p:animRot by="-240000">
                                      <p:cBhvr>
                                        <p:cTn id="47" dur="200" fill="hold">
                                          <p:stCondLst>
                                            <p:cond delay="600"/>
                                          </p:stCondLst>
                                        </p:cTn>
                                        <p:tgtEl>
                                          <p:spTgt spid="9"/>
                                        </p:tgtEl>
                                        <p:attrNameLst>
                                          <p:attrName>r</p:attrName>
                                        </p:attrNameLst>
                                      </p:cBhvr>
                                    </p:animRot>
                                    <p:animRot by="120000">
                                      <p:cBhvr>
                                        <p:cTn id="48" dur="200" fill="hold">
                                          <p:stCondLst>
                                            <p:cond delay="800"/>
                                          </p:stCondLst>
                                        </p:cTn>
                                        <p:tgtEl>
                                          <p:spTgt spid="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47045E-6 1.11022E-16 L -3.47045E-6 -0.18264 " pathEditMode="relative" rAng="0" ptsTypes="AA">
                                      <p:cBhvr>
                                        <p:cTn id="52" dur="2000" fill="hold"/>
                                        <p:tgtEl>
                                          <p:spTgt spid="24"/>
                                        </p:tgtEl>
                                        <p:attrNameLst>
                                          <p:attrName>ppt_x</p:attrName>
                                          <p:attrName>ppt_y</p:attrName>
                                        </p:attrNameLst>
                                      </p:cBhvr>
                                      <p:rCtr x="0" y="-9144"/>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2"/>
                </p:tgtEl>
              </p:cMediaNode>
            </p:video>
            <p:seq concurrent="1" nextAc="seek">
              <p:cTn id="54" restart="whenNotActive" fill="hold" evtFilter="cancelBubble" nodeType="interactiveSeq">
                <p:stCondLst>
                  <p:cond evt="onClick" delay="0">
                    <p:tgtEl>
                      <p:spTgt spid="2"/>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2"/>
                                        </p:tgtEl>
                                      </p:cBhvr>
                                    </p:cmd>
                                  </p:childTnLst>
                                </p:cTn>
                              </p:par>
                            </p:childTnLst>
                          </p:cTn>
                        </p:par>
                      </p:childTnLst>
                    </p:cTn>
                  </p:par>
                </p:childTnLst>
              </p:cTn>
              <p:nextCondLst>
                <p:cond evt="onClick" delay="0">
                  <p:tgtEl>
                    <p:spTgt spid="2"/>
                  </p:tgtEl>
                </p:cond>
              </p:nextCondLst>
            </p:seq>
            <p:seq concurrent="1" nextAc="seek">
              <p:cTn id="59" restart="whenNotActive" fill="hold" evtFilter="cancelBubble" nodeType="interactiveSeq">
                <p:stCondLst>
                  <p:cond evt="onClick" delay="0">
                    <p:tgtEl>
                      <p:spTgt spid="2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28"/>
                                        </p:tgtEl>
                                        <p:attrNameLst>
                                          <p:attrName>fillcolor</p:attrName>
                                        </p:attrNameLst>
                                      </p:cBhvr>
                                      <p:to>
                                        <a:srgbClr val="A8D08D"/>
                                      </p:to>
                                    </p:animClr>
                                    <p:set>
                                      <p:cBhvr>
                                        <p:cTn id="64" dur="2000" fill="hold"/>
                                        <p:tgtEl>
                                          <p:spTgt spid="28"/>
                                        </p:tgtEl>
                                        <p:attrNameLst>
                                          <p:attrName>fill.type</p:attrName>
                                        </p:attrNameLst>
                                      </p:cBhvr>
                                      <p:to>
                                        <p:strVal val="solid"/>
                                      </p:to>
                                    </p:set>
                                    <p:set>
                                      <p:cBhvr>
                                        <p:cTn id="65" dur="20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8"/>
                                        </p:tgtEl>
                                        <p:attrNameLst>
                                          <p:attrName>fillcolor</p:attrName>
                                        </p:attrNameLst>
                                      </p:cBhvr>
                                      <p:to>
                                        <a:srgbClr val="FF0000"/>
                                      </p:to>
                                    </p:animClr>
                                    <p:set>
                                      <p:cBhvr>
                                        <p:cTn id="71" dur="2000" fill="hold"/>
                                        <p:tgtEl>
                                          <p:spTgt spid="18"/>
                                        </p:tgtEl>
                                        <p:attrNameLst>
                                          <p:attrName>fill.type</p:attrName>
                                        </p:attrNameLst>
                                      </p:cBhvr>
                                      <p:to>
                                        <p:strVal val="solid"/>
                                      </p:to>
                                    </p:set>
                                    <p:set>
                                      <p:cBhvr>
                                        <p:cTn id="7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19"/>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19"/>
                                        </p:tgtEl>
                                        <p:attrNameLst>
                                          <p:attrName>fillcolor</p:attrName>
                                        </p:attrNameLst>
                                      </p:cBhvr>
                                      <p:to>
                                        <a:srgbClr val="FF0000"/>
                                      </p:to>
                                    </p:animClr>
                                    <p:set>
                                      <p:cBhvr>
                                        <p:cTn id="78" dur="2000" fill="hold"/>
                                        <p:tgtEl>
                                          <p:spTgt spid="19"/>
                                        </p:tgtEl>
                                        <p:attrNameLst>
                                          <p:attrName>fill.type</p:attrName>
                                        </p:attrNameLst>
                                      </p:cBhvr>
                                      <p:to>
                                        <p:strVal val="solid"/>
                                      </p:to>
                                    </p:set>
                                    <p:set>
                                      <p:cBhvr>
                                        <p:cTn id="79"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20"/>
                                        </p:tgtEl>
                                        <p:attrNameLst>
                                          <p:attrName>fillcolor</p:attrName>
                                        </p:attrNameLst>
                                      </p:cBhvr>
                                      <p:to>
                                        <a:srgbClr val="FF0000"/>
                                      </p:to>
                                    </p:animClr>
                                    <p:set>
                                      <p:cBhvr>
                                        <p:cTn id="85" dur="2000" fill="hold"/>
                                        <p:tgtEl>
                                          <p:spTgt spid="20"/>
                                        </p:tgtEl>
                                        <p:attrNameLst>
                                          <p:attrName>fill.type</p:attrName>
                                        </p:attrNameLst>
                                      </p:cBhvr>
                                      <p:to>
                                        <p:strVal val="solid"/>
                                      </p:to>
                                    </p:set>
                                    <p:set>
                                      <p:cBhvr>
                                        <p:cTn id="86"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87" restart="whenNotActive" fill="hold" evtFilter="cancelBubble" nodeType="interactiveSeq">
                <p:stCondLst>
                  <p:cond evt="onClick" delay="0">
                    <p:tgtEl>
                      <p:spTgt spid="23"/>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4"/>
                                        </p:tgtEl>
                                      </p:cBhvr>
                                    </p:animEffect>
                                    <p:set>
                                      <p:cBhvr>
                                        <p:cTn id="9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9" grpId="0" animBg="1"/>
      <p:bldP spid="9" grpId="1" animBg="1"/>
      <p:bldP spid="27" grpId="0" animBg="1"/>
      <p:bldP spid="28" grpId="0" animBg="1"/>
      <p:bldP spid="18"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3" y="-50427"/>
            <a:ext cx="1941429" cy="1856600"/>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1" y="3920235"/>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rPr>
              <a:t>10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sym typeface="Arial"/>
              </a:rPr>
              <a:t>điểm</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494139" y="106327"/>
            <a:ext cx="10125964" cy="1699846"/>
          </a:xfrm>
          <a:prstGeom prst="foldedCorner">
            <a:avLst/>
          </a:prstGeom>
          <a:solidFill>
            <a:schemeClr val="accent2">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chemeClr val="tx1"/>
              </a:solidFill>
            </a:endParaRPr>
          </a:p>
          <a:p>
            <a:endParaRPr lang="en-US" sz="3200" b="1" dirty="0">
              <a:solidFill>
                <a:schemeClr val="tx1"/>
              </a:solidFill>
            </a:endParaRPr>
          </a:p>
          <a:p>
            <a:r>
              <a:rPr lang="en-US" sz="3200" b="1" dirty="0" err="1">
                <a:solidFill>
                  <a:schemeClr val="tx1"/>
                </a:solidFill>
              </a:rPr>
              <a:t>Câu</a:t>
            </a:r>
            <a:r>
              <a:rPr lang="en-US" sz="3200" b="1" dirty="0">
                <a:solidFill>
                  <a:schemeClr val="tx1"/>
                </a:solidFill>
              </a:rPr>
              <a:t> 10: </a:t>
            </a:r>
            <a:r>
              <a:rPr lang="en-US" sz="3200" b="1" dirty="0" err="1">
                <a:solidFill>
                  <a:schemeClr val="tx1"/>
                </a:solidFill>
              </a:rPr>
              <a:t>Sản</a:t>
            </a:r>
            <a:r>
              <a:rPr lang="en-US" sz="3200" b="1" dirty="0">
                <a:solidFill>
                  <a:schemeClr val="tx1"/>
                </a:solidFill>
              </a:rPr>
              <a:t> </a:t>
            </a:r>
            <a:r>
              <a:rPr lang="en-US" sz="3200" b="1" dirty="0" err="1">
                <a:solidFill>
                  <a:schemeClr val="tx1"/>
                </a:solidFill>
              </a:rPr>
              <a:t>phẩm</a:t>
            </a:r>
            <a:r>
              <a:rPr lang="en-US" sz="3200" b="1" dirty="0">
                <a:solidFill>
                  <a:schemeClr val="tx1"/>
                </a:solidFill>
              </a:rPr>
              <a:t> </a:t>
            </a:r>
            <a:r>
              <a:rPr lang="en-US" sz="3200" b="1" dirty="0" err="1">
                <a:solidFill>
                  <a:schemeClr val="tx1"/>
                </a:solidFill>
              </a:rPr>
              <a:t>của</a:t>
            </a:r>
            <a:r>
              <a:rPr lang="en-US" sz="3200" b="1" dirty="0">
                <a:solidFill>
                  <a:schemeClr val="tx1"/>
                </a:solidFill>
              </a:rPr>
              <a:t> </a:t>
            </a:r>
            <a:r>
              <a:rPr lang="en-US" sz="3200" b="1" dirty="0" err="1">
                <a:solidFill>
                  <a:schemeClr val="tx1"/>
                </a:solidFill>
              </a:rPr>
              <a:t>phản</a:t>
            </a:r>
            <a:r>
              <a:rPr lang="en-US" sz="3200" b="1" dirty="0">
                <a:solidFill>
                  <a:schemeClr val="tx1"/>
                </a:solidFill>
              </a:rPr>
              <a:t> </a:t>
            </a:r>
            <a:r>
              <a:rPr lang="en-US" sz="3200" b="1" dirty="0" err="1">
                <a:solidFill>
                  <a:schemeClr val="tx1"/>
                </a:solidFill>
              </a:rPr>
              <a:t>ứng</a:t>
            </a:r>
            <a:r>
              <a:rPr lang="en-US" sz="3200" b="1" dirty="0">
                <a:solidFill>
                  <a:schemeClr val="tx1"/>
                </a:solidFill>
              </a:rPr>
              <a:t> </a:t>
            </a:r>
            <a:r>
              <a:rPr lang="en-US" sz="3200" b="1" dirty="0" err="1">
                <a:solidFill>
                  <a:schemeClr val="tx1"/>
                </a:solidFill>
              </a:rPr>
              <a:t>khi</a:t>
            </a:r>
            <a:r>
              <a:rPr lang="en-US" sz="3200" b="1" dirty="0">
                <a:solidFill>
                  <a:schemeClr val="tx1"/>
                </a:solidFill>
              </a:rPr>
              <a:t> </a:t>
            </a:r>
            <a:r>
              <a:rPr lang="en-US" sz="3200" b="1" dirty="0" err="1">
                <a:solidFill>
                  <a:schemeClr val="tx1"/>
                </a:solidFill>
              </a:rPr>
              <a:t>đốt</a:t>
            </a:r>
            <a:r>
              <a:rPr lang="en-US" sz="3200" b="1" dirty="0">
                <a:solidFill>
                  <a:schemeClr val="tx1"/>
                </a:solidFill>
              </a:rPr>
              <a:t> </a:t>
            </a:r>
            <a:r>
              <a:rPr lang="en-US" sz="3200" b="1" dirty="0" err="1">
                <a:solidFill>
                  <a:schemeClr val="tx1"/>
                </a:solidFill>
              </a:rPr>
              <a:t>cháy</a:t>
            </a:r>
            <a:r>
              <a:rPr lang="en-US" sz="3200" b="1" dirty="0">
                <a:solidFill>
                  <a:schemeClr val="tx1"/>
                </a:solidFill>
              </a:rPr>
              <a:t> </a:t>
            </a:r>
            <a:r>
              <a:rPr lang="en-US" sz="3200" b="1" dirty="0" err="1">
                <a:solidFill>
                  <a:schemeClr val="tx1"/>
                </a:solidFill>
              </a:rPr>
              <a:t>hoàn</a:t>
            </a:r>
            <a:r>
              <a:rPr lang="en-US" sz="3200" b="1" dirty="0">
                <a:solidFill>
                  <a:schemeClr val="tx1"/>
                </a:solidFill>
              </a:rPr>
              <a:t> </a:t>
            </a:r>
            <a:r>
              <a:rPr lang="en-US" sz="3200" b="1" dirty="0" err="1">
                <a:solidFill>
                  <a:schemeClr val="tx1"/>
                </a:solidFill>
              </a:rPr>
              <a:t>toàn</a:t>
            </a:r>
            <a:r>
              <a:rPr lang="en-US" sz="3200" b="1" dirty="0">
                <a:solidFill>
                  <a:schemeClr val="tx1"/>
                </a:solidFill>
              </a:rPr>
              <a:t> </a:t>
            </a:r>
            <a:r>
              <a:rPr lang="en-US" sz="3200" b="1" dirty="0" err="1">
                <a:solidFill>
                  <a:schemeClr val="tx1"/>
                </a:solidFill>
              </a:rPr>
              <a:t>lần</a:t>
            </a:r>
            <a:r>
              <a:rPr lang="en-US" sz="3200" b="1" dirty="0">
                <a:solidFill>
                  <a:schemeClr val="tx1"/>
                </a:solidFill>
              </a:rPr>
              <a:t> </a:t>
            </a:r>
            <a:r>
              <a:rPr lang="en-US" sz="3200" b="1" dirty="0" err="1">
                <a:solidFill>
                  <a:schemeClr val="tx1"/>
                </a:solidFill>
              </a:rPr>
              <a:t>lượt</a:t>
            </a:r>
            <a:r>
              <a:rPr lang="en-US" sz="3200" b="1" dirty="0">
                <a:solidFill>
                  <a:schemeClr val="tx1"/>
                </a:solidFill>
              </a:rPr>
              <a:t>  sulfur, hydrogen, carbon, phosphorus</a:t>
            </a:r>
            <a:r>
              <a:rPr lang="en-US" sz="3200" dirty="0"/>
              <a:t> </a:t>
            </a:r>
            <a:r>
              <a:rPr lang="en-US" sz="3200" b="1" dirty="0" err="1">
                <a:solidFill>
                  <a:schemeClr val="tx1"/>
                </a:solidFill>
              </a:rPr>
              <a:t>trong</a:t>
            </a:r>
            <a:r>
              <a:rPr lang="en-US" sz="3200" b="1" dirty="0">
                <a:solidFill>
                  <a:schemeClr val="tx1"/>
                </a:solidFill>
              </a:rPr>
              <a:t> </a:t>
            </a:r>
            <a:r>
              <a:rPr lang="en-US" sz="3200" b="1" dirty="0" err="1">
                <a:solidFill>
                  <a:schemeClr val="tx1"/>
                </a:solidFill>
              </a:rPr>
              <a:t>khí</a:t>
            </a:r>
            <a:r>
              <a:rPr lang="en-US" sz="3200" b="1" dirty="0">
                <a:solidFill>
                  <a:schemeClr val="tx1"/>
                </a:solidFill>
              </a:rPr>
              <a:t> oxygen </a:t>
            </a:r>
            <a:r>
              <a:rPr lang="en-US" sz="3200" b="1" dirty="0" err="1">
                <a:solidFill>
                  <a:schemeClr val="tx1"/>
                </a:solidFill>
              </a:rPr>
              <a:t>dư</a:t>
            </a:r>
            <a:r>
              <a:rPr lang="en-US" sz="3200" b="1" dirty="0">
                <a:solidFill>
                  <a:schemeClr val="tx1"/>
                </a:solidFill>
              </a:rPr>
              <a:t> </a:t>
            </a:r>
            <a:r>
              <a:rPr lang="en-US" sz="3200" b="1" dirty="0" err="1">
                <a:solidFill>
                  <a:schemeClr val="tx1"/>
                </a:solidFill>
              </a:rPr>
              <a:t>là</a:t>
            </a:r>
            <a:r>
              <a:rPr lang="en-US" sz="3200" b="1" dirty="0">
                <a:solidFill>
                  <a:schemeClr val="tx1"/>
                </a:solidFill>
              </a:rPr>
              <a:t>:</a:t>
            </a:r>
          </a:p>
          <a:p>
            <a:endParaRPr lang="en-US" sz="3200" b="1" dirty="0">
              <a:solidFill>
                <a:schemeClr val="tx1"/>
              </a:solidFill>
            </a:endParaRPr>
          </a:p>
          <a:p>
            <a:endParaRPr lang="en-US" sz="3200" b="1" dirty="0">
              <a:solidFill>
                <a:schemeClr val="tx1"/>
              </a:solidFill>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507000" y="1850070"/>
            <a:ext cx="8126636" cy="680481"/>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n-US" sz="2800" b="1" dirty="0">
                <a:solidFill>
                  <a:schemeClr val="tx1"/>
                </a:solidFill>
                <a:ea typeface="Aachen" panose="02020500000000000000" pitchFamily="18" charset="0"/>
                <a:cs typeface="Aachen" panose="02020500000000000000" pitchFamily="18" charset="0"/>
                <a:sym typeface="Arial"/>
              </a:rPr>
              <a:t>A. </a:t>
            </a:r>
            <a:r>
              <a:rPr lang="en-US" sz="2800" b="1" dirty="0">
                <a:solidFill>
                  <a:schemeClr val="tx1"/>
                </a:solidFill>
              </a:rPr>
              <a:t>SO</a:t>
            </a:r>
            <a:r>
              <a:rPr lang="en-US" sz="2800" b="1" baseline="-25000" dirty="0">
                <a:solidFill>
                  <a:schemeClr val="tx1"/>
                </a:solidFill>
              </a:rPr>
              <a:t>2</a:t>
            </a:r>
            <a:r>
              <a:rPr lang="en-US" sz="2800" b="1" dirty="0">
                <a:solidFill>
                  <a:schemeClr val="tx1"/>
                </a:solidFill>
              </a:rPr>
              <a:t>, H</a:t>
            </a:r>
            <a:r>
              <a:rPr lang="en-US" sz="2800" b="1" baseline="-25000" dirty="0">
                <a:solidFill>
                  <a:schemeClr val="tx1"/>
                </a:solidFill>
              </a:rPr>
              <a:t>2</a:t>
            </a:r>
            <a:r>
              <a:rPr lang="en-US" sz="2800" b="1" dirty="0">
                <a:solidFill>
                  <a:schemeClr val="tx1"/>
                </a:solidFill>
              </a:rPr>
              <a:t>O, CO</a:t>
            </a:r>
            <a:r>
              <a:rPr lang="en-US" sz="2800" b="1" baseline="-25000" dirty="0">
                <a:solidFill>
                  <a:schemeClr val="tx1"/>
                </a:solidFill>
              </a:rPr>
              <a:t>2</a:t>
            </a:r>
            <a:r>
              <a:rPr lang="en-US" sz="2800" b="1" dirty="0">
                <a:solidFill>
                  <a:schemeClr val="tx1"/>
                </a:solidFill>
              </a:rPr>
              <a:t>,P</a:t>
            </a:r>
            <a:r>
              <a:rPr lang="en-US" sz="2800" b="1" baseline="-25000" dirty="0">
                <a:solidFill>
                  <a:schemeClr val="tx1"/>
                </a:solidFill>
              </a:rPr>
              <a:t>2</a:t>
            </a:r>
            <a:r>
              <a:rPr lang="en-US" sz="2800" b="1" dirty="0">
                <a:solidFill>
                  <a:schemeClr val="tx1"/>
                </a:solidFill>
              </a:rPr>
              <a:t>O</a:t>
            </a:r>
            <a:r>
              <a:rPr lang="en-US" sz="2800" b="1" baseline="-25000" dirty="0">
                <a:solidFill>
                  <a:schemeClr val="tx1"/>
                </a:solidFill>
              </a:rPr>
              <a:t>5</a:t>
            </a:r>
            <a:r>
              <a:rPr lang="en-US" sz="2800" b="1" dirty="0">
                <a:solidFill>
                  <a:schemeClr val="tx1"/>
                </a:solidFill>
              </a:rPr>
              <a:t> </a:t>
            </a:r>
            <a:r>
              <a:rPr lang="vi-VN" sz="2800" b="1" dirty="0">
                <a:solidFill>
                  <a:schemeClr val="tx1"/>
                </a:solidFill>
              </a:rPr>
              <a:t> </a:t>
            </a:r>
            <a:r>
              <a:rPr lang="vi-VN" sz="3200" dirty="0">
                <a:solidFill>
                  <a:schemeClr val="tx1"/>
                </a:solidFill>
              </a:rPr>
              <a:t>                   </a:t>
            </a:r>
            <a:r>
              <a:rPr lang="vi-VN" sz="3200" dirty="0"/>
              <a:t>               </a:t>
            </a:r>
            <a:endParaRPr lang="en-US" sz="3200" b="1" dirty="0">
              <a:solidFill>
                <a:schemeClr val="tx1"/>
              </a:solidFill>
              <a:ea typeface="Aachen" panose="02020500000000000000" pitchFamily="18" charset="0"/>
              <a:cs typeface="Aachen" panose="02020500000000000000" pitchFamily="18" charset="0"/>
              <a:sym typeface="Arial"/>
            </a:endParaRPr>
          </a:p>
        </p:txBody>
      </p:sp>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48" y="4620012"/>
            <a:ext cx="1164057" cy="1275987"/>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3322" y="3919038"/>
            <a:ext cx="495300" cy="438151"/>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0494" y="3822036"/>
            <a:ext cx="714375" cy="1190625"/>
          </a:xfrm>
          <a:prstGeom prst="rect">
            <a:avLst/>
          </a:prstGeom>
        </p:spPr>
      </p:pic>
      <p:sp>
        <p:nvSpPr>
          <p:cNvPr id="18" name="Rectangle: Folded Corner 17">
            <a:extLst>
              <a:ext uri="{FF2B5EF4-FFF2-40B4-BE49-F238E27FC236}">
                <a16:creationId xmlns:a16="http://schemas.microsoft.com/office/drawing/2014/main" xmlns="" id="{D8058F92-AB3C-42EB-AA4D-C55230C353B5}"/>
              </a:ext>
            </a:extLst>
          </p:cNvPr>
          <p:cNvSpPr/>
          <p:nvPr/>
        </p:nvSpPr>
        <p:spPr>
          <a:xfrm>
            <a:off x="536202" y="4405630"/>
            <a:ext cx="8121056" cy="7700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2800" b="1" dirty="0">
                <a:solidFill>
                  <a:schemeClr val="tx1"/>
                </a:solidFill>
                <a:latin typeface="+mj-lt"/>
                <a:ea typeface="Aachen" panose="02020500000000000000" pitchFamily="18" charset="0"/>
                <a:cs typeface="Times New Roman" pitchFamily="18" charset="0"/>
                <a:sym typeface="Arial"/>
              </a:rPr>
              <a:t>D. </a:t>
            </a:r>
            <a:r>
              <a:rPr lang="en-US" sz="2800" b="1" dirty="0">
                <a:solidFill>
                  <a:schemeClr val="tx1"/>
                </a:solidFill>
              </a:rPr>
              <a:t>SO</a:t>
            </a:r>
            <a:r>
              <a:rPr lang="en-US" sz="2800" b="1" baseline="-25000" dirty="0">
                <a:solidFill>
                  <a:schemeClr val="tx1"/>
                </a:solidFill>
              </a:rPr>
              <a:t>3</a:t>
            </a:r>
            <a:r>
              <a:rPr lang="en-US" sz="2800" b="1" dirty="0">
                <a:solidFill>
                  <a:schemeClr val="tx1"/>
                </a:solidFill>
              </a:rPr>
              <a:t>, H</a:t>
            </a:r>
            <a:r>
              <a:rPr lang="en-US" sz="2800" b="1" baseline="-25000" dirty="0">
                <a:solidFill>
                  <a:schemeClr val="tx1"/>
                </a:solidFill>
              </a:rPr>
              <a:t>2</a:t>
            </a:r>
            <a:r>
              <a:rPr lang="en-US" sz="2800" b="1" dirty="0">
                <a:solidFill>
                  <a:schemeClr val="tx1"/>
                </a:solidFill>
              </a:rPr>
              <a:t>O, CO, P</a:t>
            </a:r>
            <a:r>
              <a:rPr lang="en-US" sz="2800" b="1" baseline="-25000" dirty="0">
                <a:solidFill>
                  <a:schemeClr val="tx1"/>
                </a:solidFill>
              </a:rPr>
              <a:t>2</a:t>
            </a:r>
            <a:r>
              <a:rPr lang="en-US" sz="2800" b="1" dirty="0">
                <a:solidFill>
                  <a:schemeClr val="tx1"/>
                </a:solidFill>
              </a:rPr>
              <a:t>O</a:t>
            </a:r>
            <a:r>
              <a:rPr lang="en-US" sz="2800" b="1" baseline="-25000" dirty="0">
                <a:solidFill>
                  <a:schemeClr val="tx1"/>
                </a:solidFill>
              </a:rPr>
              <a:t>5</a:t>
            </a:r>
            <a:r>
              <a:rPr lang="en-US" sz="2800" b="1" dirty="0">
                <a:solidFill>
                  <a:schemeClr val="tx1"/>
                </a:solidFill>
              </a:rPr>
              <a:t> </a:t>
            </a:r>
            <a:endParaRPr lang="en-US" sz="2800" b="1" dirty="0">
              <a:solidFill>
                <a:schemeClr val="tx1"/>
              </a:solidFill>
              <a:latin typeface="+mj-lt"/>
              <a:ea typeface="Aachen" panose="02020500000000000000" pitchFamily="18" charset="0"/>
              <a:cs typeface="Times New Roman" pitchFamily="18" charset="0"/>
              <a:sym typeface="Arial"/>
            </a:endParaRPr>
          </a:p>
        </p:txBody>
      </p:sp>
      <p:sp>
        <p:nvSpPr>
          <p:cNvPr id="19" name="Rectangle: Folded Corner 18">
            <a:extLst>
              <a:ext uri="{FF2B5EF4-FFF2-40B4-BE49-F238E27FC236}">
                <a16:creationId xmlns:a16="http://schemas.microsoft.com/office/drawing/2014/main" xmlns="" id="{C0250671-DB58-4773-A4B3-D416FB4673EF}"/>
              </a:ext>
            </a:extLst>
          </p:cNvPr>
          <p:cNvSpPr/>
          <p:nvPr/>
        </p:nvSpPr>
        <p:spPr>
          <a:xfrm>
            <a:off x="506999" y="2424220"/>
            <a:ext cx="8126637" cy="85060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dirty="0">
              <a:solidFill>
                <a:schemeClr val="tx1"/>
              </a:solidFill>
              <a:ea typeface="Aachen" panose="02020500000000000000" pitchFamily="18" charset="0"/>
              <a:cs typeface="Aachen" panose="02020500000000000000" pitchFamily="18" charset="0"/>
              <a:sym typeface="Arial"/>
            </a:endParaRPr>
          </a:p>
          <a:p>
            <a:pPr defTabSz="914377">
              <a:defRPr/>
            </a:pPr>
            <a:r>
              <a:rPr lang="en-US" sz="2800" b="1" dirty="0">
                <a:solidFill>
                  <a:schemeClr val="tx1"/>
                </a:solidFill>
                <a:ea typeface="Aachen" panose="02020500000000000000" pitchFamily="18" charset="0"/>
                <a:cs typeface="Aachen" panose="02020500000000000000" pitchFamily="18" charset="0"/>
                <a:sym typeface="Arial"/>
              </a:rPr>
              <a:t>B. </a:t>
            </a:r>
            <a:r>
              <a:rPr lang="en-US" sz="2800" b="1" dirty="0">
                <a:solidFill>
                  <a:schemeClr val="tx1"/>
                </a:solidFill>
              </a:rPr>
              <a:t>SO</a:t>
            </a:r>
            <a:r>
              <a:rPr lang="en-US" sz="2800" b="1" baseline="-25000" dirty="0">
                <a:solidFill>
                  <a:schemeClr val="tx1"/>
                </a:solidFill>
              </a:rPr>
              <a:t>3</a:t>
            </a:r>
            <a:r>
              <a:rPr lang="en-US" sz="2800" b="1" dirty="0">
                <a:solidFill>
                  <a:schemeClr val="tx1"/>
                </a:solidFill>
              </a:rPr>
              <a:t>, H</a:t>
            </a:r>
            <a:r>
              <a:rPr lang="en-US" sz="2800" b="1" baseline="-25000" dirty="0">
                <a:solidFill>
                  <a:schemeClr val="tx1"/>
                </a:solidFill>
              </a:rPr>
              <a:t>2</a:t>
            </a:r>
            <a:r>
              <a:rPr lang="en-US" sz="2800" b="1" dirty="0">
                <a:solidFill>
                  <a:schemeClr val="tx1"/>
                </a:solidFill>
              </a:rPr>
              <a:t>O, CO</a:t>
            </a:r>
            <a:r>
              <a:rPr lang="en-US" sz="2800" b="1" baseline="-25000" dirty="0">
                <a:solidFill>
                  <a:schemeClr val="tx1"/>
                </a:solidFill>
              </a:rPr>
              <a:t>2</a:t>
            </a:r>
            <a:r>
              <a:rPr lang="en-US" sz="2800" b="1" dirty="0">
                <a:solidFill>
                  <a:schemeClr val="tx1"/>
                </a:solidFill>
              </a:rPr>
              <a:t>, P</a:t>
            </a:r>
            <a:r>
              <a:rPr lang="en-US" sz="2800" b="1" baseline="-25000" dirty="0">
                <a:solidFill>
                  <a:schemeClr val="tx1"/>
                </a:solidFill>
              </a:rPr>
              <a:t>2</a:t>
            </a:r>
            <a:r>
              <a:rPr lang="en-US" sz="2800" b="1" dirty="0">
                <a:solidFill>
                  <a:schemeClr val="tx1"/>
                </a:solidFill>
              </a:rPr>
              <a:t>O</a:t>
            </a:r>
            <a:r>
              <a:rPr lang="en-US" sz="2800" b="1" baseline="-25000" dirty="0">
                <a:solidFill>
                  <a:schemeClr val="tx1"/>
                </a:solidFill>
              </a:rPr>
              <a:t>5</a:t>
            </a:r>
            <a:r>
              <a:rPr lang="en-US" sz="2800" b="1" dirty="0">
                <a:solidFill>
                  <a:schemeClr val="tx1"/>
                </a:solidFill>
              </a:rPr>
              <a:t> </a:t>
            </a:r>
            <a:r>
              <a:rPr lang="vi-VN" sz="2800" b="1" dirty="0">
                <a:solidFill>
                  <a:schemeClr val="tx1"/>
                </a:solidFill>
              </a:rPr>
              <a:t> </a:t>
            </a:r>
            <a:r>
              <a:rPr lang="vi-VN" sz="3200" dirty="0">
                <a:solidFill>
                  <a:schemeClr val="tx1"/>
                </a:solidFill>
              </a:rPr>
              <a:t>                  </a:t>
            </a:r>
            <a:endParaRPr lang="en-US" sz="3200" b="1" dirty="0">
              <a:solidFill>
                <a:schemeClr val="tx1"/>
              </a:solidFill>
              <a:ea typeface="Aachen" panose="02020500000000000000" pitchFamily="18" charset="0"/>
              <a:cs typeface="Aachen" panose="02020500000000000000" pitchFamily="18" charset="0"/>
              <a:sym typeface="Arial"/>
            </a:endParaRPr>
          </a:p>
        </p:txBody>
      </p:sp>
      <p:sp>
        <p:nvSpPr>
          <p:cNvPr id="20" name="Rectangle: Folded Corner 19">
            <a:extLst>
              <a:ext uri="{FF2B5EF4-FFF2-40B4-BE49-F238E27FC236}">
                <a16:creationId xmlns:a16="http://schemas.microsoft.com/office/drawing/2014/main" xmlns="" id="{576AEB8C-5EBC-4F70-A126-50C8C8CBB942}"/>
              </a:ext>
            </a:extLst>
          </p:cNvPr>
          <p:cNvSpPr/>
          <p:nvPr/>
        </p:nvSpPr>
        <p:spPr>
          <a:xfrm>
            <a:off x="512579" y="3305467"/>
            <a:ext cx="8121057" cy="90313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endParaRPr lang="en-US" sz="3200" b="1" dirty="0">
              <a:solidFill>
                <a:schemeClr val="tx1"/>
              </a:solidFill>
            </a:endParaRPr>
          </a:p>
          <a:p>
            <a:pPr defTabSz="914377">
              <a:defRPr/>
            </a:pPr>
            <a:r>
              <a:rPr lang="en-US" sz="3200" b="1" dirty="0">
                <a:solidFill>
                  <a:schemeClr val="tx1"/>
                </a:solidFill>
              </a:rPr>
              <a:t>C</a:t>
            </a:r>
            <a:r>
              <a:rPr lang="en-US" sz="2800" b="1" dirty="0">
                <a:solidFill>
                  <a:schemeClr val="tx1"/>
                </a:solidFill>
              </a:rPr>
              <a:t>. SO</a:t>
            </a:r>
            <a:r>
              <a:rPr lang="en-US" sz="2800" b="1" baseline="-25000" dirty="0">
                <a:solidFill>
                  <a:schemeClr val="tx1"/>
                </a:solidFill>
              </a:rPr>
              <a:t>2</a:t>
            </a:r>
            <a:r>
              <a:rPr lang="en-US" sz="2800" b="1" dirty="0">
                <a:solidFill>
                  <a:schemeClr val="tx1"/>
                </a:solidFill>
              </a:rPr>
              <a:t>, H</a:t>
            </a:r>
            <a:r>
              <a:rPr lang="en-US" sz="2800" b="1" baseline="-25000" dirty="0">
                <a:solidFill>
                  <a:schemeClr val="tx1"/>
                </a:solidFill>
              </a:rPr>
              <a:t>2</a:t>
            </a:r>
            <a:r>
              <a:rPr lang="en-US" sz="2800" b="1" dirty="0">
                <a:solidFill>
                  <a:schemeClr val="tx1"/>
                </a:solidFill>
              </a:rPr>
              <a:t>O, CO, P</a:t>
            </a:r>
            <a:r>
              <a:rPr lang="en-US" sz="2800" b="1" baseline="-25000" dirty="0">
                <a:solidFill>
                  <a:schemeClr val="tx1"/>
                </a:solidFill>
              </a:rPr>
              <a:t>2</a:t>
            </a:r>
            <a:r>
              <a:rPr lang="en-US" sz="2800" b="1" dirty="0">
                <a:solidFill>
                  <a:schemeClr val="tx1"/>
                </a:solidFill>
              </a:rPr>
              <a:t>O</a:t>
            </a:r>
            <a:r>
              <a:rPr lang="en-US" sz="2800" b="1" baseline="-25000" dirty="0">
                <a:solidFill>
                  <a:schemeClr val="tx1"/>
                </a:solidFill>
              </a:rPr>
              <a:t>5</a:t>
            </a:r>
            <a:r>
              <a:rPr lang="en-US" sz="2800" b="1" dirty="0">
                <a:solidFill>
                  <a:schemeClr val="tx1"/>
                </a:solidFill>
              </a:rPr>
              <a:t> </a:t>
            </a:r>
            <a:r>
              <a:rPr lang="vi-VN" sz="2800" b="1" dirty="0">
                <a:solidFill>
                  <a:schemeClr val="tx1"/>
                </a:solidFill>
              </a:rPr>
              <a:t>                                  </a:t>
            </a:r>
            <a:r>
              <a:rPr lang="vi-VN" sz="3200" dirty="0">
                <a:solidFill>
                  <a:schemeClr val="tx1"/>
                </a:solidFill>
              </a:rPr>
              <a:t>      </a:t>
            </a:r>
            <a:endParaRPr lang="en-US" sz="3200" b="1" dirty="0">
              <a:solidFill>
                <a:schemeClr val="tx1"/>
              </a:solidFill>
              <a:ea typeface="Aachen" panose="02020500000000000000" pitchFamily="18" charset="0"/>
              <a:cs typeface="Aachen" panose="02020500000000000000" pitchFamily="18" charset="0"/>
              <a:sym typeface="Arial"/>
            </a:endParaRPr>
          </a:p>
        </p:txBody>
      </p:sp>
      <p:pic>
        <p:nvPicPr>
          <p:cNvPr id="2" name="15 giây đếm ngược">
            <a:hlinkClick r:id="" action="ppaction://media"/>
            <a:extLst>
              <a:ext uri="{FF2B5EF4-FFF2-40B4-BE49-F238E27FC236}">
                <a16:creationId xmlns:a16="http://schemas.microsoft.com/office/drawing/2014/main" xmlns="" id="{2D129507-284C-4E53-9BED-713E607CD03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905068" y="1"/>
            <a:ext cx="1286933" cy="723900"/>
          </a:xfrm>
          <a:prstGeom prst="rect">
            <a:avLst/>
          </a:prstGeom>
        </p:spPr>
      </p:pic>
      <p:sp>
        <p:nvSpPr>
          <p:cNvPr id="4" name="Flowchart: Summing Junction 3">
            <a:hlinkClick r:id="" action="ppaction://noaction"/>
            <a:extLst>
              <a:ext uri="{FF2B5EF4-FFF2-40B4-BE49-F238E27FC236}">
                <a16:creationId xmlns:a16="http://schemas.microsoft.com/office/drawing/2014/main" xmlns="" id="{48064325-C6F5-75FD-183D-247C67378A4E}"/>
              </a:ext>
            </a:extLst>
          </p:cNvPr>
          <p:cNvSpPr/>
          <p:nvPr/>
        </p:nvSpPr>
        <p:spPr>
          <a:xfrm>
            <a:off x="10905068" y="565711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sp>
        <p:nvSpPr>
          <p:cNvPr id="14" name="Rectangle 13">
            <a:extLst>
              <a:ext uri="{FF2B5EF4-FFF2-40B4-BE49-F238E27FC236}">
                <a16:creationId xmlns:a16="http://schemas.microsoft.com/office/drawing/2014/main" xmlns="" id="{679C6798-194B-90F7-43BC-7E11596F5586}"/>
              </a:ext>
            </a:extLst>
          </p:cNvPr>
          <p:cNvSpPr/>
          <p:nvPr/>
        </p:nvSpPr>
        <p:spPr>
          <a:xfrm rot="16200000" flipV="1">
            <a:off x="5175888" y="5838269"/>
            <a:ext cx="1631807" cy="254361"/>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5" name="Arrow: Pentagon 14">
            <a:hlinkClick r:id="" action="ppaction://noaction"/>
            <a:extLst>
              <a:ext uri="{FF2B5EF4-FFF2-40B4-BE49-F238E27FC236}">
                <a16:creationId xmlns:a16="http://schemas.microsoft.com/office/drawing/2014/main" xmlns="" id="{4090215E-49E1-38E1-998A-C2CAC783476F}"/>
              </a:ext>
            </a:extLst>
          </p:cNvPr>
          <p:cNvSpPr/>
          <p:nvPr/>
        </p:nvSpPr>
        <p:spPr>
          <a:xfrm rot="810576" flipH="1">
            <a:off x="4956005" y="5299656"/>
            <a:ext cx="1906668" cy="581086"/>
          </a:xfrm>
          <a:prstGeom prst="homePlate">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QUESTION</a:t>
            </a:r>
          </a:p>
        </p:txBody>
      </p:sp>
      <p:pic>
        <p:nvPicPr>
          <p:cNvPr id="16" name="Picture 15">
            <a:extLst>
              <a:ext uri="{FF2B5EF4-FFF2-40B4-BE49-F238E27FC236}">
                <a16:creationId xmlns:a16="http://schemas.microsoft.com/office/drawing/2014/main" xmlns="" id="{3DDE1743-4842-E37C-8AA0-3F8D6CA2EB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9077">
            <a:off x="6235571" y="6029357"/>
            <a:ext cx="714375" cy="764381"/>
          </a:xfrm>
          <a:prstGeom prst="rect">
            <a:avLst/>
          </a:prstGeom>
        </p:spPr>
      </p:pic>
      <p:sp>
        <p:nvSpPr>
          <p:cNvPr id="17" name="Flowchart: Summing Junction 16">
            <a:extLst>
              <a:ext uri="{FF2B5EF4-FFF2-40B4-BE49-F238E27FC236}">
                <a16:creationId xmlns:a16="http://schemas.microsoft.com/office/drawing/2014/main" xmlns="" id="{371619F3-B4ED-6714-F971-7F3F0A816322}"/>
              </a:ext>
            </a:extLst>
          </p:cNvPr>
          <p:cNvSpPr/>
          <p:nvPr/>
        </p:nvSpPr>
        <p:spPr>
          <a:xfrm>
            <a:off x="4773967" y="5248985"/>
            <a:ext cx="45719" cy="57902"/>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21" name="Picture 20">
            <a:extLst>
              <a:ext uri="{FF2B5EF4-FFF2-40B4-BE49-F238E27FC236}">
                <a16:creationId xmlns:a16="http://schemas.microsoft.com/office/drawing/2014/main" xmlns="" id="{D693E918-E961-EA19-44EC-30B3EA128D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0040" y="5696796"/>
            <a:ext cx="873043" cy="1099431"/>
          </a:xfrm>
          <a:prstGeom prst="rect">
            <a:avLst/>
          </a:prstGeom>
        </p:spPr>
      </p:pic>
      <p:pic>
        <p:nvPicPr>
          <p:cNvPr id="22" name="Picture 21">
            <a:extLst>
              <a:ext uri="{FF2B5EF4-FFF2-40B4-BE49-F238E27FC236}">
                <a16:creationId xmlns:a16="http://schemas.microsoft.com/office/drawing/2014/main" xmlns="" id="{8F7C41FF-B2A3-8488-8315-C25949F4CA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096837">
            <a:off x="4622767" y="4936814"/>
            <a:ext cx="583484" cy="576482"/>
          </a:xfrm>
          <a:prstGeom prst="rect">
            <a:avLst/>
          </a:prstGeom>
        </p:spPr>
      </p:pic>
      <p:pic>
        <p:nvPicPr>
          <p:cNvPr id="31" name="Picture 30">
            <a:extLst>
              <a:ext uri="{FF2B5EF4-FFF2-40B4-BE49-F238E27FC236}">
                <a16:creationId xmlns:a16="http://schemas.microsoft.com/office/drawing/2014/main" xmlns="" id="{BD06CBBB-29F5-E01C-D244-5960873EE79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699077" flipH="1">
            <a:off x="6689711" y="5106369"/>
            <a:ext cx="660121" cy="632396"/>
          </a:xfrm>
          <a:prstGeom prst="rect">
            <a:avLst/>
          </a:prstGeom>
        </p:spPr>
      </p:pic>
      <p:pic>
        <p:nvPicPr>
          <p:cNvPr id="25" name="Picture 24">
            <a:hlinkClick r:id="" action="ppaction://noaction"/>
            <a:extLst>
              <a:ext uri="{FF2B5EF4-FFF2-40B4-BE49-F238E27FC236}">
                <a16:creationId xmlns:a16="http://schemas.microsoft.com/office/drawing/2014/main" xmlns="" id="{4CC5EF36-D6D0-491A-9805-39F8776A7F7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76203" y="4028753"/>
            <a:ext cx="1969179" cy="1743607"/>
          </a:xfrm>
          <a:prstGeom prst="rect">
            <a:avLst/>
          </a:prstGeom>
        </p:spPr>
      </p:pic>
      <p:pic>
        <p:nvPicPr>
          <p:cNvPr id="26" name="Picture 25">
            <a:extLst>
              <a:ext uri="{FF2B5EF4-FFF2-40B4-BE49-F238E27FC236}">
                <a16:creationId xmlns:a16="http://schemas.microsoft.com/office/drawing/2014/main" xmlns="" id="{BD0F4ABA-65DF-43EF-8CF1-6C1120D8568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30478" y="3516643"/>
            <a:ext cx="2060627" cy="1383912"/>
          </a:xfrm>
          <a:prstGeom prst="rect">
            <a:avLst/>
          </a:prstGeom>
        </p:spPr>
      </p:pic>
    </p:spTree>
    <p:extLst>
      <p:ext uri="{BB962C8B-B14F-4D97-AF65-F5344CB8AC3E}">
        <p14:creationId xmlns:p14="http://schemas.microsoft.com/office/powerpoint/2010/main" val="2050701983"/>
      </p:ext>
    </p:extLst>
  </p:cSld>
  <p:clrMapOvr>
    <a:masterClrMapping/>
  </p:clrMapOvr>
  <p:transition>
    <p:fade/>
    <p:sndAc>
      <p:stSnd>
        <p:snd r:embed="rId4"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30" presetID="1" presetClass="mediacall" presetSubtype="0" fill="hold" nodeType="withEffect">
                                  <p:stCondLst>
                                    <p:cond delay="0"/>
                                  </p:stCondLst>
                                  <p:childTnLst>
                                    <p:cmd type="call" cmd="playFrom(0.0)">
                                      <p:cBhvr>
                                        <p:cTn id="31" dur="18669" fill="hold"/>
                                        <p:tgtEl>
                                          <p:spTgt spid="2"/>
                                        </p:tgtEl>
                                      </p:cBhvr>
                                    </p:cmd>
                                  </p:childTnLst>
                                </p:cTn>
                              </p:par>
                            </p:childTnLst>
                          </p:cTn>
                        </p:par>
                        <p:par>
                          <p:cTn id="32" fill="hold">
                            <p:stCondLst>
                              <p:cond delay="18669"/>
                            </p:stCondLst>
                            <p:childTnLst>
                              <p:par>
                                <p:cTn id="33" presetID="22" presetClass="entr" presetSubtype="4"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5" name="applause.wav"/>
                                        </p:tgtEl>
                                      </p:cMediaNode>
                                    </p:audio>
                                  </p:subTnLst>
                                </p:cTn>
                              </p:par>
                              <p:par>
                                <p:cTn id="36" presetID="10" presetClass="entr" presetSubtype="0"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par>
                                <p:cTn id="39" presetID="10"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childTnLst>
                          </p:cTn>
                        </p:par>
                        <p:par>
                          <p:cTn id="42" fill="hold">
                            <p:stCondLst>
                              <p:cond delay="19169"/>
                            </p:stCondLst>
                            <p:childTnLst>
                              <p:par>
                                <p:cTn id="43" presetID="32" presetClass="emph" presetSubtype="0" repeatCount="indefinite" fill="hold" grpId="1" nodeType="afterEffect">
                                  <p:stCondLst>
                                    <p:cond delay="0"/>
                                  </p:stCondLst>
                                  <p:childTnLst>
                                    <p:animRot by="120000">
                                      <p:cBhvr>
                                        <p:cTn id="44" dur="100" fill="hold">
                                          <p:stCondLst>
                                            <p:cond delay="0"/>
                                          </p:stCondLst>
                                        </p:cTn>
                                        <p:tgtEl>
                                          <p:spTgt spid="9"/>
                                        </p:tgtEl>
                                        <p:attrNameLst>
                                          <p:attrName>r</p:attrName>
                                        </p:attrNameLst>
                                      </p:cBhvr>
                                    </p:animRot>
                                    <p:animRot by="-240000">
                                      <p:cBhvr>
                                        <p:cTn id="45" dur="200" fill="hold">
                                          <p:stCondLst>
                                            <p:cond delay="200"/>
                                          </p:stCondLst>
                                        </p:cTn>
                                        <p:tgtEl>
                                          <p:spTgt spid="9"/>
                                        </p:tgtEl>
                                        <p:attrNameLst>
                                          <p:attrName>r</p:attrName>
                                        </p:attrNameLst>
                                      </p:cBhvr>
                                    </p:animRot>
                                    <p:animRot by="240000">
                                      <p:cBhvr>
                                        <p:cTn id="46" dur="200" fill="hold">
                                          <p:stCondLst>
                                            <p:cond delay="400"/>
                                          </p:stCondLst>
                                        </p:cTn>
                                        <p:tgtEl>
                                          <p:spTgt spid="9"/>
                                        </p:tgtEl>
                                        <p:attrNameLst>
                                          <p:attrName>r</p:attrName>
                                        </p:attrNameLst>
                                      </p:cBhvr>
                                    </p:animRot>
                                    <p:animRot by="-240000">
                                      <p:cBhvr>
                                        <p:cTn id="47" dur="200" fill="hold">
                                          <p:stCondLst>
                                            <p:cond delay="600"/>
                                          </p:stCondLst>
                                        </p:cTn>
                                        <p:tgtEl>
                                          <p:spTgt spid="9"/>
                                        </p:tgtEl>
                                        <p:attrNameLst>
                                          <p:attrName>r</p:attrName>
                                        </p:attrNameLst>
                                      </p:cBhvr>
                                    </p:animRot>
                                    <p:animRot by="120000">
                                      <p:cBhvr>
                                        <p:cTn id="48" dur="200" fill="hold">
                                          <p:stCondLst>
                                            <p:cond delay="800"/>
                                          </p:stCondLst>
                                        </p:cTn>
                                        <p:tgtEl>
                                          <p:spTgt spid="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3.62406E-6 2.59259E-6 L 0.00091 -0.17477 " pathEditMode="relative" rAng="0" ptsTypes="AA">
                                      <p:cBhvr>
                                        <p:cTn id="52" dur="2000" fill="hold"/>
                                        <p:tgtEl>
                                          <p:spTgt spid="26"/>
                                        </p:tgtEl>
                                        <p:attrNameLst>
                                          <p:attrName>ppt_x</p:attrName>
                                          <p:attrName>ppt_y</p:attrName>
                                        </p:attrNameLst>
                                      </p:cBhvr>
                                      <p:rCtr x="39" y="-8750"/>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p:cTn id="53" fill="hold" display="0">
                  <p:stCondLst>
                    <p:cond delay="indefinite"/>
                  </p:stCondLst>
                </p:cTn>
                <p:tgtEl>
                  <p:spTgt spid="2"/>
                </p:tgtEl>
              </p:cMediaNode>
            </p:video>
            <p:seq concurrent="1" nextAc="seek">
              <p:cTn id="54" restart="whenNotActive" fill="hold" evtFilter="cancelBubble" nodeType="interactiveSeq">
                <p:stCondLst>
                  <p:cond evt="onClick" delay="0">
                    <p:tgtEl>
                      <p:spTgt spid="2"/>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2"/>
                                        </p:tgtEl>
                                      </p:cBhvr>
                                    </p:cmd>
                                  </p:childTnLst>
                                </p:cTn>
                              </p:par>
                            </p:childTnLst>
                          </p:cTn>
                        </p:par>
                      </p:childTnLst>
                    </p:cTn>
                  </p:par>
                </p:childTnLst>
              </p:cTn>
              <p:nextCondLst>
                <p:cond evt="onClick" delay="0">
                  <p:tgtEl>
                    <p:spTgt spid="2"/>
                  </p:tgtEl>
                </p:cond>
              </p:nextCondLst>
            </p:seq>
            <p:seq concurrent="1" nextAc="seek">
              <p:cTn id="59" restart="whenNotActive" fill="hold" evtFilter="cancelBubble" nodeType="interactiveSeq">
                <p:stCondLst>
                  <p:cond evt="onClick" delay="0">
                    <p:tgtEl>
                      <p:spTgt spid="2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28"/>
                                        </p:tgtEl>
                                        <p:attrNameLst>
                                          <p:attrName>fillcolor</p:attrName>
                                        </p:attrNameLst>
                                      </p:cBhvr>
                                      <p:to>
                                        <a:srgbClr val="A8D08D"/>
                                      </p:to>
                                    </p:animClr>
                                    <p:set>
                                      <p:cBhvr>
                                        <p:cTn id="64" dur="2000" fill="hold"/>
                                        <p:tgtEl>
                                          <p:spTgt spid="28"/>
                                        </p:tgtEl>
                                        <p:attrNameLst>
                                          <p:attrName>fill.type</p:attrName>
                                        </p:attrNameLst>
                                      </p:cBhvr>
                                      <p:to>
                                        <p:strVal val="solid"/>
                                      </p:to>
                                    </p:set>
                                    <p:set>
                                      <p:cBhvr>
                                        <p:cTn id="65" dur="20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8"/>
                                        </p:tgtEl>
                                        <p:attrNameLst>
                                          <p:attrName>fillcolor</p:attrName>
                                        </p:attrNameLst>
                                      </p:cBhvr>
                                      <p:to>
                                        <a:srgbClr val="FF0000"/>
                                      </p:to>
                                    </p:animClr>
                                    <p:set>
                                      <p:cBhvr>
                                        <p:cTn id="71" dur="2000" fill="hold"/>
                                        <p:tgtEl>
                                          <p:spTgt spid="18"/>
                                        </p:tgtEl>
                                        <p:attrNameLst>
                                          <p:attrName>fill.type</p:attrName>
                                        </p:attrNameLst>
                                      </p:cBhvr>
                                      <p:to>
                                        <p:strVal val="solid"/>
                                      </p:to>
                                    </p:set>
                                    <p:set>
                                      <p:cBhvr>
                                        <p:cTn id="7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19"/>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000" fill="hold"/>
                                        <p:tgtEl>
                                          <p:spTgt spid="19"/>
                                        </p:tgtEl>
                                        <p:attrNameLst>
                                          <p:attrName>fillcolor</p:attrName>
                                        </p:attrNameLst>
                                      </p:cBhvr>
                                      <p:to>
                                        <a:srgbClr val="FF0000"/>
                                      </p:to>
                                    </p:animClr>
                                    <p:set>
                                      <p:cBhvr>
                                        <p:cTn id="78" dur="2000" fill="hold"/>
                                        <p:tgtEl>
                                          <p:spTgt spid="19"/>
                                        </p:tgtEl>
                                        <p:attrNameLst>
                                          <p:attrName>fill.type</p:attrName>
                                        </p:attrNameLst>
                                      </p:cBhvr>
                                      <p:to>
                                        <p:strVal val="solid"/>
                                      </p:to>
                                    </p:set>
                                    <p:set>
                                      <p:cBhvr>
                                        <p:cTn id="79" dur="20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20"/>
                                        </p:tgtEl>
                                        <p:attrNameLst>
                                          <p:attrName>fillcolor</p:attrName>
                                        </p:attrNameLst>
                                      </p:cBhvr>
                                      <p:to>
                                        <a:srgbClr val="FF0000"/>
                                      </p:to>
                                    </p:animClr>
                                    <p:set>
                                      <p:cBhvr>
                                        <p:cTn id="85" dur="2000" fill="hold"/>
                                        <p:tgtEl>
                                          <p:spTgt spid="20"/>
                                        </p:tgtEl>
                                        <p:attrNameLst>
                                          <p:attrName>fill.type</p:attrName>
                                        </p:attrNameLst>
                                      </p:cBhvr>
                                      <p:to>
                                        <p:strVal val="solid"/>
                                      </p:to>
                                    </p:set>
                                    <p:set>
                                      <p:cBhvr>
                                        <p:cTn id="86" dur="20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87" restart="whenNotActive" fill="hold" evtFilter="cancelBubble" nodeType="interactiveSeq">
                <p:stCondLst>
                  <p:cond evt="onClick" delay="0">
                    <p:tgtEl>
                      <p:spTgt spid="25"/>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clickEffect">
                                  <p:stCondLst>
                                    <p:cond delay="0"/>
                                  </p:stCondLst>
                                  <p:childTnLst>
                                    <p:animEffect transition="out" filter="fade">
                                      <p:cBhvr>
                                        <p:cTn id="91" dur="500"/>
                                        <p:tgtEl>
                                          <p:spTgt spid="25"/>
                                        </p:tgtEl>
                                      </p:cBhvr>
                                    </p:animEffect>
                                    <p:set>
                                      <p:cBhvr>
                                        <p:cTn id="92" dur="1" fill="hold">
                                          <p:stCondLst>
                                            <p:cond delay="499"/>
                                          </p:stCondLst>
                                        </p:cTn>
                                        <p:tgtEl>
                                          <p:spTgt spid="25"/>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6"/>
                                        </p:tgtEl>
                                      </p:cBhvr>
                                    </p:animEffect>
                                    <p:set>
                                      <p:cBhvr>
                                        <p:cTn id="9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9" grpId="0" animBg="1"/>
      <p:bldP spid="9" grpId="1" animBg="1"/>
      <p:bldP spid="27" grpId="0" animBg="1"/>
      <p:bldP spid="28" grpId="0" animBg="1"/>
      <p:bldP spid="18" grpId="0" animBg="1"/>
      <p:bldP spid="19"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081854">
            <a:off x="8373440" y="-944433"/>
            <a:ext cx="4912569" cy="1695920"/>
          </a:xfrm>
          <a:prstGeom prst="rect">
            <a:avLst/>
          </a:prstGeom>
        </p:spPr>
      </p:pic>
      <p:sp>
        <p:nvSpPr>
          <p:cNvPr id="16" name="AutoShape 2">
            <a:extLst>
              <a:ext uri="{FF2B5EF4-FFF2-40B4-BE49-F238E27FC236}">
                <a16:creationId xmlns:a16="http://schemas.microsoft.com/office/drawing/2014/main" xmlns="" id="{6CA9CF34-87D1-46AD-A906-3493F136F8A8}"/>
              </a:ext>
            </a:extLst>
          </p:cNvPr>
          <p:cNvSpPr/>
          <p:nvPr/>
        </p:nvSpPr>
        <p:spPr>
          <a:xfrm>
            <a:off x="692331" y="689759"/>
            <a:ext cx="11207932" cy="3020091"/>
          </a:xfrm>
          <a:prstGeom prst="rect">
            <a:avLst/>
          </a:prstGeom>
          <a:solidFill>
            <a:srgbClr val="FFCE6D"/>
          </a:solidFill>
        </p:spPr>
        <p:txBody>
          <a:bodyPr/>
          <a:lstStyle/>
          <a:p>
            <a:r>
              <a:rPr lang="vi-VN" sz="3600" b="1" dirty="0"/>
              <a:t>Quan sát Hình, hãy</a:t>
            </a:r>
            <a:r>
              <a:rPr lang="en-US" sz="3600" b="1" dirty="0"/>
              <a:t>:</a:t>
            </a:r>
          </a:p>
          <a:p>
            <a:r>
              <a:rPr lang="en-US" sz="3600" b="1" dirty="0"/>
              <a:t>a) V</a:t>
            </a:r>
            <a:r>
              <a:rPr lang="vi-VN" sz="3600" b="1" dirty="0"/>
              <a:t>iết quá trình nhường và nhận electron trong phản ứng giữa magnesium và oxygen</a:t>
            </a:r>
            <a:r>
              <a:rPr lang="en-US" sz="3600" b="1" dirty="0"/>
              <a:t>.</a:t>
            </a:r>
          </a:p>
          <a:p>
            <a:r>
              <a:rPr lang="en-US" sz="3600" b="1" dirty="0"/>
              <a:t>b) Cho </a:t>
            </a:r>
            <a:r>
              <a:rPr lang="en-US" sz="3600" b="1" dirty="0" err="1"/>
              <a:t>biết</a:t>
            </a:r>
            <a:r>
              <a:rPr lang="en-US" sz="3600" b="1" dirty="0"/>
              <a:t> </a:t>
            </a:r>
            <a:r>
              <a:rPr lang="en-US" sz="3600" b="1" dirty="0" err="1"/>
              <a:t>loại</a:t>
            </a:r>
            <a:r>
              <a:rPr lang="en-US" sz="3600" b="1" dirty="0"/>
              <a:t> </a:t>
            </a:r>
            <a:r>
              <a:rPr lang="en-US" sz="3600" b="1" dirty="0" err="1"/>
              <a:t>liên</a:t>
            </a:r>
            <a:r>
              <a:rPr lang="en-US" sz="3600" b="1" dirty="0"/>
              <a:t> </a:t>
            </a:r>
            <a:r>
              <a:rPr lang="en-US" sz="3600" b="1" dirty="0" err="1"/>
              <a:t>kết</a:t>
            </a:r>
            <a:r>
              <a:rPr lang="en-US" sz="3600" b="1" dirty="0"/>
              <a:t> </a:t>
            </a:r>
            <a:r>
              <a:rPr lang="en-US" sz="3600" b="1" dirty="0" err="1"/>
              <a:t>hóa</a:t>
            </a:r>
            <a:r>
              <a:rPr lang="en-US" sz="3600" b="1" dirty="0"/>
              <a:t> </a:t>
            </a:r>
            <a:r>
              <a:rPr lang="en-US" sz="3600" b="1" dirty="0" err="1"/>
              <a:t>học</a:t>
            </a:r>
            <a:r>
              <a:rPr lang="en-US" sz="3600" b="1" dirty="0"/>
              <a:t> </a:t>
            </a:r>
            <a:r>
              <a:rPr lang="en-US" sz="3600" b="1" dirty="0" err="1"/>
              <a:t>trong</a:t>
            </a:r>
            <a:r>
              <a:rPr lang="en-US" sz="3600" b="1" dirty="0"/>
              <a:t> </a:t>
            </a:r>
            <a:r>
              <a:rPr lang="en-US" sz="3600" b="1" dirty="0" err="1"/>
              <a:t>phân</a:t>
            </a:r>
            <a:r>
              <a:rPr lang="en-US" sz="3600" b="1" dirty="0"/>
              <a:t> </a:t>
            </a:r>
            <a:r>
              <a:rPr lang="en-US" sz="3600" b="1" dirty="0" err="1"/>
              <a:t>tử</a:t>
            </a:r>
            <a:r>
              <a:rPr lang="en-US" sz="3600" b="1" dirty="0"/>
              <a:t> </a:t>
            </a:r>
            <a:r>
              <a:rPr lang="en-US" sz="3600" b="1" dirty="0" err="1"/>
              <a:t>MgO</a:t>
            </a:r>
            <a:r>
              <a:rPr lang="en-US" sz="3600" b="1" dirty="0"/>
              <a:t>.</a:t>
            </a:r>
          </a:p>
        </p:txBody>
      </p:sp>
      <p:pic>
        <p:nvPicPr>
          <p:cNvPr id="6" name="Picture 5"/>
          <p:cNvPicPr/>
          <p:nvPr/>
        </p:nvPicPr>
        <p:blipFill rotWithShape="1">
          <a:blip r:embed="rId4"/>
          <a:srcRect l="17308" t="40479" r="42789" b="25313"/>
          <a:stretch/>
        </p:blipFill>
        <p:spPr bwMode="auto">
          <a:xfrm>
            <a:off x="2289343" y="3822980"/>
            <a:ext cx="7259606" cy="2773763"/>
          </a:xfrm>
          <a:prstGeom prst="rect">
            <a:avLst/>
          </a:prstGeom>
          <a:ln>
            <a:noFill/>
          </a:ln>
          <a:extLst>
            <a:ext uri="{53640926-AAD7-44D8-BBD7-CCE9431645EC}">
              <a14:shadowObscured xmlns:a14="http://schemas.microsoft.com/office/drawing/2010/main"/>
            </a:ext>
          </a:extLst>
        </p:spPr>
      </p:pic>
      <p:sp>
        <p:nvSpPr>
          <p:cNvPr id="7" name="Oval 6">
            <a:extLst>
              <a:ext uri="{FF2B5EF4-FFF2-40B4-BE49-F238E27FC236}">
                <a16:creationId xmlns:a16="http://schemas.microsoft.com/office/drawing/2014/main" xmlns="" id="{6450C7C6-E4E8-443D-AF42-A3AD04666357}"/>
              </a:ext>
            </a:extLst>
          </p:cNvPr>
          <p:cNvSpPr/>
          <p:nvPr/>
        </p:nvSpPr>
        <p:spPr>
          <a:xfrm>
            <a:off x="190489" y="-25128"/>
            <a:ext cx="2244366"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a:rPr>
              <a:t>CÂU 11</a:t>
            </a:r>
            <a:endParaRPr kumimoji="0" lang="en-US" sz="2800" b="1" i="0" u="none" strike="noStrike" kern="1200" cap="none" spc="0" normalizeH="0" baseline="0" noProof="0" dirty="0">
              <a:ln>
                <a:noFill/>
              </a:ln>
              <a:solidFill>
                <a:prstClr val="white"/>
              </a:solidFill>
              <a:effectLst/>
              <a:uLnTx/>
              <a:uFillTx/>
              <a:latin typeface="Arial" panose="020B0604020202020204"/>
            </a:endParaRPr>
          </a:p>
        </p:txBody>
      </p:sp>
    </p:spTree>
    <p:extLst>
      <p:ext uri="{BB962C8B-B14F-4D97-AF65-F5344CB8AC3E}">
        <p14:creationId xmlns:p14="http://schemas.microsoft.com/office/powerpoint/2010/main" val="13645170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081854">
            <a:off x="8373440" y="-944433"/>
            <a:ext cx="4912569" cy="1695920"/>
          </a:xfrm>
          <a:prstGeom prst="rect">
            <a:avLst/>
          </a:prstGeom>
        </p:spPr>
      </p:pic>
      <mc:AlternateContent xmlns:mc="http://schemas.openxmlformats.org/markup-compatibility/2006" xmlns:a14="http://schemas.microsoft.com/office/drawing/2010/main">
        <mc:Choice Requires="a14">
          <p:sp>
            <p:nvSpPr>
              <p:cNvPr id="16" name="AutoShape 2">
                <a:extLst>
                  <a:ext uri="{FF2B5EF4-FFF2-40B4-BE49-F238E27FC236}">
                    <a16:creationId xmlns:a16="http://schemas.microsoft.com/office/drawing/2014/main" xmlns="" id="{6CA9CF34-87D1-46AD-A906-3493F136F8A8}"/>
                  </a:ext>
                </a:extLst>
              </p:cNvPr>
              <p:cNvSpPr/>
              <p:nvPr/>
            </p:nvSpPr>
            <p:spPr>
              <a:xfrm>
                <a:off x="259067" y="362227"/>
                <a:ext cx="11213463" cy="6116949"/>
              </a:xfrm>
              <a:prstGeom prst="rect">
                <a:avLst/>
              </a:prstGeom>
              <a:solidFill>
                <a:srgbClr val="FFCE6D"/>
              </a:solidFill>
            </p:spPr>
            <p:txBody>
              <a:bodyPr/>
              <a:lstStyle/>
              <a:p>
                <a:r>
                  <a:rPr lang="en-US" sz="3200" b="1" u="sng" dirty="0"/>
                  <a:t>HƯỚNG DẪN</a:t>
                </a:r>
              </a:p>
              <a:p>
                <a:r>
                  <a:rPr lang="en-US" sz="3200" b="1" dirty="0"/>
                  <a:t>a) </a:t>
                </a:r>
                <a:r>
                  <a:rPr lang="en-US" sz="3200" b="1" dirty="0" err="1"/>
                  <a:t>Phương</a:t>
                </a:r>
                <a:r>
                  <a:rPr lang="en-US" sz="3200" b="1" dirty="0"/>
                  <a:t> </a:t>
                </a:r>
                <a:r>
                  <a:rPr lang="en-US" sz="3200" b="1" dirty="0" err="1"/>
                  <a:t>trình</a:t>
                </a:r>
                <a:r>
                  <a:rPr lang="en-US" sz="3200" b="1" dirty="0"/>
                  <a:t> </a:t>
                </a:r>
                <a:r>
                  <a:rPr lang="en-US" sz="3200" b="1" dirty="0" err="1"/>
                  <a:t>hóa</a:t>
                </a:r>
                <a:r>
                  <a:rPr lang="en-US" sz="3200" b="1" dirty="0"/>
                  <a:t> </a:t>
                </a:r>
                <a:r>
                  <a:rPr lang="en-US" sz="3200" b="1" dirty="0" err="1"/>
                  <a:t>học</a:t>
                </a:r>
                <a:r>
                  <a:rPr lang="en-US" sz="3200" b="1" dirty="0"/>
                  <a:t>:  2Mg  + O</a:t>
                </a:r>
                <a:r>
                  <a:rPr lang="en-US" sz="3200" b="1" baseline="-25000" dirty="0"/>
                  <a:t>2</a:t>
                </a:r>
                <a:r>
                  <a:rPr lang="en-US" sz="3200" b="1" dirty="0"/>
                  <a:t>  </a:t>
                </a:r>
                <a14:m>
                  <m:oMath xmlns:m="http://schemas.openxmlformats.org/officeDocument/2006/math">
                    <m:box>
                      <m:boxPr>
                        <m:ctrlPr>
                          <a:rPr lang="en-US" sz="3200" b="1" i="1">
                            <a:latin typeface="Cambria Math"/>
                          </a:rPr>
                        </m:ctrlPr>
                      </m:boxPr>
                      <m:e>
                        <m:groupChr>
                          <m:groupChrPr>
                            <m:chr m:val="→"/>
                            <m:vertJc m:val="bot"/>
                            <m:ctrlPr>
                              <a:rPr lang="en-US" sz="3200" b="1" i="1">
                                <a:latin typeface="Cambria Math"/>
                              </a:rPr>
                            </m:ctrlPr>
                          </m:groupChrPr>
                          <m:e>
                            <m:sSup>
                              <m:sSupPr>
                                <m:ctrlPr>
                                  <a:rPr lang="en-US" sz="3200" b="1" i="1">
                                    <a:latin typeface="Cambria Math"/>
                                  </a:rPr>
                                </m:ctrlPr>
                              </m:sSupPr>
                              <m:e>
                                <m:r>
                                  <a:rPr lang="en-US" sz="3200" b="1" i="1">
                                    <a:latin typeface="Cambria Math"/>
                                  </a:rPr>
                                  <m:t>𝒕</m:t>
                                </m:r>
                              </m:e>
                              <m:sup>
                                <m:r>
                                  <a:rPr lang="en-US" sz="3200" b="1" i="1">
                                    <a:latin typeface="Cambria Math"/>
                                  </a:rPr>
                                  <m:t>𝟎</m:t>
                                </m:r>
                              </m:sup>
                            </m:sSup>
                          </m:e>
                        </m:groupChr>
                      </m:e>
                    </m:box>
                  </m:oMath>
                </a14:m>
                <a:r>
                  <a:rPr lang="en-US" sz="3200" b="1" dirty="0"/>
                  <a:t> 2MgO</a:t>
                </a:r>
              </a:p>
              <a:p>
                <a:r>
                  <a:rPr lang="en-US" sz="3200" b="1" dirty="0"/>
                  <a:t>- O </a:t>
                </a:r>
                <a:r>
                  <a:rPr lang="en-US" sz="3200" b="1" dirty="0" err="1"/>
                  <a:t>tham</a:t>
                </a:r>
                <a:r>
                  <a:rPr lang="en-US" sz="3200" b="1" dirty="0"/>
                  <a:t> </a:t>
                </a:r>
                <a:r>
                  <a:rPr lang="en-US" sz="3200" b="1" dirty="0" err="1"/>
                  <a:t>gia</a:t>
                </a:r>
                <a:r>
                  <a:rPr lang="en-US" sz="3200" b="1" dirty="0"/>
                  <a:t> </a:t>
                </a:r>
                <a:r>
                  <a:rPr lang="en-US" sz="3200" b="1" dirty="0" err="1"/>
                  <a:t>quá</a:t>
                </a:r>
                <a:r>
                  <a:rPr lang="en-US" sz="3200" b="1" dirty="0"/>
                  <a:t> </a:t>
                </a:r>
                <a:r>
                  <a:rPr lang="en-US" sz="3200" b="1" dirty="0" err="1"/>
                  <a:t>trình</a:t>
                </a:r>
                <a:r>
                  <a:rPr lang="en-US" sz="3200" b="1" dirty="0"/>
                  <a:t> </a:t>
                </a:r>
                <a:r>
                  <a:rPr lang="en-US" sz="3200" b="1" dirty="0" err="1"/>
                  <a:t>nhận</a:t>
                </a:r>
                <a:r>
                  <a:rPr lang="en-US" sz="3200" b="1" dirty="0"/>
                  <a:t> electron: </a:t>
                </a:r>
                <a:r>
                  <a:rPr lang="en-US" sz="3200" b="1" dirty="0" err="1"/>
                  <a:t>mỗi</a:t>
                </a:r>
                <a:r>
                  <a:rPr lang="en-US" sz="3200" b="1" dirty="0"/>
                  <a:t> </a:t>
                </a:r>
                <a:r>
                  <a:rPr lang="en-US" sz="3200" b="1" dirty="0" err="1"/>
                  <a:t>nguyên</a:t>
                </a:r>
                <a:r>
                  <a:rPr lang="en-US" sz="3200" b="1" dirty="0"/>
                  <a:t> </a:t>
                </a:r>
                <a:r>
                  <a:rPr lang="en-US" sz="3200" b="1" dirty="0" err="1"/>
                  <a:t>tử</a:t>
                </a:r>
                <a:r>
                  <a:rPr lang="en-US" sz="3200" b="1" dirty="0"/>
                  <a:t> O </a:t>
                </a:r>
                <a:r>
                  <a:rPr lang="en-US" sz="3200" b="1" dirty="0" err="1"/>
                  <a:t>nhận</a:t>
                </a:r>
                <a:r>
                  <a:rPr lang="en-US" sz="3200" b="1" dirty="0"/>
                  <a:t> 2e </a:t>
                </a:r>
                <a:r>
                  <a:rPr lang="en-US" sz="3200" b="1" dirty="0" err="1"/>
                  <a:t>trở</a:t>
                </a:r>
                <a:r>
                  <a:rPr lang="en-US" sz="3200" b="1" dirty="0"/>
                  <a:t> </a:t>
                </a:r>
                <a:r>
                  <a:rPr lang="en-US" sz="3200" b="1" dirty="0" err="1"/>
                  <a:t>thành</a:t>
                </a:r>
                <a:r>
                  <a:rPr lang="en-US" sz="3200" b="1" dirty="0"/>
                  <a:t> ion O</a:t>
                </a:r>
                <a:r>
                  <a:rPr lang="en-US" sz="3200" b="1" baseline="30000" dirty="0"/>
                  <a:t>2-</a:t>
                </a:r>
                <a:endParaRPr lang="en-US" sz="3200" b="1" dirty="0"/>
              </a:p>
              <a:p>
                <a:r>
                  <a:rPr lang="en-US" sz="3200" b="1" dirty="0"/>
                  <a:t>           O</a:t>
                </a:r>
                <a:r>
                  <a:rPr lang="en-US" sz="3200" b="1" baseline="30000" dirty="0"/>
                  <a:t>0</a:t>
                </a:r>
                <a:r>
                  <a:rPr lang="en-US" sz="3200" b="1" dirty="0"/>
                  <a:t> + 2e → O</a:t>
                </a:r>
                <a:r>
                  <a:rPr lang="en-US" sz="3200" b="1" baseline="30000" dirty="0"/>
                  <a:t>2-</a:t>
                </a:r>
              </a:p>
              <a:p>
                <a:endParaRPr lang="en-US" sz="3200" b="1" dirty="0"/>
              </a:p>
              <a:p>
                <a:r>
                  <a:rPr lang="en-US" sz="3200" b="1" dirty="0"/>
                  <a:t>- Mg </a:t>
                </a:r>
                <a:r>
                  <a:rPr lang="en-US" sz="3200" b="1" dirty="0" err="1"/>
                  <a:t>tham</a:t>
                </a:r>
                <a:r>
                  <a:rPr lang="en-US" sz="3200" b="1" dirty="0"/>
                  <a:t> </a:t>
                </a:r>
                <a:r>
                  <a:rPr lang="en-US" sz="3200" b="1" dirty="0" err="1"/>
                  <a:t>gia</a:t>
                </a:r>
                <a:r>
                  <a:rPr lang="en-US" sz="3200" b="1" dirty="0"/>
                  <a:t> </a:t>
                </a:r>
                <a:r>
                  <a:rPr lang="en-US" sz="3200" b="1" dirty="0" err="1"/>
                  <a:t>quá</a:t>
                </a:r>
                <a:r>
                  <a:rPr lang="en-US" sz="3200" b="1" dirty="0"/>
                  <a:t> </a:t>
                </a:r>
                <a:r>
                  <a:rPr lang="en-US" sz="3200" b="1" dirty="0" err="1"/>
                  <a:t>trình</a:t>
                </a:r>
                <a:r>
                  <a:rPr lang="en-US" sz="3200" b="1" dirty="0"/>
                  <a:t> </a:t>
                </a:r>
                <a:r>
                  <a:rPr lang="en-US" sz="3200" b="1" dirty="0" err="1"/>
                  <a:t>nhường</a:t>
                </a:r>
                <a:r>
                  <a:rPr lang="en-US" sz="3200" b="1" dirty="0"/>
                  <a:t> electron: Mg </a:t>
                </a:r>
                <a:r>
                  <a:rPr lang="en-US" sz="3200" b="1" dirty="0" err="1"/>
                  <a:t>nhường</a:t>
                </a:r>
                <a:r>
                  <a:rPr lang="en-US" sz="3200" b="1" dirty="0"/>
                  <a:t> 2e </a:t>
                </a:r>
                <a:r>
                  <a:rPr lang="en-US" sz="3200" b="1" dirty="0" err="1"/>
                  <a:t>trở</a:t>
                </a:r>
                <a:r>
                  <a:rPr lang="en-US" sz="3200" b="1" dirty="0"/>
                  <a:t> </a:t>
                </a:r>
                <a:r>
                  <a:rPr lang="en-US" sz="3200" b="1" dirty="0" err="1"/>
                  <a:t>thành</a:t>
                </a:r>
                <a:r>
                  <a:rPr lang="en-US" sz="3200" b="1" dirty="0"/>
                  <a:t> ion Mg</a:t>
                </a:r>
                <a:r>
                  <a:rPr lang="en-US" sz="3200" b="1" baseline="30000" dirty="0"/>
                  <a:t>2+ </a:t>
                </a:r>
                <a:endParaRPr lang="en-US" sz="3200" b="1" dirty="0"/>
              </a:p>
              <a:p>
                <a:r>
                  <a:rPr lang="en-US" sz="3200" b="1" dirty="0"/>
                  <a:t>           Mg</a:t>
                </a:r>
                <a:r>
                  <a:rPr lang="en-US" sz="3200" b="1" baseline="30000" dirty="0"/>
                  <a:t>0</a:t>
                </a:r>
                <a:r>
                  <a:rPr lang="en-US" sz="3200" b="1" dirty="0"/>
                  <a:t> → Mg</a:t>
                </a:r>
                <a:r>
                  <a:rPr lang="en-US" sz="3200" b="1" baseline="30000" dirty="0"/>
                  <a:t>2+</a:t>
                </a:r>
                <a:r>
                  <a:rPr lang="en-US" sz="3200" b="1" dirty="0"/>
                  <a:t> + 2e</a:t>
                </a:r>
              </a:p>
              <a:p>
                <a:endParaRPr lang="en-US" sz="3200" b="1" dirty="0"/>
              </a:p>
              <a:p>
                <a:r>
                  <a:rPr lang="vi-VN" sz="3200" b="1" dirty="0"/>
                  <a:t>b) Liên kết hóa học trong phân tử MgO là liên kết ion: </a:t>
                </a:r>
                <a:endParaRPr lang="en-US" sz="3200" b="1" dirty="0"/>
              </a:p>
              <a:p>
                <a:r>
                  <a:rPr lang="en-US" sz="3200" b="1" dirty="0"/>
                  <a:t>           Mg</a:t>
                </a:r>
                <a:r>
                  <a:rPr lang="en-US" sz="3200" b="1" baseline="30000" dirty="0"/>
                  <a:t>2+</a:t>
                </a:r>
                <a:r>
                  <a:rPr lang="vi-VN" sz="3200" b="1" dirty="0"/>
                  <a:t> +  </a:t>
                </a:r>
                <a:r>
                  <a:rPr lang="en-US" sz="3200" b="1" dirty="0"/>
                  <a:t>O</a:t>
                </a:r>
                <a:r>
                  <a:rPr lang="en-US" sz="3200" b="1" baseline="30000" dirty="0"/>
                  <a:t>2-</a:t>
                </a:r>
                <a:r>
                  <a:rPr lang="en-US" sz="3200" b="1" baseline="-25000" dirty="0"/>
                  <a:t> </a:t>
                </a:r>
                <a:r>
                  <a:rPr lang="en-US" sz="3200" b="1" dirty="0"/>
                  <a:t>→  </a:t>
                </a:r>
                <a:r>
                  <a:rPr lang="en-US" sz="3200" b="1" dirty="0" err="1"/>
                  <a:t>MgO</a:t>
                </a:r>
                <a:endParaRPr lang="en-US" sz="3200" b="1" dirty="0"/>
              </a:p>
              <a:p>
                <a:endParaRPr lang="en-US" sz="3200" b="1" dirty="0"/>
              </a:p>
            </p:txBody>
          </p:sp>
        </mc:Choice>
        <mc:Fallback xmlns="">
          <p:sp>
            <p:nvSpPr>
              <p:cNvPr id="16" name="AutoShape 2">
                <a:extLst>
                  <a:ext uri="{FF2B5EF4-FFF2-40B4-BE49-F238E27FC236}">
                    <a16:creationId xmlns:a16="http://schemas.microsoft.com/office/drawing/2014/main" id="{6CA9CF34-87D1-46AD-A906-3493F136F8A8}"/>
                  </a:ext>
                </a:extLst>
              </p:cNvPr>
              <p:cNvSpPr>
                <a:spLocks noRot="1" noChangeAspect="1" noMove="1" noResize="1" noEditPoints="1" noAdjustHandles="1" noChangeArrowheads="1" noChangeShapeType="1" noTextEdit="1"/>
              </p:cNvSpPr>
              <p:nvPr/>
            </p:nvSpPr>
            <p:spPr>
              <a:xfrm>
                <a:off x="259067" y="362227"/>
                <a:ext cx="11213463" cy="6116949"/>
              </a:xfrm>
              <a:prstGeom prst="rect">
                <a:avLst/>
              </a:prstGeom>
              <a:blipFill>
                <a:blip r:embed="rId4"/>
                <a:stretch>
                  <a:fillRect l="-1359" t="-1295" r="-1413" b="-4482"/>
                </a:stretch>
              </a:blipFill>
            </p:spPr>
            <p:txBody>
              <a:bodyPr/>
              <a:lstStyle/>
              <a:p>
                <a:r>
                  <a:rPr lang="en-US">
                    <a:noFill/>
                  </a:rPr>
                  <a:t> </a:t>
                </a:r>
              </a:p>
            </p:txBody>
          </p:sp>
        </mc:Fallback>
      </mc:AlternateContent>
    </p:spTree>
    <p:extLst>
      <p:ext uri="{BB962C8B-B14F-4D97-AF65-F5344CB8AC3E}">
        <p14:creationId xmlns:p14="http://schemas.microsoft.com/office/powerpoint/2010/main" val="419239985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36" r="60999"/>
          <a:stretch>
            <a:fillRect/>
          </a:stretch>
        </p:blipFill>
        <p:spPr>
          <a:xfrm rot="143919" flipH="1">
            <a:off x="-1244511" y="-203327"/>
            <a:ext cx="2489022" cy="726465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424817" y="5868102"/>
            <a:ext cx="887308" cy="989898"/>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95840">
            <a:off x="10868495" y="-191288"/>
            <a:ext cx="1155012" cy="1077311"/>
          </a:xfrm>
          <a:prstGeom prst="rect">
            <a:avLst/>
          </a:prstGeom>
        </p:spPr>
      </p:pic>
      <p:sp>
        <p:nvSpPr>
          <p:cNvPr id="17" name="Oval 16">
            <a:extLst>
              <a:ext uri="{FF2B5EF4-FFF2-40B4-BE49-F238E27FC236}">
                <a16:creationId xmlns:a16="http://schemas.microsoft.com/office/drawing/2014/main" xmlns="" id="{6450C7C6-E4E8-443D-AF42-A3AD04666357}"/>
              </a:ext>
            </a:extLst>
          </p:cNvPr>
          <p:cNvSpPr/>
          <p:nvPr/>
        </p:nvSpPr>
        <p:spPr>
          <a:xfrm>
            <a:off x="1303776" y="138091"/>
            <a:ext cx="2126512"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CÂU</a:t>
            </a:r>
            <a:r>
              <a:rPr kumimoji="0" lang="en-US" sz="2800" b="1" i="0" u="none" strike="noStrike" kern="1200" cap="none" spc="0" normalizeH="0" noProof="0" dirty="0">
                <a:ln>
                  <a:noFill/>
                </a:ln>
                <a:solidFill>
                  <a:prstClr val="white"/>
                </a:solidFill>
                <a:effectLst/>
                <a:uLnTx/>
                <a:uFillTx/>
                <a:latin typeface="Arial" panose="020B0604020202020204"/>
                <a:ea typeface="+mn-ea"/>
                <a:cs typeface="+mn-cs"/>
              </a:rPr>
              <a:t> 1</a:t>
            </a: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2</a:t>
            </a:r>
          </a:p>
        </p:txBody>
      </p:sp>
      <p:sp>
        <p:nvSpPr>
          <p:cNvPr id="31" name="AutoShape 2">
            <a:extLst>
              <a:ext uri="{FF2B5EF4-FFF2-40B4-BE49-F238E27FC236}">
                <a16:creationId xmlns:a16="http://schemas.microsoft.com/office/drawing/2014/main" xmlns="" id="{CF1E9329-1624-4137-9A78-F679071B0BCB}"/>
              </a:ext>
            </a:extLst>
          </p:cNvPr>
          <p:cNvSpPr/>
          <p:nvPr/>
        </p:nvSpPr>
        <p:spPr>
          <a:xfrm>
            <a:off x="1083625" y="865880"/>
            <a:ext cx="3584068" cy="5992120"/>
          </a:xfrm>
          <a:prstGeom prst="rect">
            <a:avLst/>
          </a:prstGeom>
          <a:solidFill>
            <a:srgbClr val="FFCE6D"/>
          </a:solidFill>
        </p:spPr>
        <p:txBody>
          <a:bodyPr/>
          <a:lstStyle/>
          <a:p>
            <a:r>
              <a:rPr lang="vi-VN" sz="3200" b="1" dirty="0"/>
              <a:t>Đốt cháy hoàn toàn 2,8 gam hỗn hợp gồm C</a:t>
            </a:r>
            <a:r>
              <a:rPr lang="en-US" sz="3200" b="1" dirty="0" err="1"/>
              <a:t>arbon</a:t>
            </a:r>
            <a:r>
              <a:rPr lang="en-US" sz="3200" b="1" dirty="0"/>
              <a:t> </a:t>
            </a:r>
            <a:r>
              <a:rPr lang="vi-VN" sz="3200" b="1" dirty="0"/>
              <a:t> và S</a:t>
            </a:r>
            <a:r>
              <a:rPr lang="en-US" sz="3200" b="1" dirty="0" err="1"/>
              <a:t>ulfur</a:t>
            </a:r>
            <a:r>
              <a:rPr lang="vi-VN" sz="3200" b="1" dirty="0"/>
              <a:t> trong khí ox</a:t>
            </a:r>
            <a:r>
              <a:rPr lang="en-US" sz="3200" b="1" dirty="0" err="1"/>
              <a:t>ygen</a:t>
            </a:r>
            <a:r>
              <a:rPr lang="vi-VN" sz="3200" b="1" dirty="0"/>
              <a:t> thu được khí ca</a:t>
            </a:r>
            <a:r>
              <a:rPr lang="en-US" sz="3200" b="1" dirty="0" err="1"/>
              <a:t>rbon</a:t>
            </a:r>
            <a:r>
              <a:rPr lang="en-US" sz="3200" b="1" dirty="0"/>
              <a:t> di oxide</a:t>
            </a:r>
            <a:r>
              <a:rPr lang="vi-VN" sz="3200" b="1" dirty="0"/>
              <a:t>  và 3,2 gam </a:t>
            </a:r>
            <a:r>
              <a:rPr lang="en-US" sz="3200" b="1" dirty="0"/>
              <a:t>sulfur di oxide.</a:t>
            </a:r>
            <a:r>
              <a:rPr lang="vi-VN" sz="3200" b="1" dirty="0"/>
              <a:t> Tính thể tích khí ca</a:t>
            </a:r>
            <a:r>
              <a:rPr lang="en-US" sz="3200" b="1" dirty="0" err="1"/>
              <a:t>rbon</a:t>
            </a:r>
            <a:r>
              <a:rPr lang="en-US" sz="3200" b="1" dirty="0"/>
              <a:t> di oxide </a:t>
            </a:r>
            <a:r>
              <a:rPr lang="vi-VN" sz="3200" b="1" dirty="0"/>
              <a:t> (ở đ</a:t>
            </a:r>
            <a:r>
              <a:rPr lang="en-US" sz="3200" b="1" dirty="0"/>
              <a:t>k</a:t>
            </a:r>
            <a:r>
              <a:rPr lang="vi-VN" sz="3200" b="1" dirty="0"/>
              <a:t>c) thu được</a:t>
            </a:r>
            <a:r>
              <a:rPr lang="vi-VN" sz="3200" dirty="0"/>
              <a:t>.</a:t>
            </a:r>
            <a:endParaRPr lang="en-US" sz="3200" dirty="0"/>
          </a:p>
        </p:txBody>
      </p:sp>
      <p:cxnSp>
        <p:nvCxnSpPr>
          <p:cNvPr id="4" name="Straight Connector 3"/>
          <p:cNvCxnSpPr/>
          <p:nvPr/>
        </p:nvCxnSpPr>
        <p:spPr>
          <a:xfrm>
            <a:off x="4722071" y="134360"/>
            <a:ext cx="0" cy="6723640"/>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AutoShape 2">
                <a:extLst>
                  <a:ext uri="{FF2B5EF4-FFF2-40B4-BE49-F238E27FC236}">
                    <a16:creationId xmlns:a16="http://schemas.microsoft.com/office/drawing/2014/main" xmlns="" id="{CF1E9329-1624-4137-9A78-F679071B0BCB}"/>
                  </a:ext>
                </a:extLst>
              </p:cNvPr>
              <p:cNvSpPr/>
              <p:nvPr/>
            </p:nvSpPr>
            <p:spPr>
              <a:xfrm>
                <a:off x="4830830" y="762549"/>
                <a:ext cx="7303234" cy="6095451"/>
              </a:xfrm>
              <a:prstGeom prst="rect">
                <a:avLst/>
              </a:prstGeom>
              <a:solidFill>
                <a:srgbClr val="FFCE6D"/>
              </a:solidFill>
            </p:spPr>
            <p:txBody>
              <a:bodyPr/>
              <a:lstStyle/>
              <a:p>
                <a:r>
                  <a:rPr lang="en-US" dirty="0"/>
                  <a:t>- </a:t>
                </a:r>
                <a:r>
                  <a:rPr lang="en-US" sz="2800" b="1" dirty="0"/>
                  <a:t>Ta </a:t>
                </a:r>
                <a:r>
                  <a:rPr lang="en-US" sz="2800" b="1" dirty="0" err="1"/>
                  <a:t>có</a:t>
                </a:r>
                <a:r>
                  <a:rPr lang="en-US" sz="2800" b="1" dirty="0"/>
                  <a:t>: n</a:t>
                </a:r>
                <a:r>
                  <a:rPr lang="en-US" sz="2800" b="1" baseline="-25000" dirty="0"/>
                  <a:t>SO2</a:t>
                </a:r>
                <a:r>
                  <a:rPr lang="en-US" sz="2800" b="1" dirty="0"/>
                  <a:t> = </a:t>
                </a:r>
                <a14:m>
                  <m:oMath xmlns:m="http://schemas.openxmlformats.org/officeDocument/2006/math">
                    <m:f>
                      <m:fPr>
                        <m:ctrlPr>
                          <a:rPr lang="en-US" sz="2800" b="1" i="1">
                            <a:latin typeface="Cambria Math"/>
                          </a:rPr>
                        </m:ctrlPr>
                      </m:fPr>
                      <m:num>
                        <m:r>
                          <a:rPr lang="en-US" sz="2800" b="1" i="1">
                            <a:latin typeface="Cambria Math"/>
                          </a:rPr>
                          <m:t>𝟑</m:t>
                        </m:r>
                        <m:r>
                          <a:rPr lang="en-US" sz="2800" b="1" i="1">
                            <a:latin typeface="Cambria Math"/>
                          </a:rPr>
                          <m:t>,</m:t>
                        </m:r>
                        <m:r>
                          <a:rPr lang="en-US" sz="2800" b="1" i="1">
                            <a:latin typeface="Cambria Math"/>
                          </a:rPr>
                          <m:t>𝟐</m:t>
                        </m:r>
                      </m:num>
                      <m:den>
                        <m:r>
                          <a:rPr lang="en-US" sz="2800" b="1" i="1">
                            <a:latin typeface="Cambria Math"/>
                          </a:rPr>
                          <m:t>𝟔𝟒</m:t>
                        </m:r>
                      </m:den>
                    </m:f>
                  </m:oMath>
                </a14:m>
                <a:r>
                  <a:rPr lang="en-US" sz="2800" b="1" dirty="0"/>
                  <a:t> = 0,05 </a:t>
                </a:r>
                <a:r>
                  <a:rPr lang="en-US" sz="2800" b="1" dirty="0" err="1"/>
                  <a:t>mol</a:t>
                </a:r>
                <a:endParaRPr lang="en-US" sz="2800" b="1" dirty="0"/>
              </a:p>
              <a:p>
                <a:r>
                  <a:rPr lang="en-US" sz="2800" b="1" dirty="0"/>
                  <a:t>- </a:t>
                </a:r>
                <a:r>
                  <a:rPr lang="en-US" sz="2800" b="1" dirty="0" err="1"/>
                  <a:t>Phương</a:t>
                </a:r>
                <a:r>
                  <a:rPr lang="en-US" sz="2800" b="1" dirty="0"/>
                  <a:t> </a:t>
                </a:r>
                <a:r>
                  <a:rPr lang="en-US" sz="2800" b="1" dirty="0" err="1"/>
                  <a:t>trình</a:t>
                </a:r>
                <a:r>
                  <a:rPr lang="en-US" sz="2800" b="1" dirty="0"/>
                  <a:t> </a:t>
                </a:r>
                <a:r>
                  <a:rPr lang="en-US" sz="2800" b="1" dirty="0" err="1"/>
                  <a:t>hóa</a:t>
                </a:r>
                <a:r>
                  <a:rPr lang="en-US" sz="2800" b="1" dirty="0"/>
                  <a:t> </a:t>
                </a:r>
                <a:r>
                  <a:rPr lang="en-US" sz="2800" b="1" dirty="0" err="1"/>
                  <a:t>học</a:t>
                </a:r>
                <a:r>
                  <a:rPr lang="en-US" sz="2800" b="1" dirty="0"/>
                  <a:t>:</a:t>
                </a:r>
              </a:p>
              <a:p>
                <a:r>
                  <a:rPr lang="en-US" sz="2800" b="1" dirty="0"/>
                  <a:t>S + O</a:t>
                </a:r>
                <a:r>
                  <a:rPr lang="en-US" sz="2800" b="1" baseline="-25000" dirty="0"/>
                  <a:t>2</a:t>
                </a:r>
                <a:r>
                  <a:rPr lang="en-US" sz="2800" b="1" dirty="0"/>
                  <a:t> </a:t>
                </a:r>
                <a14:m>
                  <m:oMath xmlns:m="http://schemas.openxmlformats.org/officeDocument/2006/math">
                    <m:box>
                      <m:boxPr>
                        <m:ctrlPr>
                          <a:rPr lang="en-US" sz="2800" b="1" i="1">
                            <a:latin typeface="Cambria Math"/>
                          </a:rPr>
                        </m:ctrlPr>
                      </m:boxPr>
                      <m:e>
                        <m:groupChr>
                          <m:groupChrPr>
                            <m:chr m:val="→"/>
                            <m:vertJc m:val="bot"/>
                            <m:ctrlPr>
                              <a:rPr lang="en-US" sz="2800" b="1" i="1">
                                <a:latin typeface="Cambria Math"/>
                              </a:rPr>
                            </m:ctrlPr>
                          </m:groupChrPr>
                          <m:e>
                            <m:sSup>
                              <m:sSupPr>
                                <m:ctrlPr>
                                  <a:rPr lang="en-US" sz="2800" b="1" i="1">
                                    <a:latin typeface="Cambria Math"/>
                                  </a:rPr>
                                </m:ctrlPr>
                              </m:sSupPr>
                              <m:e>
                                <m:r>
                                  <a:rPr lang="en-US" sz="2800" b="1" i="1">
                                    <a:latin typeface="Cambria Math"/>
                                  </a:rPr>
                                  <m:t>𝒕</m:t>
                                </m:r>
                              </m:e>
                              <m:sup>
                                <m:r>
                                  <a:rPr lang="en-US" sz="2800" b="1" i="1">
                                    <a:latin typeface="Cambria Math"/>
                                  </a:rPr>
                                  <m:t>𝟎</m:t>
                                </m:r>
                              </m:sup>
                            </m:sSup>
                          </m:e>
                        </m:groupChr>
                      </m:e>
                    </m:box>
                  </m:oMath>
                </a14:m>
                <a:r>
                  <a:rPr lang="en-US" sz="2800" b="1" dirty="0"/>
                  <a:t> SO</a:t>
                </a:r>
                <a:r>
                  <a:rPr lang="en-US" sz="2800" b="1" baseline="-25000" dirty="0"/>
                  <a:t>2</a:t>
                </a:r>
                <a:r>
                  <a:rPr lang="en-US" sz="2800" b="1" dirty="0"/>
                  <a:t> (1)</a:t>
                </a:r>
              </a:p>
              <a:p>
                <a:r>
                  <a:rPr lang="en-US" sz="2800" b="1" dirty="0"/>
                  <a:t>C + O</a:t>
                </a:r>
                <a:r>
                  <a:rPr lang="en-US" sz="2800" b="1" baseline="-25000" dirty="0"/>
                  <a:t>2</a:t>
                </a:r>
                <a:r>
                  <a:rPr lang="en-US" sz="2800" b="1" dirty="0"/>
                  <a:t> </a:t>
                </a:r>
                <a14:m>
                  <m:oMath xmlns:m="http://schemas.openxmlformats.org/officeDocument/2006/math">
                    <m:groupChr>
                      <m:groupChrPr>
                        <m:chr m:val="→"/>
                        <m:vertJc m:val="bot"/>
                        <m:ctrlPr>
                          <a:rPr lang="en-US" sz="2800" b="1" i="1">
                            <a:latin typeface="Cambria Math"/>
                          </a:rPr>
                        </m:ctrlPr>
                      </m:groupChrPr>
                      <m:e>
                        <m:sSup>
                          <m:sSupPr>
                            <m:ctrlPr>
                              <a:rPr lang="en-US" sz="2800" b="1" i="1">
                                <a:latin typeface="Cambria Math"/>
                              </a:rPr>
                            </m:ctrlPr>
                          </m:sSupPr>
                          <m:e>
                            <m:r>
                              <a:rPr lang="en-US" sz="2800" b="1" i="1">
                                <a:latin typeface="Cambria Math"/>
                              </a:rPr>
                              <m:t>𝒕</m:t>
                            </m:r>
                          </m:e>
                          <m:sup>
                            <m:r>
                              <a:rPr lang="en-US" sz="2800" b="1" i="1">
                                <a:latin typeface="Cambria Math"/>
                              </a:rPr>
                              <m:t>𝟎</m:t>
                            </m:r>
                          </m:sup>
                        </m:sSup>
                      </m:e>
                    </m:groupChr>
                  </m:oMath>
                </a14:m>
                <a:r>
                  <a:rPr lang="en-US" sz="2800" b="1" dirty="0"/>
                  <a:t> CO</a:t>
                </a:r>
                <a:r>
                  <a:rPr lang="en-US" sz="2800" b="1" baseline="-25000" dirty="0"/>
                  <a:t>2</a:t>
                </a:r>
                <a:r>
                  <a:rPr lang="en-US" sz="2800" b="1" dirty="0"/>
                  <a:t> (2)</a:t>
                </a:r>
              </a:p>
              <a:p>
                <a:pPr lvl="0"/>
                <a:r>
                  <a:rPr lang="en-US" sz="2800" b="1" dirty="0"/>
                  <a:t>Theo </a:t>
                </a:r>
                <a:r>
                  <a:rPr lang="en-US" sz="2800" b="1" dirty="0" err="1"/>
                  <a:t>phương</a:t>
                </a:r>
                <a:r>
                  <a:rPr lang="en-US" sz="2800" b="1" dirty="0"/>
                  <a:t> </a:t>
                </a:r>
                <a:r>
                  <a:rPr lang="en-US" sz="2800" b="1" dirty="0" err="1"/>
                  <a:t>trình</a:t>
                </a:r>
                <a:r>
                  <a:rPr lang="en-US" sz="2800" b="1" dirty="0"/>
                  <a:t> (1): </a:t>
                </a:r>
                <a:r>
                  <a:rPr lang="en-US" sz="2800" b="1" dirty="0" err="1"/>
                  <a:t>n</a:t>
                </a:r>
                <a:r>
                  <a:rPr lang="en-US" sz="2800" b="1" baseline="-25000" dirty="0" err="1"/>
                  <a:t>S</a:t>
                </a:r>
                <a:r>
                  <a:rPr lang="en-US" sz="2800" b="1" dirty="0"/>
                  <a:t> = n</a:t>
                </a:r>
                <a:r>
                  <a:rPr lang="en-US" sz="2800" b="1" baseline="-25000" dirty="0"/>
                  <a:t>SO2</a:t>
                </a:r>
                <a:r>
                  <a:rPr lang="en-US" sz="2800" b="1" dirty="0"/>
                  <a:t> = 0,05 </a:t>
                </a:r>
                <a:r>
                  <a:rPr lang="en-US" sz="2800" b="1" dirty="0" err="1"/>
                  <a:t>mol</a:t>
                </a:r>
                <a:endParaRPr lang="en-US" sz="2800" b="1" dirty="0"/>
              </a:p>
              <a:p>
                <a:r>
                  <a:rPr lang="en-US" sz="2800" b="1" dirty="0"/>
                  <a:t>⇒ </a:t>
                </a:r>
                <a:r>
                  <a:rPr lang="en-US" sz="2800" b="1" dirty="0" err="1"/>
                  <a:t>m</a:t>
                </a:r>
                <a:r>
                  <a:rPr lang="en-US" sz="2800" b="1" baseline="-25000" dirty="0" err="1"/>
                  <a:t>S</a:t>
                </a:r>
                <a:r>
                  <a:rPr lang="en-US" sz="2800" b="1" dirty="0"/>
                  <a:t> = 0,05 . 32 = 1,6 gam</a:t>
                </a:r>
              </a:p>
              <a:p>
                <a:r>
                  <a:rPr lang="en-US" sz="2800" b="1" dirty="0"/>
                  <a:t>⇒ </a:t>
                </a:r>
                <a:r>
                  <a:rPr lang="en-US" sz="2800" b="1" dirty="0" err="1"/>
                  <a:t>m</a:t>
                </a:r>
                <a:r>
                  <a:rPr lang="en-US" sz="2800" b="1" baseline="-25000" dirty="0" err="1"/>
                  <a:t>C</a:t>
                </a:r>
                <a:r>
                  <a:rPr lang="en-US" sz="2800" b="1" dirty="0"/>
                  <a:t> = 2,8 - 1,6 = 1,2 gam</a:t>
                </a:r>
              </a:p>
              <a:p>
                <a:r>
                  <a:rPr lang="en-US" sz="2800" b="1" dirty="0"/>
                  <a:t>⇒ </a:t>
                </a:r>
                <a:r>
                  <a:rPr lang="en-US" sz="2800" b="1" dirty="0" err="1"/>
                  <a:t>n</a:t>
                </a:r>
                <a:r>
                  <a:rPr lang="en-US" sz="2800" b="1" baseline="-25000" dirty="0" err="1"/>
                  <a:t>C</a:t>
                </a:r>
                <a:r>
                  <a:rPr lang="en-US" sz="2800" b="1" dirty="0"/>
                  <a:t> = </a:t>
                </a:r>
                <a14:m>
                  <m:oMath xmlns:m="http://schemas.openxmlformats.org/officeDocument/2006/math">
                    <m:f>
                      <m:fPr>
                        <m:ctrlPr>
                          <a:rPr lang="en-US" sz="2800" b="1" i="1">
                            <a:latin typeface="Cambria Math"/>
                          </a:rPr>
                        </m:ctrlPr>
                      </m:fPr>
                      <m:num>
                        <m:r>
                          <a:rPr lang="en-US" sz="2800" b="1" i="1">
                            <a:latin typeface="Cambria Math"/>
                          </a:rPr>
                          <m:t>𝟏</m:t>
                        </m:r>
                        <m:r>
                          <a:rPr lang="en-US" sz="2800" b="1" i="1">
                            <a:latin typeface="Cambria Math"/>
                          </a:rPr>
                          <m:t>,</m:t>
                        </m:r>
                        <m:r>
                          <a:rPr lang="en-US" sz="2800" b="1" i="1">
                            <a:latin typeface="Cambria Math"/>
                          </a:rPr>
                          <m:t>𝟐</m:t>
                        </m:r>
                      </m:num>
                      <m:den>
                        <m:r>
                          <a:rPr lang="en-US" sz="2800" b="1" i="1">
                            <a:latin typeface="Cambria Math"/>
                          </a:rPr>
                          <m:t>𝟏𝟐</m:t>
                        </m:r>
                      </m:den>
                    </m:f>
                  </m:oMath>
                </a14:m>
                <a:r>
                  <a:rPr lang="en-US" sz="2800" b="1" dirty="0"/>
                  <a:t>  = 0,1(</a:t>
                </a:r>
                <a:r>
                  <a:rPr lang="en-US" sz="2800" b="1" dirty="0" err="1"/>
                  <a:t>mol</a:t>
                </a:r>
                <a:r>
                  <a:rPr lang="en-US" sz="2800" b="1" dirty="0"/>
                  <a:t>)</a:t>
                </a:r>
              </a:p>
              <a:p>
                <a:r>
                  <a:rPr lang="en-US" sz="2800" b="1" dirty="0"/>
                  <a:t>- Theo </a:t>
                </a:r>
                <a:r>
                  <a:rPr lang="en-US" sz="2800" b="1" dirty="0" err="1"/>
                  <a:t>phương</a:t>
                </a:r>
                <a:r>
                  <a:rPr lang="en-US" sz="2800" b="1" dirty="0"/>
                  <a:t> </a:t>
                </a:r>
                <a:r>
                  <a:rPr lang="en-US" sz="2800" b="1" dirty="0" err="1"/>
                  <a:t>trình</a:t>
                </a:r>
                <a:r>
                  <a:rPr lang="en-US" sz="2800" b="1" dirty="0"/>
                  <a:t> (2): n</a:t>
                </a:r>
                <a:r>
                  <a:rPr lang="en-US" sz="2800" b="1" baseline="-25000" dirty="0"/>
                  <a:t>CO2</a:t>
                </a:r>
                <a:r>
                  <a:rPr lang="en-US" sz="2800" b="1" dirty="0"/>
                  <a:t> = </a:t>
                </a:r>
                <a:r>
                  <a:rPr lang="en-US" sz="2800" b="1" dirty="0" err="1"/>
                  <a:t>n</a:t>
                </a:r>
                <a:r>
                  <a:rPr lang="en-US" sz="2800" b="1" baseline="-25000" dirty="0" err="1"/>
                  <a:t>C</a:t>
                </a:r>
                <a:r>
                  <a:rPr lang="en-US" sz="2800" b="1" dirty="0"/>
                  <a:t> = 0,1 </a:t>
                </a:r>
                <a:r>
                  <a:rPr lang="en-US" sz="2800" b="1" dirty="0" err="1"/>
                  <a:t>mol</a:t>
                </a:r>
                <a:endParaRPr lang="en-US" sz="2800" b="1" dirty="0"/>
              </a:p>
              <a:p>
                <a:r>
                  <a:rPr lang="en-US" sz="2800" b="1" dirty="0"/>
                  <a:t>⇒ V</a:t>
                </a:r>
                <a:r>
                  <a:rPr lang="en-US" sz="2800" b="1" baseline="-25000" dirty="0"/>
                  <a:t>CO2</a:t>
                </a:r>
                <a:r>
                  <a:rPr lang="en-US" sz="2800" b="1" dirty="0"/>
                  <a:t> = 0,1 . 24,79  = 2,479 </a:t>
                </a:r>
                <a:r>
                  <a:rPr lang="en-US" sz="2800" b="1" dirty="0" err="1"/>
                  <a:t>lít</a:t>
                </a:r>
                <a:r>
                  <a:rPr lang="en-US" sz="2800" b="1" dirty="0"/>
                  <a:t>.</a:t>
                </a:r>
              </a:p>
              <a:p>
                <a:endParaRPr lang="en-US" dirty="0"/>
              </a:p>
            </p:txBody>
          </p:sp>
        </mc:Choice>
        <mc:Fallback xmlns="">
          <p:sp>
            <p:nvSpPr>
              <p:cNvPr id="18" name="AutoShape 2">
                <a:extLst>
                  <a:ext uri="{FF2B5EF4-FFF2-40B4-BE49-F238E27FC236}">
                    <a16:creationId xmlns:a16="http://schemas.microsoft.com/office/drawing/2014/main" id="{CF1E9329-1624-4137-9A78-F679071B0BCB}"/>
                  </a:ext>
                </a:extLst>
              </p:cNvPr>
              <p:cNvSpPr>
                <a:spLocks noRot="1" noChangeAspect="1" noMove="1" noResize="1" noEditPoints="1" noAdjustHandles="1" noChangeArrowheads="1" noChangeShapeType="1" noTextEdit="1"/>
              </p:cNvSpPr>
              <p:nvPr/>
            </p:nvSpPr>
            <p:spPr>
              <a:xfrm>
                <a:off x="4830830" y="762549"/>
                <a:ext cx="7303234" cy="6095451"/>
              </a:xfrm>
              <a:prstGeom prst="rect">
                <a:avLst/>
              </a:prstGeom>
              <a:blipFill>
                <a:blip r:embed="rId8"/>
                <a:stretch>
                  <a:fillRect l="-1669" b="-1700"/>
                </a:stretch>
              </a:blipFill>
            </p:spPr>
            <p:txBody>
              <a:bodyPr/>
              <a:lstStyle/>
              <a:p>
                <a:r>
                  <a:rPr lang="en-US">
                    <a:noFill/>
                  </a:rPr>
                  <a:t> </a:t>
                </a:r>
              </a:p>
            </p:txBody>
          </p:sp>
        </mc:Fallback>
      </mc:AlternateContent>
      <p:sp>
        <p:nvSpPr>
          <p:cNvPr id="9" name="Rounded Rectangle 8"/>
          <p:cNvSpPr/>
          <p:nvPr/>
        </p:nvSpPr>
        <p:spPr>
          <a:xfrm>
            <a:off x="5465135" y="134360"/>
            <a:ext cx="3934047" cy="5248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HƯỚNG DẪN GIẢI</a:t>
            </a:r>
          </a:p>
        </p:txBody>
      </p:sp>
    </p:spTree>
    <p:extLst>
      <p:ext uri="{BB962C8B-B14F-4D97-AF65-F5344CB8AC3E}">
        <p14:creationId xmlns:p14="http://schemas.microsoft.com/office/powerpoint/2010/main" val="32557112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36" r="60999"/>
          <a:stretch>
            <a:fillRect/>
          </a:stretch>
        </p:blipFill>
        <p:spPr>
          <a:xfrm rot="143919" flipH="1">
            <a:off x="-1244511" y="-203327"/>
            <a:ext cx="2489022" cy="726465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424817" y="5868102"/>
            <a:ext cx="887308" cy="989898"/>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95840">
            <a:off x="10868495" y="-191288"/>
            <a:ext cx="1155012" cy="1077311"/>
          </a:xfrm>
          <a:prstGeom prst="rect">
            <a:avLst/>
          </a:prstGeom>
        </p:spPr>
      </p:pic>
      <p:sp>
        <p:nvSpPr>
          <p:cNvPr id="17" name="Oval 16">
            <a:extLst>
              <a:ext uri="{FF2B5EF4-FFF2-40B4-BE49-F238E27FC236}">
                <a16:creationId xmlns:a16="http://schemas.microsoft.com/office/drawing/2014/main" xmlns="" id="{6450C7C6-E4E8-443D-AF42-A3AD04666357}"/>
              </a:ext>
            </a:extLst>
          </p:cNvPr>
          <p:cNvSpPr/>
          <p:nvPr/>
        </p:nvSpPr>
        <p:spPr>
          <a:xfrm>
            <a:off x="1180214" y="31029"/>
            <a:ext cx="2126512"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CÂU</a:t>
            </a:r>
            <a:r>
              <a:rPr kumimoji="0" lang="en-US" sz="2800" b="1" i="0" u="none" strike="noStrike" kern="1200" cap="none" spc="0" normalizeH="0" noProof="0" dirty="0">
                <a:ln>
                  <a:noFill/>
                </a:ln>
                <a:solidFill>
                  <a:prstClr val="white"/>
                </a:solidFill>
                <a:effectLst/>
                <a:uLnTx/>
                <a:uFillTx/>
                <a:latin typeface="Arial" panose="020B0604020202020204"/>
                <a:ea typeface="+mn-ea"/>
                <a:cs typeface="+mn-cs"/>
              </a:rPr>
              <a:t> 1</a:t>
            </a:r>
            <a:r>
              <a:rPr lang="en-US" sz="2800" b="1" dirty="0">
                <a:solidFill>
                  <a:prstClr val="white"/>
                </a:solidFill>
                <a:latin typeface="Arial" panose="020B0604020202020204"/>
              </a:rPr>
              <a:t>3</a:t>
            </a:r>
            <a:endPar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1" name="AutoShape 2">
            <a:extLst>
              <a:ext uri="{FF2B5EF4-FFF2-40B4-BE49-F238E27FC236}">
                <a16:creationId xmlns:a16="http://schemas.microsoft.com/office/drawing/2014/main" xmlns="" id="{CF1E9329-1624-4137-9A78-F679071B0BCB}"/>
              </a:ext>
            </a:extLst>
          </p:cNvPr>
          <p:cNvSpPr/>
          <p:nvPr/>
        </p:nvSpPr>
        <p:spPr>
          <a:xfrm>
            <a:off x="1031966" y="836976"/>
            <a:ext cx="4029519" cy="5563824"/>
          </a:xfrm>
          <a:prstGeom prst="rect">
            <a:avLst/>
          </a:prstGeom>
          <a:solidFill>
            <a:srgbClr val="FFCE6D"/>
          </a:solidFill>
        </p:spPr>
        <p:txBody>
          <a:bodyPr/>
          <a:lstStyle/>
          <a:p>
            <a:r>
              <a:rPr lang="vi-VN" sz="3000" b="1" dirty="0"/>
              <a:t>Đốt một mẫu than đá (chứa tạp chất không cháy) có khối lượng 0,6kg trong ox</a:t>
            </a:r>
            <a:r>
              <a:rPr lang="en-US" sz="3000" b="1" dirty="0" err="1"/>
              <a:t>ygen</a:t>
            </a:r>
            <a:r>
              <a:rPr lang="vi-VN" sz="3000" b="1" dirty="0"/>
              <a:t> dư, thu được 1,06 m</a:t>
            </a:r>
            <a:r>
              <a:rPr lang="vi-VN" sz="3000" b="1" baseline="30000" dirty="0"/>
              <a:t>3</a:t>
            </a:r>
            <a:r>
              <a:rPr lang="vi-VN" sz="3000" b="1" dirty="0"/>
              <a:t> (đkc) khí ca</a:t>
            </a:r>
            <a:r>
              <a:rPr lang="en-US" sz="3000" b="1" dirty="0" err="1"/>
              <a:t>rbon</a:t>
            </a:r>
            <a:r>
              <a:rPr lang="en-US" sz="3000" b="1" dirty="0"/>
              <a:t> di oxide </a:t>
            </a:r>
            <a:r>
              <a:rPr lang="vi-VN" sz="3000" b="1" dirty="0"/>
              <a:t>. Tính thành phần phần trăm khối lượng của ca</a:t>
            </a:r>
            <a:r>
              <a:rPr lang="en-US" sz="3000" b="1" dirty="0"/>
              <a:t>r</a:t>
            </a:r>
            <a:r>
              <a:rPr lang="vi-VN" sz="3000" b="1" dirty="0"/>
              <a:t>bon trong mẫu than đá trên</a:t>
            </a:r>
            <a:r>
              <a:rPr lang="vi-VN" sz="2800" b="1" dirty="0"/>
              <a:t>.</a:t>
            </a:r>
            <a:endParaRPr lang="en-US" sz="2800" b="1" dirty="0"/>
          </a:p>
        </p:txBody>
      </p:sp>
      <p:cxnSp>
        <p:nvCxnSpPr>
          <p:cNvPr id="4" name="Straight Connector 3"/>
          <p:cNvCxnSpPr/>
          <p:nvPr/>
        </p:nvCxnSpPr>
        <p:spPr>
          <a:xfrm>
            <a:off x="5279521" y="134360"/>
            <a:ext cx="0" cy="6723640"/>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AutoShape 2">
                <a:extLst>
                  <a:ext uri="{FF2B5EF4-FFF2-40B4-BE49-F238E27FC236}">
                    <a16:creationId xmlns:a16="http://schemas.microsoft.com/office/drawing/2014/main" xmlns="" id="{CF1E9329-1624-4137-9A78-F679071B0BCB}"/>
                  </a:ext>
                </a:extLst>
              </p:cNvPr>
              <p:cNvSpPr/>
              <p:nvPr/>
            </p:nvSpPr>
            <p:spPr>
              <a:xfrm>
                <a:off x="5465135" y="865880"/>
                <a:ext cx="6304499" cy="5534920"/>
              </a:xfrm>
              <a:prstGeom prst="rect">
                <a:avLst/>
              </a:prstGeom>
              <a:solidFill>
                <a:srgbClr val="FFCE6D"/>
              </a:solidFill>
            </p:spPr>
            <p:txBody>
              <a:bodyPr/>
              <a:lstStyle/>
              <a:p>
                <a:pPr lvl="0"/>
                <a:r>
                  <a:rPr lang="en-US" sz="3200" b="1" dirty="0" err="1"/>
                  <a:t>Đổi</a:t>
                </a:r>
                <a:r>
                  <a:rPr lang="en-US" sz="3200" b="1" dirty="0"/>
                  <a:t> 1,06 m</a:t>
                </a:r>
                <a:r>
                  <a:rPr lang="en-US" sz="3200" b="1" baseline="30000" dirty="0"/>
                  <a:t>3</a:t>
                </a:r>
                <a:r>
                  <a:rPr lang="en-US" sz="3200" b="1" dirty="0"/>
                  <a:t> = 1060 </a:t>
                </a:r>
                <a:r>
                  <a:rPr lang="en-US" sz="3200" b="1" dirty="0" err="1"/>
                  <a:t>lít</a:t>
                </a:r>
                <a:r>
                  <a:rPr lang="en-US" sz="3200" b="1" dirty="0"/>
                  <a:t>.</a:t>
                </a:r>
              </a:p>
              <a:p>
                <a:pPr lvl="0"/>
                <a:r>
                  <a:rPr lang="en-US" sz="3200" b="1" dirty="0"/>
                  <a:t>Ta </a:t>
                </a:r>
                <a:r>
                  <a:rPr lang="en-US" sz="3200" b="1" dirty="0" err="1"/>
                  <a:t>có</a:t>
                </a:r>
                <a:r>
                  <a:rPr lang="en-US" sz="3200" b="1" dirty="0"/>
                  <a:t>: n</a:t>
                </a:r>
                <a:r>
                  <a:rPr lang="en-US" sz="3200" b="1" baseline="-25000" dirty="0"/>
                  <a:t>CO2</a:t>
                </a:r>
                <a:r>
                  <a:rPr lang="en-US" sz="3200" b="1" dirty="0"/>
                  <a:t> =  </a:t>
                </a:r>
                <a14:m>
                  <m:oMath xmlns:m="http://schemas.openxmlformats.org/officeDocument/2006/math">
                    <m:f>
                      <m:fPr>
                        <m:ctrlPr>
                          <a:rPr lang="en-US" sz="3200" b="1" i="1">
                            <a:latin typeface="Cambria Math"/>
                          </a:rPr>
                        </m:ctrlPr>
                      </m:fPr>
                      <m:num>
                        <m:r>
                          <a:rPr lang="en-US" sz="3200" b="1" i="1">
                            <a:latin typeface="Cambria Math"/>
                          </a:rPr>
                          <m:t>𝟏𝟎𝟔𝟎</m:t>
                        </m:r>
                      </m:num>
                      <m:den>
                        <m:r>
                          <a:rPr lang="en-US" sz="3200" b="1" i="1">
                            <a:latin typeface="Cambria Math"/>
                          </a:rPr>
                          <m:t>𝟐𝟒</m:t>
                        </m:r>
                        <m:r>
                          <a:rPr lang="en-US" sz="3200" b="1" i="1">
                            <a:latin typeface="Cambria Math"/>
                          </a:rPr>
                          <m:t>,</m:t>
                        </m:r>
                        <m:r>
                          <a:rPr lang="en-US" sz="3200" b="1" i="1">
                            <a:latin typeface="Cambria Math"/>
                          </a:rPr>
                          <m:t>𝟕𝟗</m:t>
                        </m:r>
                      </m:den>
                    </m:f>
                  </m:oMath>
                </a14:m>
                <a:r>
                  <a:rPr lang="en-US" sz="3200" b="1" dirty="0"/>
                  <a:t> = 42,76 </a:t>
                </a:r>
                <a:r>
                  <a:rPr lang="en-US" sz="3200" b="1" dirty="0" err="1"/>
                  <a:t>mol</a:t>
                </a:r>
                <a:endParaRPr lang="en-US" sz="3200" b="1" dirty="0"/>
              </a:p>
              <a:p>
                <a:pPr lvl="0"/>
                <a:r>
                  <a:rPr lang="en-US" sz="3200" b="1" dirty="0"/>
                  <a:t>PTHH:  C    +   O</a:t>
                </a:r>
                <a:r>
                  <a:rPr lang="en-US" sz="3200" b="1" baseline="-25000" dirty="0"/>
                  <a:t>2</a:t>
                </a:r>
                <a:r>
                  <a:rPr lang="en-US" sz="3200" b="1" dirty="0"/>
                  <a:t> </a:t>
                </a:r>
                <a14:m>
                  <m:oMath xmlns:m="http://schemas.openxmlformats.org/officeDocument/2006/math">
                    <m:groupChr>
                      <m:groupChrPr>
                        <m:chr m:val="→"/>
                        <m:vertJc m:val="bot"/>
                        <m:ctrlPr>
                          <a:rPr lang="en-US" sz="3200" b="1" i="1">
                            <a:latin typeface="Cambria Math"/>
                          </a:rPr>
                        </m:ctrlPr>
                      </m:groupChrPr>
                      <m:e>
                        <m:sSup>
                          <m:sSupPr>
                            <m:ctrlPr>
                              <a:rPr lang="en-US" sz="3200" b="1" i="1">
                                <a:latin typeface="Cambria Math"/>
                              </a:rPr>
                            </m:ctrlPr>
                          </m:sSupPr>
                          <m:e>
                            <m:r>
                              <a:rPr lang="en-US" sz="3200" b="1" i="1">
                                <a:latin typeface="Cambria Math"/>
                              </a:rPr>
                              <m:t>𝒕</m:t>
                            </m:r>
                          </m:e>
                          <m:sup>
                            <m:r>
                              <a:rPr lang="en-US" sz="3200" b="1" i="1">
                                <a:latin typeface="Cambria Math"/>
                              </a:rPr>
                              <m:t>𝟎</m:t>
                            </m:r>
                          </m:sup>
                        </m:sSup>
                      </m:e>
                    </m:groupChr>
                  </m:oMath>
                </a14:m>
                <a:r>
                  <a:rPr lang="en-US" sz="3200" b="1" dirty="0"/>
                  <a:t>  CO</a:t>
                </a:r>
                <a:r>
                  <a:rPr lang="en-US" sz="3200" b="1" baseline="-25000" dirty="0"/>
                  <a:t>2</a:t>
                </a:r>
                <a:endParaRPr lang="en-US" sz="3200" b="1" dirty="0"/>
              </a:p>
              <a:p>
                <a:r>
                  <a:rPr lang="en-US" sz="3200" b="1" dirty="0"/>
                  <a:t>            42,76      ←   42,76 (</a:t>
                </a:r>
                <a:r>
                  <a:rPr lang="en-US" sz="3200" b="1" dirty="0" err="1"/>
                  <a:t>mol</a:t>
                </a:r>
                <a:r>
                  <a:rPr lang="en-US" sz="3200" b="1" dirty="0"/>
                  <a:t>)</a:t>
                </a:r>
              </a:p>
              <a:p>
                <a:r>
                  <a:rPr lang="en-US" sz="3200" b="1" dirty="0"/>
                  <a:t>→ </a:t>
                </a:r>
                <a:r>
                  <a:rPr lang="en-US" sz="3200" b="1" dirty="0" err="1"/>
                  <a:t>m</a:t>
                </a:r>
                <a:r>
                  <a:rPr lang="en-US" sz="3200" b="1" baseline="-25000" dirty="0" err="1"/>
                  <a:t>C</a:t>
                </a:r>
                <a:r>
                  <a:rPr lang="en-US" sz="3200" b="1" dirty="0"/>
                  <a:t> = 42,76.12 = 513,12g </a:t>
                </a:r>
              </a:p>
              <a:p>
                <a:r>
                  <a:rPr lang="en-US" sz="3200" b="1" dirty="0"/>
                  <a:t>                             = 0,51312 kg.</a:t>
                </a:r>
              </a:p>
              <a:p>
                <a:pPr lvl="0"/>
                <a:r>
                  <a:rPr lang="en-US" sz="3200" b="1" dirty="0" err="1"/>
                  <a:t>Phần</a:t>
                </a:r>
                <a:r>
                  <a:rPr lang="en-US" sz="3200" b="1" dirty="0"/>
                  <a:t> </a:t>
                </a:r>
                <a:r>
                  <a:rPr lang="en-US" sz="3200" b="1" dirty="0" err="1"/>
                  <a:t>trăm</a:t>
                </a:r>
                <a:r>
                  <a:rPr lang="en-US" sz="3200" b="1" dirty="0"/>
                  <a:t> </a:t>
                </a:r>
                <a:r>
                  <a:rPr lang="en-US" sz="3200" b="1" dirty="0" err="1"/>
                  <a:t>khối</a:t>
                </a:r>
                <a:r>
                  <a:rPr lang="en-US" sz="3200" b="1" dirty="0"/>
                  <a:t> </a:t>
                </a:r>
                <a:r>
                  <a:rPr lang="en-US" sz="3200" b="1" dirty="0" err="1"/>
                  <a:t>lượng</a:t>
                </a:r>
                <a:r>
                  <a:rPr lang="en-US" sz="3200" b="1" dirty="0"/>
                  <a:t> C </a:t>
                </a:r>
                <a:r>
                  <a:rPr lang="en-US" sz="3200" b="1" dirty="0" err="1"/>
                  <a:t>trong</a:t>
                </a:r>
                <a:r>
                  <a:rPr lang="en-US" sz="3200" b="1" dirty="0"/>
                  <a:t> </a:t>
                </a:r>
                <a:r>
                  <a:rPr lang="en-US" sz="3200" b="1" dirty="0" err="1"/>
                  <a:t>mẫu</a:t>
                </a:r>
                <a:r>
                  <a:rPr lang="en-US" sz="3200" b="1" dirty="0"/>
                  <a:t> than </a:t>
                </a:r>
                <a:r>
                  <a:rPr lang="en-US" sz="3200" b="1" dirty="0" err="1"/>
                  <a:t>đá</a:t>
                </a:r>
                <a:r>
                  <a:rPr lang="en-US" sz="3200" b="1" dirty="0"/>
                  <a:t> </a:t>
                </a:r>
                <a:r>
                  <a:rPr lang="en-US" sz="3200" b="1" dirty="0" err="1"/>
                  <a:t>là</a:t>
                </a:r>
                <a:r>
                  <a:rPr lang="en-US" sz="3200" b="1" dirty="0"/>
                  <a:t>:</a:t>
                </a:r>
              </a:p>
              <a:p>
                <a:r>
                  <a:rPr lang="en-US" sz="3200" b="1" dirty="0"/>
                  <a:t>%C = </a:t>
                </a:r>
                <a14:m>
                  <m:oMath xmlns:m="http://schemas.openxmlformats.org/officeDocument/2006/math">
                    <m:f>
                      <m:fPr>
                        <m:ctrlPr>
                          <a:rPr lang="en-US" sz="3200" b="1" i="1">
                            <a:latin typeface="Cambria Math"/>
                          </a:rPr>
                        </m:ctrlPr>
                      </m:fPr>
                      <m:num>
                        <m:r>
                          <a:rPr lang="en-US" sz="3200" b="1" i="1">
                            <a:latin typeface="Cambria Math"/>
                          </a:rPr>
                          <m:t>𝟎</m:t>
                        </m:r>
                        <m:r>
                          <a:rPr lang="en-US" sz="3200" b="1" i="1">
                            <a:latin typeface="Cambria Math"/>
                          </a:rPr>
                          <m:t>,</m:t>
                        </m:r>
                        <m:r>
                          <a:rPr lang="en-US" sz="3200" b="1" i="1">
                            <a:latin typeface="Cambria Math"/>
                          </a:rPr>
                          <m:t>𝟓𝟏𝟑𝟏𝟐</m:t>
                        </m:r>
                      </m:num>
                      <m:den>
                        <m:r>
                          <a:rPr lang="en-US" sz="3200" b="1" i="1">
                            <a:latin typeface="Cambria Math"/>
                          </a:rPr>
                          <m:t>𝟎</m:t>
                        </m:r>
                        <m:r>
                          <a:rPr lang="en-US" sz="3200" b="1" i="1">
                            <a:latin typeface="Cambria Math"/>
                          </a:rPr>
                          <m:t>,</m:t>
                        </m:r>
                        <m:r>
                          <a:rPr lang="en-US" sz="3200" b="1" i="1">
                            <a:latin typeface="Cambria Math"/>
                          </a:rPr>
                          <m:t>𝟔</m:t>
                        </m:r>
                      </m:den>
                    </m:f>
                  </m:oMath>
                </a14:m>
                <a:r>
                  <a:rPr lang="en-US" sz="3200" b="1" dirty="0"/>
                  <a:t> .100% = 85,52%</a:t>
                </a:r>
              </a:p>
              <a:p>
                <a:endParaRPr lang="en-US" sz="2800" b="1" dirty="0"/>
              </a:p>
            </p:txBody>
          </p:sp>
        </mc:Choice>
        <mc:Fallback xmlns="">
          <p:sp>
            <p:nvSpPr>
              <p:cNvPr id="18" name="AutoShape 2">
                <a:extLst>
                  <a:ext uri="{FF2B5EF4-FFF2-40B4-BE49-F238E27FC236}">
                    <a16:creationId xmlns:a16="http://schemas.microsoft.com/office/drawing/2014/main" id="{CF1E9329-1624-4137-9A78-F679071B0BCB}"/>
                  </a:ext>
                </a:extLst>
              </p:cNvPr>
              <p:cNvSpPr>
                <a:spLocks noRot="1" noChangeAspect="1" noMove="1" noResize="1" noEditPoints="1" noAdjustHandles="1" noChangeArrowheads="1" noChangeShapeType="1" noTextEdit="1"/>
              </p:cNvSpPr>
              <p:nvPr/>
            </p:nvSpPr>
            <p:spPr>
              <a:xfrm>
                <a:off x="5465135" y="865880"/>
                <a:ext cx="6304499" cy="5534920"/>
              </a:xfrm>
              <a:prstGeom prst="rect">
                <a:avLst/>
              </a:prstGeom>
              <a:blipFill>
                <a:blip r:embed="rId8"/>
                <a:stretch>
                  <a:fillRect l="-2515" t="-1432"/>
                </a:stretch>
              </a:blipFill>
            </p:spPr>
            <p:txBody>
              <a:bodyPr/>
              <a:lstStyle/>
              <a:p>
                <a:r>
                  <a:rPr lang="en-US">
                    <a:noFill/>
                  </a:rPr>
                  <a:t> </a:t>
                </a:r>
              </a:p>
            </p:txBody>
          </p:sp>
        </mc:Fallback>
      </mc:AlternateContent>
      <p:sp>
        <p:nvSpPr>
          <p:cNvPr id="9" name="Rounded Rectangle 8"/>
          <p:cNvSpPr/>
          <p:nvPr/>
        </p:nvSpPr>
        <p:spPr>
          <a:xfrm>
            <a:off x="5465135" y="134360"/>
            <a:ext cx="3934047" cy="5248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HƯỚNG DẪN GIẢI</a:t>
            </a:r>
          </a:p>
        </p:txBody>
      </p:sp>
    </p:spTree>
    <p:extLst>
      <p:ext uri="{BB962C8B-B14F-4D97-AF65-F5344CB8AC3E}">
        <p14:creationId xmlns:p14="http://schemas.microsoft.com/office/powerpoint/2010/main" val="2206720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36" r="60999"/>
          <a:stretch>
            <a:fillRect/>
          </a:stretch>
        </p:blipFill>
        <p:spPr>
          <a:xfrm rot="143919" flipH="1">
            <a:off x="-1244511" y="-203327"/>
            <a:ext cx="2489022" cy="726465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424817" y="5868102"/>
            <a:ext cx="887308" cy="989898"/>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595840">
            <a:off x="10868495" y="-191288"/>
            <a:ext cx="1155012" cy="1077311"/>
          </a:xfrm>
          <a:prstGeom prst="rect">
            <a:avLst/>
          </a:prstGeom>
        </p:spPr>
      </p:pic>
      <p:sp>
        <p:nvSpPr>
          <p:cNvPr id="17" name="Oval 16">
            <a:extLst>
              <a:ext uri="{FF2B5EF4-FFF2-40B4-BE49-F238E27FC236}">
                <a16:creationId xmlns:a16="http://schemas.microsoft.com/office/drawing/2014/main" xmlns="" id="{6450C7C6-E4E8-443D-AF42-A3AD04666357}"/>
              </a:ext>
            </a:extLst>
          </p:cNvPr>
          <p:cNvSpPr/>
          <p:nvPr/>
        </p:nvSpPr>
        <p:spPr>
          <a:xfrm>
            <a:off x="1180214" y="31029"/>
            <a:ext cx="2126512"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rPr>
              <a:t>CÂU</a:t>
            </a:r>
            <a:r>
              <a:rPr kumimoji="0" lang="en-US" sz="2800" b="1" i="0" u="none" strike="noStrike" kern="1200" cap="none" spc="0" normalizeH="0" noProof="0" dirty="0">
                <a:ln>
                  <a:noFill/>
                </a:ln>
                <a:solidFill>
                  <a:prstClr val="white"/>
                </a:solidFill>
                <a:effectLst/>
                <a:uLnTx/>
                <a:uFillTx/>
                <a:latin typeface="Arial" panose="020B0604020202020204"/>
                <a:ea typeface="+mn-ea"/>
                <a:cs typeface="+mn-cs"/>
              </a:rPr>
              <a:t> 1</a:t>
            </a:r>
            <a:r>
              <a:rPr lang="en-US" sz="2800" b="1" noProof="0" dirty="0">
                <a:solidFill>
                  <a:prstClr val="white"/>
                </a:solidFill>
                <a:latin typeface="Arial" panose="020B0604020202020204"/>
              </a:rPr>
              <a:t>4</a:t>
            </a:r>
            <a:endParaRPr kumimoji="0" lang="en-US" sz="2800"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1" name="AutoShape 2">
            <a:extLst>
              <a:ext uri="{FF2B5EF4-FFF2-40B4-BE49-F238E27FC236}">
                <a16:creationId xmlns:a16="http://schemas.microsoft.com/office/drawing/2014/main" xmlns="" id="{CF1E9329-1624-4137-9A78-F679071B0BCB}"/>
              </a:ext>
            </a:extLst>
          </p:cNvPr>
          <p:cNvSpPr/>
          <p:nvPr/>
        </p:nvSpPr>
        <p:spPr>
          <a:xfrm>
            <a:off x="1180214" y="836975"/>
            <a:ext cx="3920249" cy="5916521"/>
          </a:xfrm>
          <a:prstGeom prst="rect">
            <a:avLst/>
          </a:prstGeom>
          <a:solidFill>
            <a:srgbClr val="FFCE6D"/>
          </a:solidFill>
        </p:spPr>
        <p:txBody>
          <a:bodyPr/>
          <a:lstStyle/>
          <a:p>
            <a:r>
              <a:rPr lang="vi-VN" sz="3200" b="1" dirty="0"/>
              <a:t>Đốt cháy một kim</a:t>
            </a:r>
            <a:r>
              <a:rPr lang="en-US" sz="3200" b="1" dirty="0"/>
              <a:t> </a:t>
            </a:r>
            <a:r>
              <a:rPr lang="en-US" sz="3200" b="1" dirty="0" err="1"/>
              <a:t>loại</a:t>
            </a:r>
            <a:r>
              <a:rPr lang="vi-VN" sz="3200" b="1" dirty="0"/>
              <a:t> X trong bình chứa 3,</a:t>
            </a:r>
            <a:r>
              <a:rPr lang="en-US" sz="3200" b="1" dirty="0"/>
              <a:t>7185</a:t>
            </a:r>
            <a:r>
              <a:rPr lang="vi-VN" sz="3200" b="1" dirty="0"/>
              <a:t> lít khí ox</a:t>
            </a:r>
            <a:r>
              <a:rPr lang="en-US" sz="3200" b="1" dirty="0" err="1"/>
              <a:t>ygen</a:t>
            </a:r>
            <a:r>
              <a:rPr lang="en-US" sz="3200" b="1" dirty="0"/>
              <a:t> (</a:t>
            </a:r>
            <a:r>
              <a:rPr lang="vi-VN" sz="3200" b="1" dirty="0"/>
              <a:t>ở đkc</a:t>
            </a:r>
            <a:r>
              <a:rPr lang="en-US" sz="3200" b="1" dirty="0"/>
              <a:t>),</a:t>
            </a:r>
            <a:r>
              <a:rPr lang="vi-VN" sz="3200" b="1" dirty="0"/>
              <a:t> biết rằng sau phản ứng thu được 12 g </a:t>
            </a:r>
            <a:r>
              <a:rPr lang="en-US" sz="3200" b="1" dirty="0" err="1"/>
              <a:t>một</a:t>
            </a:r>
            <a:r>
              <a:rPr lang="vi-VN" sz="3200" b="1" dirty="0"/>
              <a:t> oxi</a:t>
            </a:r>
            <a:r>
              <a:rPr lang="en-US" sz="3200" b="1" dirty="0"/>
              <a:t>de</a:t>
            </a:r>
            <a:r>
              <a:rPr lang="vi-VN" sz="3200" b="1" dirty="0"/>
              <a:t> có công thức là XO. Xác định công thức hóa học của oxi</a:t>
            </a:r>
            <a:r>
              <a:rPr lang="en-US" sz="3200" b="1" dirty="0"/>
              <a:t>de</a:t>
            </a:r>
            <a:r>
              <a:rPr lang="vi-VN" sz="3200" b="1" dirty="0"/>
              <a:t> đó</a:t>
            </a:r>
            <a:r>
              <a:rPr lang="vi-VN" sz="3200" dirty="0"/>
              <a:t>.</a:t>
            </a:r>
            <a:endParaRPr lang="en-US" sz="3200" b="1" dirty="0"/>
          </a:p>
        </p:txBody>
      </p:sp>
      <p:cxnSp>
        <p:nvCxnSpPr>
          <p:cNvPr id="4" name="Straight Connector 3"/>
          <p:cNvCxnSpPr/>
          <p:nvPr/>
        </p:nvCxnSpPr>
        <p:spPr>
          <a:xfrm>
            <a:off x="5247320" y="134360"/>
            <a:ext cx="0" cy="6723640"/>
          </a:xfrm>
          <a:prstGeom prst="line">
            <a:avLst/>
          </a:prstGeom>
          <a:ln w="3810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AutoShape 2">
                <a:extLst>
                  <a:ext uri="{FF2B5EF4-FFF2-40B4-BE49-F238E27FC236}">
                    <a16:creationId xmlns:a16="http://schemas.microsoft.com/office/drawing/2014/main" xmlns="" id="{CF1E9329-1624-4137-9A78-F679071B0BCB}"/>
                  </a:ext>
                </a:extLst>
              </p:cNvPr>
              <p:cNvSpPr/>
              <p:nvPr/>
            </p:nvSpPr>
            <p:spPr>
              <a:xfrm>
                <a:off x="5465134" y="865880"/>
                <a:ext cx="6403335" cy="5887616"/>
              </a:xfrm>
              <a:prstGeom prst="rect">
                <a:avLst/>
              </a:prstGeom>
              <a:solidFill>
                <a:srgbClr val="FFCE6D"/>
              </a:solidFill>
            </p:spPr>
            <p:txBody>
              <a:bodyPr/>
              <a:lstStyle/>
              <a:p>
                <a:pPr lvl="0"/>
                <a:r>
                  <a:rPr lang="en-US" sz="3200" b="1" dirty="0"/>
                  <a:t>Ta </a:t>
                </a:r>
                <a:r>
                  <a:rPr lang="en-US" sz="3200" b="1" dirty="0" err="1"/>
                  <a:t>có</a:t>
                </a:r>
                <a:r>
                  <a:rPr lang="en-US" sz="3200" b="1" dirty="0"/>
                  <a:t>: n</a:t>
                </a:r>
                <a:r>
                  <a:rPr lang="en-US" sz="3200" b="1" baseline="-25000" dirty="0"/>
                  <a:t>O2</a:t>
                </a:r>
                <a:r>
                  <a:rPr lang="en-US" sz="3200" b="1" dirty="0"/>
                  <a:t> = </a:t>
                </a:r>
                <a14:m>
                  <m:oMath xmlns:m="http://schemas.openxmlformats.org/officeDocument/2006/math">
                    <m:f>
                      <m:fPr>
                        <m:ctrlPr>
                          <a:rPr lang="en-US" sz="3200" b="1" i="1">
                            <a:latin typeface="Cambria Math"/>
                          </a:rPr>
                        </m:ctrlPr>
                      </m:fPr>
                      <m:num>
                        <m:r>
                          <a:rPr lang="en-US" sz="3200" b="1" i="1">
                            <a:latin typeface="Cambria Math"/>
                          </a:rPr>
                          <m:t>𝟑</m:t>
                        </m:r>
                        <m:r>
                          <a:rPr lang="en-US" sz="3200" b="1" i="1">
                            <a:latin typeface="Cambria Math"/>
                          </a:rPr>
                          <m:t>,</m:t>
                        </m:r>
                        <m:r>
                          <a:rPr lang="en-US" sz="3200" b="1" i="1">
                            <a:latin typeface="Cambria Math"/>
                          </a:rPr>
                          <m:t>𝟕𝟏𝟖𝟓</m:t>
                        </m:r>
                      </m:num>
                      <m:den>
                        <m:r>
                          <a:rPr lang="en-US" sz="3200" b="1" i="1">
                            <a:latin typeface="Cambria Math"/>
                          </a:rPr>
                          <m:t>𝟐𝟒</m:t>
                        </m:r>
                        <m:r>
                          <a:rPr lang="en-US" sz="3200" b="1" i="1">
                            <a:latin typeface="Cambria Math"/>
                          </a:rPr>
                          <m:t>,</m:t>
                        </m:r>
                        <m:r>
                          <a:rPr lang="en-US" sz="3200" b="1" i="1">
                            <a:latin typeface="Cambria Math"/>
                          </a:rPr>
                          <m:t>𝟕𝟗</m:t>
                        </m:r>
                      </m:den>
                    </m:f>
                  </m:oMath>
                </a14:m>
                <a:r>
                  <a:rPr lang="en-US" sz="3200" b="1" dirty="0"/>
                  <a:t>  = 0,15 </a:t>
                </a:r>
                <a:r>
                  <a:rPr lang="en-US" sz="3200" b="1" dirty="0" err="1"/>
                  <a:t>mol</a:t>
                </a:r>
                <a:endParaRPr lang="en-US" sz="3200" b="1" dirty="0"/>
              </a:p>
              <a:p>
                <a:pPr lvl="0"/>
                <a:r>
                  <a:rPr lang="en-US" sz="3200" b="1" dirty="0"/>
                  <a:t>PTHH: 2X  +  O</a:t>
                </a:r>
                <a:r>
                  <a:rPr lang="en-US" sz="3200" b="1" baseline="-25000" dirty="0"/>
                  <a:t>2</a:t>
                </a:r>
                <a:r>
                  <a:rPr lang="en-US" sz="3200" b="1" dirty="0"/>
                  <a:t>   </a:t>
                </a:r>
                <a14:m>
                  <m:oMath xmlns:m="http://schemas.openxmlformats.org/officeDocument/2006/math">
                    <m:groupChr>
                      <m:groupChrPr>
                        <m:chr m:val="→"/>
                        <m:vertJc m:val="bot"/>
                        <m:ctrlPr>
                          <a:rPr lang="en-US" sz="3200" b="1" i="1">
                            <a:latin typeface="Cambria Math"/>
                          </a:rPr>
                        </m:ctrlPr>
                      </m:groupChrPr>
                      <m:e>
                        <m:sSup>
                          <m:sSupPr>
                            <m:ctrlPr>
                              <a:rPr lang="en-US" sz="3200" b="1" i="1">
                                <a:latin typeface="Cambria Math"/>
                              </a:rPr>
                            </m:ctrlPr>
                          </m:sSupPr>
                          <m:e>
                            <m:r>
                              <a:rPr lang="en-US" sz="3200" b="1" i="1">
                                <a:latin typeface="Cambria Math"/>
                              </a:rPr>
                              <m:t>𝒕</m:t>
                            </m:r>
                          </m:e>
                          <m:sup>
                            <m:r>
                              <a:rPr lang="en-US" sz="3200" b="1" i="1">
                                <a:latin typeface="Cambria Math"/>
                              </a:rPr>
                              <m:t>𝟎</m:t>
                            </m:r>
                          </m:sup>
                        </m:sSup>
                      </m:e>
                    </m:groupChr>
                  </m:oMath>
                </a14:m>
                <a:r>
                  <a:rPr lang="en-US" sz="3200" b="1" dirty="0"/>
                  <a:t>   2XO</a:t>
                </a:r>
              </a:p>
              <a:p>
                <a:r>
                  <a:rPr lang="en-US" sz="3200" b="1" dirty="0"/>
                  <a:t>       		   0,15        0,3   (</a:t>
                </a:r>
                <a:r>
                  <a:rPr lang="en-US" sz="3200" b="1" dirty="0" err="1"/>
                  <a:t>mol</a:t>
                </a:r>
                <a:r>
                  <a:rPr lang="en-US" sz="3200" b="1" dirty="0"/>
                  <a:t>)</a:t>
                </a:r>
              </a:p>
              <a:p>
                <a:pPr lvl="0"/>
                <a:r>
                  <a:rPr lang="en-US" sz="3200" b="1" dirty="0"/>
                  <a:t>Theo </a:t>
                </a:r>
                <a:r>
                  <a:rPr lang="en-US" sz="3200" b="1" dirty="0" err="1"/>
                  <a:t>phương</a:t>
                </a:r>
                <a:r>
                  <a:rPr lang="en-US" sz="3200" b="1" dirty="0"/>
                  <a:t> </a:t>
                </a:r>
                <a:r>
                  <a:rPr lang="en-US" sz="3200" b="1" dirty="0" err="1"/>
                  <a:t>trình</a:t>
                </a:r>
                <a:r>
                  <a:rPr lang="en-US" sz="3200" b="1" dirty="0"/>
                  <a:t> </a:t>
                </a:r>
                <a:r>
                  <a:rPr lang="en-US" sz="3200" b="1" dirty="0" err="1"/>
                  <a:t>phản</a:t>
                </a:r>
                <a:r>
                  <a:rPr lang="en-US" sz="3200" b="1" dirty="0"/>
                  <a:t> </a:t>
                </a:r>
                <a:r>
                  <a:rPr lang="en-US" sz="3200" b="1" dirty="0" err="1"/>
                  <a:t>ứng</a:t>
                </a:r>
                <a:r>
                  <a:rPr lang="en-US" sz="3200" b="1" dirty="0"/>
                  <a:t>, ta </a:t>
                </a:r>
                <a:r>
                  <a:rPr lang="en-US" sz="3200" b="1" dirty="0" err="1"/>
                  <a:t>có</a:t>
                </a:r>
                <a:r>
                  <a:rPr lang="en-US" sz="3200" b="1" dirty="0"/>
                  <a:t> </a:t>
                </a:r>
                <a:r>
                  <a:rPr lang="en-US" sz="3200" b="1" dirty="0" err="1"/>
                  <a:t>n</a:t>
                </a:r>
                <a:r>
                  <a:rPr lang="en-US" sz="3200" b="1" baseline="-25000" dirty="0" err="1"/>
                  <a:t>XO</a:t>
                </a:r>
                <a:r>
                  <a:rPr lang="en-US" sz="3200" b="1" dirty="0"/>
                  <a:t> = 0,3 </a:t>
                </a:r>
                <a:r>
                  <a:rPr lang="en-US" sz="3200" b="1" dirty="0" err="1"/>
                  <a:t>mol</a:t>
                </a:r>
                <a:endParaRPr lang="en-US" sz="3200" b="1" dirty="0"/>
              </a:p>
              <a:p>
                <a:r>
                  <a:rPr lang="en-US" sz="3200" b="1" dirty="0"/>
                  <a:t>→ </a:t>
                </a:r>
                <a:r>
                  <a:rPr lang="en-US" sz="3200" b="1" dirty="0" err="1"/>
                  <a:t>m</a:t>
                </a:r>
                <a:r>
                  <a:rPr lang="en-US" sz="3200" b="1" baseline="-25000" dirty="0" err="1"/>
                  <a:t>XO</a:t>
                </a:r>
                <a:r>
                  <a:rPr lang="en-US" sz="3200" b="1" dirty="0"/>
                  <a:t> = </a:t>
                </a:r>
                <a:r>
                  <a:rPr lang="en-US" sz="3200" b="1" dirty="0" err="1"/>
                  <a:t>n.M</a:t>
                </a:r>
                <a:r>
                  <a:rPr lang="en-US" sz="3200" b="1" dirty="0"/>
                  <a:t> = 0,3. (X+ 16)</a:t>
                </a:r>
              </a:p>
              <a:p>
                <a:r>
                  <a:rPr lang="en-US" sz="3200" b="1" dirty="0"/>
                  <a:t> ↔  12 = 0,3X + 4,8 → X = 24.</a:t>
                </a:r>
              </a:p>
              <a:p>
                <a:r>
                  <a:rPr lang="en-US" sz="3200" b="1" dirty="0"/>
                  <a:t> </a:t>
                </a:r>
                <a:r>
                  <a:rPr lang="en-US" sz="3200" b="1" dirty="0" err="1"/>
                  <a:t>Vậy</a:t>
                </a:r>
                <a:r>
                  <a:rPr lang="en-US" sz="3200" b="1" dirty="0"/>
                  <a:t> X </a:t>
                </a:r>
                <a:r>
                  <a:rPr lang="en-US" sz="3200" b="1" dirty="0" err="1"/>
                  <a:t>là</a:t>
                </a:r>
                <a:r>
                  <a:rPr lang="en-US" sz="3200" b="1" dirty="0"/>
                  <a:t> Mg</a:t>
                </a:r>
              </a:p>
              <a:p>
                <a:r>
                  <a:rPr lang="en-US" sz="3200" b="1" dirty="0"/>
                  <a:t>→ </a:t>
                </a:r>
                <a:r>
                  <a:rPr lang="en-US" sz="3200" b="1" dirty="0" err="1"/>
                  <a:t>Công</a:t>
                </a:r>
                <a:r>
                  <a:rPr lang="en-US" sz="3200" b="1" dirty="0"/>
                  <a:t> </a:t>
                </a:r>
                <a:r>
                  <a:rPr lang="en-US" sz="3200" b="1" dirty="0" err="1"/>
                  <a:t>thức</a:t>
                </a:r>
                <a:r>
                  <a:rPr lang="en-US" sz="3200" b="1" dirty="0"/>
                  <a:t> </a:t>
                </a:r>
                <a:r>
                  <a:rPr lang="en-US" sz="3200" b="1" dirty="0" err="1"/>
                  <a:t>của</a:t>
                </a:r>
                <a:r>
                  <a:rPr lang="en-US" sz="3200" b="1" dirty="0"/>
                  <a:t> oxide </a:t>
                </a:r>
                <a:r>
                  <a:rPr lang="en-US" sz="3200" b="1" dirty="0" err="1"/>
                  <a:t>là</a:t>
                </a:r>
                <a:r>
                  <a:rPr lang="en-US" sz="3200" b="1" dirty="0"/>
                  <a:t> </a:t>
                </a:r>
                <a:r>
                  <a:rPr lang="en-US" sz="3200" b="1" dirty="0" err="1"/>
                  <a:t>MgO</a:t>
                </a:r>
                <a:endParaRPr lang="en-US" sz="3200" b="1" dirty="0"/>
              </a:p>
              <a:p>
                <a:endParaRPr lang="en-US" sz="2800" b="1" dirty="0"/>
              </a:p>
            </p:txBody>
          </p:sp>
        </mc:Choice>
        <mc:Fallback xmlns="">
          <p:sp>
            <p:nvSpPr>
              <p:cNvPr id="18" name="AutoShape 2">
                <a:extLst>
                  <a:ext uri="{FF2B5EF4-FFF2-40B4-BE49-F238E27FC236}">
                    <a16:creationId xmlns:a16="http://schemas.microsoft.com/office/drawing/2014/main" id="{CF1E9329-1624-4137-9A78-F679071B0BCB}"/>
                  </a:ext>
                </a:extLst>
              </p:cNvPr>
              <p:cNvSpPr>
                <a:spLocks noRot="1" noChangeAspect="1" noMove="1" noResize="1" noEditPoints="1" noAdjustHandles="1" noChangeArrowheads="1" noChangeShapeType="1" noTextEdit="1"/>
              </p:cNvSpPr>
              <p:nvPr/>
            </p:nvSpPr>
            <p:spPr>
              <a:xfrm>
                <a:off x="5465134" y="865880"/>
                <a:ext cx="6403335" cy="5887616"/>
              </a:xfrm>
              <a:prstGeom prst="rect">
                <a:avLst/>
              </a:prstGeom>
              <a:blipFill>
                <a:blip r:embed="rId8"/>
                <a:stretch>
                  <a:fillRect l="-2476"/>
                </a:stretch>
              </a:blipFill>
            </p:spPr>
            <p:txBody>
              <a:bodyPr/>
              <a:lstStyle/>
              <a:p>
                <a:r>
                  <a:rPr lang="en-US">
                    <a:noFill/>
                  </a:rPr>
                  <a:t> </a:t>
                </a:r>
              </a:p>
            </p:txBody>
          </p:sp>
        </mc:Fallback>
      </mc:AlternateContent>
      <p:sp>
        <p:nvSpPr>
          <p:cNvPr id="9" name="Rounded Rectangle 8"/>
          <p:cNvSpPr/>
          <p:nvPr/>
        </p:nvSpPr>
        <p:spPr>
          <a:xfrm>
            <a:off x="5465135" y="134360"/>
            <a:ext cx="3934047" cy="5248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HƯỚNG DẪN GIẢI</a:t>
            </a:r>
          </a:p>
        </p:txBody>
      </p:sp>
    </p:spTree>
    <p:extLst>
      <p:ext uri="{BB962C8B-B14F-4D97-AF65-F5344CB8AC3E}">
        <p14:creationId xmlns:p14="http://schemas.microsoft.com/office/powerpoint/2010/main" val="19210690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42836" y="126694"/>
            <a:ext cx="11848867" cy="6731306"/>
          </a:xfrm>
          <a:prstGeom prst="rect">
            <a:avLst/>
          </a:prstGeom>
          <a:solidFill>
            <a:schemeClr val="accent5">
              <a:lumMod val="60000"/>
              <a:lumOff val="40000"/>
            </a:schemeClr>
          </a:solidFill>
        </p:spPr>
        <p:txBody>
          <a:bodyPr/>
          <a:lstStyle/>
          <a:p>
            <a:endParaRPr lang="en-US"/>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0867773" y="794370"/>
            <a:ext cx="863172" cy="914729"/>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8616" y="6010301"/>
            <a:ext cx="863172" cy="914729"/>
          </a:xfrm>
          <a:prstGeom prst="rect">
            <a:avLst/>
          </a:prstGeom>
        </p:spPr>
      </p:pic>
      <p:graphicFrame>
        <p:nvGraphicFramePr>
          <p:cNvPr id="2" name="Table 1">
            <a:extLst>
              <a:ext uri="{FF2B5EF4-FFF2-40B4-BE49-F238E27FC236}">
                <a16:creationId xmlns:a16="http://schemas.microsoft.com/office/drawing/2014/main" xmlns="" id="{149942F1-8131-467C-92C2-6A0F46D1833A}"/>
              </a:ext>
            </a:extLst>
          </p:cNvPr>
          <p:cNvGraphicFramePr>
            <a:graphicFrameLocks noGrp="1"/>
          </p:cNvGraphicFramePr>
          <p:nvPr>
            <p:extLst>
              <p:ext uri="{D42A27DB-BD31-4B8C-83A1-F6EECF244321}">
                <p14:modId xmlns:p14="http://schemas.microsoft.com/office/powerpoint/2010/main" val="1918380510"/>
              </p:ext>
            </p:extLst>
          </p:nvPr>
        </p:nvGraphicFramePr>
        <p:xfrm>
          <a:off x="1737359" y="126694"/>
          <a:ext cx="9104633" cy="6879336"/>
        </p:xfrm>
        <a:graphic>
          <a:graphicData uri="http://schemas.openxmlformats.org/drawingml/2006/table">
            <a:tbl>
              <a:tblPr firstRow="1" firstCol="1" bandRow="1"/>
              <a:tblGrid>
                <a:gridCol w="9104633">
                  <a:extLst>
                    <a:ext uri="{9D8B030D-6E8A-4147-A177-3AD203B41FA5}">
                      <a16:colId xmlns:a16="http://schemas.microsoft.com/office/drawing/2014/main" xmlns="" val="175137112"/>
                    </a:ext>
                  </a:extLst>
                </a:gridCol>
              </a:tblGrid>
              <a:tr h="6548426">
                <a:tc>
                  <a:txBody>
                    <a:bodyPr/>
                    <a:lstStyle/>
                    <a:p>
                      <a:pPr algn="l"/>
                      <a:r>
                        <a:rPr lang="en-US" sz="3600" b="1" kern="1200" dirty="0">
                          <a:solidFill>
                            <a:schemeClr val="tx1"/>
                          </a:solidFill>
                          <a:effectLst/>
                          <a:latin typeface="+mn-lt"/>
                          <a:ea typeface="+mn-ea"/>
                          <a:cs typeface="+mn-cs"/>
                        </a:rPr>
                        <a:t>          </a:t>
                      </a:r>
                      <a:r>
                        <a:rPr lang="en-US" sz="3400" b="1" kern="1200" dirty="0">
                          <a:solidFill>
                            <a:schemeClr val="tx1"/>
                          </a:solidFill>
                          <a:effectLst/>
                          <a:latin typeface="+mn-lt"/>
                          <a:ea typeface="+mn-ea"/>
                          <a:cs typeface="+mn-cs"/>
                        </a:rPr>
                        <a:t>* </a:t>
                      </a:r>
                      <a:r>
                        <a:rPr lang="en-US" sz="3400" b="1" kern="1200" dirty="0" err="1">
                          <a:solidFill>
                            <a:schemeClr val="tx1"/>
                          </a:solidFill>
                          <a:effectLst/>
                          <a:latin typeface="+mn-lt"/>
                          <a:ea typeface="+mn-ea"/>
                          <a:cs typeface="+mn-cs"/>
                        </a:rPr>
                        <a:t>Một</a:t>
                      </a:r>
                      <a:r>
                        <a:rPr lang="en-US" sz="3400" b="1" kern="1200" dirty="0">
                          <a:solidFill>
                            <a:schemeClr val="tx1"/>
                          </a:solidFill>
                          <a:effectLst/>
                          <a:latin typeface="+mn-lt"/>
                          <a:ea typeface="+mn-ea"/>
                          <a:cs typeface="+mn-cs"/>
                        </a:rPr>
                        <a:t> </a:t>
                      </a:r>
                      <a:r>
                        <a:rPr lang="en-US" sz="3400" b="1" kern="1200" dirty="0" err="1">
                          <a:solidFill>
                            <a:schemeClr val="tx1"/>
                          </a:solidFill>
                          <a:effectLst/>
                          <a:latin typeface="+mn-lt"/>
                          <a:ea typeface="+mn-ea"/>
                          <a:cs typeface="+mn-cs"/>
                        </a:rPr>
                        <a:t>số</a:t>
                      </a:r>
                      <a:r>
                        <a:rPr lang="en-US" sz="3400" b="1" kern="1200" dirty="0">
                          <a:solidFill>
                            <a:schemeClr val="tx1"/>
                          </a:solidFill>
                          <a:effectLst/>
                          <a:latin typeface="+mn-lt"/>
                          <a:ea typeface="+mn-ea"/>
                          <a:cs typeface="+mn-cs"/>
                        </a:rPr>
                        <a:t> </a:t>
                      </a:r>
                      <a:r>
                        <a:rPr lang="en-US" sz="3400" b="1" kern="1200" dirty="0" err="1">
                          <a:solidFill>
                            <a:schemeClr val="tx1"/>
                          </a:solidFill>
                          <a:effectLst/>
                          <a:latin typeface="+mn-lt"/>
                          <a:ea typeface="+mn-ea"/>
                          <a:cs typeface="+mn-cs"/>
                        </a:rPr>
                        <a:t>kim</a:t>
                      </a:r>
                      <a:r>
                        <a:rPr lang="en-US" sz="3400" b="1" kern="1200" dirty="0">
                          <a:solidFill>
                            <a:schemeClr val="tx1"/>
                          </a:solidFill>
                          <a:effectLst/>
                          <a:latin typeface="+mn-lt"/>
                          <a:ea typeface="+mn-ea"/>
                          <a:cs typeface="+mn-cs"/>
                        </a:rPr>
                        <a:t> </a:t>
                      </a:r>
                      <a:r>
                        <a:rPr lang="en-US" sz="3400" b="1" kern="1200" dirty="0" err="1">
                          <a:solidFill>
                            <a:schemeClr val="tx1"/>
                          </a:solidFill>
                          <a:effectLst/>
                          <a:latin typeface="+mn-lt"/>
                          <a:ea typeface="+mn-ea"/>
                          <a:cs typeface="+mn-cs"/>
                        </a:rPr>
                        <a:t>loại</a:t>
                      </a:r>
                      <a:r>
                        <a:rPr lang="en-US" sz="3400" b="1" kern="1200" dirty="0">
                          <a:solidFill>
                            <a:schemeClr val="tx1"/>
                          </a:solidFill>
                          <a:effectLst/>
                          <a:latin typeface="+mn-lt"/>
                          <a:ea typeface="+mn-ea"/>
                          <a:cs typeface="+mn-cs"/>
                        </a:rPr>
                        <a:t> </a:t>
                      </a:r>
                      <a:r>
                        <a:rPr lang="en-US" sz="3400" b="1" kern="1200" dirty="0" err="1">
                          <a:solidFill>
                            <a:schemeClr val="tx1"/>
                          </a:solidFill>
                          <a:effectLst/>
                          <a:latin typeface="+mn-lt"/>
                          <a:ea typeface="+mn-ea"/>
                          <a:cs typeface="+mn-cs"/>
                        </a:rPr>
                        <a:t>và</a:t>
                      </a:r>
                      <a:r>
                        <a:rPr lang="en-US" sz="3400" b="1" kern="1200" dirty="0">
                          <a:solidFill>
                            <a:schemeClr val="tx1"/>
                          </a:solidFill>
                          <a:effectLst/>
                          <a:latin typeface="+mn-lt"/>
                          <a:ea typeface="+mn-ea"/>
                          <a:cs typeface="+mn-cs"/>
                        </a:rPr>
                        <a:t> phi </a:t>
                      </a:r>
                      <a:r>
                        <a:rPr lang="en-US" sz="3400" b="1" kern="1200" dirty="0" err="1">
                          <a:solidFill>
                            <a:schemeClr val="tx1"/>
                          </a:solidFill>
                          <a:effectLst/>
                          <a:latin typeface="+mn-lt"/>
                          <a:ea typeface="+mn-ea"/>
                          <a:cs typeface="+mn-cs"/>
                        </a:rPr>
                        <a:t>kim</a:t>
                      </a:r>
                      <a:r>
                        <a:rPr lang="en-US" sz="3400" b="1" kern="1200" dirty="0">
                          <a:solidFill>
                            <a:schemeClr val="tx1"/>
                          </a:solidFill>
                          <a:effectLst/>
                          <a:latin typeface="+mn-lt"/>
                          <a:ea typeface="+mn-ea"/>
                          <a:cs typeface="+mn-cs"/>
                        </a:rPr>
                        <a:t> </a:t>
                      </a:r>
                      <a:r>
                        <a:rPr lang="en-US" sz="3400" b="1" kern="1200" dirty="0" err="1">
                          <a:solidFill>
                            <a:schemeClr val="tx1"/>
                          </a:solidFill>
                          <a:effectLst/>
                          <a:latin typeface="+mn-lt"/>
                          <a:ea typeface="+mn-ea"/>
                          <a:cs typeface="+mn-cs"/>
                        </a:rPr>
                        <a:t>khác</a:t>
                      </a:r>
                      <a:r>
                        <a:rPr lang="en-US" sz="3400" kern="1200" dirty="0">
                          <a:solidFill>
                            <a:schemeClr val="tx1"/>
                          </a:solidFill>
                          <a:effectLst/>
                          <a:latin typeface="+mn-lt"/>
                          <a:ea typeface="+mn-ea"/>
                          <a:cs typeface="+mn-cs"/>
                        </a:rPr>
                        <a:t>: </a:t>
                      </a:r>
                    </a:p>
                    <a:p>
                      <a:pPr algn="l"/>
                      <a:r>
                        <a:rPr lang="en-US" sz="3400" b="1" kern="1200" dirty="0">
                          <a:solidFill>
                            <a:schemeClr val="tx1"/>
                          </a:solidFill>
                          <a:effectLst/>
                          <a:latin typeface="+mn-lt"/>
                          <a:ea typeface="+mn-ea"/>
                          <a:cs typeface="+mn-cs"/>
                        </a:rPr>
                        <a:t>           - </a:t>
                      </a:r>
                      <a:r>
                        <a:rPr lang="en-US" sz="3400" b="1" kern="1200" dirty="0" err="1">
                          <a:solidFill>
                            <a:schemeClr val="tx1"/>
                          </a:solidFill>
                          <a:effectLst/>
                          <a:latin typeface="+mn-lt"/>
                          <a:ea typeface="+mn-ea"/>
                          <a:cs typeface="+mn-cs"/>
                        </a:rPr>
                        <a:t>Một</a:t>
                      </a:r>
                      <a:r>
                        <a:rPr lang="en-US" sz="3400" b="1" kern="1200" baseline="0" dirty="0">
                          <a:solidFill>
                            <a:schemeClr val="tx1"/>
                          </a:solidFill>
                          <a:effectLst/>
                          <a:latin typeface="+mn-lt"/>
                          <a:ea typeface="+mn-ea"/>
                          <a:cs typeface="+mn-cs"/>
                        </a:rPr>
                        <a:t> </a:t>
                      </a:r>
                      <a:r>
                        <a:rPr lang="en-US" sz="3400" b="1" kern="1200" baseline="0" dirty="0" err="1">
                          <a:solidFill>
                            <a:schemeClr val="tx1"/>
                          </a:solidFill>
                          <a:effectLst/>
                          <a:latin typeface="+mn-lt"/>
                          <a:ea typeface="+mn-ea"/>
                          <a:cs typeface="+mn-cs"/>
                        </a:rPr>
                        <a:t>số</a:t>
                      </a:r>
                      <a:r>
                        <a:rPr lang="en-US" sz="3400" b="1" kern="1200" baseline="0" dirty="0">
                          <a:solidFill>
                            <a:schemeClr val="tx1"/>
                          </a:solidFill>
                          <a:effectLst/>
                          <a:latin typeface="+mn-lt"/>
                          <a:ea typeface="+mn-ea"/>
                          <a:cs typeface="+mn-cs"/>
                        </a:rPr>
                        <a:t> </a:t>
                      </a:r>
                      <a:r>
                        <a:rPr lang="en-US" sz="3400" b="1" kern="1200" baseline="0" dirty="0" err="1">
                          <a:solidFill>
                            <a:schemeClr val="tx1"/>
                          </a:solidFill>
                          <a:effectLst/>
                          <a:latin typeface="+mn-lt"/>
                          <a:ea typeface="+mn-ea"/>
                          <a:cs typeface="+mn-cs"/>
                        </a:rPr>
                        <a:t>k</a:t>
                      </a:r>
                      <a:r>
                        <a:rPr lang="en-US" sz="3400" b="1" kern="1200" dirty="0" err="1">
                          <a:solidFill>
                            <a:schemeClr val="tx1"/>
                          </a:solidFill>
                          <a:effectLst/>
                          <a:latin typeface="+mn-lt"/>
                          <a:ea typeface="+mn-ea"/>
                          <a:cs typeface="+mn-cs"/>
                        </a:rPr>
                        <a:t>im</a:t>
                      </a:r>
                      <a:r>
                        <a:rPr lang="en-US" sz="3400" b="1" kern="1200" dirty="0">
                          <a:solidFill>
                            <a:schemeClr val="tx1"/>
                          </a:solidFill>
                          <a:effectLst/>
                          <a:latin typeface="+mn-lt"/>
                          <a:ea typeface="+mn-ea"/>
                          <a:cs typeface="+mn-cs"/>
                        </a:rPr>
                        <a:t> </a:t>
                      </a:r>
                      <a:r>
                        <a:rPr lang="en-US" sz="3400" b="1" kern="1200" dirty="0" err="1">
                          <a:solidFill>
                            <a:schemeClr val="tx1"/>
                          </a:solidFill>
                          <a:effectLst/>
                          <a:latin typeface="+mn-lt"/>
                          <a:ea typeface="+mn-ea"/>
                          <a:cs typeface="+mn-cs"/>
                        </a:rPr>
                        <a:t>loại</a:t>
                      </a:r>
                      <a:r>
                        <a:rPr lang="en-US" sz="3400" b="1" kern="1200" dirty="0">
                          <a:solidFill>
                            <a:schemeClr val="tx1"/>
                          </a:solidFill>
                          <a:effectLst/>
                          <a:latin typeface="+mn-lt"/>
                          <a:ea typeface="+mn-ea"/>
                          <a:cs typeface="+mn-cs"/>
                        </a:rPr>
                        <a:t>: </a:t>
                      </a:r>
                    </a:p>
                    <a:p>
                      <a:pPr algn="l"/>
                      <a:r>
                        <a:rPr lang="en-US" sz="3400" b="1" kern="1200" dirty="0">
                          <a:solidFill>
                            <a:schemeClr val="tx1"/>
                          </a:solidFill>
                          <a:effectLst/>
                          <a:latin typeface="+mn-lt"/>
                          <a:ea typeface="+mn-ea"/>
                          <a:cs typeface="+mn-cs"/>
                        </a:rPr>
                        <a:t>           </a:t>
                      </a:r>
                      <a:r>
                        <a:rPr lang="en-US" sz="3400" b="0" kern="1200" dirty="0">
                          <a:solidFill>
                            <a:schemeClr val="tx1"/>
                          </a:solidFill>
                          <a:effectLst/>
                          <a:latin typeface="+mn-lt"/>
                          <a:ea typeface="+mn-ea"/>
                          <a:cs typeface="+mn-cs"/>
                        </a:rPr>
                        <a:t>+ Zinc (Zn)</a:t>
                      </a:r>
                    </a:p>
                    <a:p>
                      <a:pPr algn="l"/>
                      <a:r>
                        <a:rPr lang="en-US" sz="3400" b="0" kern="1200" dirty="0">
                          <a:solidFill>
                            <a:schemeClr val="tx1"/>
                          </a:solidFill>
                          <a:effectLst/>
                          <a:latin typeface="+mn-lt"/>
                          <a:ea typeface="+mn-ea"/>
                          <a:cs typeface="+mn-cs"/>
                        </a:rPr>
                        <a:t>           + Silver (Ag)</a:t>
                      </a:r>
                    </a:p>
                    <a:p>
                      <a:pPr algn="l"/>
                      <a:r>
                        <a:rPr lang="en-US" sz="3400" b="0" kern="1200" dirty="0">
                          <a:solidFill>
                            <a:schemeClr val="tx1"/>
                          </a:solidFill>
                          <a:effectLst/>
                          <a:latin typeface="+mn-lt"/>
                          <a:ea typeface="+mn-ea"/>
                          <a:cs typeface="+mn-cs"/>
                        </a:rPr>
                        <a:t>           + Calcium (Ca)</a:t>
                      </a:r>
                    </a:p>
                    <a:p>
                      <a:pPr algn="l"/>
                      <a:r>
                        <a:rPr lang="en-US" sz="3400" b="0" kern="1200" dirty="0">
                          <a:solidFill>
                            <a:schemeClr val="tx1"/>
                          </a:solidFill>
                          <a:effectLst/>
                          <a:latin typeface="+mn-lt"/>
                          <a:ea typeface="+mn-ea"/>
                          <a:cs typeface="+mn-cs"/>
                        </a:rPr>
                        <a:t>           + Magnesium (Mg),…</a:t>
                      </a:r>
                    </a:p>
                    <a:p>
                      <a:pPr marL="0" indent="0" algn="l">
                        <a:buFontTx/>
                        <a:buNone/>
                      </a:pPr>
                      <a:r>
                        <a:rPr lang="en-US" sz="3400" b="1" kern="1200" dirty="0">
                          <a:solidFill>
                            <a:schemeClr val="tx1"/>
                          </a:solidFill>
                          <a:effectLst/>
                          <a:latin typeface="+mn-lt"/>
                          <a:ea typeface="+mn-ea"/>
                          <a:cs typeface="+mn-cs"/>
                        </a:rPr>
                        <a:t>           - </a:t>
                      </a:r>
                      <a:r>
                        <a:rPr lang="en-US" sz="3400" b="1" kern="1200" dirty="0" err="1">
                          <a:solidFill>
                            <a:schemeClr val="tx1"/>
                          </a:solidFill>
                          <a:effectLst/>
                          <a:latin typeface="+mn-lt"/>
                          <a:ea typeface="+mn-ea"/>
                          <a:cs typeface="+mn-cs"/>
                        </a:rPr>
                        <a:t>Một</a:t>
                      </a:r>
                      <a:r>
                        <a:rPr lang="en-US" sz="3400" b="1" kern="1200" baseline="0" dirty="0">
                          <a:solidFill>
                            <a:schemeClr val="tx1"/>
                          </a:solidFill>
                          <a:effectLst/>
                          <a:latin typeface="+mn-lt"/>
                          <a:ea typeface="+mn-ea"/>
                          <a:cs typeface="+mn-cs"/>
                        </a:rPr>
                        <a:t> </a:t>
                      </a:r>
                      <a:r>
                        <a:rPr lang="en-US" sz="3400" b="1" kern="1200" baseline="0" dirty="0" err="1">
                          <a:solidFill>
                            <a:schemeClr val="tx1"/>
                          </a:solidFill>
                          <a:effectLst/>
                          <a:latin typeface="+mn-lt"/>
                          <a:ea typeface="+mn-ea"/>
                          <a:cs typeface="+mn-cs"/>
                        </a:rPr>
                        <a:t>số</a:t>
                      </a:r>
                      <a:r>
                        <a:rPr lang="en-US" sz="3400" b="1" kern="1200" baseline="0" dirty="0">
                          <a:solidFill>
                            <a:schemeClr val="tx1"/>
                          </a:solidFill>
                          <a:effectLst/>
                          <a:latin typeface="+mn-lt"/>
                          <a:ea typeface="+mn-ea"/>
                          <a:cs typeface="+mn-cs"/>
                        </a:rPr>
                        <a:t> p</a:t>
                      </a:r>
                      <a:r>
                        <a:rPr lang="en-US" sz="3400" b="1" kern="1200" dirty="0">
                          <a:solidFill>
                            <a:schemeClr val="tx1"/>
                          </a:solidFill>
                          <a:effectLst/>
                          <a:latin typeface="+mn-lt"/>
                          <a:ea typeface="+mn-ea"/>
                          <a:cs typeface="+mn-cs"/>
                        </a:rPr>
                        <a:t>hi </a:t>
                      </a:r>
                      <a:r>
                        <a:rPr lang="en-US" sz="3400" b="1" kern="1200" dirty="0" err="1">
                          <a:solidFill>
                            <a:schemeClr val="tx1"/>
                          </a:solidFill>
                          <a:effectLst/>
                          <a:latin typeface="+mn-lt"/>
                          <a:ea typeface="+mn-ea"/>
                          <a:cs typeface="+mn-cs"/>
                        </a:rPr>
                        <a:t>kim</a:t>
                      </a:r>
                      <a:r>
                        <a:rPr lang="en-US" sz="3400" kern="1200" dirty="0">
                          <a:solidFill>
                            <a:schemeClr val="tx1"/>
                          </a:solidFill>
                          <a:effectLst/>
                          <a:latin typeface="+mn-lt"/>
                          <a:ea typeface="+mn-ea"/>
                          <a:cs typeface="+mn-cs"/>
                        </a:rPr>
                        <a:t>:  </a:t>
                      </a:r>
                    </a:p>
                    <a:p>
                      <a:pPr marL="0" indent="0" algn="l">
                        <a:buFontTx/>
                        <a:buNone/>
                      </a:pPr>
                      <a:r>
                        <a:rPr lang="en-US" sz="3400" b="0" kern="1200" dirty="0">
                          <a:solidFill>
                            <a:schemeClr val="tx1"/>
                          </a:solidFill>
                          <a:effectLst/>
                          <a:latin typeface="+mn-lt"/>
                          <a:ea typeface="+mn-ea"/>
                          <a:cs typeface="+mn-cs"/>
                        </a:rPr>
                        <a:t>           + </a:t>
                      </a:r>
                      <a:r>
                        <a:rPr lang="vi-VN" sz="3400" b="0" kern="1200" dirty="0">
                          <a:solidFill>
                            <a:schemeClr val="tx1"/>
                          </a:solidFill>
                          <a:effectLst/>
                          <a:latin typeface="+mn-lt"/>
                          <a:ea typeface="+mn-ea"/>
                          <a:cs typeface="+mn-cs"/>
                        </a:rPr>
                        <a:t>Carbon</a:t>
                      </a:r>
                      <a:r>
                        <a:rPr lang="en-US" sz="3400" b="0" kern="1200" dirty="0">
                          <a:solidFill>
                            <a:schemeClr val="tx1"/>
                          </a:solidFill>
                          <a:effectLst/>
                          <a:latin typeface="+mn-lt"/>
                          <a:ea typeface="+mn-ea"/>
                          <a:cs typeface="+mn-cs"/>
                        </a:rPr>
                        <a:t> (C)</a:t>
                      </a:r>
                    </a:p>
                    <a:p>
                      <a:pPr marL="0" indent="0" algn="l">
                        <a:buFontTx/>
                        <a:buNone/>
                      </a:pPr>
                      <a:r>
                        <a:rPr lang="en-US" sz="3400" b="0" kern="1200" dirty="0">
                          <a:solidFill>
                            <a:schemeClr val="tx1"/>
                          </a:solidFill>
                          <a:effectLst/>
                          <a:latin typeface="+mn-lt"/>
                          <a:ea typeface="+mn-ea"/>
                          <a:cs typeface="+mn-cs"/>
                        </a:rPr>
                        <a:t>          </a:t>
                      </a:r>
                      <a:r>
                        <a:rPr lang="en-US" sz="3400" b="0" kern="1200" baseline="0" dirty="0">
                          <a:solidFill>
                            <a:schemeClr val="tx1"/>
                          </a:solidFill>
                          <a:effectLst/>
                          <a:latin typeface="+mn-lt"/>
                          <a:ea typeface="+mn-ea"/>
                          <a:cs typeface="+mn-cs"/>
                        </a:rPr>
                        <a:t> </a:t>
                      </a:r>
                      <a:r>
                        <a:rPr lang="en-US" sz="3400" b="0" kern="1200" dirty="0">
                          <a:solidFill>
                            <a:schemeClr val="tx1"/>
                          </a:solidFill>
                          <a:effectLst/>
                          <a:latin typeface="+mn-lt"/>
                          <a:ea typeface="+mn-ea"/>
                          <a:cs typeface="+mn-cs"/>
                        </a:rPr>
                        <a:t>+ </a:t>
                      </a:r>
                      <a:r>
                        <a:rPr lang="vi-VN" sz="3400" b="0" kern="1200" dirty="0">
                          <a:solidFill>
                            <a:schemeClr val="tx1"/>
                          </a:solidFill>
                          <a:effectLst/>
                          <a:latin typeface="+mn-lt"/>
                          <a:ea typeface="+mn-ea"/>
                          <a:cs typeface="+mn-cs"/>
                        </a:rPr>
                        <a:t>Silicon</a:t>
                      </a:r>
                      <a:r>
                        <a:rPr lang="en-US" sz="3400" b="0" kern="1200" dirty="0">
                          <a:solidFill>
                            <a:schemeClr val="tx1"/>
                          </a:solidFill>
                          <a:effectLst/>
                          <a:latin typeface="+mn-lt"/>
                          <a:ea typeface="+mn-ea"/>
                          <a:cs typeface="+mn-cs"/>
                        </a:rPr>
                        <a:t> (Si)</a:t>
                      </a:r>
                    </a:p>
                    <a:p>
                      <a:pPr marL="0" indent="0" algn="l">
                        <a:buFontTx/>
                        <a:buNone/>
                      </a:pPr>
                      <a:r>
                        <a:rPr lang="en-US" sz="3400" b="0" kern="1200" dirty="0">
                          <a:solidFill>
                            <a:schemeClr val="tx1"/>
                          </a:solidFill>
                          <a:effectLst/>
                          <a:latin typeface="+mn-lt"/>
                          <a:ea typeface="+mn-ea"/>
                          <a:cs typeface="+mn-cs"/>
                        </a:rPr>
                        <a:t>           +</a:t>
                      </a:r>
                      <a:r>
                        <a:rPr lang="en-US" sz="3400" b="0" kern="1200" baseline="0" dirty="0">
                          <a:solidFill>
                            <a:schemeClr val="tx1"/>
                          </a:solidFill>
                          <a:effectLst/>
                          <a:latin typeface="+mn-lt"/>
                          <a:ea typeface="+mn-ea"/>
                          <a:cs typeface="+mn-cs"/>
                        </a:rPr>
                        <a:t> </a:t>
                      </a:r>
                      <a:r>
                        <a:rPr lang="vi-VN" sz="3400" b="0" kern="1200" dirty="0">
                          <a:solidFill>
                            <a:schemeClr val="tx1"/>
                          </a:solidFill>
                          <a:effectLst/>
                          <a:latin typeface="+mn-lt"/>
                          <a:ea typeface="+mn-ea"/>
                          <a:cs typeface="+mn-cs"/>
                        </a:rPr>
                        <a:t>Nitrogen</a:t>
                      </a:r>
                      <a:r>
                        <a:rPr lang="en-US" sz="3400" b="0" kern="1200" dirty="0">
                          <a:solidFill>
                            <a:schemeClr val="tx1"/>
                          </a:solidFill>
                          <a:effectLst/>
                          <a:latin typeface="+mn-lt"/>
                          <a:ea typeface="+mn-ea"/>
                          <a:cs typeface="+mn-cs"/>
                        </a:rPr>
                        <a:t> (N</a:t>
                      </a:r>
                      <a:r>
                        <a:rPr lang="en-US" sz="3400" b="0" kern="1200" baseline="-25000" dirty="0">
                          <a:solidFill>
                            <a:schemeClr val="tx1"/>
                          </a:solidFill>
                          <a:effectLst/>
                          <a:latin typeface="+mn-lt"/>
                          <a:ea typeface="+mn-ea"/>
                          <a:cs typeface="+mn-cs"/>
                        </a:rPr>
                        <a:t>2</a:t>
                      </a:r>
                      <a:r>
                        <a:rPr lang="en-US" sz="3400" b="0" kern="1200" dirty="0">
                          <a:solidFill>
                            <a:schemeClr val="tx1"/>
                          </a:solidFill>
                          <a:effectLst/>
                          <a:latin typeface="+mn-lt"/>
                          <a:ea typeface="+mn-ea"/>
                          <a:cs typeface="+mn-cs"/>
                        </a:rPr>
                        <a:t>)</a:t>
                      </a:r>
                    </a:p>
                    <a:p>
                      <a:pPr marL="0" indent="0" algn="l">
                        <a:buFontTx/>
                        <a:buNone/>
                      </a:pPr>
                      <a:r>
                        <a:rPr lang="en-US" sz="3400" b="0" kern="1200" dirty="0">
                          <a:solidFill>
                            <a:schemeClr val="tx1"/>
                          </a:solidFill>
                          <a:effectLst/>
                          <a:latin typeface="+mn-lt"/>
                          <a:ea typeface="+mn-ea"/>
                          <a:cs typeface="+mn-cs"/>
                        </a:rPr>
                        <a:t>           + </a:t>
                      </a:r>
                      <a:r>
                        <a:rPr lang="vi-VN" sz="3400" b="0" kern="1200" dirty="0">
                          <a:solidFill>
                            <a:schemeClr val="tx1"/>
                          </a:solidFill>
                          <a:effectLst/>
                          <a:latin typeface="+mn-lt"/>
                          <a:ea typeface="+mn-ea"/>
                          <a:cs typeface="+mn-cs"/>
                        </a:rPr>
                        <a:t>Oxygen</a:t>
                      </a:r>
                      <a:r>
                        <a:rPr lang="en-US" sz="3400" b="0" kern="1200" dirty="0">
                          <a:solidFill>
                            <a:schemeClr val="tx1"/>
                          </a:solidFill>
                          <a:effectLst/>
                          <a:latin typeface="+mn-lt"/>
                          <a:ea typeface="+mn-ea"/>
                          <a:cs typeface="+mn-cs"/>
                        </a:rPr>
                        <a:t> (O</a:t>
                      </a:r>
                      <a:r>
                        <a:rPr lang="en-US" sz="3400" b="0" kern="1200" baseline="-25000" dirty="0">
                          <a:solidFill>
                            <a:schemeClr val="tx1"/>
                          </a:solidFill>
                          <a:effectLst/>
                          <a:latin typeface="+mn-lt"/>
                          <a:ea typeface="+mn-ea"/>
                          <a:cs typeface="+mn-cs"/>
                        </a:rPr>
                        <a:t>2</a:t>
                      </a:r>
                      <a:r>
                        <a:rPr lang="en-US" sz="3400" b="0" kern="1200" dirty="0">
                          <a:solidFill>
                            <a:schemeClr val="tx1"/>
                          </a:solidFill>
                          <a:effectLst/>
                          <a:latin typeface="+mn-lt"/>
                          <a:ea typeface="+mn-ea"/>
                          <a:cs typeface="+mn-cs"/>
                        </a:rPr>
                        <a:t>)</a:t>
                      </a:r>
                    </a:p>
                    <a:p>
                      <a:pPr marL="0" indent="0" algn="l">
                        <a:buFontTx/>
                        <a:buNone/>
                      </a:pPr>
                      <a:r>
                        <a:rPr lang="en-US" sz="3400" b="0" kern="1200" baseline="0" dirty="0">
                          <a:solidFill>
                            <a:schemeClr val="tx1"/>
                          </a:solidFill>
                          <a:effectLst/>
                          <a:latin typeface="+mn-lt"/>
                          <a:ea typeface="+mn-ea"/>
                          <a:cs typeface="+mn-cs"/>
                        </a:rPr>
                        <a:t>           +</a:t>
                      </a:r>
                      <a:r>
                        <a:rPr lang="en-US" sz="3400" b="0" kern="1200" dirty="0">
                          <a:solidFill>
                            <a:schemeClr val="tx1"/>
                          </a:solidFill>
                          <a:effectLst/>
                          <a:latin typeface="+mn-lt"/>
                          <a:ea typeface="+mn-ea"/>
                          <a:cs typeface="+mn-cs"/>
                        </a:rPr>
                        <a:t> Hydrogen (H</a:t>
                      </a:r>
                      <a:r>
                        <a:rPr lang="en-US" sz="3400" b="0" kern="1200" baseline="-25000" dirty="0">
                          <a:solidFill>
                            <a:schemeClr val="tx1"/>
                          </a:solidFill>
                          <a:effectLst/>
                          <a:latin typeface="+mn-lt"/>
                          <a:ea typeface="+mn-ea"/>
                          <a:cs typeface="+mn-cs"/>
                        </a:rPr>
                        <a:t>2</a:t>
                      </a:r>
                      <a:r>
                        <a:rPr lang="en-US" sz="3400" b="0" kern="1200" dirty="0">
                          <a:solidFill>
                            <a:schemeClr val="tx1"/>
                          </a:solidFill>
                          <a:effectLst/>
                          <a:latin typeface="+mn-lt"/>
                          <a:ea typeface="+mn-ea"/>
                          <a:cs typeface="+mn-cs"/>
                        </a:rPr>
                        <a:t>),…</a:t>
                      </a:r>
                    </a:p>
                    <a:p>
                      <a:pPr marL="0" marR="0">
                        <a:lnSpc>
                          <a:spcPct val="115000"/>
                        </a:lnSpc>
                        <a:spcBef>
                          <a:spcPts val="0"/>
                        </a:spcBef>
                        <a:spcAft>
                          <a:spcPts val="800"/>
                        </a:spcAft>
                        <a:tabLst>
                          <a:tab pos="180340" algn="l"/>
                          <a:tab pos="450215" algn="l"/>
                        </a:tabLst>
                      </a:pPr>
                      <a:endParaRPr lang="en-US" sz="3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15" marR="619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2598123305"/>
                  </a:ext>
                </a:extLst>
              </a:tr>
            </a:tbl>
          </a:graphicData>
        </a:graphic>
      </p:graphicFrame>
    </p:spTree>
    <p:extLst>
      <p:ext uri="{BB962C8B-B14F-4D97-AF65-F5344CB8AC3E}">
        <p14:creationId xmlns:p14="http://schemas.microsoft.com/office/powerpoint/2010/main" val="130920517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BF90AB81-16E7-48FD-8D0C-9CC50A9C6D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87600" y="736600"/>
            <a:ext cx="8636000" cy="5060997"/>
          </a:xfrm>
          <a:prstGeom prst="rect">
            <a:avLst/>
          </a:prstGeom>
        </p:spPr>
      </p:pic>
      <p:pic>
        <p:nvPicPr>
          <p:cNvPr id="10" name="Picture 4">
            <a:extLst>
              <a:ext uri="{FF2B5EF4-FFF2-40B4-BE49-F238E27FC236}">
                <a16:creationId xmlns:a16="http://schemas.microsoft.com/office/drawing/2014/main" xmlns="" id="{46D44960-872D-4524-B331-98F4C9FD9E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3605" y="3895940"/>
            <a:ext cx="1364724" cy="2281453"/>
          </a:xfrm>
          <a:prstGeom prst="rect">
            <a:avLst/>
          </a:prstGeom>
        </p:spPr>
      </p:pic>
      <p:pic>
        <p:nvPicPr>
          <p:cNvPr id="11" name="Picture 13">
            <a:extLst>
              <a:ext uri="{FF2B5EF4-FFF2-40B4-BE49-F238E27FC236}">
                <a16:creationId xmlns:a16="http://schemas.microsoft.com/office/drawing/2014/main" xmlns="" id="{D61FEE32-1030-48EC-AA25-03726DE246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968458">
            <a:off x="9292804" y="5535204"/>
            <a:ext cx="981057" cy="456638"/>
          </a:xfrm>
          <a:prstGeom prst="rect">
            <a:avLst/>
          </a:prstGeom>
        </p:spPr>
      </p:pic>
      <p:sp>
        <p:nvSpPr>
          <p:cNvPr id="3" name="AutoShape 3">
            <a:extLst>
              <a:ext uri="{FF2B5EF4-FFF2-40B4-BE49-F238E27FC236}">
                <a16:creationId xmlns:a16="http://schemas.microsoft.com/office/drawing/2014/main" xmlns="" id="{4BA9E864-5F46-4DAA-B362-98A383F71EA6}"/>
              </a:ext>
            </a:extLst>
          </p:cNvPr>
          <p:cNvSpPr/>
          <p:nvPr/>
        </p:nvSpPr>
        <p:spPr>
          <a:xfrm>
            <a:off x="3203429" y="2437776"/>
            <a:ext cx="5943600" cy="1846795"/>
          </a:xfrm>
          <a:prstGeom prst="rect">
            <a:avLst/>
          </a:prstGeom>
          <a:solidFill>
            <a:srgbClr val="F6F6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xmlns="" id="{6485CB9F-3B9A-414D-9D4D-10EB9BB77D70}"/>
              </a:ext>
            </a:extLst>
          </p:cNvPr>
          <p:cNvSpPr/>
          <p:nvPr/>
        </p:nvSpPr>
        <p:spPr>
          <a:xfrm>
            <a:off x="5591029" y="1586891"/>
            <a:ext cx="1168400" cy="1168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a:ea typeface="+mn-ea"/>
                <a:cs typeface="+mn-cs"/>
              </a:rPr>
              <a:t>3</a:t>
            </a:r>
          </a:p>
        </p:txBody>
      </p:sp>
      <p:sp>
        <p:nvSpPr>
          <p:cNvPr id="9" name="TextBox 8">
            <a:extLst>
              <a:ext uri="{FF2B5EF4-FFF2-40B4-BE49-F238E27FC236}">
                <a16:creationId xmlns:a16="http://schemas.microsoft.com/office/drawing/2014/main" xmlns="" id="{A9ABE1B9-A4A2-4295-AB1E-8B9BC5330AF2}"/>
              </a:ext>
            </a:extLst>
          </p:cNvPr>
          <p:cNvSpPr txBox="1"/>
          <p:nvPr/>
        </p:nvSpPr>
        <p:spPr>
          <a:xfrm>
            <a:off x="2057400" y="2849759"/>
            <a:ext cx="8128000" cy="982513"/>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91B25"/>
                </a:solidFill>
                <a:effectLst/>
                <a:uLnTx/>
                <a:uFillTx/>
                <a:latin typeface="Arial" panose="020B0604020202020204"/>
                <a:ea typeface="+mn-ea"/>
                <a:cs typeface="+mn-cs"/>
              </a:rPr>
              <a:t>VẬN DỤNG</a:t>
            </a:r>
            <a:endParaRPr kumimoji="0" lang="en-US" sz="4400" b="0" i="0" u="none" strike="noStrike" kern="1200" cap="none" spc="0" normalizeH="0" baseline="0" noProof="0" dirty="0">
              <a:ln>
                <a:noFill/>
              </a:ln>
              <a:solidFill>
                <a:srgbClr val="4BACC6">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74970652"/>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081854">
            <a:off x="8373440" y="-944433"/>
            <a:ext cx="4912569" cy="1695920"/>
          </a:xfrm>
          <a:prstGeom prst="rect">
            <a:avLst/>
          </a:prstGeom>
        </p:spPr>
      </p:pic>
      <p:sp>
        <p:nvSpPr>
          <p:cNvPr id="16" name="AutoShape 2">
            <a:extLst>
              <a:ext uri="{FF2B5EF4-FFF2-40B4-BE49-F238E27FC236}">
                <a16:creationId xmlns:a16="http://schemas.microsoft.com/office/drawing/2014/main" xmlns="" id="{6CA9CF34-87D1-46AD-A906-3493F136F8A8}"/>
              </a:ext>
            </a:extLst>
          </p:cNvPr>
          <p:cNvSpPr/>
          <p:nvPr/>
        </p:nvSpPr>
        <p:spPr>
          <a:xfrm>
            <a:off x="203638" y="296422"/>
            <a:ext cx="11722750" cy="1913140"/>
          </a:xfrm>
          <a:prstGeom prst="rect">
            <a:avLst/>
          </a:prstGeom>
          <a:solidFill>
            <a:srgbClr val="FFCE6D"/>
          </a:solidFill>
        </p:spPr>
        <p:txBody>
          <a:bodyPr/>
          <a:lstStyle/>
          <a:p>
            <a:r>
              <a:rPr lang="pt-BR" sz="3600" b="1" dirty="0"/>
              <a:t>Câu 1: Vì sao các đồ vật làm từ thép như song cửa, cánh cửa, hàng rào thường được phủ một lớp sơn trước khi đưa vào sử dụng?</a:t>
            </a:r>
            <a:endParaRPr lang="en-US" sz="3600" b="1" dirty="0"/>
          </a:p>
        </p:txBody>
      </p:sp>
      <p:sp>
        <p:nvSpPr>
          <p:cNvPr id="3" name="Rounded Rectangle 2"/>
          <p:cNvSpPr/>
          <p:nvPr/>
        </p:nvSpPr>
        <p:spPr>
          <a:xfrm>
            <a:off x="203637" y="2259729"/>
            <a:ext cx="11988363" cy="477906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3600" b="1" dirty="0">
              <a:solidFill>
                <a:schemeClr val="tx1"/>
              </a:solidFill>
            </a:endParaRPr>
          </a:p>
          <a:p>
            <a:r>
              <a:rPr lang="pt-BR" sz="3600" b="1" dirty="0">
                <a:solidFill>
                  <a:schemeClr val="tx1"/>
                </a:solidFill>
              </a:rPr>
              <a:t>- Thành phần chính của thép là sắt. Sắt dễ bị gỉ là do sắt tác dụng với khí oxygen và hơi nước có trong không khí ẩm tạo thành gỉ sắt hoặc acid ( có trong nước mưa) làm cho đồ vật bằng sắt thép dễ bị ăn mòn. Để bảo vệ các đồ vật bằng sắt không bị gỉ người ta phủ lên bề mặt các đồ vật một lớp sơn hoặc bôi lớp dầu mỡ ngăn kim loại tác dụng với các chất trong môi trường, chống bị oxi hóa.</a:t>
            </a:r>
            <a:endParaRPr lang="en-US" sz="3600" b="1" dirty="0">
              <a:solidFill>
                <a:schemeClr val="tx1"/>
              </a:solidFill>
            </a:endParaRPr>
          </a:p>
          <a:p>
            <a:endParaRPr lang="en-US" sz="36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081854">
            <a:off x="8373440" y="-944433"/>
            <a:ext cx="4912569" cy="1695920"/>
          </a:xfrm>
          <a:prstGeom prst="rect">
            <a:avLst/>
          </a:prstGeom>
        </p:spPr>
      </p:pic>
      <p:sp>
        <p:nvSpPr>
          <p:cNvPr id="16" name="AutoShape 2">
            <a:extLst>
              <a:ext uri="{FF2B5EF4-FFF2-40B4-BE49-F238E27FC236}">
                <a16:creationId xmlns:a16="http://schemas.microsoft.com/office/drawing/2014/main" xmlns="" id="{6CA9CF34-87D1-46AD-A906-3493F136F8A8}"/>
              </a:ext>
            </a:extLst>
          </p:cNvPr>
          <p:cNvSpPr/>
          <p:nvPr/>
        </p:nvSpPr>
        <p:spPr>
          <a:xfrm>
            <a:off x="205911" y="286772"/>
            <a:ext cx="11772729" cy="3083445"/>
          </a:xfrm>
          <a:prstGeom prst="rect">
            <a:avLst/>
          </a:prstGeom>
          <a:solidFill>
            <a:srgbClr val="FFCE6D"/>
          </a:solidFill>
        </p:spPr>
        <p:txBody>
          <a:bodyPr/>
          <a:lstStyle/>
          <a:p>
            <a:r>
              <a:rPr lang="pt-BR" sz="3600" b="1" dirty="0"/>
              <a:t>Câu 2: a)</a:t>
            </a:r>
            <a:r>
              <a:rPr lang="pt-BR" sz="3600" dirty="0"/>
              <a:t> </a:t>
            </a:r>
            <a:r>
              <a:rPr lang="vi-VN" sz="3600" b="1" dirty="0"/>
              <a:t>Tìm hiểu thông tin từ sách, báo hay tài liệu học tập, em hãy giải thích vì sao than hoạt tính được dùng làm lõi lọc nước hoặc mặt nạ phòng độc?</a:t>
            </a:r>
            <a:endParaRPr lang="en-US" sz="3600" b="1" dirty="0"/>
          </a:p>
          <a:p>
            <a:r>
              <a:rPr lang="en-US" sz="3600" b="1" dirty="0"/>
              <a:t>b) Cho </a:t>
            </a:r>
            <a:r>
              <a:rPr lang="vi-VN" sz="3600" b="1" dirty="0"/>
              <a:t>Biết được ưu điểm của khẩu trang hoạt tính so với khẩu trang thông thường</a:t>
            </a:r>
            <a:r>
              <a:rPr lang="vi-VN" sz="3200" b="1" dirty="0"/>
              <a:t>.</a:t>
            </a:r>
            <a:endParaRPr lang="en-US" sz="3200" b="1" dirty="0"/>
          </a:p>
        </p:txBody>
      </p:sp>
      <p:sp>
        <p:nvSpPr>
          <p:cNvPr id="3" name="Rounded Rectangle 2"/>
          <p:cNvSpPr/>
          <p:nvPr/>
        </p:nvSpPr>
        <p:spPr>
          <a:xfrm>
            <a:off x="205911" y="3644538"/>
            <a:ext cx="11772729" cy="28215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600" b="1" dirty="0">
                <a:solidFill>
                  <a:schemeClr val="tx1"/>
                </a:solidFill>
              </a:rPr>
              <a:t>a) </a:t>
            </a:r>
            <a:r>
              <a:rPr lang="vi-VN" sz="3600" b="1" dirty="0">
                <a:solidFill>
                  <a:schemeClr val="tx1"/>
                </a:solidFill>
              </a:rPr>
              <a:t>Than hoạt tính có tính hấp phụ, có khả năng giữ trên bề mặt của nó các phân tử chất khí, chất tan trong dung dịch. Do đó, than hoạt tính được dùng làm lõi lọc nước hoặc mặt nạ phòng độc</a:t>
            </a:r>
            <a:r>
              <a:rPr lang="vi-VN" sz="3600" dirty="0"/>
              <a:t>.</a:t>
            </a:r>
            <a:endParaRPr lang="en-US" sz="3600" dirty="0"/>
          </a:p>
        </p:txBody>
      </p:sp>
    </p:spTree>
    <p:extLst>
      <p:ext uri="{BB962C8B-B14F-4D97-AF65-F5344CB8AC3E}">
        <p14:creationId xmlns:p14="http://schemas.microsoft.com/office/powerpoint/2010/main" val="12962782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2256"/>
          <a:stretch>
            <a:fillRect/>
          </a:stretch>
        </p:blipFill>
        <p:spPr>
          <a:xfrm rot="1081854">
            <a:off x="8373440" y="-944433"/>
            <a:ext cx="4912569" cy="1695920"/>
          </a:xfrm>
          <a:prstGeom prst="rect">
            <a:avLst/>
          </a:prstGeom>
        </p:spPr>
      </p:pic>
      <p:sp>
        <p:nvSpPr>
          <p:cNvPr id="16" name="AutoShape 2">
            <a:extLst>
              <a:ext uri="{FF2B5EF4-FFF2-40B4-BE49-F238E27FC236}">
                <a16:creationId xmlns:a16="http://schemas.microsoft.com/office/drawing/2014/main" xmlns="" id="{6CA9CF34-87D1-46AD-A906-3493F136F8A8}"/>
              </a:ext>
            </a:extLst>
          </p:cNvPr>
          <p:cNvSpPr/>
          <p:nvPr/>
        </p:nvSpPr>
        <p:spPr>
          <a:xfrm>
            <a:off x="205911" y="327592"/>
            <a:ext cx="11426108" cy="1332411"/>
          </a:xfrm>
          <a:prstGeom prst="rect">
            <a:avLst/>
          </a:prstGeom>
          <a:solidFill>
            <a:srgbClr val="FFCE6D"/>
          </a:solidFill>
        </p:spPr>
        <p:txBody>
          <a:bodyPr/>
          <a:lstStyle/>
          <a:p>
            <a:r>
              <a:rPr lang="pt-BR" sz="3600" b="1" dirty="0"/>
              <a:t>Câu 2: </a:t>
            </a:r>
            <a:r>
              <a:rPr lang="en-US" sz="3600" b="1" dirty="0"/>
              <a:t>b) Cho b</a:t>
            </a:r>
            <a:r>
              <a:rPr lang="vi-VN" sz="3600" b="1" dirty="0"/>
              <a:t>iết được ưu điểm của khẩu trang hoạt tính so với khẩu trang thông thường.</a:t>
            </a:r>
            <a:endParaRPr lang="en-US" sz="3600" b="1" dirty="0"/>
          </a:p>
        </p:txBody>
      </p:sp>
      <p:sp>
        <p:nvSpPr>
          <p:cNvPr id="6" name="Rounded Rectangle 5"/>
          <p:cNvSpPr/>
          <p:nvPr/>
        </p:nvSpPr>
        <p:spPr>
          <a:xfrm>
            <a:off x="205911" y="1779498"/>
            <a:ext cx="11785792" cy="509957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rPr>
              <a:t>b) </a:t>
            </a:r>
            <a:r>
              <a:rPr lang="vi-VN" sz="3600" b="1" dirty="0">
                <a:solidFill>
                  <a:schemeClr val="tx1"/>
                </a:solidFill>
              </a:rPr>
              <a:t>Carbon ở dạng than hoạt tính được sử dụng để làm khẩu trang. Than hoạt tính có tính hấp phụ, có khả năng giữ trên bề mặt của nó các phân tử chất khí, chất tan trong dung dịch. Do đó, khẩu trang than hoạt tính có nhiều tính năng hơn khẩu trang thông thường, không chỉ ngăn ngừa bụi bẩn mà còn ngăn được một số loại hoá chất và khí độc hại như CO</a:t>
            </a:r>
            <a:r>
              <a:rPr lang="vi-VN" sz="3600" b="1" baseline="-25000" dirty="0">
                <a:solidFill>
                  <a:schemeClr val="tx1"/>
                </a:solidFill>
              </a:rPr>
              <a:t>2</a:t>
            </a:r>
            <a:r>
              <a:rPr lang="vi-VN" sz="3600" b="1" dirty="0">
                <a:solidFill>
                  <a:schemeClr val="tx1"/>
                </a:solidFill>
              </a:rPr>
              <a:t>, CO, H</a:t>
            </a:r>
            <a:r>
              <a:rPr lang="vi-VN" sz="3600" b="1" baseline="-25000" dirty="0">
                <a:solidFill>
                  <a:schemeClr val="tx1"/>
                </a:solidFill>
              </a:rPr>
              <a:t>2</a:t>
            </a:r>
            <a:r>
              <a:rPr lang="vi-VN" sz="3600" b="1" dirty="0">
                <a:solidFill>
                  <a:schemeClr val="tx1"/>
                </a:solidFill>
              </a:rPr>
              <a:t>S, SO</a:t>
            </a:r>
            <a:r>
              <a:rPr lang="vi-VN" sz="3600" b="1" baseline="-25000" dirty="0">
                <a:solidFill>
                  <a:schemeClr val="tx1"/>
                </a:solidFill>
              </a:rPr>
              <a:t>2</a:t>
            </a:r>
            <a:r>
              <a:rPr lang="vi-VN" sz="3600" b="1" dirty="0">
                <a:solidFill>
                  <a:schemeClr val="tx1"/>
                </a:solidFill>
              </a:rPr>
              <a:t> …</a:t>
            </a:r>
            <a:endParaRPr lang="en-US" sz="3600" b="1" dirty="0">
              <a:solidFill>
                <a:schemeClr val="tx1"/>
              </a:solidFill>
            </a:endParaRPr>
          </a:p>
        </p:txBody>
      </p:sp>
    </p:spTree>
    <p:extLst>
      <p:ext uri="{BB962C8B-B14F-4D97-AF65-F5344CB8AC3E}">
        <p14:creationId xmlns:p14="http://schemas.microsoft.com/office/powerpoint/2010/main" val="18665117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xmlns="" id="{BF90AB81-16E7-48FD-8D0C-9CC50A9C6D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387600" y="736600"/>
            <a:ext cx="8636000" cy="5060997"/>
          </a:xfrm>
          <a:prstGeom prst="rect">
            <a:avLst/>
          </a:prstGeom>
        </p:spPr>
      </p:pic>
      <p:pic>
        <p:nvPicPr>
          <p:cNvPr id="10" name="Picture 4">
            <a:extLst>
              <a:ext uri="{FF2B5EF4-FFF2-40B4-BE49-F238E27FC236}">
                <a16:creationId xmlns:a16="http://schemas.microsoft.com/office/drawing/2014/main" xmlns="" id="{46D44960-872D-4524-B331-98F4C9FD9E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73605" y="3895940"/>
            <a:ext cx="1364724" cy="2281453"/>
          </a:xfrm>
          <a:prstGeom prst="rect">
            <a:avLst/>
          </a:prstGeom>
        </p:spPr>
      </p:pic>
      <p:pic>
        <p:nvPicPr>
          <p:cNvPr id="11" name="Picture 13">
            <a:extLst>
              <a:ext uri="{FF2B5EF4-FFF2-40B4-BE49-F238E27FC236}">
                <a16:creationId xmlns:a16="http://schemas.microsoft.com/office/drawing/2014/main" xmlns="" id="{D61FEE32-1030-48EC-AA25-03726DE246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968458">
            <a:off x="9292804" y="5535204"/>
            <a:ext cx="981057" cy="456638"/>
          </a:xfrm>
          <a:prstGeom prst="rect">
            <a:avLst/>
          </a:prstGeom>
        </p:spPr>
      </p:pic>
      <p:pic>
        <p:nvPicPr>
          <p:cNvPr id="12" name="图片 76803" descr="PPT素材-03"/>
          <p:cNvPicPr>
            <a:picLocks noChangeAspect="1"/>
          </p:cNvPicPr>
          <p:nvPr/>
        </p:nvPicPr>
        <p:blipFill>
          <a:blip r:embed="rId8"/>
          <a:stretch>
            <a:fillRect/>
          </a:stretch>
        </p:blipFill>
        <p:spPr>
          <a:xfrm>
            <a:off x="-105687" y="-114821"/>
            <a:ext cx="12140808" cy="6851106"/>
          </a:xfrm>
          <a:prstGeom prst="rect">
            <a:avLst/>
          </a:prstGeom>
          <a:noFill/>
          <a:ln w="9525">
            <a:noFill/>
          </a:ln>
        </p:spPr>
      </p:pic>
      <p:sp>
        <p:nvSpPr>
          <p:cNvPr id="14" name="TextBox 13">
            <a:extLst>
              <a:ext uri="{FF2B5EF4-FFF2-40B4-BE49-F238E27FC236}">
                <a16:creationId xmlns:a16="http://schemas.microsoft.com/office/drawing/2014/main" xmlns="" id="{2AEABACB-CE36-4740-80FE-DBE968D3D41E}"/>
              </a:ext>
            </a:extLst>
          </p:cNvPr>
          <p:cNvSpPr txBox="1"/>
          <p:nvPr/>
        </p:nvSpPr>
        <p:spPr>
          <a:xfrm>
            <a:off x="2355967" y="1821981"/>
            <a:ext cx="8448970" cy="4462760"/>
          </a:xfrm>
          <a:prstGeom prst="rect">
            <a:avLst/>
          </a:prstGeom>
          <a:noFill/>
        </p:spPr>
        <p:txBody>
          <a:bodyPr wrap="square" rtlCol="0">
            <a:spAutoFit/>
          </a:bodyPr>
          <a:lstStyle/>
          <a:p>
            <a:r>
              <a:rPr lang="vi-VN" sz="2800" dirty="0">
                <a:solidFill>
                  <a:srgbClr val="FF0000"/>
                </a:solidFill>
              </a:rPr>
              <a:t>- </a:t>
            </a:r>
            <a:r>
              <a:rPr lang="vi-VN" sz="2800" b="1" dirty="0">
                <a:solidFill>
                  <a:srgbClr val="FF0000"/>
                </a:solidFill>
              </a:rPr>
              <a:t>Hoàn thành bài tập ở nhà:</a:t>
            </a:r>
            <a:endParaRPr lang="en-US" sz="2800" b="1" dirty="0">
              <a:solidFill>
                <a:srgbClr val="FF0000"/>
              </a:solidFill>
            </a:endParaRPr>
          </a:p>
          <a:p>
            <a:r>
              <a:rPr lang="en-US" sz="2800" b="1" dirty="0"/>
              <a:t>+ </a:t>
            </a:r>
            <a:r>
              <a:rPr lang="vi-VN" sz="2800" b="1" dirty="0"/>
              <a:t>Ôn tập và ghi nhớ kiến thức vừa học </a:t>
            </a:r>
            <a:endParaRPr lang="en-US" sz="2800" b="1" dirty="0"/>
          </a:p>
          <a:p>
            <a:r>
              <a:rPr lang="en-US" sz="2800" b="1" dirty="0"/>
              <a:t>+ </a:t>
            </a:r>
            <a:r>
              <a:rPr lang="en-US" sz="2800" b="1" dirty="0" err="1"/>
              <a:t>Hoàn</a:t>
            </a:r>
            <a:r>
              <a:rPr lang="en-US" sz="2800" b="1" dirty="0"/>
              <a:t> </a:t>
            </a:r>
            <a:r>
              <a:rPr lang="en-US" sz="2800" b="1" dirty="0" err="1"/>
              <a:t>thành</a:t>
            </a:r>
            <a:r>
              <a:rPr lang="en-US" sz="2800" b="1" dirty="0"/>
              <a:t> </a:t>
            </a:r>
            <a:r>
              <a:rPr lang="en-US" sz="2800" b="1" dirty="0" err="1"/>
              <a:t>bài</a:t>
            </a:r>
            <a:r>
              <a:rPr lang="en-US" sz="2800" b="1" dirty="0"/>
              <a:t> </a:t>
            </a:r>
            <a:r>
              <a:rPr lang="en-US" sz="2800" b="1" dirty="0" err="1"/>
              <a:t>tập</a:t>
            </a:r>
            <a:r>
              <a:rPr lang="en-US" sz="2800" b="1" dirty="0"/>
              <a:t> </a:t>
            </a:r>
            <a:r>
              <a:rPr lang="en-US" sz="2800" b="1" dirty="0" err="1"/>
              <a:t>chủ</a:t>
            </a:r>
            <a:r>
              <a:rPr lang="en-US" sz="2800" b="1" dirty="0"/>
              <a:t> </a:t>
            </a:r>
            <a:r>
              <a:rPr lang="en-US" sz="2800" b="1" dirty="0" err="1"/>
              <a:t>đề</a:t>
            </a:r>
            <a:r>
              <a:rPr lang="en-US" sz="2800" b="1" dirty="0"/>
              <a:t> 6</a:t>
            </a:r>
          </a:p>
          <a:p>
            <a:r>
              <a:rPr lang="vi-VN" sz="2800" b="1" dirty="0">
                <a:solidFill>
                  <a:srgbClr val="FF0000"/>
                </a:solidFill>
              </a:rPr>
              <a:t>- Chuẩn bị cho bài học tiếp theo</a:t>
            </a:r>
            <a:r>
              <a:rPr lang="vi-VN" sz="2800" b="1" dirty="0"/>
              <a:t>: </a:t>
            </a:r>
            <a:r>
              <a:rPr lang="en-US" sz="2800" b="1" dirty="0" err="1"/>
              <a:t>Bài</a:t>
            </a:r>
            <a:r>
              <a:rPr lang="en-US" sz="2800" b="1" dirty="0"/>
              <a:t> 19: </a:t>
            </a:r>
            <a:r>
              <a:rPr lang="en-US" sz="2800" b="1" dirty="0" err="1"/>
              <a:t>Giới</a:t>
            </a:r>
            <a:r>
              <a:rPr lang="en-US" sz="2800" b="1" dirty="0"/>
              <a:t> </a:t>
            </a:r>
            <a:r>
              <a:rPr lang="en-US" sz="2800" b="1" dirty="0" err="1"/>
              <a:t>thiệu</a:t>
            </a:r>
            <a:r>
              <a:rPr lang="en-US" sz="2800" b="1" dirty="0"/>
              <a:t> </a:t>
            </a:r>
            <a:r>
              <a:rPr lang="en-US" sz="2800" b="1" dirty="0" err="1"/>
              <a:t>về</a:t>
            </a:r>
            <a:r>
              <a:rPr lang="en-US" sz="2800" b="1" dirty="0"/>
              <a:t> </a:t>
            </a:r>
            <a:r>
              <a:rPr lang="en-US" sz="2800" b="1" dirty="0" err="1"/>
              <a:t>hợp</a:t>
            </a:r>
            <a:r>
              <a:rPr lang="en-US" sz="2800" b="1" dirty="0"/>
              <a:t> </a:t>
            </a:r>
            <a:r>
              <a:rPr lang="en-US" sz="2800" b="1" dirty="0" err="1"/>
              <a:t>chất</a:t>
            </a:r>
            <a:r>
              <a:rPr lang="en-US" sz="2800" b="1" dirty="0"/>
              <a:t> </a:t>
            </a:r>
            <a:r>
              <a:rPr lang="en-US" sz="2800" b="1" dirty="0" err="1"/>
              <a:t>hữu</a:t>
            </a:r>
            <a:r>
              <a:rPr lang="en-US" sz="2800" b="1" dirty="0"/>
              <a:t> </a:t>
            </a:r>
            <a:r>
              <a:rPr lang="en-US" sz="2800" b="1" dirty="0" err="1"/>
              <a:t>cơ</a:t>
            </a:r>
            <a:endParaRPr lang="en-US" sz="2800" b="1" dirty="0"/>
          </a:p>
          <a:p>
            <a:r>
              <a:rPr lang="en-US" sz="2800" b="1" dirty="0"/>
              <a:t>+ </a:t>
            </a:r>
            <a:r>
              <a:rPr lang="en-US" sz="2800" b="1" dirty="0" err="1"/>
              <a:t>Xem</a:t>
            </a:r>
            <a:r>
              <a:rPr lang="en-US" sz="2800" b="1" dirty="0"/>
              <a:t> </a:t>
            </a:r>
            <a:r>
              <a:rPr lang="en-US" sz="2800" b="1" dirty="0" err="1"/>
              <a:t>lại</a:t>
            </a:r>
            <a:r>
              <a:rPr lang="en-US" sz="2800" b="1" dirty="0"/>
              <a:t> </a:t>
            </a:r>
            <a:r>
              <a:rPr lang="en-US" sz="2800" b="1" dirty="0" err="1"/>
              <a:t>liên</a:t>
            </a:r>
            <a:r>
              <a:rPr lang="en-US" sz="2800" b="1" dirty="0"/>
              <a:t> </a:t>
            </a:r>
            <a:r>
              <a:rPr lang="en-US" sz="2800" b="1" dirty="0" err="1"/>
              <a:t>kết</a:t>
            </a:r>
            <a:r>
              <a:rPr lang="en-US" sz="2800" b="1" dirty="0"/>
              <a:t> </a:t>
            </a:r>
            <a:r>
              <a:rPr lang="en-US" sz="2800" b="1" dirty="0" err="1"/>
              <a:t>công</a:t>
            </a:r>
            <a:r>
              <a:rPr lang="en-US" sz="2800" b="1" dirty="0"/>
              <a:t> </a:t>
            </a:r>
            <a:r>
              <a:rPr lang="en-US" sz="2800" b="1" dirty="0" err="1"/>
              <a:t>hóa</a:t>
            </a:r>
            <a:r>
              <a:rPr lang="en-US" sz="2800" b="1" dirty="0"/>
              <a:t> </a:t>
            </a:r>
            <a:r>
              <a:rPr lang="en-US" sz="2800" b="1" dirty="0" err="1"/>
              <a:t>trị</a:t>
            </a:r>
            <a:endParaRPr lang="en-US" sz="2800" b="1" dirty="0"/>
          </a:p>
          <a:p>
            <a:r>
              <a:rPr lang="en-US" sz="2800" b="1" dirty="0"/>
              <a:t>+ </a:t>
            </a:r>
            <a:r>
              <a:rPr lang="en-US" sz="2800" b="1" dirty="0" err="1"/>
              <a:t>Đọc</a:t>
            </a:r>
            <a:r>
              <a:rPr lang="en-US" sz="2800" b="1" dirty="0"/>
              <a:t> </a:t>
            </a:r>
            <a:r>
              <a:rPr lang="en-US" sz="2800" b="1" dirty="0" err="1"/>
              <a:t>thông</a:t>
            </a:r>
            <a:r>
              <a:rPr lang="en-US" sz="2800" b="1" dirty="0"/>
              <a:t> tin, </a:t>
            </a:r>
            <a:r>
              <a:rPr lang="en-US" sz="2800" b="1" dirty="0" err="1"/>
              <a:t>liên</a:t>
            </a:r>
            <a:r>
              <a:rPr lang="en-US" sz="2800" b="1" dirty="0"/>
              <a:t> </a:t>
            </a:r>
            <a:r>
              <a:rPr lang="en-US" sz="2800" b="1" dirty="0" err="1"/>
              <a:t>hệ</a:t>
            </a:r>
            <a:r>
              <a:rPr lang="en-US" sz="2800" b="1" dirty="0"/>
              <a:t> </a:t>
            </a:r>
            <a:r>
              <a:rPr lang="en-US" sz="2800" b="1" dirty="0" err="1"/>
              <a:t>thực</a:t>
            </a:r>
            <a:r>
              <a:rPr lang="en-US" sz="2800" b="1" dirty="0"/>
              <a:t> </a:t>
            </a:r>
            <a:r>
              <a:rPr lang="en-US" sz="2800" b="1" dirty="0" err="1"/>
              <a:t>tế</a:t>
            </a:r>
            <a:r>
              <a:rPr lang="en-US" sz="2800" b="1" dirty="0"/>
              <a:t> </a:t>
            </a:r>
            <a:r>
              <a:rPr lang="en-US" sz="2800" b="1" dirty="0" err="1"/>
              <a:t>tìm</a:t>
            </a:r>
            <a:r>
              <a:rPr lang="en-US" sz="2800" b="1" dirty="0"/>
              <a:t> </a:t>
            </a:r>
            <a:r>
              <a:rPr lang="en-US" sz="2800" b="1" dirty="0" err="1"/>
              <a:t>hiểu</a:t>
            </a:r>
            <a:r>
              <a:rPr lang="en-US" sz="2800" b="1" dirty="0"/>
              <a:t> </a:t>
            </a:r>
            <a:r>
              <a:rPr lang="en-US" sz="2800" b="1" dirty="0" err="1"/>
              <a:t>về</a:t>
            </a:r>
            <a:r>
              <a:rPr lang="en-US" sz="2800" b="1" dirty="0"/>
              <a:t> </a:t>
            </a:r>
            <a:r>
              <a:rPr lang="en-US" sz="2800" b="1" dirty="0" err="1"/>
              <a:t>hợp</a:t>
            </a:r>
            <a:r>
              <a:rPr lang="en-US" sz="2800" b="1" dirty="0"/>
              <a:t> </a:t>
            </a:r>
            <a:r>
              <a:rPr lang="en-US" sz="2800" b="1" dirty="0" err="1"/>
              <a:t>chất</a:t>
            </a:r>
            <a:r>
              <a:rPr lang="en-US" sz="2800" b="1" dirty="0"/>
              <a:t> </a:t>
            </a:r>
            <a:r>
              <a:rPr lang="en-US" sz="2800" b="1" dirty="0" err="1"/>
              <a:t>hữu</a:t>
            </a:r>
            <a:r>
              <a:rPr lang="en-US" sz="2800" b="1" dirty="0"/>
              <a:t> </a:t>
            </a:r>
            <a:r>
              <a:rPr lang="en-US" sz="2800" b="1" dirty="0" err="1"/>
              <a:t>cơ</a:t>
            </a:r>
            <a:r>
              <a:rPr lang="en-US" sz="2800" b="1" dirty="0"/>
              <a:t> ( </a:t>
            </a:r>
            <a:r>
              <a:rPr lang="en-US" sz="2800" b="1" dirty="0" err="1"/>
              <a:t>khái</a:t>
            </a:r>
            <a:r>
              <a:rPr lang="en-US" sz="2800" b="1" dirty="0"/>
              <a:t> </a:t>
            </a:r>
            <a:r>
              <a:rPr lang="en-US" sz="2800" b="1" dirty="0" err="1"/>
              <a:t>niệm</a:t>
            </a:r>
            <a:r>
              <a:rPr lang="en-US" sz="2800" b="1" dirty="0"/>
              <a:t>, </a:t>
            </a:r>
            <a:r>
              <a:rPr lang="en-US" sz="2800" b="1" dirty="0" err="1"/>
              <a:t>phân</a:t>
            </a:r>
            <a:r>
              <a:rPr lang="en-US" sz="2800" b="1" dirty="0"/>
              <a:t> </a:t>
            </a:r>
            <a:r>
              <a:rPr lang="en-US" sz="2800" b="1" dirty="0" err="1"/>
              <a:t>loại</a:t>
            </a:r>
            <a:r>
              <a:rPr lang="en-US" sz="2800" b="1" dirty="0"/>
              <a:t>, </a:t>
            </a:r>
            <a:r>
              <a:rPr lang="en-US" sz="2800" b="1" dirty="0" err="1"/>
              <a:t>đặc</a:t>
            </a:r>
            <a:r>
              <a:rPr lang="en-US" sz="2800" b="1" dirty="0"/>
              <a:t> </a:t>
            </a:r>
            <a:r>
              <a:rPr lang="en-US" sz="2800" b="1" dirty="0" err="1"/>
              <a:t>điểm</a:t>
            </a:r>
            <a:r>
              <a:rPr lang="en-US" sz="2800" b="1" dirty="0"/>
              <a:t> </a:t>
            </a:r>
            <a:r>
              <a:rPr lang="en-US" sz="2800" b="1" dirty="0" err="1"/>
              <a:t>cấu</a:t>
            </a:r>
            <a:r>
              <a:rPr lang="en-US" sz="2800" b="1" dirty="0"/>
              <a:t> </a:t>
            </a:r>
            <a:r>
              <a:rPr lang="en-US" sz="2800" b="1" dirty="0" err="1"/>
              <a:t>tạo</a:t>
            </a:r>
            <a:r>
              <a:rPr lang="en-US" sz="2800" b="1" dirty="0"/>
              <a:t>, </a:t>
            </a:r>
            <a:r>
              <a:rPr lang="en-US" sz="2800" b="1" dirty="0" err="1"/>
              <a:t>công</a:t>
            </a:r>
            <a:r>
              <a:rPr lang="en-US" sz="2800" b="1" dirty="0"/>
              <a:t> </a:t>
            </a:r>
            <a:r>
              <a:rPr lang="en-US" sz="2800" b="1" dirty="0" err="1"/>
              <a:t>thức</a:t>
            </a:r>
            <a:r>
              <a:rPr lang="en-US" sz="2800" b="1" dirty="0"/>
              <a:t> </a:t>
            </a:r>
            <a:r>
              <a:rPr lang="en-US" sz="2800" b="1" dirty="0" err="1"/>
              <a:t>phân</a:t>
            </a:r>
            <a:r>
              <a:rPr lang="en-US" sz="2800" b="1" dirty="0"/>
              <a:t> </a:t>
            </a:r>
            <a:r>
              <a:rPr lang="en-US" sz="2800" b="1" dirty="0" err="1"/>
              <a:t>tử</a:t>
            </a:r>
            <a:r>
              <a:rPr lang="en-US" sz="2800" b="1" dirty="0"/>
              <a:t>, </a:t>
            </a:r>
            <a:r>
              <a:rPr lang="en-US" sz="2800" b="1" dirty="0" err="1"/>
              <a:t>công</a:t>
            </a:r>
            <a:r>
              <a:rPr lang="en-US" sz="2800" b="1" dirty="0"/>
              <a:t> </a:t>
            </a:r>
            <a:r>
              <a:rPr lang="en-US" sz="2800" b="1" dirty="0" err="1"/>
              <a:t>thức</a:t>
            </a:r>
            <a:r>
              <a:rPr lang="en-US" sz="2800" b="1" dirty="0"/>
              <a:t> </a:t>
            </a:r>
            <a:r>
              <a:rPr lang="en-US" sz="2800" b="1" dirty="0" err="1"/>
              <a:t>cấu</a:t>
            </a:r>
            <a:r>
              <a:rPr lang="en-US" sz="2800" b="1" dirty="0"/>
              <a:t> </a:t>
            </a:r>
            <a:r>
              <a:rPr lang="en-US" sz="2800" b="1" dirty="0" err="1"/>
              <a:t>tạo</a:t>
            </a:r>
            <a:r>
              <a:rPr lang="en-US" sz="2800" b="1" dirty="0"/>
              <a:t>)</a:t>
            </a:r>
          </a:p>
          <a:p>
            <a:r>
              <a:rPr lang="vi-VN" sz="3200" b="1" i="1" dirty="0"/>
              <a:t> </a:t>
            </a:r>
            <a:endParaRPr lang="en-US" sz="3200" b="1" dirty="0"/>
          </a:p>
        </p:txBody>
      </p:sp>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865250" y="951150"/>
            <a:ext cx="7581831" cy="663732"/>
          </a:xfrm>
          <a:prstGeom prst="rect">
            <a:avLst/>
          </a:prstGeom>
        </p:spPr>
      </p:pic>
      <p:pic>
        <p:nvPicPr>
          <p:cNvPr id="16"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166478" y="1046217"/>
            <a:ext cx="465848" cy="473598"/>
          </a:xfrm>
          <a:prstGeom prst="rect">
            <a:avLst/>
          </a:prstGeom>
        </p:spPr>
      </p:pic>
      <p:sp>
        <p:nvSpPr>
          <p:cNvPr id="17" name="TextBox 16">
            <a:extLst>
              <a:ext uri="{FF2B5EF4-FFF2-40B4-BE49-F238E27FC236}">
                <a16:creationId xmlns:a16="http://schemas.microsoft.com/office/drawing/2014/main" xmlns="" id="{6799BDA2-8465-4A9E-9CEA-5682C14D0B00}"/>
              </a:ext>
            </a:extLst>
          </p:cNvPr>
          <p:cNvSpPr txBox="1"/>
          <p:nvPr/>
        </p:nvSpPr>
        <p:spPr>
          <a:xfrm>
            <a:off x="3425465" y="951150"/>
            <a:ext cx="6560270" cy="769441"/>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a:ea typeface="+mn-ea"/>
                <a:cs typeface="+mn-cs"/>
              </a:rPr>
              <a:t>HƯỚNG DẪN VỀ NHÀ</a:t>
            </a:r>
          </a:p>
        </p:txBody>
      </p:sp>
    </p:spTree>
    <p:extLst>
      <p:ext uri="{BB962C8B-B14F-4D97-AF65-F5344CB8AC3E}">
        <p14:creationId xmlns:p14="http://schemas.microsoft.com/office/powerpoint/2010/main" val="564852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57475">
            <a:off x="-2819733" y="3323222"/>
            <a:ext cx="6096096" cy="77612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4650">
            <a:off x="8580835" y="-4037892"/>
            <a:ext cx="5181317" cy="6900059"/>
          </a:xfrm>
          <a:prstGeom prst="rect">
            <a:avLst/>
          </a:prstGeom>
        </p:spPr>
      </p:pic>
      <p:sp>
        <p:nvSpPr>
          <p:cNvPr id="4" name="AutoShape 4"/>
          <p:cNvSpPr/>
          <p:nvPr/>
        </p:nvSpPr>
        <p:spPr>
          <a:xfrm rot="-78937">
            <a:off x="1579390" y="1684494"/>
            <a:ext cx="9033221" cy="3668585"/>
          </a:xfrm>
          <a:prstGeom prst="rect">
            <a:avLst/>
          </a:prstGeom>
          <a:solidFill>
            <a:srgbClr val="FFCE6D"/>
          </a:solidFill>
        </p:spPr>
        <p:txBody>
          <a:bodyPr/>
          <a:lstStyle/>
          <a:p>
            <a:endParaRPr lang="en-US"/>
          </a:p>
        </p:txBody>
      </p:sp>
      <p:sp>
        <p:nvSpPr>
          <p:cNvPr id="5" name="AutoShape 5"/>
          <p:cNvSpPr/>
          <p:nvPr/>
        </p:nvSpPr>
        <p:spPr>
          <a:xfrm>
            <a:off x="1763420" y="1814455"/>
            <a:ext cx="8671510" cy="3415471"/>
          </a:xfrm>
          <a:prstGeom prst="rect">
            <a:avLst/>
          </a:prstGeom>
          <a:solidFill>
            <a:srgbClr val="F6F6E9"/>
          </a:solidFill>
        </p:spPr>
        <p:txBody>
          <a:bodyPr/>
          <a:lstStyle/>
          <a:p>
            <a:endParaRPr lang="en-US"/>
          </a:p>
        </p:txBody>
      </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07110">
            <a:off x="-1018529" y="-5163254"/>
            <a:ext cx="4807520" cy="598220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77071">
            <a:off x="9184233" y="6376047"/>
            <a:ext cx="2501395" cy="727679"/>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50842">
            <a:off x="9761629" y="3117651"/>
            <a:ext cx="1193475" cy="2240312"/>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002349" y="1359238"/>
            <a:ext cx="994627" cy="1109624"/>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323304">
            <a:off x="1161748" y="4579716"/>
            <a:ext cx="1003768" cy="377781"/>
          </a:xfrm>
          <a:prstGeom prst="rect">
            <a:avLst/>
          </a:prstGeom>
        </p:spPr>
      </p:pic>
      <p:sp>
        <p:nvSpPr>
          <p:cNvPr id="14" name="TextBox 13">
            <a:extLst>
              <a:ext uri="{FF2B5EF4-FFF2-40B4-BE49-F238E27FC236}">
                <a16:creationId xmlns:a16="http://schemas.microsoft.com/office/drawing/2014/main" xmlns="" id="{ECA92E35-EBFE-41A8-8AF5-630F234D1013}"/>
              </a:ext>
            </a:extLst>
          </p:cNvPr>
          <p:cNvSpPr txBox="1"/>
          <p:nvPr/>
        </p:nvSpPr>
        <p:spPr>
          <a:xfrm>
            <a:off x="1538465" y="2468862"/>
            <a:ext cx="9068674" cy="2171428"/>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Arial" panose="020B0604020202020204"/>
                <a:ea typeface="+mn-ea"/>
                <a:cs typeface="+mn-cs"/>
              </a:rPr>
              <a:t>CẢM ƠN CÁC EM ĐÃ CHÚ Ý THEO DÕI BÀI GIẢNG!</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4" name="Rectangle 3"/>
          <p:cNvSpPr/>
          <p:nvPr/>
        </p:nvSpPr>
        <p:spPr>
          <a:xfrm>
            <a:off x="91752" y="97015"/>
            <a:ext cx="6023444" cy="369332"/>
          </a:xfrm>
          <a:prstGeom prst="rect">
            <a:avLst/>
          </a:prstGeom>
          <a:solidFill>
            <a:srgbClr val="FFC000"/>
          </a:solidFill>
        </p:spPr>
        <p:txBody>
          <a:bodyPr wrap="none">
            <a:spAutoFit/>
          </a:bodyPr>
          <a:lstStyle/>
          <a:p>
            <a:r>
              <a:rPr lang="en-US" b="1" dirty="0">
                <a:solidFill>
                  <a:srgbClr val="291B25"/>
                </a:solidFill>
              </a:rPr>
              <a:t>I. MỘT SỐ PHI KIM THƯỜNG GẶP TRONG ĐỜI SỐNG</a:t>
            </a:r>
            <a:endParaRPr lang="en-US" dirty="0"/>
          </a:p>
        </p:txBody>
      </p:sp>
      <p:sp>
        <p:nvSpPr>
          <p:cNvPr id="10" name="Rectangle 9"/>
          <p:cNvSpPr>
            <a:spLocks noChangeArrowheads="1"/>
          </p:cNvSpPr>
          <p:nvPr/>
        </p:nvSpPr>
        <p:spPr bwMode="auto">
          <a:xfrm>
            <a:off x="4685242" y="2271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PHIẾU HỌC TẬP SỐ 1</a:t>
            </a:r>
            <a:endParaRPr kumimoji="0" lang="en-US" sz="11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r>
              <a:rPr kumimoji="0" lang="en-US" sz="1400" b="1" i="0" u="none" strike="noStrike" cap="none" normalizeH="0" baseline="0" dirty="0" err="1">
                <a:ln>
                  <a:noFill/>
                </a:ln>
                <a:solidFill>
                  <a:schemeClr val="tx1"/>
                </a:solidFill>
                <a:effectLst/>
                <a:latin typeface="Arial" pitchFamily="34" charset="0"/>
                <a:ea typeface="Times New Roman" pitchFamily="18" charset="0"/>
                <a:cs typeface="Times New Roman" pitchFamily="18" charset="0"/>
              </a:rPr>
              <a:t>Nhóm</a:t>
            </a:r>
            <a:r>
              <a:rPr kumimoji="0" lang="en-US" sz="1400" b="1"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1573202843"/>
              </p:ext>
            </p:extLst>
          </p:nvPr>
        </p:nvGraphicFramePr>
        <p:xfrm>
          <a:off x="2" y="667104"/>
          <a:ext cx="12078584" cy="6491404"/>
        </p:xfrm>
        <a:graphic>
          <a:graphicData uri="http://schemas.openxmlformats.org/drawingml/2006/table">
            <a:tbl>
              <a:tblPr firstRow="1" firstCol="1" bandRow="1">
                <a:tableStyleId>{5C22544A-7EE6-4342-B048-85BDC9FD1C3A}</a:tableStyleId>
              </a:tblPr>
              <a:tblGrid>
                <a:gridCol w="4244620">
                  <a:extLst>
                    <a:ext uri="{9D8B030D-6E8A-4147-A177-3AD203B41FA5}">
                      <a16:colId xmlns:a16="http://schemas.microsoft.com/office/drawing/2014/main" xmlns="" val="20000"/>
                    </a:ext>
                  </a:extLst>
                </a:gridCol>
                <a:gridCol w="2968978">
                  <a:extLst>
                    <a:ext uri="{9D8B030D-6E8A-4147-A177-3AD203B41FA5}">
                      <a16:colId xmlns:a16="http://schemas.microsoft.com/office/drawing/2014/main" xmlns="" val="20001"/>
                    </a:ext>
                  </a:extLst>
                </a:gridCol>
                <a:gridCol w="4097867">
                  <a:extLst>
                    <a:ext uri="{9D8B030D-6E8A-4147-A177-3AD203B41FA5}">
                      <a16:colId xmlns:a16="http://schemas.microsoft.com/office/drawing/2014/main" xmlns="" val="20002"/>
                    </a:ext>
                  </a:extLst>
                </a:gridCol>
                <a:gridCol w="767119">
                  <a:extLst>
                    <a:ext uri="{9D8B030D-6E8A-4147-A177-3AD203B41FA5}">
                      <a16:colId xmlns:a16="http://schemas.microsoft.com/office/drawing/2014/main" xmlns="" val="20003"/>
                    </a:ext>
                  </a:extLst>
                </a:gridCol>
              </a:tblGrid>
              <a:tr h="330429">
                <a:tc>
                  <a:txBody>
                    <a:bodyPr/>
                    <a:lstStyle/>
                    <a:p>
                      <a:pPr algn="l">
                        <a:lnSpc>
                          <a:spcPct val="115000"/>
                        </a:lnSpc>
                        <a:spcAft>
                          <a:spcPts val="0"/>
                        </a:spcAft>
                      </a:pPr>
                      <a:r>
                        <a:rPr lang="en-US" sz="1800" kern="100" dirty="0">
                          <a:effectLst/>
                        </a:rPr>
                        <a:t>Phi </a:t>
                      </a:r>
                      <a:r>
                        <a:rPr lang="en-US" sz="1800" kern="100" dirty="0" err="1">
                          <a:effectLst/>
                        </a:rPr>
                        <a:t>kim</a:t>
                      </a:r>
                      <a:r>
                        <a:rPr lang="en-US" sz="1800" kern="100" dirty="0">
                          <a:effectLst/>
                        </a:rPr>
                        <a:t>  (</a:t>
                      </a:r>
                      <a:r>
                        <a:rPr lang="en-US" sz="1800" kern="100" dirty="0" err="1">
                          <a:effectLst/>
                        </a:rPr>
                        <a:t>cột</a:t>
                      </a:r>
                      <a:r>
                        <a:rPr lang="en-US" sz="1800" kern="100" dirty="0">
                          <a:effectLst/>
                        </a:rPr>
                        <a:t> 1) </a:t>
                      </a:r>
                      <a:endParaRPr lang="en-US" sz="1800" kern="100" dirty="0">
                        <a:effectLst/>
                        <a:latin typeface="Times New Roman"/>
                        <a:ea typeface="Calibri"/>
                        <a:cs typeface="Times New Roman"/>
                      </a:endParaRPr>
                    </a:p>
                  </a:txBody>
                  <a:tcPr marL="23842" marR="23842" marT="0" marB="0"/>
                </a:tc>
                <a:tc>
                  <a:txBody>
                    <a:bodyPr/>
                    <a:lstStyle/>
                    <a:p>
                      <a:pPr algn="l">
                        <a:lnSpc>
                          <a:spcPct val="115000"/>
                        </a:lnSpc>
                        <a:spcAft>
                          <a:spcPts val="0"/>
                        </a:spcAft>
                      </a:pPr>
                      <a:r>
                        <a:rPr lang="en-US" sz="1800" kern="100">
                          <a:effectLst/>
                        </a:rPr>
                        <a:t>Tính chất  (cột 2)</a:t>
                      </a:r>
                      <a:endParaRPr lang="en-US" sz="1800" kern="100">
                        <a:effectLst/>
                        <a:latin typeface="Times New Roman"/>
                        <a:ea typeface="Calibri"/>
                        <a:cs typeface="Times New Roman"/>
                      </a:endParaRPr>
                    </a:p>
                  </a:txBody>
                  <a:tcPr marL="23842" marR="23842" marT="0" marB="0"/>
                </a:tc>
                <a:tc>
                  <a:txBody>
                    <a:bodyPr/>
                    <a:lstStyle/>
                    <a:p>
                      <a:pPr algn="l">
                        <a:lnSpc>
                          <a:spcPct val="115000"/>
                        </a:lnSpc>
                        <a:spcAft>
                          <a:spcPts val="0"/>
                        </a:spcAft>
                      </a:pPr>
                      <a:r>
                        <a:rPr lang="en-US" sz="1800" kern="100">
                          <a:effectLst/>
                        </a:rPr>
                        <a:t>Ứng dụng ( cột 3)</a:t>
                      </a:r>
                      <a:endParaRPr lang="en-US" sz="1800" kern="100">
                        <a:effectLst/>
                        <a:latin typeface="Times New Roman"/>
                        <a:ea typeface="Calibri"/>
                        <a:cs typeface="Times New Roman"/>
                      </a:endParaRPr>
                    </a:p>
                  </a:txBody>
                  <a:tcPr marL="23842" marR="23842" marT="0" marB="0"/>
                </a:tc>
                <a:tc>
                  <a:txBody>
                    <a:bodyPr/>
                    <a:lstStyle/>
                    <a:p>
                      <a:pPr algn="l">
                        <a:lnSpc>
                          <a:spcPct val="115000"/>
                        </a:lnSpc>
                        <a:spcAft>
                          <a:spcPts val="0"/>
                        </a:spcAft>
                      </a:pPr>
                      <a:r>
                        <a:rPr lang="en-US" sz="1800" kern="100">
                          <a:effectLst/>
                        </a:rPr>
                        <a:t> Kết quả </a:t>
                      </a:r>
                      <a:endParaRPr lang="en-US" sz="1800" kern="100">
                        <a:effectLst/>
                        <a:latin typeface="Times New Roman"/>
                        <a:ea typeface="Calibri"/>
                        <a:cs typeface="Times New Roman"/>
                      </a:endParaRPr>
                    </a:p>
                  </a:txBody>
                  <a:tcPr marL="23842" marR="23842" marT="0" marB="0"/>
                </a:tc>
                <a:extLst>
                  <a:ext uri="{0D108BD9-81ED-4DB2-BD59-A6C34878D82A}">
                    <a16:rowId xmlns:a16="http://schemas.microsoft.com/office/drawing/2014/main" xmlns="" val="10000"/>
                  </a:ext>
                </a:extLst>
              </a:tr>
              <a:tr h="973836">
                <a:tc>
                  <a:txBody>
                    <a:bodyPr/>
                    <a:lstStyle/>
                    <a:p>
                      <a:pPr algn="l">
                        <a:lnSpc>
                          <a:spcPct val="115000"/>
                        </a:lnSpc>
                        <a:spcAft>
                          <a:spcPts val="0"/>
                        </a:spcAft>
                      </a:pPr>
                      <a:endParaRPr lang="en-US" sz="1800" kern="100">
                        <a:effectLst/>
                      </a:endParaRPr>
                    </a:p>
                    <a:p>
                      <a:pPr algn="just">
                        <a:lnSpc>
                          <a:spcPct val="107000"/>
                        </a:lnSpc>
                        <a:spcAft>
                          <a:spcPts val="800"/>
                        </a:spcAft>
                      </a:pPr>
                      <a:r>
                        <a:rPr lang="en-US" sz="1800" kern="100">
                          <a:effectLst/>
                        </a:rPr>
                        <a:t>( 1)  Kim cương</a:t>
                      </a:r>
                      <a:endParaRPr lang="en-US" sz="1800" kern="100">
                        <a:effectLst/>
                        <a:latin typeface="Times New Roman"/>
                        <a:ea typeface="Calibri"/>
                        <a:cs typeface="Times New Roman"/>
                      </a:endParaRPr>
                    </a:p>
                  </a:txBody>
                  <a:tcPr marL="23842" marR="23842" marT="0" marB="0"/>
                </a:tc>
                <a:tc rowSpan="6">
                  <a:txBody>
                    <a:bodyPr/>
                    <a:lstStyle/>
                    <a:p>
                      <a:pPr algn="l">
                        <a:lnSpc>
                          <a:spcPct val="115000"/>
                        </a:lnSpc>
                        <a:spcAft>
                          <a:spcPts val="0"/>
                        </a:spcAft>
                      </a:pPr>
                      <a:r>
                        <a:rPr lang="en-US" sz="1600" kern="100" dirty="0">
                          <a:effectLst/>
                        </a:rPr>
                        <a:t> </a:t>
                      </a:r>
                    </a:p>
                    <a:p>
                      <a:pPr algn="l">
                        <a:lnSpc>
                          <a:spcPct val="115000"/>
                        </a:lnSpc>
                        <a:spcAft>
                          <a:spcPts val="0"/>
                        </a:spcAft>
                      </a:pPr>
                      <a:r>
                        <a:rPr lang="en-US" sz="1600" kern="100" dirty="0">
                          <a:effectLst/>
                        </a:rPr>
                        <a:t>A) </a:t>
                      </a:r>
                      <a:r>
                        <a:rPr lang="en-US" sz="1600" kern="100" dirty="0" err="1">
                          <a:effectLst/>
                        </a:rPr>
                        <a:t>Chất</a:t>
                      </a:r>
                      <a:r>
                        <a:rPr lang="en-US" sz="1600" kern="100" dirty="0">
                          <a:effectLst/>
                        </a:rPr>
                        <a:t> </a:t>
                      </a:r>
                      <a:r>
                        <a:rPr lang="en-US" sz="1600" kern="100" dirty="0" err="1">
                          <a:effectLst/>
                        </a:rPr>
                        <a:t>rắn</a:t>
                      </a:r>
                      <a:r>
                        <a:rPr lang="en-US" sz="1600" kern="100" dirty="0">
                          <a:effectLst/>
                        </a:rPr>
                        <a:t> </a:t>
                      </a:r>
                      <a:r>
                        <a:rPr lang="en-US" sz="1600" kern="100" dirty="0" err="1">
                          <a:effectLst/>
                        </a:rPr>
                        <a:t>màu</a:t>
                      </a:r>
                      <a:r>
                        <a:rPr lang="en-US" sz="1600" kern="100" dirty="0">
                          <a:effectLst/>
                        </a:rPr>
                        <a:t> </a:t>
                      </a:r>
                      <a:r>
                        <a:rPr lang="en-US" sz="1600" kern="100" dirty="0" err="1">
                          <a:effectLst/>
                        </a:rPr>
                        <a:t>vàng</a:t>
                      </a:r>
                      <a:r>
                        <a:rPr lang="en-US" sz="1600" kern="100" dirty="0">
                          <a:effectLst/>
                        </a:rPr>
                        <a:t>, </a:t>
                      </a:r>
                      <a:r>
                        <a:rPr lang="en-US" sz="1600" kern="100" dirty="0" err="1">
                          <a:effectLst/>
                        </a:rPr>
                        <a:t>không</a:t>
                      </a:r>
                      <a:r>
                        <a:rPr lang="en-US" sz="1600" kern="100" dirty="0">
                          <a:effectLst/>
                        </a:rPr>
                        <a:t> tan </a:t>
                      </a:r>
                      <a:r>
                        <a:rPr lang="en-US" sz="1600" kern="100" dirty="0" err="1">
                          <a:effectLst/>
                        </a:rPr>
                        <a:t>trong</a:t>
                      </a:r>
                      <a:r>
                        <a:rPr lang="en-US" sz="1600" kern="100" dirty="0">
                          <a:effectLst/>
                        </a:rPr>
                        <a:t> </a:t>
                      </a:r>
                      <a:r>
                        <a:rPr lang="en-US" sz="1600" kern="100" dirty="0" err="1">
                          <a:effectLst/>
                        </a:rPr>
                        <a:t>nước</a:t>
                      </a:r>
                      <a:r>
                        <a:rPr lang="en-US" sz="1600" kern="100" dirty="0">
                          <a:effectLst/>
                        </a:rPr>
                        <a:t> </a:t>
                      </a:r>
                    </a:p>
                    <a:p>
                      <a:pPr algn="l">
                        <a:lnSpc>
                          <a:spcPct val="115000"/>
                        </a:lnSpc>
                        <a:spcAft>
                          <a:spcPts val="0"/>
                        </a:spcAft>
                      </a:pPr>
                      <a:r>
                        <a:rPr lang="en-US" sz="1600" kern="100" dirty="0">
                          <a:effectLst/>
                        </a:rPr>
                        <a:t>B) </a:t>
                      </a:r>
                      <a:r>
                        <a:rPr lang="en-US" sz="1600" kern="100" dirty="0" err="1">
                          <a:effectLst/>
                        </a:rPr>
                        <a:t>Chất</a:t>
                      </a:r>
                      <a:r>
                        <a:rPr lang="en-US" sz="1600" kern="100" dirty="0">
                          <a:effectLst/>
                        </a:rPr>
                        <a:t> </a:t>
                      </a:r>
                      <a:r>
                        <a:rPr lang="en-US" sz="1600" kern="100" dirty="0" err="1">
                          <a:effectLst/>
                        </a:rPr>
                        <a:t>khí</a:t>
                      </a:r>
                      <a:r>
                        <a:rPr lang="en-US" sz="1600" kern="100" dirty="0">
                          <a:effectLst/>
                        </a:rPr>
                        <a:t> </a:t>
                      </a:r>
                      <a:r>
                        <a:rPr lang="en-US" sz="1600" kern="100" dirty="0" err="1">
                          <a:effectLst/>
                        </a:rPr>
                        <a:t>không</a:t>
                      </a:r>
                      <a:r>
                        <a:rPr lang="en-US" sz="1600" kern="100" dirty="0">
                          <a:effectLst/>
                        </a:rPr>
                        <a:t> </a:t>
                      </a:r>
                      <a:r>
                        <a:rPr lang="en-US" sz="1600" kern="100" dirty="0" err="1">
                          <a:effectLst/>
                        </a:rPr>
                        <a:t>màu</a:t>
                      </a:r>
                      <a:r>
                        <a:rPr lang="en-US" sz="1600" kern="100" dirty="0">
                          <a:effectLst/>
                        </a:rPr>
                        <a:t>, </a:t>
                      </a:r>
                      <a:r>
                        <a:rPr lang="en-US" sz="1600" kern="100" dirty="0" err="1">
                          <a:effectLst/>
                        </a:rPr>
                        <a:t>hơi</a:t>
                      </a:r>
                      <a:r>
                        <a:rPr lang="en-US" sz="1600" kern="100" dirty="0">
                          <a:effectLst/>
                        </a:rPr>
                        <a:t> </a:t>
                      </a:r>
                      <a:r>
                        <a:rPr lang="en-US" sz="1600" kern="100" dirty="0" err="1">
                          <a:effectLst/>
                        </a:rPr>
                        <a:t>nhẹ</a:t>
                      </a:r>
                      <a:r>
                        <a:rPr lang="en-US" sz="1600" kern="100" dirty="0">
                          <a:effectLst/>
                        </a:rPr>
                        <a:t> </a:t>
                      </a:r>
                      <a:r>
                        <a:rPr lang="en-US" sz="1600" kern="100" dirty="0" err="1">
                          <a:effectLst/>
                        </a:rPr>
                        <a:t>hơn</a:t>
                      </a:r>
                      <a:r>
                        <a:rPr lang="en-US" sz="1600" kern="100" dirty="0">
                          <a:effectLst/>
                        </a:rPr>
                        <a:t> </a:t>
                      </a:r>
                      <a:r>
                        <a:rPr lang="en-US" sz="1600" kern="100" dirty="0" err="1">
                          <a:effectLst/>
                        </a:rPr>
                        <a:t>không</a:t>
                      </a:r>
                      <a:r>
                        <a:rPr lang="en-US" sz="1600" kern="100" dirty="0">
                          <a:effectLst/>
                        </a:rPr>
                        <a:t> </a:t>
                      </a:r>
                      <a:r>
                        <a:rPr lang="en-US" sz="1600" kern="100" dirty="0" err="1">
                          <a:effectLst/>
                        </a:rPr>
                        <a:t>khí</a:t>
                      </a:r>
                      <a:r>
                        <a:rPr lang="en-US" sz="1600" kern="100" dirty="0">
                          <a:effectLst/>
                        </a:rPr>
                        <a:t>, </a:t>
                      </a:r>
                      <a:r>
                        <a:rPr lang="en-US" sz="1600" kern="100" dirty="0" err="1">
                          <a:effectLst/>
                        </a:rPr>
                        <a:t>chiếm</a:t>
                      </a:r>
                      <a:r>
                        <a:rPr lang="en-US" sz="1600" kern="100" dirty="0">
                          <a:effectLst/>
                        </a:rPr>
                        <a:t> 78%  </a:t>
                      </a:r>
                      <a:r>
                        <a:rPr lang="en-US" sz="1600" kern="100" dirty="0" err="1">
                          <a:effectLst/>
                        </a:rPr>
                        <a:t>về</a:t>
                      </a:r>
                      <a:r>
                        <a:rPr lang="en-US" sz="1600" kern="100" dirty="0">
                          <a:effectLst/>
                        </a:rPr>
                        <a:t> </a:t>
                      </a:r>
                      <a:r>
                        <a:rPr lang="en-US" sz="1600" kern="100" dirty="0" err="1">
                          <a:effectLst/>
                        </a:rPr>
                        <a:t>thể</a:t>
                      </a:r>
                      <a:r>
                        <a:rPr lang="en-US" sz="1600" kern="100" dirty="0">
                          <a:effectLst/>
                        </a:rPr>
                        <a:t>  </a:t>
                      </a:r>
                      <a:r>
                        <a:rPr lang="en-US" sz="1600" kern="100" dirty="0" err="1">
                          <a:effectLst/>
                        </a:rPr>
                        <a:t>tích</a:t>
                      </a:r>
                      <a:r>
                        <a:rPr lang="en-US" sz="1600" kern="100" dirty="0">
                          <a:effectLst/>
                        </a:rPr>
                        <a:t> </a:t>
                      </a:r>
                      <a:r>
                        <a:rPr lang="en-US" sz="1600" kern="100" dirty="0" err="1">
                          <a:effectLst/>
                        </a:rPr>
                        <a:t>không</a:t>
                      </a:r>
                      <a:r>
                        <a:rPr lang="en-US" sz="1600" kern="100" dirty="0">
                          <a:effectLst/>
                        </a:rPr>
                        <a:t> </a:t>
                      </a:r>
                      <a:r>
                        <a:rPr lang="en-US" sz="1600" kern="100" dirty="0" err="1">
                          <a:effectLst/>
                        </a:rPr>
                        <a:t>khí</a:t>
                      </a:r>
                      <a:r>
                        <a:rPr lang="en-US" sz="1600" kern="100" dirty="0">
                          <a:effectLst/>
                        </a:rPr>
                        <a:t>, </a:t>
                      </a:r>
                      <a:r>
                        <a:rPr lang="en-US" sz="1600" kern="100" dirty="0" err="1">
                          <a:effectLst/>
                        </a:rPr>
                        <a:t>ít</a:t>
                      </a:r>
                      <a:r>
                        <a:rPr lang="en-US" sz="1600" kern="100" dirty="0">
                          <a:effectLst/>
                        </a:rPr>
                        <a:t> </a:t>
                      </a:r>
                      <a:r>
                        <a:rPr lang="en-US" sz="1600" kern="100" dirty="0" err="1">
                          <a:effectLst/>
                        </a:rPr>
                        <a:t>tham</a:t>
                      </a:r>
                      <a:r>
                        <a:rPr lang="en-US" sz="1600" kern="100" dirty="0">
                          <a:effectLst/>
                        </a:rPr>
                        <a:t> </a:t>
                      </a:r>
                      <a:r>
                        <a:rPr lang="en-US" sz="1600" kern="100" dirty="0" err="1">
                          <a:effectLst/>
                        </a:rPr>
                        <a:t>gia</a:t>
                      </a:r>
                      <a:r>
                        <a:rPr lang="en-US" sz="1600" kern="100" dirty="0">
                          <a:effectLst/>
                        </a:rPr>
                        <a:t> </a:t>
                      </a:r>
                      <a:r>
                        <a:rPr lang="en-US" sz="1600" kern="100" dirty="0" err="1">
                          <a:effectLst/>
                        </a:rPr>
                        <a:t>các</a:t>
                      </a:r>
                      <a:r>
                        <a:rPr lang="en-US" sz="1600" kern="100" dirty="0">
                          <a:effectLst/>
                        </a:rPr>
                        <a:t> </a:t>
                      </a:r>
                      <a:r>
                        <a:rPr lang="en-US" sz="1600" kern="100" dirty="0" err="1">
                          <a:effectLst/>
                        </a:rPr>
                        <a:t>phản</a:t>
                      </a:r>
                      <a:r>
                        <a:rPr lang="en-US" sz="1600" kern="100" dirty="0">
                          <a:effectLst/>
                        </a:rPr>
                        <a:t> </a:t>
                      </a:r>
                      <a:r>
                        <a:rPr lang="en-US" sz="1600" kern="100" dirty="0" err="1">
                          <a:effectLst/>
                        </a:rPr>
                        <a:t>ứng</a:t>
                      </a:r>
                      <a:r>
                        <a:rPr lang="en-US" sz="1600" kern="100" dirty="0">
                          <a:effectLst/>
                        </a:rPr>
                        <a:t> </a:t>
                      </a:r>
                      <a:r>
                        <a:rPr lang="en-US" sz="1600" kern="100" dirty="0" err="1">
                          <a:effectLst/>
                        </a:rPr>
                        <a:t>hóa</a:t>
                      </a:r>
                      <a:r>
                        <a:rPr lang="en-US" sz="1600" kern="100" dirty="0">
                          <a:effectLst/>
                        </a:rPr>
                        <a:t> </a:t>
                      </a:r>
                      <a:r>
                        <a:rPr lang="en-US" sz="1600" kern="100" dirty="0" err="1">
                          <a:effectLst/>
                        </a:rPr>
                        <a:t>học</a:t>
                      </a:r>
                      <a:r>
                        <a:rPr lang="en-US" sz="1600" kern="100" dirty="0">
                          <a:effectLst/>
                        </a:rPr>
                        <a:t> ở </a:t>
                      </a:r>
                      <a:r>
                        <a:rPr lang="en-US" sz="1600" kern="100" dirty="0" err="1">
                          <a:effectLst/>
                        </a:rPr>
                        <a:t>nhiệt</a:t>
                      </a:r>
                      <a:r>
                        <a:rPr lang="en-US" sz="1600" kern="100" dirty="0">
                          <a:effectLst/>
                        </a:rPr>
                        <a:t> </a:t>
                      </a:r>
                      <a:r>
                        <a:rPr lang="en-US" sz="1600" kern="100" dirty="0" err="1">
                          <a:effectLst/>
                        </a:rPr>
                        <a:t>độ</a:t>
                      </a:r>
                      <a:r>
                        <a:rPr lang="en-US" sz="1600" kern="100" dirty="0">
                          <a:effectLst/>
                        </a:rPr>
                        <a:t> </a:t>
                      </a:r>
                      <a:r>
                        <a:rPr lang="en-US" sz="1600" kern="100" dirty="0" err="1">
                          <a:effectLst/>
                        </a:rPr>
                        <a:t>thường</a:t>
                      </a:r>
                      <a:r>
                        <a:rPr lang="en-US" sz="1600" kern="100" dirty="0">
                          <a:effectLst/>
                        </a:rPr>
                        <a:t> </a:t>
                      </a:r>
                    </a:p>
                    <a:p>
                      <a:pPr algn="l">
                        <a:lnSpc>
                          <a:spcPct val="115000"/>
                        </a:lnSpc>
                        <a:spcAft>
                          <a:spcPts val="0"/>
                        </a:spcAft>
                      </a:pPr>
                      <a:r>
                        <a:rPr lang="en-US" sz="1600" kern="100" dirty="0">
                          <a:effectLst/>
                        </a:rPr>
                        <a:t>C) </a:t>
                      </a:r>
                      <a:r>
                        <a:rPr lang="en-US" sz="1600" kern="100" dirty="0" err="1">
                          <a:effectLst/>
                        </a:rPr>
                        <a:t>Cứng</a:t>
                      </a:r>
                      <a:r>
                        <a:rPr lang="en-US" sz="1600" kern="100" dirty="0">
                          <a:effectLst/>
                        </a:rPr>
                        <a:t>, </a:t>
                      </a:r>
                      <a:r>
                        <a:rPr lang="en-US" sz="1600" kern="100" dirty="0" err="1">
                          <a:effectLst/>
                        </a:rPr>
                        <a:t>trong</a:t>
                      </a:r>
                      <a:r>
                        <a:rPr lang="en-US" sz="1600" kern="100" dirty="0">
                          <a:effectLst/>
                        </a:rPr>
                        <a:t> </a:t>
                      </a:r>
                      <a:r>
                        <a:rPr lang="en-US" sz="1600" kern="100" dirty="0" err="1">
                          <a:effectLst/>
                        </a:rPr>
                        <a:t>suốt</a:t>
                      </a:r>
                      <a:r>
                        <a:rPr lang="en-US" sz="1600" kern="100" dirty="0">
                          <a:effectLst/>
                        </a:rPr>
                        <a:t>, </a:t>
                      </a:r>
                      <a:r>
                        <a:rPr lang="en-US" sz="1600" kern="100" dirty="0" err="1">
                          <a:effectLst/>
                        </a:rPr>
                        <a:t>không</a:t>
                      </a:r>
                      <a:r>
                        <a:rPr lang="en-US" sz="1600" kern="100" dirty="0">
                          <a:effectLst/>
                        </a:rPr>
                        <a:t> </a:t>
                      </a:r>
                      <a:r>
                        <a:rPr lang="en-US" sz="1600" kern="100" dirty="0" err="1">
                          <a:effectLst/>
                        </a:rPr>
                        <a:t>dẫn</a:t>
                      </a:r>
                      <a:r>
                        <a:rPr lang="en-US" sz="1600" kern="100" dirty="0">
                          <a:effectLst/>
                        </a:rPr>
                        <a:t> </a:t>
                      </a:r>
                      <a:r>
                        <a:rPr lang="en-US" sz="1600" kern="100" dirty="0" err="1">
                          <a:effectLst/>
                        </a:rPr>
                        <a:t>điện</a:t>
                      </a:r>
                      <a:r>
                        <a:rPr lang="en-US" sz="1600" kern="100" dirty="0">
                          <a:effectLst/>
                        </a:rPr>
                        <a:t>.</a:t>
                      </a:r>
                    </a:p>
                    <a:p>
                      <a:pPr algn="l">
                        <a:lnSpc>
                          <a:spcPct val="115000"/>
                        </a:lnSpc>
                        <a:spcAft>
                          <a:spcPts val="0"/>
                        </a:spcAft>
                      </a:pPr>
                      <a:r>
                        <a:rPr lang="en-US" sz="1600" kern="100" dirty="0">
                          <a:effectLst/>
                        </a:rPr>
                        <a:t>D) </a:t>
                      </a:r>
                      <a:r>
                        <a:rPr lang="en-US" sz="1600" kern="100" dirty="0" err="1">
                          <a:effectLst/>
                        </a:rPr>
                        <a:t>Khí</a:t>
                      </a:r>
                      <a:r>
                        <a:rPr lang="en-US" sz="1600" kern="100" dirty="0">
                          <a:effectLst/>
                        </a:rPr>
                        <a:t> </a:t>
                      </a:r>
                      <a:r>
                        <a:rPr lang="en-US" sz="1600" kern="100" dirty="0" err="1">
                          <a:effectLst/>
                        </a:rPr>
                        <a:t>màu</a:t>
                      </a:r>
                      <a:r>
                        <a:rPr lang="en-US" sz="1600" kern="100" dirty="0">
                          <a:effectLst/>
                        </a:rPr>
                        <a:t> </a:t>
                      </a:r>
                      <a:r>
                        <a:rPr lang="en-US" sz="1600" kern="100" dirty="0" err="1">
                          <a:effectLst/>
                        </a:rPr>
                        <a:t>vàng</a:t>
                      </a:r>
                      <a:r>
                        <a:rPr lang="en-US" sz="1600" kern="100" dirty="0">
                          <a:effectLst/>
                        </a:rPr>
                        <a:t> </a:t>
                      </a:r>
                      <a:r>
                        <a:rPr lang="en-US" sz="1600" kern="100" dirty="0" err="1">
                          <a:effectLst/>
                        </a:rPr>
                        <a:t>lục</a:t>
                      </a:r>
                      <a:r>
                        <a:rPr lang="en-US" sz="1600" kern="100" dirty="0">
                          <a:effectLst/>
                        </a:rPr>
                        <a:t>, </a:t>
                      </a:r>
                      <a:r>
                        <a:rPr lang="en-US" sz="1600" kern="100" dirty="0" err="1">
                          <a:effectLst/>
                        </a:rPr>
                        <a:t>mùi</a:t>
                      </a:r>
                      <a:r>
                        <a:rPr lang="en-US" sz="1600" kern="100" dirty="0">
                          <a:effectLst/>
                        </a:rPr>
                        <a:t> </a:t>
                      </a:r>
                      <a:r>
                        <a:rPr lang="en-US" sz="1600" kern="100" dirty="0" err="1">
                          <a:effectLst/>
                        </a:rPr>
                        <a:t>xốc</a:t>
                      </a:r>
                      <a:r>
                        <a:rPr lang="en-US" sz="1600" kern="100" dirty="0">
                          <a:effectLst/>
                        </a:rPr>
                        <a:t>, </a:t>
                      </a:r>
                      <a:r>
                        <a:rPr lang="en-US" sz="1600" kern="100" dirty="0" err="1">
                          <a:effectLst/>
                        </a:rPr>
                        <a:t>độc</a:t>
                      </a:r>
                      <a:r>
                        <a:rPr lang="en-US" sz="1600" kern="100" dirty="0">
                          <a:effectLst/>
                        </a:rPr>
                        <a:t>. Tan </a:t>
                      </a:r>
                      <a:r>
                        <a:rPr lang="en-US" sz="1600" kern="100" dirty="0" err="1">
                          <a:effectLst/>
                        </a:rPr>
                        <a:t>ít</a:t>
                      </a:r>
                      <a:r>
                        <a:rPr lang="en-US" sz="1600" kern="100" dirty="0">
                          <a:effectLst/>
                        </a:rPr>
                        <a:t> </a:t>
                      </a:r>
                      <a:r>
                        <a:rPr lang="en-US" sz="1600" kern="100" dirty="0" err="1">
                          <a:effectLst/>
                        </a:rPr>
                        <a:t>trong</a:t>
                      </a:r>
                      <a:r>
                        <a:rPr lang="en-US" sz="1600" kern="100" dirty="0">
                          <a:effectLst/>
                        </a:rPr>
                        <a:t> </a:t>
                      </a:r>
                      <a:r>
                        <a:rPr lang="en-US" sz="1600" kern="100" dirty="0" err="1">
                          <a:effectLst/>
                        </a:rPr>
                        <a:t>nước</a:t>
                      </a:r>
                      <a:r>
                        <a:rPr lang="en-US" sz="1600" kern="100" dirty="0">
                          <a:effectLst/>
                        </a:rPr>
                        <a:t>, tan </a:t>
                      </a:r>
                      <a:r>
                        <a:rPr lang="en-US" sz="1600" kern="100" dirty="0" err="1">
                          <a:effectLst/>
                        </a:rPr>
                        <a:t>nhiều</a:t>
                      </a:r>
                      <a:r>
                        <a:rPr lang="en-US" sz="1600" kern="100" dirty="0">
                          <a:effectLst/>
                        </a:rPr>
                        <a:t> </a:t>
                      </a:r>
                      <a:r>
                        <a:rPr lang="en-US" sz="1600" kern="100" dirty="0" err="1">
                          <a:effectLst/>
                        </a:rPr>
                        <a:t>trong</a:t>
                      </a:r>
                      <a:r>
                        <a:rPr lang="en-US" sz="1600" kern="100" dirty="0">
                          <a:effectLst/>
                        </a:rPr>
                        <a:t> dung </a:t>
                      </a:r>
                      <a:r>
                        <a:rPr lang="en-US" sz="1600" kern="100" dirty="0" err="1">
                          <a:effectLst/>
                        </a:rPr>
                        <a:t>môi</a:t>
                      </a:r>
                      <a:r>
                        <a:rPr lang="en-US" sz="1600" kern="100" dirty="0">
                          <a:effectLst/>
                        </a:rPr>
                        <a:t> </a:t>
                      </a:r>
                      <a:r>
                        <a:rPr lang="en-US" sz="1600" kern="100" dirty="0" err="1">
                          <a:effectLst/>
                        </a:rPr>
                        <a:t>hữu</a:t>
                      </a:r>
                      <a:r>
                        <a:rPr lang="en-US" sz="1600" kern="100" dirty="0">
                          <a:effectLst/>
                        </a:rPr>
                        <a:t> </a:t>
                      </a:r>
                      <a:r>
                        <a:rPr lang="en-US" sz="1600" kern="100" dirty="0" err="1">
                          <a:effectLst/>
                        </a:rPr>
                        <a:t>cơ</a:t>
                      </a:r>
                      <a:r>
                        <a:rPr lang="en-US" sz="1600" kern="100" dirty="0">
                          <a:effectLst/>
                        </a:rPr>
                        <a:t>, </a:t>
                      </a:r>
                      <a:r>
                        <a:rPr lang="en-US" sz="1600" kern="100" dirty="0" err="1">
                          <a:effectLst/>
                        </a:rPr>
                        <a:t>như</a:t>
                      </a:r>
                      <a:r>
                        <a:rPr lang="en-US" sz="1600" kern="100" dirty="0">
                          <a:effectLst/>
                        </a:rPr>
                        <a:t> benzene, ethanol,…</a:t>
                      </a:r>
                    </a:p>
                    <a:p>
                      <a:pPr algn="l">
                        <a:lnSpc>
                          <a:spcPct val="115000"/>
                        </a:lnSpc>
                        <a:spcAft>
                          <a:spcPts val="0"/>
                        </a:spcAft>
                      </a:pPr>
                      <a:r>
                        <a:rPr lang="en-US" sz="1600" kern="100" dirty="0">
                          <a:effectLst/>
                        </a:rPr>
                        <a:t>E) </a:t>
                      </a:r>
                      <a:r>
                        <a:rPr lang="en-US" sz="1600" kern="100" dirty="0" err="1">
                          <a:effectLst/>
                        </a:rPr>
                        <a:t>Mềm</a:t>
                      </a:r>
                      <a:r>
                        <a:rPr lang="en-US" sz="1600" kern="100" dirty="0">
                          <a:effectLst/>
                        </a:rPr>
                        <a:t>, </a:t>
                      </a:r>
                      <a:r>
                        <a:rPr lang="en-US" sz="1600" kern="100" dirty="0" err="1">
                          <a:effectLst/>
                        </a:rPr>
                        <a:t>màu</a:t>
                      </a:r>
                      <a:r>
                        <a:rPr lang="en-US" sz="1600" kern="100" dirty="0">
                          <a:effectLst/>
                        </a:rPr>
                        <a:t> </a:t>
                      </a:r>
                      <a:r>
                        <a:rPr lang="en-US" sz="1600" kern="100" dirty="0" err="1">
                          <a:effectLst/>
                        </a:rPr>
                        <a:t>xám</a:t>
                      </a:r>
                      <a:r>
                        <a:rPr lang="en-US" sz="1600" kern="100" dirty="0">
                          <a:effectLst/>
                        </a:rPr>
                        <a:t> </a:t>
                      </a:r>
                      <a:r>
                        <a:rPr lang="en-US" sz="1600" kern="100" dirty="0" err="1">
                          <a:effectLst/>
                        </a:rPr>
                        <a:t>đen</a:t>
                      </a:r>
                      <a:r>
                        <a:rPr lang="en-US" sz="1600" kern="100" dirty="0">
                          <a:effectLst/>
                        </a:rPr>
                        <a:t>, </a:t>
                      </a:r>
                      <a:r>
                        <a:rPr lang="en-US" sz="1600" kern="100" dirty="0" err="1">
                          <a:effectLst/>
                        </a:rPr>
                        <a:t>dẫn</a:t>
                      </a:r>
                      <a:r>
                        <a:rPr lang="en-US" sz="1600" kern="100" dirty="0">
                          <a:effectLst/>
                        </a:rPr>
                        <a:t> </a:t>
                      </a:r>
                      <a:r>
                        <a:rPr lang="en-US" sz="1600" kern="100" dirty="0" err="1">
                          <a:effectLst/>
                        </a:rPr>
                        <a:t>điện</a:t>
                      </a:r>
                      <a:endParaRPr lang="en-US" sz="1600" kern="100" dirty="0">
                        <a:effectLst/>
                      </a:endParaRPr>
                    </a:p>
                    <a:p>
                      <a:pPr algn="l">
                        <a:lnSpc>
                          <a:spcPct val="115000"/>
                        </a:lnSpc>
                        <a:spcAft>
                          <a:spcPts val="0"/>
                        </a:spcAft>
                      </a:pPr>
                      <a:r>
                        <a:rPr lang="en-US" sz="1600" kern="100" dirty="0">
                          <a:effectLst/>
                        </a:rPr>
                        <a:t>F) </a:t>
                      </a:r>
                      <a:r>
                        <a:rPr lang="en-US" sz="1600" kern="100" dirty="0" err="1">
                          <a:effectLst/>
                        </a:rPr>
                        <a:t>Vô</a:t>
                      </a:r>
                      <a:r>
                        <a:rPr lang="en-US" sz="1600" kern="100" dirty="0">
                          <a:effectLst/>
                        </a:rPr>
                        <a:t> </a:t>
                      </a:r>
                      <a:r>
                        <a:rPr lang="en-US" sz="1600" kern="100" dirty="0" err="1">
                          <a:effectLst/>
                        </a:rPr>
                        <a:t>định</a:t>
                      </a:r>
                      <a:r>
                        <a:rPr lang="en-US" sz="1600" kern="100" dirty="0">
                          <a:effectLst/>
                        </a:rPr>
                        <a:t> </a:t>
                      </a:r>
                      <a:r>
                        <a:rPr lang="en-US" sz="1600" kern="100" dirty="0" err="1">
                          <a:effectLst/>
                        </a:rPr>
                        <a:t>hình</a:t>
                      </a:r>
                      <a:r>
                        <a:rPr lang="en-US" sz="1600" kern="100" dirty="0">
                          <a:effectLst/>
                        </a:rPr>
                        <a:t>, </a:t>
                      </a:r>
                      <a:r>
                        <a:rPr lang="en-US" sz="1600" kern="100" dirty="0" err="1">
                          <a:effectLst/>
                        </a:rPr>
                        <a:t>xốp</a:t>
                      </a:r>
                      <a:r>
                        <a:rPr lang="en-US" sz="1600" kern="100" dirty="0">
                          <a:effectLst/>
                        </a:rPr>
                        <a:t>, </a:t>
                      </a:r>
                      <a:r>
                        <a:rPr lang="en-US" sz="1600" kern="100" dirty="0" err="1">
                          <a:effectLst/>
                        </a:rPr>
                        <a:t>màu</a:t>
                      </a:r>
                      <a:r>
                        <a:rPr lang="en-US" sz="1600" kern="100" dirty="0">
                          <a:effectLst/>
                        </a:rPr>
                        <a:t> </a:t>
                      </a:r>
                      <a:r>
                        <a:rPr lang="en-US" sz="1600" kern="100" dirty="0" err="1">
                          <a:effectLst/>
                        </a:rPr>
                        <a:t>đen</a:t>
                      </a:r>
                      <a:r>
                        <a:rPr lang="en-US" sz="1600" kern="100" dirty="0">
                          <a:effectLst/>
                        </a:rPr>
                        <a:t>.</a:t>
                      </a:r>
                      <a:endParaRPr lang="en-US" sz="1600" kern="100" dirty="0">
                        <a:effectLst/>
                        <a:latin typeface="Times New Roman"/>
                        <a:ea typeface="Calibri"/>
                        <a:cs typeface="Times New Roman"/>
                      </a:endParaRPr>
                    </a:p>
                  </a:txBody>
                  <a:tcPr marL="23842" marR="23842" marT="0" marB="0"/>
                </a:tc>
                <a:tc rowSpan="6">
                  <a:txBody>
                    <a:bodyPr/>
                    <a:lstStyle/>
                    <a:p>
                      <a:pPr algn="l">
                        <a:lnSpc>
                          <a:spcPct val="115000"/>
                        </a:lnSpc>
                        <a:spcAft>
                          <a:spcPts val="0"/>
                        </a:spcAft>
                      </a:pPr>
                      <a:r>
                        <a:rPr lang="en-US" sz="1600" kern="100" dirty="0">
                          <a:effectLst/>
                        </a:rPr>
                        <a:t> </a:t>
                      </a:r>
                    </a:p>
                    <a:p>
                      <a:pPr algn="l">
                        <a:lnSpc>
                          <a:spcPct val="115000"/>
                        </a:lnSpc>
                        <a:spcAft>
                          <a:spcPts val="0"/>
                        </a:spcAft>
                      </a:pPr>
                      <a:r>
                        <a:rPr lang="en-US" sz="1600" kern="100" dirty="0">
                          <a:effectLst/>
                        </a:rPr>
                        <a:t>a) </a:t>
                      </a:r>
                      <a:r>
                        <a:rPr lang="en-US" sz="1600" kern="100" dirty="0" err="1">
                          <a:effectLst/>
                        </a:rPr>
                        <a:t>Dùng</a:t>
                      </a:r>
                      <a:r>
                        <a:rPr lang="en-US" sz="1600" kern="100" dirty="0">
                          <a:effectLst/>
                        </a:rPr>
                        <a:t> </a:t>
                      </a:r>
                      <a:r>
                        <a:rPr lang="en-US" sz="1600" kern="100" dirty="0" err="1">
                          <a:effectLst/>
                        </a:rPr>
                        <a:t>xử</a:t>
                      </a:r>
                      <a:r>
                        <a:rPr lang="en-US" sz="1600" kern="100" dirty="0">
                          <a:effectLst/>
                        </a:rPr>
                        <a:t> </a:t>
                      </a:r>
                      <a:r>
                        <a:rPr lang="en-US" sz="1600" kern="100" dirty="0" err="1">
                          <a:effectLst/>
                        </a:rPr>
                        <a:t>lí</a:t>
                      </a:r>
                      <a:r>
                        <a:rPr lang="en-US" sz="1600" kern="100" dirty="0">
                          <a:effectLst/>
                        </a:rPr>
                        <a:t> </a:t>
                      </a:r>
                      <a:r>
                        <a:rPr lang="en-US" sz="1600" kern="100" dirty="0" err="1">
                          <a:effectLst/>
                        </a:rPr>
                        <a:t>nước</a:t>
                      </a:r>
                      <a:r>
                        <a:rPr lang="en-US" sz="1600" kern="100" dirty="0">
                          <a:effectLst/>
                        </a:rPr>
                        <a:t> </a:t>
                      </a:r>
                      <a:r>
                        <a:rPr lang="en-US" sz="1600" kern="100" dirty="0" err="1">
                          <a:effectLst/>
                        </a:rPr>
                        <a:t>sinh</a:t>
                      </a:r>
                      <a:r>
                        <a:rPr lang="en-US" sz="1600" kern="100" dirty="0">
                          <a:effectLst/>
                        </a:rPr>
                        <a:t> </a:t>
                      </a:r>
                      <a:r>
                        <a:rPr lang="en-US" sz="1600" kern="100" dirty="0" err="1">
                          <a:effectLst/>
                        </a:rPr>
                        <a:t>hoạt</a:t>
                      </a:r>
                      <a:r>
                        <a:rPr lang="en-US" sz="1600" kern="100" dirty="0">
                          <a:effectLst/>
                        </a:rPr>
                        <a:t>, </a:t>
                      </a:r>
                      <a:r>
                        <a:rPr lang="en-US" sz="1600" kern="100" dirty="0" err="1">
                          <a:effectLst/>
                        </a:rPr>
                        <a:t>sản</a:t>
                      </a:r>
                      <a:r>
                        <a:rPr lang="en-US" sz="1600" kern="100" dirty="0">
                          <a:effectLst/>
                        </a:rPr>
                        <a:t> </a:t>
                      </a:r>
                      <a:r>
                        <a:rPr lang="en-US" sz="1600" kern="100" dirty="0" err="1">
                          <a:effectLst/>
                        </a:rPr>
                        <a:t>xuất</a:t>
                      </a:r>
                      <a:r>
                        <a:rPr lang="en-US" sz="1600" kern="100" dirty="0">
                          <a:effectLst/>
                        </a:rPr>
                        <a:t> </a:t>
                      </a:r>
                      <a:r>
                        <a:rPr lang="en-US" sz="1600" kern="100" dirty="0" err="1">
                          <a:effectLst/>
                        </a:rPr>
                        <a:t>chất</a:t>
                      </a:r>
                      <a:r>
                        <a:rPr lang="en-US" sz="1600" kern="100" dirty="0">
                          <a:effectLst/>
                        </a:rPr>
                        <a:t> </a:t>
                      </a:r>
                      <a:r>
                        <a:rPr lang="en-US" sz="1600" kern="100" dirty="0" err="1">
                          <a:effectLst/>
                        </a:rPr>
                        <a:t>tẩy</a:t>
                      </a:r>
                      <a:r>
                        <a:rPr lang="en-US" sz="1600" kern="100" dirty="0">
                          <a:effectLst/>
                        </a:rPr>
                        <a:t> </a:t>
                      </a:r>
                      <a:r>
                        <a:rPr lang="en-US" sz="1600" kern="100" dirty="0" err="1">
                          <a:effectLst/>
                        </a:rPr>
                        <a:t>trắng</a:t>
                      </a:r>
                      <a:r>
                        <a:rPr lang="en-US" sz="1600" kern="100" dirty="0">
                          <a:effectLst/>
                        </a:rPr>
                        <a:t>, </a:t>
                      </a:r>
                      <a:r>
                        <a:rPr lang="en-US" sz="1600" kern="100" dirty="0" err="1">
                          <a:effectLst/>
                        </a:rPr>
                        <a:t>sát</a:t>
                      </a:r>
                      <a:r>
                        <a:rPr lang="en-US" sz="1600" kern="100" dirty="0">
                          <a:effectLst/>
                        </a:rPr>
                        <a:t> </a:t>
                      </a:r>
                      <a:r>
                        <a:rPr lang="en-US" sz="1600" kern="100" dirty="0" err="1">
                          <a:effectLst/>
                        </a:rPr>
                        <a:t>trùng</a:t>
                      </a:r>
                      <a:r>
                        <a:rPr lang="en-US" sz="1600" kern="100" dirty="0">
                          <a:effectLst/>
                        </a:rPr>
                        <a:t>, vinyl chloride ( </a:t>
                      </a:r>
                      <a:r>
                        <a:rPr lang="en-US" sz="1600" kern="100" dirty="0" err="1">
                          <a:effectLst/>
                        </a:rPr>
                        <a:t>tạo</a:t>
                      </a:r>
                      <a:r>
                        <a:rPr lang="en-US" sz="1600" kern="100" dirty="0">
                          <a:effectLst/>
                        </a:rPr>
                        <a:t> </a:t>
                      </a:r>
                      <a:r>
                        <a:rPr lang="en-US" sz="1600" kern="100" dirty="0" err="1">
                          <a:effectLst/>
                        </a:rPr>
                        <a:t>nhựa</a:t>
                      </a:r>
                      <a:r>
                        <a:rPr lang="en-US" sz="1600" kern="100" dirty="0">
                          <a:effectLst/>
                        </a:rPr>
                        <a:t> PVC), </a:t>
                      </a:r>
                      <a:r>
                        <a:rPr lang="en-US" sz="1600" kern="100" dirty="0" err="1">
                          <a:effectLst/>
                        </a:rPr>
                        <a:t>thuốc</a:t>
                      </a:r>
                      <a:r>
                        <a:rPr lang="en-US" sz="1600" kern="100" dirty="0">
                          <a:effectLst/>
                        </a:rPr>
                        <a:t> </a:t>
                      </a:r>
                      <a:r>
                        <a:rPr lang="en-US" sz="1600" kern="100" dirty="0" err="1">
                          <a:effectLst/>
                        </a:rPr>
                        <a:t>diệt</a:t>
                      </a:r>
                      <a:r>
                        <a:rPr lang="en-US" sz="1600" kern="100" dirty="0">
                          <a:effectLst/>
                        </a:rPr>
                        <a:t> </a:t>
                      </a:r>
                      <a:r>
                        <a:rPr lang="en-US" sz="1600" kern="100" dirty="0" err="1">
                          <a:effectLst/>
                        </a:rPr>
                        <a:t>côn</a:t>
                      </a:r>
                      <a:r>
                        <a:rPr lang="en-US" sz="1600" kern="100" dirty="0">
                          <a:effectLst/>
                        </a:rPr>
                        <a:t> </a:t>
                      </a:r>
                      <a:r>
                        <a:rPr lang="en-US" sz="1600" kern="100" dirty="0" err="1">
                          <a:effectLst/>
                        </a:rPr>
                        <a:t>trùng</a:t>
                      </a:r>
                      <a:r>
                        <a:rPr lang="en-US" sz="1600" kern="100" dirty="0">
                          <a:effectLst/>
                        </a:rPr>
                        <a:t>,..</a:t>
                      </a:r>
                    </a:p>
                    <a:p>
                      <a:pPr algn="l">
                        <a:lnSpc>
                          <a:spcPct val="115000"/>
                        </a:lnSpc>
                        <a:spcAft>
                          <a:spcPts val="0"/>
                        </a:spcAft>
                      </a:pPr>
                      <a:r>
                        <a:rPr lang="en-US" sz="1600" kern="100" dirty="0">
                          <a:effectLst/>
                        </a:rPr>
                        <a:t>b) </a:t>
                      </a:r>
                      <a:r>
                        <a:rPr lang="en-US" sz="1600" kern="100" dirty="0" err="1">
                          <a:effectLst/>
                        </a:rPr>
                        <a:t>Sản</a:t>
                      </a:r>
                      <a:r>
                        <a:rPr lang="en-US" sz="1600" kern="100" dirty="0">
                          <a:effectLst/>
                        </a:rPr>
                        <a:t> </a:t>
                      </a:r>
                      <a:r>
                        <a:rPr lang="en-US" sz="1600" kern="100" dirty="0" err="1">
                          <a:effectLst/>
                        </a:rPr>
                        <a:t>xuất</a:t>
                      </a:r>
                      <a:r>
                        <a:rPr lang="en-US" sz="1600" kern="100" dirty="0">
                          <a:effectLst/>
                        </a:rPr>
                        <a:t> </a:t>
                      </a:r>
                      <a:r>
                        <a:rPr lang="en-US" sz="1600" kern="100" dirty="0" err="1">
                          <a:effectLst/>
                        </a:rPr>
                        <a:t>mặt</a:t>
                      </a:r>
                      <a:r>
                        <a:rPr lang="en-US" sz="1600" kern="100" dirty="0">
                          <a:effectLst/>
                        </a:rPr>
                        <a:t> </a:t>
                      </a:r>
                      <a:r>
                        <a:rPr lang="en-US" sz="1600" kern="100" dirty="0" err="1">
                          <a:effectLst/>
                        </a:rPr>
                        <a:t>nạ</a:t>
                      </a:r>
                      <a:r>
                        <a:rPr lang="en-US" sz="1600" kern="100" dirty="0">
                          <a:effectLst/>
                        </a:rPr>
                        <a:t> </a:t>
                      </a:r>
                      <a:r>
                        <a:rPr lang="en-US" sz="1600" kern="100" dirty="0" err="1">
                          <a:effectLst/>
                        </a:rPr>
                        <a:t>phòng</a:t>
                      </a:r>
                      <a:r>
                        <a:rPr lang="en-US" sz="1600" kern="100" dirty="0">
                          <a:effectLst/>
                        </a:rPr>
                        <a:t> </a:t>
                      </a:r>
                      <a:r>
                        <a:rPr lang="en-US" sz="1600" kern="100" dirty="0" err="1">
                          <a:effectLst/>
                        </a:rPr>
                        <a:t>hơi</a:t>
                      </a:r>
                      <a:r>
                        <a:rPr lang="en-US" sz="1600" kern="100" dirty="0">
                          <a:effectLst/>
                        </a:rPr>
                        <a:t> </a:t>
                      </a:r>
                      <a:r>
                        <a:rPr lang="en-US" sz="1600" kern="100" dirty="0" err="1">
                          <a:effectLst/>
                        </a:rPr>
                        <a:t>độc</a:t>
                      </a:r>
                      <a:r>
                        <a:rPr lang="en-US" sz="1600" kern="100" dirty="0">
                          <a:effectLst/>
                        </a:rPr>
                        <a:t>, </a:t>
                      </a:r>
                      <a:r>
                        <a:rPr lang="en-US" sz="1600" kern="100" dirty="0" err="1">
                          <a:effectLst/>
                        </a:rPr>
                        <a:t>chất</a:t>
                      </a:r>
                      <a:r>
                        <a:rPr lang="en-US" sz="1600" kern="100" dirty="0">
                          <a:effectLst/>
                        </a:rPr>
                        <a:t> </a:t>
                      </a:r>
                      <a:r>
                        <a:rPr lang="en-US" sz="1600" kern="100" dirty="0" err="1">
                          <a:effectLst/>
                        </a:rPr>
                        <a:t>khử</a:t>
                      </a:r>
                      <a:r>
                        <a:rPr lang="en-US" sz="1600" kern="100" dirty="0">
                          <a:effectLst/>
                        </a:rPr>
                        <a:t> </a:t>
                      </a:r>
                      <a:r>
                        <a:rPr lang="en-US" sz="1600" kern="100" dirty="0" err="1">
                          <a:effectLst/>
                        </a:rPr>
                        <a:t>màu</a:t>
                      </a:r>
                      <a:r>
                        <a:rPr lang="en-US" sz="1600" kern="100" dirty="0">
                          <a:effectLst/>
                        </a:rPr>
                        <a:t>, </a:t>
                      </a:r>
                      <a:r>
                        <a:rPr lang="en-US" sz="1600" kern="100" dirty="0" err="1">
                          <a:effectLst/>
                        </a:rPr>
                        <a:t>khử</a:t>
                      </a:r>
                      <a:r>
                        <a:rPr lang="en-US" sz="1600" kern="100" dirty="0">
                          <a:effectLst/>
                        </a:rPr>
                        <a:t> </a:t>
                      </a:r>
                      <a:r>
                        <a:rPr lang="en-US" sz="1600" kern="100" dirty="0" err="1">
                          <a:effectLst/>
                        </a:rPr>
                        <a:t>mùi</a:t>
                      </a:r>
                      <a:r>
                        <a:rPr lang="en-US" sz="1600" kern="100" dirty="0">
                          <a:effectLst/>
                        </a:rPr>
                        <a:t>.</a:t>
                      </a:r>
                    </a:p>
                    <a:p>
                      <a:pPr algn="l">
                        <a:lnSpc>
                          <a:spcPct val="115000"/>
                        </a:lnSpc>
                        <a:spcAft>
                          <a:spcPts val="0"/>
                        </a:spcAft>
                      </a:pPr>
                      <a:r>
                        <a:rPr lang="en-US" sz="1600" kern="100" dirty="0">
                          <a:effectLst/>
                        </a:rPr>
                        <a:t>c) </a:t>
                      </a:r>
                      <a:r>
                        <a:rPr lang="en-US" sz="1600" kern="100" dirty="0" err="1">
                          <a:effectLst/>
                        </a:rPr>
                        <a:t>Sản</a:t>
                      </a:r>
                      <a:r>
                        <a:rPr lang="en-US" sz="1600" kern="100" dirty="0">
                          <a:effectLst/>
                        </a:rPr>
                        <a:t> </a:t>
                      </a:r>
                      <a:r>
                        <a:rPr lang="en-US" sz="1600" kern="100" dirty="0" err="1">
                          <a:effectLst/>
                        </a:rPr>
                        <a:t>xuất</a:t>
                      </a:r>
                      <a:r>
                        <a:rPr lang="en-US" sz="1600" kern="100" dirty="0">
                          <a:effectLst/>
                        </a:rPr>
                        <a:t> sulfuric acid </a:t>
                      </a:r>
                      <a:r>
                        <a:rPr lang="en-US" sz="1600" kern="100" dirty="0" err="1">
                          <a:effectLst/>
                        </a:rPr>
                        <a:t>trong</a:t>
                      </a:r>
                      <a:r>
                        <a:rPr lang="en-US" sz="1600" kern="100" dirty="0">
                          <a:effectLst/>
                        </a:rPr>
                        <a:t> </a:t>
                      </a:r>
                      <a:r>
                        <a:rPr lang="en-US" sz="1600" kern="100" dirty="0" err="1">
                          <a:effectLst/>
                        </a:rPr>
                        <a:t>công</a:t>
                      </a:r>
                      <a:r>
                        <a:rPr lang="en-US" sz="1600" kern="100" dirty="0">
                          <a:effectLst/>
                        </a:rPr>
                        <a:t> </a:t>
                      </a:r>
                      <a:r>
                        <a:rPr lang="en-US" sz="1600" kern="100" dirty="0" err="1">
                          <a:effectLst/>
                        </a:rPr>
                        <a:t>nghiệp</a:t>
                      </a:r>
                      <a:r>
                        <a:rPr lang="en-US" sz="1600" kern="100" dirty="0">
                          <a:effectLst/>
                        </a:rPr>
                        <a:t>, </a:t>
                      </a:r>
                      <a:r>
                        <a:rPr lang="en-US" sz="1600" kern="100" dirty="0" err="1">
                          <a:effectLst/>
                        </a:rPr>
                        <a:t>dược</a:t>
                      </a:r>
                      <a:r>
                        <a:rPr lang="en-US" sz="1600" kern="100" dirty="0">
                          <a:effectLst/>
                        </a:rPr>
                        <a:t> </a:t>
                      </a:r>
                      <a:r>
                        <a:rPr lang="en-US" sz="1600" kern="100" dirty="0" err="1">
                          <a:effectLst/>
                        </a:rPr>
                        <a:t>phẩm</a:t>
                      </a:r>
                      <a:r>
                        <a:rPr lang="en-US" sz="1600" kern="100" dirty="0">
                          <a:effectLst/>
                        </a:rPr>
                        <a:t>, </a:t>
                      </a:r>
                      <a:r>
                        <a:rPr lang="en-US" sz="1600" kern="100" dirty="0" err="1">
                          <a:effectLst/>
                        </a:rPr>
                        <a:t>phẩm</a:t>
                      </a:r>
                      <a:r>
                        <a:rPr lang="en-US" sz="1600" kern="100" dirty="0">
                          <a:effectLst/>
                        </a:rPr>
                        <a:t> </a:t>
                      </a:r>
                      <a:r>
                        <a:rPr lang="en-US" sz="1600" kern="100" dirty="0" err="1">
                          <a:effectLst/>
                        </a:rPr>
                        <a:t>nhuộm</a:t>
                      </a:r>
                      <a:r>
                        <a:rPr lang="en-US" sz="1600" kern="100" dirty="0">
                          <a:effectLst/>
                        </a:rPr>
                        <a:t>, </a:t>
                      </a:r>
                      <a:r>
                        <a:rPr lang="en-US" sz="1600" kern="100" dirty="0" err="1">
                          <a:effectLst/>
                        </a:rPr>
                        <a:t>thuốc</a:t>
                      </a:r>
                      <a:r>
                        <a:rPr lang="en-US" sz="1600" kern="100" dirty="0">
                          <a:effectLst/>
                        </a:rPr>
                        <a:t> </a:t>
                      </a:r>
                      <a:r>
                        <a:rPr lang="en-US" sz="1600" kern="100" dirty="0" err="1">
                          <a:effectLst/>
                        </a:rPr>
                        <a:t>trừ</a:t>
                      </a:r>
                      <a:r>
                        <a:rPr lang="en-US" sz="1600" kern="100" dirty="0">
                          <a:effectLst/>
                        </a:rPr>
                        <a:t> </a:t>
                      </a:r>
                      <a:r>
                        <a:rPr lang="en-US" sz="1600" kern="100" dirty="0" err="1">
                          <a:effectLst/>
                        </a:rPr>
                        <a:t>sâu</a:t>
                      </a:r>
                      <a:r>
                        <a:rPr lang="en-US" sz="1600" kern="100" dirty="0">
                          <a:effectLst/>
                        </a:rPr>
                        <a:t>,.. </a:t>
                      </a:r>
                      <a:r>
                        <a:rPr lang="en-US" sz="1600" kern="100" dirty="0" err="1">
                          <a:effectLst/>
                        </a:rPr>
                        <a:t>Lưu</a:t>
                      </a:r>
                      <a:r>
                        <a:rPr lang="en-US" sz="1600" kern="100" dirty="0">
                          <a:effectLst/>
                        </a:rPr>
                        <a:t> </a:t>
                      </a:r>
                      <a:r>
                        <a:rPr lang="en-US" sz="1600" kern="100" dirty="0" err="1">
                          <a:effectLst/>
                        </a:rPr>
                        <a:t>hóa</a:t>
                      </a:r>
                      <a:r>
                        <a:rPr lang="en-US" sz="1600" kern="100" dirty="0">
                          <a:effectLst/>
                        </a:rPr>
                        <a:t> </a:t>
                      </a:r>
                      <a:r>
                        <a:rPr lang="en-US" sz="1600" kern="100" dirty="0" err="1">
                          <a:effectLst/>
                        </a:rPr>
                        <a:t>cao</a:t>
                      </a:r>
                      <a:r>
                        <a:rPr lang="en-US" sz="1600" kern="100" dirty="0">
                          <a:effectLst/>
                        </a:rPr>
                        <a:t> </a:t>
                      </a:r>
                      <a:r>
                        <a:rPr lang="en-US" sz="1600" kern="100" dirty="0" err="1">
                          <a:effectLst/>
                        </a:rPr>
                        <a:t>su</a:t>
                      </a:r>
                      <a:r>
                        <a:rPr lang="en-US" sz="1600" kern="100" dirty="0">
                          <a:effectLst/>
                        </a:rPr>
                        <a:t>.</a:t>
                      </a:r>
                    </a:p>
                    <a:p>
                      <a:pPr algn="l">
                        <a:lnSpc>
                          <a:spcPct val="115000"/>
                        </a:lnSpc>
                        <a:spcAft>
                          <a:spcPts val="0"/>
                        </a:spcAft>
                      </a:pPr>
                      <a:r>
                        <a:rPr lang="en-US" sz="1600" kern="100" dirty="0">
                          <a:effectLst/>
                        </a:rPr>
                        <a:t>d) </a:t>
                      </a:r>
                      <a:r>
                        <a:rPr lang="en-US" sz="1600" kern="100" dirty="0" err="1">
                          <a:effectLst/>
                        </a:rPr>
                        <a:t>Dùng</a:t>
                      </a:r>
                      <a:r>
                        <a:rPr lang="en-US" sz="1600" kern="100" dirty="0">
                          <a:effectLst/>
                        </a:rPr>
                        <a:t> </a:t>
                      </a:r>
                      <a:r>
                        <a:rPr lang="en-US" sz="1600" kern="100" dirty="0" err="1">
                          <a:effectLst/>
                        </a:rPr>
                        <a:t>làm</a:t>
                      </a:r>
                      <a:r>
                        <a:rPr lang="en-US" sz="1600" kern="100" dirty="0">
                          <a:effectLst/>
                        </a:rPr>
                        <a:t> </a:t>
                      </a:r>
                      <a:r>
                        <a:rPr lang="en-US" sz="1600" kern="100" dirty="0" err="1">
                          <a:effectLst/>
                        </a:rPr>
                        <a:t>điện</a:t>
                      </a:r>
                      <a:r>
                        <a:rPr lang="en-US" sz="1600" kern="100" dirty="0">
                          <a:effectLst/>
                        </a:rPr>
                        <a:t> </a:t>
                      </a:r>
                      <a:r>
                        <a:rPr lang="en-US" sz="1600" kern="100" dirty="0" err="1">
                          <a:effectLst/>
                        </a:rPr>
                        <a:t>cực</a:t>
                      </a:r>
                      <a:r>
                        <a:rPr lang="en-US" sz="1600" kern="100" dirty="0">
                          <a:effectLst/>
                        </a:rPr>
                        <a:t>, </a:t>
                      </a:r>
                      <a:r>
                        <a:rPr lang="en-US" sz="1600" kern="100" dirty="0" err="1">
                          <a:effectLst/>
                        </a:rPr>
                        <a:t>chất</a:t>
                      </a:r>
                      <a:r>
                        <a:rPr lang="en-US" sz="1600" kern="100" dirty="0">
                          <a:effectLst/>
                        </a:rPr>
                        <a:t> </a:t>
                      </a:r>
                      <a:r>
                        <a:rPr lang="en-US" sz="1600" kern="100" dirty="0" err="1">
                          <a:effectLst/>
                        </a:rPr>
                        <a:t>bôi</a:t>
                      </a:r>
                      <a:r>
                        <a:rPr lang="en-US" sz="1600" kern="100" dirty="0">
                          <a:effectLst/>
                        </a:rPr>
                        <a:t> </a:t>
                      </a:r>
                      <a:r>
                        <a:rPr lang="en-US" sz="1600" kern="100" dirty="0" err="1">
                          <a:effectLst/>
                        </a:rPr>
                        <a:t>trơn</a:t>
                      </a:r>
                      <a:r>
                        <a:rPr lang="en-US" sz="1600" kern="100" dirty="0">
                          <a:effectLst/>
                        </a:rPr>
                        <a:t>, </a:t>
                      </a:r>
                      <a:r>
                        <a:rPr lang="en-US" sz="1600" kern="100" dirty="0" err="1">
                          <a:effectLst/>
                        </a:rPr>
                        <a:t>ruột</a:t>
                      </a:r>
                      <a:r>
                        <a:rPr lang="en-US" sz="1600" kern="100" dirty="0">
                          <a:effectLst/>
                        </a:rPr>
                        <a:t> </a:t>
                      </a:r>
                      <a:r>
                        <a:rPr lang="en-US" sz="1600" kern="100" dirty="0" err="1">
                          <a:effectLst/>
                        </a:rPr>
                        <a:t>bút</a:t>
                      </a:r>
                      <a:r>
                        <a:rPr lang="en-US" sz="1600" kern="100" dirty="0">
                          <a:effectLst/>
                        </a:rPr>
                        <a:t> </a:t>
                      </a:r>
                      <a:r>
                        <a:rPr lang="en-US" sz="1600" kern="100" dirty="0" err="1">
                          <a:effectLst/>
                        </a:rPr>
                        <a:t>chì</a:t>
                      </a:r>
                      <a:r>
                        <a:rPr lang="en-US" sz="1600" kern="100" dirty="0">
                          <a:effectLst/>
                        </a:rPr>
                        <a:t>.</a:t>
                      </a:r>
                    </a:p>
                    <a:p>
                      <a:pPr algn="l">
                        <a:lnSpc>
                          <a:spcPct val="115000"/>
                        </a:lnSpc>
                        <a:spcAft>
                          <a:spcPts val="0"/>
                        </a:spcAft>
                      </a:pPr>
                      <a:r>
                        <a:rPr lang="en-US" sz="1600" kern="100" dirty="0">
                          <a:effectLst/>
                        </a:rPr>
                        <a:t>e) </a:t>
                      </a:r>
                      <a:r>
                        <a:rPr lang="en-US" sz="1600" kern="100" dirty="0" err="1">
                          <a:effectLst/>
                        </a:rPr>
                        <a:t>Làm</a:t>
                      </a:r>
                      <a:r>
                        <a:rPr lang="en-US" sz="1600" kern="100" dirty="0">
                          <a:effectLst/>
                        </a:rPr>
                        <a:t> </a:t>
                      </a:r>
                      <a:r>
                        <a:rPr lang="en-US" sz="1600" kern="100" dirty="0" err="1">
                          <a:effectLst/>
                        </a:rPr>
                        <a:t>đồ</a:t>
                      </a:r>
                      <a:r>
                        <a:rPr lang="en-US" sz="1600" kern="100" dirty="0">
                          <a:effectLst/>
                        </a:rPr>
                        <a:t> </a:t>
                      </a:r>
                      <a:r>
                        <a:rPr lang="en-US" sz="1600" kern="100" dirty="0" err="1">
                          <a:effectLst/>
                        </a:rPr>
                        <a:t>trang</a:t>
                      </a:r>
                      <a:r>
                        <a:rPr lang="en-US" sz="1600" kern="100" dirty="0">
                          <a:effectLst/>
                        </a:rPr>
                        <a:t> </a:t>
                      </a:r>
                      <a:r>
                        <a:rPr lang="en-US" sz="1600" kern="100" dirty="0" err="1">
                          <a:effectLst/>
                        </a:rPr>
                        <a:t>sức</a:t>
                      </a:r>
                      <a:r>
                        <a:rPr lang="en-US" sz="1600" kern="100" dirty="0">
                          <a:effectLst/>
                        </a:rPr>
                        <a:t>, </a:t>
                      </a:r>
                      <a:r>
                        <a:rPr lang="en-US" sz="1600" kern="100" dirty="0" err="1">
                          <a:effectLst/>
                        </a:rPr>
                        <a:t>mũi</a:t>
                      </a:r>
                      <a:r>
                        <a:rPr lang="en-US" sz="1600" kern="100" dirty="0">
                          <a:effectLst/>
                        </a:rPr>
                        <a:t> </a:t>
                      </a:r>
                      <a:r>
                        <a:rPr lang="en-US" sz="1600" kern="100" dirty="0" err="1">
                          <a:effectLst/>
                        </a:rPr>
                        <a:t>khoan</a:t>
                      </a:r>
                      <a:r>
                        <a:rPr lang="en-US" sz="1600" kern="100" dirty="0">
                          <a:effectLst/>
                        </a:rPr>
                        <a:t>, </a:t>
                      </a:r>
                      <a:r>
                        <a:rPr lang="en-US" sz="1600" kern="100" dirty="0" err="1">
                          <a:effectLst/>
                        </a:rPr>
                        <a:t>dao</a:t>
                      </a:r>
                      <a:r>
                        <a:rPr lang="en-US" sz="1600" kern="100" dirty="0">
                          <a:effectLst/>
                        </a:rPr>
                        <a:t> </a:t>
                      </a:r>
                      <a:r>
                        <a:rPr lang="en-US" sz="1600" kern="100" dirty="0" err="1">
                          <a:effectLst/>
                        </a:rPr>
                        <a:t>cắt</a:t>
                      </a:r>
                      <a:r>
                        <a:rPr lang="en-US" sz="1600" kern="100" dirty="0">
                          <a:effectLst/>
                        </a:rPr>
                        <a:t> </a:t>
                      </a:r>
                      <a:r>
                        <a:rPr lang="en-US" sz="1600" kern="100" dirty="0" err="1">
                          <a:effectLst/>
                        </a:rPr>
                        <a:t>kính</a:t>
                      </a:r>
                      <a:endParaRPr lang="en-US" sz="1600" kern="100" dirty="0">
                        <a:effectLst/>
                      </a:endParaRPr>
                    </a:p>
                    <a:p>
                      <a:pPr algn="l">
                        <a:lnSpc>
                          <a:spcPct val="115000"/>
                        </a:lnSpc>
                        <a:spcAft>
                          <a:spcPts val="0"/>
                        </a:spcAft>
                      </a:pPr>
                      <a:r>
                        <a:rPr lang="en-US" sz="1600" kern="100" dirty="0">
                          <a:effectLst/>
                        </a:rPr>
                        <a:t>f) </a:t>
                      </a:r>
                      <a:r>
                        <a:rPr lang="en-US" sz="1600" kern="100" dirty="0" err="1">
                          <a:effectLst/>
                        </a:rPr>
                        <a:t>Thể</a:t>
                      </a:r>
                      <a:r>
                        <a:rPr lang="en-US" sz="1600" kern="100" dirty="0">
                          <a:effectLst/>
                        </a:rPr>
                        <a:t> </a:t>
                      </a:r>
                      <a:r>
                        <a:rPr lang="en-US" sz="1600" kern="100" dirty="0" err="1">
                          <a:effectLst/>
                        </a:rPr>
                        <a:t>khí</a:t>
                      </a:r>
                      <a:r>
                        <a:rPr lang="en-US" sz="1600" kern="100" dirty="0">
                          <a:effectLst/>
                        </a:rPr>
                        <a:t> </a:t>
                      </a:r>
                      <a:r>
                        <a:rPr lang="en-US" sz="1600" kern="100" dirty="0" err="1">
                          <a:effectLst/>
                        </a:rPr>
                        <a:t>dùng</a:t>
                      </a:r>
                      <a:r>
                        <a:rPr lang="en-US" sz="1600" kern="100" dirty="0">
                          <a:effectLst/>
                        </a:rPr>
                        <a:t> </a:t>
                      </a:r>
                      <a:r>
                        <a:rPr lang="en-US" sz="1600" kern="100" dirty="0" err="1">
                          <a:effectLst/>
                        </a:rPr>
                        <a:t>sản</a:t>
                      </a:r>
                      <a:r>
                        <a:rPr lang="en-US" sz="1600" kern="100" dirty="0">
                          <a:effectLst/>
                        </a:rPr>
                        <a:t> </a:t>
                      </a:r>
                      <a:r>
                        <a:rPr lang="en-US" sz="1600" kern="100" dirty="0" err="1">
                          <a:effectLst/>
                        </a:rPr>
                        <a:t>xuất</a:t>
                      </a:r>
                      <a:r>
                        <a:rPr lang="en-US" sz="1600" kern="100" dirty="0">
                          <a:effectLst/>
                        </a:rPr>
                        <a:t> ammonia, nitric acid, </a:t>
                      </a:r>
                      <a:r>
                        <a:rPr lang="en-US" sz="1600" kern="100" dirty="0" err="1">
                          <a:effectLst/>
                        </a:rPr>
                        <a:t>phân</a:t>
                      </a:r>
                      <a:r>
                        <a:rPr lang="en-US" sz="1600" kern="100" dirty="0">
                          <a:effectLst/>
                        </a:rPr>
                        <a:t> </a:t>
                      </a:r>
                      <a:r>
                        <a:rPr lang="en-US" sz="1600" kern="100" dirty="0" err="1">
                          <a:effectLst/>
                        </a:rPr>
                        <a:t>đạm</a:t>
                      </a:r>
                      <a:r>
                        <a:rPr lang="en-US" sz="1600" kern="100" dirty="0">
                          <a:effectLst/>
                        </a:rPr>
                        <a:t>. </a:t>
                      </a:r>
                      <a:r>
                        <a:rPr lang="en-US" sz="1600" kern="100" dirty="0" err="1">
                          <a:effectLst/>
                        </a:rPr>
                        <a:t>Thể</a:t>
                      </a:r>
                      <a:r>
                        <a:rPr lang="en-US" sz="1600" kern="100" dirty="0">
                          <a:effectLst/>
                        </a:rPr>
                        <a:t> </a:t>
                      </a:r>
                      <a:r>
                        <a:rPr lang="en-US" sz="1600" kern="100" dirty="0" err="1">
                          <a:effectLst/>
                        </a:rPr>
                        <a:t>lỏng</a:t>
                      </a:r>
                      <a:r>
                        <a:rPr lang="en-US" sz="1600" kern="100" dirty="0">
                          <a:effectLst/>
                        </a:rPr>
                        <a:t> </a:t>
                      </a:r>
                      <a:r>
                        <a:rPr lang="en-US" sz="1600" kern="100" dirty="0" err="1">
                          <a:effectLst/>
                        </a:rPr>
                        <a:t>dùng</a:t>
                      </a:r>
                      <a:r>
                        <a:rPr lang="en-US" sz="1600" kern="100" dirty="0">
                          <a:effectLst/>
                        </a:rPr>
                        <a:t> </a:t>
                      </a:r>
                      <a:r>
                        <a:rPr lang="en-US" sz="1600" kern="100" dirty="0" err="1">
                          <a:effectLst/>
                        </a:rPr>
                        <a:t>để</a:t>
                      </a:r>
                      <a:r>
                        <a:rPr lang="en-US" sz="1600" kern="100" dirty="0">
                          <a:effectLst/>
                        </a:rPr>
                        <a:t> </a:t>
                      </a:r>
                      <a:r>
                        <a:rPr lang="en-US" sz="1600" kern="100" dirty="0" err="1">
                          <a:effectLst/>
                        </a:rPr>
                        <a:t>bảo</a:t>
                      </a:r>
                      <a:r>
                        <a:rPr lang="en-US" sz="1600" kern="100" dirty="0">
                          <a:effectLst/>
                        </a:rPr>
                        <a:t> </a:t>
                      </a:r>
                      <a:r>
                        <a:rPr lang="en-US" sz="1600" kern="100" dirty="0" err="1">
                          <a:effectLst/>
                        </a:rPr>
                        <a:t>quản</a:t>
                      </a:r>
                      <a:r>
                        <a:rPr lang="en-US" sz="1600" kern="100" dirty="0">
                          <a:effectLst/>
                        </a:rPr>
                        <a:t> </a:t>
                      </a:r>
                      <a:r>
                        <a:rPr lang="en-US" sz="1600" kern="100" dirty="0" err="1">
                          <a:effectLst/>
                        </a:rPr>
                        <a:t>thực</a:t>
                      </a:r>
                      <a:r>
                        <a:rPr lang="en-US" sz="1600" kern="100" dirty="0">
                          <a:effectLst/>
                        </a:rPr>
                        <a:t> </a:t>
                      </a:r>
                      <a:r>
                        <a:rPr lang="en-US" sz="1600" kern="100" dirty="0" err="1">
                          <a:effectLst/>
                        </a:rPr>
                        <a:t>phẩm</a:t>
                      </a:r>
                      <a:r>
                        <a:rPr lang="en-US" sz="1600" kern="100" dirty="0">
                          <a:effectLst/>
                        </a:rPr>
                        <a:t> </a:t>
                      </a:r>
                      <a:r>
                        <a:rPr lang="en-US" sz="1600" kern="100" dirty="0" err="1">
                          <a:effectLst/>
                        </a:rPr>
                        <a:t>và</a:t>
                      </a:r>
                      <a:r>
                        <a:rPr lang="en-US" sz="1600" kern="100" dirty="0">
                          <a:effectLst/>
                        </a:rPr>
                        <a:t> </a:t>
                      </a:r>
                      <a:r>
                        <a:rPr lang="en-US" sz="1600" kern="100" dirty="0" err="1">
                          <a:effectLst/>
                        </a:rPr>
                        <a:t>các</a:t>
                      </a:r>
                      <a:r>
                        <a:rPr lang="en-US" sz="1600" kern="100" dirty="0">
                          <a:effectLst/>
                        </a:rPr>
                        <a:t> </a:t>
                      </a:r>
                      <a:r>
                        <a:rPr lang="en-US" sz="1600" kern="100" dirty="0" err="1">
                          <a:effectLst/>
                        </a:rPr>
                        <a:t>mẫu</a:t>
                      </a:r>
                      <a:r>
                        <a:rPr lang="en-US" sz="1600" kern="100" dirty="0">
                          <a:effectLst/>
                        </a:rPr>
                        <a:t> </a:t>
                      </a:r>
                      <a:r>
                        <a:rPr lang="en-US" sz="1600" kern="100" dirty="0" err="1">
                          <a:effectLst/>
                        </a:rPr>
                        <a:t>vật</a:t>
                      </a:r>
                      <a:r>
                        <a:rPr lang="en-US" sz="1600" kern="100" dirty="0">
                          <a:effectLst/>
                        </a:rPr>
                        <a:t> </a:t>
                      </a:r>
                      <a:r>
                        <a:rPr lang="en-US" sz="1600" kern="100" dirty="0" err="1">
                          <a:effectLst/>
                        </a:rPr>
                        <a:t>sinh</a:t>
                      </a:r>
                      <a:r>
                        <a:rPr lang="en-US" sz="1600" kern="100" dirty="0">
                          <a:effectLst/>
                        </a:rPr>
                        <a:t> </a:t>
                      </a:r>
                      <a:r>
                        <a:rPr lang="en-US" sz="1600" kern="100" dirty="0" err="1">
                          <a:effectLst/>
                        </a:rPr>
                        <a:t>học</a:t>
                      </a:r>
                      <a:r>
                        <a:rPr lang="en-US" sz="1600" kern="100" dirty="0">
                          <a:effectLst/>
                        </a:rPr>
                        <a:t> ( </a:t>
                      </a:r>
                      <a:r>
                        <a:rPr lang="en-US" sz="1600" kern="100" dirty="0" err="1">
                          <a:effectLst/>
                        </a:rPr>
                        <a:t>tế</a:t>
                      </a:r>
                      <a:r>
                        <a:rPr lang="en-US" sz="1600" kern="100" dirty="0">
                          <a:effectLst/>
                        </a:rPr>
                        <a:t> </a:t>
                      </a:r>
                      <a:r>
                        <a:rPr lang="en-US" sz="1600" kern="100" dirty="0" err="1">
                          <a:effectLst/>
                        </a:rPr>
                        <a:t>bào</a:t>
                      </a:r>
                      <a:r>
                        <a:rPr lang="en-US" sz="1600" kern="100" dirty="0">
                          <a:effectLst/>
                        </a:rPr>
                        <a:t>, </a:t>
                      </a:r>
                      <a:r>
                        <a:rPr lang="en-US" sz="1600" kern="100" dirty="0" err="1">
                          <a:effectLst/>
                        </a:rPr>
                        <a:t>mô</a:t>
                      </a:r>
                      <a:r>
                        <a:rPr lang="en-US" sz="1600" kern="100" dirty="0">
                          <a:effectLst/>
                        </a:rPr>
                        <a:t>,..) </a:t>
                      </a:r>
                      <a:r>
                        <a:rPr lang="en-US" sz="1600" kern="100" dirty="0" err="1">
                          <a:effectLst/>
                        </a:rPr>
                        <a:t>trong</a:t>
                      </a:r>
                      <a:r>
                        <a:rPr lang="en-US" sz="1600" kern="100" dirty="0">
                          <a:effectLst/>
                        </a:rPr>
                        <a:t> y </a:t>
                      </a:r>
                      <a:r>
                        <a:rPr lang="en-US" sz="1600" kern="100" dirty="0" err="1">
                          <a:effectLst/>
                        </a:rPr>
                        <a:t>học</a:t>
                      </a:r>
                      <a:r>
                        <a:rPr lang="en-US" sz="1600" kern="100" dirty="0">
                          <a:effectLst/>
                        </a:rPr>
                        <a:t>.</a:t>
                      </a:r>
                    </a:p>
                    <a:p>
                      <a:pPr algn="l">
                        <a:lnSpc>
                          <a:spcPct val="115000"/>
                        </a:lnSpc>
                        <a:spcAft>
                          <a:spcPts val="0"/>
                        </a:spcAft>
                      </a:pPr>
                      <a:r>
                        <a:rPr lang="en-US" sz="1600" kern="100" dirty="0">
                          <a:effectLst/>
                        </a:rPr>
                        <a:t>g) </a:t>
                      </a:r>
                      <a:r>
                        <a:rPr lang="en-US" sz="1600" kern="100" dirty="0" err="1">
                          <a:effectLst/>
                        </a:rPr>
                        <a:t>Sử</a:t>
                      </a:r>
                      <a:r>
                        <a:rPr lang="en-US" sz="1600" kern="100" dirty="0">
                          <a:effectLst/>
                        </a:rPr>
                        <a:t> </a:t>
                      </a:r>
                      <a:r>
                        <a:rPr lang="en-US" sz="1600" kern="100" dirty="0" err="1">
                          <a:effectLst/>
                        </a:rPr>
                        <a:t>dụng</a:t>
                      </a:r>
                      <a:r>
                        <a:rPr lang="en-US" sz="1600" kern="100" dirty="0">
                          <a:effectLst/>
                        </a:rPr>
                        <a:t> </a:t>
                      </a:r>
                      <a:r>
                        <a:rPr lang="en-US" sz="1600" kern="100" dirty="0" err="1">
                          <a:effectLst/>
                        </a:rPr>
                        <a:t>làm</a:t>
                      </a:r>
                      <a:r>
                        <a:rPr lang="en-US" sz="1600" kern="100" dirty="0">
                          <a:effectLst/>
                        </a:rPr>
                        <a:t> </a:t>
                      </a:r>
                      <a:r>
                        <a:rPr lang="en-US" sz="1600" kern="100" dirty="0" err="1">
                          <a:effectLst/>
                        </a:rPr>
                        <a:t>nhiên</a:t>
                      </a:r>
                      <a:r>
                        <a:rPr lang="en-US" sz="1600" kern="100" dirty="0">
                          <a:effectLst/>
                        </a:rPr>
                        <a:t> </a:t>
                      </a:r>
                      <a:r>
                        <a:rPr lang="en-US" sz="1600" kern="100" dirty="0" err="1">
                          <a:effectLst/>
                        </a:rPr>
                        <a:t>liệu</a:t>
                      </a:r>
                      <a:r>
                        <a:rPr lang="en-US" sz="1600" kern="100" dirty="0">
                          <a:effectLst/>
                        </a:rPr>
                        <a:t> </a:t>
                      </a:r>
                      <a:r>
                        <a:rPr lang="en-US" sz="1600" kern="100" dirty="0" err="1">
                          <a:effectLst/>
                        </a:rPr>
                        <a:t>và</a:t>
                      </a:r>
                      <a:r>
                        <a:rPr lang="en-US" sz="1600" kern="100" dirty="0">
                          <a:effectLst/>
                        </a:rPr>
                        <a:t> </a:t>
                      </a:r>
                      <a:r>
                        <a:rPr lang="en-US" sz="1600" kern="100" dirty="0" err="1">
                          <a:effectLst/>
                        </a:rPr>
                        <a:t>dùng</a:t>
                      </a:r>
                      <a:r>
                        <a:rPr lang="en-US" sz="1600" kern="100" dirty="0">
                          <a:effectLst/>
                        </a:rPr>
                        <a:t> </a:t>
                      </a:r>
                      <a:r>
                        <a:rPr lang="en-US" sz="1600" kern="100" dirty="0" err="1">
                          <a:effectLst/>
                        </a:rPr>
                        <a:t>trong</a:t>
                      </a:r>
                      <a:r>
                        <a:rPr lang="en-US" sz="1600" kern="100" dirty="0">
                          <a:effectLst/>
                        </a:rPr>
                        <a:t> </a:t>
                      </a:r>
                      <a:r>
                        <a:rPr lang="en-US" sz="1600" kern="100" dirty="0" err="1">
                          <a:effectLst/>
                        </a:rPr>
                        <a:t>điều</a:t>
                      </a:r>
                      <a:r>
                        <a:rPr lang="en-US" sz="1600" kern="100" dirty="0">
                          <a:effectLst/>
                        </a:rPr>
                        <a:t> </a:t>
                      </a:r>
                      <a:r>
                        <a:rPr lang="en-US" sz="1600" kern="100" dirty="0" err="1">
                          <a:effectLst/>
                        </a:rPr>
                        <a:t>chế</a:t>
                      </a:r>
                      <a:r>
                        <a:rPr lang="en-US" sz="1600" kern="100" dirty="0">
                          <a:effectLst/>
                        </a:rPr>
                        <a:t> </a:t>
                      </a:r>
                      <a:r>
                        <a:rPr lang="en-US" sz="1600" kern="100" dirty="0" err="1">
                          <a:effectLst/>
                        </a:rPr>
                        <a:t>một</a:t>
                      </a:r>
                      <a:r>
                        <a:rPr lang="en-US" sz="1600" kern="100" dirty="0">
                          <a:effectLst/>
                        </a:rPr>
                        <a:t> </a:t>
                      </a:r>
                      <a:r>
                        <a:rPr lang="en-US" sz="1600" kern="100" dirty="0" err="1">
                          <a:effectLst/>
                        </a:rPr>
                        <a:t>số</a:t>
                      </a:r>
                      <a:r>
                        <a:rPr lang="en-US" sz="1600" kern="100" dirty="0">
                          <a:effectLst/>
                        </a:rPr>
                        <a:t> </a:t>
                      </a:r>
                      <a:r>
                        <a:rPr lang="en-US" sz="1600" kern="100" dirty="0" err="1">
                          <a:effectLst/>
                        </a:rPr>
                        <a:t>kim</a:t>
                      </a:r>
                      <a:r>
                        <a:rPr lang="en-US" sz="1600" kern="100" dirty="0">
                          <a:effectLst/>
                        </a:rPr>
                        <a:t> </a:t>
                      </a:r>
                      <a:r>
                        <a:rPr lang="en-US" sz="1600" kern="100" dirty="0" err="1">
                          <a:effectLst/>
                        </a:rPr>
                        <a:t>loại</a:t>
                      </a:r>
                      <a:r>
                        <a:rPr lang="en-US" sz="1600" kern="100" dirty="0">
                          <a:effectLst/>
                        </a:rPr>
                        <a:t>  </a:t>
                      </a:r>
                      <a:endParaRPr lang="en-US" sz="1600" kern="100" dirty="0">
                        <a:effectLst/>
                        <a:latin typeface="Times New Roman"/>
                        <a:ea typeface="Calibri"/>
                        <a:cs typeface="Times New Roman"/>
                      </a:endParaRPr>
                    </a:p>
                  </a:txBody>
                  <a:tcPr marL="23842" marR="23842" marT="0" marB="0"/>
                </a:tc>
                <a:tc>
                  <a:txBody>
                    <a:bodyPr/>
                    <a:lstStyle/>
                    <a:p>
                      <a:pPr algn="l">
                        <a:lnSpc>
                          <a:spcPct val="115000"/>
                        </a:lnSpc>
                        <a:spcAft>
                          <a:spcPts val="0"/>
                        </a:spcAft>
                      </a:pPr>
                      <a:r>
                        <a:rPr lang="en-US" sz="1800" kern="100">
                          <a:effectLst/>
                        </a:rPr>
                        <a:t>1+ ……</a:t>
                      </a:r>
                      <a:endParaRPr lang="en-US" sz="1800" kern="100">
                        <a:effectLst/>
                        <a:latin typeface="Times New Roman"/>
                        <a:ea typeface="Calibri"/>
                        <a:cs typeface="Times New Roman"/>
                      </a:endParaRPr>
                    </a:p>
                  </a:txBody>
                  <a:tcPr marL="23842" marR="23842" marT="0" marB="0"/>
                </a:tc>
                <a:extLst>
                  <a:ext uri="{0D108BD9-81ED-4DB2-BD59-A6C34878D82A}">
                    <a16:rowId xmlns:a16="http://schemas.microsoft.com/office/drawing/2014/main" xmlns="" val="10001"/>
                  </a:ext>
                </a:extLst>
              </a:tr>
              <a:tr h="973836">
                <a:tc>
                  <a:txBody>
                    <a:bodyPr/>
                    <a:lstStyle/>
                    <a:p>
                      <a:pPr algn="l">
                        <a:lnSpc>
                          <a:spcPct val="115000"/>
                        </a:lnSpc>
                        <a:spcAft>
                          <a:spcPts val="0"/>
                        </a:spcAft>
                      </a:pPr>
                      <a:r>
                        <a:rPr lang="vi-VN" sz="1800" kern="100" dirty="0">
                          <a:effectLst/>
                        </a:rPr>
                        <a:t> </a:t>
                      </a:r>
                      <a:r>
                        <a:rPr lang="en-US" sz="1800" kern="100" dirty="0">
                          <a:effectLst/>
                        </a:rPr>
                        <a:t> </a:t>
                      </a:r>
                    </a:p>
                    <a:p>
                      <a:pPr algn="l">
                        <a:lnSpc>
                          <a:spcPct val="115000"/>
                        </a:lnSpc>
                        <a:spcAft>
                          <a:spcPts val="0"/>
                        </a:spcAft>
                      </a:pPr>
                      <a:r>
                        <a:rPr lang="en-US" sz="1800" kern="100" dirty="0">
                          <a:effectLst/>
                        </a:rPr>
                        <a:t>(2) Than </a:t>
                      </a:r>
                      <a:r>
                        <a:rPr lang="en-US" sz="1800" kern="100" dirty="0" err="1">
                          <a:effectLst/>
                        </a:rPr>
                        <a:t>chì</a:t>
                      </a:r>
                      <a:r>
                        <a:rPr lang="en-US" sz="1800" kern="100" dirty="0">
                          <a:effectLst/>
                        </a:rPr>
                        <a:t> (Graphite)</a:t>
                      </a:r>
                      <a:endParaRPr lang="en-US" sz="1800" kern="100" dirty="0">
                        <a:effectLst/>
                        <a:latin typeface="Times New Roman"/>
                        <a:ea typeface="Calibri"/>
                        <a:cs typeface="Times New Roman"/>
                      </a:endParaRPr>
                    </a:p>
                  </a:txBody>
                  <a:tcPr marL="23842" marR="23842" marT="0" marB="0"/>
                </a:tc>
                <a:tc vMerge="1">
                  <a:txBody>
                    <a:bodyPr/>
                    <a:lstStyle/>
                    <a:p>
                      <a:endParaRPr lang="en-US"/>
                    </a:p>
                  </a:txBody>
                  <a:tcPr/>
                </a:tc>
                <a:tc vMerge="1">
                  <a:txBody>
                    <a:bodyPr/>
                    <a:lstStyle/>
                    <a:p>
                      <a:endParaRPr lang="en-US"/>
                    </a:p>
                  </a:txBody>
                  <a:tcPr/>
                </a:tc>
                <a:tc>
                  <a:txBody>
                    <a:bodyPr/>
                    <a:lstStyle/>
                    <a:p>
                      <a:pPr algn="l">
                        <a:lnSpc>
                          <a:spcPct val="115000"/>
                        </a:lnSpc>
                        <a:spcAft>
                          <a:spcPts val="0"/>
                        </a:spcAft>
                      </a:pPr>
                      <a:r>
                        <a:rPr lang="en-US" sz="1800" kern="100" dirty="0">
                          <a:effectLst/>
                        </a:rPr>
                        <a:t>2+ ….</a:t>
                      </a:r>
                      <a:endParaRPr lang="en-US" sz="1800" kern="100" dirty="0">
                        <a:effectLst/>
                        <a:latin typeface="Times New Roman"/>
                        <a:ea typeface="Calibri"/>
                        <a:cs typeface="Times New Roman"/>
                      </a:endParaRPr>
                    </a:p>
                  </a:txBody>
                  <a:tcPr marL="23842" marR="23842" marT="0" marB="0"/>
                </a:tc>
                <a:extLst>
                  <a:ext uri="{0D108BD9-81ED-4DB2-BD59-A6C34878D82A}">
                    <a16:rowId xmlns:a16="http://schemas.microsoft.com/office/drawing/2014/main" xmlns="" val="10002"/>
                  </a:ext>
                </a:extLst>
              </a:tr>
              <a:tr h="991288">
                <a:tc>
                  <a:txBody>
                    <a:bodyPr/>
                    <a:lstStyle/>
                    <a:p>
                      <a:pPr algn="l">
                        <a:lnSpc>
                          <a:spcPct val="115000"/>
                        </a:lnSpc>
                        <a:spcAft>
                          <a:spcPts val="0"/>
                        </a:spcAft>
                      </a:pPr>
                      <a:endParaRPr lang="en-US" sz="1800" kern="100" dirty="0">
                        <a:effectLst/>
                      </a:endParaRPr>
                    </a:p>
                    <a:p>
                      <a:pPr algn="l">
                        <a:lnSpc>
                          <a:spcPct val="115000"/>
                        </a:lnSpc>
                        <a:spcAft>
                          <a:spcPts val="0"/>
                        </a:spcAft>
                      </a:pPr>
                      <a:r>
                        <a:rPr lang="en-US" sz="1800" kern="100" dirty="0">
                          <a:effectLst/>
                        </a:rPr>
                        <a:t>(3)Than </a:t>
                      </a:r>
                      <a:r>
                        <a:rPr lang="en-US" sz="1800" kern="100" dirty="0" err="1">
                          <a:effectLst/>
                        </a:rPr>
                        <a:t>gỗ</a:t>
                      </a:r>
                      <a:r>
                        <a:rPr lang="en-US" sz="1800" kern="100" dirty="0">
                          <a:effectLst/>
                        </a:rPr>
                        <a:t>, than </a:t>
                      </a:r>
                      <a:r>
                        <a:rPr lang="en-US" sz="1800" kern="100" dirty="0" err="1">
                          <a:effectLst/>
                        </a:rPr>
                        <a:t>hoạt</a:t>
                      </a:r>
                      <a:r>
                        <a:rPr lang="en-US" sz="1800" kern="100" dirty="0">
                          <a:effectLst/>
                        </a:rPr>
                        <a:t>  </a:t>
                      </a:r>
                    </a:p>
                    <a:p>
                      <a:pPr algn="l">
                        <a:lnSpc>
                          <a:spcPct val="115000"/>
                        </a:lnSpc>
                        <a:spcAft>
                          <a:spcPts val="0"/>
                        </a:spcAft>
                      </a:pPr>
                      <a:r>
                        <a:rPr lang="en-US" sz="1800" kern="100" dirty="0">
                          <a:effectLst/>
                        </a:rPr>
                        <a:t>                        </a:t>
                      </a:r>
                      <a:r>
                        <a:rPr lang="en-US" sz="1800" kern="100" dirty="0" err="1">
                          <a:effectLst/>
                        </a:rPr>
                        <a:t>tính</a:t>
                      </a:r>
                      <a:endParaRPr lang="en-US" sz="1800" kern="100" dirty="0">
                        <a:effectLst/>
                        <a:latin typeface="Times New Roman"/>
                        <a:ea typeface="Calibri"/>
                        <a:cs typeface="Times New Roman"/>
                      </a:endParaRPr>
                    </a:p>
                  </a:txBody>
                  <a:tcPr marL="23842" marR="23842" marT="0" marB="0"/>
                </a:tc>
                <a:tc vMerge="1">
                  <a:txBody>
                    <a:bodyPr/>
                    <a:lstStyle/>
                    <a:p>
                      <a:endParaRPr lang="en-US"/>
                    </a:p>
                  </a:txBody>
                  <a:tcPr/>
                </a:tc>
                <a:tc vMerge="1">
                  <a:txBody>
                    <a:bodyPr/>
                    <a:lstStyle/>
                    <a:p>
                      <a:endParaRPr lang="en-US"/>
                    </a:p>
                  </a:txBody>
                  <a:tcPr/>
                </a:tc>
                <a:tc>
                  <a:txBody>
                    <a:bodyPr/>
                    <a:lstStyle/>
                    <a:p>
                      <a:pPr algn="l">
                        <a:lnSpc>
                          <a:spcPct val="115000"/>
                        </a:lnSpc>
                        <a:spcAft>
                          <a:spcPts val="0"/>
                        </a:spcAft>
                      </a:pPr>
                      <a:r>
                        <a:rPr lang="en-US" sz="1800" kern="100">
                          <a:effectLst/>
                        </a:rPr>
                        <a:t>3 + …..</a:t>
                      </a:r>
                      <a:endParaRPr lang="en-US" sz="1800" kern="100">
                        <a:effectLst/>
                        <a:latin typeface="Times New Roman"/>
                        <a:ea typeface="Calibri"/>
                        <a:cs typeface="Times New Roman"/>
                      </a:endParaRPr>
                    </a:p>
                  </a:txBody>
                  <a:tcPr marL="23842" marR="23842" marT="0" marB="0"/>
                </a:tc>
                <a:extLst>
                  <a:ext uri="{0D108BD9-81ED-4DB2-BD59-A6C34878D82A}">
                    <a16:rowId xmlns:a16="http://schemas.microsoft.com/office/drawing/2014/main" xmlns="" val="10003"/>
                  </a:ext>
                </a:extLst>
              </a:tr>
              <a:tr h="973836">
                <a:tc>
                  <a:txBody>
                    <a:bodyPr/>
                    <a:lstStyle/>
                    <a:p>
                      <a:pPr algn="l">
                        <a:lnSpc>
                          <a:spcPct val="115000"/>
                        </a:lnSpc>
                        <a:spcAft>
                          <a:spcPts val="0"/>
                        </a:spcAft>
                      </a:pPr>
                      <a:endParaRPr lang="en-US" sz="1800" kern="100" dirty="0">
                        <a:effectLst/>
                      </a:endParaRPr>
                    </a:p>
                    <a:p>
                      <a:pPr algn="l">
                        <a:lnSpc>
                          <a:spcPct val="115000"/>
                        </a:lnSpc>
                        <a:spcAft>
                          <a:spcPts val="0"/>
                        </a:spcAft>
                      </a:pPr>
                      <a:r>
                        <a:rPr lang="en-US" sz="1800" kern="100" dirty="0">
                          <a:effectLst/>
                        </a:rPr>
                        <a:t>(4) </a:t>
                      </a:r>
                      <a:r>
                        <a:rPr lang="en-US" sz="1800" kern="100" dirty="0" err="1">
                          <a:effectLst/>
                        </a:rPr>
                        <a:t>Lưu</a:t>
                      </a:r>
                      <a:r>
                        <a:rPr lang="en-US" sz="1800" kern="100" dirty="0">
                          <a:effectLst/>
                        </a:rPr>
                        <a:t> </a:t>
                      </a:r>
                      <a:r>
                        <a:rPr lang="en-US" sz="1800" kern="100" dirty="0" err="1">
                          <a:effectLst/>
                        </a:rPr>
                        <a:t>huỳnh</a:t>
                      </a:r>
                      <a:endParaRPr lang="en-US" sz="1800" kern="100" dirty="0">
                        <a:effectLst/>
                        <a:latin typeface="Times New Roman"/>
                        <a:ea typeface="Calibri"/>
                        <a:cs typeface="Times New Roman"/>
                      </a:endParaRPr>
                    </a:p>
                  </a:txBody>
                  <a:tcPr marL="23842" marR="23842" marT="0" marB="0"/>
                </a:tc>
                <a:tc vMerge="1">
                  <a:txBody>
                    <a:bodyPr/>
                    <a:lstStyle/>
                    <a:p>
                      <a:endParaRPr lang="en-US"/>
                    </a:p>
                  </a:txBody>
                  <a:tcPr/>
                </a:tc>
                <a:tc vMerge="1">
                  <a:txBody>
                    <a:bodyPr/>
                    <a:lstStyle/>
                    <a:p>
                      <a:endParaRPr lang="en-US"/>
                    </a:p>
                  </a:txBody>
                  <a:tcPr/>
                </a:tc>
                <a:tc>
                  <a:txBody>
                    <a:bodyPr/>
                    <a:lstStyle/>
                    <a:p>
                      <a:pPr algn="l">
                        <a:lnSpc>
                          <a:spcPct val="115000"/>
                        </a:lnSpc>
                        <a:spcAft>
                          <a:spcPts val="0"/>
                        </a:spcAft>
                      </a:pPr>
                      <a:r>
                        <a:rPr lang="en-US" sz="1800" kern="100">
                          <a:effectLst/>
                        </a:rPr>
                        <a:t>4+ …….</a:t>
                      </a:r>
                      <a:endParaRPr lang="en-US" sz="1800" kern="100">
                        <a:effectLst/>
                        <a:latin typeface="Times New Roman"/>
                        <a:ea typeface="Calibri"/>
                        <a:cs typeface="Times New Roman"/>
                      </a:endParaRPr>
                    </a:p>
                  </a:txBody>
                  <a:tcPr marL="23842" marR="23842" marT="0" marB="0"/>
                </a:tc>
                <a:extLst>
                  <a:ext uri="{0D108BD9-81ED-4DB2-BD59-A6C34878D82A}">
                    <a16:rowId xmlns:a16="http://schemas.microsoft.com/office/drawing/2014/main" xmlns="" val="10004"/>
                  </a:ext>
                </a:extLst>
              </a:tr>
              <a:tr h="973836">
                <a:tc>
                  <a:txBody>
                    <a:bodyPr/>
                    <a:lstStyle/>
                    <a:p>
                      <a:pPr algn="l">
                        <a:lnSpc>
                          <a:spcPct val="115000"/>
                        </a:lnSpc>
                        <a:spcAft>
                          <a:spcPts val="0"/>
                        </a:spcAft>
                      </a:pPr>
                      <a:r>
                        <a:rPr lang="en-US" sz="1800" kern="100">
                          <a:effectLst/>
                        </a:rPr>
                        <a:t> </a:t>
                      </a:r>
                    </a:p>
                    <a:p>
                      <a:pPr algn="l">
                        <a:lnSpc>
                          <a:spcPct val="115000"/>
                        </a:lnSpc>
                        <a:spcAft>
                          <a:spcPts val="0"/>
                        </a:spcAft>
                      </a:pPr>
                      <a:r>
                        <a:rPr lang="en-US" sz="1800" kern="100">
                          <a:effectLst/>
                        </a:rPr>
                        <a:t>(5) Khí Chlorine</a:t>
                      </a:r>
                      <a:endParaRPr lang="en-US" sz="1800" kern="100">
                        <a:effectLst/>
                        <a:latin typeface="Times New Roman"/>
                        <a:ea typeface="Calibri"/>
                        <a:cs typeface="Times New Roman"/>
                      </a:endParaRPr>
                    </a:p>
                  </a:txBody>
                  <a:tcPr marL="23842" marR="23842" marT="0" marB="0"/>
                </a:tc>
                <a:tc vMerge="1">
                  <a:txBody>
                    <a:bodyPr/>
                    <a:lstStyle/>
                    <a:p>
                      <a:endParaRPr lang="en-US"/>
                    </a:p>
                  </a:txBody>
                  <a:tcPr/>
                </a:tc>
                <a:tc vMerge="1">
                  <a:txBody>
                    <a:bodyPr/>
                    <a:lstStyle/>
                    <a:p>
                      <a:endParaRPr lang="en-US"/>
                    </a:p>
                  </a:txBody>
                  <a:tcPr/>
                </a:tc>
                <a:tc>
                  <a:txBody>
                    <a:bodyPr/>
                    <a:lstStyle/>
                    <a:p>
                      <a:pPr algn="l">
                        <a:lnSpc>
                          <a:spcPct val="115000"/>
                        </a:lnSpc>
                        <a:spcAft>
                          <a:spcPts val="0"/>
                        </a:spcAft>
                      </a:pPr>
                      <a:r>
                        <a:rPr lang="en-US" sz="1800" kern="100">
                          <a:effectLst/>
                        </a:rPr>
                        <a:t> </a:t>
                      </a:r>
                    </a:p>
                    <a:p>
                      <a:pPr algn="l">
                        <a:lnSpc>
                          <a:spcPct val="115000"/>
                        </a:lnSpc>
                        <a:spcAft>
                          <a:spcPts val="0"/>
                        </a:spcAft>
                      </a:pPr>
                      <a:r>
                        <a:rPr lang="en-US" sz="1800" kern="100">
                          <a:effectLst/>
                        </a:rPr>
                        <a:t>5+ …..</a:t>
                      </a:r>
                      <a:endParaRPr lang="en-US" sz="1800" kern="100">
                        <a:effectLst/>
                        <a:latin typeface="Times New Roman"/>
                        <a:ea typeface="Calibri"/>
                        <a:cs typeface="Times New Roman"/>
                      </a:endParaRPr>
                    </a:p>
                  </a:txBody>
                  <a:tcPr marL="23842" marR="23842" marT="0" marB="0"/>
                </a:tc>
                <a:extLst>
                  <a:ext uri="{0D108BD9-81ED-4DB2-BD59-A6C34878D82A}">
                    <a16:rowId xmlns:a16="http://schemas.microsoft.com/office/drawing/2014/main" xmlns="" val="10005"/>
                  </a:ext>
                </a:extLst>
              </a:tr>
              <a:tr h="973836">
                <a:tc>
                  <a:txBody>
                    <a:bodyPr/>
                    <a:lstStyle/>
                    <a:p>
                      <a:pPr algn="l">
                        <a:lnSpc>
                          <a:spcPct val="115000"/>
                        </a:lnSpc>
                        <a:spcAft>
                          <a:spcPts val="0"/>
                        </a:spcAft>
                      </a:pPr>
                      <a:endParaRPr lang="en-US" sz="1800" kern="100">
                        <a:effectLst/>
                      </a:endParaRPr>
                    </a:p>
                    <a:p>
                      <a:pPr algn="l">
                        <a:lnSpc>
                          <a:spcPct val="115000"/>
                        </a:lnSpc>
                        <a:spcAft>
                          <a:spcPts val="0"/>
                        </a:spcAft>
                      </a:pPr>
                      <a:r>
                        <a:rPr lang="en-US" sz="1800" kern="100">
                          <a:effectLst/>
                        </a:rPr>
                        <a:t>(6) Nitrogen</a:t>
                      </a:r>
                      <a:endParaRPr lang="en-US" sz="1800" kern="100">
                        <a:effectLst/>
                        <a:latin typeface="Times New Roman"/>
                        <a:ea typeface="Calibri"/>
                        <a:cs typeface="Times New Roman"/>
                      </a:endParaRPr>
                    </a:p>
                  </a:txBody>
                  <a:tcPr marL="23842" marR="23842" marT="0" marB="0"/>
                </a:tc>
                <a:tc vMerge="1">
                  <a:txBody>
                    <a:bodyPr/>
                    <a:lstStyle/>
                    <a:p>
                      <a:endParaRPr lang="en-US"/>
                    </a:p>
                  </a:txBody>
                  <a:tcPr/>
                </a:tc>
                <a:tc vMerge="1">
                  <a:txBody>
                    <a:bodyPr/>
                    <a:lstStyle/>
                    <a:p>
                      <a:endParaRPr lang="en-US"/>
                    </a:p>
                  </a:txBody>
                  <a:tcPr/>
                </a:tc>
                <a:tc>
                  <a:txBody>
                    <a:bodyPr/>
                    <a:lstStyle/>
                    <a:p>
                      <a:pPr algn="l">
                        <a:lnSpc>
                          <a:spcPct val="115000"/>
                        </a:lnSpc>
                        <a:spcAft>
                          <a:spcPts val="0"/>
                        </a:spcAft>
                      </a:pPr>
                      <a:r>
                        <a:rPr lang="en-US" sz="1800" kern="100" dirty="0">
                          <a:effectLst/>
                        </a:rPr>
                        <a:t> </a:t>
                      </a:r>
                    </a:p>
                    <a:p>
                      <a:pPr algn="l">
                        <a:lnSpc>
                          <a:spcPct val="115000"/>
                        </a:lnSpc>
                        <a:spcAft>
                          <a:spcPts val="0"/>
                        </a:spcAft>
                      </a:pPr>
                      <a:r>
                        <a:rPr lang="en-US" sz="1800" kern="100" dirty="0">
                          <a:effectLst/>
                        </a:rPr>
                        <a:t>6+ ….</a:t>
                      </a:r>
                      <a:endParaRPr lang="en-US" sz="1800" kern="100" dirty="0">
                        <a:effectLst/>
                        <a:latin typeface="Times New Roman"/>
                        <a:ea typeface="Calibri"/>
                        <a:cs typeface="Times New Roman"/>
                      </a:endParaRPr>
                    </a:p>
                  </a:txBody>
                  <a:tcPr marL="23842" marR="23842" marT="0" marB="0"/>
                </a:tc>
                <a:extLst>
                  <a:ext uri="{0D108BD9-81ED-4DB2-BD59-A6C34878D82A}">
                    <a16:rowId xmlns:a16="http://schemas.microsoft.com/office/drawing/2014/main" xmlns="" val="10006"/>
                  </a:ext>
                </a:extLst>
              </a:tr>
            </a:tbl>
          </a:graphicData>
        </a:graphic>
      </p:graphicFrame>
      <p:pic>
        <p:nvPicPr>
          <p:cNvPr id="2065" name="Picture 2"/>
          <p:cNvPicPr>
            <a:picLocks noChangeAspect="1" noChangeArrowheads="1"/>
          </p:cNvPicPr>
          <p:nvPr/>
        </p:nvPicPr>
        <p:blipFill>
          <a:blip r:embed="rId2">
            <a:extLst>
              <a:ext uri="{28A0092B-C50C-407E-A947-70E740481C1C}">
                <a14:useLocalDpi xmlns:a14="http://schemas.microsoft.com/office/drawing/2010/main" val="0"/>
              </a:ext>
            </a:extLst>
          </a:blip>
          <a:srcRect l="13782" t="25085" r="70512" b="52965"/>
          <a:stretch>
            <a:fillRect/>
          </a:stretch>
        </p:blipFill>
        <p:spPr bwMode="auto">
          <a:xfrm>
            <a:off x="2338034" y="1456267"/>
            <a:ext cx="1800225" cy="75018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4"/>
          <p:cNvPicPr>
            <a:picLocks noChangeAspect="1" noChangeArrowheads="1"/>
          </p:cNvPicPr>
          <p:nvPr/>
        </p:nvPicPr>
        <p:blipFill>
          <a:blip r:embed="rId3">
            <a:extLst>
              <a:ext uri="{28A0092B-C50C-407E-A947-70E740481C1C}">
                <a14:useLocalDpi xmlns:a14="http://schemas.microsoft.com/office/drawing/2010/main" val="0"/>
              </a:ext>
            </a:extLst>
          </a:blip>
          <a:srcRect l="73878" t="28221" r="10896" b="37857"/>
          <a:stretch>
            <a:fillRect/>
          </a:stretch>
        </p:blipFill>
        <p:spPr bwMode="auto">
          <a:xfrm>
            <a:off x="2580744" y="2336801"/>
            <a:ext cx="1606639" cy="888118"/>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5"/>
          <p:cNvPicPr>
            <a:picLocks noChangeAspect="1" noChangeArrowheads="1"/>
          </p:cNvPicPr>
          <p:nvPr/>
        </p:nvPicPr>
        <p:blipFill>
          <a:blip r:embed="rId4">
            <a:extLst>
              <a:ext uri="{28A0092B-C50C-407E-A947-70E740481C1C}">
                <a14:useLocalDpi xmlns:a14="http://schemas.microsoft.com/office/drawing/2010/main" val="0"/>
              </a:ext>
            </a:extLst>
          </a:blip>
          <a:srcRect l="81250" t="24229" b="49258"/>
          <a:stretch>
            <a:fillRect/>
          </a:stretch>
        </p:blipFill>
        <p:spPr bwMode="auto">
          <a:xfrm>
            <a:off x="3261959" y="3358532"/>
            <a:ext cx="876300" cy="8690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l="70192" t="39053" r="13937" b="31015"/>
          <a:stretch>
            <a:fillRect/>
          </a:stretch>
        </p:blipFill>
        <p:spPr bwMode="auto">
          <a:xfrm>
            <a:off x="2432225" y="3358532"/>
            <a:ext cx="811742" cy="869068"/>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6"/>
          <p:cNvPicPr>
            <a:picLocks noChangeAspect="1" noChangeArrowheads="1"/>
          </p:cNvPicPr>
          <p:nvPr/>
        </p:nvPicPr>
        <p:blipFill>
          <a:blip r:embed="rId6">
            <a:extLst>
              <a:ext uri="{28A0092B-C50C-407E-A947-70E740481C1C}">
                <a14:useLocalDpi xmlns:a14="http://schemas.microsoft.com/office/drawing/2010/main" val="0"/>
              </a:ext>
            </a:extLst>
          </a:blip>
          <a:srcRect l="1924" t="47606" r="71474" b="26169"/>
          <a:stretch>
            <a:fillRect/>
          </a:stretch>
        </p:blipFill>
        <p:spPr bwMode="auto">
          <a:xfrm>
            <a:off x="2118695" y="4334933"/>
            <a:ext cx="2019564" cy="78501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7"/>
          <p:cNvPicPr>
            <a:picLocks noChangeAspect="1" noChangeArrowheads="1"/>
          </p:cNvPicPr>
          <p:nvPr/>
        </p:nvPicPr>
        <p:blipFill>
          <a:blip r:embed="rId2">
            <a:extLst>
              <a:ext uri="{28A0092B-C50C-407E-A947-70E740481C1C}">
                <a14:useLocalDpi xmlns:a14="http://schemas.microsoft.com/office/drawing/2010/main" val="0"/>
              </a:ext>
            </a:extLst>
          </a:blip>
          <a:srcRect l="29488" t="25085" r="53687" b="52965"/>
          <a:stretch>
            <a:fillRect/>
          </a:stretch>
        </p:blipFill>
        <p:spPr bwMode="auto">
          <a:xfrm>
            <a:off x="2068689" y="5285628"/>
            <a:ext cx="2069570" cy="765216"/>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8"/>
          <p:cNvPicPr>
            <a:picLocks noChangeAspect="1" noChangeArrowheads="1"/>
          </p:cNvPicPr>
          <p:nvPr/>
        </p:nvPicPr>
        <p:blipFill>
          <a:blip r:embed="rId7">
            <a:extLst>
              <a:ext uri="{28A0092B-C50C-407E-A947-70E740481C1C}">
                <a14:useLocalDpi xmlns:a14="http://schemas.microsoft.com/office/drawing/2010/main" val="0"/>
              </a:ext>
            </a:extLst>
          </a:blip>
          <a:srcRect l="43909" t="47037" r="38783" b="20467"/>
          <a:stretch>
            <a:fillRect/>
          </a:stretch>
        </p:blipFill>
        <p:spPr bwMode="auto">
          <a:xfrm>
            <a:off x="1862667" y="6204790"/>
            <a:ext cx="1340908" cy="92842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l="82692" t="47037" b="20467"/>
          <a:stretch>
            <a:fillRect/>
          </a:stretch>
        </p:blipFill>
        <p:spPr bwMode="auto">
          <a:xfrm>
            <a:off x="3212834" y="6166645"/>
            <a:ext cx="974549" cy="928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251389"/>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142836" y="126694"/>
            <a:ext cx="11613887" cy="6772558"/>
          </a:xfrm>
          <a:prstGeom prst="rect">
            <a:avLst/>
          </a:prstGeom>
          <a:solidFill>
            <a:schemeClr val="accent5">
              <a:lumMod val="60000"/>
              <a:lumOff val="40000"/>
            </a:schemeClr>
          </a:solidFill>
        </p:spPr>
        <p:txBody>
          <a:bodyPr/>
          <a:lstStyle/>
          <a:p>
            <a:endParaRPr lang="en-US"/>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0867773" y="794370"/>
            <a:ext cx="863172" cy="914729"/>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8616" y="6010301"/>
            <a:ext cx="863172" cy="914729"/>
          </a:xfrm>
          <a:prstGeom prst="rect">
            <a:avLst/>
          </a:prstGeom>
        </p:spPr>
      </p:pic>
      <p:graphicFrame>
        <p:nvGraphicFramePr>
          <p:cNvPr id="2" name="Table 1">
            <a:extLst>
              <a:ext uri="{FF2B5EF4-FFF2-40B4-BE49-F238E27FC236}">
                <a16:creationId xmlns:a16="http://schemas.microsoft.com/office/drawing/2014/main" xmlns="" id="{149942F1-8131-467C-92C2-6A0F46D1833A}"/>
              </a:ext>
            </a:extLst>
          </p:cNvPr>
          <p:cNvGraphicFramePr>
            <a:graphicFrameLocks noGrp="1"/>
          </p:cNvGraphicFramePr>
          <p:nvPr>
            <p:extLst>
              <p:ext uri="{D42A27DB-BD31-4B8C-83A1-F6EECF244321}">
                <p14:modId xmlns:p14="http://schemas.microsoft.com/office/powerpoint/2010/main" val="3295151206"/>
              </p:ext>
            </p:extLst>
          </p:nvPr>
        </p:nvGraphicFramePr>
        <p:xfrm>
          <a:off x="2801893" y="928705"/>
          <a:ext cx="6844937" cy="5852160"/>
        </p:xfrm>
        <a:graphic>
          <a:graphicData uri="http://schemas.openxmlformats.org/drawingml/2006/table">
            <a:tbl>
              <a:tblPr firstRow="1" firstCol="1" bandRow="1"/>
              <a:tblGrid>
                <a:gridCol w="6844937">
                  <a:extLst>
                    <a:ext uri="{9D8B030D-6E8A-4147-A177-3AD203B41FA5}">
                      <a16:colId xmlns:a16="http://schemas.microsoft.com/office/drawing/2014/main" xmlns="" val="175137112"/>
                    </a:ext>
                  </a:extLst>
                </a:gridCol>
              </a:tblGrid>
              <a:tr h="5461313">
                <a:tc>
                  <a:txBody>
                    <a:bodyPr/>
                    <a:lstStyle/>
                    <a:p>
                      <a:r>
                        <a:rPr lang="en-US" sz="4800" b="0" kern="1200" dirty="0">
                          <a:solidFill>
                            <a:schemeClr val="tx1"/>
                          </a:solidFill>
                          <a:effectLst/>
                          <a:latin typeface="+mn-lt"/>
                          <a:ea typeface="+mn-ea"/>
                          <a:cs typeface="+mn-cs"/>
                        </a:rPr>
                        <a:t>          </a:t>
                      </a:r>
                    </a:p>
                    <a:p>
                      <a:endParaRPr lang="en-US" sz="4800" b="0" kern="1200" dirty="0">
                        <a:solidFill>
                          <a:schemeClr val="tx1"/>
                        </a:solidFill>
                        <a:effectLst/>
                        <a:latin typeface="+mn-lt"/>
                        <a:ea typeface="+mn-ea"/>
                        <a:cs typeface="+mn-cs"/>
                      </a:endParaRPr>
                    </a:p>
                    <a:p>
                      <a:endParaRPr lang="en-US" sz="4800" b="0" kern="1200" dirty="0">
                        <a:solidFill>
                          <a:schemeClr val="tx1"/>
                        </a:solidFill>
                        <a:effectLst/>
                        <a:latin typeface="+mn-lt"/>
                        <a:ea typeface="+mn-ea"/>
                        <a:cs typeface="+mn-cs"/>
                      </a:endParaRPr>
                    </a:p>
                    <a:p>
                      <a:endParaRPr lang="en-US" sz="4800" b="0" kern="1200" dirty="0">
                        <a:solidFill>
                          <a:schemeClr val="tx1"/>
                        </a:solidFill>
                        <a:effectLst/>
                        <a:latin typeface="+mn-lt"/>
                        <a:ea typeface="+mn-ea"/>
                        <a:cs typeface="+mn-cs"/>
                      </a:endParaRPr>
                    </a:p>
                    <a:p>
                      <a:endParaRPr lang="en-US" sz="4800" b="0" kern="1200" dirty="0">
                        <a:solidFill>
                          <a:schemeClr val="tx1"/>
                        </a:solidFill>
                        <a:effectLst/>
                        <a:latin typeface="+mn-lt"/>
                        <a:ea typeface="+mn-ea"/>
                        <a:cs typeface="+mn-cs"/>
                      </a:endParaRPr>
                    </a:p>
                    <a:p>
                      <a:endParaRPr lang="en-US" sz="4800" b="0" kern="1200" dirty="0">
                        <a:solidFill>
                          <a:schemeClr val="tx1"/>
                        </a:solidFill>
                        <a:effectLst/>
                        <a:latin typeface="+mn-lt"/>
                        <a:ea typeface="+mn-ea"/>
                        <a:cs typeface="+mn-cs"/>
                      </a:endParaRPr>
                    </a:p>
                    <a:p>
                      <a:endParaRPr lang="en-US" sz="4800" b="0" kern="1200" dirty="0">
                        <a:solidFill>
                          <a:schemeClr val="tx1"/>
                        </a:solidFill>
                        <a:effectLst/>
                        <a:latin typeface="+mn-lt"/>
                        <a:ea typeface="+mn-ea"/>
                        <a:cs typeface="+mn-cs"/>
                      </a:endParaRPr>
                    </a:p>
                    <a:p>
                      <a:pPr algn="l"/>
                      <a:endParaRPr lang="en-US" sz="4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15" marR="619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2598123305"/>
                  </a:ext>
                </a:extLst>
              </a:tr>
            </a:tbl>
          </a:graphicData>
        </a:graphic>
      </p:graphicFrame>
      <p:sp>
        <p:nvSpPr>
          <p:cNvPr id="5" name="TextBox 4"/>
          <p:cNvSpPr txBox="1"/>
          <p:nvPr/>
        </p:nvSpPr>
        <p:spPr>
          <a:xfrm>
            <a:off x="1606731" y="281539"/>
            <a:ext cx="9235262" cy="1077218"/>
          </a:xfrm>
          <a:prstGeom prst="rect">
            <a:avLst/>
          </a:prstGeom>
          <a:noFill/>
        </p:spPr>
        <p:txBody>
          <a:bodyPr wrap="square" rtlCol="0">
            <a:spAutoFit/>
          </a:bodyPr>
          <a:lstStyle/>
          <a:p>
            <a:pPr lvl="0" algn="ctr" fontAlgn="base">
              <a:spcBef>
                <a:spcPct val="0"/>
              </a:spcBef>
              <a:spcAft>
                <a:spcPct val="0"/>
              </a:spcAft>
            </a:pPr>
            <a:r>
              <a:rPr lang="en-US" b="1" dirty="0">
                <a:latin typeface="Arial" pitchFamily="34" charset="0"/>
                <a:ea typeface="Times New Roman" pitchFamily="18" charset="0"/>
                <a:cs typeface="Times New Roman" pitchFamily="18" charset="0"/>
              </a:rPr>
              <a:t>  </a:t>
            </a:r>
            <a:r>
              <a:rPr lang="en-US" sz="3200" b="1" dirty="0">
                <a:latin typeface="Arial" pitchFamily="34" charset="0"/>
                <a:ea typeface="Times New Roman" pitchFamily="18" charset="0"/>
                <a:cs typeface="Times New Roman" pitchFamily="18" charset="0"/>
              </a:rPr>
              <a:t>KẾT QUẢ PHIẾU HỌC TẬP SỐ 1</a:t>
            </a:r>
            <a:endParaRPr lang="en-US" sz="3200" dirty="0">
              <a:latin typeface="Arial" pitchFamily="34" charset="0"/>
              <a:cs typeface="Arial" pitchFamily="34" charset="0"/>
            </a:endParaRPr>
          </a:p>
          <a:p>
            <a:pPr lvl="0" algn="ctr" eaLnBrk="0" fontAlgn="base" hangingPunct="0">
              <a:spcBef>
                <a:spcPct val="0"/>
              </a:spcBef>
              <a:spcAft>
                <a:spcPct val="0"/>
              </a:spcAft>
            </a:pPr>
            <a:r>
              <a:rPr lang="en-US" sz="3200" b="1" dirty="0">
                <a:latin typeface="Arial" pitchFamily="34" charset="0"/>
                <a:ea typeface="Times New Roman" pitchFamily="18" charset="0"/>
                <a:cs typeface="Times New Roman" pitchFamily="18" charset="0"/>
              </a:rPr>
              <a:t>    </a:t>
            </a:r>
            <a:endParaRPr lang="en-US" sz="3200" dirty="0"/>
          </a:p>
        </p:txBody>
      </p:sp>
      <p:sp>
        <p:nvSpPr>
          <p:cNvPr id="7" name="TextBox 6"/>
          <p:cNvSpPr txBox="1"/>
          <p:nvPr/>
        </p:nvSpPr>
        <p:spPr>
          <a:xfrm>
            <a:off x="4215991" y="1310342"/>
            <a:ext cx="3788229" cy="1046440"/>
          </a:xfrm>
          <a:prstGeom prst="rect">
            <a:avLst/>
          </a:prstGeom>
          <a:noFill/>
        </p:spPr>
        <p:txBody>
          <a:bodyPr wrap="square" rtlCol="0">
            <a:spAutoFit/>
          </a:bodyPr>
          <a:lstStyle/>
          <a:p>
            <a:r>
              <a:rPr lang="en-US" sz="4400" dirty="0"/>
              <a:t>1 + C + e</a:t>
            </a:r>
          </a:p>
          <a:p>
            <a:endParaRPr lang="en-US" dirty="0"/>
          </a:p>
        </p:txBody>
      </p:sp>
      <p:sp>
        <p:nvSpPr>
          <p:cNvPr id="8" name="TextBox 7"/>
          <p:cNvSpPr txBox="1"/>
          <p:nvPr/>
        </p:nvSpPr>
        <p:spPr>
          <a:xfrm>
            <a:off x="4215990" y="2040647"/>
            <a:ext cx="3187337" cy="769441"/>
          </a:xfrm>
          <a:prstGeom prst="rect">
            <a:avLst/>
          </a:prstGeom>
          <a:noFill/>
        </p:spPr>
        <p:txBody>
          <a:bodyPr wrap="square" rtlCol="0">
            <a:spAutoFit/>
          </a:bodyPr>
          <a:lstStyle/>
          <a:p>
            <a:r>
              <a:rPr lang="en-US" sz="4400" dirty="0"/>
              <a:t>2 + E + d</a:t>
            </a:r>
          </a:p>
        </p:txBody>
      </p:sp>
      <p:sp>
        <p:nvSpPr>
          <p:cNvPr id="9" name="TextBox 8"/>
          <p:cNvSpPr txBox="1"/>
          <p:nvPr/>
        </p:nvSpPr>
        <p:spPr>
          <a:xfrm>
            <a:off x="4215990" y="2905336"/>
            <a:ext cx="3618412" cy="769441"/>
          </a:xfrm>
          <a:prstGeom prst="rect">
            <a:avLst/>
          </a:prstGeom>
          <a:noFill/>
        </p:spPr>
        <p:txBody>
          <a:bodyPr wrap="square" rtlCol="0">
            <a:spAutoFit/>
          </a:bodyPr>
          <a:lstStyle/>
          <a:p>
            <a:r>
              <a:rPr lang="en-US" sz="4400" dirty="0"/>
              <a:t>3 + F + g + b</a:t>
            </a:r>
          </a:p>
        </p:txBody>
      </p:sp>
      <p:sp>
        <p:nvSpPr>
          <p:cNvPr id="12" name="TextBox 11"/>
          <p:cNvSpPr txBox="1"/>
          <p:nvPr/>
        </p:nvSpPr>
        <p:spPr>
          <a:xfrm>
            <a:off x="4137613" y="3761461"/>
            <a:ext cx="3265714" cy="769441"/>
          </a:xfrm>
          <a:prstGeom prst="rect">
            <a:avLst/>
          </a:prstGeom>
          <a:noFill/>
        </p:spPr>
        <p:txBody>
          <a:bodyPr wrap="square" rtlCol="0">
            <a:spAutoFit/>
          </a:bodyPr>
          <a:lstStyle/>
          <a:p>
            <a:r>
              <a:rPr lang="en-US" sz="4400" dirty="0"/>
              <a:t>4 + A  + c</a:t>
            </a:r>
          </a:p>
        </p:txBody>
      </p:sp>
      <p:sp>
        <p:nvSpPr>
          <p:cNvPr id="13" name="TextBox 12"/>
          <p:cNvSpPr txBox="1"/>
          <p:nvPr/>
        </p:nvSpPr>
        <p:spPr>
          <a:xfrm>
            <a:off x="4137613" y="4663170"/>
            <a:ext cx="2508068" cy="769441"/>
          </a:xfrm>
          <a:prstGeom prst="rect">
            <a:avLst/>
          </a:prstGeom>
          <a:noFill/>
        </p:spPr>
        <p:txBody>
          <a:bodyPr wrap="square" rtlCol="0">
            <a:spAutoFit/>
          </a:bodyPr>
          <a:lstStyle/>
          <a:p>
            <a:r>
              <a:rPr lang="en-US" sz="4400" dirty="0"/>
              <a:t>5 + D + a</a:t>
            </a:r>
          </a:p>
        </p:txBody>
      </p:sp>
      <p:sp>
        <p:nvSpPr>
          <p:cNvPr id="14" name="TextBox 13"/>
          <p:cNvSpPr txBox="1"/>
          <p:nvPr/>
        </p:nvSpPr>
        <p:spPr>
          <a:xfrm>
            <a:off x="4095334" y="5644022"/>
            <a:ext cx="2592625" cy="769441"/>
          </a:xfrm>
          <a:prstGeom prst="rect">
            <a:avLst/>
          </a:prstGeom>
          <a:noFill/>
        </p:spPr>
        <p:txBody>
          <a:bodyPr wrap="square" rtlCol="0">
            <a:spAutoFit/>
          </a:bodyPr>
          <a:lstStyle/>
          <a:p>
            <a:r>
              <a:rPr lang="en-US" sz="4400" dirty="0"/>
              <a:t>6 + B + f</a:t>
            </a:r>
          </a:p>
        </p:txBody>
      </p:sp>
    </p:spTree>
    <p:extLst>
      <p:ext uri="{BB962C8B-B14F-4D97-AF65-F5344CB8AC3E}">
        <p14:creationId xmlns:p14="http://schemas.microsoft.com/office/powerpoint/2010/main" val="106798993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anim calcmode="lin" valueType="num">
                                      <p:cBhvr>
                                        <p:cTn id="42" dur="1000" fill="hold"/>
                                        <p:tgtEl>
                                          <p:spTgt spid="13"/>
                                        </p:tgtEl>
                                        <p:attrNameLst>
                                          <p:attrName>ppt_x</p:attrName>
                                        </p:attrNameLst>
                                      </p:cBhvr>
                                      <p:tavLst>
                                        <p:tav tm="0">
                                          <p:val>
                                            <p:strVal val="#ppt_x"/>
                                          </p:val>
                                        </p:tav>
                                        <p:tav tm="100000">
                                          <p:val>
                                            <p:strVal val="#ppt_x"/>
                                          </p:val>
                                        </p:tav>
                                      </p:tavLst>
                                    </p:anim>
                                    <p:anim calcmode="lin" valueType="num">
                                      <p:cBhvr>
                                        <p:cTn id="4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2741" y="130633"/>
            <a:ext cx="10559878" cy="584775"/>
          </a:xfrm>
          <a:prstGeom prst="rect">
            <a:avLst/>
          </a:prstGeom>
          <a:solidFill>
            <a:srgbClr val="FFC000"/>
          </a:solidFill>
        </p:spPr>
        <p:txBody>
          <a:bodyPr wrap="none">
            <a:spAutoFit/>
          </a:bodyPr>
          <a:lstStyle/>
          <a:p>
            <a:r>
              <a:rPr lang="en-US" sz="3200" b="1" dirty="0">
                <a:solidFill>
                  <a:srgbClr val="291B25"/>
                </a:solidFill>
              </a:rPr>
              <a:t>I. MỘT SỐ PHI KIM THƯỜNG GẶP TRONG ĐỜI SỐNG</a:t>
            </a:r>
            <a:endParaRPr lang="en-US" sz="3200" dirty="0"/>
          </a:p>
        </p:txBody>
      </p:sp>
      <p:sp>
        <p:nvSpPr>
          <p:cNvPr id="10" name="Rectangle 9"/>
          <p:cNvSpPr>
            <a:spLocks noChangeArrowheads="1"/>
          </p:cNvSpPr>
          <p:nvPr/>
        </p:nvSpPr>
        <p:spPr bwMode="auto">
          <a:xfrm>
            <a:off x="-1008675" y="715408"/>
            <a:ext cx="944355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r>
              <a:rPr kumimoji="0" lang="en-US" sz="2800" b="1"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PHIẾU HỌC TẬP SỐ 1</a:t>
            </a:r>
            <a:endParaRPr kumimoji="0" lang="en-US" sz="28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Arial" pitchFamily="34" charset="0"/>
                <a:ea typeface="Times New Roman" pitchFamily="18" charset="0"/>
                <a:cs typeface="Times New Roman" pitchFamily="18" charset="0"/>
              </a:rPr>
              <a:t>Nhóm</a:t>
            </a:r>
            <a:r>
              <a:rPr kumimoji="0" lang="en-US" sz="2800" b="1"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a:t>
            </a:r>
            <a:endParaRPr kumimoji="0" lang="en-US" sz="2800" b="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893973042"/>
              </p:ext>
            </p:extLst>
          </p:nvPr>
        </p:nvGraphicFramePr>
        <p:xfrm>
          <a:off x="213361" y="1731071"/>
          <a:ext cx="11978639" cy="5678424"/>
        </p:xfrm>
        <a:graphic>
          <a:graphicData uri="http://schemas.openxmlformats.org/drawingml/2006/table">
            <a:tbl>
              <a:tblPr firstRow="1" firstCol="1" bandRow="1">
                <a:tableStyleId>{5C22544A-7EE6-4342-B048-85BDC9FD1C3A}</a:tableStyleId>
              </a:tblPr>
              <a:tblGrid>
                <a:gridCol w="11978639">
                  <a:extLst>
                    <a:ext uri="{9D8B030D-6E8A-4147-A177-3AD203B41FA5}">
                      <a16:colId xmlns:a16="http://schemas.microsoft.com/office/drawing/2014/main" xmlns="" val="20000"/>
                    </a:ext>
                  </a:extLst>
                </a:gridCol>
              </a:tblGrid>
              <a:tr h="2592389">
                <a:tc>
                  <a:txBody>
                    <a:bodyPr/>
                    <a:lstStyle/>
                    <a:p>
                      <a:pPr algn="l">
                        <a:lnSpc>
                          <a:spcPct val="115000"/>
                        </a:lnSpc>
                        <a:spcAft>
                          <a:spcPts val="0"/>
                        </a:spcAft>
                      </a:pPr>
                      <a:r>
                        <a:rPr lang="en-US" sz="2400" kern="100" dirty="0">
                          <a:solidFill>
                            <a:srgbClr val="FFFF00"/>
                          </a:solidFill>
                          <a:effectLst/>
                        </a:rPr>
                        <a:t>-</a:t>
                      </a:r>
                      <a:r>
                        <a:rPr lang="en-US" sz="2400" kern="100" dirty="0">
                          <a:effectLst/>
                        </a:rPr>
                        <a:t> </a:t>
                      </a:r>
                      <a:r>
                        <a:rPr lang="en-US" sz="3600" kern="100" dirty="0" err="1">
                          <a:solidFill>
                            <a:srgbClr val="FFFF00"/>
                          </a:solidFill>
                          <a:effectLst/>
                        </a:rPr>
                        <a:t>Tìm</a:t>
                      </a:r>
                      <a:r>
                        <a:rPr lang="en-US" sz="3600" kern="100" dirty="0">
                          <a:solidFill>
                            <a:srgbClr val="FFFF00"/>
                          </a:solidFill>
                          <a:effectLst/>
                        </a:rPr>
                        <a:t> </a:t>
                      </a:r>
                      <a:r>
                        <a:rPr lang="en-US" sz="3600" kern="100" dirty="0" err="1">
                          <a:solidFill>
                            <a:srgbClr val="FFFF00"/>
                          </a:solidFill>
                          <a:effectLst/>
                        </a:rPr>
                        <a:t>hiểu</a:t>
                      </a:r>
                      <a:r>
                        <a:rPr lang="en-US" sz="3600" kern="100" dirty="0">
                          <a:solidFill>
                            <a:srgbClr val="FFFF00"/>
                          </a:solidFill>
                          <a:effectLst/>
                        </a:rPr>
                        <a:t> </a:t>
                      </a:r>
                      <a:r>
                        <a:rPr lang="en-US" sz="3600" kern="100" dirty="0" err="1">
                          <a:solidFill>
                            <a:srgbClr val="FFFF00"/>
                          </a:solidFill>
                          <a:effectLst/>
                        </a:rPr>
                        <a:t>thêm</a:t>
                      </a:r>
                      <a:r>
                        <a:rPr lang="en-US" sz="3600" kern="100" dirty="0">
                          <a:effectLst/>
                        </a:rPr>
                        <a:t>: Phosphorus </a:t>
                      </a:r>
                      <a:r>
                        <a:rPr lang="en-US" sz="3600" kern="100" dirty="0" err="1">
                          <a:effectLst/>
                        </a:rPr>
                        <a:t>là</a:t>
                      </a:r>
                      <a:r>
                        <a:rPr lang="en-US" sz="3600" kern="100" dirty="0">
                          <a:effectLst/>
                        </a:rPr>
                        <a:t> phi </a:t>
                      </a:r>
                      <a:r>
                        <a:rPr lang="en-US" sz="3600" kern="100" dirty="0" err="1">
                          <a:effectLst/>
                        </a:rPr>
                        <a:t>kim</a:t>
                      </a:r>
                      <a:r>
                        <a:rPr lang="en-US" sz="3600" kern="100" dirty="0">
                          <a:effectLst/>
                        </a:rPr>
                        <a:t> </a:t>
                      </a:r>
                      <a:r>
                        <a:rPr lang="en-US" sz="3600" kern="100" dirty="0" err="1">
                          <a:effectLst/>
                        </a:rPr>
                        <a:t>có</a:t>
                      </a:r>
                      <a:r>
                        <a:rPr lang="en-US" sz="3600" kern="100" dirty="0">
                          <a:effectLst/>
                        </a:rPr>
                        <a:t> </a:t>
                      </a:r>
                      <a:r>
                        <a:rPr lang="en-US" sz="3600" kern="100" dirty="0" err="1">
                          <a:effectLst/>
                        </a:rPr>
                        <a:t>nhiều</a:t>
                      </a:r>
                      <a:r>
                        <a:rPr lang="en-US" sz="3600" kern="100" dirty="0">
                          <a:effectLst/>
                        </a:rPr>
                        <a:t> </a:t>
                      </a:r>
                      <a:r>
                        <a:rPr lang="en-US" sz="3600" kern="100" dirty="0" err="1">
                          <a:effectLst/>
                        </a:rPr>
                        <a:t>ứng</a:t>
                      </a:r>
                      <a:r>
                        <a:rPr lang="en-US" sz="3600" kern="100" dirty="0">
                          <a:effectLst/>
                        </a:rPr>
                        <a:t> </a:t>
                      </a:r>
                      <a:r>
                        <a:rPr lang="en-US" sz="3600" kern="100" dirty="0" err="1">
                          <a:effectLst/>
                        </a:rPr>
                        <a:t>dụng</a:t>
                      </a:r>
                      <a:r>
                        <a:rPr lang="en-US" sz="3600" kern="100" dirty="0">
                          <a:effectLst/>
                        </a:rPr>
                        <a:t> </a:t>
                      </a:r>
                      <a:r>
                        <a:rPr lang="en-US" sz="3600" kern="100" dirty="0" err="1">
                          <a:effectLst/>
                        </a:rPr>
                        <a:t>trong</a:t>
                      </a:r>
                      <a:r>
                        <a:rPr lang="en-US" sz="3600" kern="100" dirty="0">
                          <a:effectLst/>
                        </a:rPr>
                        <a:t> </a:t>
                      </a:r>
                      <a:r>
                        <a:rPr lang="en-US" sz="3600" kern="100" dirty="0" err="1">
                          <a:effectLst/>
                        </a:rPr>
                        <a:t>đời</a:t>
                      </a:r>
                      <a:r>
                        <a:rPr lang="en-US" sz="3600" kern="100" dirty="0">
                          <a:effectLst/>
                        </a:rPr>
                        <a:t> </a:t>
                      </a:r>
                      <a:r>
                        <a:rPr lang="en-US" sz="3600" kern="100" dirty="0" err="1">
                          <a:effectLst/>
                        </a:rPr>
                        <a:t>sống</a:t>
                      </a:r>
                      <a:r>
                        <a:rPr lang="en-US" sz="3600" kern="100" dirty="0">
                          <a:effectLst/>
                        </a:rPr>
                        <a:t> . </a:t>
                      </a:r>
                      <a:r>
                        <a:rPr lang="en-US" sz="3600" kern="100" dirty="0" err="1">
                          <a:effectLst/>
                        </a:rPr>
                        <a:t>Tìm</a:t>
                      </a:r>
                      <a:r>
                        <a:rPr lang="en-US" sz="3600" kern="100" dirty="0">
                          <a:effectLst/>
                        </a:rPr>
                        <a:t> </a:t>
                      </a:r>
                      <a:r>
                        <a:rPr lang="en-US" sz="3600" kern="100" dirty="0" err="1">
                          <a:effectLst/>
                        </a:rPr>
                        <a:t>hiểu</a:t>
                      </a:r>
                      <a:r>
                        <a:rPr lang="en-US" sz="3600" kern="100" dirty="0">
                          <a:effectLst/>
                        </a:rPr>
                        <a:t> </a:t>
                      </a:r>
                      <a:r>
                        <a:rPr lang="en-US" sz="3600" kern="100" dirty="0" err="1">
                          <a:effectLst/>
                        </a:rPr>
                        <a:t>tính</a:t>
                      </a:r>
                      <a:r>
                        <a:rPr lang="en-US" sz="3600" kern="100" dirty="0">
                          <a:effectLst/>
                        </a:rPr>
                        <a:t> </a:t>
                      </a:r>
                      <a:r>
                        <a:rPr lang="en-US" sz="3600" kern="100" dirty="0" err="1">
                          <a:effectLst/>
                        </a:rPr>
                        <a:t>chất</a:t>
                      </a:r>
                      <a:r>
                        <a:rPr lang="en-US" sz="3600" kern="100" dirty="0">
                          <a:effectLst/>
                        </a:rPr>
                        <a:t> </a:t>
                      </a:r>
                      <a:r>
                        <a:rPr lang="en-US" sz="3600" kern="100" dirty="0" err="1">
                          <a:effectLst/>
                        </a:rPr>
                        <a:t>vật</a:t>
                      </a:r>
                      <a:r>
                        <a:rPr lang="en-US" sz="3600" kern="100" dirty="0">
                          <a:effectLst/>
                        </a:rPr>
                        <a:t> </a:t>
                      </a:r>
                      <a:r>
                        <a:rPr lang="en-US" sz="3600" kern="100" dirty="0" err="1">
                          <a:effectLst/>
                        </a:rPr>
                        <a:t>lí</a:t>
                      </a:r>
                      <a:r>
                        <a:rPr lang="en-US" sz="3600" kern="100" dirty="0">
                          <a:effectLst/>
                        </a:rPr>
                        <a:t> </a:t>
                      </a:r>
                      <a:r>
                        <a:rPr lang="en-US" sz="3600" kern="100" dirty="0" err="1">
                          <a:effectLst/>
                        </a:rPr>
                        <a:t>và</a:t>
                      </a:r>
                      <a:r>
                        <a:rPr lang="en-US" sz="3600" kern="100" dirty="0">
                          <a:effectLst/>
                        </a:rPr>
                        <a:t> </a:t>
                      </a:r>
                      <a:r>
                        <a:rPr lang="en-US" sz="3600" kern="100" dirty="0" err="1">
                          <a:effectLst/>
                        </a:rPr>
                        <a:t>nêu</a:t>
                      </a:r>
                      <a:r>
                        <a:rPr lang="en-US" sz="3600" kern="100" dirty="0">
                          <a:effectLst/>
                        </a:rPr>
                        <a:t> 3 </a:t>
                      </a:r>
                      <a:r>
                        <a:rPr lang="en-US" sz="3600" kern="100" dirty="0" err="1">
                          <a:effectLst/>
                        </a:rPr>
                        <a:t>ứng</a:t>
                      </a:r>
                      <a:r>
                        <a:rPr lang="en-US" sz="3600" kern="100" dirty="0">
                          <a:effectLst/>
                        </a:rPr>
                        <a:t> </a:t>
                      </a:r>
                      <a:r>
                        <a:rPr lang="en-US" sz="3600" kern="100" dirty="0" err="1">
                          <a:effectLst/>
                        </a:rPr>
                        <a:t>dụng</a:t>
                      </a:r>
                      <a:r>
                        <a:rPr lang="en-US" sz="3600" kern="100" dirty="0">
                          <a:effectLst/>
                        </a:rPr>
                        <a:t> </a:t>
                      </a:r>
                      <a:r>
                        <a:rPr lang="en-US" sz="3600" kern="100" dirty="0" err="1">
                          <a:effectLst/>
                        </a:rPr>
                        <a:t>của</a:t>
                      </a:r>
                      <a:r>
                        <a:rPr lang="en-US" sz="3600" kern="100" dirty="0">
                          <a:effectLst/>
                        </a:rPr>
                        <a:t> phosphorus.</a:t>
                      </a:r>
                    </a:p>
                    <a:p>
                      <a:pPr algn="l">
                        <a:lnSpc>
                          <a:spcPct val="115000"/>
                        </a:lnSpc>
                        <a:spcAft>
                          <a:spcPts val="0"/>
                        </a:spcAft>
                      </a:pPr>
                      <a:r>
                        <a:rPr lang="en-US" sz="3600" kern="100" dirty="0">
                          <a:effectLst/>
                        </a:rPr>
                        <a:t>……………………………………………………………………………………………………………………………………</a:t>
                      </a:r>
                      <a:endParaRPr lang="en-US" sz="3600" kern="100" dirty="0">
                        <a:effectLst/>
                        <a:latin typeface="Times New Roman"/>
                        <a:ea typeface="Calibri"/>
                        <a:cs typeface="Times New Roman"/>
                      </a:endParaRPr>
                    </a:p>
                  </a:txBody>
                  <a:tcPr marL="60137" marR="60137" marT="0" marB="0">
                    <a:solidFill>
                      <a:schemeClr val="tx2">
                        <a:lumMod val="60000"/>
                        <a:lumOff val="40000"/>
                      </a:schemeClr>
                    </a:solidFill>
                  </a:tcPr>
                </a:tc>
                <a:extLst>
                  <a:ext uri="{0D108BD9-81ED-4DB2-BD59-A6C34878D82A}">
                    <a16:rowId xmlns:a16="http://schemas.microsoft.com/office/drawing/2014/main" xmlns="" val="10000"/>
                  </a:ext>
                </a:extLst>
              </a:tr>
              <a:tr h="2036382">
                <a:tc>
                  <a:txBody>
                    <a:bodyPr/>
                    <a:lstStyle/>
                    <a:p>
                      <a:pPr algn="l">
                        <a:lnSpc>
                          <a:spcPct val="115000"/>
                        </a:lnSpc>
                        <a:spcAft>
                          <a:spcPts val="0"/>
                        </a:spcAft>
                      </a:pPr>
                      <a:r>
                        <a:rPr lang="en-US" sz="3600" kern="100" dirty="0">
                          <a:effectLst/>
                        </a:rPr>
                        <a:t>- </a:t>
                      </a:r>
                      <a:r>
                        <a:rPr lang="en-US" sz="3600" kern="100" dirty="0" err="1">
                          <a:effectLst/>
                        </a:rPr>
                        <a:t>Kể</a:t>
                      </a:r>
                      <a:r>
                        <a:rPr lang="en-US" sz="3600" kern="100" dirty="0">
                          <a:effectLst/>
                        </a:rPr>
                        <a:t> </a:t>
                      </a:r>
                      <a:r>
                        <a:rPr lang="en-US" sz="3600" kern="100" dirty="0" err="1">
                          <a:effectLst/>
                        </a:rPr>
                        <a:t>tên</a:t>
                      </a:r>
                      <a:r>
                        <a:rPr lang="en-US" sz="3600" kern="100" dirty="0">
                          <a:effectLst/>
                        </a:rPr>
                        <a:t> </a:t>
                      </a:r>
                      <a:r>
                        <a:rPr lang="en-US" sz="3600" kern="100" dirty="0" err="1">
                          <a:effectLst/>
                        </a:rPr>
                        <a:t>hai</a:t>
                      </a:r>
                      <a:r>
                        <a:rPr lang="en-US" sz="3600" kern="100" dirty="0">
                          <a:effectLst/>
                        </a:rPr>
                        <a:t> </a:t>
                      </a:r>
                      <a:r>
                        <a:rPr lang="en-US" sz="3600" kern="100" dirty="0" err="1">
                          <a:effectLst/>
                        </a:rPr>
                        <a:t>đơn</a:t>
                      </a:r>
                      <a:r>
                        <a:rPr lang="en-US" sz="3600" kern="100" dirty="0">
                          <a:effectLst/>
                        </a:rPr>
                        <a:t> </a:t>
                      </a:r>
                      <a:r>
                        <a:rPr lang="en-US" sz="3600" kern="100" dirty="0" err="1">
                          <a:effectLst/>
                        </a:rPr>
                        <a:t>chất</a:t>
                      </a:r>
                      <a:r>
                        <a:rPr lang="en-US" sz="3600" kern="100" dirty="0">
                          <a:effectLst/>
                        </a:rPr>
                        <a:t> phi </a:t>
                      </a:r>
                      <a:r>
                        <a:rPr lang="en-US" sz="3600" kern="100" dirty="0" err="1">
                          <a:effectLst/>
                        </a:rPr>
                        <a:t>kim</a:t>
                      </a:r>
                      <a:r>
                        <a:rPr lang="en-US" sz="3600" kern="100" dirty="0">
                          <a:effectLst/>
                        </a:rPr>
                        <a:t> ở </a:t>
                      </a:r>
                      <a:r>
                        <a:rPr lang="en-US" sz="3600" kern="100" dirty="0" err="1">
                          <a:effectLst/>
                        </a:rPr>
                        <a:t>thể</a:t>
                      </a:r>
                      <a:r>
                        <a:rPr lang="en-US" sz="3600" kern="100" dirty="0">
                          <a:effectLst/>
                        </a:rPr>
                        <a:t> </a:t>
                      </a:r>
                      <a:r>
                        <a:rPr lang="en-US" sz="3600" kern="100" dirty="0" err="1">
                          <a:effectLst/>
                        </a:rPr>
                        <a:t>khí</a:t>
                      </a:r>
                      <a:r>
                        <a:rPr lang="en-US" sz="3600" kern="100" dirty="0">
                          <a:effectLst/>
                        </a:rPr>
                        <a:t> </a:t>
                      </a:r>
                      <a:r>
                        <a:rPr lang="en-US" sz="3600" kern="100" dirty="0" err="1">
                          <a:effectLst/>
                        </a:rPr>
                        <a:t>và</a:t>
                      </a:r>
                      <a:r>
                        <a:rPr lang="en-US" sz="3600" kern="100" dirty="0">
                          <a:effectLst/>
                        </a:rPr>
                        <a:t> </a:t>
                      </a:r>
                      <a:r>
                        <a:rPr lang="en-US" sz="3600" kern="100" dirty="0" err="1">
                          <a:effectLst/>
                        </a:rPr>
                        <a:t>nêu</a:t>
                      </a:r>
                      <a:r>
                        <a:rPr lang="en-US" sz="3600" kern="100" dirty="0">
                          <a:effectLst/>
                        </a:rPr>
                        <a:t> </a:t>
                      </a:r>
                      <a:r>
                        <a:rPr lang="en-US" sz="3600" kern="100" dirty="0" err="1">
                          <a:effectLst/>
                        </a:rPr>
                        <a:t>ứng</a:t>
                      </a:r>
                      <a:r>
                        <a:rPr lang="en-US" sz="3600" kern="100" dirty="0">
                          <a:effectLst/>
                        </a:rPr>
                        <a:t> </a:t>
                      </a:r>
                      <a:r>
                        <a:rPr lang="en-US" sz="3600" kern="100" dirty="0" err="1">
                          <a:effectLst/>
                        </a:rPr>
                        <a:t>dụng</a:t>
                      </a:r>
                      <a:r>
                        <a:rPr lang="en-US" sz="3600" kern="100" dirty="0">
                          <a:effectLst/>
                        </a:rPr>
                        <a:t> </a:t>
                      </a:r>
                      <a:r>
                        <a:rPr lang="en-US" sz="3600" kern="100" dirty="0" err="1">
                          <a:effectLst/>
                        </a:rPr>
                        <a:t>của</a:t>
                      </a:r>
                      <a:r>
                        <a:rPr lang="en-US" sz="3600" kern="100" dirty="0">
                          <a:effectLst/>
                        </a:rPr>
                        <a:t> </a:t>
                      </a:r>
                      <a:r>
                        <a:rPr lang="en-US" sz="3600" kern="100" dirty="0" err="1">
                          <a:effectLst/>
                        </a:rPr>
                        <a:t>chúng</a:t>
                      </a:r>
                      <a:r>
                        <a:rPr lang="en-US" sz="2400" kern="100" dirty="0">
                          <a:effectLst/>
                        </a:rPr>
                        <a:t>.</a:t>
                      </a:r>
                    </a:p>
                    <a:p>
                      <a:pPr algn="l">
                        <a:lnSpc>
                          <a:spcPct val="115000"/>
                        </a:lnSpc>
                        <a:spcAft>
                          <a:spcPts val="0"/>
                        </a:spcAft>
                      </a:pPr>
                      <a:r>
                        <a:rPr lang="en-US" sz="2400" kern="100" dirty="0">
                          <a:effectLst/>
                        </a:rPr>
                        <a:t>………………………………………………………………………………………………………………………………………………………………………………………………………………………………………………………………………………</a:t>
                      </a:r>
                      <a:endParaRPr lang="en-US" sz="2400" kern="100" dirty="0">
                        <a:effectLst/>
                        <a:latin typeface="Times New Roman"/>
                        <a:ea typeface="Calibri"/>
                        <a:cs typeface="Times New Roman"/>
                      </a:endParaRPr>
                    </a:p>
                  </a:txBody>
                  <a:tcPr marL="60137" marR="60137" marT="0" marB="0">
                    <a:solidFill>
                      <a:schemeClr val="tx2">
                        <a:lumMod val="60000"/>
                        <a:lumOff val="40000"/>
                      </a:schemeClr>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795344406"/>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2192000" cy="6899252"/>
          </a:xfrm>
          <a:prstGeom prst="rect">
            <a:avLst/>
          </a:prstGeom>
          <a:solidFill>
            <a:schemeClr val="accent5">
              <a:lumMod val="60000"/>
              <a:lumOff val="40000"/>
            </a:schemeClr>
          </a:solidFill>
        </p:spPr>
        <p:txBody>
          <a:bodyPr/>
          <a:lstStyle/>
          <a:p>
            <a:endParaRPr lang="en-US"/>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0867773" y="794370"/>
            <a:ext cx="863172" cy="914729"/>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8616" y="6010301"/>
            <a:ext cx="863172" cy="914729"/>
          </a:xfrm>
          <a:prstGeom prst="rect">
            <a:avLst/>
          </a:prstGeom>
        </p:spPr>
      </p:pic>
      <p:graphicFrame>
        <p:nvGraphicFramePr>
          <p:cNvPr id="2" name="Table 1">
            <a:extLst>
              <a:ext uri="{FF2B5EF4-FFF2-40B4-BE49-F238E27FC236}">
                <a16:creationId xmlns:a16="http://schemas.microsoft.com/office/drawing/2014/main" xmlns="" id="{149942F1-8131-467C-92C2-6A0F46D1833A}"/>
              </a:ext>
            </a:extLst>
          </p:cNvPr>
          <p:cNvGraphicFramePr>
            <a:graphicFrameLocks noGrp="1"/>
          </p:cNvGraphicFramePr>
          <p:nvPr>
            <p:extLst>
              <p:ext uri="{D42A27DB-BD31-4B8C-83A1-F6EECF244321}">
                <p14:modId xmlns:p14="http://schemas.microsoft.com/office/powerpoint/2010/main" val="244108866"/>
              </p:ext>
            </p:extLst>
          </p:nvPr>
        </p:nvGraphicFramePr>
        <p:xfrm>
          <a:off x="248194" y="1077217"/>
          <a:ext cx="11808823" cy="5703647"/>
        </p:xfrm>
        <a:graphic>
          <a:graphicData uri="http://schemas.openxmlformats.org/drawingml/2006/table">
            <a:tbl>
              <a:tblPr firstRow="1" firstCol="1" bandRow="1"/>
              <a:tblGrid>
                <a:gridCol w="11808823">
                  <a:extLst>
                    <a:ext uri="{9D8B030D-6E8A-4147-A177-3AD203B41FA5}">
                      <a16:colId xmlns:a16="http://schemas.microsoft.com/office/drawing/2014/main" xmlns="" val="175137112"/>
                    </a:ext>
                  </a:extLst>
                </a:gridCol>
              </a:tblGrid>
              <a:tr h="5703647">
                <a:tc>
                  <a:txBody>
                    <a:bodyPr/>
                    <a:lstStyle/>
                    <a:p>
                      <a:r>
                        <a:rPr lang="en-US" sz="4800" b="0" kern="1200" dirty="0">
                          <a:solidFill>
                            <a:schemeClr val="tx1"/>
                          </a:solidFill>
                          <a:effectLst/>
                          <a:latin typeface="+mn-lt"/>
                          <a:ea typeface="+mn-ea"/>
                          <a:cs typeface="+mn-cs"/>
                        </a:rPr>
                        <a:t>          </a:t>
                      </a:r>
                    </a:p>
                    <a:p>
                      <a:endParaRPr lang="en-US" sz="4800" b="0" kern="1200" dirty="0">
                        <a:solidFill>
                          <a:schemeClr val="tx1"/>
                        </a:solidFill>
                        <a:effectLst/>
                        <a:latin typeface="+mn-lt"/>
                        <a:ea typeface="+mn-ea"/>
                        <a:cs typeface="+mn-cs"/>
                      </a:endParaRPr>
                    </a:p>
                    <a:p>
                      <a:endParaRPr lang="en-US" sz="4800" b="0" kern="1200" dirty="0">
                        <a:solidFill>
                          <a:schemeClr val="tx1"/>
                        </a:solidFill>
                        <a:effectLst/>
                        <a:latin typeface="+mn-lt"/>
                        <a:ea typeface="+mn-ea"/>
                        <a:cs typeface="+mn-cs"/>
                      </a:endParaRPr>
                    </a:p>
                    <a:p>
                      <a:endParaRPr lang="en-US" sz="4800" b="0" kern="1200" dirty="0">
                        <a:solidFill>
                          <a:schemeClr val="tx1"/>
                        </a:solidFill>
                        <a:effectLst/>
                        <a:latin typeface="+mn-lt"/>
                        <a:ea typeface="+mn-ea"/>
                        <a:cs typeface="+mn-cs"/>
                      </a:endParaRPr>
                    </a:p>
                    <a:p>
                      <a:endParaRPr lang="en-US" sz="4800" b="0" kern="1200" dirty="0">
                        <a:solidFill>
                          <a:schemeClr val="tx1"/>
                        </a:solidFill>
                        <a:effectLst/>
                        <a:latin typeface="+mn-lt"/>
                        <a:ea typeface="+mn-ea"/>
                        <a:cs typeface="+mn-cs"/>
                      </a:endParaRPr>
                    </a:p>
                    <a:p>
                      <a:pPr algn="l"/>
                      <a:endParaRPr lang="en-US" sz="4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915" marR="619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xmlns="" val="2598123305"/>
                  </a:ext>
                </a:extLst>
              </a:tr>
            </a:tbl>
          </a:graphicData>
        </a:graphic>
      </p:graphicFrame>
      <p:sp>
        <p:nvSpPr>
          <p:cNvPr id="5" name="TextBox 4"/>
          <p:cNvSpPr txBox="1"/>
          <p:nvPr/>
        </p:nvSpPr>
        <p:spPr>
          <a:xfrm>
            <a:off x="1332148" y="63525"/>
            <a:ext cx="9235262" cy="1077218"/>
          </a:xfrm>
          <a:prstGeom prst="rect">
            <a:avLst/>
          </a:prstGeom>
          <a:noFill/>
        </p:spPr>
        <p:txBody>
          <a:bodyPr wrap="square" rtlCol="0">
            <a:spAutoFit/>
          </a:bodyPr>
          <a:lstStyle/>
          <a:p>
            <a:pPr lvl="0" algn="ctr" fontAlgn="base">
              <a:spcBef>
                <a:spcPct val="0"/>
              </a:spcBef>
              <a:spcAft>
                <a:spcPct val="0"/>
              </a:spcAft>
            </a:pPr>
            <a:r>
              <a:rPr lang="en-US" b="1" dirty="0">
                <a:latin typeface="Arial" pitchFamily="34" charset="0"/>
                <a:ea typeface="Times New Roman" pitchFamily="18" charset="0"/>
                <a:cs typeface="Times New Roman" pitchFamily="18" charset="0"/>
              </a:rPr>
              <a:t>  </a:t>
            </a:r>
            <a:r>
              <a:rPr lang="en-US" sz="3200" b="1" dirty="0">
                <a:latin typeface="Arial" pitchFamily="34" charset="0"/>
                <a:ea typeface="Times New Roman" pitchFamily="18" charset="0"/>
                <a:cs typeface="Times New Roman" pitchFamily="18" charset="0"/>
              </a:rPr>
              <a:t>KẾT QUẢ PHIẾU HỌC TẬP SỐ 1</a:t>
            </a:r>
            <a:endParaRPr lang="en-US" sz="3200" dirty="0">
              <a:latin typeface="Arial" pitchFamily="34" charset="0"/>
              <a:cs typeface="Arial" pitchFamily="34" charset="0"/>
            </a:endParaRPr>
          </a:p>
          <a:p>
            <a:pPr lvl="0" algn="ctr" eaLnBrk="0" fontAlgn="base" hangingPunct="0">
              <a:spcBef>
                <a:spcPct val="0"/>
              </a:spcBef>
              <a:spcAft>
                <a:spcPct val="0"/>
              </a:spcAft>
            </a:pPr>
            <a:r>
              <a:rPr lang="en-US" sz="3200" b="1" dirty="0">
                <a:latin typeface="Arial" pitchFamily="34" charset="0"/>
                <a:ea typeface="Times New Roman" pitchFamily="18" charset="0"/>
                <a:cs typeface="Times New Roman" pitchFamily="18" charset="0"/>
              </a:rPr>
              <a:t>    </a:t>
            </a:r>
            <a:endParaRPr lang="en-US" sz="3200" dirty="0"/>
          </a:p>
        </p:txBody>
      </p:sp>
      <p:graphicFrame>
        <p:nvGraphicFramePr>
          <p:cNvPr id="6" name="Table 5"/>
          <p:cNvGraphicFramePr>
            <a:graphicFrameLocks noGrp="1"/>
          </p:cNvGraphicFramePr>
          <p:nvPr>
            <p:extLst>
              <p:ext uri="{D42A27DB-BD31-4B8C-83A1-F6EECF244321}">
                <p14:modId xmlns:p14="http://schemas.microsoft.com/office/powerpoint/2010/main" val="1829790730"/>
              </p:ext>
            </p:extLst>
          </p:nvPr>
        </p:nvGraphicFramePr>
        <p:xfrm>
          <a:off x="352698" y="1051858"/>
          <a:ext cx="11666472" cy="7281122"/>
        </p:xfrm>
        <a:graphic>
          <a:graphicData uri="http://schemas.openxmlformats.org/drawingml/2006/table">
            <a:tbl>
              <a:tblPr firstRow="1" firstCol="1" bandRow="1">
                <a:tableStyleId>{5C22544A-7EE6-4342-B048-85BDC9FD1C3A}</a:tableStyleId>
              </a:tblPr>
              <a:tblGrid>
                <a:gridCol w="1162593">
                  <a:extLst>
                    <a:ext uri="{9D8B030D-6E8A-4147-A177-3AD203B41FA5}">
                      <a16:colId xmlns:a16="http://schemas.microsoft.com/office/drawing/2014/main" xmlns="" val="4049842914"/>
                    </a:ext>
                  </a:extLst>
                </a:gridCol>
                <a:gridCol w="5355772">
                  <a:extLst>
                    <a:ext uri="{9D8B030D-6E8A-4147-A177-3AD203B41FA5}">
                      <a16:colId xmlns:a16="http://schemas.microsoft.com/office/drawing/2014/main" xmlns="" val="1573504168"/>
                    </a:ext>
                  </a:extLst>
                </a:gridCol>
                <a:gridCol w="5148107">
                  <a:extLst>
                    <a:ext uri="{9D8B030D-6E8A-4147-A177-3AD203B41FA5}">
                      <a16:colId xmlns:a16="http://schemas.microsoft.com/office/drawing/2014/main" xmlns="" val="486391867"/>
                    </a:ext>
                  </a:extLst>
                </a:gridCol>
              </a:tblGrid>
              <a:tr h="719268">
                <a:tc>
                  <a:txBody>
                    <a:bodyPr/>
                    <a:lstStyle/>
                    <a:p>
                      <a:pPr algn="l">
                        <a:lnSpc>
                          <a:spcPct val="115000"/>
                        </a:lnSpc>
                        <a:spcAft>
                          <a:spcPts val="0"/>
                        </a:spcAft>
                      </a:pPr>
                      <a:r>
                        <a:rPr lang="en-US" sz="1200" kern="100" dirty="0">
                          <a:effectLst/>
                        </a:rPr>
                        <a:t> </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137" marR="60137" marT="0" marB="0"/>
                </a:tc>
                <a:tc>
                  <a:txBody>
                    <a:bodyPr/>
                    <a:lstStyle/>
                    <a:p>
                      <a:pPr algn="ctr">
                        <a:lnSpc>
                          <a:spcPct val="115000"/>
                        </a:lnSpc>
                        <a:spcAft>
                          <a:spcPts val="0"/>
                        </a:spcAft>
                      </a:pPr>
                      <a:r>
                        <a:rPr lang="en-US" sz="3200" kern="100" dirty="0">
                          <a:effectLst/>
                        </a:rPr>
                        <a:t>Phosphorus  </a:t>
                      </a:r>
                      <a:r>
                        <a:rPr lang="en-US" sz="3200" kern="100" dirty="0" err="1">
                          <a:effectLst/>
                        </a:rPr>
                        <a:t>trắng</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137" marR="60137" marT="0" marB="0"/>
                </a:tc>
                <a:tc>
                  <a:txBody>
                    <a:bodyPr/>
                    <a:lstStyle/>
                    <a:p>
                      <a:pPr algn="ctr">
                        <a:lnSpc>
                          <a:spcPct val="115000"/>
                        </a:lnSpc>
                        <a:spcAft>
                          <a:spcPts val="0"/>
                        </a:spcAft>
                      </a:pPr>
                      <a:r>
                        <a:rPr lang="en-US" sz="3200" kern="100" dirty="0">
                          <a:effectLst/>
                        </a:rPr>
                        <a:t>Phosphorus </a:t>
                      </a:r>
                      <a:r>
                        <a:rPr lang="en-US" sz="3200" kern="100" dirty="0" err="1">
                          <a:effectLst/>
                        </a:rPr>
                        <a:t>đỏ</a:t>
                      </a:r>
                      <a:endParaRPr lang="en-US" sz="3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137" marR="60137" marT="0" marB="0"/>
                </a:tc>
                <a:extLst>
                  <a:ext uri="{0D108BD9-81ED-4DB2-BD59-A6C34878D82A}">
                    <a16:rowId xmlns:a16="http://schemas.microsoft.com/office/drawing/2014/main" xmlns="" val="1580195229"/>
                  </a:ext>
                </a:extLst>
              </a:tr>
              <a:tr h="4028783">
                <a:tc>
                  <a:txBody>
                    <a:bodyPr/>
                    <a:lstStyle/>
                    <a:p>
                      <a:pPr algn="l">
                        <a:lnSpc>
                          <a:spcPct val="115000"/>
                        </a:lnSpc>
                        <a:spcAft>
                          <a:spcPts val="0"/>
                        </a:spcAft>
                      </a:pPr>
                      <a:r>
                        <a:rPr lang="en-US" sz="2800" kern="100" dirty="0" err="1">
                          <a:effectLst/>
                        </a:rPr>
                        <a:t>Tính</a:t>
                      </a:r>
                      <a:r>
                        <a:rPr lang="en-US" sz="2800" kern="100" dirty="0">
                          <a:effectLst/>
                        </a:rPr>
                        <a:t> </a:t>
                      </a:r>
                      <a:r>
                        <a:rPr lang="en-US" sz="2800" kern="100" dirty="0" err="1">
                          <a:effectLst/>
                        </a:rPr>
                        <a:t>chất</a:t>
                      </a:r>
                      <a:r>
                        <a:rPr lang="en-US" sz="2800" kern="100" dirty="0">
                          <a:effectLst/>
                        </a:rPr>
                        <a:t> </a:t>
                      </a:r>
                      <a:r>
                        <a:rPr lang="en-US" sz="2800" kern="100" dirty="0" err="1">
                          <a:effectLst/>
                        </a:rPr>
                        <a:t>vật</a:t>
                      </a:r>
                      <a:r>
                        <a:rPr lang="en-US" sz="2800" kern="100" dirty="0">
                          <a:effectLst/>
                        </a:rPr>
                        <a:t> </a:t>
                      </a:r>
                      <a:r>
                        <a:rPr lang="en-US" sz="2800" kern="100" dirty="0" err="1">
                          <a:effectLst/>
                        </a:rPr>
                        <a:t>lí</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137" marR="60137" marT="0" marB="0"/>
                </a:tc>
                <a:tc>
                  <a:txBody>
                    <a:bodyPr/>
                    <a:lstStyle/>
                    <a:p>
                      <a:pPr marL="201930" marR="30480" indent="-171450" algn="just">
                        <a:lnSpc>
                          <a:spcPts val="1800"/>
                        </a:lnSpc>
                        <a:spcAft>
                          <a:spcPts val="0"/>
                        </a:spcAft>
                        <a:buFontTx/>
                        <a:buChar char="-"/>
                      </a:pPr>
                      <a:endParaRPr lang="en-US" sz="1200" kern="100" dirty="0">
                        <a:effectLst/>
                      </a:endParaRPr>
                    </a:p>
                    <a:p>
                      <a:pPr marL="30480" marR="30480" indent="0" algn="just">
                        <a:lnSpc>
                          <a:spcPts val="1800"/>
                        </a:lnSpc>
                        <a:spcAft>
                          <a:spcPts val="0"/>
                        </a:spcAft>
                        <a:buFontTx/>
                        <a:buNone/>
                      </a:pPr>
                      <a:endParaRPr lang="en-US" sz="1200" kern="100" dirty="0">
                        <a:effectLst/>
                      </a:endParaRPr>
                    </a:p>
                    <a:p>
                      <a:pPr marL="201930" marR="30480" indent="-171450" algn="just">
                        <a:lnSpc>
                          <a:spcPts val="1800"/>
                        </a:lnSpc>
                        <a:spcAft>
                          <a:spcPts val="0"/>
                        </a:spcAft>
                        <a:buFontTx/>
                        <a:buChar char="-"/>
                      </a:pPr>
                      <a:endParaRPr lang="en-US" sz="1200" kern="100" dirty="0">
                        <a:effectLst/>
                      </a:endParaRPr>
                    </a:p>
                    <a:p>
                      <a:pPr marL="30480" marR="30480" indent="0" algn="just">
                        <a:lnSpc>
                          <a:spcPts val="1800"/>
                        </a:lnSpc>
                        <a:spcAft>
                          <a:spcPts val="0"/>
                        </a:spcAft>
                        <a:buFontTx/>
                        <a:buNone/>
                      </a:pPr>
                      <a:endParaRPr lang="en-US" sz="1200" kern="100" dirty="0">
                        <a:effectLst/>
                      </a:endParaRPr>
                    </a:p>
                    <a:p>
                      <a:pPr marL="171450" marR="30480" indent="-171450" algn="just">
                        <a:lnSpc>
                          <a:spcPts val="1800"/>
                        </a:lnSpc>
                        <a:spcAft>
                          <a:spcPts val="0"/>
                        </a:spcAft>
                        <a:buFontTx/>
                        <a:buChar char="-"/>
                      </a:pPr>
                      <a:endParaRPr lang="en-US" sz="1200" kern="100" dirty="0">
                        <a:effectLst/>
                      </a:endParaRPr>
                    </a:p>
                    <a:p>
                      <a:pPr marL="0" marR="30480" indent="0" algn="just">
                        <a:lnSpc>
                          <a:spcPts val="1800"/>
                        </a:lnSpc>
                        <a:spcAft>
                          <a:spcPts val="0"/>
                        </a:spcAft>
                        <a:buFontTx/>
                        <a:buNone/>
                      </a:pPr>
                      <a:endParaRPr lang="en-US" sz="1200" kern="100" dirty="0">
                        <a:effectLst/>
                      </a:endParaRPr>
                    </a:p>
                  </a:txBody>
                  <a:tcPr marL="60137" marR="60137" marT="0" marB="0"/>
                </a:tc>
                <a:tc>
                  <a:txBody>
                    <a:bodyPr/>
                    <a:lstStyle/>
                    <a:p>
                      <a:pPr marL="30480" marR="30480" algn="just">
                        <a:lnSpc>
                          <a:spcPts val="1800"/>
                        </a:lnSpc>
                        <a:spcAft>
                          <a:spcPts val="0"/>
                        </a:spcAft>
                      </a:pPr>
                      <a:endParaRPr lang="en-US" sz="1200" kern="100" dirty="0">
                        <a:effectLst/>
                      </a:endParaRPr>
                    </a:p>
                    <a:p>
                      <a:pPr marL="30480" marR="30480" algn="just">
                        <a:lnSpc>
                          <a:spcPts val="1800"/>
                        </a:lnSpc>
                        <a:spcAft>
                          <a:spcPts val="0"/>
                        </a:spcAft>
                      </a:pPr>
                      <a:endParaRPr lang="en-US" sz="1200" kern="100" dirty="0">
                        <a:effectLst/>
                      </a:endParaRPr>
                    </a:p>
                    <a:p>
                      <a:pPr marL="30480" marR="30480" algn="just">
                        <a:lnSpc>
                          <a:spcPts val="1800"/>
                        </a:lnSpc>
                        <a:spcAft>
                          <a:spcPts val="0"/>
                        </a:spcAft>
                      </a:pPr>
                      <a:endParaRPr lang="en-US" sz="1200" kern="100" dirty="0">
                        <a:effectLst/>
                      </a:endParaRPr>
                    </a:p>
                    <a:p>
                      <a:pPr marL="30480" marR="30480" algn="just">
                        <a:lnSpc>
                          <a:spcPts val="1800"/>
                        </a:lnSpc>
                        <a:spcAft>
                          <a:spcPts val="0"/>
                        </a:spcAft>
                      </a:pPr>
                      <a:endParaRPr lang="en-US" sz="1200" kern="100" dirty="0">
                        <a:effectLst/>
                      </a:endParaRPr>
                    </a:p>
                    <a:p>
                      <a:pPr marL="30480" marR="30480" algn="just">
                        <a:lnSpc>
                          <a:spcPts val="1800"/>
                        </a:lnSpc>
                        <a:spcAft>
                          <a:spcPts val="0"/>
                        </a:spcAft>
                      </a:pPr>
                      <a:endParaRPr lang="en-US" sz="1200" kern="100" dirty="0">
                        <a:effectLst/>
                      </a:endParaRPr>
                    </a:p>
                    <a:p>
                      <a:pPr marL="30480" marR="30480" algn="just">
                        <a:lnSpc>
                          <a:spcPts val="1800"/>
                        </a:lnSpc>
                        <a:spcAft>
                          <a:spcPts val="0"/>
                        </a:spcAft>
                      </a:pPr>
                      <a:endParaRPr lang="en-US" sz="1200" kern="100" dirty="0">
                        <a:effectLst/>
                      </a:endParaRPr>
                    </a:p>
                    <a:p>
                      <a:pPr marL="30480" marR="30480" algn="just">
                        <a:lnSpc>
                          <a:spcPts val="1800"/>
                        </a:lnSpc>
                        <a:spcAft>
                          <a:spcPts val="0"/>
                        </a:spcAft>
                      </a:pPr>
                      <a:endParaRPr lang="en-US" sz="1200" kern="100" dirty="0">
                        <a:effectLst/>
                      </a:endParaRPr>
                    </a:p>
                    <a:p>
                      <a:pPr marL="30480" marR="30480" algn="just">
                        <a:lnSpc>
                          <a:spcPts val="1800"/>
                        </a:lnSpc>
                        <a:spcAft>
                          <a:spcPts val="0"/>
                        </a:spcAft>
                      </a:pPr>
                      <a:endParaRPr lang="en-US" sz="1200" kern="100" dirty="0">
                        <a:effectLst/>
                      </a:endParaRPr>
                    </a:p>
                    <a:p>
                      <a:pPr marL="30480" marR="30480" algn="just">
                        <a:lnSpc>
                          <a:spcPts val="1800"/>
                        </a:lnSpc>
                        <a:spcAft>
                          <a:spcPts val="0"/>
                        </a:spcAft>
                      </a:pPr>
                      <a:endParaRPr lang="en-US" sz="1200" kern="100" dirty="0">
                        <a:effectLst/>
                      </a:endParaRPr>
                    </a:p>
                    <a:p>
                      <a:pPr marL="30480" marR="30480" algn="just">
                        <a:lnSpc>
                          <a:spcPts val="1800"/>
                        </a:lnSpc>
                        <a:spcAft>
                          <a:spcPts val="0"/>
                        </a:spcAft>
                      </a:pPr>
                      <a:endParaRPr lang="en-US" sz="1200" kern="100" dirty="0">
                        <a:effectLst/>
                      </a:endParaRPr>
                    </a:p>
                    <a:p>
                      <a:pPr marL="30480" marR="30480" algn="just">
                        <a:lnSpc>
                          <a:spcPts val="1800"/>
                        </a:lnSpc>
                        <a:spcAft>
                          <a:spcPts val="0"/>
                        </a:spcAft>
                      </a:pPr>
                      <a:endParaRPr lang="en-US" sz="1200" kern="100" dirty="0">
                        <a:effectLst/>
                      </a:endParaRPr>
                    </a:p>
                    <a:p>
                      <a:pPr marL="30480" marR="30480" algn="just">
                        <a:lnSpc>
                          <a:spcPts val="1800"/>
                        </a:lnSpc>
                        <a:spcAft>
                          <a:spcPts val="0"/>
                        </a:spcAft>
                      </a:pPr>
                      <a:endParaRPr lang="en-US" sz="1200" kern="100" dirty="0">
                        <a:effectLst/>
                      </a:endParaRPr>
                    </a:p>
                    <a:p>
                      <a:pPr marL="30480" marR="30480" algn="just">
                        <a:lnSpc>
                          <a:spcPts val="1800"/>
                        </a:lnSpc>
                        <a:spcAft>
                          <a:spcPts val="0"/>
                        </a:spcAft>
                      </a:pPr>
                      <a:endParaRPr lang="en-US" sz="1200" kern="100" dirty="0">
                        <a:effectLst/>
                      </a:endParaRPr>
                    </a:p>
                    <a:p>
                      <a:pPr algn="l">
                        <a:lnSpc>
                          <a:spcPct val="115000"/>
                        </a:lnSpc>
                        <a:spcAft>
                          <a:spcPts val="0"/>
                        </a:spcAft>
                      </a:pPr>
                      <a:endParaRPr lang="en-US" sz="1200" kern="100" dirty="0">
                        <a:effectLst/>
                      </a:endParaRPr>
                    </a:p>
                    <a:p>
                      <a:pPr algn="l">
                        <a:lnSpc>
                          <a:spcPct val="115000"/>
                        </a:lnSpc>
                        <a:spcAft>
                          <a:spcPts val="0"/>
                        </a:spcAft>
                      </a:pPr>
                      <a:endParaRPr lang="en-US" sz="1200" kern="100" dirty="0">
                        <a:effectLst/>
                      </a:endParaRPr>
                    </a:p>
                  </a:txBody>
                  <a:tcPr marL="60137" marR="60137" marT="0" marB="0"/>
                </a:tc>
                <a:extLst>
                  <a:ext uri="{0D108BD9-81ED-4DB2-BD59-A6C34878D82A}">
                    <a16:rowId xmlns:a16="http://schemas.microsoft.com/office/drawing/2014/main" xmlns="" val="533307120"/>
                  </a:ext>
                </a:extLst>
              </a:tr>
              <a:tr h="2533071">
                <a:tc>
                  <a:txBody>
                    <a:bodyPr/>
                    <a:lstStyle/>
                    <a:p>
                      <a:pPr algn="l">
                        <a:lnSpc>
                          <a:spcPct val="115000"/>
                        </a:lnSpc>
                        <a:spcAft>
                          <a:spcPts val="0"/>
                        </a:spcAft>
                      </a:pPr>
                      <a:r>
                        <a:rPr lang="en-US" sz="2800" kern="100" dirty="0" err="1">
                          <a:effectLst/>
                        </a:rPr>
                        <a:t>Ứng</a:t>
                      </a:r>
                      <a:r>
                        <a:rPr lang="en-US" sz="2800" kern="100" dirty="0">
                          <a:effectLst/>
                        </a:rPr>
                        <a:t> </a:t>
                      </a:r>
                      <a:r>
                        <a:rPr lang="en-US" sz="2800" kern="100" dirty="0" err="1">
                          <a:effectLst/>
                        </a:rPr>
                        <a:t>dụng</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137" marR="60137" marT="0" marB="0"/>
                </a:tc>
                <a:tc gridSpan="2">
                  <a:txBody>
                    <a:bodyPr/>
                    <a:lstStyle/>
                    <a:p>
                      <a:pPr marR="30480" algn="just">
                        <a:lnSpc>
                          <a:spcPct val="107000"/>
                        </a:lnSpc>
                        <a:spcAft>
                          <a:spcPts val="0"/>
                        </a:spcAft>
                      </a:pPr>
                      <a:r>
                        <a:rPr lang="en-US" sz="2800" b="1" kern="100" dirty="0">
                          <a:effectLst/>
                        </a:rPr>
                        <a:t>- </a:t>
                      </a:r>
                      <a:r>
                        <a:rPr lang="en-US" sz="2800" b="1" kern="100" dirty="0" err="1">
                          <a:effectLst/>
                        </a:rPr>
                        <a:t>Điều</a:t>
                      </a:r>
                      <a:r>
                        <a:rPr lang="en-US" sz="2800" b="1" kern="100" dirty="0">
                          <a:effectLst/>
                        </a:rPr>
                        <a:t> </a:t>
                      </a:r>
                      <a:r>
                        <a:rPr lang="en-US" sz="2800" b="1" kern="100" dirty="0" err="1">
                          <a:effectLst/>
                        </a:rPr>
                        <a:t>chế</a:t>
                      </a:r>
                      <a:r>
                        <a:rPr lang="en-US" sz="2800" b="1" kern="100" dirty="0">
                          <a:effectLst/>
                        </a:rPr>
                        <a:t> H</a:t>
                      </a:r>
                      <a:r>
                        <a:rPr lang="en-US" sz="2800" b="1" kern="100" baseline="-25000" dirty="0">
                          <a:effectLst/>
                        </a:rPr>
                        <a:t>3</a:t>
                      </a:r>
                      <a:r>
                        <a:rPr lang="en-US" sz="2800" b="1" kern="100" dirty="0">
                          <a:effectLst/>
                        </a:rPr>
                        <a:t>PO</a:t>
                      </a:r>
                      <a:r>
                        <a:rPr lang="en-US" sz="2800" b="1" kern="100" baseline="-25000" dirty="0">
                          <a:effectLst/>
                        </a:rPr>
                        <a:t>4</a:t>
                      </a:r>
                      <a:endParaRPr lang="en-US" sz="2800" b="1" kern="100" dirty="0">
                        <a:effectLst/>
                      </a:endParaRPr>
                    </a:p>
                    <a:p>
                      <a:pPr marR="30480" algn="just">
                        <a:lnSpc>
                          <a:spcPct val="107000"/>
                        </a:lnSpc>
                        <a:spcAft>
                          <a:spcPts val="0"/>
                        </a:spcAft>
                      </a:pPr>
                      <a:r>
                        <a:rPr lang="en-US" sz="2800" b="1" kern="100" dirty="0">
                          <a:effectLst/>
                        </a:rPr>
                        <a:t>- </a:t>
                      </a:r>
                      <a:r>
                        <a:rPr lang="en-US" sz="2800" b="1" kern="100" dirty="0" err="1">
                          <a:effectLst/>
                        </a:rPr>
                        <a:t>Sản</a:t>
                      </a:r>
                      <a:r>
                        <a:rPr lang="en-US" sz="2800" b="1" kern="100" dirty="0">
                          <a:effectLst/>
                        </a:rPr>
                        <a:t> </a:t>
                      </a:r>
                      <a:r>
                        <a:rPr lang="en-US" sz="2800" b="1" kern="100" dirty="0" err="1">
                          <a:effectLst/>
                        </a:rPr>
                        <a:t>xuất</a:t>
                      </a:r>
                      <a:r>
                        <a:rPr lang="en-US" sz="2800" b="1" kern="100" dirty="0">
                          <a:effectLst/>
                        </a:rPr>
                        <a:t> </a:t>
                      </a:r>
                      <a:r>
                        <a:rPr lang="en-US" sz="2800" b="1" kern="100" dirty="0" err="1">
                          <a:effectLst/>
                        </a:rPr>
                        <a:t>diêm</a:t>
                      </a:r>
                      <a:r>
                        <a:rPr lang="en-US" sz="2800" b="1" kern="100" dirty="0">
                          <a:effectLst/>
                        </a:rPr>
                        <a:t>.</a:t>
                      </a:r>
                      <a:r>
                        <a:rPr lang="en-US" sz="2800" b="1" kern="100" baseline="0" dirty="0">
                          <a:effectLst/>
                        </a:rPr>
                        <a:t> </a:t>
                      </a:r>
                      <a:r>
                        <a:rPr lang="en-US" sz="2800" b="1" kern="100" dirty="0" err="1">
                          <a:effectLst/>
                        </a:rPr>
                        <a:t>Điều</a:t>
                      </a:r>
                      <a:r>
                        <a:rPr lang="en-US" sz="2800" b="1" kern="100" dirty="0">
                          <a:effectLst/>
                        </a:rPr>
                        <a:t> </a:t>
                      </a:r>
                      <a:r>
                        <a:rPr lang="en-US" sz="2800" b="1" kern="100" dirty="0" err="1">
                          <a:effectLst/>
                        </a:rPr>
                        <a:t>chế</a:t>
                      </a:r>
                      <a:r>
                        <a:rPr lang="en-US" sz="2800" b="1" kern="100" dirty="0">
                          <a:effectLst/>
                        </a:rPr>
                        <a:t> </a:t>
                      </a:r>
                      <a:r>
                        <a:rPr lang="en-US" sz="2800" b="1" kern="100" dirty="0" err="1">
                          <a:effectLst/>
                        </a:rPr>
                        <a:t>bom</a:t>
                      </a:r>
                      <a:r>
                        <a:rPr lang="en-US" sz="2800" b="1" kern="100" dirty="0">
                          <a:effectLst/>
                        </a:rPr>
                        <a:t> </a:t>
                      </a:r>
                      <a:r>
                        <a:rPr lang="en-US" sz="2800" b="1" kern="100" dirty="0" err="1">
                          <a:effectLst/>
                        </a:rPr>
                        <a:t>cháy</a:t>
                      </a:r>
                      <a:r>
                        <a:rPr lang="en-US" sz="2800" b="1" kern="100" dirty="0">
                          <a:effectLst/>
                        </a:rPr>
                        <a:t>, </a:t>
                      </a:r>
                      <a:r>
                        <a:rPr lang="en-US" sz="2800" b="1" kern="100" dirty="0" err="1">
                          <a:effectLst/>
                        </a:rPr>
                        <a:t>lựu</a:t>
                      </a:r>
                      <a:r>
                        <a:rPr lang="en-US" sz="2800" b="1" kern="100" dirty="0">
                          <a:effectLst/>
                        </a:rPr>
                        <a:t> </a:t>
                      </a:r>
                      <a:r>
                        <a:rPr lang="en-US" sz="2800" b="1" kern="100" dirty="0" err="1">
                          <a:effectLst/>
                        </a:rPr>
                        <a:t>đạn</a:t>
                      </a:r>
                      <a:r>
                        <a:rPr lang="en-US" sz="2800" b="1" kern="100" dirty="0">
                          <a:effectLst/>
                        </a:rPr>
                        <a:t> </a:t>
                      </a:r>
                      <a:r>
                        <a:rPr lang="en-US" sz="2800" b="1" kern="100" dirty="0" err="1">
                          <a:effectLst/>
                        </a:rPr>
                        <a:t>khói</a:t>
                      </a:r>
                      <a:r>
                        <a:rPr lang="en-US" sz="2800" b="1" kern="100" dirty="0">
                          <a:effectLst/>
                        </a:rPr>
                        <a:t>,…</a:t>
                      </a:r>
                    </a:p>
                    <a:p>
                      <a:pPr algn="l">
                        <a:lnSpc>
                          <a:spcPct val="115000"/>
                        </a:lnSpc>
                        <a:spcAft>
                          <a:spcPts val="0"/>
                        </a:spcAft>
                      </a:pPr>
                      <a:r>
                        <a:rPr lang="en-US" sz="3200" b="1" kern="100" dirty="0">
                          <a:effectLst/>
                        </a:rPr>
                        <a:t> </a:t>
                      </a:r>
                      <a:endParaRPr lang="en-US" sz="3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0137" marR="60137" marT="0" marB="0">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xmlns="" val="1400797921"/>
                  </a:ext>
                </a:extLst>
              </a:tr>
            </a:tbl>
          </a:graphicData>
        </a:graphic>
      </p:graphicFrame>
      <p:sp>
        <p:nvSpPr>
          <p:cNvPr id="7" name="Rectangle 1"/>
          <p:cNvSpPr>
            <a:spLocks noChangeArrowheads="1"/>
          </p:cNvSpPr>
          <p:nvPr/>
        </p:nvSpPr>
        <p:spPr bwMode="auto">
          <a:xfrm>
            <a:off x="-339635" y="528638"/>
            <a:ext cx="127885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Phosphorus </a:t>
            </a:r>
            <a:r>
              <a:rPr kumimoji="0" lang="en-US" altLang="en-US" sz="28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có</a:t>
            </a: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2 </a:t>
            </a:r>
            <a:r>
              <a:rPr kumimoji="0" lang="en-US" altLang="en-US" sz="28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dạng</a:t>
            </a: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thù</a:t>
            </a: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hình</a:t>
            </a:r>
            <a:r>
              <a:rPr kumimoji="0" lang="en-US" altLang="en-US" sz="2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8" name="TextBox 7"/>
          <p:cNvSpPr txBox="1"/>
          <p:nvPr/>
        </p:nvSpPr>
        <p:spPr>
          <a:xfrm>
            <a:off x="1698171" y="2524354"/>
            <a:ext cx="6178731" cy="553998"/>
          </a:xfrm>
          <a:prstGeom prst="rect">
            <a:avLst/>
          </a:prstGeom>
          <a:noFill/>
        </p:spPr>
        <p:txBody>
          <a:bodyPr wrap="square" rtlCol="0">
            <a:spAutoFit/>
          </a:bodyPr>
          <a:lstStyle/>
          <a:p>
            <a:pPr marL="30480" marR="30480" algn="just">
              <a:lnSpc>
                <a:spcPts val="1800"/>
              </a:lnSpc>
            </a:pPr>
            <a:endParaRPr lang="en-US" kern="100" dirty="0"/>
          </a:p>
          <a:p>
            <a:pPr marL="30480" marR="30480" algn="just">
              <a:lnSpc>
                <a:spcPts val="1800"/>
              </a:lnSpc>
            </a:pPr>
            <a:endParaRPr lang="en-US" kern="100" dirty="0"/>
          </a:p>
        </p:txBody>
      </p:sp>
      <p:sp>
        <p:nvSpPr>
          <p:cNvPr id="9" name="TextBox 8"/>
          <p:cNvSpPr txBox="1"/>
          <p:nvPr/>
        </p:nvSpPr>
        <p:spPr>
          <a:xfrm>
            <a:off x="1628485" y="1816971"/>
            <a:ext cx="5049557" cy="1815882"/>
          </a:xfrm>
          <a:prstGeom prst="rect">
            <a:avLst/>
          </a:prstGeom>
          <a:noFill/>
        </p:spPr>
        <p:txBody>
          <a:bodyPr wrap="square" rtlCol="0">
            <a:spAutoFit/>
          </a:bodyPr>
          <a:lstStyle/>
          <a:p>
            <a:r>
              <a:rPr lang="en-US" sz="2800" b="1" dirty="0"/>
              <a:t>- </a:t>
            </a:r>
            <a:r>
              <a:rPr lang="en-US" sz="2800" b="1" dirty="0" err="1"/>
              <a:t>Là</a:t>
            </a:r>
            <a:r>
              <a:rPr lang="en-US" sz="2800" b="1" dirty="0"/>
              <a:t> </a:t>
            </a:r>
            <a:r>
              <a:rPr lang="en-US" sz="2800" b="1" dirty="0" err="1"/>
              <a:t>chất</a:t>
            </a:r>
            <a:r>
              <a:rPr lang="en-US" sz="2800" b="1" dirty="0"/>
              <a:t> </a:t>
            </a:r>
            <a:r>
              <a:rPr lang="en-US" sz="2800" b="1" dirty="0" err="1"/>
              <a:t>rắn</a:t>
            </a:r>
            <a:r>
              <a:rPr lang="en-US" sz="2800" b="1" dirty="0"/>
              <a:t> </a:t>
            </a:r>
            <a:r>
              <a:rPr lang="en-US" sz="2800" b="1" dirty="0" err="1"/>
              <a:t>màu</a:t>
            </a:r>
            <a:r>
              <a:rPr lang="en-US" sz="2800" b="1" dirty="0"/>
              <a:t> </a:t>
            </a:r>
            <a:r>
              <a:rPr lang="en-US" sz="2800" b="1" dirty="0" err="1"/>
              <a:t>trắng</a:t>
            </a:r>
            <a:r>
              <a:rPr lang="en-US" sz="2800" b="1" dirty="0"/>
              <a:t> </a:t>
            </a:r>
            <a:r>
              <a:rPr lang="en-US" sz="2800" b="1" dirty="0" err="1"/>
              <a:t>hoặc</a:t>
            </a:r>
            <a:r>
              <a:rPr lang="en-US" sz="2800" b="1" dirty="0"/>
              <a:t> </a:t>
            </a:r>
            <a:r>
              <a:rPr lang="en-US" sz="2800" b="1" dirty="0" err="1"/>
              <a:t>hơi</a:t>
            </a:r>
            <a:r>
              <a:rPr lang="en-US" sz="2800" b="1" dirty="0"/>
              <a:t> </a:t>
            </a:r>
            <a:r>
              <a:rPr lang="en-US" sz="2800" b="1" dirty="0" err="1"/>
              <a:t>vàng</a:t>
            </a:r>
            <a:r>
              <a:rPr lang="en-US" sz="2800" b="1" dirty="0"/>
              <a:t>, </a:t>
            </a:r>
            <a:r>
              <a:rPr lang="en-US" sz="2800" b="1" dirty="0" err="1"/>
              <a:t>mềm</a:t>
            </a:r>
            <a:r>
              <a:rPr lang="en-US" sz="2800" b="1" dirty="0"/>
              <a:t>. </a:t>
            </a:r>
            <a:r>
              <a:rPr lang="en-US" sz="2800" b="1" dirty="0" err="1"/>
              <a:t>Nhiệt</a:t>
            </a:r>
            <a:r>
              <a:rPr lang="en-US" sz="2800" b="1" dirty="0"/>
              <a:t> </a:t>
            </a:r>
            <a:r>
              <a:rPr lang="en-US" sz="2800" b="1" dirty="0" err="1"/>
              <a:t>độ</a:t>
            </a:r>
            <a:r>
              <a:rPr lang="en-US" sz="2800" b="1" dirty="0"/>
              <a:t> </a:t>
            </a:r>
            <a:r>
              <a:rPr lang="en-US" sz="2800" b="1" dirty="0" err="1"/>
              <a:t>nóng</a:t>
            </a:r>
            <a:r>
              <a:rPr lang="en-US" sz="2800" b="1" dirty="0"/>
              <a:t> </a:t>
            </a:r>
            <a:r>
              <a:rPr lang="en-US" sz="2800" b="1" dirty="0" err="1"/>
              <a:t>chảy</a:t>
            </a:r>
            <a:r>
              <a:rPr lang="en-US" sz="2800" b="1" dirty="0"/>
              <a:t> </a:t>
            </a:r>
            <a:r>
              <a:rPr lang="en-US" sz="2800" b="1" dirty="0" err="1"/>
              <a:t>thấp</a:t>
            </a:r>
            <a:r>
              <a:rPr lang="en-US" sz="2800" b="1" dirty="0"/>
              <a:t> (44,1</a:t>
            </a:r>
            <a:r>
              <a:rPr lang="en-US" sz="2800" b="1" baseline="30000" dirty="0"/>
              <a:t>0</a:t>
            </a:r>
            <a:r>
              <a:rPr lang="en-US" sz="2800" b="1" dirty="0"/>
              <a:t>C), </a:t>
            </a:r>
            <a:r>
              <a:rPr lang="en-US" sz="2800" b="1" dirty="0" err="1"/>
              <a:t>dễ</a:t>
            </a:r>
            <a:r>
              <a:rPr lang="en-US" sz="2800" b="1" dirty="0"/>
              <a:t> bay </a:t>
            </a:r>
            <a:r>
              <a:rPr lang="en-US" sz="2800" b="1" dirty="0" err="1"/>
              <a:t>hơi</a:t>
            </a:r>
            <a:r>
              <a:rPr lang="en-US" sz="2800" b="1" dirty="0"/>
              <a:t>.</a:t>
            </a:r>
          </a:p>
        </p:txBody>
      </p:sp>
      <p:sp>
        <p:nvSpPr>
          <p:cNvPr id="12" name="TextBox 11"/>
          <p:cNvSpPr txBox="1"/>
          <p:nvPr/>
        </p:nvSpPr>
        <p:spPr>
          <a:xfrm>
            <a:off x="1526322" y="3632853"/>
            <a:ext cx="4333238" cy="523220"/>
          </a:xfrm>
          <a:prstGeom prst="rect">
            <a:avLst/>
          </a:prstGeom>
          <a:noFill/>
        </p:spPr>
        <p:txBody>
          <a:bodyPr wrap="none" rtlCol="0">
            <a:spAutoFit/>
          </a:bodyPr>
          <a:lstStyle/>
          <a:p>
            <a:r>
              <a:rPr lang="en-US" sz="2800" b="1" dirty="0"/>
              <a:t>- </a:t>
            </a:r>
            <a:r>
              <a:rPr lang="en-US" sz="2800" b="1" dirty="0" err="1"/>
              <a:t>Không</a:t>
            </a:r>
            <a:r>
              <a:rPr lang="en-US" sz="2800" b="1" dirty="0"/>
              <a:t> tan </a:t>
            </a:r>
            <a:r>
              <a:rPr lang="en-US" sz="2800" b="1" dirty="0" err="1"/>
              <a:t>trong</a:t>
            </a:r>
            <a:r>
              <a:rPr lang="en-US" sz="2800" b="1" dirty="0"/>
              <a:t> </a:t>
            </a:r>
            <a:r>
              <a:rPr lang="en-US" sz="2800" b="1" dirty="0" err="1"/>
              <a:t>nước</a:t>
            </a:r>
            <a:r>
              <a:rPr lang="en-US" sz="2800" b="1" dirty="0"/>
              <a:t> </a:t>
            </a:r>
          </a:p>
        </p:txBody>
      </p:sp>
      <p:sp>
        <p:nvSpPr>
          <p:cNvPr id="13" name="TextBox 12"/>
          <p:cNvSpPr txBox="1"/>
          <p:nvPr/>
        </p:nvSpPr>
        <p:spPr>
          <a:xfrm>
            <a:off x="1526323" y="4179562"/>
            <a:ext cx="5518386" cy="954107"/>
          </a:xfrm>
          <a:prstGeom prst="rect">
            <a:avLst/>
          </a:prstGeom>
          <a:noFill/>
        </p:spPr>
        <p:txBody>
          <a:bodyPr wrap="square" rtlCol="0">
            <a:spAutoFit/>
          </a:bodyPr>
          <a:lstStyle/>
          <a:p>
            <a:r>
              <a:rPr lang="en-US" sz="2800" b="1" dirty="0"/>
              <a:t>-</a:t>
            </a:r>
            <a:r>
              <a:rPr lang="en-US" sz="2800" dirty="0"/>
              <a:t> </a:t>
            </a:r>
            <a:r>
              <a:rPr lang="en-US" sz="2800" b="1" dirty="0"/>
              <a:t>Tan </a:t>
            </a:r>
            <a:r>
              <a:rPr lang="en-US" sz="2800" b="1" dirty="0" err="1"/>
              <a:t>được</a:t>
            </a:r>
            <a:r>
              <a:rPr lang="en-US" sz="2800" b="1" dirty="0"/>
              <a:t> </a:t>
            </a:r>
            <a:r>
              <a:rPr lang="en-US" sz="2800" b="1" dirty="0" err="1"/>
              <a:t>trong</a:t>
            </a:r>
            <a:r>
              <a:rPr lang="en-US" sz="2800" b="1" dirty="0"/>
              <a:t> </a:t>
            </a:r>
            <a:r>
              <a:rPr lang="en-US" sz="2800" b="1" dirty="0" err="1"/>
              <a:t>một</a:t>
            </a:r>
            <a:r>
              <a:rPr lang="en-US" sz="2800" b="1" dirty="0"/>
              <a:t> </a:t>
            </a:r>
            <a:r>
              <a:rPr lang="en-US" sz="2800" b="1" dirty="0" err="1"/>
              <a:t>số</a:t>
            </a:r>
            <a:r>
              <a:rPr lang="en-US" sz="2800" b="1" dirty="0"/>
              <a:t> </a:t>
            </a:r>
            <a:r>
              <a:rPr lang="en-US" sz="2800" b="1" dirty="0" err="1"/>
              <a:t>dụng</a:t>
            </a:r>
            <a:r>
              <a:rPr lang="en-US" sz="2800" b="1" dirty="0"/>
              <a:t> </a:t>
            </a:r>
            <a:r>
              <a:rPr lang="en-US" sz="2800" b="1" dirty="0" err="1"/>
              <a:t>môi</a:t>
            </a:r>
            <a:r>
              <a:rPr lang="en-US" sz="2800" b="1" dirty="0"/>
              <a:t> </a:t>
            </a:r>
            <a:r>
              <a:rPr lang="en-US" sz="2800" b="1" dirty="0" err="1"/>
              <a:t>hữu</a:t>
            </a:r>
            <a:r>
              <a:rPr lang="en-US" sz="2800" b="1" dirty="0"/>
              <a:t> </a:t>
            </a:r>
            <a:r>
              <a:rPr lang="en-US" sz="2800" b="1" dirty="0" err="1"/>
              <a:t>cơ</a:t>
            </a:r>
            <a:r>
              <a:rPr lang="en-US" sz="2800" b="1" dirty="0"/>
              <a:t> cs</a:t>
            </a:r>
            <a:r>
              <a:rPr lang="en-US" sz="2800" b="1" baseline="-25000" dirty="0"/>
              <a:t>2</a:t>
            </a:r>
            <a:r>
              <a:rPr lang="en-US" sz="2800" b="1" dirty="0"/>
              <a:t>, benzene</a:t>
            </a:r>
          </a:p>
        </p:txBody>
      </p:sp>
      <p:sp>
        <p:nvSpPr>
          <p:cNvPr id="14" name="TextBox 13"/>
          <p:cNvSpPr txBox="1"/>
          <p:nvPr/>
        </p:nvSpPr>
        <p:spPr>
          <a:xfrm>
            <a:off x="1535784" y="5172436"/>
            <a:ext cx="5499463" cy="523220"/>
          </a:xfrm>
          <a:prstGeom prst="rect">
            <a:avLst/>
          </a:prstGeom>
          <a:noFill/>
        </p:spPr>
        <p:txBody>
          <a:bodyPr wrap="square" rtlCol="0">
            <a:spAutoFit/>
          </a:bodyPr>
          <a:lstStyle/>
          <a:p>
            <a:r>
              <a:rPr lang="en-US" sz="2800" b="1" dirty="0"/>
              <a:t>- </a:t>
            </a:r>
            <a:r>
              <a:rPr lang="en-US" sz="2800" b="1" dirty="0" err="1"/>
              <a:t>Rất</a:t>
            </a:r>
            <a:r>
              <a:rPr lang="en-US" sz="2800" b="1" dirty="0"/>
              <a:t> </a:t>
            </a:r>
            <a:r>
              <a:rPr lang="en-US" sz="2800" b="1" dirty="0" err="1"/>
              <a:t>độc</a:t>
            </a:r>
            <a:r>
              <a:rPr lang="en-US" sz="2800" b="1" dirty="0"/>
              <a:t> </a:t>
            </a:r>
            <a:r>
              <a:rPr lang="en-US" sz="2800" b="1" dirty="0" err="1"/>
              <a:t>và</a:t>
            </a:r>
            <a:r>
              <a:rPr lang="en-US" sz="2800" b="1" dirty="0"/>
              <a:t> </a:t>
            </a:r>
            <a:r>
              <a:rPr lang="en-US" sz="2800" b="1" dirty="0" err="1"/>
              <a:t>gây</a:t>
            </a:r>
            <a:r>
              <a:rPr lang="en-US" sz="2800" b="1" dirty="0"/>
              <a:t> </a:t>
            </a:r>
            <a:r>
              <a:rPr lang="en-US" sz="2800" b="1" dirty="0" err="1"/>
              <a:t>bỏng</a:t>
            </a:r>
            <a:r>
              <a:rPr lang="en-US" sz="2800" b="1" dirty="0"/>
              <a:t> </a:t>
            </a:r>
            <a:r>
              <a:rPr lang="en-US" sz="2800" b="1" dirty="0" err="1"/>
              <a:t>nặng</a:t>
            </a:r>
            <a:endParaRPr lang="en-US" sz="2800" b="1" dirty="0"/>
          </a:p>
        </p:txBody>
      </p:sp>
      <p:sp>
        <p:nvSpPr>
          <p:cNvPr id="15" name="TextBox 14"/>
          <p:cNvSpPr txBox="1"/>
          <p:nvPr/>
        </p:nvSpPr>
        <p:spPr>
          <a:xfrm>
            <a:off x="6934944" y="1789603"/>
            <a:ext cx="5103150" cy="2246769"/>
          </a:xfrm>
          <a:prstGeom prst="rect">
            <a:avLst/>
          </a:prstGeom>
          <a:noFill/>
        </p:spPr>
        <p:txBody>
          <a:bodyPr wrap="square" rtlCol="0">
            <a:spAutoFit/>
          </a:bodyPr>
          <a:lstStyle/>
          <a:p>
            <a:r>
              <a:rPr lang="en-US" dirty="0"/>
              <a:t>-</a:t>
            </a:r>
            <a:r>
              <a:rPr lang="en-US" sz="2800" b="1" dirty="0"/>
              <a:t> </a:t>
            </a:r>
            <a:r>
              <a:rPr lang="en-US" sz="2800" b="1" dirty="0" err="1"/>
              <a:t>Là</a:t>
            </a:r>
            <a:r>
              <a:rPr lang="en-US" sz="2800" b="1" dirty="0"/>
              <a:t> </a:t>
            </a:r>
            <a:r>
              <a:rPr lang="en-US" sz="2800" b="1" dirty="0" err="1"/>
              <a:t>bột</a:t>
            </a:r>
            <a:r>
              <a:rPr lang="en-US" sz="2800" b="1" dirty="0"/>
              <a:t> </a:t>
            </a:r>
            <a:r>
              <a:rPr lang="en-US" sz="2800" b="1" dirty="0" err="1"/>
              <a:t>màu</a:t>
            </a:r>
            <a:r>
              <a:rPr lang="en-US" sz="2800" b="1" dirty="0"/>
              <a:t> </a:t>
            </a:r>
            <a:r>
              <a:rPr lang="en-US" sz="2800" b="1" dirty="0" err="1"/>
              <a:t>đỏ</a:t>
            </a:r>
            <a:r>
              <a:rPr lang="en-US" sz="2800" b="1" dirty="0"/>
              <a:t> </a:t>
            </a:r>
            <a:r>
              <a:rPr lang="en-US" sz="2800" b="1" dirty="0" err="1"/>
              <a:t>thẫm</a:t>
            </a:r>
            <a:r>
              <a:rPr lang="en-US" sz="2800" b="1" dirty="0"/>
              <a:t>, </a:t>
            </a:r>
            <a:r>
              <a:rPr lang="en-US" sz="2800" b="1" dirty="0" err="1"/>
              <a:t>dễ</a:t>
            </a:r>
            <a:r>
              <a:rPr lang="en-US" sz="2800" b="1" dirty="0"/>
              <a:t> </a:t>
            </a:r>
            <a:r>
              <a:rPr lang="en-US" sz="2800" b="1" dirty="0" err="1"/>
              <a:t>hút</a:t>
            </a:r>
            <a:r>
              <a:rPr lang="en-US" sz="2800" b="1" dirty="0"/>
              <a:t> </a:t>
            </a:r>
            <a:r>
              <a:rPr lang="en-US" sz="2800" b="1" dirty="0" err="1"/>
              <a:t>ẩm</a:t>
            </a:r>
            <a:r>
              <a:rPr lang="en-US" sz="2800" b="1" dirty="0"/>
              <a:t> </a:t>
            </a:r>
            <a:r>
              <a:rPr lang="en-US" sz="2800" b="1" dirty="0" err="1"/>
              <a:t>và</a:t>
            </a:r>
            <a:r>
              <a:rPr lang="en-US" sz="2800" b="1" dirty="0"/>
              <a:t> </a:t>
            </a:r>
            <a:r>
              <a:rPr lang="en-US" sz="2800" b="1" dirty="0" err="1"/>
              <a:t>dễ</a:t>
            </a:r>
            <a:r>
              <a:rPr lang="en-US" sz="2800" b="1" dirty="0"/>
              <a:t> </a:t>
            </a:r>
            <a:r>
              <a:rPr lang="en-US" sz="2800" b="1" dirty="0" err="1"/>
              <a:t>chảy</a:t>
            </a:r>
            <a:r>
              <a:rPr lang="en-US" sz="2800" b="1" dirty="0"/>
              <a:t> </a:t>
            </a:r>
            <a:r>
              <a:rPr lang="en-US" sz="2800" b="1" dirty="0" err="1"/>
              <a:t>rữa</a:t>
            </a:r>
            <a:r>
              <a:rPr lang="en-US" sz="2800" b="1" dirty="0"/>
              <a:t>, </a:t>
            </a:r>
            <a:r>
              <a:rPr lang="en-US" sz="2800" b="1" dirty="0" err="1"/>
              <a:t>bền</a:t>
            </a:r>
            <a:r>
              <a:rPr lang="en-US" sz="2800" b="1" dirty="0"/>
              <a:t> </a:t>
            </a:r>
            <a:r>
              <a:rPr lang="en-US" sz="2800" b="1" dirty="0" err="1"/>
              <a:t>hơn</a:t>
            </a:r>
            <a:r>
              <a:rPr lang="en-US" sz="2800" b="1" dirty="0"/>
              <a:t> phosphorus </a:t>
            </a:r>
            <a:r>
              <a:rPr lang="en-US" sz="2800" b="1" dirty="0" err="1"/>
              <a:t>trắng</a:t>
            </a:r>
            <a:r>
              <a:rPr lang="en-US" sz="2800" b="1" dirty="0"/>
              <a:t>( </a:t>
            </a:r>
            <a:r>
              <a:rPr lang="en-US" sz="2800" b="1" dirty="0" err="1"/>
              <a:t>có</a:t>
            </a:r>
            <a:r>
              <a:rPr lang="en-US" sz="2800" b="1" dirty="0"/>
              <a:t> </a:t>
            </a:r>
            <a:r>
              <a:rPr lang="en-US" sz="2800" b="1" dirty="0" err="1"/>
              <a:t>nhiệt</a:t>
            </a:r>
            <a:r>
              <a:rPr lang="en-US" sz="2800" b="1" dirty="0"/>
              <a:t> </a:t>
            </a:r>
            <a:r>
              <a:rPr lang="en-US" sz="2800" b="1" dirty="0" err="1"/>
              <a:t>độ</a:t>
            </a:r>
            <a:r>
              <a:rPr lang="en-US" sz="2800" b="1" dirty="0"/>
              <a:t> </a:t>
            </a:r>
            <a:r>
              <a:rPr lang="en-US" sz="2800" b="1" dirty="0" err="1"/>
              <a:t>sôi</a:t>
            </a:r>
            <a:r>
              <a:rPr lang="en-US" sz="2800" b="1" dirty="0"/>
              <a:t>, </a:t>
            </a:r>
            <a:r>
              <a:rPr lang="en-US" sz="2800" b="1" dirty="0" err="1"/>
              <a:t>nhiệt</a:t>
            </a:r>
            <a:r>
              <a:rPr lang="en-US" sz="2800" b="1" dirty="0"/>
              <a:t> </a:t>
            </a:r>
            <a:r>
              <a:rPr lang="en-US" sz="2800" b="1" dirty="0" err="1"/>
              <a:t>độ</a:t>
            </a:r>
            <a:r>
              <a:rPr lang="en-US" sz="2800" b="1" dirty="0"/>
              <a:t> </a:t>
            </a:r>
            <a:r>
              <a:rPr lang="en-US" sz="2800" b="1" dirty="0" err="1"/>
              <a:t>nóng</a:t>
            </a:r>
            <a:r>
              <a:rPr lang="en-US" sz="2800" b="1" dirty="0"/>
              <a:t> </a:t>
            </a:r>
            <a:r>
              <a:rPr lang="en-US" sz="2800" b="1" dirty="0" err="1"/>
              <a:t>chảy</a:t>
            </a:r>
            <a:r>
              <a:rPr lang="en-US" sz="2800" b="1" dirty="0"/>
              <a:t> </a:t>
            </a:r>
            <a:r>
              <a:rPr lang="en-US" sz="2800" b="1" dirty="0" err="1"/>
              <a:t>cao</a:t>
            </a:r>
            <a:r>
              <a:rPr lang="en-US" sz="2800" b="1" dirty="0"/>
              <a:t> </a:t>
            </a:r>
            <a:r>
              <a:rPr lang="en-US" sz="2800" b="1" dirty="0" err="1"/>
              <a:t>hơn</a:t>
            </a:r>
            <a:r>
              <a:rPr lang="en-US" sz="2800" b="1" dirty="0"/>
              <a:t>)</a:t>
            </a:r>
          </a:p>
        </p:txBody>
      </p:sp>
      <p:sp>
        <p:nvSpPr>
          <p:cNvPr id="16" name="TextBox 15"/>
          <p:cNvSpPr txBox="1"/>
          <p:nvPr/>
        </p:nvSpPr>
        <p:spPr>
          <a:xfrm>
            <a:off x="6999288" y="4036372"/>
            <a:ext cx="4974461" cy="954107"/>
          </a:xfrm>
          <a:prstGeom prst="rect">
            <a:avLst/>
          </a:prstGeom>
          <a:noFill/>
        </p:spPr>
        <p:txBody>
          <a:bodyPr wrap="square" rtlCol="0">
            <a:spAutoFit/>
          </a:bodyPr>
          <a:lstStyle/>
          <a:p>
            <a:r>
              <a:rPr lang="en-US" sz="2800" b="1" dirty="0"/>
              <a:t>- </a:t>
            </a:r>
            <a:r>
              <a:rPr lang="en-US" sz="2800" b="1" dirty="0" err="1"/>
              <a:t>Không</a:t>
            </a:r>
            <a:r>
              <a:rPr lang="en-US" sz="2800" b="1" dirty="0"/>
              <a:t> tan </a:t>
            </a:r>
            <a:r>
              <a:rPr lang="en-US" sz="2800" b="1" dirty="0" err="1"/>
              <a:t>trong</a:t>
            </a:r>
            <a:r>
              <a:rPr lang="en-US" sz="2800" b="1" dirty="0"/>
              <a:t> </a:t>
            </a:r>
            <a:r>
              <a:rPr lang="en-US" sz="2800" b="1" dirty="0" err="1"/>
              <a:t>dụng</a:t>
            </a:r>
            <a:r>
              <a:rPr lang="en-US" sz="2800" b="1" dirty="0"/>
              <a:t> </a:t>
            </a:r>
            <a:r>
              <a:rPr lang="en-US" sz="2800" b="1" dirty="0" err="1"/>
              <a:t>môi</a:t>
            </a:r>
            <a:r>
              <a:rPr lang="en-US" sz="2800" b="1" dirty="0"/>
              <a:t> </a:t>
            </a:r>
            <a:r>
              <a:rPr lang="en-US" sz="2800" b="1" dirty="0" err="1"/>
              <a:t>thường</a:t>
            </a:r>
            <a:r>
              <a:rPr lang="en-US" sz="2800" b="1" dirty="0"/>
              <a:t> </a:t>
            </a:r>
          </a:p>
        </p:txBody>
      </p:sp>
      <p:sp>
        <p:nvSpPr>
          <p:cNvPr id="18" name="TextBox 17"/>
          <p:cNvSpPr txBox="1"/>
          <p:nvPr/>
        </p:nvSpPr>
        <p:spPr>
          <a:xfrm>
            <a:off x="6999288" y="4898621"/>
            <a:ext cx="5076651" cy="954107"/>
          </a:xfrm>
          <a:prstGeom prst="rect">
            <a:avLst/>
          </a:prstGeom>
          <a:noFill/>
        </p:spPr>
        <p:txBody>
          <a:bodyPr wrap="square" rtlCol="0">
            <a:spAutoFit/>
          </a:bodyPr>
          <a:lstStyle/>
          <a:p>
            <a:r>
              <a:rPr lang="en-US" sz="2800" b="1" dirty="0"/>
              <a:t>- </a:t>
            </a:r>
            <a:r>
              <a:rPr lang="en-US" sz="2800" b="1" dirty="0" err="1"/>
              <a:t>Không</a:t>
            </a:r>
            <a:r>
              <a:rPr lang="en-US" sz="2800" b="1" dirty="0"/>
              <a:t> </a:t>
            </a:r>
            <a:r>
              <a:rPr lang="en-US" sz="2800" b="1" dirty="0" err="1"/>
              <a:t>độc</a:t>
            </a:r>
            <a:r>
              <a:rPr lang="en-US" sz="2800" b="1" dirty="0"/>
              <a:t>, </a:t>
            </a:r>
            <a:r>
              <a:rPr lang="en-US" sz="2800" b="1" dirty="0" err="1"/>
              <a:t>không</a:t>
            </a:r>
            <a:r>
              <a:rPr lang="en-US" sz="2800" b="1" dirty="0"/>
              <a:t> </a:t>
            </a:r>
            <a:r>
              <a:rPr lang="en-US" sz="2800" b="1" dirty="0" err="1"/>
              <a:t>gây</a:t>
            </a:r>
            <a:r>
              <a:rPr lang="en-US" sz="2800" b="1" dirty="0"/>
              <a:t> </a:t>
            </a:r>
            <a:r>
              <a:rPr lang="en-US" sz="2800" b="1" dirty="0" err="1"/>
              <a:t>bỏng</a:t>
            </a:r>
            <a:r>
              <a:rPr lang="en-US" sz="2800" b="1" dirty="0"/>
              <a:t> da</a:t>
            </a:r>
          </a:p>
        </p:txBody>
      </p:sp>
    </p:spTree>
    <p:extLst>
      <p:ext uri="{BB962C8B-B14F-4D97-AF65-F5344CB8AC3E}">
        <p14:creationId xmlns:p14="http://schemas.microsoft.com/office/powerpoint/2010/main" val="348377897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5|2.1|2|1.5|1.7|2.9|1.6|0.9|1.8"/>
</p:tagLst>
</file>

<file path=ppt/tags/tag2.xml><?xml version="1.0" encoding="utf-8"?>
<p:tagLst xmlns:a="http://schemas.openxmlformats.org/drawingml/2006/main" xmlns:r="http://schemas.openxmlformats.org/officeDocument/2006/relationships" xmlns:p="http://schemas.openxmlformats.org/presentationml/2006/main">
  <p:tag name="TIMING" val="|11.7|2.3|2.3|3.4|1.3|1.6"/>
</p:tagLst>
</file>

<file path=ppt/tags/tag3.xml><?xml version="1.0" encoding="utf-8"?>
<p:tagLst xmlns:a="http://schemas.openxmlformats.org/drawingml/2006/main" xmlns:r="http://schemas.openxmlformats.org/officeDocument/2006/relationships" xmlns:p="http://schemas.openxmlformats.org/presentationml/2006/main">
  <p:tag name="TIMING" val="|4.8|0.9|5.7|1.6|8|4.3|1.2|2.1|1.7|2.2|1.9|1.1|1.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965</TotalTime>
  <Words>3212</Words>
  <Application>Microsoft Office PowerPoint</Application>
  <PresentationFormat>Custom</PresentationFormat>
  <Paragraphs>452</Paragraphs>
  <Slides>55</Slides>
  <Notes>3</Notes>
  <HiddenSlides>0</HiddenSlides>
  <MMClips>16</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5470</dc:creator>
  <cp:lastModifiedBy>admin</cp:lastModifiedBy>
  <cp:revision>262</cp:revision>
  <dcterms:created xsi:type="dcterms:W3CDTF">2023-06-27T07:54:55Z</dcterms:created>
  <dcterms:modified xsi:type="dcterms:W3CDTF">2025-03-05T08:32:13Z</dcterms:modified>
</cp:coreProperties>
</file>