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61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99"/>
    <a:srgbClr val="CC0099"/>
    <a:srgbClr val="00FF99"/>
    <a:srgbClr val="660033"/>
    <a:srgbClr val="66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3E1A4-8105-4106-B7CA-92A737848927}" type="datetimeFigureOut">
              <a:rPr lang="en-US" smtClean="0"/>
              <a:pPr/>
              <a:t>13-Aug-17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99306-A03C-4C85-B7D9-112A4546C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19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3B44-F413-4958-A78C-C08A1B095965}" type="datetime1">
              <a:rPr lang="en-US" smtClean="0"/>
              <a:pPr/>
              <a:t>13-Aug-17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TỔ 01 - 9a3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5F2D-6BE5-4530-B777-4806E3B0AD8F}" type="datetime1">
              <a:rPr lang="en-US" smtClean="0"/>
              <a:pPr/>
              <a:t>13-Aug-17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ECF-F6B5-4927-8EFB-AC95371D173A}" type="datetime1">
              <a:rPr lang="en-US" smtClean="0"/>
              <a:pPr/>
              <a:t>13-Aug-17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50A0-CDC9-4601-BAE7-D81897D3486A}" type="datetime1">
              <a:rPr lang="en-US" smtClean="0"/>
              <a:pPr/>
              <a:t>13-Aug-17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859D-39CD-4620-88B7-9FB676BE3147}" type="datetime1">
              <a:rPr lang="en-US" smtClean="0"/>
              <a:pPr/>
              <a:t>13-Aug-17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A78B-9D11-42D7-8E6E-8DF7E7E5982D}" type="datetime1">
              <a:rPr lang="en-US" smtClean="0"/>
              <a:pPr/>
              <a:t>13-Aug-17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1923-7F28-493B-A9F4-20A8F7CD13B0}" type="datetime1">
              <a:rPr lang="en-US" smtClean="0"/>
              <a:pPr/>
              <a:t>13-Aug-17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7669-4B8A-4829-97E4-4E99CC8CBC3A}" type="datetime1">
              <a:rPr lang="en-US" smtClean="0"/>
              <a:pPr/>
              <a:t>13-Aug-17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5F52-0E27-4F6A-BDFB-6CDBBBC3AD01}" type="datetime1">
              <a:rPr lang="en-US" smtClean="0"/>
              <a:pPr/>
              <a:t>13-Aug-17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AE5F-F637-4EC8-88BE-3D551817DCAA}" type="datetime1">
              <a:rPr lang="en-US" smtClean="0"/>
              <a:pPr/>
              <a:t>13-Aug-17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5E67-1FD3-41A2-B53D-A34F184943E9}" type="datetime1">
              <a:rPr lang="en-US" smtClean="0"/>
              <a:pPr/>
              <a:t>13-Aug-17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1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910AEEB2-029E-4EAA-90A9-6853F8077907}" type="datetime1">
              <a:rPr lang="en-US" smtClean="0"/>
              <a:pPr/>
              <a:t>13-Aug-17</a:t>
            </a:fld>
            <a:r>
              <a:rPr lang="en-US" smtClean="0"/>
              <a:t>                           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TỔ 01 - 9a3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6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EC156312-DE2B-4C5B-A8B0-00DA3273E85A}" type="slidenum">
              <a:rPr lang="en-US" smtClean="0"/>
              <a:pPr/>
              <a:t>‹#›</a:t>
            </a:fld>
            <a:r>
              <a:rPr lang="en-US" smtClean="0"/>
              <a:t>                 </a:t>
            </a:r>
            <a:r>
              <a:rPr lang="en-US" sz="1800" smtClean="0"/>
              <a:t>              </a:t>
            </a:r>
            <a:r>
              <a:rPr lang="en-US" sz="2000" smtClean="0"/>
              <a:t>                                   </a:t>
            </a:r>
            <a:r>
              <a:rPr lang="en-US" sz="2400" smtClean="0"/>
              <a:t>                   </a:t>
            </a:r>
            <a:r>
              <a:rPr lang="en-US" sz="2800" smtClean="0"/>
              <a:t>            </a:t>
            </a:r>
            <a:r>
              <a:rPr lang="en-US" sz="3200" smtClean="0"/>
              <a:t>      </a:t>
            </a:r>
            <a:r>
              <a:rPr lang="en-US" sz="3600" smtClean="0"/>
              <a:t>       </a:t>
            </a:r>
            <a:r>
              <a:rPr lang="en-US" sz="4000" smtClean="0"/>
              <a:t>                                </a:t>
            </a:r>
            <a:r>
              <a:rPr lang="en-US" sz="3600" smtClean="0"/>
              <a:t>         </a:t>
            </a:r>
            <a:r>
              <a:rPr lang="en-US" sz="3200" smtClean="0"/>
              <a:t>                    </a:t>
            </a:r>
            <a:r>
              <a:rPr lang="en-US" sz="2800" smtClean="0"/>
              <a:t>       </a:t>
            </a:r>
            <a:r>
              <a:rPr lang="en-US" sz="2400" smtClean="0"/>
              <a:t>                       </a:t>
            </a:r>
            <a:endParaRPr lang="en-US" sz="1800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15" name="click.wav"/>
          </p:stSnd>
        </p:sndAc>
      </p:transition>
    </mc:Choice>
    <mc:Fallback>
      <p:transition>
        <p:fade/>
        <p:sndAc>
          <p:stSnd>
            <p:snd r:embed="rId1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bg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17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10" y="2895601"/>
            <a:ext cx="7772400" cy="1371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CÔNG</a:t>
            </a: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NGHỆ</a:t>
            </a: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  <a:endParaRPr lang="en-US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2278" y="914400"/>
            <a:ext cx="7848600" cy="16383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1: </a:t>
            </a:r>
            <a:r>
              <a:rPr lang="en-US" sz="5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GiớI</a:t>
            </a:r>
            <a:r>
              <a:rPr lang="en-US" sz="5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Thiệu</a:t>
            </a:r>
            <a:r>
              <a:rPr lang="en-US" sz="5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5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Nghề</a:t>
            </a:r>
            <a:r>
              <a:rPr lang="en-US" sz="5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Điện</a:t>
            </a:r>
            <a:r>
              <a:rPr lang="en-US" sz="5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DÂn</a:t>
            </a:r>
            <a:r>
              <a:rPr lang="en-US" sz="5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Dụng</a:t>
            </a:r>
            <a:endParaRPr lang="en-US" sz="5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075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 err="1" smtClean="0">
                <a:solidFill>
                  <a:srgbClr val="0000FF"/>
                </a:solidFill>
              </a:rPr>
              <a:t>Điều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kiện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làm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việc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của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điện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dân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dụng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ctr"/>
            <a:r>
              <a:rPr lang="en-US" u="sng" dirty="0" err="1" smtClean="0"/>
              <a:t>Bài</a:t>
            </a:r>
            <a:r>
              <a:rPr lang="en-US" u="sng" dirty="0" smtClean="0"/>
              <a:t> </a:t>
            </a:r>
            <a:r>
              <a:rPr lang="en-US" u="sng" dirty="0" err="1" smtClean="0"/>
              <a:t>tập</a:t>
            </a:r>
            <a:r>
              <a:rPr lang="en-US" u="sng" dirty="0"/>
              <a:t> </a:t>
            </a:r>
            <a:endParaRPr lang="en-US" u="sng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lắp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đặt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cấp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được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hành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môi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trường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nào</a:t>
            </a:r>
            <a:r>
              <a:rPr lang="en-US" dirty="0" smtClean="0">
                <a:solidFill>
                  <a:srgbClr val="FF0000"/>
                </a:solidFill>
              </a:rPr>
              <a:t> ? (</a:t>
            </a:r>
            <a:r>
              <a:rPr lang="en-US" dirty="0" err="1" smtClean="0">
                <a:solidFill>
                  <a:srgbClr val="FF0000"/>
                </a:solidFill>
              </a:rPr>
              <a:t>Đánh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dấu</a:t>
            </a:r>
            <a:r>
              <a:rPr lang="en-US" dirty="0" smtClean="0">
                <a:solidFill>
                  <a:srgbClr val="FF0000"/>
                </a:solidFill>
              </a:rPr>
              <a:t> x </a:t>
            </a:r>
            <a:r>
              <a:rPr lang="en-US" dirty="0" err="1" smtClean="0">
                <a:solidFill>
                  <a:srgbClr val="FF0000"/>
                </a:solidFill>
              </a:rPr>
              <a:t>vào</a:t>
            </a:r>
            <a:r>
              <a:rPr lang="en-US" dirty="0" smtClean="0">
                <a:solidFill>
                  <a:srgbClr val="FF0000"/>
                </a:solidFill>
              </a:rPr>
              <a:t> ô </a:t>
            </a:r>
            <a:r>
              <a:rPr lang="en-US" dirty="0" err="1" smtClean="0">
                <a:solidFill>
                  <a:srgbClr val="FF0000"/>
                </a:solidFill>
              </a:rPr>
              <a:t>đúng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/>
              <a:t>.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đôc</a:t>
            </a:r>
            <a:r>
              <a:rPr lang="en-US" dirty="0" smtClean="0"/>
              <a:t> </a:t>
            </a:r>
            <a:r>
              <a:rPr lang="en-US" dirty="0" err="1" smtClean="0"/>
              <a:t>hại</a:t>
            </a:r>
            <a:r>
              <a:rPr lang="en-US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92529" y="3428999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6592529" y="5460589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x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6592529" y="4951770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/>
          </a:p>
        </p:txBody>
      </p:sp>
      <p:sp>
        <p:nvSpPr>
          <p:cNvPr id="9" name="Rectangle 8"/>
          <p:cNvSpPr/>
          <p:nvPr/>
        </p:nvSpPr>
        <p:spPr>
          <a:xfrm>
            <a:off x="6592529" y="3945193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6592529" y="4442951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92529" y="2905431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x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15829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 err="1" smtClean="0">
                <a:solidFill>
                  <a:srgbClr val="0000FF"/>
                </a:solidFill>
              </a:rPr>
              <a:t>Yêu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cầu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của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điện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dân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dụng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đối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với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điện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dân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dụng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nhiêu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yếu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bản</a:t>
            </a:r>
            <a:r>
              <a:rPr lang="en-US" dirty="0" smtClean="0">
                <a:solidFill>
                  <a:srgbClr val="FF0000"/>
                </a:solidFill>
              </a:rPr>
              <a:t>? </a:t>
            </a:r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yếu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đó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Có</a:t>
            </a:r>
            <a:r>
              <a:rPr lang="en-US" dirty="0" smtClean="0"/>
              <a:t> 4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tố</a:t>
            </a:r>
            <a:r>
              <a:rPr lang="en-US" dirty="0" smtClean="0"/>
              <a:t>: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,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,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, </a:t>
            </a:r>
            <a:r>
              <a:rPr lang="en-US" dirty="0" err="1" smtClean="0"/>
              <a:t>sức</a:t>
            </a:r>
            <a:r>
              <a:rPr lang="en-US" dirty="0" smtClean="0"/>
              <a:t> </a:t>
            </a:r>
            <a:r>
              <a:rPr lang="en-US" dirty="0" err="1" smtClean="0"/>
              <a:t>khỏe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3005726"/>
            <a:ext cx="3867150" cy="3166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005726"/>
            <a:ext cx="2886075" cy="3166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05726"/>
            <a:ext cx="2590800" cy="31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83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6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Điền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vào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chỗ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trống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kiến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: </a:t>
            </a:r>
            <a:r>
              <a:rPr lang="en-US" sz="3200" dirty="0" err="1" smtClean="0"/>
              <a:t>tối</a:t>
            </a:r>
            <a:r>
              <a:rPr lang="en-US" sz="3200" dirty="0" smtClean="0"/>
              <a:t> </a:t>
            </a:r>
            <a:r>
              <a:rPr lang="en-US" sz="3200" dirty="0" err="1" smtClean="0"/>
              <a:t>thiểu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……… </a:t>
            </a:r>
            <a:r>
              <a:rPr lang="en-US" sz="3200" dirty="0" smtClean="0"/>
              <a:t>…….</a:t>
            </a:r>
            <a:r>
              <a:rPr lang="en-US" sz="3200" dirty="0" err="1" smtClean="0"/>
              <a:t>trung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sở</a:t>
            </a:r>
            <a:r>
              <a:rPr lang="en-US" sz="3200" dirty="0" smtClean="0"/>
              <a:t>.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………………….. …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lĩnh</a:t>
            </a:r>
            <a:r>
              <a:rPr lang="en-US" sz="3200" dirty="0" smtClean="0"/>
              <a:t> </a:t>
            </a:r>
            <a:r>
              <a:rPr lang="en-US" sz="3200" dirty="0" err="1" smtClean="0"/>
              <a:t>vực</a:t>
            </a:r>
            <a:r>
              <a:rPr lang="en-US" sz="3200" dirty="0" smtClean="0"/>
              <a:t> </a:t>
            </a:r>
            <a:r>
              <a:rPr lang="en-US" sz="3200" dirty="0" err="1" smtClean="0"/>
              <a:t>kĩ</a:t>
            </a:r>
            <a:r>
              <a:rPr lang="en-US" sz="3200" dirty="0" smtClean="0"/>
              <a:t> </a:t>
            </a:r>
            <a:r>
              <a:rPr lang="en-US" sz="3200" dirty="0" err="1" smtClean="0"/>
              <a:t>thuật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.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…………………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nghề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dân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kĩ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: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kĩ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đo</a:t>
            </a:r>
            <a:r>
              <a:rPr lang="en-US" sz="3200" dirty="0" smtClean="0"/>
              <a:t> </a:t>
            </a:r>
            <a:r>
              <a:rPr lang="en-US" sz="3200" dirty="0" err="1" smtClean="0"/>
              <a:t>lường</a:t>
            </a:r>
            <a:r>
              <a:rPr lang="en-US" sz="3200" dirty="0" smtClean="0"/>
              <a:t>,………….,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dưỡng</a:t>
            </a:r>
            <a:r>
              <a:rPr lang="en-US" sz="3200" dirty="0" smtClean="0"/>
              <a:t>, ……………, </a:t>
            </a:r>
            <a:r>
              <a:rPr lang="en-US" sz="3200" dirty="0" err="1" smtClean="0"/>
              <a:t>lắp</a:t>
            </a:r>
            <a:r>
              <a:rPr lang="en-US" sz="3200" dirty="0" smtClean="0"/>
              <a:t> </a:t>
            </a:r>
            <a:r>
              <a:rPr lang="en-US" sz="3200" dirty="0" err="1" smtClean="0"/>
              <a:t>đặt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……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TỔ 01 - 9a3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0" y="1828800"/>
            <a:ext cx="22098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t</a:t>
            </a:r>
            <a:r>
              <a:rPr lang="en-US" sz="3000" b="1" dirty="0" err="1" smtClean="0">
                <a:solidFill>
                  <a:srgbClr val="FF0000"/>
                </a:solidFill>
              </a:rPr>
              <a:t>ốt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nghiệp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2362200"/>
            <a:ext cx="3429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k</a:t>
            </a:r>
            <a:r>
              <a:rPr lang="en-US" sz="3000" b="1" dirty="0" err="1" smtClean="0">
                <a:solidFill>
                  <a:srgbClr val="FF0000"/>
                </a:solidFill>
              </a:rPr>
              <a:t>iến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thức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cơ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bản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276600"/>
            <a:ext cx="28956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k</a:t>
            </a:r>
            <a:r>
              <a:rPr lang="en-US" sz="3000" b="1" dirty="0" err="1" smtClean="0">
                <a:solidFill>
                  <a:srgbClr val="FF0000"/>
                </a:solidFill>
              </a:rPr>
              <a:t>ĩ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thuật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4495800"/>
            <a:ext cx="20574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s</a:t>
            </a:r>
            <a:r>
              <a:rPr lang="en-US" sz="3000" b="1" dirty="0" err="1" smtClean="0">
                <a:solidFill>
                  <a:srgbClr val="FF0000"/>
                </a:solidFill>
              </a:rPr>
              <a:t>ử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dụng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4953000"/>
            <a:ext cx="2286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s</a:t>
            </a:r>
            <a:r>
              <a:rPr lang="en-US" sz="3000" b="1" dirty="0" err="1" smtClean="0">
                <a:solidFill>
                  <a:srgbClr val="FF0000"/>
                </a:solidFill>
              </a:rPr>
              <a:t>ửa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chữa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5410200"/>
            <a:ext cx="2286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m</a:t>
            </a:r>
            <a:r>
              <a:rPr lang="en-US" sz="3000" b="1" dirty="0" err="1" smtClean="0">
                <a:solidFill>
                  <a:srgbClr val="FF0000"/>
                </a:solidFill>
              </a:rPr>
              <a:t>ạch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điện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47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thái</a:t>
            </a:r>
            <a:r>
              <a:rPr lang="en-US" sz="3200" dirty="0" smtClean="0"/>
              <a:t> </a:t>
            </a:r>
            <a:r>
              <a:rPr lang="en-US" sz="3200" dirty="0" err="1" smtClean="0"/>
              <a:t>độ</a:t>
            </a:r>
            <a:r>
              <a:rPr lang="en-US" sz="3200" dirty="0" smtClean="0"/>
              <a:t>: …………. </a:t>
            </a:r>
            <a:r>
              <a:rPr lang="en-US" sz="3200" dirty="0" err="1" smtClean="0"/>
              <a:t>n</a:t>
            </a:r>
            <a:r>
              <a:rPr lang="en-US" sz="3200" dirty="0" err="1" smtClean="0"/>
              <a:t>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công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nghề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…………. </a:t>
            </a:r>
            <a:r>
              <a:rPr lang="en-US" sz="3200" dirty="0" err="1" smtClean="0"/>
              <a:t>b</a:t>
            </a:r>
            <a:r>
              <a:rPr lang="en-US" sz="3200" dirty="0" err="1" smtClean="0"/>
              <a:t>ảo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 </a:t>
            </a:r>
            <a:r>
              <a:rPr lang="en-US" sz="3200" dirty="0" err="1" smtClean="0"/>
              <a:t>môi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an </a:t>
            </a:r>
            <a:r>
              <a:rPr lang="en-US" sz="3200" dirty="0" err="1" smtClean="0"/>
              <a:t>toàn</a:t>
            </a:r>
            <a:r>
              <a:rPr lang="en-US" sz="3200" dirty="0" smtClean="0"/>
              <a:t> </a:t>
            </a:r>
            <a:r>
              <a:rPr lang="en-US" sz="3200" dirty="0" err="1" smtClean="0"/>
              <a:t>lao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,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khoa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, …………., </a:t>
            </a:r>
            <a:r>
              <a:rPr lang="en-US" sz="3200" dirty="0" err="1" smtClean="0"/>
              <a:t>thận</a:t>
            </a:r>
            <a:r>
              <a:rPr lang="en-US" sz="3200" dirty="0" smtClean="0"/>
              <a:t> </a:t>
            </a:r>
            <a:r>
              <a:rPr lang="en-US" sz="3200" dirty="0" err="1" smtClean="0"/>
              <a:t>trọng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……………….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sức</a:t>
            </a:r>
            <a:r>
              <a:rPr lang="en-US" sz="3200" dirty="0" smtClean="0"/>
              <a:t> </a:t>
            </a:r>
            <a:r>
              <a:rPr lang="en-US" sz="3200" dirty="0" err="1" smtClean="0"/>
              <a:t>khỏe</a:t>
            </a:r>
            <a:r>
              <a:rPr lang="en-US" sz="3200" dirty="0" smtClean="0"/>
              <a:t>: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đủ</a:t>
            </a:r>
            <a:r>
              <a:rPr lang="en-US" sz="3200" dirty="0" smtClean="0"/>
              <a:t> ……….. 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sức</a:t>
            </a:r>
            <a:r>
              <a:rPr lang="en-US" sz="3200" dirty="0" smtClean="0"/>
              <a:t> </a:t>
            </a:r>
            <a:r>
              <a:rPr lang="en-US" sz="3200" dirty="0" err="1" smtClean="0"/>
              <a:t>khỏe</a:t>
            </a:r>
            <a:r>
              <a:rPr lang="en-US" sz="3200" dirty="0" smtClean="0"/>
              <a:t>,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mắc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bệnh</a:t>
            </a:r>
            <a:r>
              <a:rPr lang="en-US" sz="3200" dirty="0" smtClean="0"/>
              <a:t> </a:t>
            </a:r>
            <a:r>
              <a:rPr lang="en-US" sz="3200" dirty="0" err="1" smtClean="0"/>
              <a:t>tim</a:t>
            </a:r>
            <a:r>
              <a:rPr lang="en-US" sz="3200" dirty="0" smtClean="0"/>
              <a:t> </a:t>
            </a:r>
            <a:r>
              <a:rPr lang="en-US" sz="3200" dirty="0" err="1" smtClean="0"/>
              <a:t>mạch</a:t>
            </a:r>
            <a:r>
              <a:rPr lang="en-US" sz="3200" dirty="0" smtClean="0"/>
              <a:t>, …………….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huyết</a:t>
            </a:r>
            <a:r>
              <a:rPr lang="en-US" sz="3200" dirty="0" smtClean="0"/>
              <a:t> </a:t>
            </a:r>
            <a:r>
              <a:rPr lang="en-US" sz="3200" dirty="0" err="1" smtClean="0"/>
              <a:t>áp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1447800"/>
            <a:ext cx="17526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</a:rPr>
              <a:t>y</a:t>
            </a:r>
            <a:r>
              <a:rPr lang="en-US" sz="3000" b="1" dirty="0" err="1" smtClean="0">
                <a:solidFill>
                  <a:srgbClr val="FF0000"/>
                </a:solidFill>
              </a:rPr>
              <a:t>êu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thích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1927123"/>
            <a:ext cx="1371600" cy="2826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ý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thức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2438400"/>
            <a:ext cx="17526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k</a:t>
            </a:r>
            <a:r>
              <a:rPr lang="en-US" sz="3000" b="1" dirty="0" err="1" smtClean="0">
                <a:solidFill>
                  <a:srgbClr val="FF0000"/>
                </a:solidFill>
              </a:rPr>
              <a:t>iên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trì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2895600"/>
            <a:ext cx="24384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c</a:t>
            </a:r>
            <a:r>
              <a:rPr lang="en-US" sz="3000" b="1" dirty="0" err="1" smtClean="0">
                <a:solidFill>
                  <a:srgbClr val="FF0000"/>
                </a:solidFill>
              </a:rPr>
              <a:t>hính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xác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0500" y="4114800"/>
            <a:ext cx="17526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đ</a:t>
            </a:r>
            <a:r>
              <a:rPr lang="en-US" sz="3000" b="1" dirty="0" err="1" smtClean="0">
                <a:solidFill>
                  <a:srgbClr val="FF0000"/>
                </a:solidFill>
              </a:rPr>
              <a:t>iều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kiện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4572000"/>
            <a:ext cx="2286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</a:rPr>
              <a:t>t</a:t>
            </a:r>
            <a:r>
              <a:rPr lang="en-US" sz="3000" b="1" dirty="0" err="1" smtClean="0">
                <a:solidFill>
                  <a:srgbClr val="FF0000"/>
                </a:solidFill>
              </a:rPr>
              <a:t>hấp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khớp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33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 err="1" smtClean="0">
                <a:solidFill>
                  <a:srgbClr val="0000FF"/>
                </a:solidFill>
              </a:rPr>
              <a:t>Triển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vọng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của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triển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vọng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</a:p>
          <a:p>
            <a:pPr>
              <a:buFontTx/>
              <a:buChar char="-"/>
            </a:pP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luôn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lai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gắn</a:t>
            </a:r>
            <a:r>
              <a:rPr lang="en-US" dirty="0" smtClean="0"/>
              <a:t> </a:t>
            </a:r>
            <a:r>
              <a:rPr lang="en-US" dirty="0" err="1" smtClean="0"/>
              <a:t>liền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,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tốc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ở.</a:t>
            </a:r>
          </a:p>
          <a:p>
            <a:pPr>
              <a:buFontTx/>
              <a:buChar char="-"/>
            </a:pP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ở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ở </a:t>
            </a:r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 smtClean="0"/>
              <a:t>thôn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</a:t>
            </a:r>
            <a:r>
              <a:rPr lang="en-US" dirty="0" err="1" smtClean="0"/>
              <a:t>núi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Do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mạng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→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2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b="1" dirty="0" err="1" smtClean="0">
                <a:solidFill>
                  <a:srgbClr val="0000FF"/>
                </a:solidFill>
              </a:rPr>
              <a:t>Những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nơi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đào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tạo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biết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ạy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,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,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Kĩ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–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ạy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huyện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Vd</a:t>
            </a:r>
            <a:r>
              <a:rPr lang="en-US" dirty="0" smtClean="0"/>
              <a:t>: Cao </a:t>
            </a:r>
            <a:r>
              <a:rPr lang="en-US" dirty="0" err="1" smtClean="0"/>
              <a:t>đẳng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1,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Thăng</a:t>
            </a:r>
            <a:r>
              <a:rPr lang="en-US" dirty="0" smtClean="0"/>
              <a:t> Long, …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184787"/>
            <a:ext cx="3886199" cy="4530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184787"/>
            <a:ext cx="4414684" cy="46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37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5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b="1" dirty="0" err="1" smtClean="0">
                <a:solidFill>
                  <a:srgbClr val="0000FF"/>
                </a:solidFill>
              </a:rPr>
              <a:t>Những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nơi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hoạt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nhưng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</a:p>
          <a:p>
            <a:pPr>
              <a:buFontTx/>
              <a:buChar char="-"/>
            </a:pP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/>
              <a:t>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, </a:t>
            </a:r>
            <a:r>
              <a:rPr lang="en-US" dirty="0" err="1" smtClean="0"/>
              <a:t>xí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, </a:t>
            </a:r>
            <a:r>
              <a:rPr lang="en-US" dirty="0" err="1" smtClean="0"/>
              <a:t>nông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, …</a:t>
            </a:r>
          </a:p>
          <a:p>
            <a:pPr>
              <a:buFontTx/>
              <a:buChar char="-"/>
            </a:pP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sở</a:t>
            </a:r>
            <a:r>
              <a:rPr lang="en-US" dirty="0" smtClean="0"/>
              <a:t> </a:t>
            </a:r>
            <a:r>
              <a:rPr lang="en-US" dirty="0" err="1" smtClean="0"/>
              <a:t>lắp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, </a:t>
            </a:r>
            <a:r>
              <a:rPr lang="en-US" dirty="0" err="1" smtClean="0"/>
              <a:t>sữa</a:t>
            </a:r>
            <a:r>
              <a:rPr lang="en-US" dirty="0" smtClean="0"/>
              <a:t> </a:t>
            </a:r>
            <a:r>
              <a:rPr lang="en-US" dirty="0" err="1" smtClean="0"/>
              <a:t>chữa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951337"/>
            <a:ext cx="3827156" cy="2386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06" y="3886200"/>
            <a:ext cx="3945194" cy="2451919"/>
          </a:xfrm>
          <a:prstGeom prst="rect">
            <a:avLst/>
          </a:prstGeom>
        </p:spPr>
      </p:pic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8458200" y="228600"/>
            <a:ext cx="533400" cy="53340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83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6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err="1" smtClean="0">
                <a:solidFill>
                  <a:srgbClr val="660033"/>
                </a:solidFill>
                <a:effectLst/>
              </a:rPr>
              <a:t>Câu</a:t>
            </a:r>
            <a:r>
              <a:rPr lang="en-US" sz="6600" b="1" dirty="0" smtClean="0">
                <a:solidFill>
                  <a:srgbClr val="660033"/>
                </a:solidFill>
                <a:effectLst/>
              </a:rPr>
              <a:t> </a:t>
            </a:r>
            <a:r>
              <a:rPr lang="en-US" sz="6600" b="1" dirty="0" err="1" smtClean="0">
                <a:solidFill>
                  <a:srgbClr val="660033"/>
                </a:solidFill>
                <a:effectLst/>
              </a:rPr>
              <a:t>Hỏi</a:t>
            </a:r>
            <a:r>
              <a:rPr lang="en-US" sz="6600" b="1" dirty="0" smtClean="0">
                <a:solidFill>
                  <a:srgbClr val="660033"/>
                </a:solidFill>
                <a:effectLst/>
              </a:rPr>
              <a:t> </a:t>
            </a:r>
            <a:r>
              <a:rPr lang="en-US" sz="6600" b="1" dirty="0" err="1" smtClean="0">
                <a:solidFill>
                  <a:srgbClr val="660033"/>
                </a:solidFill>
                <a:effectLst/>
              </a:rPr>
              <a:t>SGK</a:t>
            </a:r>
            <a:endParaRPr lang="en-US" sz="6600" b="1" dirty="0">
              <a:solidFill>
                <a:srgbClr val="66003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1. </a:t>
            </a:r>
            <a:r>
              <a:rPr lang="en-US" b="1" dirty="0" err="1" smtClean="0">
                <a:solidFill>
                  <a:srgbClr val="0000FF"/>
                </a:solidFill>
              </a:rPr>
              <a:t>Em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hãy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cho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biết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nội</a:t>
            </a:r>
            <a:r>
              <a:rPr lang="en-US" b="1" dirty="0" smtClean="0">
                <a:solidFill>
                  <a:srgbClr val="0000FF"/>
                </a:solidFill>
              </a:rPr>
              <a:t> dung </a:t>
            </a:r>
            <a:r>
              <a:rPr lang="en-US" b="1" dirty="0" err="1" smtClean="0">
                <a:solidFill>
                  <a:srgbClr val="0000FF"/>
                </a:solidFill>
              </a:rPr>
              <a:t>lao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của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điện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dân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dụng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00FF"/>
                </a:solidFill>
              </a:rPr>
              <a:t>Lắp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đặt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mạng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sản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xuất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sinh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hoạt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00FF"/>
                </a:solidFill>
              </a:rPr>
              <a:t>Lắp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đặt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thiết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bị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đồ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dùng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00FF"/>
                </a:solidFill>
              </a:rPr>
              <a:t>Vận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hành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bảo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dưỡng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sữa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chữa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mạng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thiết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bị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các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đồ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dùng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điện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4684777"/>
            <a:ext cx="3048000" cy="216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031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4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2.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điện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dân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dụng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có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triển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vọng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phát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triển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như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thế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nào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en-US" altLang="vi-VN" dirty="0" err="1">
                <a:latin typeface="Times New Roman" pitchFamily="18" charset="0"/>
              </a:rPr>
              <a:t>Cần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phát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triển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vi-VN" altLang="vi-VN" dirty="0">
                <a:latin typeface="Times New Roman" pitchFamily="18" charset="0"/>
              </a:rPr>
              <a:t>để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phục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vụ</a:t>
            </a:r>
            <a:r>
              <a:rPr lang="en-US" altLang="vi-VN" dirty="0">
                <a:latin typeface="Times New Roman" pitchFamily="18" charset="0"/>
              </a:rPr>
              <a:t> s</a:t>
            </a:r>
            <a:r>
              <a:rPr lang="vi-VN" altLang="vi-VN" dirty="0">
                <a:latin typeface="Times New Roman" pitchFamily="18" charset="0"/>
              </a:rPr>
              <a:t>ự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nghiệp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công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nghiệp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hoá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và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hiện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vi-VN" altLang="vi-VN" dirty="0">
                <a:latin typeface="Times New Roman" pitchFamily="18" charset="0"/>
              </a:rPr>
              <a:t>đạ</a:t>
            </a:r>
            <a:r>
              <a:rPr lang="en-US" altLang="vi-VN" dirty="0">
                <a:latin typeface="Times New Roman" pitchFamily="18" charset="0"/>
              </a:rPr>
              <a:t>i </a:t>
            </a:r>
            <a:r>
              <a:rPr lang="en-US" altLang="vi-VN" dirty="0" err="1">
                <a:latin typeface="Times New Roman" pitchFamily="18" charset="0"/>
              </a:rPr>
              <a:t>hoá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vi-VN" altLang="vi-VN" dirty="0">
                <a:latin typeface="Times New Roman" pitchFamily="18" charset="0"/>
              </a:rPr>
              <a:t>đấ</a:t>
            </a:r>
            <a:r>
              <a:rPr lang="en-US" altLang="vi-VN" dirty="0">
                <a:latin typeface="Times New Roman" pitchFamily="18" charset="0"/>
              </a:rPr>
              <a:t>t n</a:t>
            </a:r>
            <a:r>
              <a:rPr lang="vi-VN" altLang="vi-VN" dirty="0">
                <a:latin typeface="Times New Roman" pitchFamily="18" charset="0"/>
              </a:rPr>
              <a:t>ướ</a:t>
            </a:r>
            <a:r>
              <a:rPr lang="en-US" altLang="vi-VN" dirty="0">
                <a:latin typeface="Times New Roman" pitchFamily="18" charset="0"/>
              </a:rPr>
              <a:t>c</a:t>
            </a:r>
            <a:r>
              <a:rPr lang="en-US" altLang="vi-VN" dirty="0" smtClean="0">
                <a:latin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vi-VN" dirty="0">
                <a:latin typeface="Times New Roman" pitchFamily="18" charset="0"/>
              </a:rPr>
              <a:t>T</a:t>
            </a:r>
            <a:r>
              <a:rPr lang="vi-VN" altLang="vi-VN" dirty="0">
                <a:latin typeface="Times New Roman" pitchFamily="18" charset="0"/>
              </a:rPr>
              <a:t>ươ</a:t>
            </a:r>
            <a:r>
              <a:rPr lang="en-US" altLang="vi-VN" dirty="0" err="1">
                <a:latin typeface="Times New Roman" pitchFamily="18" charset="0"/>
              </a:rPr>
              <a:t>ng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lai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của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nghề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vi-VN" altLang="vi-VN" dirty="0">
                <a:latin typeface="Times New Roman" pitchFamily="18" charset="0"/>
              </a:rPr>
              <a:t>đ</a:t>
            </a:r>
            <a:r>
              <a:rPr lang="en-US" altLang="vi-VN" dirty="0" err="1">
                <a:latin typeface="Times New Roman" pitchFamily="18" charset="0"/>
              </a:rPr>
              <a:t>iện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dân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dụng</a:t>
            </a:r>
            <a:r>
              <a:rPr lang="en-US" altLang="vi-VN" dirty="0">
                <a:latin typeface="Times New Roman" pitchFamily="18" charset="0"/>
              </a:rPr>
              <a:t> g</a:t>
            </a:r>
            <a:r>
              <a:rPr lang="vi-VN" altLang="vi-VN" dirty="0">
                <a:latin typeface="Times New Roman" pitchFamily="18" charset="0"/>
              </a:rPr>
              <a:t>ắ</a:t>
            </a:r>
            <a:r>
              <a:rPr lang="en-US" altLang="vi-VN" dirty="0">
                <a:latin typeface="Times New Roman" pitchFamily="18" charset="0"/>
              </a:rPr>
              <a:t>n </a:t>
            </a:r>
            <a:r>
              <a:rPr lang="en-US" altLang="vi-VN" dirty="0" err="1">
                <a:latin typeface="Times New Roman" pitchFamily="18" charset="0"/>
              </a:rPr>
              <a:t>liền</a:t>
            </a:r>
            <a:r>
              <a:rPr lang="en-US" altLang="vi-VN" dirty="0">
                <a:latin typeface="Times New Roman" pitchFamily="18" charset="0"/>
              </a:rPr>
              <a:t> v</a:t>
            </a:r>
            <a:r>
              <a:rPr lang="vi-VN" altLang="vi-VN" dirty="0">
                <a:latin typeface="Times New Roman" pitchFamily="18" charset="0"/>
              </a:rPr>
              <a:t>ớ</a:t>
            </a:r>
            <a:r>
              <a:rPr lang="en-US" altLang="vi-VN" dirty="0">
                <a:latin typeface="Times New Roman" pitchFamily="18" charset="0"/>
              </a:rPr>
              <a:t>i s</a:t>
            </a:r>
            <a:r>
              <a:rPr lang="vi-VN" altLang="vi-VN" dirty="0">
                <a:latin typeface="Times New Roman" pitchFamily="18" charset="0"/>
              </a:rPr>
              <a:t>ự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phát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triển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vi-VN" altLang="vi-VN" dirty="0">
                <a:latin typeface="Times New Roman" pitchFamily="18" charset="0"/>
              </a:rPr>
              <a:t>đ</a:t>
            </a:r>
            <a:r>
              <a:rPr lang="en-US" altLang="vi-VN" dirty="0" err="1">
                <a:latin typeface="Times New Roman" pitchFamily="18" charset="0"/>
              </a:rPr>
              <a:t>iện</a:t>
            </a:r>
            <a:r>
              <a:rPr lang="en-US" altLang="vi-VN" dirty="0">
                <a:latin typeface="Times New Roman" pitchFamily="18" charset="0"/>
              </a:rPr>
              <a:t> n</a:t>
            </a:r>
            <a:r>
              <a:rPr lang="vi-VN" altLang="vi-VN" dirty="0">
                <a:latin typeface="Times New Roman" pitchFamily="18" charset="0"/>
              </a:rPr>
              <a:t>ă</a:t>
            </a:r>
            <a:r>
              <a:rPr lang="en-US" altLang="vi-VN" dirty="0" err="1">
                <a:latin typeface="Times New Roman" pitchFamily="18" charset="0"/>
              </a:rPr>
              <a:t>ng</a:t>
            </a:r>
            <a:r>
              <a:rPr lang="en-US" altLang="vi-VN" dirty="0">
                <a:latin typeface="Times New Roman" pitchFamily="18" charset="0"/>
              </a:rPr>
              <a:t>, </a:t>
            </a:r>
            <a:r>
              <a:rPr lang="vi-VN" altLang="vi-VN" dirty="0">
                <a:latin typeface="Times New Roman" pitchFamily="18" charset="0"/>
              </a:rPr>
              <a:t>đồ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dùng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vi-VN" altLang="vi-VN" dirty="0">
                <a:latin typeface="Times New Roman" pitchFamily="18" charset="0"/>
              </a:rPr>
              <a:t>đ</a:t>
            </a:r>
            <a:r>
              <a:rPr lang="en-US" altLang="vi-VN" dirty="0" err="1">
                <a:latin typeface="Times New Roman" pitchFamily="18" charset="0"/>
              </a:rPr>
              <a:t>iện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và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tốc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vi-VN" altLang="vi-VN" dirty="0">
                <a:latin typeface="Times New Roman" pitchFamily="18" charset="0"/>
              </a:rPr>
              <a:t>độ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phát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triển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xây</a:t>
            </a:r>
            <a:r>
              <a:rPr lang="en-US" altLang="vi-VN" dirty="0">
                <a:latin typeface="Times New Roman" pitchFamily="18" charset="0"/>
              </a:rPr>
              <a:t> d</a:t>
            </a:r>
            <a:r>
              <a:rPr lang="vi-VN" altLang="vi-VN" dirty="0">
                <a:latin typeface="Times New Roman" pitchFamily="18" charset="0"/>
              </a:rPr>
              <a:t>ự</a:t>
            </a:r>
            <a:r>
              <a:rPr lang="en-US" altLang="vi-VN" dirty="0" err="1">
                <a:latin typeface="Times New Roman" pitchFamily="18" charset="0"/>
              </a:rPr>
              <a:t>ng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nhà</a:t>
            </a:r>
            <a:r>
              <a:rPr lang="en-US" altLang="vi-VN" dirty="0">
                <a:latin typeface="Times New Roman" pitchFamily="18" charset="0"/>
              </a:rPr>
              <a:t> ở.</a:t>
            </a:r>
          </a:p>
          <a:p>
            <a:pPr>
              <a:buFontTx/>
              <a:buChar char="-"/>
            </a:pPr>
            <a:r>
              <a:rPr lang="en-US" altLang="vi-VN" b="1" dirty="0" smtClean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Có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nhiều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vi-VN" altLang="vi-VN" dirty="0">
                <a:latin typeface="Times New Roman" pitchFamily="18" charset="0"/>
              </a:rPr>
              <a:t>đ</a:t>
            </a:r>
            <a:r>
              <a:rPr lang="en-US" altLang="vi-VN" dirty="0" err="1">
                <a:latin typeface="Times New Roman" pitchFamily="18" charset="0"/>
              </a:rPr>
              <a:t>iều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kiện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phát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triển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không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nh</a:t>
            </a:r>
            <a:r>
              <a:rPr lang="vi-VN" altLang="vi-VN" dirty="0">
                <a:latin typeface="Times New Roman" pitchFamily="18" charset="0"/>
              </a:rPr>
              <a:t>ữ</a:t>
            </a:r>
            <a:r>
              <a:rPr lang="en-US" altLang="vi-VN" dirty="0" err="1">
                <a:latin typeface="Times New Roman" pitchFamily="18" charset="0"/>
              </a:rPr>
              <a:t>ng</a:t>
            </a:r>
            <a:r>
              <a:rPr lang="en-US" altLang="vi-VN" dirty="0">
                <a:latin typeface="Times New Roman" pitchFamily="18" charset="0"/>
              </a:rPr>
              <a:t> ở </a:t>
            </a:r>
            <a:r>
              <a:rPr lang="en-US" altLang="vi-VN" dirty="0" err="1">
                <a:latin typeface="Times New Roman" pitchFamily="18" charset="0"/>
              </a:rPr>
              <a:t>thành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phố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mà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kể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cả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nông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thôn</a:t>
            </a:r>
            <a:r>
              <a:rPr lang="en-US" altLang="vi-VN" dirty="0">
                <a:latin typeface="Times New Roman" pitchFamily="18" charset="0"/>
              </a:rPr>
              <a:t>, </a:t>
            </a:r>
            <a:r>
              <a:rPr lang="en-US" altLang="vi-VN" dirty="0" err="1">
                <a:latin typeface="Times New Roman" pitchFamily="18" charset="0"/>
              </a:rPr>
              <a:t>miền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núi</a:t>
            </a:r>
            <a:r>
              <a:rPr lang="en-US" altLang="vi-VN" dirty="0">
                <a:latin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vi-VN" dirty="0">
                <a:latin typeface="Times New Roman" pitchFamily="18" charset="0"/>
              </a:rPr>
              <a:t>Do s</a:t>
            </a:r>
            <a:r>
              <a:rPr lang="vi-VN" altLang="vi-VN" dirty="0">
                <a:latin typeface="Times New Roman" pitchFamily="18" charset="0"/>
              </a:rPr>
              <a:t>ự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phát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triển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của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cách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mạng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khoa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học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kĩ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thuật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altLang="vi-VN" dirty="0" err="1">
                <a:latin typeface="Times New Roman" pitchFamily="18" charset="0"/>
                <a:sym typeface="Wingdings" pitchFamily="2" charset="2"/>
              </a:rPr>
              <a:t>nhiều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dirty="0" err="1">
                <a:latin typeface="Times New Roman" pitchFamily="18" charset="0"/>
                <a:sym typeface="Wingdings" pitchFamily="2" charset="2"/>
              </a:rPr>
              <a:t>thiết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dirty="0" err="1">
                <a:latin typeface="Times New Roman" pitchFamily="18" charset="0"/>
                <a:sym typeface="Wingdings" pitchFamily="2" charset="2"/>
              </a:rPr>
              <a:t>bị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 m</a:t>
            </a:r>
            <a:r>
              <a:rPr lang="vi-VN" altLang="vi-VN" dirty="0">
                <a:latin typeface="Times New Roman" pitchFamily="18" charset="0"/>
                <a:sym typeface="Wingdings" pitchFamily="2" charset="2"/>
              </a:rPr>
              <a:t>ớ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i </a:t>
            </a:r>
            <a:r>
              <a:rPr lang="en-US" altLang="vi-VN" dirty="0" err="1">
                <a:latin typeface="Times New Roman" pitchFamily="18" charset="0"/>
                <a:sym typeface="Wingdings" pitchFamily="2" charset="2"/>
              </a:rPr>
              <a:t>có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dirty="0" err="1">
                <a:latin typeface="Times New Roman" pitchFamily="18" charset="0"/>
                <a:sym typeface="Wingdings" pitchFamily="2" charset="2"/>
              </a:rPr>
              <a:t>tính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 n</a:t>
            </a:r>
            <a:r>
              <a:rPr lang="vi-VN" altLang="vi-VN" dirty="0">
                <a:latin typeface="Times New Roman" pitchFamily="18" charset="0"/>
                <a:sym typeface="Wingdings" pitchFamily="2" charset="2"/>
              </a:rPr>
              <a:t>ă</a:t>
            </a:r>
            <a:r>
              <a:rPr lang="en-US" altLang="vi-VN" dirty="0" err="1">
                <a:latin typeface="Times New Roman" pitchFamily="18" charset="0"/>
                <a:sym typeface="Wingdings" pitchFamily="2" charset="2"/>
              </a:rPr>
              <a:t>ng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vi-VN" dirty="0" err="1">
                <a:latin typeface="Times New Roman" pitchFamily="18" charset="0"/>
                <a:sym typeface="Wingdings" pitchFamily="2" charset="2"/>
              </a:rPr>
              <a:t>hiện</a:t>
            </a:r>
            <a:r>
              <a:rPr lang="en-US" altLang="vi-VN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vi-VN" altLang="vi-VN" dirty="0">
                <a:latin typeface="Times New Roman" pitchFamily="18" charset="0"/>
                <a:sym typeface="Wingdings" pitchFamily="2" charset="2"/>
              </a:rPr>
              <a:t>đạ</a:t>
            </a:r>
            <a:r>
              <a:rPr lang="en-US" altLang="vi-VN" dirty="0">
                <a:sym typeface="Wingdings" pitchFamily="2" charset="2"/>
              </a:rPr>
              <a:t>i.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86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50" b="1" dirty="0" smtClean="0">
                <a:solidFill>
                  <a:srgbClr val="0000FF"/>
                </a:solidFill>
              </a:rPr>
              <a:t>3. </a:t>
            </a:r>
            <a:r>
              <a:rPr lang="vi-VN" sz="3050" b="1" dirty="0" smtClean="0">
                <a:solidFill>
                  <a:srgbClr val="0000FF"/>
                </a:solidFill>
              </a:rPr>
              <a:t>Để </a:t>
            </a:r>
            <a:r>
              <a:rPr lang="vi-VN" sz="3050" b="1" dirty="0">
                <a:solidFill>
                  <a:srgbClr val="0000FF"/>
                </a:solidFill>
              </a:rPr>
              <a:t>trở thành người thợ điện, cần phải phấn đấu và rèn luyện như thế nào về học tập và </a:t>
            </a:r>
            <a:r>
              <a:rPr lang="vi-VN" sz="3050" b="1" dirty="0" smtClean="0">
                <a:solidFill>
                  <a:srgbClr val="0000FF"/>
                </a:solidFill>
              </a:rPr>
              <a:t>sứ</a:t>
            </a:r>
            <a:r>
              <a:rPr lang="en-US" sz="3050" b="1" dirty="0" smtClean="0">
                <a:solidFill>
                  <a:srgbClr val="0000FF"/>
                </a:solidFill>
              </a:rPr>
              <a:t>c</a:t>
            </a:r>
            <a:r>
              <a:rPr lang="vi-VN" sz="3050" b="1" dirty="0" smtClean="0">
                <a:solidFill>
                  <a:srgbClr val="0000FF"/>
                </a:solidFill>
              </a:rPr>
              <a:t> </a:t>
            </a:r>
            <a:r>
              <a:rPr lang="vi-VN" sz="3050" b="1" dirty="0">
                <a:solidFill>
                  <a:srgbClr val="0000FF"/>
                </a:solidFill>
              </a:rPr>
              <a:t>khỏe</a:t>
            </a:r>
            <a:r>
              <a:rPr lang="vi-VN" sz="3050" b="1" dirty="0" smtClean="0">
                <a:solidFill>
                  <a:srgbClr val="0000FF"/>
                </a:solidFill>
              </a:rPr>
              <a:t>?</a:t>
            </a:r>
            <a:r>
              <a:rPr lang="en-US" sz="3050" b="1" dirty="0" smtClean="0">
                <a:solidFill>
                  <a:srgbClr val="0000FF"/>
                </a:solidFill>
              </a:rPr>
              <a:t> </a:t>
            </a:r>
            <a:endParaRPr lang="en-US" sz="3050" b="1" dirty="0">
              <a:solidFill>
                <a:srgbClr val="0000FF"/>
              </a:solidFill>
            </a:endParaRPr>
          </a:p>
          <a:p>
            <a:r>
              <a:rPr lang="en-US" sz="3050" b="1" dirty="0" err="1" smtClean="0">
                <a:solidFill>
                  <a:srgbClr val="0000FF"/>
                </a:solidFill>
              </a:rPr>
              <a:t>Về</a:t>
            </a:r>
            <a:r>
              <a:rPr lang="en-US" sz="3050" b="1" dirty="0" smtClean="0">
                <a:solidFill>
                  <a:srgbClr val="0000FF"/>
                </a:solidFill>
              </a:rPr>
              <a:t> </a:t>
            </a:r>
            <a:r>
              <a:rPr lang="en-US" sz="3050" b="1" dirty="0" err="1" smtClean="0">
                <a:solidFill>
                  <a:srgbClr val="0000FF"/>
                </a:solidFill>
              </a:rPr>
              <a:t>học</a:t>
            </a:r>
            <a:r>
              <a:rPr lang="en-US" sz="3050" b="1" dirty="0" smtClean="0">
                <a:solidFill>
                  <a:srgbClr val="0000FF"/>
                </a:solidFill>
              </a:rPr>
              <a:t> </a:t>
            </a:r>
            <a:r>
              <a:rPr lang="en-US" sz="3050" b="1" dirty="0" err="1" smtClean="0">
                <a:solidFill>
                  <a:srgbClr val="0000FF"/>
                </a:solidFill>
              </a:rPr>
              <a:t>tâp</a:t>
            </a:r>
            <a:r>
              <a:rPr lang="en-US" sz="3050" b="1" dirty="0" smtClean="0">
                <a:solidFill>
                  <a:srgbClr val="0000FF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vi-VN" sz="3050" dirty="0" smtClean="0"/>
              <a:t>Cần</a:t>
            </a:r>
            <a:r>
              <a:rPr lang="en-US" sz="3050" dirty="0" smtClean="0"/>
              <a:t> </a:t>
            </a:r>
            <a:r>
              <a:rPr lang="en-US" sz="3050" dirty="0" err="1" smtClean="0"/>
              <a:t>chăm</a:t>
            </a:r>
            <a:r>
              <a:rPr lang="en-US" sz="3050" dirty="0" smtClean="0"/>
              <a:t> </a:t>
            </a:r>
            <a:r>
              <a:rPr lang="en-US" sz="3050" dirty="0" err="1" smtClean="0"/>
              <a:t>chỉ</a:t>
            </a:r>
            <a:r>
              <a:rPr lang="en-US" sz="3050" dirty="0" smtClean="0"/>
              <a:t> </a:t>
            </a:r>
            <a:r>
              <a:rPr lang="en-US" sz="3050" dirty="0" err="1" smtClean="0"/>
              <a:t>học</a:t>
            </a:r>
            <a:r>
              <a:rPr lang="en-US" sz="3050" dirty="0" smtClean="0"/>
              <a:t> </a:t>
            </a:r>
            <a:r>
              <a:rPr lang="en-US" sz="3050" dirty="0" err="1" smtClean="0"/>
              <a:t>tập</a:t>
            </a:r>
            <a:r>
              <a:rPr lang="en-US" sz="3050" dirty="0" smtClean="0"/>
              <a:t> </a:t>
            </a:r>
            <a:r>
              <a:rPr lang="en-US" sz="3050" dirty="0" err="1" smtClean="0"/>
              <a:t>để</a:t>
            </a:r>
            <a:r>
              <a:rPr lang="en-US" sz="3050" dirty="0"/>
              <a:t> </a:t>
            </a:r>
            <a:r>
              <a:rPr lang="vi-VN" sz="3050" dirty="0" smtClean="0"/>
              <a:t>trang </a:t>
            </a:r>
            <a:r>
              <a:rPr lang="vi-VN" sz="3050" dirty="0"/>
              <a:t>bị một vốn kiến thức cơ bản về lĩnh vực kĩ thuật </a:t>
            </a:r>
            <a:r>
              <a:rPr lang="vi-VN" sz="3050" dirty="0" smtClean="0"/>
              <a:t>điện</a:t>
            </a:r>
            <a:r>
              <a:rPr lang="en-US" sz="3050" dirty="0" smtClean="0"/>
              <a:t>. </a:t>
            </a:r>
          </a:p>
          <a:p>
            <a:pPr>
              <a:buFontTx/>
              <a:buChar char="-"/>
            </a:pPr>
            <a:r>
              <a:rPr lang="en-US" sz="3050" dirty="0" smtClean="0"/>
              <a:t>T</a:t>
            </a:r>
            <a:r>
              <a:rPr lang="vi-VN" sz="3050" dirty="0" smtClean="0"/>
              <a:t>ích </a:t>
            </a:r>
            <a:r>
              <a:rPr lang="vi-VN" sz="3050" dirty="0"/>
              <a:t>cực phấn đấu và rèn luyện nâng cao tay </a:t>
            </a:r>
            <a:r>
              <a:rPr lang="vi-VN" sz="3050" dirty="0" smtClean="0"/>
              <a:t>nghề</a:t>
            </a:r>
            <a:r>
              <a:rPr lang="en-US" sz="3050" dirty="0"/>
              <a:t>.</a:t>
            </a:r>
            <a:endParaRPr lang="en-US" sz="3050" dirty="0" smtClean="0"/>
          </a:p>
          <a:p>
            <a:r>
              <a:rPr lang="en-US" sz="3050" b="1" dirty="0" err="1" smtClean="0">
                <a:solidFill>
                  <a:srgbClr val="0000FF"/>
                </a:solidFill>
              </a:rPr>
              <a:t>Về</a:t>
            </a:r>
            <a:r>
              <a:rPr lang="en-US" sz="3050" b="1" dirty="0" smtClean="0">
                <a:solidFill>
                  <a:srgbClr val="0000FF"/>
                </a:solidFill>
              </a:rPr>
              <a:t> </a:t>
            </a:r>
            <a:r>
              <a:rPr lang="en-US" sz="3050" b="1" dirty="0" err="1" smtClean="0">
                <a:solidFill>
                  <a:srgbClr val="0000FF"/>
                </a:solidFill>
              </a:rPr>
              <a:t>sức</a:t>
            </a:r>
            <a:r>
              <a:rPr lang="en-US" sz="3050" b="1" dirty="0" smtClean="0">
                <a:solidFill>
                  <a:srgbClr val="0000FF"/>
                </a:solidFill>
              </a:rPr>
              <a:t> </a:t>
            </a:r>
            <a:r>
              <a:rPr lang="en-US" sz="3050" b="1" dirty="0" err="1" smtClean="0">
                <a:solidFill>
                  <a:srgbClr val="0000FF"/>
                </a:solidFill>
              </a:rPr>
              <a:t>khỏe</a:t>
            </a:r>
            <a:r>
              <a:rPr lang="en-US" sz="3050" b="1" dirty="0" smtClean="0">
                <a:solidFill>
                  <a:srgbClr val="0000FF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vi-VN" sz="3050" dirty="0"/>
              <a:t>Chăm rèn luyện để đảm bảo có một sức khoẻ tốt , dẻo </a:t>
            </a:r>
            <a:r>
              <a:rPr lang="vi-VN" sz="3050" dirty="0" smtClean="0"/>
              <a:t>dai</a:t>
            </a:r>
            <a:r>
              <a:rPr lang="en-US" sz="3050" dirty="0" smtClean="0"/>
              <a:t>.</a:t>
            </a:r>
          </a:p>
          <a:p>
            <a:pPr>
              <a:buFontTx/>
              <a:buChar char="-"/>
            </a:pPr>
            <a:r>
              <a:rPr lang="en-US" sz="3050" dirty="0" err="1" smtClean="0"/>
              <a:t>Ăn</a:t>
            </a:r>
            <a:r>
              <a:rPr lang="en-US" sz="3050" dirty="0" smtClean="0"/>
              <a:t> </a:t>
            </a:r>
            <a:r>
              <a:rPr lang="en-US" sz="3050" dirty="0" err="1" smtClean="0"/>
              <a:t>uống</a:t>
            </a:r>
            <a:r>
              <a:rPr lang="en-US" sz="3050" dirty="0" smtClean="0"/>
              <a:t>, </a:t>
            </a:r>
            <a:r>
              <a:rPr lang="en-US" sz="3050" dirty="0" err="1" smtClean="0"/>
              <a:t>nghỉ</a:t>
            </a:r>
            <a:r>
              <a:rPr lang="en-US" sz="3050" dirty="0" smtClean="0"/>
              <a:t> </a:t>
            </a:r>
            <a:r>
              <a:rPr lang="en-US" sz="3050" dirty="0" err="1" smtClean="0"/>
              <a:t>ngơi</a:t>
            </a:r>
            <a:r>
              <a:rPr lang="en-US" sz="3050" dirty="0" smtClean="0"/>
              <a:t> </a:t>
            </a:r>
            <a:r>
              <a:rPr lang="en-US" sz="3050" dirty="0" err="1" smtClean="0"/>
              <a:t>hợp</a:t>
            </a:r>
            <a:r>
              <a:rPr lang="en-US" sz="3050" dirty="0" smtClean="0"/>
              <a:t> </a:t>
            </a:r>
            <a:r>
              <a:rPr lang="en-US" sz="3050" dirty="0" err="1" smtClean="0"/>
              <a:t>lí</a:t>
            </a:r>
            <a:r>
              <a:rPr lang="en-US" sz="3050" dirty="0" smtClean="0"/>
              <a:t> (</a:t>
            </a:r>
            <a:r>
              <a:rPr lang="vi-VN" sz="3050" dirty="0" smtClean="0"/>
              <a:t>hạn </a:t>
            </a:r>
            <a:r>
              <a:rPr lang="vi-VN" sz="3050" dirty="0"/>
              <a:t>chế mắc các bệnh về tim </a:t>
            </a:r>
            <a:r>
              <a:rPr lang="vi-VN" sz="3050" dirty="0" smtClean="0"/>
              <a:t>mạch</a:t>
            </a:r>
            <a:r>
              <a:rPr lang="en-US" sz="3050" dirty="0" smtClean="0"/>
              <a:t>).</a:t>
            </a:r>
            <a:endParaRPr lang="en-US" sz="3050" dirty="0" smtClean="0">
              <a:solidFill>
                <a:srgbClr val="CC00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527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err="1" smtClean="0">
                <a:solidFill>
                  <a:srgbClr val="FF0000"/>
                </a:solidFill>
                <a:effectLst/>
              </a:rPr>
              <a:t>MỤC</a:t>
            </a:r>
            <a:r>
              <a:rPr lang="en-US" sz="72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effectLst/>
              </a:rPr>
              <a:t>TIÊU</a:t>
            </a:r>
            <a:endParaRPr lang="en-US" sz="7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848600" cy="35814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vị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vai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trò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nghề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điện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dân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dối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sản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xuất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đời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sống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rgbClr val="0000FF"/>
                </a:solidFill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số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thông</a:t>
            </a:r>
            <a:r>
              <a:rPr lang="en-US" sz="3200" dirty="0" smtClean="0">
                <a:solidFill>
                  <a:srgbClr val="0000FF"/>
                </a:solidFill>
              </a:rPr>
              <a:t> tin </a:t>
            </a:r>
            <a:r>
              <a:rPr lang="en-US" sz="3200" dirty="0" err="1" smtClean="0">
                <a:solidFill>
                  <a:srgbClr val="0000FF"/>
                </a:solidFill>
              </a:rPr>
              <a:t>cơ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bản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về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nghề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điện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dân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rgbClr val="0000FF"/>
                </a:solidFill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được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một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số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biện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pháp</a:t>
            </a:r>
            <a:r>
              <a:rPr lang="en-US" sz="3200" dirty="0" smtClean="0">
                <a:solidFill>
                  <a:srgbClr val="0000FF"/>
                </a:solidFill>
              </a:rPr>
              <a:t> an </a:t>
            </a:r>
            <a:r>
              <a:rPr lang="en-US" sz="3200" dirty="0" err="1" smtClean="0">
                <a:solidFill>
                  <a:srgbClr val="0000FF"/>
                </a:solidFill>
              </a:rPr>
              <a:t>toàn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lao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động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nghề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điện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dân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</a:rPr>
              <a:t>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60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799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4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7030A0"/>
                </a:solidFill>
                <a:effectLst/>
              </a:rPr>
              <a:t>NỘI</a:t>
            </a:r>
            <a:r>
              <a:rPr lang="en-US" b="1" dirty="0" smtClean="0">
                <a:solidFill>
                  <a:srgbClr val="7030A0"/>
                </a:solidFill>
                <a:effectLst/>
              </a:rPr>
              <a:t> DUNG </a:t>
            </a:r>
            <a:r>
              <a:rPr lang="en-US" b="1" dirty="0" err="1" smtClean="0">
                <a:solidFill>
                  <a:srgbClr val="7030A0"/>
                </a:solidFill>
                <a:effectLst/>
              </a:rPr>
              <a:t>BÀI</a:t>
            </a:r>
            <a:r>
              <a:rPr lang="en-US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/>
              </a:rPr>
              <a:t>HỌC</a:t>
            </a:r>
            <a:endParaRPr lang="en-US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3352800"/>
          </a:xfrm>
        </p:spPr>
        <p:txBody>
          <a:bodyPr>
            <a:noAutofit/>
          </a:bodyPr>
          <a:lstStyle/>
          <a:p>
            <a:pPr marL="400050" indent="-400050">
              <a:buAutoNum type="romanUcPeriod"/>
            </a:pPr>
            <a:r>
              <a:rPr lang="en-US" sz="3600" u="sng" dirty="0" err="1" smtClean="0">
                <a:solidFill>
                  <a:srgbClr val="FF0000"/>
                </a:solidFill>
                <a:hlinkClick r:id="rId3" action="ppaction://hlinksldjump"/>
              </a:rPr>
              <a:t>Vai</a:t>
            </a:r>
            <a:r>
              <a:rPr lang="en-US" sz="3600" u="sng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hlinkClick r:id="rId3" action="ppaction://hlinksldjump"/>
              </a:rPr>
              <a:t>trò</a:t>
            </a:r>
            <a:r>
              <a:rPr lang="en-US" sz="3600" u="sng" dirty="0" smtClean="0">
                <a:solidFill>
                  <a:srgbClr val="FF0000"/>
                </a:solidFill>
                <a:hlinkClick r:id="rId3" action="ppaction://hlinksldjump"/>
              </a:rPr>
              <a:t>, </a:t>
            </a:r>
            <a:r>
              <a:rPr lang="en-US" sz="3600" u="sng" dirty="0" err="1" smtClean="0">
                <a:solidFill>
                  <a:srgbClr val="FF0000"/>
                </a:solidFill>
                <a:hlinkClick r:id="rId3" action="ppaction://hlinksldjump"/>
              </a:rPr>
              <a:t>vị</a:t>
            </a:r>
            <a:r>
              <a:rPr lang="en-US" sz="3600" u="sng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hlinkClick r:id="rId3" action="ppaction://hlinksldjump"/>
              </a:rPr>
              <a:t>trí</a:t>
            </a:r>
            <a:r>
              <a:rPr lang="en-US" sz="3600" u="sng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hlinkClick r:id="rId3" action="ppaction://hlinksldjump"/>
              </a:rPr>
              <a:t>của</a:t>
            </a:r>
            <a:r>
              <a:rPr lang="en-US" sz="3600" u="sng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hlinkClick r:id="rId3" action="ppaction://hlinksldjump"/>
              </a:rPr>
              <a:t>nghề</a:t>
            </a:r>
            <a:r>
              <a:rPr lang="en-US" sz="3600" u="sng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hlinkClick r:id="rId3" action="ppaction://hlinksldjump"/>
              </a:rPr>
              <a:t>điện</a:t>
            </a:r>
            <a:r>
              <a:rPr lang="en-US" sz="3600" u="sng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hlinkClick r:id="rId3" action="ppaction://hlinksldjump"/>
              </a:rPr>
              <a:t>dân</a:t>
            </a:r>
            <a:r>
              <a:rPr lang="en-US" sz="3600" u="sng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hlinkClick r:id="rId3" action="ppaction://hlinksldjump"/>
              </a:rPr>
              <a:t>dụng</a:t>
            </a:r>
            <a:r>
              <a:rPr lang="en-US" sz="3600" u="sng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hlinkClick r:id="rId3" action="ppaction://hlinksldjump"/>
              </a:rPr>
              <a:t>trong</a:t>
            </a:r>
            <a:r>
              <a:rPr lang="en-US" sz="3600" u="sng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hlinkClick r:id="rId3" action="ppaction://hlinksldjump"/>
              </a:rPr>
              <a:t>sản</a:t>
            </a:r>
            <a:r>
              <a:rPr lang="en-US" sz="3600" u="sng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hlinkClick r:id="rId3" action="ppaction://hlinksldjump"/>
              </a:rPr>
              <a:t>xuất</a:t>
            </a:r>
            <a:r>
              <a:rPr lang="en-US" sz="3600" u="sng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hlinkClick r:id="rId3" action="ppaction://hlinksldjump"/>
              </a:rPr>
              <a:t>và</a:t>
            </a:r>
            <a:r>
              <a:rPr lang="en-US" sz="3600" u="sng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hlinkClick r:id="rId3" action="ppaction://hlinksldjump"/>
              </a:rPr>
              <a:t>đời</a:t>
            </a:r>
            <a:r>
              <a:rPr lang="en-US" sz="3600" u="sng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hlinkClick r:id="rId3" action="ppaction://hlinksldjump"/>
              </a:rPr>
              <a:t>sống</a:t>
            </a:r>
            <a:endParaRPr lang="en-US" sz="3600" u="sng" dirty="0" smtClean="0">
              <a:solidFill>
                <a:srgbClr val="FF0000"/>
              </a:solidFill>
            </a:endParaRPr>
          </a:p>
          <a:p>
            <a:pPr marL="400050" indent="-400050">
              <a:buAutoNum type="romanUcPeriod"/>
            </a:pPr>
            <a:r>
              <a:rPr lang="en-US" sz="3600" dirty="0" err="1" smtClean="0">
                <a:solidFill>
                  <a:srgbClr val="FF0000"/>
                </a:solidFill>
                <a:hlinkClick r:id="rId4" action="ppaction://hlinksldjump"/>
              </a:rPr>
              <a:t>Đặc</a:t>
            </a:r>
            <a:r>
              <a:rPr lang="en-US" sz="3600" dirty="0" smtClean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hlinkClick r:id="rId4" action="ppaction://hlinksldjump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hlinkClick r:id="rId4" action="ppaction://hlinksldjump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hlinkClick r:id="rId4" action="ppaction://hlinksldjump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hlinkClick r:id="rId4" action="ppaction://hlinksldjump"/>
              </a:rPr>
              <a:t>cầu</a:t>
            </a:r>
            <a:r>
              <a:rPr lang="en-US" sz="3600" dirty="0" smtClean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hlinkClick r:id="rId4" action="ppaction://hlinksldjump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hlinkClick r:id="rId4" action="ppaction://hlinksldjump"/>
              </a:rPr>
              <a:t>nghề</a:t>
            </a:r>
            <a:r>
              <a:rPr lang="en-US" sz="3600" dirty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hlinkClick r:id="rId4" action="ppaction://hlinksldjump"/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  <a:hlinkClick r:id="rId4" action="ppaction://hlinksldjump"/>
              </a:rPr>
              <a:t>gồm</a:t>
            </a:r>
            <a:r>
              <a:rPr lang="en-US" sz="3600" dirty="0" smtClean="0">
                <a:solidFill>
                  <a:srgbClr val="FF0000"/>
                </a:solidFill>
                <a:hlinkClick r:id="rId4" action="ppaction://hlinksldjump"/>
              </a:rPr>
              <a:t> 7 </a:t>
            </a:r>
            <a:r>
              <a:rPr lang="en-US" sz="3600" dirty="0" err="1" smtClean="0">
                <a:solidFill>
                  <a:srgbClr val="FF0000"/>
                </a:solidFill>
                <a:hlinkClick r:id="rId4" action="ppaction://hlinksldjump"/>
              </a:rPr>
              <a:t>phần</a:t>
            </a:r>
            <a:r>
              <a:rPr lang="en-US" sz="3600" dirty="0" smtClean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hlinkClick r:id="rId4" action="ppaction://hlinksldjump"/>
              </a:rPr>
              <a:t>nhỏ</a:t>
            </a:r>
            <a:r>
              <a:rPr lang="en-US" sz="3600" dirty="0" smtClean="0">
                <a:solidFill>
                  <a:srgbClr val="FF0000"/>
                </a:solidFill>
                <a:hlinkClick r:id="rId4" action="ppaction://hlinksldjump"/>
              </a:rPr>
              <a:t>)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400050" indent="-400050">
              <a:buAutoNum type="romanUcPeriod"/>
            </a:pPr>
            <a:r>
              <a:rPr lang="en-US" sz="3600" dirty="0" err="1" smtClean="0">
                <a:solidFill>
                  <a:srgbClr val="FF0000"/>
                </a:solidFill>
                <a:hlinkClick r:id="rId5" action="ppaction://hlinksldjump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hlinkClick r:id="rId5" action="ppaction://hlinksldjump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hlinkClick r:id="rId5" action="ppaction://hlinksldjump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hlinkClick r:id="rId5" action="ppaction://hlinksldjump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hlinkClick r:id="rId5" action="ppaction://hlinksldjump"/>
              </a:rPr>
              <a:t>SGK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24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6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371600"/>
          </a:xfrm>
        </p:spPr>
        <p:txBody>
          <a:bodyPr>
            <a:noAutofit/>
          </a:bodyPr>
          <a:lstStyle/>
          <a:p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I.Vai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trò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,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vị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trí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của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nghề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điện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dân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dụng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trong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sản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xuất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và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sinh</a:t>
            </a:r>
            <a:r>
              <a:rPr lang="en-US" sz="2900" b="1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effectLst/>
              </a:rPr>
              <a:t>h</a:t>
            </a:r>
            <a:r>
              <a:rPr lang="en-US" sz="2900" b="1" dirty="0" err="1" smtClean="0">
                <a:solidFill>
                  <a:srgbClr val="00B050"/>
                </a:solidFill>
                <a:effectLst/>
              </a:rPr>
              <a:t>oạt</a:t>
            </a:r>
            <a:endParaRPr lang="en-US" sz="29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610600" cy="5334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rgbClr val="0000FF"/>
                </a:solidFill>
              </a:rPr>
              <a:t>Điện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năng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được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dùng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nhiều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lĩnh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vực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59" y="2346960"/>
            <a:ext cx="4925029" cy="3865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523" y="2187678"/>
            <a:ext cx="4876799" cy="3977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255" y="2234628"/>
            <a:ext cx="4907334" cy="3977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102" y="2261913"/>
            <a:ext cx="4900735" cy="3977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270" y="2261910"/>
            <a:ext cx="4880319" cy="3950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60" y="2261911"/>
            <a:ext cx="4909762" cy="39776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32322" y="2346960"/>
            <a:ext cx="3418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dirty="0" smtClean="0"/>
              <a:t>Y </a:t>
            </a:r>
            <a:r>
              <a:rPr lang="en-US" sz="3000" dirty="0" err="1" smtClean="0"/>
              <a:t>tế</a:t>
            </a:r>
            <a:endParaRPr lang="en-US" sz="3000" dirty="0" smtClean="0"/>
          </a:p>
          <a:p>
            <a:pPr marL="457200" indent="-457200">
              <a:buFontTx/>
              <a:buChar char="-"/>
            </a:pPr>
            <a:r>
              <a:rPr lang="en-US" sz="3000" dirty="0" err="1" smtClean="0"/>
              <a:t>Nông</a:t>
            </a:r>
            <a:r>
              <a:rPr lang="en-US" sz="3000" dirty="0" smtClean="0"/>
              <a:t> </a:t>
            </a:r>
            <a:r>
              <a:rPr lang="en-US" sz="3000" dirty="0" err="1" smtClean="0"/>
              <a:t>nghiệp</a:t>
            </a:r>
            <a:endParaRPr lang="en-US" sz="3000" dirty="0" smtClean="0"/>
          </a:p>
          <a:p>
            <a:pPr marL="457200" indent="-457200">
              <a:buFontTx/>
              <a:buChar char="-"/>
            </a:pPr>
            <a:r>
              <a:rPr lang="en-US" sz="3000" dirty="0" err="1" smtClean="0"/>
              <a:t>Công</a:t>
            </a:r>
            <a:r>
              <a:rPr lang="en-US" sz="3000" dirty="0" smtClean="0"/>
              <a:t> </a:t>
            </a:r>
            <a:r>
              <a:rPr lang="en-US" sz="3000" dirty="0" err="1" smtClean="0"/>
              <a:t>nghiệp</a:t>
            </a:r>
            <a:endParaRPr lang="en-US" sz="3000" dirty="0" smtClean="0"/>
          </a:p>
          <a:p>
            <a:pPr marL="457200" indent="-457200">
              <a:buFontTx/>
              <a:buChar char="-"/>
            </a:pPr>
            <a:r>
              <a:rPr lang="en-US" sz="3000" dirty="0" err="1" smtClean="0"/>
              <a:t>Giao</a:t>
            </a:r>
            <a:r>
              <a:rPr lang="en-US" sz="3000" dirty="0" smtClean="0"/>
              <a:t> </a:t>
            </a:r>
            <a:r>
              <a:rPr lang="en-US" sz="3000" dirty="0" err="1" smtClean="0"/>
              <a:t>thông</a:t>
            </a:r>
            <a:r>
              <a:rPr lang="en-US" sz="3000" dirty="0" smtClean="0"/>
              <a:t> </a:t>
            </a:r>
            <a:r>
              <a:rPr lang="en-US" sz="3000" dirty="0" err="1" smtClean="0"/>
              <a:t>vận</a:t>
            </a:r>
            <a:r>
              <a:rPr lang="en-US" sz="3000" dirty="0" smtClean="0"/>
              <a:t> </a:t>
            </a:r>
            <a:r>
              <a:rPr lang="en-US" sz="3000" dirty="0" err="1" smtClean="0"/>
              <a:t>tải</a:t>
            </a:r>
            <a:endParaRPr lang="en-US" sz="3000" dirty="0" smtClean="0"/>
          </a:p>
          <a:p>
            <a:pPr marL="457200" indent="-457200">
              <a:buFontTx/>
              <a:buChar char="-"/>
            </a:pPr>
            <a:r>
              <a:rPr lang="en-US" sz="3000" dirty="0" err="1" smtClean="0"/>
              <a:t>Giáo</a:t>
            </a:r>
            <a:r>
              <a:rPr lang="en-US" sz="3000" dirty="0" smtClean="0"/>
              <a:t> </a:t>
            </a:r>
            <a:r>
              <a:rPr lang="en-US" sz="3000" dirty="0" err="1" smtClean="0"/>
              <a:t>dục</a:t>
            </a:r>
            <a:r>
              <a:rPr lang="en-US" sz="3000" dirty="0" smtClean="0"/>
              <a:t> …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84460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9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uiExpand="1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0668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Hãy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nêu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một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số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hoạt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cần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điện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năng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trong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cuộc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sống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hằng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ngày</a:t>
            </a:r>
            <a:r>
              <a:rPr lang="en-US" b="1" dirty="0" smtClean="0">
                <a:solidFill>
                  <a:srgbClr val="0000FF"/>
                </a:solidFill>
              </a:rPr>
              <a:t>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66" y="1910683"/>
            <a:ext cx="4876801" cy="4291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67" y="1910684"/>
            <a:ext cx="4876801" cy="4291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910683"/>
            <a:ext cx="4762500" cy="4291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68" y="1934497"/>
            <a:ext cx="4876800" cy="42509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934879"/>
            <a:ext cx="4866968" cy="42505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67300" y="1937337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/>
              <a:t>Nấu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Giải</a:t>
            </a:r>
            <a:r>
              <a:rPr lang="en-US" sz="3200" dirty="0" smtClean="0"/>
              <a:t> </a:t>
            </a:r>
            <a:r>
              <a:rPr lang="en-US" sz="3200" dirty="0" err="1" smtClean="0"/>
              <a:t>nhiệt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Giải</a:t>
            </a:r>
            <a:r>
              <a:rPr lang="en-US" sz="3200" dirty="0" smtClean="0"/>
              <a:t> </a:t>
            </a:r>
            <a:r>
              <a:rPr lang="en-US" sz="3200" dirty="0" err="1" smtClean="0"/>
              <a:t>trí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Cập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tin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5348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8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Vì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năng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cần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hội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xuất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mới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đó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gì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</a:p>
          <a:p>
            <a:pPr>
              <a:buFontTx/>
              <a:buChar char="-"/>
            </a:pP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này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yếu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lĩnh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vực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nào</a:t>
            </a:r>
            <a:r>
              <a:rPr lang="en-US" dirty="0" smtClean="0">
                <a:solidFill>
                  <a:srgbClr val="FF0000"/>
                </a:solidFill>
              </a:rPr>
              <a:t> ? </a:t>
            </a:r>
            <a:r>
              <a:rPr lang="en-US" dirty="0" err="1" smtClean="0">
                <a:solidFill>
                  <a:srgbClr val="FF0000"/>
                </a:solidFill>
              </a:rPr>
              <a:t>Kể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tên</a:t>
            </a:r>
            <a:r>
              <a:rPr lang="en-US" dirty="0" smtClean="0">
                <a:solidFill>
                  <a:srgbClr val="FF0000"/>
                </a:solidFill>
              </a:rPr>
              <a:t> ?</a:t>
            </a:r>
          </a:p>
          <a:p>
            <a:pPr>
              <a:buFontTx/>
              <a:buChar char="-"/>
            </a:pP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. </a:t>
            </a:r>
          </a:p>
          <a:p>
            <a:pPr>
              <a:buFontTx/>
              <a:buChar char="-"/>
            </a:pPr>
            <a:r>
              <a:rPr lang="en-US" dirty="0" err="1" smtClean="0"/>
              <a:t>Lĩnh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,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, </a:t>
            </a:r>
            <a:r>
              <a:rPr lang="en-US" dirty="0" err="1" smtClean="0"/>
              <a:t>lao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thụ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4889091"/>
            <a:ext cx="1752600" cy="1743658"/>
          </a:xfrm>
          <a:prstGeom prst="rect">
            <a:avLst/>
          </a:prstGeom>
        </p:spPr>
      </p:pic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8229600" y="5760920"/>
            <a:ext cx="685800" cy="63988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91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5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II.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Đặc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điểm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và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yêu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cầu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của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nghề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err="1" smtClean="0">
                <a:solidFill>
                  <a:srgbClr val="0000FF"/>
                </a:solidFill>
              </a:rPr>
              <a:t>Đối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tượng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lao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động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của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nghề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điện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dân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dụng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chọn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nghĩa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đúng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cụm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từ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đối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tượng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nghề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” ?</a:t>
            </a:r>
          </a:p>
          <a:p>
            <a:pPr marL="514350" indent="-514350"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33400" y="3352799"/>
            <a:ext cx="5105400" cy="13322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Là</a:t>
            </a:r>
            <a:r>
              <a:rPr lang="en-US" sz="3000" dirty="0" smtClean="0"/>
              <a:t> </a:t>
            </a:r>
            <a:r>
              <a:rPr lang="en-US" sz="3000" dirty="0" err="1" smtClean="0"/>
              <a:t>các</a:t>
            </a:r>
            <a:r>
              <a:rPr lang="en-US" sz="3000" dirty="0" smtClean="0"/>
              <a:t> </a:t>
            </a:r>
            <a:r>
              <a:rPr lang="en-US" sz="3000" dirty="0" err="1" smtClean="0"/>
              <a:t>vật</a:t>
            </a:r>
            <a:r>
              <a:rPr lang="en-US" sz="3000" dirty="0" smtClean="0"/>
              <a:t> </a:t>
            </a:r>
            <a:r>
              <a:rPr lang="en-US" sz="3000" dirty="0" err="1" smtClean="0"/>
              <a:t>dụng</a:t>
            </a:r>
            <a:r>
              <a:rPr lang="en-US" sz="3000" dirty="0" smtClean="0"/>
              <a:t> </a:t>
            </a:r>
            <a:r>
              <a:rPr lang="en-US" sz="3000" dirty="0" err="1" smtClean="0"/>
              <a:t>được</a:t>
            </a:r>
            <a:r>
              <a:rPr lang="en-US" sz="3000" dirty="0" smtClean="0"/>
              <a:t> </a:t>
            </a:r>
            <a:r>
              <a:rPr lang="en-US" sz="3000" dirty="0" err="1" smtClean="0"/>
              <a:t>dùng</a:t>
            </a:r>
            <a:r>
              <a:rPr lang="en-US" sz="3000" dirty="0" smtClean="0"/>
              <a:t> </a:t>
            </a:r>
            <a:r>
              <a:rPr lang="en-US" sz="3000" dirty="0" err="1" smtClean="0"/>
              <a:t>trong</a:t>
            </a:r>
            <a:r>
              <a:rPr lang="en-US" sz="3000" dirty="0" smtClean="0"/>
              <a:t> </a:t>
            </a:r>
            <a:r>
              <a:rPr lang="en-US" sz="3000" dirty="0" err="1" smtClean="0"/>
              <a:t>lao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  <a:r>
              <a:rPr lang="en-US" sz="3000" dirty="0" err="1" smtClean="0"/>
              <a:t>nghề</a:t>
            </a:r>
            <a:r>
              <a:rPr lang="en-US" sz="3000" dirty="0" smtClean="0"/>
              <a:t> </a:t>
            </a:r>
            <a:r>
              <a:rPr lang="en-US" sz="3000" dirty="0" err="1" smtClean="0"/>
              <a:t>điện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10" name="Rounded Rectangle 9"/>
          <p:cNvSpPr/>
          <p:nvPr/>
        </p:nvSpPr>
        <p:spPr>
          <a:xfrm>
            <a:off x="3733800" y="4685070"/>
            <a:ext cx="4876800" cy="14871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Là</a:t>
            </a:r>
            <a:r>
              <a:rPr lang="en-US" sz="3000" dirty="0" smtClean="0"/>
              <a:t> </a:t>
            </a:r>
            <a:r>
              <a:rPr lang="en-US" sz="3000" dirty="0" err="1" smtClean="0"/>
              <a:t>người</a:t>
            </a:r>
            <a:r>
              <a:rPr lang="en-US" sz="3000" dirty="0" smtClean="0"/>
              <a:t> </a:t>
            </a:r>
            <a:r>
              <a:rPr lang="en-US" sz="3000" dirty="0" err="1" smtClean="0"/>
              <a:t>lao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</a:p>
          <a:p>
            <a:pPr algn="ctr"/>
            <a:r>
              <a:rPr lang="en-US" sz="3000" dirty="0" err="1" smtClean="0"/>
              <a:t>nghề</a:t>
            </a:r>
            <a:r>
              <a:rPr lang="en-US" sz="3000" dirty="0" smtClean="0"/>
              <a:t> </a:t>
            </a:r>
            <a:r>
              <a:rPr lang="en-US" sz="3000" dirty="0" err="1" smtClean="0"/>
              <a:t>điện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77282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7708 3.33333E-6 C 0.11128 3.33333E-6 0.15417 0.03657 0.15417 0.06666 L 0.15417 0.13333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2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đối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tượng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động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dụng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Thiết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bị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bảo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vệ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đóng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cắt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Nguồn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một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xoay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áp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thấp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dưới</a:t>
            </a:r>
            <a:r>
              <a:rPr lang="en-US" sz="3200" dirty="0">
                <a:solidFill>
                  <a:srgbClr val="0000FF"/>
                </a:solidFill>
              </a:rPr>
              <a:t> 380V.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Thiết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bị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lường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Vật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liệu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dụng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cụ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việc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nghề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Các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loại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dùng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654277"/>
            <a:ext cx="3829503" cy="4401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8522" y="1654277"/>
            <a:ext cx="4445727" cy="4401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599" y="1686232"/>
            <a:ext cx="3464927" cy="4369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599" y="1676400"/>
            <a:ext cx="3276601" cy="43791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599" y="1686232"/>
            <a:ext cx="3276601" cy="4369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676400"/>
            <a:ext cx="3276600" cy="43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207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9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1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1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2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2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3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3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4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40"/>
                            </p:stCondLst>
                            <p:childTnLst>
                              <p:par>
                                <p:cTn id="8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019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950" b="1" dirty="0" err="1" smtClean="0">
                <a:solidFill>
                  <a:srgbClr val="0000FF"/>
                </a:solidFill>
              </a:rPr>
              <a:t>Nội</a:t>
            </a:r>
            <a:r>
              <a:rPr lang="en-US" sz="2950" b="1" dirty="0" smtClean="0">
                <a:solidFill>
                  <a:srgbClr val="0000FF"/>
                </a:solidFill>
              </a:rPr>
              <a:t> dung </a:t>
            </a:r>
            <a:r>
              <a:rPr lang="en-US" sz="2950" b="1" dirty="0" err="1" smtClean="0">
                <a:solidFill>
                  <a:srgbClr val="0000FF"/>
                </a:solidFill>
              </a:rPr>
              <a:t>lao</a:t>
            </a:r>
            <a:r>
              <a:rPr lang="en-US" sz="2950" b="1" dirty="0" smtClean="0">
                <a:solidFill>
                  <a:srgbClr val="0000FF"/>
                </a:solidFill>
              </a:rPr>
              <a:t> </a:t>
            </a:r>
            <a:r>
              <a:rPr lang="en-US" sz="2950" b="1" dirty="0" err="1" smtClean="0">
                <a:solidFill>
                  <a:srgbClr val="0000FF"/>
                </a:solidFill>
              </a:rPr>
              <a:t>động</a:t>
            </a:r>
            <a:r>
              <a:rPr lang="en-US" sz="2950" b="1" dirty="0" smtClean="0">
                <a:solidFill>
                  <a:srgbClr val="0000FF"/>
                </a:solidFill>
              </a:rPr>
              <a:t> </a:t>
            </a:r>
            <a:r>
              <a:rPr lang="en-US" sz="2950" b="1" dirty="0" err="1" smtClean="0">
                <a:solidFill>
                  <a:srgbClr val="0000FF"/>
                </a:solidFill>
              </a:rPr>
              <a:t>của</a:t>
            </a:r>
            <a:r>
              <a:rPr lang="en-US" sz="2950" b="1" dirty="0" smtClean="0">
                <a:solidFill>
                  <a:srgbClr val="0000FF"/>
                </a:solidFill>
              </a:rPr>
              <a:t> </a:t>
            </a:r>
            <a:r>
              <a:rPr lang="en-US" sz="2950" b="1" dirty="0" err="1" smtClean="0">
                <a:solidFill>
                  <a:srgbClr val="0000FF"/>
                </a:solidFill>
              </a:rPr>
              <a:t>nghề</a:t>
            </a:r>
            <a:r>
              <a:rPr lang="en-US" sz="2950" b="1" dirty="0" smtClean="0">
                <a:solidFill>
                  <a:srgbClr val="0000FF"/>
                </a:solidFill>
              </a:rPr>
              <a:t> </a:t>
            </a:r>
            <a:r>
              <a:rPr lang="en-US" sz="2950" b="1" dirty="0" err="1" smtClean="0">
                <a:solidFill>
                  <a:srgbClr val="0000FF"/>
                </a:solidFill>
              </a:rPr>
              <a:t>điện</a:t>
            </a:r>
            <a:r>
              <a:rPr lang="en-US" sz="2950" b="1" dirty="0" smtClean="0">
                <a:solidFill>
                  <a:srgbClr val="0000FF"/>
                </a:solidFill>
              </a:rPr>
              <a:t> </a:t>
            </a:r>
            <a:r>
              <a:rPr lang="en-US" sz="2950" b="1" dirty="0" err="1" smtClean="0">
                <a:solidFill>
                  <a:srgbClr val="0000FF"/>
                </a:solidFill>
              </a:rPr>
              <a:t>dân</a:t>
            </a:r>
            <a:r>
              <a:rPr lang="en-US" sz="2950" b="1" dirty="0" smtClean="0">
                <a:solidFill>
                  <a:srgbClr val="0000FF"/>
                </a:solidFill>
              </a:rPr>
              <a:t> </a:t>
            </a:r>
            <a:r>
              <a:rPr lang="en-US" sz="2950" b="1" dirty="0" err="1" smtClean="0">
                <a:solidFill>
                  <a:srgbClr val="0000FF"/>
                </a:solidFill>
              </a:rPr>
              <a:t>dụng</a:t>
            </a:r>
            <a:endParaRPr lang="en-US" sz="295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950" u="sng" dirty="0" err="1" smtClean="0"/>
              <a:t>Bài</a:t>
            </a:r>
            <a:r>
              <a:rPr lang="en-US" sz="2950" u="sng" dirty="0" smtClean="0"/>
              <a:t> </a:t>
            </a:r>
            <a:r>
              <a:rPr lang="en-US" sz="2950" u="sng" dirty="0" err="1" smtClean="0"/>
              <a:t>tập</a:t>
            </a:r>
            <a:r>
              <a:rPr lang="en-US" sz="2950" u="sng" dirty="0"/>
              <a:t> </a:t>
            </a:r>
            <a:endParaRPr lang="en-US" sz="2950" u="sng" dirty="0" smtClean="0"/>
          </a:p>
          <a:p>
            <a:pPr>
              <a:buFontTx/>
              <a:buChar char="-"/>
            </a:pPr>
            <a:r>
              <a:rPr lang="en-US" sz="2950" dirty="0" err="1" smtClean="0">
                <a:solidFill>
                  <a:srgbClr val="FF0000"/>
                </a:solidFill>
              </a:rPr>
              <a:t>Hãy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sắp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xếp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các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công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việc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sau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cho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đúng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chuyên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ngành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của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nghề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điện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dân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dụng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vào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các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cột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trong</a:t>
            </a:r>
            <a:r>
              <a:rPr lang="en-US" sz="2950" dirty="0" smtClean="0">
                <a:solidFill>
                  <a:srgbClr val="FF0000"/>
                </a:solidFill>
              </a:rPr>
              <a:t> </a:t>
            </a:r>
            <a:r>
              <a:rPr lang="en-US" sz="2950" dirty="0" err="1" smtClean="0">
                <a:solidFill>
                  <a:srgbClr val="FF0000"/>
                </a:solidFill>
              </a:rPr>
              <a:t>bảng</a:t>
            </a:r>
            <a:r>
              <a:rPr lang="en-US" sz="2950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endParaRPr lang="en-US" sz="295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sz="2950" dirty="0" smtClean="0">
              <a:solidFill>
                <a:srgbClr val="FF0000"/>
              </a:solidFill>
            </a:endParaRPr>
          </a:p>
          <a:p>
            <a:pPr marL="514350" indent="-514350">
              <a:buAutoNum type="alphaLcParenR"/>
            </a:pPr>
            <a:r>
              <a:rPr lang="en-US" sz="2950" dirty="0" err="1" smtClean="0"/>
              <a:t>Lắp</a:t>
            </a:r>
            <a:r>
              <a:rPr lang="en-US" sz="2950" dirty="0" smtClean="0"/>
              <a:t> </a:t>
            </a:r>
            <a:r>
              <a:rPr lang="en-US" sz="2950" dirty="0" err="1" smtClean="0"/>
              <a:t>đặt</a:t>
            </a:r>
            <a:r>
              <a:rPr lang="en-US" sz="2950" dirty="0" smtClean="0"/>
              <a:t> </a:t>
            </a:r>
            <a:r>
              <a:rPr lang="en-US" sz="2950" dirty="0" err="1" smtClean="0"/>
              <a:t>mạng</a:t>
            </a:r>
            <a:r>
              <a:rPr lang="en-US" sz="2950" dirty="0" smtClean="0"/>
              <a:t> </a:t>
            </a:r>
            <a:r>
              <a:rPr lang="en-US" sz="2950" dirty="0" err="1" smtClean="0"/>
              <a:t>điện</a:t>
            </a:r>
            <a:r>
              <a:rPr lang="en-US" sz="2950" dirty="0" smtClean="0"/>
              <a:t> </a:t>
            </a:r>
            <a:r>
              <a:rPr lang="en-US" sz="2950" dirty="0" err="1" smtClean="0"/>
              <a:t>chiếu</a:t>
            </a:r>
            <a:r>
              <a:rPr lang="en-US" sz="2950" dirty="0" smtClean="0"/>
              <a:t> </a:t>
            </a:r>
            <a:r>
              <a:rPr lang="en-US" sz="2950" dirty="0" err="1" smtClean="0"/>
              <a:t>sáng</a:t>
            </a:r>
            <a:r>
              <a:rPr lang="en-US" sz="2950" dirty="0" smtClean="0"/>
              <a:t> </a:t>
            </a:r>
            <a:r>
              <a:rPr lang="en-US" sz="2950" dirty="0" err="1" smtClean="0"/>
              <a:t>trong</a:t>
            </a:r>
            <a:r>
              <a:rPr lang="en-US" sz="2950" dirty="0" smtClean="0"/>
              <a:t> </a:t>
            </a:r>
            <a:r>
              <a:rPr lang="en-US" sz="2950" dirty="0" err="1" smtClean="0"/>
              <a:t>nhà</a:t>
            </a:r>
            <a:r>
              <a:rPr lang="en-US" sz="2950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sz="2950" dirty="0" err="1" smtClean="0"/>
              <a:t>Lắp</a:t>
            </a:r>
            <a:r>
              <a:rPr lang="en-US" sz="2950" dirty="0" smtClean="0"/>
              <a:t> </a:t>
            </a:r>
            <a:r>
              <a:rPr lang="en-US" sz="2950" dirty="0" err="1" smtClean="0"/>
              <a:t>đặt</a:t>
            </a:r>
            <a:r>
              <a:rPr lang="en-US" sz="2950" dirty="0" smtClean="0"/>
              <a:t> </a:t>
            </a:r>
            <a:r>
              <a:rPr lang="en-US" sz="2950" dirty="0" err="1" smtClean="0"/>
              <a:t>máy</a:t>
            </a:r>
            <a:r>
              <a:rPr lang="en-US" sz="2950" dirty="0" smtClean="0"/>
              <a:t> </a:t>
            </a:r>
            <a:r>
              <a:rPr lang="en-US" sz="2950" dirty="0" err="1" smtClean="0"/>
              <a:t>điều</a:t>
            </a:r>
            <a:r>
              <a:rPr lang="en-US" sz="2950" dirty="0" smtClean="0"/>
              <a:t> </a:t>
            </a:r>
            <a:r>
              <a:rPr lang="en-US" sz="2950" dirty="0" err="1" smtClean="0"/>
              <a:t>hòa</a:t>
            </a:r>
            <a:r>
              <a:rPr lang="en-US" sz="2950" dirty="0" smtClean="0"/>
              <a:t> </a:t>
            </a:r>
            <a:r>
              <a:rPr lang="en-US" sz="2950" dirty="0" err="1" smtClean="0"/>
              <a:t>không</a:t>
            </a:r>
            <a:r>
              <a:rPr lang="en-US" sz="2950" dirty="0" smtClean="0"/>
              <a:t> </a:t>
            </a:r>
            <a:r>
              <a:rPr lang="en-US" sz="2950" dirty="0" err="1" smtClean="0"/>
              <a:t>khí</a:t>
            </a:r>
            <a:r>
              <a:rPr lang="en-US" sz="2950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sz="2950" dirty="0" err="1" smtClean="0"/>
              <a:t>Lắp</a:t>
            </a:r>
            <a:r>
              <a:rPr lang="en-US" sz="2950" dirty="0" smtClean="0"/>
              <a:t> </a:t>
            </a:r>
            <a:r>
              <a:rPr lang="en-US" sz="2950" dirty="0" err="1" smtClean="0"/>
              <a:t>đặt</a:t>
            </a:r>
            <a:r>
              <a:rPr lang="en-US" sz="2950" dirty="0" smtClean="0"/>
              <a:t> </a:t>
            </a:r>
            <a:r>
              <a:rPr lang="en-US" sz="2950" dirty="0" err="1" smtClean="0"/>
              <a:t>đường</a:t>
            </a:r>
            <a:r>
              <a:rPr lang="en-US" sz="2950" dirty="0" smtClean="0"/>
              <a:t> </a:t>
            </a:r>
            <a:r>
              <a:rPr lang="en-US" sz="2950" dirty="0" err="1" smtClean="0"/>
              <a:t>dây</a:t>
            </a:r>
            <a:r>
              <a:rPr lang="en-US" sz="2950" dirty="0" smtClean="0"/>
              <a:t> </a:t>
            </a:r>
            <a:r>
              <a:rPr lang="en-US" sz="2950" dirty="0" err="1" smtClean="0"/>
              <a:t>hạ</a:t>
            </a:r>
            <a:r>
              <a:rPr lang="en-US" sz="2950" dirty="0" smtClean="0"/>
              <a:t> </a:t>
            </a:r>
            <a:r>
              <a:rPr lang="en-US" sz="2950" dirty="0" err="1" smtClean="0"/>
              <a:t>áp</a:t>
            </a:r>
            <a:r>
              <a:rPr lang="en-US" sz="2950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sz="2950" dirty="0" err="1" smtClean="0"/>
              <a:t>Sửa</a:t>
            </a:r>
            <a:r>
              <a:rPr lang="en-US" sz="2950" dirty="0" smtClean="0"/>
              <a:t> </a:t>
            </a:r>
            <a:r>
              <a:rPr lang="en-US" sz="2950" dirty="0" err="1" smtClean="0"/>
              <a:t>chữa</a:t>
            </a:r>
            <a:r>
              <a:rPr lang="en-US" sz="2950" dirty="0" smtClean="0"/>
              <a:t> </a:t>
            </a:r>
            <a:r>
              <a:rPr lang="en-US" sz="2950" dirty="0" err="1" smtClean="0"/>
              <a:t>quạt</a:t>
            </a:r>
            <a:r>
              <a:rPr lang="en-US" sz="2950" dirty="0" smtClean="0"/>
              <a:t> </a:t>
            </a:r>
            <a:r>
              <a:rPr lang="en-US" sz="2950" dirty="0" err="1" smtClean="0"/>
              <a:t>điện</a:t>
            </a:r>
            <a:r>
              <a:rPr lang="en-US" sz="2950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sz="2950" dirty="0" err="1" smtClean="0"/>
              <a:t>Lắp</a:t>
            </a:r>
            <a:r>
              <a:rPr lang="en-US" sz="2950" dirty="0" smtClean="0"/>
              <a:t> </a:t>
            </a:r>
            <a:r>
              <a:rPr lang="en-US" sz="2950" dirty="0" err="1" smtClean="0"/>
              <a:t>đặt</a:t>
            </a:r>
            <a:r>
              <a:rPr lang="en-US" sz="2950" dirty="0" smtClean="0"/>
              <a:t> </a:t>
            </a:r>
            <a:r>
              <a:rPr lang="en-US" sz="2950" dirty="0" err="1" smtClean="0"/>
              <a:t>máy</a:t>
            </a:r>
            <a:r>
              <a:rPr lang="en-US" sz="2950" dirty="0" smtClean="0"/>
              <a:t> </a:t>
            </a:r>
            <a:r>
              <a:rPr lang="en-US" sz="2950" dirty="0" err="1" smtClean="0"/>
              <a:t>bơm</a:t>
            </a:r>
            <a:r>
              <a:rPr lang="en-US" sz="2950" dirty="0" smtClean="0"/>
              <a:t> </a:t>
            </a:r>
            <a:r>
              <a:rPr lang="en-US" sz="2950" dirty="0" err="1" smtClean="0"/>
              <a:t>nước</a:t>
            </a:r>
            <a:r>
              <a:rPr lang="en-US" sz="2950" dirty="0" smtClean="0"/>
              <a:t>.</a:t>
            </a:r>
          </a:p>
          <a:p>
            <a:pPr marL="514350" indent="-514350">
              <a:buAutoNum type="alphaLcParenR"/>
            </a:pPr>
            <a:r>
              <a:rPr lang="en-US" sz="2950" dirty="0" err="1" smtClean="0"/>
              <a:t>Bảo</a:t>
            </a:r>
            <a:r>
              <a:rPr lang="en-US" sz="2950" dirty="0" smtClean="0"/>
              <a:t> </a:t>
            </a:r>
            <a:r>
              <a:rPr lang="en-US" sz="2950" dirty="0" err="1" smtClean="0"/>
              <a:t>dưỡng</a:t>
            </a:r>
            <a:r>
              <a:rPr lang="en-US" sz="2950" dirty="0" smtClean="0"/>
              <a:t> </a:t>
            </a:r>
            <a:r>
              <a:rPr lang="en-US" sz="2950" dirty="0" err="1" smtClean="0"/>
              <a:t>và</a:t>
            </a:r>
            <a:r>
              <a:rPr lang="en-US" sz="2950" dirty="0" smtClean="0"/>
              <a:t> </a:t>
            </a:r>
            <a:r>
              <a:rPr lang="en-US" sz="2950" dirty="0" err="1" smtClean="0"/>
              <a:t>sửa</a:t>
            </a:r>
            <a:r>
              <a:rPr lang="en-US" sz="2950" dirty="0" smtClean="0"/>
              <a:t> </a:t>
            </a:r>
            <a:r>
              <a:rPr lang="en-US" sz="2950" dirty="0" err="1" smtClean="0"/>
              <a:t>chữa</a:t>
            </a:r>
            <a:r>
              <a:rPr lang="en-US" sz="2950" dirty="0" smtClean="0"/>
              <a:t> </a:t>
            </a:r>
            <a:r>
              <a:rPr lang="en-US" sz="2950" dirty="0" err="1" smtClean="0"/>
              <a:t>máy</a:t>
            </a:r>
            <a:r>
              <a:rPr lang="en-US" sz="2950" dirty="0" smtClean="0"/>
              <a:t> </a:t>
            </a:r>
            <a:r>
              <a:rPr lang="en-US" sz="2950" dirty="0" err="1" smtClean="0"/>
              <a:t>giặt</a:t>
            </a:r>
            <a:r>
              <a:rPr lang="en-US" sz="2950" dirty="0" smtClean="0"/>
              <a:t>.</a:t>
            </a:r>
            <a:endParaRPr lang="en-US" sz="29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9867073"/>
              </p:ext>
            </p:extLst>
          </p:nvPr>
        </p:nvGraphicFramePr>
        <p:xfrm>
          <a:off x="228600" y="810177"/>
          <a:ext cx="8686800" cy="237073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895600"/>
                <a:gridCol w="2895600"/>
                <a:gridCol w="2895600"/>
              </a:tblGrid>
              <a:tr h="1795057"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 smtClean="0">
                          <a:solidFill>
                            <a:schemeClr val="tx1"/>
                          </a:solidFill>
                        </a:rPr>
                        <a:t>Lắp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đặt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mạng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xuất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hoạt</a:t>
                      </a:r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 smtClean="0">
                          <a:solidFill>
                            <a:schemeClr val="tx1"/>
                          </a:solidFill>
                        </a:rPr>
                        <a:t>Lắp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đặt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thiết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dùng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 smtClean="0">
                          <a:solidFill>
                            <a:schemeClr val="tx1"/>
                          </a:solidFill>
                        </a:rPr>
                        <a:t>Vận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dirty="0" err="1" smtClean="0">
                          <a:solidFill>
                            <a:schemeClr val="tx1"/>
                          </a:solidFill>
                        </a:rPr>
                        <a:t>hành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bảo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dưỡng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sửa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chữa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mạng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thiết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đồ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dùng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="0" baseline="0" dirty="0" err="1" smtClean="0">
                          <a:solidFill>
                            <a:schemeClr val="tx1"/>
                          </a:solidFill>
                        </a:rPr>
                        <a:t>điện</a:t>
                      </a:r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67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25908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B - E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3111910" y="2626909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 - C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2590800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D - F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59722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ipple/>
        <p:sndAc>
          <p:stSnd>
            <p:snd r:embed="rId3" name="click.wav"/>
          </p:stSnd>
        </p:sndAc>
      </p:transition>
    </mc:Choice>
    <mc:Fallback>
      <p:transition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ustom 1">
      <a:majorFont>
        <a:latin typeface="Book Antiqua"/>
        <a:ea typeface=""/>
        <a:cs typeface=""/>
      </a:majorFont>
      <a:minorFont>
        <a:latin typeface="Times New Roman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419</TotalTime>
  <Words>1316</Words>
  <Application>Microsoft Office PowerPoint</Application>
  <PresentationFormat>On-screen Show (4:3)</PresentationFormat>
  <Paragraphs>157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CÔNG NGHỆ 9</vt:lpstr>
      <vt:lpstr>MỤC TIÊU</vt:lpstr>
      <vt:lpstr>NỘI DUNG BÀI HỌC</vt:lpstr>
      <vt:lpstr>I.Vai trò, vị trí của nghề điện dân dụng trong sản xuất và sinh hoạt</vt:lpstr>
      <vt:lpstr>Slide 5</vt:lpstr>
      <vt:lpstr>Slide 6</vt:lpstr>
      <vt:lpstr>II. Đặc điểm và yêu cầu của nghề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Câu Hỏi SGK</vt:lpstr>
      <vt:lpstr>Slide 18</vt:lpstr>
      <vt:lpstr>Slide 19</vt:lpstr>
      <vt:lpstr>Slide 20</vt:lpstr>
    </vt:vector>
  </TitlesOfParts>
  <Company>Micrsoft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174</cp:revision>
  <dcterms:created xsi:type="dcterms:W3CDTF">2015-08-24T05:09:55Z</dcterms:created>
  <dcterms:modified xsi:type="dcterms:W3CDTF">2017-08-13T10:14:02Z</dcterms:modified>
</cp:coreProperties>
</file>