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427" r:id="rId4"/>
    <p:sldId id="374" r:id="rId5"/>
    <p:sldId id="344" r:id="rId6"/>
    <p:sldId id="448" r:id="rId7"/>
    <p:sldId id="398" r:id="rId8"/>
    <p:sldId id="428" r:id="rId9"/>
    <p:sldId id="429" r:id="rId10"/>
    <p:sldId id="430" r:id="rId11"/>
    <p:sldId id="315" r:id="rId12"/>
    <p:sldId id="400" r:id="rId13"/>
    <p:sldId id="432" r:id="rId14"/>
    <p:sldId id="433" r:id="rId15"/>
    <p:sldId id="406" r:id="rId16"/>
    <p:sldId id="405" r:id="rId17"/>
    <p:sldId id="434" r:id="rId18"/>
    <p:sldId id="408" r:id="rId19"/>
    <p:sldId id="404" r:id="rId20"/>
    <p:sldId id="376" r:id="rId21"/>
    <p:sldId id="435" r:id="rId22"/>
    <p:sldId id="436" r:id="rId23"/>
    <p:sldId id="411" r:id="rId24"/>
    <p:sldId id="379" r:id="rId25"/>
    <p:sldId id="437" r:id="rId26"/>
    <p:sldId id="438" r:id="rId27"/>
    <p:sldId id="439" r:id="rId28"/>
    <p:sldId id="415" r:id="rId29"/>
    <p:sldId id="440" r:id="rId30"/>
    <p:sldId id="441" r:id="rId31"/>
    <p:sldId id="420" r:id="rId32"/>
    <p:sldId id="392" r:id="rId33"/>
    <p:sldId id="442" r:id="rId34"/>
    <p:sldId id="443" r:id="rId35"/>
    <p:sldId id="444" r:id="rId36"/>
    <p:sldId id="424" r:id="rId37"/>
    <p:sldId id="445" r:id="rId38"/>
    <p:sldId id="271" r:id="rId39"/>
    <p:sldId id="446" r:id="rId40"/>
    <p:sldId id="447" r:id="rId41"/>
    <p:sldId id="44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03" autoAdjust="0"/>
    <p:restoredTop sz="94660"/>
  </p:normalViewPr>
  <p:slideViewPr>
    <p:cSldViewPr snapToGrid="0">
      <p:cViewPr varScale="1">
        <p:scale>
          <a:sx n="70" d="100"/>
          <a:sy n="70" d="100"/>
        </p:scale>
        <p:origin x="-120" y="-9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7685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110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974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2543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44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197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90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564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2120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613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64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11/30/2024</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85350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603" y="1689297"/>
            <a:ext cx="11409527" cy="1200329"/>
          </a:xfrm>
          <a:prstGeom prst="rect">
            <a:avLst/>
          </a:prstGeom>
        </p:spPr>
        <p:txBody>
          <a:bodyPr wrap="square">
            <a:spAutoFit/>
          </a:bodyPr>
          <a:lstStyle/>
          <a:p>
            <a:pPr algn="ctr"/>
            <a:r>
              <a:rPr lang="vi-VN" sz="3600" b="1">
                <a:solidFill>
                  <a:srgbClr val="FF0000"/>
                </a:solidFill>
                <a:latin typeface="Times New Roman" panose="02020603050405020304" pitchFamily="18" charset="0"/>
                <a:cs typeface="Times New Roman" panose="02020603050405020304" pitchFamily="18" charset="0"/>
              </a:rPr>
              <a:t>BÀI 6. </a:t>
            </a:r>
            <a:endParaRPr lang="en-US" sz="3600" b="1" smtClean="0">
              <a:solidFill>
                <a:srgbClr val="FF0000"/>
              </a:solidFill>
              <a:latin typeface="Times New Roman" panose="02020603050405020304" pitchFamily="18" charset="0"/>
              <a:cs typeface="Times New Roman" panose="02020603050405020304" pitchFamily="18" charset="0"/>
            </a:endParaRPr>
          </a:p>
          <a:p>
            <a:pPr algn="ctr"/>
            <a:r>
              <a:rPr lang="vi-VN" sz="3600" b="1" smtClean="0">
                <a:solidFill>
                  <a:srgbClr val="FF0000"/>
                </a:solidFill>
                <a:latin typeface="Times New Roman" panose="02020603050405020304" pitchFamily="18" charset="0"/>
                <a:cs typeface="Times New Roman" panose="02020603050405020304" pitchFamily="18" charset="0"/>
              </a:rPr>
              <a:t>THỰC </a:t>
            </a:r>
            <a:r>
              <a:rPr lang="vi-VN" sz="3600" b="1">
                <a:solidFill>
                  <a:srgbClr val="FF0000"/>
                </a:solidFill>
                <a:latin typeface="Times New Roman" panose="02020603050405020304" pitchFamily="18" charset="0"/>
                <a:cs typeface="Times New Roman" panose="02020603050405020304" pitchFamily="18" charset="0"/>
              </a:rPr>
              <a:t>HÀNH LẮP ĐẶT MẠNG ĐIỆN TRONG NHÀ</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265" y="636060"/>
            <a:ext cx="11364583" cy="6001643"/>
          </a:xfrm>
          <a:prstGeom prst="rect">
            <a:avLst/>
          </a:prstGeom>
        </p:spPr>
        <p:txBody>
          <a:bodyPr wrap="square">
            <a:spAutoFit/>
          </a:bodyPr>
          <a:lstStyle/>
          <a:p>
            <a:r>
              <a:rPr lang="vi-VN" sz="4800" b="1">
                <a:latin typeface="Times New Roman" panose="02020603050405020304" pitchFamily="18" charset="0"/>
                <a:cs typeface="Times New Roman" panose="02020603050405020304" pitchFamily="18" charset="0"/>
              </a:rPr>
              <a:t>2. Tiêu chí đánh giá</a:t>
            </a:r>
            <a:endParaRPr lang="en-US" sz="4800" b="1">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 Tiến hành đúng trình tự: tuân thủ đúng và đủ các bước trong quy trình lắp đặt</a:t>
            </a:r>
            <a:endParaRPr lang="en-US"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 Đấu nối đúng sơ đồ, chắc chắn, an toàn.</a:t>
            </a:r>
            <a:endParaRPr lang="en-US"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 Mạch hoạt động đúng chức năng</a:t>
            </a:r>
            <a:endParaRPr lang="en-US"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 Thực hiện an toàn, vệ sinh lao động, nghiêm túc, trách nhiệm trong quá trình thực hành.</a:t>
            </a:r>
            <a:endParaRPr lang="en-US"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52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1077218"/>
          </a:xfrm>
          <a:prstGeom prst="rect">
            <a:avLst/>
          </a:prstGeom>
        </p:spPr>
        <p:txBody>
          <a:bodyPr>
            <a:spAutoFit/>
          </a:bodyPr>
          <a:lstStyle/>
          <a:p>
            <a:pPr>
              <a:spcAft>
                <a:spcPts val="0"/>
              </a:spcAft>
            </a:pPr>
            <a:r>
              <a:rPr lang="vi-VN" sz="3200" b="1">
                <a:solidFill>
                  <a:srgbClr val="0000FF"/>
                </a:solidFill>
                <a:latin typeface="Times New Roman" panose="02020603050405020304" pitchFamily="18" charset="0"/>
                <a:ea typeface="Times New Roman" panose="02020603050405020304" pitchFamily="18" charset="0"/>
              </a:rPr>
              <a:t>1.</a:t>
            </a:r>
            <a:r>
              <a:rPr lang="en-US" sz="3200" b="1">
                <a:solidFill>
                  <a:srgbClr val="0000FF"/>
                </a:solidFill>
                <a:latin typeface="Times New Roman" panose="02020603050405020304" pitchFamily="18" charset="0"/>
                <a:ea typeface="Times New Roman" panose="02020603050405020304" pitchFamily="18" charset="0"/>
              </a:rPr>
              <a:t>Các thiết bị điện trong Hình 6.</a:t>
            </a:r>
            <a:r>
              <a:rPr lang="vi-VN" sz="3200" b="1">
                <a:solidFill>
                  <a:srgbClr val="0000FF"/>
                </a:solidFill>
                <a:latin typeface="Times New Roman" panose="02020603050405020304" pitchFamily="18" charset="0"/>
                <a:ea typeface="Times New Roman" panose="02020603050405020304" pitchFamily="18" charset="0"/>
              </a:rPr>
              <a:t>2</a:t>
            </a:r>
            <a:r>
              <a:rPr lang="en-US" sz="3200" b="1">
                <a:solidFill>
                  <a:srgbClr val="0000FF"/>
                </a:solidFill>
                <a:latin typeface="Times New Roman" panose="02020603050405020304" pitchFamily="18" charset="0"/>
                <a:ea typeface="Times New Roman" panose="02020603050405020304" pitchFamily="18" charset="0"/>
              </a:rPr>
              <a:t> được nối với nhau như thế nào?</a:t>
            </a:r>
            <a:endParaRPr lang="en-US" sz="32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69533" y="389012"/>
            <a:ext cx="4880202" cy="4313617"/>
          </a:xfrm>
          <a:prstGeom prst="rect">
            <a:avLst/>
          </a:prstGeom>
        </p:spPr>
      </p:pic>
      <p:sp>
        <p:nvSpPr>
          <p:cNvPr id="4" name="Rectangle 3"/>
          <p:cNvSpPr/>
          <p:nvPr/>
        </p:nvSpPr>
        <p:spPr>
          <a:xfrm>
            <a:off x="5514669" y="2103025"/>
            <a:ext cx="6167815" cy="1200329"/>
          </a:xfrm>
          <a:prstGeom prst="rect">
            <a:avLst/>
          </a:prstGeom>
        </p:spPr>
        <p:txBody>
          <a:bodyPr wrap="square">
            <a:spAutoFit/>
          </a:bodyPr>
          <a:lstStyle/>
          <a:p>
            <a:pPr>
              <a:spcAft>
                <a:spcPts val="0"/>
              </a:spcAft>
            </a:pPr>
            <a:r>
              <a:rPr lang="en-US" sz="3600" b="1">
                <a:solidFill>
                  <a:srgbClr val="FF0000"/>
                </a:solidFill>
                <a:latin typeface="Times New Roman" panose="02020603050405020304" pitchFamily="18" charset="0"/>
                <a:ea typeface="Times New Roman" panose="02020603050405020304" pitchFamily="18" charset="0"/>
              </a:rPr>
              <a:t>Bóng đèn, công tắc và </a:t>
            </a:r>
            <a:r>
              <a:rPr lang="vi-VN" sz="3600" b="1">
                <a:solidFill>
                  <a:srgbClr val="FF0000"/>
                </a:solidFill>
                <a:latin typeface="Times New Roman" panose="02020603050405020304" pitchFamily="18" charset="0"/>
                <a:ea typeface="Times New Roman" panose="02020603050405020304" pitchFamily="18" charset="0"/>
              </a:rPr>
              <a:t>cầu chì</a:t>
            </a:r>
            <a:r>
              <a:rPr lang="en-US" sz="3600" b="1">
                <a:solidFill>
                  <a:srgbClr val="FF0000"/>
                </a:solidFill>
                <a:latin typeface="Times New Roman" panose="02020603050405020304" pitchFamily="18" charset="0"/>
                <a:ea typeface="Times New Roman" panose="02020603050405020304" pitchFamily="18" charset="0"/>
              </a:rPr>
              <a:t> được mắc nối tiếp với nhau.</a:t>
            </a:r>
            <a:endParaRPr lang="en-US" sz="36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47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Có những phần tử nào được lắp trên bảng điện?</a:t>
            </a:r>
          </a:p>
        </p:txBody>
      </p:sp>
      <p:pic>
        <p:nvPicPr>
          <p:cNvPr id="4" name="Picture 3"/>
          <p:cNvPicPr>
            <a:picLocks noChangeAspect="1"/>
          </p:cNvPicPr>
          <p:nvPr/>
        </p:nvPicPr>
        <p:blipFill>
          <a:blip r:embed="rId2"/>
          <a:stretch>
            <a:fillRect/>
          </a:stretch>
        </p:blipFill>
        <p:spPr>
          <a:xfrm>
            <a:off x="569533" y="389012"/>
            <a:ext cx="4880202" cy="4313617"/>
          </a:xfrm>
          <a:prstGeom prst="rect">
            <a:avLst/>
          </a:prstGeom>
        </p:spPr>
      </p:pic>
    </p:spTree>
    <p:extLst>
      <p:ext uri="{BB962C8B-B14F-4D97-AF65-F5344CB8AC3E}">
        <p14:creationId xmlns:p14="http://schemas.microsoft.com/office/powerpoint/2010/main" val="2709484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1323439"/>
          </a:xfrm>
          <a:prstGeom prst="rect">
            <a:avLst/>
          </a:prstGeom>
        </p:spPr>
        <p:txBody>
          <a:bodyPr>
            <a:spAutoFit/>
          </a:bodyPr>
          <a:lstStyle/>
          <a:p>
            <a:r>
              <a:rPr lang="vi-VN" sz="4000" b="1">
                <a:solidFill>
                  <a:srgbClr val="0000FF"/>
                </a:solidFill>
                <a:latin typeface="Times New Roman" panose="02020603050405020304" pitchFamily="18" charset="0"/>
                <a:cs typeface="Times New Roman" panose="02020603050405020304" pitchFamily="18" charset="0"/>
              </a:rPr>
              <a:t>2.</a:t>
            </a:r>
            <a:r>
              <a:rPr lang="en-US" sz="4000" b="1">
                <a:solidFill>
                  <a:srgbClr val="0000FF"/>
                </a:solidFill>
                <a:latin typeface="Times New Roman" panose="02020603050405020304" pitchFamily="18" charset="0"/>
                <a:cs typeface="Times New Roman" panose="02020603050405020304" pitchFamily="18" charset="0"/>
              </a:rPr>
              <a:t> Có những phần tử nào được lắp trên bảng điện?</a:t>
            </a:r>
          </a:p>
        </p:txBody>
      </p:sp>
      <p:pic>
        <p:nvPicPr>
          <p:cNvPr id="4" name="Picture 3"/>
          <p:cNvPicPr>
            <a:picLocks noChangeAspect="1"/>
          </p:cNvPicPr>
          <p:nvPr/>
        </p:nvPicPr>
        <p:blipFill>
          <a:blip r:embed="rId2"/>
          <a:stretch>
            <a:fillRect/>
          </a:stretch>
        </p:blipFill>
        <p:spPr>
          <a:xfrm>
            <a:off x="569533" y="389012"/>
            <a:ext cx="4880202" cy="4313617"/>
          </a:xfrm>
          <a:prstGeom prst="rect">
            <a:avLst/>
          </a:prstGeom>
        </p:spPr>
      </p:pic>
      <p:sp>
        <p:nvSpPr>
          <p:cNvPr id="2" name="Rectangle 1"/>
          <p:cNvSpPr/>
          <p:nvPr/>
        </p:nvSpPr>
        <p:spPr>
          <a:xfrm>
            <a:off x="6560543" y="2164357"/>
            <a:ext cx="4576030" cy="2800767"/>
          </a:xfrm>
          <a:prstGeom prst="rect">
            <a:avLst/>
          </a:prstGeom>
        </p:spPr>
        <p:txBody>
          <a:bodyPr wrap="square">
            <a:spAutoFit/>
          </a:bodyPr>
          <a:lstStyle/>
          <a:p>
            <a:pPr>
              <a:spcAft>
                <a:spcPts val="0"/>
              </a:spcAft>
            </a:pPr>
            <a:r>
              <a:rPr lang="en-US" sz="4400" b="1">
                <a:solidFill>
                  <a:srgbClr val="FF0000"/>
                </a:solidFill>
                <a:latin typeface="Times New Roman" panose="02020603050405020304" pitchFamily="18" charset="0"/>
                <a:ea typeface="Times New Roman" panose="02020603050405020304" pitchFamily="18" charset="0"/>
              </a:rPr>
              <a:t>- Ổ điện</a:t>
            </a:r>
          </a:p>
          <a:p>
            <a:pPr>
              <a:spcAft>
                <a:spcPts val="0"/>
              </a:spcAft>
            </a:pPr>
            <a:r>
              <a:rPr lang="en-US" sz="4400" b="1">
                <a:solidFill>
                  <a:srgbClr val="FF0000"/>
                </a:solidFill>
                <a:latin typeface="Times New Roman" panose="02020603050405020304" pitchFamily="18" charset="0"/>
                <a:ea typeface="Times New Roman" panose="02020603050405020304" pitchFamily="18" charset="0"/>
              </a:rPr>
              <a:t>- Công tắc</a:t>
            </a:r>
          </a:p>
          <a:p>
            <a:pPr>
              <a:spcAft>
                <a:spcPts val="0"/>
              </a:spcAft>
            </a:pPr>
            <a:r>
              <a:rPr lang="en-US" sz="4400" b="1">
                <a:solidFill>
                  <a:srgbClr val="FF0000"/>
                </a:solidFill>
                <a:latin typeface="Times New Roman" panose="02020603050405020304" pitchFamily="18" charset="0"/>
                <a:ea typeface="Times New Roman" panose="02020603050405020304" pitchFamily="18" charset="0"/>
              </a:rPr>
              <a:t>- Đèn</a:t>
            </a:r>
          </a:p>
          <a:p>
            <a:pPr>
              <a:spcAft>
                <a:spcPts val="0"/>
              </a:spcAft>
            </a:pPr>
            <a:r>
              <a:rPr lang="en-US" sz="4400" b="1">
                <a:solidFill>
                  <a:srgbClr val="FF0000"/>
                </a:solidFill>
                <a:latin typeface="Times New Roman" panose="02020603050405020304" pitchFamily="18" charset="0"/>
                <a:ea typeface="Times New Roman" panose="02020603050405020304" pitchFamily="18" charset="0"/>
              </a:rPr>
              <a:t>- </a:t>
            </a:r>
            <a:r>
              <a:rPr lang="vi-VN" sz="4400" b="1">
                <a:solidFill>
                  <a:srgbClr val="FF0000"/>
                </a:solidFill>
                <a:latin typeface="Times New Roman" panose="02020603050405020304" pitchFamily="18" charset="0"/>
                <a:ea typeface="Times New Roman" panose="02020603050405020304" pitchFamily="18" charset="0"/>
              </a:rPr>
              <a:t>Cầu chì</a:t>
            </a:r>
            <a:endParaRPr lang="en-US" sz="44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45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462346" cy="1569660"/>
          </a:xfrm>
          <a:prstGeom prst="rect">
            <a:avLst/>
          </a:prstGeom>
        </p:spPr>
        <p:txBody>
          <a:bodyPr wrap="square">
            <a:spAutoFit/>
          </a:bodyPr>
          <a:lstStyle/>
          <a:p>
            <a:r>
              <a:rPr lang="vi-VN" sz="3200" b="1">
                <a:solidFill>
                  <a:srgbClr val="0000FF"/>
                </a:solidFill>
                <a:latin typeface="Times New Roman" panose="02020603050405020304" pitchFamily="18" charset="0"/>
                <a:cs typeface="Times New Roman" panose="02020603050405020304" pitchFamily="18" charset="0"/>
              </a:rPr>
              <a:t>3. Căn cứ vào sơ đồ nguyên lý ở hình 6.2, vẽ sơ đồ lắp đặt của bảng điện</a:t>
            </a:r>
            <a:endParaRPr lang="en-US" sz="32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8822" y="389012"/>
            <a:ext cx="4880202" cy="4313617"/>
          </a:xfrm>
          <a:prstGeom prst="rect">
            <a:avLst/>
          </a:prstGeom>
        </p:spPr>
      </p:pic>
      <p:pic>
        <p:nvPicPr>
          <p:cNvPr id="2" name="Picture 1"/>
          <p:cNvPicPr>
            <a:picLocks noChangeAspect="1"/>
          </p:cNvPicPr>
          <p:nvPr/>
        </p:nvPicPr>
        <p:blipFill>
          <a:blip r:embed="rId3"/>
          <a:stretch>
            <a:fillRect/>
          </a:stretch>
        </p:blipFill>
        <p:spPr>
          <a:xfrm>
            <a:off x="6691518" y="1871677"/>
            <a:ext cx="4891809" cy="4756260"/>
          </a:xfrm>
          <a:prstGeom prst="rect">
            <a:avLst/>
          </a:prstGeom>
        </p:spPr>
      </p:pic>
    </p:spTree>
    <p:extLst>
      <p:ext uri="{BB962C8B-B14F-4D97-AF65-F5344CB8AC3E}">
        <p14:creationId xmlns:p14="http://schemas.microsoft.com/office/powerpoint/2010/main" val="23064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265" y="636060"/>
            <a:ext cx="11419174" cy="5201424"/>
          </a:xfrm>
          <a:prstGeom prst="rect">
            <a:avLst/>
          </a:prstGeom>
        </p:spPr>
        <p:txBody>
          <a:bodyPr wrap="square">
            <a:spAutoFit/>
          </a:bodyPr>
          <a:lstStyle/>
          <a:p>
            <a:r>
              <a:rPr lang="vi-VN" sz="4400" b="1">
                <a:latin typeface="Times New Roman" panose="02020603050405020304" pitchFamily="18" charset="0"/>
                <a:cs typeface="Times New Roman" panose="02020603050405020304" pitchFamily="18" charset="0"/>
              </a:rPr>
              <a:t>II. Lắp đặt mạch điện bảng điện</a:t>
            </a:r>
            <a:endParaRPr lang="en-US" sz="4400" b="1">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Bước 1. Tìm hiểu sơ đồ nguyên lý</a:t>
            </a:r>
            <a:endParaRPr lang="en-US"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Bước 2. Vẽ sơ đồ lắp đặt</a:t>
            </a:r>
            <a:endParaRPr lang="en-US"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 Vẽ cầu chì, công tắc, ổ cắm điện trên bảng điện và đèn</a:t>
            </a:r>
            <a:endParaRPr lang="en-US"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 Vẽ đường dây nối các thiết bị và đồ dùng điện</a:t>
            </a:r>
            <a:endParaRPr lang="en-US"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5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832" y="150125"/>
            <a:ext cx="11293151" cy="954107"/>
          </a:xfrm>
          <a:prstGeom prst="rect">
            <a:avLst/>
          </a:prstGeom>
        </p:spPr>
        <p:txBody>
          <a:bodyPr wrap="square">
            <a:spAutoFit/>
          </a:bodyPr>
          <a:lstStyle/>
          <a:p>
            <a:pPr>
              <a:spcAft>
                <a:spcPts val="0"/>
              </a:spcAft>
            </a:pPr>
            <a:r>
              <a:rPr lang="vi-VN" sz="2800" b="1">
                <a:solidFill>
                  <a:srgbClr val="0000FF"/>
                </a:solidFill>
                <a:latin typeface="Times New Roman" panose="02020603050405020304" pitchFamily="18" charset="0"/>
                <a:ea typeface="Times New Roman" panose="02020603050405020304" pitchFamily="18" charset="0"/>
              </a:rPr>
              <a:t>Quan sát bảng 6.1. và cho biết các thiết bị, vật liệu và dụng cụ để lắp đặt mạch điện bảng điện</a:t>
            </a:r>
            <a:endParaRPr lang="en-US" sz="28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736978" y="912885"/>
            <a:ext cx="11081982" cy="584775"/>
          </a:xfrm>
          <a:prstGeom prst="rect">
            <a:avLst/>
          </a:prstGeom>
        </p:spPr>
        <p:txBody>
          <a:bodyPr wrap="square">
            <a:spAutoFit/>
          </a:bodyPr>
          <a:lstStyle/>
          <a:p>
            <a:pPr algn="ctr">
              <a:spcAft>
                <a:spcPts val="0"/>
              </a:spcAft>
            </a:pPr>
            <a:r>
              <a:rPr lang="vi-VN" sz="3200" b="1" i="1">
                <a:solidFill>
                  <a:srgbClr val="000000"/>
                </a:solidFill>
                <a:latin typeface="Times New Roman" panose="02020603050405020304" pitchFamily="18" charset="0"/>
                <a:ea typeface="Times New Roman" panose="02020603050405020304" pitchFamily="18" charset="0"/>
              </a:rPr>
              <a:t>Bảng 6.1. Vật liệu, thiết bị, dụng cụ lắp đặt mạch điện bảng điện</a:t>
            </a:r>
            <a:endParaRPr lang="en-US" sz="3200" b="1">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30618667"/>
              </p:ext>
            </p:extLst>
          </p:nvPr>
        </p:nvGraphicFramePr>
        <p:xfrm>
          <a:off x="626241" y="1487045"/>
          <a:ext cx="10947061" cy="5120640"/>
        </p:xfrm>
        <a:graphic>
          <a:graphicData uri="http://schemas.openxmlformats.org/drawingml/2006/table">
            <a:tbl>
              <a:tblPr firstRow="1" firstCol="1" bandRow="1"/>
              <a:tblGrid>
                <a:gridCol w="1917021">
                  <a:extLst>
                    <a:ext uri="{9D8B030D-6E8A-4147-A177-3AD203B41FA5}">
                      <a16:colId xmlns:a16="http://schemas.microsoft.com/office/drawing/2014/main" xmlns="" val="1461909495"/>
                    </a:ext>
                  </a:extLst>
                </a:gridCol>
                <a:gridCol w="4509087">
                  <a:extLst>
                    <a:ext uri="{9D8B030D-6E8A-4147-A177-3AD203B41FA5}">
                      <a16:colId xmlns:a16="http://schemas.microsoft.com/office/drawing/2014/main" xmlns="" val="3311690109"/>
                    </a:ext>
                  </a:extLst>
                </a:gridCol>
                <a:gridCol w="2178073">
                  <a:extLst>
                    <a:ext uri="{9D8B030D-6E8A-4147-A177-3AD203B41FA5}">
                      <a16:colId xmlns:a16="http://schemas.microsoft.com/office/drawing/2014/main" xmlns="" val="2537468316"/>
                    </a:ext>
                  </a:extLst>
                </a:gridCol>
                <a:gridCol w="2342880">
                  <a:extLst>
                    <a:ext uri="{9D8B030D-6E8A-4147-A177-3AD203B41FA5}">
                      <a16:colId xmlns:a16="http://schemas.microsoft.com/office/drawing/2014/main" xmlns="" val="3220566132"/>
                    </a:ext>
                  </a:extLst>
                </a:gridCol>
              </a:tblGrid>
              <a:tr h="394970">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gọi</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0567312"/>
                  </a:ext>
                </a:extLst>
              </a:tr>
              <a:tr h="47625">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 nhựa 13x18cm</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7178346"/>
                  </a:ext>
                </a:extLst>
              </a:tr>
              <a:tr h="194945">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 chì</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4451125"/>
                  </a:ext>
                </a:extLst>
              </a:tr>
              <a:tr h="81280">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4626477"/>
                  </a:ext>
                </a:extLst>
              </a:tr>
              <a:tr h="193675">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19056269"/>
                  </a:ext>
                </a:extLst>
              </a:tr>
              <a:tr h="193675">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 đèn, đui đèn</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5818111"/>
                  </a:ext>
                </a:extLst>
              </a:tr>
              <a:tr h="193675">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3830458"/>
                  </a:ext>
                </a:extLst>
              </a:tr>
              <a:tr h="34925">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 dẫn điện mềm</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2404557"/>
                  </a:ext>
                </a:extLst>
              </a:tr>
              <a:tr h="193675">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Ốc vít</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80977010"/>
                  </a:ext>
                </a:extLst>
              </a:tr>
              <a:tr h="201295">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 vít</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3326788"/>
                  </a:ext>
                </a:extLst>
              </a:tr>
              <a:tr h="193675">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tuốt dây</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0135734"/>
                  </a:ext>
                </a:extLst>
              </a:tr>
              <a:tr h="193675">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cách điện</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1133477"/>
                  </a:ext>
                </a:extLst>
              </a:tr>
            </a:tbl>
          </a:graphicData>
        </a:graphic>
      </p:graphicFrame>
    </p:spTree>
    <p:extLst>
      <p:ext uri="{BB962C8B-B14F-4D97-AF65-F5344CB8AC3E}">
        <p14:creationId xmlns:p14="http://schemas.microsoft.com/office/powerpoint/2010/main" val="322342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265" y="636060"/>
            <a:ext cx="10876149" cy="5262979"/>
          </a:xfrm>
          <a:prstGeom prst="rect">
            <a:avLst/>
          </a:prstGeom>
        </p:spPr>
        <p:txBody>
          <a:bodyPr wrap="square">
            <a:spAutoFit/>
          </a:bodyPr>
          <a:lstStyle/>
          <a:p>
            <a:r>
              <a:rPr lang="vi-VN" sz="4800" b="1">
                <a:latin typeface="Times New Roman" panose="02020603050405020304" pitchFamily="18" charset="0"/>
                <a:cs typeface="Times New Roman" panose="02020603050405020304" pitchFamily="18" charset="0"/>
              </a:rPr>
              <a:t>II. Lắp đặt mạch điện bảng điện</a:t>
            </a:r>
            <a:endParaRPr lang="en-US" sz="4800" b="1">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Bước 3. Dự trù thiết bị, dụng cụ và vật liệu</a:t>
            </a:r>
            <a:endParaRPr lang="en-US"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 Thiết bị: cầu chì, công tắc điện, ổ cắm điện, bóng đèn, đui đèn, phích cắm điện.</a:t>
            </a:r>
            <a:endParaRPr lang="en-US"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 Vật liệu: Dây dẫn điện, bảng nhựa</a:t>
            </a:r>
            <a:endParaRPr lang="en-US"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 Dụng cụ: Kìm tuốt dây, kìm cắt điện, ốc vít, tua vít</a:t>
            </a:r>
            <a:endParaRPr lang="en-US"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42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265" y="636060"/>
            <a:ext cx="10876149" cy="5509200"/>
          </a:xfrm>
          <a:prstGeom prst="rect">
            <a:avLst/>
          </a:prstGeom>
        </p:spPr>
        <p:txBody>
          <a:bodyPr wrap="square">
            <a:spAutoFit/>
          </a:bodyPr>
          <a:lstStyle/>
          <a:p>
            <a:r>
              <a:rPr lang="vi-VN" sz="4400" b="1">
                <a:latin typeface="Times New Roman" panose="02020603050405020304" pitchFamily="18" charset="0"/>
                <a:cs typeface="Times New Roman" panose="02020603050405020304" pitchFamily="18" charset="0"/>
              </a:rPr>
              <a:t>II. Lắp đặt mạch điện bảng điện</a:t>
            </a:r>
            <a:endParaRPr lang="en-US" sz="4400" b="1">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Bước 4. Thực hành lắp đặt</a:t>
            </a:r>
            <a:endParaRPr lang="en-US"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Đánh dấu vị trí của các phần tử trên bảng điện</a:t>
            </a:r>
            <a:endParaRPr lang="en-US"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Tạo các lỗ để luồn dây dẫn điện </a:t>
            </a:r>
            <a:endParaRPr lang="en-US"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Cắt dây dẫn điện theo độ dài phù hợp với vị trí thiết bị</a:t>
            </a:r>
            <a:endParaRPr lang="en-US"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Lắp thiết bị vào bảng điện và đấu nối dây dẫn điện vào các thiết bị trên bảng điện.</a:t>
            </a:r>
            <a:endParaRPr lang="en-US"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56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163" y="94966"/>
            <a:ext cx="11731690" cy="954107"/>
          </a:xfrm>
          <a:prstGeom prst="rect">
            <a:avLst/>
          </a:prstGeom>
        </p:spPr>
        <p:txBody>
          <a:bodyPr wrap="square">
            <a:spAutoFit/>
          </a:bodyPr>
          <a:lstStyle/>
          <a:p>
            <a:pPr>
              <a:spcAft>
                <a:spcPts val="0"/>
              </a:spcAft>
            </a:pPr>
            <a:r>
              <a:rPr lang="vi-VN" sz="2800" b="1">
                <a:solidFill>
                  <a:srgbClr val="0000FF"/>
                </a:solidFill>
                <a:latin typeface="Times New Roman" panose="02020603050405020304" pitchFamily="18" charset="0"/>
                <a:ea typeface="Times New Roman" panose="02020603050405020304" pitchFamily="18" charset="0"/>
              </a:rPr>
              <a:t>- Kiểm tra, thử nghiệm hoạt động của mạch điện bảng điện</a:t>
            </a:r>
            <a:endParaRPr lang="en-US" sz="28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800" b="1">
                <a:solidFill>
                  <a:srgbClr val="0000FF"/>
                </a:solidFill>
                <a:latin typeface="Times New Roman" panose="02020603050405020304" pitchFamily="18" charset="0"/>
                <a:ea typeface="Times New Roman" panose="02020603050405020304" pitchFamily="18" charset="0"/>
              </a:rPr>
              <a:t>- Đánh giá quá trình thực hành theo các tiêu chí trong phiếu đánh giá.</a:t>
            </a:r>
            <a:endParaRPr lang="en-US" sz="28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405566" y="1051640"/>
            <a:ext cx="2802370" cy="461665"/>
          </a:xfrm>
          <a:prstGeom prst="rect">
            <a:avLst/>
          </a:prstGeom>
        </p:spPr>
        <p:txBody>
          <a:bodyPr wrap="none">
            <a:spAutoFit/>
          </a:bodyPr>
          <a:lstStyle/>
          <a:p>
            <a:pPr algn="ctr">
              <a:spcAft>
                <a:spcPts val="0"/>
              </a:spcAft>
            </a:pPr>
            <a:r>
              <a:rPr lang="vi-VN" sz="2400" b="1">
                <a:solidFill>
                  <a:srgbClr val="000000"/>
                </a:solidFill>
                <a:latin typeface="Times New Roman" panose="02020603050405020304" pitchFamily="18" charset="0"/>
                <a:ea typeface="Times New Roman" panose="02020603050405020304" pitchFamily="18" charset="0"/>
              </a:rPr>
              <a:t>PHIẾU ĐÁNH GIÁ</a:t>
            </a:r>
            <a:endParaRPr lang="en-US" sz="2400" b="1">
              <a:effectLst/>
              <a:latin typeface="Times New Roman" panose="02020603050405020304" pitchFamily="18" charset="0"/>
              <a:ea typeface="Times New Roman" panose="02020603050405020304" pitchFamily="18" charset="0"/>
            </a:endParaRPr>
          </a:p>
        </p:txBody>
      </p:sp>
      <p:sp>
        <p:nvSpPr>
          <p:cNvPr id="6" name="Rectangle 5"/>
          <p:cNvSpPr/>
          <p:nvPr/>
        </p:nvSpPr>
        <p:spPr>
          <a:xfrm>
            <a:off x="2122888" y="1420972"/>
            <a:ext cx="7005444" cy="461665"/>
          </a:xfrm>
          <a:prstGeom prst="rect">
            <a:avLst/>
          </a:prstGeom>
        </p:spPr>
        <p:txBody>
          <a:bodyPr wrap="none">
            <a:spAutoFit/>
          </a:bodyPr>
          <a:lstStyle/>
          <a:p>
            <a:r>
              <a:rPr lang="vi-VN" sz="2400" b="1" i="1">
                <a:latin typeface="Times New Roman" panose="02020603050405020304" pitchFamily="18" charset="0"/>
                <a:cs typeface="Times New Roman" panose="02020603050405020304" pitchFamily="18" charset="0"/>
              </a:rPr>
              <a:t>Bảng đánh giá quá trình thực hành lắp đặt bảng điện</a:t>
            </a:r>
            <a:endParaRPr lang="en-US" sz="2400" b="1">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281983719"/>
              </p:ext>
            </p:extLst>
          </p:nvPr>
        </p:nvGraphicFramePr>
        <p:xfrm>
          <a:off x="622601" y="2205431"/>
          <a:ext cx="11196360" cy="3901440"/>
        </p:xfrm>
        <a:graphic>
          <a:graphicData uri="http://schemas.openxmlformats.org/drawingml/2006/table">
            <a:tbl>
              <a:tblPr firstRow="1" firstCol="1" bandRow="1"/>
              <a:tblGrid>
                <a:gridCol w="8167157">
                  <a:extLst>
                    <a:ext uri="{9D8B030D-6E8A-4147-A177-3AD203B41FA5}">
                      <a16:colId xmlns:a16="http://schemas.microsoft.com/office/drawing/2014/main" xmlns="" val="2138790737"/>
                    </a:ext>
                  </a:extLst>
                </a:gridCol>
                <a:gridCol w="1769400">
                  <a:extLst>
                    <a:ext uri="{9D8B030D-6E8A-4147-A177-3AD203B41FA5}">
                      <a16:colId xmlns:a16="http://schemas.microsoft.com/office/drawing/2014/main" xmlns="" val="3973644319"/>
                    </a:ext>
                  </a:extLst>
                </a:gridCol>
                <a:gridCol w="1259803">
                  <a:extLst>
                    <a:ext uri="{9D8B030D-6E8A-4147-A177-3AD203B41FA5}">
                      <a16:colId xmlns:a16="http://schemas.microsoft.com/office/drawing/2014/main" xmlns="" val="3608660935"/>
                    </a:ext>
                  </a:extLst>
                </a:gridCol>
              </a:tblGrid>
              <a:tr h="0">
                <a:tc rowSpan="2">
                  <a:txBody>
                    <a:bodyPr/>
                    <a:lstStyle/>
                    <a:p>
                      <a:pPr algn="ctr">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2419545542"/>
                  </a:ext>
                </a:extLst>
              </a:tr>
              <a:tr h="0">
                <a:tc vMerge="1">
                  <a:txBody>
                    <a:bodyPr/>
                    <a:lstStyle/>
                    <a:p>
                      <a:endParaRPr lang="en-US"/>
                    </a:p>
                  </a:txBody>
                  <a:tcPr/>
                </a:tc>
                <a:tc>
                  <a:txBody>
                    <a:bodyPr/>
                    <a:lstStyle/>
                    <a:p>
                      <a:pPr algn="ctr">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đạt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9804173"/>
                  </a:ext>
                </a:extLst>
              </a:tr>
              <a:tr h="0">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Chuẩn bị đầy đủ thiết bị, vật liệu, dụng cụ</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8587722"/>
                  </a:ext>
                </a:extLst>
              </a:tr>
              <a:tr h="0">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Thực hiện lắp đặt theo đúng quy trình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2616561"/>
                  </a:ext>
                </a:extLst>
              </a:tr>
              <a:tr h="0">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Mạch điện hoạt động theo đúng quy trình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6971774"/>
                  </a:ext>
                </a:extLst>
              </a:tr>
              <a:tr h="0">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Đảm bảo kĩ thuật, mĩ thuật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9936881"/>
                  </a:ext>
                </a:extLst>
              </a:tr>
              <a:tr h="0">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Đảm bảo an toàn điện và an toàn lao động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201318"/>
                  </a:ext>
                </a:extLst>
              </a:tr>
            </a:tbl>
          </a:graphicData>
        </a:graphic>
      </p:graphicFrame>
    </p:spTree>
    <p:extLst>
      <p:ext uri="{BB962C8B-B14F-4D97-AF65-F5344CB8AC3E}">
        <p14:creationId xmlns:p14="http://schemas.microsoft.com/office/powerpoint/2010/main" val="176547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038531" y="431236"/>
            <a:ext cx="4039738"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0000FF"/>
                </a:solidFill>
                <a:latin typeface="Times New Roman" panose="02020603050405020304" pitchFamily="18" charset="0"/>
                <a:cs typeface="Times New Roman" panose="02020603050405020304" pitchFamily="18" charset="0"/>
              </a:rPr>
              <a:t>Hãy kể tên các vật liệu, thiết bị và dụng cụ lắp đặt mạng điện trong Hình 6.1.</a:t>
            </a:r>
          </a:p>
        </p:txBody>
      </p:sp>
      <p:pic>
        <p:nvPicPr>
          <p:cNvPr id="4" name="Picture 3" descr="C:\Users\DELL\Desktop\image_308.png"/>
          <p:cNvPicPr/>
          <p:nvPr/>
        </p:nvPicPr>
        <p:blipFill>
          <a:blip r:embed="rId2">
            <a:extLst>
              <a:ext uri="{28A0092B-C50C-407E-A947-70E740481C1C}">
                <a14:useLocalDpi xmlns:a14="http://schemas.microsoft.com/office/drawing/2010/main" val="0"/>
              </a:ext>
            </a:extLst>
          </a:blip>
          <a:srcRect/>
          <a:stretch>
            <a:fillRect/>
          </a:stretch>
        </p:blipFill>
        <p:spPr bwMode="auto">
          <a:xfrm>
            <a:off x="206058" y="360455"/>
            <a:ext cx="7996246" cy="5276070"/>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4522" y="373224"/>
            <a:ext cx="11336694" cy="1754326"/>
          </a:xfrm>
          <a:prstGeom prst="rect">
            <a:avLst/>
          </a:prstGeom>
          <a:noFill/>
        </p:spPr>
        <p:txBody>
          <a:bodyPr wrap="square" rtlCol="0">
            <a:spAutoFit/>
          </a:bodyPr>
          <a:lstStyle/>
          <a:p>
            <a:r>
              <a:rPr lang="vi-VN" sz="3600" b="1">
                <a:solidFill>
                  <a:srgbClr val="0000FF"/>
                </a:solidFill>
                <a:latin typeface="Times New Roman" panose="02020603050405020304" pitchFamily="18" charset="0"/>
                <a:cs typeface="Times New Roman" panose="02020603050405020304" pitchFamily="18" charset="0"/>
              </a:rPr>
              <a:t>Thực hành: Lắp đặt mạng điện bảng điện trong nhà gồm : nguồn điện, 1 cầu chì, 1 ổ cắm điện, 1 công tắc bật tắt đèn</a:t>
            </a:r>
            <a:endParaRPr lang="en-US" sz="36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318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4425" y="511925"/>
            <a:ext cx="4957665" cy="1569660"/>
          </a:xfrm>
          <a:prstGeom prst="rect">
            <a:avLst/>
          </a:prstGeom>
        </p:spPr>
        <p:txBody>
          <a:bodyPr wrap="square">
            <a:spAutoFit/>
          </a:bodyPr>
          <a:lstStyle/>
          <a:p>
            <a:pPr>
              <a:spcAft>
                <a:spcPts val="0"/>
              </a:spcAft>
            </a:pPr>
            <a:r>
              <a:rPr lang="vi-VN" sz="3200" b="1">
                <a:solidFill>
                  <a:srgbClr val="0000FF"/>
                </a:solidFill>
                <a:latin typeface="Times New Roman" panose="02020603050405020304" pitchFamily="18" charset="0"/>
                <a:ea typeface="Times New Roman" panose="02020603050405020304" pitchFamily="18" charset="0"/>
              </a:rPr>
              <a:t>1.</a:t>
            </a:r>
            <a:r>
              <a:rPr lang="en-US" sz="3200" b="1">
                <a:solidFill>
                  <a:srgbClr val="0000FF"/>
                </a:solidFill>
                <a:latin typeface="Times New Roman" panose="02020603050405020304" pitchFamily="18" charset="0"/>
                <a:ea typeface="Times New Roman" panose="02020603050405020304" pitchFamily="18" charset="0"/>
              </a:rPr>
              <a:t>Các thiết bị điện trong Hình 6.5 được nối với nhau như thế nào?</a:t>
            </a:r>
            <a:endParaRPr lang="en-US" sz="32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3698" y="211233"/>
            <a:ext cx="5303918" cy="4948596"/>
          </a:xfrm>
          <a:prstGeom prst="rect">
            <a:avLst/>
          </a:prstGeom>
        </p:spPr>
      </p:pic>
      <p:sp>
        <p:nvSpPr>
          <p:cNvPr id="4" name="Rectangle 3"/>
          <p:cNvSpPr/>
          <p:nvPr/>
        </p:nvSpPr>
        <p:spPr>
          <a:xfrm>
            <a:off x="6191721" y="2663118"/>
            <a:ext cx="5681831" cy="1754326"/>
          </a:xfrm>
          <a:prstGeom prst="rect">
            <a:avLst/>
          </a:prstGeom>
        </p:spPr>
        <p:txBody>
          <a:bodyPr wrap="square">
            <a:spAutoFit/>
          </a:bodyPr>
          <a:lstStyle/>
          <a:p>
            <a:pPr>
              <a:spcAft>
                <a:spcPts val="0"/>
              </a:spcAft>
            </a:pPr>
            <a:r>
              <a:rPr lang="vi-VN" sz="3600" b="1">
                <a:solidFill>
                  <a:srgbClr val="FF0000"/>
                </a:solidFill>
                <a:latin typeface="Times New Roman" panose="02020603050405020304" pitchFamily="18" charset="0"/>
                <a:ea typeface="Times New Roman" panose="02020603050405020304" pitchFamily="18" charset="0"/>
              </a:rPr>
              <a:t>Hai </a:t>
            </a:r>
            <a:r>
              <a:rPr lang="en-US" sz="3600" b="1">
                <a:solidFill>
                  <a:srgbClr val="FF0000"/>
                </a:solidFill>
                <a:latin typeface="Times New Roman" panose="02020603050405020304" pitchFamily="18" charset="0"/>
                <a:ea typeface="Times New Roman" panose="02020603050405020304" pitchFamily="18" charset="0"/>
              </a:rPr>
              <a:t>công tắc  </a:t>
            </a:r>
            <a:r>
              <a:rPr lang="vi-VN" sz="3600" b="1">
                <a:solidFill>
                  <a:srgbClr val="FF0000"/>
                </a:solidFill>
                <a:latin typeface="Times New Roman" panose="02020603050405020304" pitchFamily="18" charset="0"/>
                <a:ea typeface="Times New Roman" panose="02020603050405020304" pitchFamily="18" charset="0"/>
              </a:rPr>
              <a:t>ba cực nối tiếp với nhau và nối tiếp với đèn </a:t>
            </a:r>
            <a:r>
              <a:rPr lang="en-US" sz="3600" b="1">
                <a:solidFill>
                  <a:srgbClr val="FF0000"/>
                </a:solidFill>
                <a:latin typeface="Times New Roman" panose="02020603050405020304" pitchFamily="18" charset="0"/>
                <a:ea typeface="Times New Roman" panose="02020603050405020304" pitchFamily="18" charset="0"/>
              </a:rPr>
              <a:t>và </a:t>
            </a:r>
            <a:r>
              <a:rPr lang="vi-VN" sz="3600" b="1">
                <a:solidFill>
                  <a:srgbClr val="FF0000"/>
                </a:solidFill>
                <a:latin typeface="Times New Roman" panose="02020603050405020304" pitchFamily="18" charset="0"/>
                <a:ea typeface="Times New Roman" panose="02020603050405020304" pitchFamily="18" charset="0"/>
              </a:rPr>
              <a:t>cầu chì </a:t>
            </a:r>
            <a:endParaRPr lang="en-US" sz="36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182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4085" y="245660"/>
            <a:ext cx="10431625" cy="954107"/>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Dựa vào sơ đồ nguyên lí hình 6.5 hãy vẽ sơ đồ lắp đặt mạch điện cầu thang</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68954" y="1393157"/>
            <a:ext cx="5303918" cy="4948596"/>
          </a:xfrm>
          <a:prstGeom prst="rect">
            <a:avLst/>
          </a:prstGeom>
        </p:spPr>
      </p:pic>
      <p:pic>
        <p:nvPicPr>
          <p:cNvPr id="2" name="Picture 1"/>
          <p:cNvPicPr>
            <a:picLocks noChangeAspect="1"/>
          </p:cNvPicPr>
          <p:nvPr/>
        </p:nvPicPr>
        <p:blipFill>
          <a:blip r:embed="rId3"/>
          <a:stretch>
            <a:fillRect/>
          </a:stretch>
        </p:blipFill>
        <p:spPr>
          <a:xfrm>
            <a:off x="6483770" y="1591888"/>
            <a:ext cx="4458253" cy="4476491"/>
          </a:xfrm>
          <a:prstGeom prst="rect">
            <a:avLst/>
          </a:prstGeom>
        </p:spPr>
      </p:pic>
    </p:spTree>
    <p:extLst>
      <p:ext uri="{BB962C8B-B14F-4D97-AF65-F5344CB8AC3E}">
        <p14:creationId xmlns:p14="http://schemas.microsoft.com/office/powerpoint/2010/main" val="333297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265" y="636060"/>
            <a:ext cx="11282696" cy="6001643"/>
          </a:xfrm>
          <a:prstGeom prst="rect">
            <a:avLst/>
          </a:prstGeom>
        </p:spPr>
        <p:txBody>
          <a:bodyPr wrap="square">
            <a:spAutoFit/>
          </a:bodyPr>
          <a:lstStyle/>
          <a:p>
            <a:r>
              <a:rPr lang="vi-VN" sz="4800" b="1">
                <a:latin typeface="Times New Roman" panose="02020603050405020304" pitchFamily="18" charset="0"/>
                <a:cs typeface="Times New Roman" panose="02020603050405020304" pitchFamily="18" charset="0"/>
              </a:rPr>
              <a:t>III. Thực hành lắp đặt mạch đèn cầu thang</a:t>
            </a:r>
            <a:endParaRPr lang="en-US" sz="4800" b="1">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Bước 1. Tìm hiểu sơ đồ nguyên lý</a:t>
            </a:r>
            <a:endParaRPr lang="en-US"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Bước 2. Vẽ sơ đồ lắp đặt</a:t>
            </a:r>
            <a:endParaRPr lang="en-US"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 Trên bảng điện thứ nhất vẽ cầu chì và công tắc ba cực</a:t>
            </a:r>
            <a:endParaRPr lang="en-US"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 Trên bảng điện thứ 2 vẽ công tắc 3 cực</a:t>
            </a:r>
            <a:endParaRPr lang="en-US"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 Vẽ dây nối các thiết bị và bóng đèn</a:t>
            </a:r>
            <a:endParaRPr lang="en-US"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30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460" y="120039"/>
            <a:ext cx="11666377"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Quan sát bảng 6.2. và cho biết các thiết bị, vật liệu và dụng cụ để lắp đặt mạch điện cầu thang</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2175430" y="659754"/>
            <a:ext cx="7962437" cy="523220"/>
          </a:xfrm>
          <a:prstGeom prst="rect">
            <a:avLst/>
          </a:prstGeom>
        </p:spPr>
        <p:txBody>
          <a:bodyPr wrap="none">
            <a:spAutoFit/>
          </a:bodyPr>
          <a:lstStyle/>
          <a:p>
            <a:pPr algn="ctr">
              <a:spcAft>
                <a:spcPts val="0"/>
              </a:spcAft>
            </a:pPr>
            <a:r>
              <a:rPr lang="vi-VN" sz="2800" b="1" i="1">
                <a:solidFill>
                  <a:srgbClr val="000000"/>
                </a:solidFill>
                <a:latin typeface="Times New Roman" panose="02020603050405020304" pitchFamily="18" charset="0"/>
                <a:ea typeface="Times New Roman" panose="02020603050405020304" pitchFamily="18" charset="0"/>
              </a:rPr>
              <a:t>Bảng 6.2. Danh mục các thiết bị, vật liệu và dụng cụ</a:t>
            </a:r>
            <a:endParaRPr lang="en-US" sz="2400" b="1">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46084161"/>
              </p:ext>
            </p:extLst>
          </p:nvPr>
        </p:nvGraphicFramePr>
        <p:xfrm>
          <a:off x="513006" y="1242446"/>
          <a:ext cx="11155830" cy="5364480"/>
        </p:xfrm>
        <a:graphic>
          <a:graphicData uri="http://schemas.openxmlformats.org/drawingml/2006/table">
            <a:tbl>
              <a:tblPr firstRow="1" firstCol="1" bandRow="1"/>
              <a:tblGrid>
                <a:gridCol w="1953580">
                  <a:extLst>
                    <a:ext uri="{9D8B030D-6E8A-4147-A177-3AD203B41FA5}">
                      <a16:colId xmlns:a16="http://schemas.microsoft.com/office/drawing/2014/main" xmlns="" val="2851579755"/>
                    </a:ext>
                  </a:extLst>
                </a:gridCol>
                <a:gridCol w="4595079">
                  <a:extLst>
                    <a:ext uri="{9D8B030D-6E8A-4147-A177-3AD203B41FA5}">
                      <a16:colId xmlns:a16="http://schemas.microsoft.com/office/drawing/2014/main" xmlns="" val="3002910421"/>
                    </a:ext>
                  </a:extLst>
                </a:gridCol>
                <a:gridCol w="2219611">
                  <a:extLst>
                    <a:ext uri="{9D8B030D-6E8A-4147-A177-3AD203B41FA5}">
                      <a16:colId xmlns:a16="http://schemas.microsoft.com/office/drawing/2014/main" xmlns="" val="3263134020"/>
                    </a:ext>
                  </a:extLst>
                </a:gridCol>
                <a:gridCol w="2387560">
                  <a:extLst>
                    <a:ext uri="{9D8B030D-6E8A-4147-A177-3AD203B41FA5}">
                      <a16:colId xmlns:a16="http://schemas.microsoft.com/office/drawing/2014/main" xmlns="" val="3633894465"/>
                    </a:ext>
                  </a:extLst>
                </a:gridCol>
              </a:tblGrid>
              <a:tr h="394970">
                <a:tc>
                  <a:txBody>
                    <a:bodyPr/>
                    <a:lstStyle/>
                    <a:p>
                      <a:pPr algn="ctr">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gọi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95681960"/>
                  </a:ext>
                </a:extLst>
              </a:tr>
              <a:tr h="47625">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 nhựa 13x18cm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6417979"/>
                  </a:ext>
                </a:extLst>
              </a:tr>
              <a:tr h="194945">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 chì</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15638486"/>
                  </a:ext>
                </a:extLst>
              </a:tr>
              <a:tr h="81280">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3 cực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3774002"/>
                  </a:ext>
                </a:extLst>
              </a:tr>
              <a:tr h="193675">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 đèn, đui đèn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15236904"/>
                  </a:ext>
                </a:extLst>
              </a:tr>
              <a:tr h="193675">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0215061"/>
                  </a:ext>
                </a:extLst>
              </a:tr>
              <a:tr h="34925">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 dẫn điện mềm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04492822"/>
                  </a:ext>
                </a:extLst>
              </a:tr>
              <a:tr h="193675">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Ốc vít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57765104"/>
                  </a:ext>
                </a:extLst>
              </a:tr>
              <a:tr h="201295">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 vít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0198849"/>
                  </a:ext>
                </a:extLst>
              </a:tr>
              <a:tr h="193675">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tuốt dây</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9379008"/>
                  </a:ext>
                </a:extLst>
              </a:tr>
              <a:tr h="193675">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cách điện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9335028"/>
                  </a:ext>
                </a:extLst>
              </a:tr>
            </a:tbl>
          </a:graphicData>
        </a:graphic>
      </p:graphicFrame>
    </p:spTree>
    <p:extLst>
      <p:ext uri="{BB962C8B-B14F-4D97-AF65-F5344CB8AC3E}">
        <p14:creationId xmlns:p14="http://schemas.microsoft.com/office/powerpoint/2010/main" val="12154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Thực hành lắp đặt mạch đèn cầu thang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Dự trù thiết bị, dụng cụ và vật liệu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 Thiết bị: Cầu chì, công tắc ba cực, bóng đèn, đui đèn, phích cắm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Vật liệu: Dây dẫn điện mềm, bảng điện nhựa 13x18cm</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Dụng cụ: Kìm cách điện, kìm tuốt dây, ốc vít, tua vít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1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265" y="636060"/>
            <a:ext cx="10876149" cy="5016758"/>
          </a:xfrm>
          <a:prstGeom prst="rect">
            <a:avLst/>
          </a:prstGeom>
        </p:spPr>
        <p:txBody>
          <a:bodyPr wrap="square">
            <a:spAutoFit/>
          </a:bodyPr>
          <a:lstStyle/>
          <a:p>
            <a:r>
              <a:rPr lang="vi-VN" sz="4000" b="1">
                <a:latin typeface="Times New Roman" panose="02020603050405020304" pitchFamily="18" charset="0"/>
                <a:cs typeface="Times New Roman" panose="02020603050405020304" pitchFamily="18" charset="0"/>
              </a:rPr>
              <a:t>III. Thực hành lắp đặt mạch đèn cầu thang</a:t>
            </a:r>
            <a:endParaRPr lang="en-US" sz="4000" b="1">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Bước 4. Lắp đặt mạch điện</a:t>
            </a:r>
            <a:endParaRPr lang="en-US" sz="4000">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 Đánh dấu vị trí của các phần tử trên bảng điện</a:t>
            </a:r>
            <a:endParaRPr lang="en-US" sz="4000">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 Tạo các lỗ để luồn dây dẫn điện </a:t>
            </a:r>
            <a:endParaRPr lang="en-US" sz="4000">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 Cắt dây dẫn điện theo độ dài phù hợp với vị trí thiết bị</a:t>
            </a:r>
            <a:endParaRPr lang="en-US" sz="4000">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 Lắp thiết bị vào bảng điện và đấu nối dây dẫn điện vào các thiết bị trên bảng điện.</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18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163" y="94966"/>
            <a:ext cx="11731690" cy="830997"/>
          </a:xfrm>
          <a:prstGeom prst="rect">
            <a:avLst/>
          </a:prstGeom>
        </p:spPr>
        <p:txBody>
          <a:bodyPr wrap="square">
            <a:spAutoFit/>
          </a:bodyPr>
          <a:lstStyle/>
          <a:p>
            <a:pPr marL="342900" indent="-342900">
              <a:spcAft>
                <a:spcPts val="0"/>
              </a:spcAft>
              <a:buFontTx/>
              <a:buChar char="-"/>
            </a:pPr>
            <a:r>
              <a:rPr lang="vi-VN" sz="2400" b="1">
                <a:solidFill>
                  <a:srgbClr val="0000FF"/>
                </a:solidFill>
                <a:latin typeface="Times New Roman" panose="02020603050405020304" pitchFamily="18" charset="0"/>
                <a:ea typeface="Times New Roman" panose="02020603050405020304" pitchFamily="18" charset="0"/>
              </a:rPr>
              <a:t>Kiểm tra, thử nghiệm hoạt động của mạch điện cầu thang</a:t>
            </a: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Đánh giá quá trình thực hành theo các tiêu chí trong phiếu đánh giá.</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464075" y="1051640"/>
            <a:ext cx="2685351"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ĐÁNH GIÁ</a:t>
            </a:r>
            <a:endParaRPr lang="en-US" sz="240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122887" y="1420972"/>
            <a:ext cx="9568369" cy="461665"/>
          </a:xfrm>
          <a:prstGeom prst="rect">
            <a:avLst/>
          </a:prstGeom>
        </p:spPr>
        <p:txBody>
          <a:bodyPr wrap="square">
            <a:spAutoFit/>
          </a:bodyPr>
          <a:lstStyle/>
          <a:p>
            <a:r>
              <a:rPr lang="vi-VN" sz="2400" i="1">
                <a:latin typeface="Times New Roman" panose="02020603050405020304" pitchFamily="18" charset="0"/>
                <a:cs typeface="Times New Roman" panose="02020603050405020304" pitchFamily="18" charset="0"/>
              </a:rPr>
              <a:t>Bảng đánh giá quá trình thực hành lắp đặt mạch điện cầu thang</a:t>
            </a:r>
            <a:endParaRPr lang="en-US" sz="24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1414171" y="2041658"/>
          <a:ext cx="10277086" cy="2560320"/>
        </p:xfrm>
        <a:graphic>
          <a:graphicData uri="http://schemas.openxmlformats.org/drawingml/2006/table">
            <a:tbl>
              <a:tblPr firstRow="1" firstCol="1" bandRow="1"/>
              <a:tblGrid>
                <a:gridCol w="7496595">
                  <a:extLst>
                    <a:ext uri="{9D8B030D-6E8A-4147-A177-3AD203B41FA5}">
                      <a16:colId xmlns:a16="http://schemas.microsoft.com/office/drawing/2014/main" xmlns="" val="2138790737"/>
                    </a:ext>
                  </a:extLst>
                </a:gridCol>
                <a:gridCol w="1624124">
                  <a:extLst>
                    <a:ext uri="{9D8B030D-6E8A-4147-A177-3AD203B41FA5}">
                      <a16:colId xmlns:a16="http://schemas.microsoft.com/office/drawing/2014/main" xmlns="" val="3973644319"/>
                    </a:ext>
                  </a:extLst>
                </a:gridCol>
                <a:gridCol w="1156367">
                  <a:extLst>
                    <a:ext uri="{9D8B030D-6E8A-4147-A177-3AD203B41FA5}">
                      <a16:colId xmlns:a16="http://schemas.microsoft.com/office/drawing/2014/main" xmlns="" val="3608660935"/>
                    </a:ext>
                  </a:extLst>
                </a:gridCol>
              </a:tblGrid>
              <a:tr h="0">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2419545542"/>
                  </a:ext>
                </a:extLst>
              </a:tr>
              <a:tr h="0">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9804173"/>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Chuẩn bị đầy đủ thiết bị, vật liệu,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8587722"/>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Thực hiện lắp đặt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261656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Mạch điện hoạt động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6971774"/>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Đảm bảo kĩ thuật, mĩ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993688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Đảm bảo an toàn điện và an toàn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201318"/>
                  </a:ext>
                </a:extLst>
              </a:tr>
            </a:tbl>
          </a:graphicData>
        </a:graphic>
      </p:graphicFrame>
    </p:spTree>
    <p:extLst>
      <p:ext uri="{BB962C8B-B14F-4D97-AF65-F5344CB8AC3E}">
        <p14:creationId xmlns:p14="http://schemas.microsoft.com/office/powerpoint/2010/main" val="213034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4522" y="373224"/>
            <a:ext cx="11336694" cy="4154984"/>
          </a:xfrm>
          <a:prstGeom prst="rect">
            <a:avLst/>
          </a:prstGeom>
          <a:noFill/>
        </p:spPr>
        <p:txBody>
          <a:bodyPr wrap="square" rtlCol="0">
            <a:spAutoFit/>
          </a:bodyPr>
          <a:lstStyle/>
          <a:p>
            <a:pPr algn="ctr"/>
            <a:r>
              <a:rPr lang="vi-VN" sz="6600" b="1">
                <a:solidFill>
                  <a:srgbClr val="0000FF"/>
                </a:solidFill>
                <a:latin typeface="Times New Roman" panose="02020603050405020304" pitchFamily="18" charset="0"/>
                <a:cs typeface="Times New Roman" panose="02020603050405020304" pitchFamily="18" charset="0"/>
              </a:rPr>
              <a:t>Thực </a:t>
            </a:r>
            <a:r>
              <a:rPr lang="vi-VN" sz="6600" b="1" smtClean="0">
                <a:solidFill>
                  <a:srgbClr val="0000FF"/>
                </a:solidFill>
                <a:latin typeface="Times New Roman" panose="02020603050405020304" pitchFamily="18" charset="0"/>
                <a:cs typeface="Times New Roman" panose="02020603050405020304" pitchFamily="18" charset="0"/>
              </a:rPr>
              <a:t>hành </a:t>
            </a:r>
            <a:endParaRPr lang="en-US" sz="6600" b="1" smtClean="0">
              <a:solidFill>
                <a:srgbClr val="0000FF"/>
              </a:solidFill>
              <a:latin typeface="Times New Roman" panose="02020603050405020304" pitchFamily="18" charset="0"/>
              <a:cs typeface="Times New Roman" panose="02020603050405020304" pitchFamily="18" charset="0"/>
            </a:endParaRPr>
          </a:p>
          <a:p>
            <a:r>
              <a:rPr lang="vi-VN" sz="6600" b="1" smtClean="0">
                <a:solidFill>
                  <a:srgbClr val="0000FF"/>
                </a:solidFill>
                <a:latin typeface="Times New Roman" panose="02020603050405020304" pitchFamily="18" charset="0"/>
                <a:cs typeface="Times New Roman" panose="02020603050405020304" pitchFamily="18" charset="0"/>
              </a:rPr>
              <a:t>Lắp </a:t>
            </a:r>
            <a:r>
              <a:rPr lang="vi-VN" sz="6600" b="1">
                <a:solidFill>
                  <a:srgbClr val="0000FF"/>
                </a:solidFill>
                <a:latin typeface="Times New Roman" panose="02020603050405020304" pitchFamily="18" charset="0"/>
                <a:cs typeface="Times New Roman" panose="02020603050405020304" pitchFamily="18" charset="0"/>
              </a:rPr>
              <a:t>đặt mạng điện cầu thang gồm nguồn điện, cầu chì, 2 công tắc ba cực và đèn</a:t>
            </a:r>
            <a:endParaRPr lang="en-US" sz="66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118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32" y="204014"/>
            <a:ext cx="9352383"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a:t>
            </a:r>
            <a:r>
              <a:rPr lang="vi-VN" sz="2400" b="1">
                <a:solidFill>
                  <a:srgbClr val="0000FF"/>
                </a:solidFill>
                <a:latin typeface="Times New Roman" panose="02020603050405020304" pitchFamily="18" charset="0"/>
                <a:ea typeface="Times New Roman" panose="02020603050405020304" pitchFamily="18" charset="0"/>
              </a:rPr>
              <a:t>8</a:t>
            </a:r>
            <a:r>
              <a:rPr lang="en-US" sz="2400" b="1">
                <a:solidFill>
                  <a:srgbClr val="0000FF"/>
                </a:solidFill>
                <a:latin typeface="Times New Roman" panose="02020603050405020304" pitchFamily="18" charset="0"/>
                <a:ea typeface="Times New Roman" panose="02020603050405020304" pitchFamily="18" charset="0"/>
              </a:rPr>
              <a:t> được nối với nhau như thế nào? </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15591" y="952606"/>
            <a:ext cx="6431658" cy="4188561"/>
          </a:xfrm>
          <a:prstGeom prst="rect">
            <a:avLst/>
          </a:prstGeom>
        </p:spPr>
      </p:pic>
      <p:sp>
        <p:nvSpPr>
          <p:cNvPr id="3" name="Rectangle 2"/>
          <p:cNvSpPr/>
          <p:nvPr/>
        </p:nvSpPr>
        <p:spPr>
          <a:xfrm>
            <a:off x="7489371" y="952606"/>
            <a:ext cx="4466067" cy="4524315"/>
          </a:xfrm>
          <a:prstGeom prst="rect">
            <a:avLst/>
          </a:prstGeom>
        </p:spPr>
        <p:txBody>
          <a:bodyPr wrap="square">
            <a:spAutoFit/>
          </a:bodyPr>
          <a:lstStyle/>
          <a:p>
            <a:pPr>
              <a:spcAft>
                <a:spcPts val="0"/>
              </a:spcAft>
            </a:pPr>
            <a:r>
              <a:rPr lang="en-US" sz="4800">
                <a:solidFill>
                  <a:srgbClr val="FF0000"/>
                </a:solidFill>
                <a:latin typeface="Times New Roman" panose="02020603050405020304" pitchFamily="18" charset="0"/>
                <a:ea typeface="Times New Roman" panose="02020603050405020304" pitchFamily="18" charset="0"/>
              </a:rPr>
              <a:t>Hai bóng đèn được mắc song song với nhau và được mắc nối tiếp với hai công tắc và </a:t>
            </a:r>
            <a:r>
              <a:rPr lang="vi-VN" sz="4800">
                <a:solidFill>
                  <a:srgbClr val="FF0000"/>
                </a:solidFill>
                <a:latin typeface="Times New Roman" panose="02020603050405020304" pitchFamily="18" charset="0"/>
                <a:ea typeface="Times New Roman" panose="02020603050405020304" pitchFamily="18" charset="0"/>
              </a:rPr>
              <a:t>cầu chì.</a:t>
            </a:r>
            <a:endParaRPr lang="en-US" sz="4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33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528509" y="0"/>
            <a:ext cx="4209222" cy="4599296"/>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Hãy kể tên các vật liệu, thiết bị và dụng cụ lắp đặt mạng điện trong Hình 6.1.</a:t>
            </a:r>
          </a:p>
        </p:txBody>
      </p:sp>
      <p:pic>
        <p:nvPicPr>
          <p:cNvPr id="4" name="Picture 3" descr="C:\Users\DELL\Desktop\image_308.png"/>
          <p:cNvPicPr/>
          <p:nvPr/>
        </p:nvPicPr>
        <p:blipFill>
          <a:blip r:embed="rId2">
            <a:extLst>
              <a:ext uri="{28A0092B-C50C-407E-A947-70E740481C1C}">
                <a14:useLocalDpi xmlns:a14="http://schemas.microsoft.com/office/drawing/2010/main" val="0"/>
              </a:ext>
            </a:extLst>
          </a:blip>
          <a:srcRect/>
          <a:stretch>
            <a:fillRect/>
          </a:stretch>
        </p:blipFill>
        <p:spPr bwMode="auto">
          <a:xfrm>
            <a:off x="360776" y="110465"/>
            <a:ext cx="6567561" cy="4582834"/>
          </a:xfrm>
          <a:prstGeom prst="rect">
            <a:avLst/>
          </a:prstGeom>
          <a:noFill/>
          <a:ln>
            <a:noFill/>
          </a:ln>
        </p:spPr>
      </p:pic>
      <p:sp>
        <p:nvSpPr>
          <p:cNvPr id="3" name="Rectangle 2"/>
          <p:cNvSpPr/>
          <p:nvPr/>
        </p:nvSpPr>
        <p:spPr>
          <a:xfrm>
            <a:off x="937469" y="4804178"/>
            <a:ext cx="10635831" cy="1938992"/>
          </a:xfrm>
          <a:prstGeom prst="rect">
            <a:avLst/>
          </a:prstGeom>
        </p:spPr>
        <p:txBody>
          <a:bodyPr wrap="square">
            <a:spAutoFit/>
          </a:bodyPr>
          <a:lstStyle/>
          <a:p>
            <a:pPr>
              <a:spcAft>
                <a:spcPts val="0"/>
              </a:spcAft>
            </a:pPr>
            <a:r>
              <a:rPr lang="en-US" sz="4000" b="1">
                <a:solidFill>
                  <a:srgbClr val="000000"/>
                </a:solidFill>
                <a:latin typeface="Times New Roman" panose="02020603050405020304" pitchFamily="18" charset="0"/>
                <a:ea typeface="Times New Roman" panose="02020603050405020304" pitchFamily="18" charset="0"/>
              </a:rPr>
              <a:t>- </a:t>
            </a:r>
            <a:r>
              <a:rPr lang="en-US" sz="4000" b="1">
                <a:solidFill>
                  <a:srgbClr val="333333"/>
                </a:solidFill>
                <a:latin typeface="Times New Roman" panose="02020603050405020304" pitchFamily="18" charset="0"/>
                <a:ea typeface="Times New Roman" panose="02020603050405020304" pitchFamily="18" charset="0"/>
              </a:rPr>
              <a:t>Kìm cắt dây, kìm tuốt dây, tua vít, băng dính cách điện, thước dây, dây điện, phích cắm </a:t>
            </a:r>
            <a:r>
              <a:rPr lang="vi-VN" sz="4000" b="1">
                <a:solidFill>
                  <a:srgbClr val="333333"/>
                </a:solidFill>
                <a:latin typeface="Times New Roman" panose="02020603050405020304" pitchFamily="18" charset="0"/>
                <a:ea typeface="Times New Roman" panose="02020603050405020304" pitchFamily="18" charset="0"/>
              </a:rPr>
              <a:t>điện</a:t>
            </a:r>
            <a:r>
              <a:rPr lang="en-US" sz="4000" b="1">
                <a:solidFill>
                  <a:srgbClr val="333333"/>
                </a:solidFill>
                <a:latin typeface="Times New Roman" panose="02020603050405020304" pitchFamily="18" charset="0"/>
                <a:ea typeface="Times New Roman" panose="02020603050405020304" pitchFamily="18" charset="0"/>
              </a:rPr>
              <a:t>,...</a:t>
            </a:r>
            <a:endParaRPr lang="en-US" sz="36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96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32" y="204014"/>
            <a:ext cx="11787674" cy="1077218"/>
          </a:xfrm>
          <a:prstGeom prst="rect">
            <a:avLst/>
          </a:prstGeom>
        </p:spPr>
        <p:txBody>
          <a:bodyPr wrap="square">
            <a:spAutoFit/>
          </a:bodyPr>
          <a:lstStyle/>
          <a:p>
            <a:r>
              <a:rPr lang="vi-VN" sz="3200" b="1">
                <a:solidFill>
                  <a:srgbClr val="0000FF"/>
                </a:solidFill>
                <a:latin typeface="Times New Roman" panose="02020603050405020304" pitchFamily="18" charset="0"/>
                <a:cs typeface="Times New Roman" panose="02020603050405020304" pitchFamily="18" charset="0"/>
              </a:rPr>
              <a:t>2. </a:t>
            </a:r>
            <a:r>
              <a:rPr lang="en-US" sz="3200" b="1">
                <a:solidFill>
                  <a:srgbClr val="0000FF"/>
                </a:solidFill>
                <a:latin typeface="Times New Roman" panose="02020603050405020304" pitchFamily="18" charset="0"/>
                <a:cs typeface="Times New Roman" panose="02020603050405020304" pitchFamily="18" charset="0"/>
              </a:rPr>
              <a:t>Dựa vào sơ đồ nguyên lí mạch điện điều khiển hai đèn sáng luân phiên trên Hình 6.</a:t>
            </a:r>
            <a:r>
              <a:rPr lang="vi-VN" sz="3200" b="1">
                <a:solidFill>
                  <a:srgbClr val="0000FF"/>
                </a:solidFill>
                <a:latin typeface="Times New Roman" panose="02020603050405020304" pitchFamily="18" charset="0"/>
                <a:cs typeface="Times New Roman" panose="02020603050405020304" pitchFamily="18" charset="0"/>
              </a:rPr>
              <a:t>8</a:t>
            </a:r>
            <a:r>
              <a:rPr lang="en-US" sz="3200" b="1">
                <a:solidFill>
                  <a:srgbClr val="0000FF"/>
                </a:solidFill>
                <a:latin typeface="Times New Roman" panose="02020603050405020304" pitchFamily="18" charset="0"/>
                <a:cs typeface="Times New Roman" panose="02020603050405020304" pitchFamily="18" charset="0"/>
              </a:rPr>
              <a:t>, hãy vẽ sơ đồ lắp đặt của mạch điện.</a:t>
            </a:r>
          </a:p>
        </p:txBody>
      </p:sp>
      <p:pic>
        <p:nvPicPr>
          <p:cNvPr id="4" name="Picture 3"/>
          <p:cNvPicPr>
            <a:picLocks noChangeAspect="1"/>
          </p:cNvPicPr>
          <p:nvPr/>
        </p:nvPicPr>
        <p:blipFill>
          <a:blip r:embed="rId2"/>
          <a:stretch>
            <a:fillRect/>
          </a:stretch>
        </p:blipFill>
        <p:spPr>
          <a:xfrm>
            <a:off x="341531" y="1800021"/>
            <a:ext cx="4910768" cy="4188561"/>
          </a:xfrm>
          <a:prstGeom prst="rect">
            <a:avLst/>
          </a:prstGeom>
        </p:spPr>
      </p:pic>
      <p:pic>
        <p:nvPicPr>
          <p:cNvPr id="2" name="Picture 1"/>
          <p:cNvPicPr>
            <a:picLocks noChangeAspect="1"/>
          </p:cNvPicPr>
          <p:nvPr/>
        </p:nvPicPr>
        <p:blipFill>
          <a:blip r:embed="rId3"/>
          <a:stretch>
            <a:fillRect/>
          </a:stretch>
        </p:blipFill>
        <p:spPr>
          <a:xfrm>
            <a:off x="5812688" y="2047714"/>
            <a:ext cx="6054458" cy="4104639"/>
          </a:xfrm>
          <a:prstGeom prst="rect">
            <a:avLst/>
          </a:prstGeom>
        </p:spPr>
      </p:pic>
    </p:spTree>
    <p:extLst>
      <p:ext uri="{BB962C8B-B14F-4D97-AF65-F5344CB8AC3E}">
        <p14:creationId xmlns:p14="http://schemas.microsoft.com/office/powerpoint/2010/main" val="16613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265" y="636060"/>
            <a:ext cx="10876149" cy="5509200"/>
          </a:xfrm>
          <a:prstGeom prst="rect">
            <a:avLst/>
          </a:prstGeom>
        </p:spPr>
        <p:txBody>
          <a:bodyPr wrap="square">
            <a:spAutoFit/>
          </a:bodyPr>
          <a:lstStyle/>
          <a:p>
            <a:r>
              <a:rPr lang="vi-VN" sz="4400" b="1">
                <a:latin typeface="Times New Roman" panose="02020603050405020304" pitchFamily="18" charset="0"/>
                <a:cs typeface="Times New Roman" panose="02020603050405020304" pitchFamily="18" charset="0"/>
              </a:rPr>
              <a:t>IV. Thực hành lắp đặt mạch điện điều khiển hai đèn sáng luân phiên</a:t>
            </a:r>
            <a:endParaRPr lang="en-US" sz="4400" b="1">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Bước 1. Tìm hiểu sơ đồ nguyên lý</a:t>
            </a:r>
            <a:endParaRPr lang="en-US"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Bước 2. Vẽ sơ đồ lắp đặt</a:t>
            </a:r>
            <a:endParaRPr lang="en-US"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Trên bảng điện vẽ cầu chì, công tắc hai cực và công tắc ba cực</a:t>
            </a:r>
            <a:endParaRPr lang="en-US"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Vẽ các bóng đèn</a:t>
            </a:r>
            <a:endParaRPr lang="en-US"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Vẽ dây dẫn nối các thiết bị</a:t>
            </a:r>
            <a:endParaRPr lang="en-US"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21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59998"/>
            <a:ext cx="11433110"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vào </a:t>
            </a:r>
            <a:r>
              <a:rPr lang="vi-VN" sz="2400" b="1">
                <a:solidFill>
                  <a:srgbClr val="0000FF"/>
                </a:solidFill>
                <a:latin typeface="Times New Roman" panose="02020603050405020304" pitchFamily="18" charset="0"/>
                <a:cs typeface="Times New Roman" panose="02020603050405020304" pitchFamily="18" charset="0"/>
              </a:rPr>
              <a:t>Bảng 6.3 liệt kê các vật liệu, thiết bị điện và dụng cụ cần để lắp đặt mạch điện điều khiển hai đèn sáng luân phiên.</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362269" y="1161744"/>
            <a:ext cx="9563877" cy="5425668"/>
          </a:xfrm>
          <a:prstGeom prst="rect">
            <a:avLst/>
          </a:prstGeom>
        </p:spPr>
      </p:pic>
    </p:spTree>
    <p:extLst>
      <p:ext uri="{BB962C8B-B14F-4D97-AF65-F5344CB8AC3E}">
        <p14:creationId xmlns:p14="http://schemas.microsoft.com/office/powerpoint/2010/main" val="41523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265" y="636060"/>
            <a:ext cx="10876149" cy="5509200"/>
          </a:xfrm>
          <a:prstGeom prst="rect">
            <a:avLst/>
          </a:prstGeom>
        </p:spPr>
        <p:txBody>
          <a:bodyPr wrap="square">
            <a:spAutoFit/>
          </a:bodyPr>
          <a:lstStyle/>
          <a:p>
            <a:r>
              <a:rPr lang="vi-VN" sz="4400" b="1">
                <a:latin typeface="Times New Roman" panose="02020603050405020304" pitchFamily="18" charset="0"/>
                <a:cs typeface="Times New Roman" panose="02020603050405020304" pitchFamily="18" charset="0"/>
              </a:rPr>
              <a:t>IV. Thực hành lắp đặt mạch điện điều khiển hai đèn sáng luân phiên</a:t>
            </a:r>
            <a:endParaRPr lang="en-US" sz="4400" b="1">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Bước 3. Chuẩn bị thiết bị, dụng cụ và vật liệu</a:t>
            </a:r>
            <a:endParaRPr lang="en-US"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Thiết bị: cầu chì, công tắc hai cực, công tắc ba cực, bóng đèn và đui đèn</a:t>
            </a:r>
            <a:endParaRPr lang="en-US"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Vật liệu: Dây dẫn điện mềm, bảng nhựa</a:t>
            </a:r>
            <a:endParaRPr lang="en-US"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Dụng cụ: Kìm tuốt dây, kìm cắt điện, ốc vít, tua vít</a:t>
            </a:r>
            <a:endParaRPr lang="en-US"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526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265" y="636060"/>
            <a:ext cx="11269048" cy="5632311"/>
          </a:xfrm>
          <a:prstGeom prst="rect">
            <a:avLst/>
          </a:prstGeom>
        </p:spPr>
        <p:txBody>
          <a:bodyPr wrap="square">
            <a:spAutoFit/>
          </a:bodyPr>
          <a:lstStyle/>
          <a:p>
            <a:r>
              <a:rPr lang="vi-VN" sz="4000" b="1">
                <a:latin typeface="Times New Roman" panose="02020603050405020304" pitchFamily="18" charset="0"/>
                <a:cs typeface="Times New Roman" panose="02020603050405020304" pitchFamily="18" charset="0"/>
              </a:rPr>
              <a:t>IV. Thực hành lắp đặt mạch điện điều khiển hai đèn sáng luân phiên</a:t>
            </a:r>
            <a:endParaRPr lang="en-US" sz="4000" b="1">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Bước 4. Thực hành lắp đặt</a:t>
            </a:r>
            <a:endParaRPr lang="en-US" sz="4000">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 Đánh dấu vị trí của các phần tử trên bảng điện</a:t>
            </a:r>
            <a:endParaRPr lang="en-US" sz="4000">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 Tạo các lỗ để luồn dây dẫn điện </a:t>
            </a:r>
            <a:endParaRPr lang="en-US" sz="4000">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 Cắt dây dẫn điện theo độ dài phù hợp với vị trí thiết bị</a:t>
            </a:r>
            <a:endParaRPr lang="en-US" sz="4000">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 Lắp thiết bị vào bảng điện và đấu nối dây dẫn điện vào các thiết bị trên bảng điện.</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292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163" y="94966"/>
            <a:ext cx="11731690" cy="830997"/>
          </a:xfrm>
          <a:prstGeom prst="rect">
            <a:avLst/>
          </a:prstGeom>
        </p:spPr>
        <p:txBody>
          <a:bodyPr wrap="square">
            <a:spAutoFit/>
          </a:bodyPr>
          <a:lstStyle/>
          <a:p>
            <a:pPr marL="342900" indent="-342900">
              <a:spcAft>
                <a:spcPts val="0"/>
              </a:spcAft>
              <a:buFontTx/>
              <a:buChar char="-"/>
            </a:pPr>
            <a:r>
              <a:rPr lang="vi-VN" sz="2400" b="1">
                <a:solidFill>
                  <a:srgbClr val="0000FF"/>
                </a:solidFill>
                <a:latin typeface="Times New Roman" panose="02020603050405020304" pitchFamily="18" charset="0"/>
                <a:ea typeface="Times New Roman" panose="02020603050405020304" pitchFamily="18" charset="0"/>
              </a:rPr>
              <a:t>Kiểm tra, thử nghiệm hoạt động của mạch điện hai đèn sáng luân phiên</a:t>
            </a: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Đánh giá quá trình thực hành theo các tiêu chí trong phiếu đánh giá.</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464075" y="1051640"/>
            <a:ext cx="2685351"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ĐÁNH GIÁ</a:t>
            </a:r>
            <a:endParaRPr lang="en-US" sz="240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679511" y="1420972"/>
            <a:ext cx="10011746" cy="461665"/>
          </a:xfrm>
          <a:prstGeom prst="rect">
            <a:avLst/>
          </a:prstGeom>
        </p:spPr>
        <p:txBody>
          <a:bodyPr wrap="square">
            <a:spAutoFit/>
          </a:bodyPr>
          <a:lstStyle/>
          <a:p>
            <a:r>
              <a:rPr lang="vi-VN" sz="2400" i="1">
                <a:latin typeface="Times New Roman" panose="02020603050405020304" pitchFamily="18" charset="0"/>
                <a:cs typeface="Times New Roman" panose="02020603050405020304" pitchFamily="18" charset="0"/>
              </a:rPr>
              <a:t>Bảng đánh giá quá trình thực hành lắp đặt mạch điện hai đèn sáng luân phiên</a:t>
            </a:r>
            <a:endParaRPr lang="en-US" sz="24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1414171" y="2041658"/>
          <a:ext cx="10277086" cy="2560320"/>
        </p:xfrm>
        <a:graphic>
          <a:graphicData uri="http://schemas.openxmlformats.org/drawingml/2006/table">
            <a:tbl>
              <a:tblPr firstRow="1" firstCol="1" bandRow="1"/>
              <a:tblGrid>
                <a:gridCol w="7496595">
                  <a:extLst>
                    <a:ext uri="{9D8B030D-6E8A-4147-A177-3AD203B41FA5}">
                      <a16:colId xmlns:a16="http://schemas.microsoft.com/office/drawing/2014/main" xmlns="" val="2138790737"/>
                    </a:ext>
                  </a:extLst>
                </a:gridCol>
                <a:gridCol w="1624124">
                  <a:extLst>
                    <a:ext uri="{9D8B030D-6E8A-4147-A177-3AD203B41FA5}">
                      <a16:colId xmlns:a16="http://schemas.microsoft.com/office/drawing/2014/main" xmlns="" val="3973644319"/>
                    </a:ext>
                  </a:extLst>
                </a:gridCol>
                <a:gridCol w="1156367">
                  <a:extLst>
                    <a:ext uri="{9D8B030D-6E8A-4147-A177-3AD203B41FA5}">
                      <a16:colId xmlns:a16="http://schemas.microsoft.com/office/drawing/2014/main" xmlns="" val="3608660935"/>
                    </a:ext>
                  </a:extLst>
                </a:gridCol>
              </a:tblGrid>
              <a:tr h="0">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2419545542"/>
                  </a:ext>
                </a:extLst>
              </a:tr>
              <a:tr h="0">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9804173"/>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Chuẩn bị đầy đủ thiết bị, vật liệu,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8587722"/>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Thực hiện lắp đặt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261656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Mạch điện hoạt động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6971774"/>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Đảm bảo kĩ thuật, mĩ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993688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Đảm bảo an toàn điện và an toàn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201318"/>
                  </a:ext>
                </a:extLst>
              </a:tr>
            </a:tbl>
          </a:graphicData>
        </a:graphic>
      </p:graphicFrame>
    </p:spTree>
    <p:extLst>
      <p:ext uri="{BB962C8B-B14F-4D97-AF65-F5344CB8AC3E}">
        <p14:creationId xmlns:p14="http://schemas.microsoft.com/office/powerpoint/2010/main" val="86963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4522" y="373224"/>
            <a:ext cx="11336694" cy="3046988"/>
          </a:xfrm>
          <a:prstGeom prst="rect">
            <a:avLst/>
          </a:prstGeom>
          <a:noFill/>
        </p:spPr>
        <p:txBody>
          <a:bodyPr wrap="square" rtlCol="0">
            <a:spAutoFit/>
          </a:bodyPr>
          <a:lstStyle/>
          <a:p>
            <a:pPr algn="ctr"/>
            <a:r>
              <a:rPr lang="vi-VN" sz="4800" b="1">
                <a:solidFill>
                  <a:srgbClr val="0000FF"/>
                </a:solidFill>
                <a:latin typeface="Times New Roman" panose="02020603050405020304" pitchFamily="18" charset="0"/>
                <a:cs typeface="Times New Roman" panose="02020603050405020304" pitchFamily="18" charset="0"/>
              </a:rPr>
              <a:t>Thực hành: </a:t>
            </a:r>
            <a:endParaRPr lang="en-US" sz="4800" b="1" smtClean="0">
              <a:solidFill>
                <a:srgbClr val="0000FF"/>
              </a:solidFill>
              <a:latin typeface="Times New Roman" panose="02020603050405020304" pitchFamily="18" charset="0"/>
              <a:cs typeface="Times New Roman" panose="02020603050405020304" pitchFamily="18" charset="0"/>
            </a:endParaRPr>
          </a:p>
          <a:p>
            <a:pPr algn="ctr"/>
            <a:r>
              <a:rPr lang="vi-VN" sz="4800" b="1" smtClean="0">
                <a:solidFill>
                  <a:srgbClr val="0000FF"/>
                </a:solidFill>
                <a:latin typeface="Times New Roman" panose="02020603050405020304" pitchFamily="18" charset="0"/>
                <a:cs typeface="Times New Roman" panose="02020603050405020304" pitchFamily="18" charset="0"/>
              </a:rPr>
              <a:t>Lắp </a:t>
            </a:r>
            <a:r>
              <a:rPr lang="vi-VN" sz="4800" b="1">
                <a:solidFill>
                  <a:srgbClr val="0000FF"/>
                </a:solidFill>
                <a:latin typeface="Times New Roman" panose="02020603050405020304" pitchFamily="18" charset="0"/>
                <a:cs typeface="Times New Roman" panose="02020603050405020304" pitchFamily="18" charset="0"/>
              </a:rPr>
              <a:t>đặt mạng điện hai đèn sáng luân phiên gồm nguồn điện, cầu chì, công tắc hai cực, công tắc ba cực và hai đèn</a:t>
            </a:r>
            <a:endParaRPr lang="en-US" sz="4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005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7" y="810282"/>
            <a:ext cx="11081982" cy="5016758"/>
          </a:xfrm>
          <a:prstGeom prst="rect">
            <a:avLst/>
          </a:prstGeom>
        </p:spPr>
        <p:txBody>
          <a:bodyPr wrap="square">
            <a:spAutoFit/>
          </a:bodyPr>
          <a:lstStyle/>
          <a:p>
            <a:pPr>
              <a:spcAft>
                <a:spcPts val="0"/>
              </a:spcAft>
            </a:pPr>
            <a:r>
              <a:rPr lang="vi-VN" sz="4000" b="1">
                <a:solidFill>
                  <a:srgbClr val="0000FF"/>
                </a:solidFill>
                <a:latin typeface="Times New Roman" panose="02020603050405020304" pitchFamily="18" charset="0"/>
                <a:ea typeface="Times New Roman" panose="02020603050405020304" pitchFamily="18" charset="0"/>
              </a:rPr>
              <a:t>- Thu dọn dụng cụ, vật liệu để vào nơi quy định</a:t>
            </a:r>
            <a:endParaRPr lang="en-US" sz="40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4000" b="1">
                <a:solidFill>
                  <a:srgbClr val="0000FF"/>
                </a:solidFill>
                <a:latin typeface="Times New Roman" panose="02020603050405020304" pitchFamily="18" charset="0"/>
                <a:ea typeface="Times New Roman" panose="02020603050405020304" pitchFamily="18" charset="0"/>
              </a:rPr>
              <a:t>- Vệ sinh khu vực thực hành và toàn bộ phòng thực hành</a:t>
            </a:r>
            <a:endParaRPr lang="en-US" sz="40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4000" b="1">
                <a:solidFill>
                  <a:srgbClr val="0000FF"/>
                </a:solidFill>
                <a:latin typeface="Times New Roman" panose="02020603050405020304" pitchFamily="18" charset="0"/>
                <a:ea typeface="Times New Roman" panose="02020603050405020304" pitchFamily="18" charset="0"/>
              </a:rPr>
              <a:t>- Kiểm tra các hệ thống an toàn và cảnh báo</a:t>
            </a:r>
            <a:endParaRPr lang="en-US" sz="40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4000" b="1">
                <a:solidFill>
                  <a:srgbClr val="0000FF"/>
                </a:solidFill>
                <a:latin typeface="Times New Roman" panose="02020603050405020304" pitchFamily="18" charset="0"/>
                <a:ea typeface="Times New Roman" panose="02020603050405020304" pitchFamily="18" charset="0"/>
              </a:rPr>
              <a:t>- Tắt điện của các hệ thống thiết bị trong phòng</a:t>
            </a:r>
            <a:endParaRPr lang="en-US" sz="40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4000" b="1">
                <a:solidFill>
                  <a:srgbClr val="0000FF"/>
                </a:solidFill>
                <a:latin typeface="Times New Roman" panose="02020603050405020304" pitchFamily="18" charset="0"/>
                <a:ea typeface="Times New Roman" panose="02020603050405020304" pitchFamily="18" charset="0"/>
              </a:rPr>
              <a:t>- Tắt Aptomat tổng</a:t>
            </a:r>
            <a:endParaRPr lang="en-US" sz="40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4000" b="1">
                <a:solidFill>
                  <a:srgbClr val="0000FF"/>
                </a:solidFill>
                <a:latin typeface="Times New Roman" panose="02020603050405020304" pitchFamily="18" charset="0"/>
                <a:ea typeface="Times New Roman" panose="02020603050405020304" pitchFamily="18" charset="0"/>
              </a:rPr>
              <a:t>- Báo cáo giáo viên hướng dẫn trước khi ra khỏi phòng thực hành.</a:t>
            </a:r>
            <a:endParaRPr lang="en-US" sz="40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61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2308324"/>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Trong mạch công tắc ba cực điều khiển hai đèn cần thực hiện mối nối rẽ nhánh trên đường dây trung tính để cấp cho mỗi đèn. Em có thể không thực hiện mối nối rẽ nhánh này mà thực hiện cách nối dây sau:</a:t>
            </a:r>
          </a:p>
          <a:p>
            <a:r>
              <a:rPr lang="en-US" sz="2400" b="1">
                <a:solidFill>
                  <a:srgbClr val="0000FF"/>
                </a:solidFill>
                <a:latin typeface="Times New Roman" panose="02020603050405020304" pitchFamily="18" charset="0"/>
                <a:cs typeface="Times New Roman" panose="02020603050405020304" pitchFamily="18" charset="0"/>
              </a:rPr>
              <a:t>Từ điểm nối dây trung tính của đèn 2 nối tiếp sang dây trung tính đèn 1. Nối dây từ trung tính của nguồn đến đèn 1 (Hình 6.11).</a:t>
            </a:r>
          </a:p>
          <a:p>
            <a:r>
              <a:rPr lang="en-US" sz="2400" b="1">
                <a:solidFill>
                  <a:srgbClr val="0000FF"/>
                </a:solidFill>
                <a:latin typeface="Times New Roman" panose="02020603050405020304" pitchFamily="18" charset="0"/>
                <a:cs typeface="Times New Roman" panose="02020603050405020304" pitchFamily="18" charset="0"/>
              </a:rPr>
              <a:t>Theo em cách nào sẽ tiết kiệm dây dẫn hơn? </a:t>
            </a:r>
          </a:p>
        </p:txBody>
      </p:sp>
      <p:pic>
        <p:nvPicPr>
          <p:cNvPr id="5" name="Picture 4" descr="C:\Users\DELL\Desktop\image_309.png"/>
          <p:cNvPicPr/>
          <p:nvPr/>
        </p:nvPicPr>
        <p:blipFill>
          <a:blip r:embed="rId3">
            <a:extLst>
              <a:ext uri="{28A0092B-C50C-407E-A947-70E740481C1C}">
                <a14:useLocalDpi xmlns:a14="http://schemas.microsoft.com/office/drawing/2010/main" val="0"/>
              </a:ext>
            </a:extLst>
          </a:blip>
          <a:srcRect/>
          <a:stretch>
            <a:fillRect/>
          </a:stretch>
        </p:blipFill>
        <p:spPr bwMode="auto">
          <a:xfrm>
            <a:off x="3540144" y="2893098"/>
            <a:ext cx="4129619" cy="2807905"/>
          </a:xfrm>
          <a:prstGeom prst="rect">
            <a:avLst/>
          </a:prstGeom>
          <a:noFill/>
          <a:ln>
            <a:noFill/>
          </a:ln>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2308324"/>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Trong mạch công tắc ba cực điều khiển hai đèn cần thực hiện mối nối rẽ nhánh trên đường dây trung tính để cấp cho mỗi đèn. Em có thể không thực hiện mối nối rẽ nhánh này mà thực hiện cách nối dây sau:</a:t>
            </a:r>
          </a:p>
          <a:p>
            <a:r>
              <a:rPr lang="en-US" sz="2400" b="1">
                <a:solidFill>
                  <a:srgbClr val="0000FF"/>
                </a:solidFill>
                <a:latin typeface="Times New Roman" panose="02020603050405020304" pitchFamily="18" charset="0"/>
                <a:cs typeface="Times New Roman" panose="02020603050405020304" pitchFamily="18" charset="0"/>
              </a:rPr>
              <a:t>Từ điểm nối dây trung tính của đèn 2 nối tiếp sang dây trung tính đèn 1. Nối dây từ trung tính của nguồn đến đèn 1 (Hình 6.11).</a:t>
            </a:r>
          </a:p>
          <a:p>
            <a:r>
              <a:rPr lang="en-US" sz="2400" b="1">
                <a:solidFill>
                  <a:srgbClr val="0000FF"/>
                </a:solidFill>
                <a:latin typeface="Times New Roman" panose="02020603050405020304" pitchFamily="18" charset="0"/>
                <a:cs typeface="Times New Roman" panose="02020603050405020304" pitchFamily="18" charset="0"/>
              </a:rPr>
              <a:t>Theo em cách nào sẽ tiết kiệm dây dẫn hơn? </a:t>
            </a:r>
          </a:p>
        </p:txBody>
      </p:sp>
      <p:pic>
        <p:nvPicPr>
          <p:cNvPr id="5" name="Picture 4" descr="C:\Users\DELL\Desktop\image_309.png"/>
          <p:cNvPicPr/>
          <p:nvPr/>
        </p:nvPicPr>
        <p:blipFill>
          <a:blip r:embed="rId3">
            <a:extLst>
              <a:ext uri="{28A0092B-C50C-407E-A947-70E740481C1C}">
                <a14:useLocalDpi xmlns:a14="http://schemas.microsoft.com/office/drawing/2010/main" val="0"/>
              </a:ext>
            </a:extLst>
          </a:blip>
          <a:srcRect/>
          <a:stretch>
            <a:fillRect/>
          </a:stretch>
        </p:blipFill>
        <p:spPr bwMode="auto">
          <a:xfrm>
            <a:off x="326772" y="2998200"/>
            <a:ext cx="4129619" cy="2807905"/>
          </a:xfrm>
          <a:prstGeom prst="rect">
            <a:avLst/>
          </a:prstGeom>
          <a:noFill/>
          <a:ln>
            <a:noFill/>
          </a:ln>
        </p:spPr>
      </p:pic>
      <p:sp>
        <p:nvSpPr>
          <p:cNvPr id="2" name="Rectangle 1"/>
          <p:cNvSpPr/>
          <p:nvPr/>
        </p:nvSpPr>
        <p:spPr>
          <a:xfrm>
            <a:off x="4614046" y="2893099"/>
            <a:ext cx="7367747" cy="2677656"/>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rPr>
              <a:t>Cách nối dây như Hình 6.11 có thể tiết kiệm dây dẫn hơn, vì nó loại bỏ cần thiết phải thực hiện một mối nối rẽ nhánh trên đường dây trung tính. Thay vào đó, nó sử dụng một đường dây trung tính chung cho cả hai đèn và chỉ cần một đường dây trung tính từ nguồn đến đèn 1. Điều này giúp giảm lượng dây dẫn cần sử dụng trong mạch, tiết kiệm chi phí và công sức trong quá trình lắp đặt.</a:t>
            </a:r>
            <a:endParaRPr lang="en-US" sz="2400">
              <a:solidFill>
                <a:srgbClr val="FF0000"/>
              </a:solidFill>
            </a:endParaRPr>
          </a:p>
        </p:txBody>
      </p:sp>
    </p:spTree>
    <p:extLst>
      <p:ext uri="{BB962C8B-B14F-4D97-AF65-F5344CB8AC3E}">
        <p14:creationId xmlns:p14="http://schemas.microsoft.com/office/powerpoint/2010/main" val="313711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7891" y="230751"/>
            <a:ext cx="10219593" cy="954107"/>
          </a:xfrm>
          <a:prstGeom prst="rect">
            <a:avLst/>
          </a:prstGeom>
        </p:spPr>
        <p:txBody>
          <a:bodyPr wrap="square">
            <a:spAutoFit/>
          </a:bodyPr>
          <a:lstStyle/>
          <a:p>
            <a:pPr>
              <a:spcAft>
                <a:spcPts val="0"/>
              </a:spcAft>
            </a:pPr>
            <a:r>
              <a:rPr lang="vi-VN" sz="2800" b="1">
                <a:solidFill>
                  <a:srgbClr val="0000FF"/>
                </a:solidFill>
                <a:latin typeface="Times New Roman" panose="02020603050405020304" pitchFamily="18" charset="0"/>
                <a:ea typeface="Times New Roman" panose="02020603050405020304" pitchFamily="18" charset="0"/>
              </a:rPr>
              <a:t>? Lắp đặt mạng điện trong nhà được thực hiện theo các bước như thế nào</a:t>
            </a:r>
            <a:endParaRPr lang="en-US" sz="28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32264" y="1201671"/>
            <a:ext cx="11150220" cy="3520455"/>
          </a:xfrm>
          <a:prstGeom prst="rect">
            <a:avLst/>
          </a:prstGeom>
        </p:spPr>
      </p:pic>
    </p:spTree>
    <p:extLst>
      <p:ext uri="{BB962C8B-B14F-4D97-AF65-F5344CB8AC3E}">
        <p14:creationId xmlns:p14="http://schemas.microsoft.com/office/powerpoint/2010/main" val="329622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47268" y="925969"/>
            <a:ext cx="11537795" cy="1384995"/>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Em hãy tìm hiểu thông tin về:</a:t>
            </a:r>
          </a:p>
          <a:p>
            <a:r>
              <a:rPr lang="en-US" sz="2800" b="1">
                <a:solidFill>
                  <a:srgbClr val="0000FF"/>
                </a:solidFill>
                <a:latin typeface="Times New Roman" panose="02020603050405020304" pitchFamily="18" charset="0"/>
                <a:cs typeface="Times New Roman" panose="02020603050405020304" pitchFamily="18" charset="0"/>
              </a:rPr>
              <a:t>- Mạch điều khiển 2 đèn sáng luân phiên có thể được dùng để chiếu sáng khu vực sinh hoạt nào trong gia đình?</a:t>
            </a:r>
          </a:p>
        </p:txBody>
      </p:sp>
      <p:sp>
        <p:nvSpPr>
          <p:cNvPr id="2" name="Rectangle 1"/>
          <p:cNvSpPr/>
          <p:nvPr/>
        </p:nvSpPr>
        <p:spPr>
          <a:xfrm>
            <a:off x="694924" y="2959963"/>
            <a:ext cx="10973912" cy="3046988"/>
          </a:xfrm>
          <a:prstGeom prst="rect">
            <a:avLst/>
          </a:prstGeom>
        </p:spPr>
        <p:txBody>
          <a:bodyPr wrap="square">
            <a:spAutoFit/>
          </a:bodyPr>
          <a:lstStyle/>
          <a:p>
            <a:r>
              <a:rPr lang="en-US" sz="4800">
                <a:solidFill>
                  <a:srgbClr val="FF0000"/>
                </a:solidFill>
                <a:latin typeface="Times New Roman" panose="02020603050405020304" pitchFamily="18" charset="0"/>
                <a:ea typeface="Times New Roman" panose="02020603050405020304" pitchFamily="18" charset="0"/>
              </a:rPr>
              <a:t>Mạch điều khiển 2 đèn sáng luân phiên có thể được dùng để chiếu sáng các khu vực: như sảnh, hành lang, cầu thang hoặc lối đi trong gia đình.</a:t>
            </a:r>
            <a:endParaRPr lang="en-US" sz="4800">
              <a:solidFill>
                <a:srgbClr val="FF0000"/>
              </a:solidFill>
            </a:endParaRPr>
          </a:p>
        </p:txBody>
      </p:sp>
    </p:spTree>
    <p:extLst>
      <p:ext uri="{BB962C8B-B14F-4D97-AF65-F5344CB8AC3E}">
        <p14:creationId xmlns:p14="http://schemas.microsoft.com/office/powerpoint/2010/main" val="15829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6261" y="142827"/>
            <a:ext cx="6096000" cy="461665"/>
          </a:xfrm>
          <a:prstGeom prst="rect">
            <a:avLst/>
          </a:prstGeom>
        </p:spPr>
        <p:txBody>
          <a:bodyPr>
            <a:spAutoFit/>
          </a:bodyPr>
          <a:lstStyle/>
          <a:p>
            <a:pPr algn="ctr">
              <a:spcAft>
                <a:spcPts val="0"/>
              </a:spcAft>
            </a:pPr>
            <a:r>
              <a:rPr lang="vi-VN" sz="2400" b="1" smtClean="0">
                <a:solidFill>
                  <a:srgbClr val="000000"/>
                </a:solidFill>
                <a:latin typeface="Times New Roman" panose="02020603050405020304" pitchFamily="18" charset="0"/>
                <a:ea typeface="Times New Roman" panose="02020603050405020304" pitchFamily="18" charset="0"/>
              </a:rPr>
              <a:t>PHIẾU </a:t>
            </a:r>
            <a:r>
              <a:rPr lang="vi-VN" sz="2400" b="1">
                <a:solidFill>
                  <a:srgbClr val="000000"/>
                </a:solidFill>
                <a:latin typeface="Times New Roman" panose="02020603050405020304" pitchFamily="18" charset="0"/>
                <a:ea typeface="Times New Roman" panose="02020603050405020304" pitchFamily="18" charset="0"/>
              </a:rPr>
              <a:t>HỌC TẬP SỐ 1</a:t>
            </a:r>
            <a:endParaRPr lang="en-US" sz="2000" b="1">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17230994"/>
              </p:ext>
            </p:extLst>
          </p:nvPr>
        </p:nvGraphicFramePr>
        <p:xfrm>
          <a:off x="395655" y="789158"/>
          <a:ext cx="11394830" cy="5698791"/>
        </p:xfrm>
        <a:graphic>
          <a:graphicData uri="http://schemas.openxmlformats.org/drawingml/2006/table">
            <a:tbl>
              <a:tblPr firstRow="1" firstCol="1" bandRow="1"/>
              <a:tblGrid>
                <a:gridCol w="2329960">
                  <a:extLst>
                    <a:ext uri="{9D8B030D-6E8A-4147-A177-3AD203B41FA5}">
                      <a16:colId xmlns:a16="http://schemas.microsoft.com/office/drawing/2014/main" xmlns="" val="2116590858"/>
                    </a:ext>
                  </a:extLst>
                </a:gridCol>
                <a:gridCol w="9064870">
                  <a:extLst>
                    <a:ext uri="{9D8B030D-6E8A-4147-A177-3AD203B41FA5}">
                      <a16:colId xmlns:a16="http://schemas.microsoft.com/office/drawing/2014/main" xmlns="" val="1665832706"/>
                    </a:ext>
                  </a:extLst>
                </a:gridCol>
              </a:tblGrid>
              <a:tr h="107313">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500"/>
                    </a:p>
                  </a:txBody>
                  <a:tcPr marL="26828" marR="26828" marT="13414" marB="13414">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3927030982"/>
                  </a:ext>
                </a:extLst>
              </a:tr>
              <a:tr h="405220">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 và hoàn thành bảng dưới đây để được các bước trong quy trình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26828" marR="26828" marT="13414" marB="13414">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1802436"/>
                  </a:ext>
                </a:extLst>
              </a:tr>
              <a:tr h="405220">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84906251"/>
                  </a:ext>
                </a:extLst>
              </a:tr>
              <a:tr h="40522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Tìm hiểu sơ đồ nguyên lí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sơ đồ nguyên lý mạng điện xác định được liên hệ giữa các thiết bị và đồ dùng điện trong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7726895"/>
                  </a:ext>
                </a:extLst>
              </a:tr>
              <a:tr h="40522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Vẽ sơ đồ lắp đặt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vị trí thực tế của thiết bị, dụng cụ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sơ đồ lắp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9467475"/>
                  </a:ext>
                </a:extLst>
              </a:tr>
              <a:tr h="40522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Chuẩn bị thiết bị, vật liệu, dụng cụ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 trù vật liệu, dụng cụ, thiết bị cho lắp đặt, bao gồm dụng cụ cơ khí, dụng cụ điện, dây dẫn điện, ống dẫn cách điện, thiết bị điện cần lắp đặt và thiết bị an toàn.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3281052"/>
                  </a:ext>
                </a:extLst>
              </a:tr>
              <a:tr h="1126791">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Lắp đặt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đặt dây dẫn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đặt các thiết bị điện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8392418"/>
                  </a:ext>
                </a:extLst>
              </a:tr>
              <a:tr h="625995">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5. Kiểm tra thử nghiệm hoạt động của mạch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độ chắc chắn của các mối nối dây dẫn và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cách điện tại các mối nối dây dẫn và thiết bị.</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3729901"/>
                  </a:ext>
                </a:extLst>
              </a:tr>
            </a:tbl>
          </a:graphicData>
        </a:graphic>
      </p:graphicFrame>
    </p:spTree>
    <p:extLst>
      <p:ext uri="{BB962C8B-B14F-4D97-AF65-F5344CB8AC3E}">
        <p14:creationId xmlns:p14="http://schemas.microsoft.com/office/powerpoint/2010/main" val="765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52236" y="123064"/>
            <a:ext cx="3324821" cy="461665"/>
          </a:xfrm>
          <a:prstGeom prst="rect">
            <a:avLst/>
          </a:prstGeom>
        </p:spPr>
        <p:txBody>
          <a:bodyPr wrap="none">
            <a:spAutoFit/>
          </a:bodyPr>
          <a:lstStyle/>
          <a:p>
            <a:pPr algn="ctr">
              <a:spcAft>
                <a:spcPts val="0"/>
              </a:spcAft>
            </a:pPr>
            <a:r>
              <a:rPr lang="vi-VN" sz="2400" b="1">
                <a:solidFill>
                  <a:srgbClr val="000000"/>
                </a:solidFill>
                <a:latin typeface="Times New Roman" panose="02020603050405020304" pitchFamily="18" charset="0"/>
                <a:ea typeface="Times New Roman" panose="02020603050405020304" pitchFamily="18" charset="0"/>
              </a:rPr>
              <a:t>PHIẾU HỌC TẬP SỐ 1</a:t>
            </a:r>
            <a:endParaRPr lang="en-US" sz="2400" b="1">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77310113"/>
              </p:ext>
            </p:extLst>
          </p:nvPr>
        </p:nvGraphicFramePr>
        <p:xfrm>
          <a:off x="464023" y="672020"/>
          <a:ext cx="11170298" cy="6021095"/>
        </p:xfrm>
        <a:graphic>
          <a:graphicData uri="http://schemas.openxmlformats.org/drawingml/2006/table">
            <a:tbl>
              <a:tblPr firstRow="1" firstCol="1" bandRow="1"/>
              <a:tblGrid>
                <a:gridCol w="8605672">
                  <a:extLst>
                    <a:ext uri="{9D8B030D-6E8A-4147-A177-3AD203B41FA5}">
                      <a16:colId xmlns:a16="http://schemas.microsoft.com/office/drawing/2014/main" xmlns="" val="1245608308"/>
                    </a:ext>
                  </a:extLst>
                </a:gridCol>
                <a:gridCol w="2564626">
                  <a:extLst>
                    <a:ext uri="{9D8B030D-6E8A-4147-A177-3AD203B41FA5}">
                      <a16:colId xmlns:a16="http://schemas.microsoft.com/office/drawing/2014/main" xmlns="" val="4239819833"/>
                    </a:ext>
                  </a:extLst>
                </a:gridCol>
              </a:tblGrid>
              <a:tr h="408276">
                <a:tc gridSpan="2">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35416" marR="35416" marT="17708" marB="17708">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1921744523"/>
                  </a:ext>
                </a:extLst>
              </a:tr>
              <a:tr h="816553">
                <a:tc gridSpan="2">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 và hoàn thành bảng dưới đây để được các bước trong quy trình lắp đặt mạng điện trong nhà</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35416" marR="35416" marT="17708" marB="17708">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8820787"/>
                  </a:ext>
                </a:extLst>
              </a:tr>
              <a:tr h="716539">
                <a:tc>
                  <a:txBody>
                    <a:bodyPr/>
                    <a:lstStyle/>
                    <a:p>
                      <a:pPr algn="ctr">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lắp đặt mạng điện trong nhà</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4505427"/>
                  </a:ext>
                </a:extLst>
              </a:tr>
              <a:tr h="716539">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Tìm hiểu sơ đồ nguyên lí</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6392846"/>
                  </a:ext>
                </a:extLst>
              </a:tr>
              <a:tr h="716539">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Vẽ sơ đồ lắp đặt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7021165"/>
                  </a:ext>
                </a:extLst>
              </a:tr>
              <a:tr h="716539">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Chuẩn bị thiết bị, vật liệu, dụng cụ</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09081221"/>
                  </a:ext>
                </a:extLst>
              </a:tr>
              <a:tr h="716539">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Lắp đặt mạng điện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3562071"/>
                  </a:ext>
                </a:extLst>
              </a:tr>
              <a:tr h="716539">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5. Kiểm tra thử nghiệm hoạt động của mạch điện.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578619"/>
                  </a:ext>
                </a:extLst>
              </a:tr>
            </a:tbl>
          </a:graphicData>
        </a:graphic>
      </p:graphicFrame>
    </p:spTree>
    <p:extLst>
      <p:ext uri="{BB962C8B-B14F-4D97-AF65-F5344CB8AC3E}">
        <p14:creationId xmlns:p14="http://schemas.microsoft.com/office/powerpoint/2010/main" val="216004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47" y="395785"/>
            <a:ext cx="11600596" cy="5730381"/>
          </a:xfrm>
        </p:spPr>
        <p:txBody>
          <a:bodyPr>
            <a:noAutofit/>
          </a:bodyPr>
          <a:lstStyle/>
          <a:p>
            <a:pPr marL="0" indent="0">
              <a:buNone/>
            </a:pPr>
            <a:r>
              <a:rPr lang="vi-VN"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a:t>
            </a:r>
            <a:r>
              <a:rPr lang="en-US"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sơ đồ nguyên lý mạng điện xác định được liên hệ giữa các thiết bị và đồ dùng điện trong mạng điện.</a:t>
            </a:r>
            <a:endParaRPr lang="en-US" sz="30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Aft>
                <a:spcPts val="0"/>
              </a:spcAft>
              <a:buNone/>
            </a:pPr>
            <a:r>
              <a:rPr lang="vi-VN"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r>
              <a:rPr lang="en-US"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vị trí thực tế của thiết bị, dụng cụ điện</a:t>
            </a:r>
            <a:endParaRPr lang="en-US" sz="30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Aft>
                <a:spcPts val="0"/>
              </a:spcAft>
              <a:buNone/>
            </a:pPr>
            <a:r>
              <a:rPr lang="en-US"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sơ đồ lắp mạng điện</a:t>
            </a:r>
            <a:endParaRPr lang="en-US"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vi-VN"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a:t>
            </a:r>
            <a:r>
              <a:rPr lang="en-US"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 trù vật liệu, dụng cụ, thiết bị cho lắp đặt, bao gồm dụng cụ cơ khí, dụng cụ điện, dây dẫn điện, ống dẫn cách điện, thiết bị điện cần lắp đặt và thiết bị an toàn.</a:t>
            </a:r>
            <a:endParaRPr lang="en-US" sz="30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Aft>
                <a:spcPts val="0"/>
              </a:spcAft>
              <a:buNone/>
            </a:pPr>
            <a:r>
              <a:rPr lang="vi-VN"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a:t>
            </a:r>
            <a:r>
              <a:rPr lang="en-US"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vi-VN"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đặt dây dẫn điện</a:t>
            </a:r>
            <a:endParaRPr lang="en-US" sz="30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Aft>
                <a:spcPts val="0"/>
              </a:spcAft>
              <a:buNone/>
            </a:pPr>
            <a:r>
              <a:rPr lang="en-US"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đặt các thiết bị điện </a:t>
            </a:r>
            <a:endParaRPr lang="en-US" sz="30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Aft>
                <a:spcPts val="0"/>
              </a:spcAft>
              <a:buNone/>
            </a:pPr>
            <a:r>
              <a:rPr lang="vi-VN"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a:t>
            </a:r>
            <a:r>
              <a:rPr lang="en-US"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vi-VN"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độ chắc chắn của các mối nối dây dẫn và thiết bị điện</a:t>
            </a:r>
            <a:endParaRPr lang="en-US" sz="30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Aft>
                <a:spcPts val="0"/>
              </a:spcAft>
              <a:buNone/>
            </a:pPr>
            <a:r>
              <a:rPr lang="en-US"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cách điện tại các mối nối dây dẫn và thiết bị.</a:t>
            </a:r>
            <a:endParaRPr lang="en-US" sz="30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3000"/>
          </a:p>
        </p:txBody>
      </p:sp>
    </p:spTree>
    <p:extLst>
      <p:ext uri="{BB962C8B-B14F-4D97-AF65-F5344CB8AC3E}">
        <p14:creationId xmlns:p14="http://schemas.microsoft.com/office/powerpoint/2010/main" val="364281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265" y="636060"/>
            <a:ext cx="11419174" cy="5632311"/>
          </a:xfrm>
          <a:prstGeom prst="rect">
            <a:avLst/>
          </a:prstGeom>
        </p:spPr>
        <p:txBody>
          <a:bodyPr wrap="square">
            <a:spAutoFit/>
          </a:bodyPr>
          <a:lstStyle/>
          <a:p>
            <a:r>
              <a:rPr lang="vi-VN" sz="4000" b="1">
                <a:latin typeface="Times New Roman" panose="02020603050405020304" pitchFamily="18" charset="0"/>
                <a:cs typeface="Times New Roman" panose="02020603050405020304" pitchFamily="18" charset="0"/>
              </a:rPr>
              <a:t>I. Quy trình chung lắp đặt và tiêu chí đánh giá</a:t>
            </a:r>
            <a:endParaRPr lang="en-US" sz="4000" b="1">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1. Quy trình lắp đặt</a:t>
            </a:r>
          </a:p>
          <a:p>
            <a:r>
              <a:rPr lang="vi-VN" sz="4000">
                <a:latin typeface="Times New Roman" panose="02020603050405020304" pitchFamily="18" charset="0"/>
                <a:cs typeface="Times New Roman" panose="02020603050405020304" pitchFamily="18" charset="0"/>
              </a:rPr>
              <a:t>Bước 1. Tìm hiểu sơ đồ nguyên lí</a:t>
            </a:r>
            <a:endParaRPr lang="en-US" sz="4000">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Bước 2. Vẽ sơ đồ lắp đặt</a:t>
            </a:r>
            <a:endParaRPr lang="en-US" sz="4000">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Bước 3. Dự trù thiết bị, vật liệu, dụng cụ cho lắp đặt</a:t>
            </a:r>
            <a:endParaRPr lang="en-US" sz="4000">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Bước 4. Lắp đặt mạng điện</a:t>
            </a:r>
            <a:endParaRPr lang="en-US" sz="4000">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 Lắp đặt dây dẫn điện</a:t>
            </a:r>
            <a:endParaRPr lang="en-US" sz="4000">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 Lắp đặt các thiết bị điện</a:t>
            </a:r>
            <a:endParaRPr lang="en-US" sz="4000">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Bước 5. Kiểm tra thử nghiệm hoạt động của mạch điện</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34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71" y="413596"/>
            <a:ext cx="6676950" cy="6075485"/>
          </a:xfrm>
          <a:prstGeom prst="rect">
            <a:avLst/>
          </a:prstGeom>
        </p:spPr>
      </p:pic>
      <p:sp>
        <p:nvSpPr>
          <p:cNvPr id="3" name="Rectangle 2"/>
          <p:cNvSpPr/>
          <p:nvPr/>
        </p:nvSpPr>
        <p:spPr>
          <a:xfrm>
            <a:off x="7203232" y="712176"/>
            <a:ext cx="4618654"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Để đánh giá kết quả thực hành cần theo các tiêu chí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232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71" y="413596"/>
            <a:ext cx="6676950" cy="6075485"/>
          </a:xfrm>
          <a:prstGeom prst="rect">
            <a:avLst/>
          </a:prstGeom>
        </p:spPr>
      </p:pic>
      <p:sp>
        <p:nvSpPr>
          <p:cNvPr id="3" name="Rectangle 2"/>
          <p:cNvSpPr/>
          <p:nvPr/>
        </p:nvSpPr>
        <p:spPr>
          <a:xfrm>
            <a:off x="7203232" y="712176"/>
            <a:ext cx="4618654"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Để đánh giá kết quả thực hành cần theo các tiêu chí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7340082" y="1697012"/>
            <a:ext cx="4481804"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 Tiến hành đúng trình tự: tuân thủ đúng và đủ các bước trong quy trình lắp đặt</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Đấu nối đúng sơ đồ, chắc chắn, an toàn.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Mạch hoạt động đúng chức năng</a:t>
            </a:r>
            <a:endParaRPr lang="en-US" sz="2400">
              <a:solidFill>
                <a:srgbClr val="FF0000"/>
              </a:solidFill>
              <a:latin typeface="Times New Roman" panose="02020603050405020304" pitchFamily="18" charset="0"/>
              <a:ea typeface="Times New Roman" panose="02020603050405020304" pitchFamily="18" charset="0"/>
            </a:endParaRPr>
          </a:p>
          <a:p>
            <a:r>
              <a:rPr lang="vi-VN" sz="2400">
                <a:solidFill>
                  <a:srgbClr val="FF0000"/>
                </a:solidFill>
                <a:latin typeface="Times New Roman" panose="02020603050405020304" pitchFamily="18" charset="0"/>
                <a:ea typeface="Times New Roman" panose="02020603050405020304" pitchFamily="18" charset="0"/>
              </a:rPr>
              <a:t>- Thực hiện an toàn, vệ sinh lao động, nghiêm túc, trách nhiệm trong quá trình thực hành.</a:t>
            </a:r>
            <a:endParaRPr lang="en-US" sz="2400">
              <a:solidFill>
                <a:srgbClr val="FF0000"/>
              </a:solidFill>
            </a:endParaRPr>
          </a:p>
        </p:txBody>
      </p:sp>
    </p:spTree>
    <p:extLst>
      <p:ext uri="{BB962C8B-B14F-4D97-AF65-F5344CB8AC3E}">
        <p14:creationId xmlns:p14="http://schemas.microsoft.com/office/powerpoint/2010/main" val="11983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TotalTime>
  <Words>2730</Words>
  <Application>Microsoft Office PowerPoint</Application>
  <PresentationFormat>Custom</PresentationFormat>
  <Paragraphs>323</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Windows User</cp:lastModifiedBy>
  <cp:revision>6</cp:revision>
  <dcterms:created xsi:type="dcterms:W3CDTF">2023-06-21T22:05:51Z</dcterms:created>
  <dcterms:modified xsi:type="dcterms:W3CDTF">2024-11-30T14:33:00Z</dcterms:modified>
</cp:coreProperties>
</file>