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62"/>
  </p:notesMasterIdLst>
  <p:sldIdLst>
    <p:sldId id="279" r:id="rId2"/>
    <p:sldId id="256" r:id="rId3"/>
    <p:sldId id="257" r:id="rId4"/>
    <p:sldId id="260" r:id="rId5"/>
    <p:sldId id="258" r:id="rId6"/>
    <p:sldId id="280" r:id="rId7"/>
    <p:sldId id="269" r:id="rId8"/>
    <p:sldId id="259" r:id="rId9"/>
    <p:sldId id="336" r:id="rId10"/>
    <p:sldId id="333" r:id="rId11"/>
    <p:sldId id="337" r:id="rId12"/>
    <p:sldId id="360" r:id="rId13"/>
    <p:sldId id="361" r:id="rId14"/>
    <p:sldId id="339" r:id="rId15"/>
    <p:sldId id="340" r:id="rId16"/>
    <p:sldId id="341" r:id="rId17"/>
    <p:sldId id="342" r:id="rId18"/>
    <p:sldId id="343" r:id="rId19"/>
    <p:sldId id="344" r:id="rId20"/>
    <p:sldId id="346" r:id="rId21"/>
    <p:sldId id="345"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2" r:id="rId35"/>
    <p:sldId id="363" r:id="rId36"/>
    <p:sldId id="364" r:id="rId37"/>
    <p:sldId id="365" r:id="rId38"/>
    <p:sldId id="366" r:id="rId39"/>
    <p:sldId id="368" r:id="rId40"/>
    <p:sldId id="369" r:id="rId41"/>
    <p:sldId id="370" r:id="rId42"/>
    <p:sldId id="371" r:id="rId43"/>
    <p:sldId id="267" r:id="rId44"/>
    <p:sldId id="297" r:id="rId45"/>
    <p:sldId id="298" r:id="rId46"/>
    <p:sldId id="299" r:id="rId47"/>
    <p:sldId id="266" r:id="rId48"/>
    <p:sldId id="322" r:id="rId49"/>
    <p:sldId id="323" r:id="rId50"/>
    <p:sldId id="324" r:id="rId51"/>
    <p:sldId id="325" r:id="rId52"/>
    <p:sldId id="326" r:id="rId53"/>
    <p:sldId id="327" r:id="rId54"/>
    <p:sldId id="328" r:id="rId55"/>
    <p:sldId id="329" r:id="rId56"/>
    <p:sldId id="330" r:id="rId57"/>
    <p:sldId id="331" r:id="rId58"/>
    <p:sldId id="265" r:id="rId59"/>
    <p:sldId id="332" r:id="rId60"/>
    <p:sldId id="273" r:id="rId61"/>
  </p:sldIdLst>
  <p:sldSz cx="9144000" cy="5143500" type="screen16x9"/>
  <p:notesSz cx="6858000" cy="9144000"/>
  <p:embeddedFontLst>
    <p:embeddedFont>
      <p:font typeface="宋体" panose="02010600030101010101" pitchFamily="2" charset="-122"/>
      <p:regular r:id="rId63"/>
    </p:embeddedFont>
    <p:embeddedFont>
      <p:font typeface="#9Slide03 Arima Madurai Black" panose="020B0604020202020204" charset="0"/>
      <p:bold r:id="rId64"/>
    </p:embeddedFont>
    <p:embeddedFont>
      <p:font typeface="#9Slide03 Comfortaa Bold" panose="020B0604020202020204" charset="0"/>
      <p:bold r:id="rId65"/>
    </p:embeddedFont>
    <p:embeddedFont>
      <p:font typeface="Calibri" panose="020F0502020204030204" pitchFamily="34" charset="0"/>
      <p:regular r:id="rId66"/>
      <p:bold r:id="rId67"/>
      <p:italic r:id="rId68"/>
      <p:boldItalic r:id="rId69"/>
    </p:embeddedFont>
    <p:embeddedFont>
      <p:font typeface="Fira Sans Condensed Black" panose="020B0604020202020204" charset="0"/>
      <p:bold r:id="rId70"/>
      <p:boldItalic r:id="rId71"/>
    </p:embeddedFont>
    <p:embeddedFont>
      <p:font typeface="Gantari" panose="020B0604020202020204" charset="0"/>
      <p:regular r:id="rId72"/>
      <p:bold r:id="rId73"/>
      <p:italic r:id="rId74"/>
      <p:boldItalic r:id="rId75"/>
    </p:embeddedFont>
    <p:embeddedFont>
      <p:font typeface="Gantari ExtraBold" panose="020B0604020202020204" charset="0"/>
      <p:bold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04E"/>
    <a:srgbClr val="FFFFFF"/>
    <a:srgbClr val="005051"/>
    <a:srgbClr val="D2D2E2"/>
    <a:srgbClr val="68B3A5"/>
    <a:srgbClr val="F1E4D1"/>
    <a:srgbClr val="FCC94C"/>
    <a:srgbClr val="FFF27E"/>
    <a:srgbClr val="71C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0B13B9-E317-4E27-B57D-53C8D6556C9A}">
  <a:tblStyle styleId="{C30B13B9-E317-4E27-B57D-53C8D6556C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4660"/>
  </p:normalViewPr>
  <p:slideViewPr>
    <p:cSldViewPr snapToGrid="0">
      <p:cViewPr varScale="1">
        <p:scale>
          <a:sx n="90" d="100"/>
          <a:sy n="90" d="100"/>
        </p:scale>
        <p:origin x="8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1450b2fcb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3" name="Google Shape;9813;g1450b2fcb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44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27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884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77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3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04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23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3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91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69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0"/>
        <p:cNvGrpSpPr/>
        <p:nvPr/>
      </p:nvGrpSpPr>
      <p:grpSpPr>
        <a:xfrm>
          <a:off x="0" y="0"/>
          <a:ext cx="0" cy="0"/>
          <a:chOff x="0" y="0"/>
          <a:chExt cx="0" cy="0"/>
        </a:xfrm>
      </p:grpSpPr>
      <p:sp>
        <p:nvSpPr>
          <p:cNvPr id="9831" name="Google Shape;9831;g1450b2fcb6e_0_2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2" name="Google Shape;9832;g1450b2fcb6e_0_2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9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39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6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27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26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99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8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12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54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2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8"/>
        <p:cNvGrpSpPr/>
        <p:nvPr/>
      </p:nvGrpSpPr>
      <p:grpSpPr>
        <a:xfrm>
          <a:off x="0" y="0"/>
          <a:ext cx="0" cy="0"/>
          <a:chOff x="0" y="0"/>
          <a:chExt cx="0" cy="0"/>
        </a:xfrm>
      </p:grpSpPr>
      <p:sp>
        <p:nvSpPr>
          <p:cNvPr id="9879" name="Google Shape;9879;g1450b2fcb6e_0_4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0" name="Google Shape;9880;g1450b2fcb6e_0_4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50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2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9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48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559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736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643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95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579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36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165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548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5"/>
        <p:cNvGrpSpPr/>
        <p:nvPr/>
      </p:nvGrpSpPr>
      <p:grpSpPr>
        <a:xfrm>
          <a:off x="0" y="0"/>
          <a:ext cx="0" cy="0"/>
          <a:chOff x="0" y="0"/>
          <a:chExt cx="0" cy="0"/>
        </a:xfrm>
      </p:grpSpPr>
      <p:sp>
        <p:nvSpPr>
          <p:cNvPr id="9986" name="Google Shape;9986;g143d23f59b0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7" name="Google Shape;9987;g143d23f59b0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090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604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746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788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53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1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056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20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903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425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551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462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001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134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410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6"/>
        <p:cNvGrpSpPr/>
        <p:nvPr/>
      </p:nvGrpSpPr>
      <p:grpSpPr>
        <a:xfrm>
          <a:off x="0" y="0"/>
          <a:ext cx="0" cy="0"/>
          <a:chOff x="0" y="0"/>
          <a:chExt cx="0" cy="0"/>
        </a:xfrm>
      </p:grpSpPr>
      <p:sp>
        <p:nvSpPr>
          <p:cNvPr id="10077" name="Google Shape;10077;gfdf1b3117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8" name="Google Shape;10078;gfdf1b3117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5"/>
        <p:cNvGrpSpPr/>
        <p:nvPr/>
      </p:nvGrpSpPr>
      <p:grpSpPr>
        <a:xfrm>
          <a:off x="0" y="0"/>
          <a:ext cx="0" cy="0"/>
          <a:chOff x="0" y="0"/>
          <a:chExt cx="0" cy="0"/>
        </a:xfrm>
      </p:grpSpPr>
      <p:sp>
        <p:nvSpPr>
          <p:cNvPr id="10016" name="Google Shape;10016;g143d23f59b0_1_2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7" name="Google Shape;10017;g143d23f59b0_1_2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83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125" cy="5143391"/>
            <a:chOff x="0" y="0"/>
            <a:chExt cx="9144125" cy="5143391"/>
          </a:xfrm>
        </p:grpSpPr>
        <p:sp>
          <p:nvSpPr>
            <p:cNvPr id="10" name="Google Shape;10;p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553048" y="535000"/>
            <a:ext cx="8105852" cy="4302000"/>
            <a:chOff x="553048" y="535000"/>
            <a:chExt cx="8105852" cy="4302000"/>
          </a:xfrm>
        </p:grpSpPr>
        <p:sp>
          <p:nvSpPr>
            <p:cNvPr id="372" name="Google Shape;372;p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
          <p:cNvSpPr txBox="1">
            <a:spLocks noGrp="1"/>
          </p:cNvSpPr>
          <p:nvPr>
            <p:ph type="ctrTitle"/>
          </p:nvPr>
        </p:nvSpPr>
        <p:spPr>
          <a:xfrm>
            <a:off x="1562700" y="1526150"/>
            <a:ext cx="6018600" cy="141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Fira Sans Condensed Black" panose="020B0A030500000200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91" name="Google Shape;391;p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3990277">
            <a:off x="1794368" y="4095249"/>
            <a:ext cx="585838" cy="623458"/>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258538" y="11658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779875" y="81416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5766725" y="373900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494125" y="94131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906938" y="41509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820000" y="401406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680113" y="12115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txBox="1">
            <a:spLocks noGrp="1"/>
          </p:cNvSpPr>
          <p:nvPr>
            <p:ph type="body" idx="1"/>
          </p:nvPr>
        </p:nvSpPr>
        <p:spPr>
          <a:xfrm>
            <a:off x="1959450" y="2942150"/>
            <a:ext cx="5225100" cy="6105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0" y="0"/>
            <a:ext cx="9144125" cy="5143391"/>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1"/>
          <p:cNvGrpSpPr/>
          <p:nvPr/>
        </p:nvGrpSpPr>
        <p:grpSpPr>
          <a:xfrm>
            <a:off x="553048" y="535000"/>
            <a:ext cx="8105852" cy="4302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9" name="Google Shape;38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3900" name="Google Shape;390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2_1_1">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0" y="0"/>
            <a:ext cx="9144125" cy="5143391"/>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6" name="Google Shape;5066;p1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7" name="Google Shape;5067;p15"/>
          <p:cNvGrpSpPr/>
          <p:nvPr/>
        </p:nvGrpSpPr>
        <p:grpSpPr>
          <a:xfrm>
            <a:off x="553048" y="535000"/>
            <a:ext cx="8105852" cy="4302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6" name="Google Shape;5086;p15"/>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5"/>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5"/>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5"/>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5"/>
          <p:cNvSpPr txBox="1">
            <a:spLocks noGrp="1"/>
          </p:cNvSpPr>
          <p:nvPr>
            <p:ph type="title"/>
          </p:nvPr>
        </p:nvSpPr>
        <p:spPr>
          <a:xfrm>
            <a:off x="1474650" y="22809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091" name="Google Shape;5091;p15"/>
          <p:cNvSpPr txBox="1">
            <a:spLocks noGrp="1"/>
          </p:cNvSpPr>
          <p:nvPr>
            <p:ph type="title" idx="2" hasCustomPrompt="1"/>
          </p:nvPr>
        </p:nvSpPr>
        <p:spPr>
          <a:xfrm>
            <a:off x="3995250" y="12832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092" name="Google Shape;5092;p15"/>
          <p:cNvSpPr txBox="1">
            <a:spLocks noGrp="1"/>
          </p:cNvSpPr>
          <p:nvPr>
            <p:ph type="subTitle" idx="1"/>
          </p:nvPr>
        </p:nvSpPr>
        <p:spPr>
          <a:xfrm>
            <a:off x="1474650" y="3558000"/>
            <a:ext cx="6194700" cy="3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093" name="Google Shape;5093;p15"/>
          <p:cNvSpPr/>
          <p:nvPr/>
        </p:nvSpPr>
        <p:spPr>
          <a:xfrm>
            <a:off x="3005100" y="175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5"/>
          <p:cNvSpPr/>
          <p:nvPr/>
        </p:nvSpPr>
        <p:spPr>
          <a:xfrm>
            <a:off x="7887788" y="12020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5"/>
          <p:cNvSpPr/>
          <p:nvPr/>
        </p:nvSpPr>
        <p:spPr>
          <a:xfrm>
            <a:off x="1670575" y="10581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5"/>
          <p:cNvSpPr/>
          <p:nvPr/>
        </p:nvSpPr>
        <p:spPr>
          <a:xfrm>
            <a:off x="7972938" y="4210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5"/>
          <p:cNvSpPr/>
          <p:nvPr/>
        </p:nvSpPr>
        <p:spPr>
          <a:xfrm>
            <a:off x="7126775" y="9925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CUSTOM_2_1_1_1">
    <p:bg>
      <p:bgPr>
        <a:solidFill>
          <a:schemeClr val="lt1"/>
        </a:solidFill>
        <a:effectLst/>
      </p:bgPr>
    </p:bg>
    <p:spTree>
      <p:nvGrpSpPr>
        <p:cNvPr id="1" name="Shape 5098"/>
        <p:cNvGrpSpPr/>
        <p:nvPr/>
      </p:nvGrpSpPr>
      <p:grpSpPr>
        <a:xfrm>
          <a:off x="0" y="0"/>
          <a:ext cx="0" cy="0"/>
          <a:chOff x="0" y="0"/>
          <a:chExt cx="0" cy="0"/>
        </a:xfrm>
      </p:grpSpPr>
      <p:grpSp>
        <p:nvGrpSpPr>
          <p:cNvPr id="5099" name="Google Shape;5099;p16"/>
          <p:cNvGrpSpPr/>
          <p:nvPr/>
        </p:nvGrpSpPr>
        <p:grpSpPr>
          <a:xfrm>
            <a:off x="0" y="0"/>
            <a:ext cx="9144125" cy="5143391"/>
            <a:chOff x="0" y="0"/>
            <a:chExt cx="9144125" cy="5143391"/>
          </a:xfrm>
        </p:grpSpPr>
        <p:sp>
          <p:nvSpPr>
            <p:cNvPr id="5100" name="Google Shape;5100;p1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0" name="Google Shape;5460;p1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1" name="Google Shape;5461;p16"/>
          <p:cNvGrpSpPr/>
          <p:nvPr/>
        </p:nvGrpSpPr>
        <p:grpSpPr>
          <a:xfrm>
            <a:off x="553048" y="535000"/>
            <a:ext cx="8105852" cy="4302000"/>
            <a:chOff x="553048" y="535000"/>
            <a:chExt cx="8105852" cy="4302000"/>
          </a:xfrm>
        </p:grpSpPr>
        <p:sp>
          <p:nvSpPr>
            <p:cNvPr id="5462" name="Google Shape;5462;p1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0" name="Google Shape;5480;p1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txBox="1">
            <a:spLocks noGrp="1"/>
          </p:cNvSpPr>
          <p:nvPr>
            <p:ph type="title"/>
          </p:nvPr>
        </p:nvSpPr>
        <p:spPr>
          <a:xfrm>
            <a:off x="1474650" y="2575875"/>
            <a:ext cx="6194700" cy="773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485" name="Google Shape;5485;p16"/>
          <p:cNvSpPr txBox="1">
            <a:spLocks noGrp="1"/>
          </p:cNvSpPr>
          <p:nvPr>
            <p:ph type="title" idx="2" hasCustomPrompt="1"/>
          </p:nvPr>
        </p:nvSpPr>
        <p:spPr>
          <a:xfrm>
            <a:off x="3995250" y="1578225"/>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486" name="Google Shape;5486;p16"/>
          <p:cNvSpPr/>
          <p:nvPr/>
        </p:nvSpPr>
        <p:spPr>
          <a:xfrm>
            <a:off x="2949725"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rot="-900008">
            <a:off x="185864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765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7551813"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0" name="Google Shape;5490;p16"/>
          <p:cNvGrpSpPr/>
          <p:nvPr/>
        </p:nvGrpSpPr>
        <p:grpSpPr>
          <a:xfrm rot="-6299880" flipH="1">
            <a:off x="1406840" y="476245"/>
            <a:ext cx="708049" cy="444266"/>
            <a:chOff x="1445125" y="3867675"/>
            <a:chExt cx="803300" cy="502950"/>
          </a:xfrm>
        </p:grpSpPr>
        <p:sp>
          <p:nvSpPr>
            <p:cNvPr id="5491" name="Google Shape;5491;p16"/>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4" name="Google Shape;5494;p16"/>
          <p:cNvSpPr/>
          <p:nvPr/>
        </p:nvSpPr>
        <p:spPr>
          <a:xfrm>
            <a:off x="271277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p:cSld name="CUSTOM_2_1_1_1_1_1">
    <p:bg>
      <p:bgPr>
        <a:solidFill>
          <a:schemeClr val="lt1"/>
        </a:solidFill>
        <a:effectLst/>
      </p:bgPr>
    </p:bg>
    <p:spTree>
      <p:nvGrpSpPr>
        <p:cNvPr id="1" name="Shape 5894"/>
        <p:cNvGrpSpPr/>
        <p:nvPr/>
      </p:nvGrpSpPr>
      <p:grpSpPr>
        <a:xfrm>
          <a:off x="0" y="0"/>
          <a:ext cx="0" cy="0"/>
          <a:chOff x="0" y="0"/>
          <a:chExt cx="0" cy="0"/>
        </a:xfrm>
      </p:grpSpPr>
      <p:grpSp>
        <p:nvGrpSpPr>
          <p:cNvPr id="5895" name="Google Shape;5895;p18"/>
          <p:cNvGrpSpPr/>
          <p:nvPr/>
        </p:nvGrpSpPr>
        <p:grpSpPr>
          <a:xfrm>
            <a:off x="0" y="0"/>
            <a:ext cx="9144125" cy="5143391"/>
            <a:chOff x="0" y="0"/>
            <a:chExt cx="9144125" cy="5143391"/>
          </a:xfrm>
        </p:grpSpPr>
        <p:sp>
          <p:nvSpPr>
            <p:cNvPr id="5896" name="Google Shape;5896;p1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6" name="Google Shape;6256;p1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7" name="Google Shape;6257;p18"/>
          <p:cNvGrpSpPr/>
          <p:nvPr/>
        </p:nvGrpSpPr>
        <p:grpSpPr>
          <a:xfrm>
            <a:off x="553048" y="535000"/>
            <a:ext cx="8105852" cy="4302000"/>
            <a:chOff x="553048" y="535000"/>
            <a:chExt cx="8105852" cy="4302000"/>
          </a:xfrm>
        </p:grpSpPr>
        <p:sp>
          <p:nvSpPr>
            <p:cNvPr id="6258" name="Google Shape;6258;p1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6" name="Google Shape;6276;p18"/>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8"/>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8"/>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8"/>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8"/>
          <p:cNvSpPr txBox="1">
            <a:spLocks noGrp="1"/>
          </p:cNvSpPr>
          <p:nvPr>
            <p:ph type="title"/>
          </p:nvPr>
        </p:nvSpPr>
        <p:spPr>
          <a:xfrm>
            <a:off x="1474650" y="25095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281" name="Google Shape;6281;p18"/>
          <p:cNvSpPr txBox="1">
            <a:spLocks noGrp="1"/>
          </p:cNvSpPr>
          <p:nvPr>
            <p:ph type="title" idx="2" hasCustomPrompt="1"/>
          </p:nvPr>
        </p:nvSpPr>
        <p:spPr>
          <a:xfrm>
            <a:off x="3995250" y="1511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6282" name="Google Shape;6282;p18"/>
          <p:cNvSpPr/>
          <p:nvPr/>
        </p:nvSpPr>
        <p:spPr>
          <a:xfrm>
            <a:off x="7482225" y="1692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8"/>
          <p:cNvSpPr/>
          <p:nvPr/>
        </p:nvSpPr>
        <p:spPr>
          <a:xfrm rot="-4500378">
            <a:off x="1666722" y="4153742"/>
            <a:ext cx="585775"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8"/>
          <p:cNvSpPr/>
          <p:nvPr/>
        </p:nvSpPr>
        <p:spPr>
          <a:xfrm>
            <a:off x="5982663" y="944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5" name="Google Shape;6285;p18"/>
          <p:cNvGrpSpPr/>
          <p:nvPr/>
        </p:nvGrpSpPr>
        <p:grpSpPr>
          <a:xfrm rot="-6299880" flipH="1">
            <a:off x="1406840" y="476245"/>
            <a:ext cx="708049" cy="444266"/>
            <a:chOff x="1445125" y="3867675"/>
            <a:chExt cx="803300" cy="502950"/>
          </a:xfrm>
        </p:grpSpPr>
        <p:sp>
          <p:nvSpPr>
            <p:cNvPr id="6286" name="Google Shape;6286;p18"/>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8"/>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8"/>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9" name="Google Shape;6289;p18"/>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8"/>
          <p:cNvSpPr/>
          <p:nvPr/>
        </p:nvSpPr>
        <p:spPr>
          <a:xfrm>
            <a:off x="1702113" y="14562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8"/>
          <p:cNvSpPr/>
          <p:nvPr/>
        </p:nvSpPr>
        <p:spPr>
          <a:xfrm>
            <a:off x="2713425" y="4210388"/>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lt1"/>
        </a:solidFill>
        <a:effectLst/>
      </p:bgPr>
    </p:bg>
    <p:spTree>
      <p:nvGrpSpPr>
        <p:cNvPr id="1" name="Shape 6292"/>
        <p:cNvGrpSpPr/>
        <p:nvPr/>
      </p:nvGrpSpPr>
      <p:grpSpPr>
        <a:xfrm>
          <a:off x="0" y="0"/>
          <a:ext cx="0" cy="0"/>
          <a:chOff x="0" y="0"/>
          <a:chExt cx="0" cy="0"/>
        </a:xfrm>
      </p:grpSpPr>
      <p:grpSp>
        <p:nvGrpSpPr>
          <p:cNvPr id="6293" name="Google Shape;6293;p19"/>
          <p:cNvGrpSpPr/>
          <p:nvPr/>
        </p:nvGrpSpPr>
        <p:grpSpPr>
          <a:xfrm>
            <a:off x="0" y="0"/>
            <a:ext cx="9144125" cy="5143391"/>
            <a:chOff x="0" y="0"/>
            <a:chExt cx="9144125" cy="5143391"/>
          </a:xfrm>
        </p:grpSpPr>
        <p:sp>
          <p:nvSpPr>
            <p:cNvPr id="6294" name="Google Shape;6294;p1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4" name="Google Shape;6654;p1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19"/>
          <p:cNvGrpSpPr/>
          <p:nvPr/>
        </p:nvGrpSpPr>
        <p:grpSpPr>
          <a:xfrm>
            <a:off x="553048" y="535000"/>
            <a:ext cx="8105852" cy="4302000"/>
            <a:chOff x="553048" y="535000"/>
            <a:chExt cx="8105852" cy="4302000"/>
          </a:xfrm>
        </p:grpSpPr>
        <p:sp>
          <p:nvSpPr>
            <p:cNvPr id="6656" name="Google Shape;6656;p1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4" name="Google Shape;6674;p19"/>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6675" name="Google Shape;6675;p19"/>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6676" name="Google Shape;6676;p19"/>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677" name="Google Shape;6677;p1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
    <p:bg>
      <p:bgPr>
        <a:solidFill>
          <a:schemeClr val="lt1"/>
        </a:solidFill>
        <a:effectLst/>
      </p:bgPr>
    </p:bg>
    <p:spTree>
      <p:nvGrpSpPr>
        <p:cNvPr id="1" name="Shape 6681"/>
        <p:cNvGrpSpPr/>
        <p:nvPr/>
      </p:nvGrpSpPr>
      <p:grpSpPr>
        <a:xfrm>
          <a:off x="0" y="0"/>
          <a:ext cx="0" cy="0"/>
          <a:chOff x="0" y="0"/>
          <a:chExt cx="0" cy="0"/>
        </a:xfrm>
      </p:grpSpPr>
      <p:grpSp>
        <p:nvGrpSpPr>
          <p:cNvPr id="6682" name="Google Shape;6682;p20"/>
          <p:cNvGrpSpPr/>
          <p:nvPr/>
        </p:nvGrpSpPr>
        <p:grpSpPr>
          <a:xfrm>
            <a:off x="0" y="0"/>
            <a:ext cx="9144125" cy="5143391"/>
            <a:chOff x="0" y="0"/>
            <a:chExt cx="9144125" cy="5143391"/>
          </a:xfrm>
        </p:grpSpPr>
        <p:sp>
          <p:nvSpPr>
            <p:cNvPr id="6683" name="Google Shape;6683;p2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3" name="Google Shape;7043;p2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4" name="Google Shape;7044;p20"/>
          <p:cNvGrpSpPr/>
          <p:nvPr/>
        </p:nvGrpSpPr>
        <p:grpSpPr>
          <a:xfrm>
            <a:off x="553048" y="535000"/>
            <a:ext cx="8105852" cy="4302000"/>
            <a:chOff x="553048" y="535000"/>
            <a:chExt cx="8105852" cy="4302000"/>
          </a:xfrm>
        </p:grpSpPr>
        <p:sp>
          <p:nvSpPr>
            <p:cNvPr id="7045" name="Google Shape;7045;p2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3" name="Google Shape;7063;p20"/>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064" name="Google Shape;7064;p20"/>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065" name="Google Shape;7065;p20"/>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66" name="Google Shape;7066;p20"/>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bg>
      <p:bgPr>
        <a:solidFill>
          <a:schemeClr val="lt1"/>
        </a:solidFill>
        <a:effectLst/>
      </p:bgPr>
    </p:bg>
    <p:spTree>
      <p:nvGrpSpPr>
        <p:cNvPr id="1" name="Shape 7070"/>
        <p:cNvGrpSpPr/>
        <p:nvPr/>
      </p:nvGrpSpPr>
      <p:grpSpPr>
        <a:xfrm>
          <a:off x="0" y="0"/>
          <a:ext cx="0" cy="0"/>
          <a:chOff x="0" y="0"/>
          <a:chExt cx="0" cy="0"/>
        </a:xfrm>
      </p:grpSpPr>
      <p:grpSp>
        <p:nvGrpSpPr>
          <p:cNvPr id="7071" name="Google Shape;7071;p21"/>
          <p:cNvGrpSpPr/>
          <p:nvPr/>
        </p:nvGrpSpPr>
        <p:grpSpPr>
          <a:xfrm>
            <a:off x="0" y="0"/>
            <a:ext cx="9144125" cy="5143391"/>
            <a:chOff x="0" y="0"/>
            <a:chExt cx="9144125" cy="5143391"/>
          </a:xfrm>
        </p:grpSpPr>
        <p:sp>
          <p:nvSpPr>
            <p:cNvPr id="7072" name="Google Shape;7072;p2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2" name="Google Shape;7432;p2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3" name="Google Shape;7433;p21"/>
          <p:cNvGrpSpPr/>
          <p:nvPr/>
        </p:nvGrpSpPr>
        <p:grpSpPr>
          <a:xfrm>
            <a:off x="553048" y="535000"/>
            <a:ext cx="8105852" cy="4302000"/>
            <a:chOff x="553048" y="535000"/>
            <a:chExt cx="8105852" cy="4302000"/>
          </a:xfrm>
        </p:grpSpPr>
        <p:sp>
          <p:nvSpPr>
            <p:cNvPr id="7434" name="Google Shape;7434;p2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2" name="Google Shape;7452;p21"/>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453" name="Google Shape;7453;p21"/>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454" name="Google Shape;7454;p21"/>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455" name="Google Shape;7455;p21"/>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3_1_1_1">
    <p:bg>
      <p:bgPr>
        <a:solidFill>
          <a:schemeClr val="lt1"/>
        </a:solidFill>
        <a:effectLst/>
      </p:bgPr>
    </p:bg>
    <p:spTree>
      <p:nvGrpSpPr>
        <p:cNvPr id="1" name="Shape 7459"/>
        <p:cNvGrpSpPr/>
        <p:nvPr/>
      </p:nvGrpSpPr>
      <p:grpSpPr>
        <a:xfrm>
          <a:off x="0" y="0"/>
          <a:ext cx="0" cy="0"/>
          <a:chOff x="0" y="0"/>
          <a:chExt cx="0" cy="0"/>
        </a:xfrm>
      </p:grpSpPr>
      <p:grpSp>
        <p:nvGrpSpPr>
          <p:cNvPr id="7460" name="Google Shape;7460;p22"/>
          <p:cNvGrpSpPr/>
          <p:nvPr/>
        </p:nvGrpSpPr>
        <p:grpSpPr>
          <a:xfrm>
            <a:off x="0" y="0"/>
            <a:ext cx="9144125" cy="5143391"/>
            <a:chOff x="0" y="0"/>
            <a:chExt cx="9144125" cy="5143391"/>
          </a:xfrm>
        </p:grpSpPr>
        <p:sp>
          <p:nvSpPr>
            <p:cNvPr id="7461" name="Google Shape;7461;p2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1" name="Google Shape;7821;p2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2" name="Google Shape;7822;p22"/>
          <p:cNvGrpSpPr/>
          <p:nvPr/>
        </p:nvGrpSpPr>
        <p:grpSpPr>
          <a:xfrm>
            <a:off x="553048" y="535000"/>
            <a:ext cx="8105852" cy="4302000"/>
            <a:chOff x="553048" y="535000"/>
            <a:chExt cx="8105852" cy="4302000"/>
          </a:xfrm>
        </p:grpSpPr>
        <p:sp>
          <p:nvSpPr>
            <p:cNvPr id="7823" name="Google Shape;7823;p2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1" name="Google Shape;7841;p22"/>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842" name="Google Shape;7842;p22"/>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843" name="Google Shape;7843;p22"/>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844" name="Google Shape;7844;p2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lt1"/>
        </a:solidFill>
        <a:effectLst/>
      </p:bgPr>
    </p:bg>
    <p:spTree>
      <p:nvGrpSpPr>
        <p:cNvPr id="1" name="Shape 7848"/>
        <p:cNvGrpSpPr/>
        <p:nvPr/>
      </p:nvGrpSpPr>
      <p:grpSpPr>
        <a:xfrm>
          <a:off x="0" y="0"/>
          <a:ext cx="0" cy="0"/>
          <a:chOff x="0" y="0"/>
          <a:chExt cx="0" cy="0"/>
        </a:xfrm>
      </p:grpSpPr>
      <p:grpSp>
        <p:nvGrpSpPr>
          <p:cNvPr id="7849" name="Google Shape;7849;p23"/>
          <p:cNvGrpSpPr/>
          <p:nvPr/>
        </p:nvGrpSpPr>
        <p:grpSpPr>
          <a:xfrm>
            <a:off x="0" y="0"/>
            <a:ext cx="9144125" cy="5143391"/>
            <a:chOff x="0" y="0"/>
            <a:chExt cx="9144125" cy="5143391"/>
          </a:xfrm>
        </p:grpSpPr>
        <p:sp>
          <p:nvSpPr>
            <p:cNvPr id="7850" name="Google Shape;7850;p2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2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2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0" name="Google Shape;8210;p2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1" name="Google Shape;8211;p23"/>
          <p:cNvGrpSpPr/>
          <p:nvPr/>
        </p:nvGrpSpPr>
        <p:grpSpPr>
          <a:xfrm>
            <a:off x="553048" y="535000"/>
            <a:ext cx="8105852" cy="4302000"/>
            <a:chOff x="553048" y="535000"/>
            <a:chExt cx="8105852" cy="4302000"/>
          </a:xfrm>
        </p:grpSpPr>
        <p:sp>
          <p:nvSpPr>
            <p:cNvPr id="8212" name="Google Shape;8212;p2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0" name="Google Shape;8230;p2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3"/>
          <p:cNvSpPr txBox="1">
            <a:spLocks noGrp="1"/>
          </p:cNvSpPr>
          <p:nvPr>
            <p:ph type="title"/>
          </p:nvPr>
        </p:nvSpPr>
        <p:spPr>
          <a:xfrm>
            <a:off x="1270650" y="629375"/>
            <a:ext cx="7020000" cy="12042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8622"/>
        <p:cNvGrpSpPr/>
        <p:nvPr/>
      </p:nvGrpSpPr>
      <p:grpSpPr>
        <a:xfrm>
          <a:off x="0" y="0"/>
          <a:ext cx="0" cy="0"/>
          <a:chOff x="0" y="0"/>
          <a:chExt cx="0" cy="0"/>
        </a:xfrm>
      </p:grpSpPr>
      <p:grpSp>
        <p:nvGrpSpPr>
          <p:cNvPr id="8623" name="Google Shape;8623;p25"/>
          <p:cNvGrpSpPr/>
          <p:nvPr/>
        </p:nvGrpSpPr>
        <p:grpSpPr>
          <a:xfrm>
            <a:off x="0" y="0"/>
            <a:ext cx="9144125" cy="5143391"/>
            <a:chOff x="0" y="0"/>
            <a:chExt cx="9144125" cy="5143391"/>
          </a:xfrm>
        </p:grpSpPr>
        <p:sp>
          <p:nvSpPr>
            <p:cNvPr id="8624" name="Google Shape;8624;p2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2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2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2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2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2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2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2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2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2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2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2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2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2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2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2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2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2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2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2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2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2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2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2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2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2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2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2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2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2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2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2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2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2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2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2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2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2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2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2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2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2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2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2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2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2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2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2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2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2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2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2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2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2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2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2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2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2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2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2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2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2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2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2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2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2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2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2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2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2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2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2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2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2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2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2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2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2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2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2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2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2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2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2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2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2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2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2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2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2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2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2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2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2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2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2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2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2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2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2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2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2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2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2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2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2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2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2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2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2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4" name="Google Shape;8984;p2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5" name="Google Shape;8985;p25"/>
          <p:cNvGrpSpPr/>
          <p:nvPr/>
        </p:nvGrpSpPr>
        <p:grpSpPr>
          <a:xfrm>
            <a:off x="553048" y="535000"/>
            <a:ext cx="8105852" cy="4302000"/>
            <a:chOff x="553048" y="535000"/>
            <a:chExt cx="8105852" cy="4302000"/>
          </a:xfrm>
        </p:grpSpPr>
        <p:sp>
          <p:nvSpPr>
            <p:cNvPr id="8986" name="Google Shape;8986;p2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2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2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2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2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2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2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2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2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2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2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2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2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2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2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2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2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2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4" name="Google Shape;9004;p25"/>
          <p:cNvSpPr txBox="1">
            <a:spLocks noGrp="1"/>
          </p:cNvSpPr>
          <p:nvPr>
            <p:ph type="ctrTitle"/>
          </p:nvPr>
        </p:nvSpPr>
        <p:spPr>
          <a:xfrm>
            <a:off x="2788950" y="685350"/>
            <a:ext cx="3684300" cy="94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000">
                <a:latin typeface="Fira Sans Condensed Black" panose="020B0A030500000200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9005" name="Google Shape;9005;p25"/>
          <p:cNvSpPr txBox="1">
            <a:spLocks noGrp="1"/>
          </p:cNvSpPr>
          <p:nvPr>
            <p:ph type="subTitle" idx="1"/>
          </p:nvPr>
        </p:nvSpPr>
        <p:spPr>
          <a:xfrm>
            <a:off x="2788950" y="1482750"/>
            <a:ext cx="3684300" cy="12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9006" name="Google Shape;9006;p25"/>
          <p:cNvSpPr/>
          <p:nvPr/>
        </p:nvSpPr>
        <p:spPr>
          <a:xfrm>
            <a:off x="1571775" y="333611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25"/>
          <p:cNvSpPr/>
          <p:nvPr/>
        </p:nvSpPr>
        <p:spPr>
          <a:xfrm>
            <a:off x="1662000" y="166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25"/>
          <p:cNvSpPr/>
          <p:nvPr/>
        </p:nvSpPr>
        <p:spPr>
          <a:xfrm rot="-4499992">
            <a:off x="1685022" y="4077507"/>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25"/>
          <p:cNvGrpSpPr/>
          <p:nvPr/>
        </p:nvGrpSpPr>
        <p:grpSpPr>
          <a:xfrm>
            <a:off x="6619738" y="4088531"/>
            <a:ext cx="1055760" cy="753780"/>
            <a:chOff x="3308425" y="649500"/>
            <a:chExt cx="947975" cy="676825"/>
          </a:xfrm>
        </p:grpSpPr>
        <p:sp>
          <p:nvSpPr>
            <p:cNvPr id="9010" name="Google Shape;9010;p2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2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2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3" name="Google Shape;9013;p25"/>
          <p:cNvSpPr/>
          <p:nvPr/>
        </p:nvSpPr>
        <p:spPr>
          <a:xfrm>
            <a:off x="7831725"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25"/>
          <p:cNvSpPr/>
          <p:nvPr/>
        </p:nvSpPr>
        <p:spPr>
          <a:xfrm>
            <a:off x="8069275" y="420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5" name="Google Shape;9015;p25"/>
          <p:cNvGrpSpPr/>
          <p:nvPr/>
        </p:nvGrpSpPr>
        <p:grpSpPr>
          <a:xfrm rot="-6299880" flipH="1">
            <a:off x="1452565" y="476245"/>
            <a:ext cx="708049" cy="444266"/>
            <a:chOff x="1445125" y="3867675"/>
            <a:chExt cx="803300" cy="502950"/>
          </a:xfrm>
        </p:grpSpPr>
        <p:sp>
          <p:nvSpPr>
            <p:cNvPr id="9016" name="Google Shape;9016;p25"/>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25"/>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25"/>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9" name="Google Shape;9019;p25"/>
          <p:cNvSpPr/>
          <p:nvPr/>
        </p:nvSpPr>
        <p:spPr>
          <a:xfrm>
            <a:off x="7195525" y="17908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25"/>
          <p:cNvSpPr txBox="1"/>
          <p:nvPr/>
        </p:nvSpPr>
        <p:spPr>
          <a:xfrm>
            <a:off x="2788950" y="3241900"/>
            <a:ext cx="3684300" cy="75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 sz="1100" dirty="0">
                <a:solidFill>
                  <a:schemeClr val="dk1"/>
                </a:solidFill>
                <a:latin typeface="Calibri" panose="020F0502020204030204" pitchFamily="34" charset="0"/>
                <a:ea typeface="Gantari"/>
                <a:cs typeface="Calibri" panose="020F0502020204030204" pitchFamily="34" charset="0"/>
                <a:sym typeface="Gantari"/>
              </a:rPr>
              <a:t>CREDITS: This presentation template was created by </a:t>
            </a:r>
            <a:r>
              <a:rPr lang="es" sz="1100" b="1" dirty="0">
                <a:solidFill>
                  <a:schemeClr val="dk1"/>
                </a:solidFill>
                <a:latin typeface="Calibri" panose="020F0502020204030204" pitchFamily="34" charset="0"/>
                <a:ea typeface="Gantari"/>
                <a:cs typeface="Calibri" panose="020F0502020204030204" pitchFamily="34" charset="0"/>
                <a:sym typeface="Gantari"/>
              </a:rPr>
              <a:t>Slidesgo</a:t>
            </a:r>
            <a:r>
              <a:rPr lang="es" sz="1100" dirty="0">
                <a:solidFill>
                  <a:schemeClr val="dk1"/>
                </a:solidFill>
                <a:latin typeface="Calibri" panose="020F0502020204030204" pitchFamily="34" charset="0"/>
                <a:ea typeface="Gantari"/>
                <a:cs typeface="Calibri" panose="020F0502020204030204" pitchFamily="34" charset="0"/>
                <a:sym typeface="Gantari"/>
              </a:rPr>
              <a:t>, including icons by </a:t>
            </a:r>
            <a:r>
              <a:rPr lang="es" sz="1100" b="1" dirty="0">
                <a:solidFill>
                  <a:schemeClr val="dk1"/>
                </a:solidFill>
                <a:latin typeface="Calibri" panose="020F0502020204030204" pitchFamily="34" charset="0"/>
                <a:ea typeface="Gantari"/>
                <a:cs typeface="Calibri" panose="020F0502020204030204" pitchFamily="34" charset="0"/>
                <a:sym typeface="Gantari"/>
              </a:rPr>
              <a:t>Flaticon</a:t>
            </a:r>
            <a:r>
              <a:rPr lang="es" sz="1100" dirty="0">
                <a:solidFill>
                  <a:schemeClr val="dk1"/>
                </a:solidFill>
                <a:latin typeface="Calibri" panose="020F0502020204030204" pitchFamily="34" charset="0"/>
                <a:ea typeface="Gantari"/>
                <a:cs typeface="Calibri" panose="020F0502020204030204" pitchFamily="34" charset="0"/>
                <a:sym typeface="Gantari"/>
              </a:rPr>
              <a:t>, infographics &amp; images by</a:t>
            </a:r>
            <a:r>
              <a:rPr lang="es" sz="1100" b="1" dirty="0">
                <a:solidFill>
                  <a:schemeClr val="dk1"/>
                </a:solidFill>
                <a:latin typeface="Calibri" panose="020F0502020204030204" pitchFamily="34" charset="0"/>
                <a:ea typeface="Gantari"/>
                <a:cs typeface="Calibri" panose="020F0502020204030204" pitchFamily="34" charset="0"/>
                <a:sym typeface="Gantari"/>
              </a:rPr>
              <a:t> Freepik</a:t>
            </a:r>
            <a:r>
              <a:rPr lang="es" sz="1100" dirty="0">
                <a:solidFill>
                  <a:schemeClr val="dk1"/>
                </a:solidFill>
                <a:latin typeface="Calibri" panose="020F0502020204030204" pitchFamily="34" charset="0"/>
                <a:ea typeface="Gantari"/>
                <a:cs typeface="Calibri" panose="020F0502020204030204" pitchFamily="34" charset="0"/>
                <a:sym typeface="Gantari"/>
              </a:rPr>
              <a:t> and content by Sandra Medina</a:t>
            </a:r>
            <a:endParaRPr sz="1100" b="1" dirty="0">
              <a:solidFill>
                <a:schemeClr val="dk1"/>
              </a:solidFill>
              <a:latin typeface="Calibri" panose="020F0502020204030204" pitchFamily="34" charset="0"/>
              <a:ea typeface="Gantari"/>
              <a:cs typeface="Calibri" panose="020F0502020204030204" pitchFamily="34" charset="0"/>
              <a:sym typeface="Ganta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0" y="0"/>
            <a:ext cx="9144125" cy="5143391"/>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
          <p:cNvGrpSpPr/>
          <p:nvPr/>
        </p:nvGrpSpPr>
        <p:grpSpPr>
          <a:xfrm>
            <a:off x="553048" y="535000"/>
            <a:ext cx="8105852" cy="4302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
          <p:cNvSpPr txBox="1">
            <a:spLocks noGrp="1"/>
          </p:cNvSpPr>
          <p:nvPr>
            <p:ph type="title"/>
          </p:nvPr>
        </p:nvSpPr>
        <p:spPr>
          <a:xfrm>
            <a:off x="3116850" y="1880650"/>
            <a:ext cx="4541400" cy="1353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8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87" name="Google Shape;787;p3"/>
          <p:cNvSpPr txBox="1">
            <a:spLocks noGrp="1"/>
          </p:cNvSpPr>
          <p:nvPr>
            <p:ph type="title" idx="2" hasCustomPrompt="1"/>
          </p:nvPr>
        </p:nvSpPr>
        <p:spPr>
          <a:xfrm>
            <a:off x="1810950" y="2150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788" name="Google Shape;788;p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900008">
            <a:off x="1715274"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5588200" y="106437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7974050" y="78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4575" y="3671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845800" y="40885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3"/>
          <p:cNvGrpSpPr/>
          <p:nvPr/>
        </p:nvGrpSpPr>
        <p:grpSpPr>
          <a:xfrm>
            <a:off x="6294838" y="4058031"/>
            <a:ext cx="1055760" cy="75378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
          <p:cNvGrpSpPr/>
          <p:nvPr/>
        </p:nvGrpSpPr>
        <p:grpSpPr>
          <a:xfrm rot="-6299880" flipH="1">
            <a:off x="1763090" y="476245"/>
            <a:ext cx="708049" cy="444266"/>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3"/>
          <p:cNvSpPr/>
          <p:nvPr/>
        </p:nvSpPr>
        <p:spPr>
          <a:xfrm>
            <a:off x="195727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1580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7826025" y="4116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0" y="0"/>
            <a:ext cx="9144125" cy="5143391"/>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2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26"/>
          <p:cNvGrpSpPr/>
          <p:nvPr/>
        </p:nvGrpSpPr>
        <p:grpSpPr>
          <a:xfrm>
            <a:off x="553048" y="535000"/>
            <a:ext cx="8105852" cy="4302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3" name="Google Shape;9403;p26"/>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6"/>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6"/>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6" name="Google Shape;9406;p26"/>
          <p:cNvGrpSpPr/>
          <p:nvPr/>
        </p:nvGrpSpPr>
        <p:grpSpPr>
          <a:xfrm>
            <a:off x="6538223" y="163649"/>
            <a:ext cx="1356637" cy="1528669"/>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1" name="Google Shape;9411;p26"/>
          <p:cNvSpPr/>
          <p:nvPr/>
        </p:nvSpPr>
        <p:spPr>
          <a:xfrm>
            <a:off x="5865550" y="10105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6"/>
          <p:cNvSpPr/>
          <p:nvPr/>
        </p:nvSpPr>
        <p:spPr>
          <a:xfrm>
            <a:off x="7934475" y="805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6"/>
          <p:cNvSpPr/>
          <p:nvPr/>
        </p:nvSpPr>
        <p:spPr>
          <a:xfrm>
            <a:off x="6876475" y="19974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0" y="0"/>
            <a:ext cx="9144125" cy="5143391"/>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6" name="Google Shape;9776;p2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7" name="Google Shape;9777;p27"/>
          <p:cNvGrpSpPr/>
          <p:nvPr/>
        </p:nvGrpSpPr>
        <p:grpSpPr>
          <a:xfrm>
            <a:off x="553048" y="535000"/>
            <a:ext cx="8105852" cy="4302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6" name="Google Shape;9796;p27"/>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7"/>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7"/>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7"/>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0" name="Google Shape;9800;p27"/>
          <p:cNvGrpSpPr/>
          <p:nvPr/>
        </p:nvGrpSpPr>
        <p:grpSpPr>
          <a:xfrm>
            <a:off x="2061088" y="4050081"/>
            <a:ext cx="1055760" cy="75378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4" name="Google Shape;9804;p27"/>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0" y="0"/>
            <a:ext cx="9144125" cy="5143391"/>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4"/>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
          <p:cNvGrpSpPr/>
          <p:nvPr/>
        </p:nvGrpSpPr>
        <p:grpSpPr>
          <a:xfrm>
            <a:off x="553048" y="535000"/>
            <a:ext cx="8105852" cy="4302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191" name="Google Shape;1191;p4"/>
          <p:cNvSpPr txBox="1">
            <a:spLocks noGrp="1"/>
          </p:cNvSpPr>
          <p:nvPr>
            <p:ph type="body" idx="1"/>
          </p:nvPr>
        </p:nvSpPr>
        <p:spPr>
          <a:xfrm>
            <a:off x="1270650" y="1202075"/>
            <a:ext cx="70200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0" y="0"/>
            <a:ext cx="9144125" cy="5143391"/>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
          <p:cNvGrpSpPr/>
          <p:nvPr/>
        </p:nvGrpSpPr>
        <p:grpSpPr>
          <a:xfrm>
            <a:off x="553048" y="535000"/>
            <a:ext cx="8105852" cy="4302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5"/>
          <p:cNvSpPr txBox="1">
            <a:spLocks noGrp="1"/>
          </p:cNvSpPr>
          <p:nvPr>
            <p:ph type="title"/>
          </p:nvPr>
        </p:nvSpPr>
        <p:spPr>
          <a:xfrm>
            <a:off x="12706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5" name="Google Shape;1575;p5"/>
          <p:cNvSpPr txBox="1">
            <a:spLocks noGrp="1"/>
          </p:cNvSpPr>
          <p:nvPr>
            <p:ph type="subTitle" idx="1"/>
          </p:nvPr>
        </p:nvSpPr>
        <p:spPr>
          <a:xfrm>
            <a:off x="12706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6" name="Google Shape;1576;p5"/>
          <p:cNvSpPr txBox="1">
            <a:spLocks noGrp="1"/>
          </p:cNvSpPr>
          <p:nvPr>
            <p:ph type="subTitle" idx="2"/>
          </p:nvPr>
        </p:nvSpPr>
        <p:spPr>
          <a:xfrm>
            <a:off x="12706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77" name="Google Shape;1577;p5"/>
          <p:cNvSpPr txBox="1">
            <a:spLocks noGrp="1"/>
          </p:cNvSpPr>
          <p:nvPr>
            <p:ph type="title" idx="3"/>
          </p:nvPr>
        </p:nvSpPr>
        <p:spPr>
          <a:xfrm>
            <a:off x="47710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8" name="Google Shape;1578;p5"/>
          <p:cNvSpPr txBox="1">
            <a:spLocks noGrp="1"/>
          </p:cNvSpPr>
          <p:nvPr>
            <p:ph type="subTitle" idx="4"/>
          </p:nvPr>
        </p:nvSpPr>
        <p:spPr>
          <a:xfrm>
            <a:off x="47710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9" name="Google Shape;1579;p5"/>
          <p:cNvSpPr txBox="1">
            <a:spLocks noGrp="1"/>
          </p:cNvSpPr>
          <p:nvPr>
            <p:ph type="subTitle" idx="5"/>
          </p:nvPr>
        </p:nvSpPr>
        <p:spPr>
          <a:xfrm>
            <a:off x="47710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1580"/>
        <p:cNvGrpSpPr/>
        <p:nvPr/>
      </p:nvGrpSpPr>
      <p:grpSpPr>
        <a:xfrm>
          <a:off x="0" y="0"/>
          <a:ext cx="0" cy="0"/>
          <a:chOff x="0" y="0"/>
          <a:chExt cx="0" cy="0"/>
        </a:xfrm>
      </p:grpSpPr>
      <p:grpSp>
        <p:nvGrpSpPr>
          <p:cNvPr id="1581" name="Google Shape;1581;p6"/>
          <p:cNvGrpSpPr/>
          <p:nvPr/>
        </p:nvGrpSpPr>
        <p:grpSpPr>
          <a:xfrm>
            <a:off x="0" y="0"/>
            <a:ext cx="9144125" cy="5143391"/>
            <a:chOff x="0" y="0"/>
            <a:chExt cx="9144125" cy="5143391"/>
          </a:xfrm>
        </p:grpSpPr>
        <p:sp>
          <p:nvSpPr>
            <p:cNvPr id="1582" name="Google Shape;1582;p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6"/>
          <p:cNvGrpSpPr/>
          <p:nvPr/>
        </p:nvGrpSpPr>
        <p:grpSpPr>
          <a:xfrm>
            <a:off x="553048" y="535000"/>
            <a:ext cx="8105852" cy="4302000"/>
            <a:chOff x="553048" y="535000"/>
            <a:chExt cx="8105852" cy="4302000"/>
          </a:xfrm>
        </p:grpSpPr>
        <p:sp>
          <p:nvSpPr>
            <p:cNvPr id="1944" name="Google Shape;1944;p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0" y="0"/>
            <a:ext cx="9144125" cy="5143391"/>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7"/>
          <p:cNvGrpSpPr/>
          <p:nvPr/>
        </p:nvGrpSpPr>
        <p:grpSpPr>
          <a:xfrm>
            <a:off x="553048" y="535000"/>
            <a:ext cx="8105852" cy="4302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7"/>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2350" name="Google Shape;2350;p7"/>
          <p:cNvSpPr txBox="1">
            <a:spLocks noGrp="1"/>
          </p:cNvSpPr>
          <p:nvPr>
            <p:ph type="body" idx="1"/>
          </p:nvPr>
        </p:nvSpPr>
        <p:spPr>
          <a:xfrm>
            <a:off x="1270650" y="1202075"/>
            <a:ext cx="33015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0" y="0"/>
            <a:ext cx="9144125" cy="5143391"/>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4" name="Google Shape;2714;p8"/>
          <p:cNvGrpSpPr/>
          <p:nvPr/>
        </p:nvGrpSpPr>
        <p:grpSpPr>
          <a:xfrm>
            <a:off x="553048" y="535000"/>
            <a:ext cx="8105852" cy="4302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Fira Sans Condensed Black" panose="020B0A030500000200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2734"/>
        <p:cNvGrpSpPr/>
        <p:nvPr/>
      </p:nvGrpSpPr>
      <p:grpSpPr>
        <a:xfrm>
          <a:off x="0" y="0"/>
          <a:ext cx="0" cy="0"/>
          <a:chOff x="0" y="0"/>
          <a:chExt cx="0" cy="0"/>
        </a:xfrm>
      </p:grpSpPr>
      <p:grpSp>
        <p:nvGrpSpPr>
          <p:cNvPr id="2735" name="Google Shape;2735;p9"/>
          <p:cNvGrpSpPr/>
          <p:nvPr/>
        </p:nvGrpSpPr>
        <p:grpSpPr>
          <a:xfrm>
            <a:off x="0" y="0"/>
            <a:ext cx="9144125" cy="5143391"/>
            <a:chOff x="0" y="0"/>
            <a:chExt cx="9144125" cy="5143391"/>
          </a:xfrm>
        </p:grpSpPr>
        <p:sp>
          <p:nvSpPr>
            <p:cNvPr id="2736" name="Google Shape;2736;p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6" name="Google Shape;3096;p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7" name="Google Shape;3097;p9"/>
          <p:cNvGrpSpPr/>
          <p:nvPr/>
        </p:nvGrpSpPr>
        <p:grpSpPr>
          <a:xfrm>
            <a:off x="553048" y="535000"/>
            <a:ext cx="8105852" cy="4302000"/>
            <a:chOff x="553048" y="535000"/>
            <a:chExt cx="8105852" cy="4302000"/>
          </a:xfrm>
        </p:grpSpPr>
        <p:sp>
          <p:nvSpPr>
            <p:cNvPr id="3098" name="Google Shape;3098;p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6" name="Google Shape;3116;p9"/>
          <p:cNvSpPr txBox="1">
            <a:spLocks noGrp="1"/>
          </p:cNvSpPr>
          <p:nvPr>
            <p:ph type="title"/>
          </p:nvPr>
        </p:nvSpPr>
        <p:spPr>
          <a:xfrm>
            <a:off x="1747800" y="1924800"/>
            <a:ext cx="5648400" cy="12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117" name="Google Shape;3117;p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rot="-900008">
            <a:off x="181849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2" name="Google Shape;3122;p9"/>
          <p:cNvGrpSpPr/>
          <p:nvPr/>
        </p:nvGrpSpPr>
        <p:grpSpPr>
          <a:xfrm>
            <a:off x="6340450" y="4088531"/>
            <a:ext cx="1055760" cy="753780"/>
            <a:chOff x="3308425" y="649500"/>
            <a:chExt cx="947975" cy="676825"/>
          </a:xfrm>
        </p:grpSpPr>
        <p:sp>
          <p:nvSpPr>
            <p:cNvPr id="3123" name="Google Shape;3123;p9"/>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9"/>
          <p:cNvSpPr/>
          <p:nvPr/>
        </p:nvSpPr>
        <p:spPr>
          <a:xfrm>
            <a:off x="772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7962600" y="39784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7578925" y="324262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9" name="Google Shape;3129;p9"/>
          <p:cNvGrpSpPr/>
          <p:nvPr/>
        </p:nvGrpSpPr>
        <p:grpSpPr>
          <a:xfrm rot="-6299880" flipH="1">
            <a:off x="1406840" y="476245"/>
            <a:ext cx="708049" cy="444266"/>
            <a:chOff x="1445125" y="3867675"/>
            <a:chExt cx="803300" cy="502950"/>
          </a:xfrm>
        </p:grpSpPr>
        <p:sp>
          <p:nvSpPr>
            <p:cNvPr id="3130" name="Google Shape;3130;p9"/>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3" name="Google Shape;3133;p9"/>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0" y="0"/>
            <a:ext cx="9144125" cy="5143391"/>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7" name="Google Shape;3497;p10"/>
          <p:cNvGrpSpPr/>
          <p:nvPr/>
        </p:nvGrpSpPr>
        <p:grpSpPr>
          <a:xfrm>
            <a:off x="553048" y="535000"/>
            <a:ext cx="8105852" cy="4302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6" name="Google Shape;3516;p10"/>
          <p:cNvSpPr txBox="1">
            <a:spLocks noGrp="1"/>
          </p:cNvSpPr>
          <p:nvPr>
            <p:ph type="title"/>
          </p:nvPr>
        </p:nvSpPr>
        <p:spPr>
          <a:xfrm>
            <a:off x="1270650" y="2317450"/>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650" y="629375"/>
            <a:ext cx="7020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 name="Google Shape;7;p1"/>
          <p:cNvSpPr txBox="1">
            <a:spLocks noGrp="1"/>
          </p:cNvSpPr>
          <p:nvPr>
            <p:ph type="body" idx="1"/>
          </p:nvPr>
        </p:nvSpPr>
        <p:spPr>
          <a:xfrm>
            <a:off x="1270650" y="1202075"/>
            <a:ext cx="7020000" cy="3406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A69E4-5B0B-62EC-990E-9AA86762E4A8}"/>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descr="Đèn Pin Tự Sạc Tiện Lợi (2 Đèn) Hà Nội">
            <a:extLst>
              <a:ext uri="{FF2B5EF4-FFF2-40B4-BE49-F238E27FC236}">
                <a16:creationId xmlns:a16="http://schemas.microsoft.com/office/drawing/2014/main" id="{C531066B-2A3B-E019-ECDD-6EDF24C8F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66" b="8994"/>
          <a:stretch/>
        </p:blipFill>
        <p:spPr bwMode="auto">
          <a:xfrm>
            <a:off x="347329" y="269362"/>
            <a:ext cx="8315387" cy="4479852"/>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
        <p:nvSpPr>
          <p:cNvPr id="4" name="Google Shape;9834;p32">
            <a:extLst>
              <a:ext uri="{FF2B5EF4-FFF2-40B4-BE49-F238E27FC236}">
                <a16:creationId xmlns:a16="http://schemas.microsoft.com/office/drawing/2014/main" id="{09B6E580-2385-5E74-6FD5-4E6AF694AFCE}"/>
              </a:ext>
            </a:extLst>
          </p:cNvPr>
          <p:cNvSpPr txBox="1">
            <a:spLocks noGrp="1"/>
          </p:cNvSpPr>
          <p:nvPr>
            <p:ph type="title"/>
          </p:nvPr>
        </p:nvSpPr>
        <p:spPr>
          <a:xfrm>
            <a:off x="1648562" y="620539"/>
            <a:ext cx="2632814" cy="6469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b="1" dirty="0">
                <a:solidFill>
                  <a:srgbClr val="002060"/>
                </a:solidFill>
                <a:latin typeface="Calibri" panose="020F0502020204030204" pitchFamily="34" charset="0"/>
                <a:cs typeface="Calibri" panose="020F0502020204030204" pitchFamily="34" charset="0"/>
              </a:rPr>
              <a:t>Cần nạp điện</a:t>
            </a:r>
            <a:endParaRPr sz="2800" b="1" dirty="0">
              <a:solidFill>
                <a:srgbClr val="002060"/>
              </a:solidFill>
              <a:latin typeface="Calibri" panose="020F0502020204030204" pitchFamily="34" charset="0"/>
              <a:cs typeface="Calibri" panose="020F0502020204030204" pitchFamily="34" charset="0"/>
            </a:endParaRPr>
          </a:p>
        </p:txBody>
      </p:sp>
      <p:pic>
        <p:nvPicPr>
          <p:cNvPr id="6" name="Graphic 5" descr="Line arrow Slight curve">
            <a:extLst>
              <a:ext uri="{FF2B5EF4-FFF2-40B4-BE49-F238E27FC236}">
                <a16:creationId xmlns:a16="http://schemas.microsoft.com/office/drawing/2014/main" id="{2F2E3C68-9B3D-6501-8C5C-A0251A3235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58541">
            <a:off x="2949495" y="1111192"/>
            <a:ext cx="795929" cy="728964"/>
          </a:xfrm>
          <a:prstGeom prst="rect">
            <a:avLst/>
          </a:prstGeom>
        </p:spPr>
      </p:pic>
      <p:sp>
        <p:nvSpPr>
          <p:cNvPr id="7" name="Google Shape;9834;p32">
            <a:extLst>
              <a:ext uri="{FF2B5EF4-FFF2-40B4-BE49-F238E27FC236}">
                <a16:creationId xmlns:a16="http://schemas.microsoft.com/office/drawing/2014/main" id="{CAAE70CF-9DE7-20DB-1347-A07AFB477712}"/>
              </a:ext>
            </a:extLst>
          </p:cNvPr>
          <p:cNvSpPr txBox="1">
            <a:spLocks/>
          </p:cNvSpPr>
          <p:nvPr/>
        </p:nvSpPr>
        <p:spPr>
          <a:xfrm>
            <a:off x="6179031" y="250293"/>
            <a:ext cx="2632814" cy="646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err="1">
                <a:solidFill>
                  <a:srgbClr val="002060"/>
                </a:solidFill>
                <a:latin typeface="Calibri" panose="020F0502020204030204" pitchFamily="34" charset="0"/>
                <a:cs typeface="Calibri" panose="020F0502020204030204" pitchFamily="34" charset="0"/>
              </a:rPr>
              <a:t>Bóng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đèn</a:t>
            </a:r>
            <a:r>
              <a:rPr lang="en-US" sz="2800" b="1" dirty="0">
                <a:solidFill>
                  <a:srgbClr val="002060"/>
                </a:solidFill>
                <a:latin typeface="Calibri" panose="020F0502020204030204" pitchFamily="34" charset="0"/>
                <a:cs typeface="Calibri" panose="020F0502020204030204" pitchFamily="34" charset="0"/>
              </a:rPr>
              <a:t> LED</a:t>
            </a:r>
          </a:p>
        </p:txBody>
      </p:sp>
      <p:pic>
        <p:nvPicPr>
          <p:cNvPr id="8" name="Graphic 7" descr="Line arrow Slight curve">
            <a:extLst>
              <a:ext uri="{FF2B5EF4-FFF2-40B4-BE49-F238E27FC236}">
                <a16:creationId xmlns:a16="http://schemas.microsoft.com/office/drawing/2014/main" id="{9D9EF45B-9B10-1714-4E12-DBF879CFB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341459" flipH="1">
            <a:off x="7097473" y="717051"/>
            <a:ext cx="795929" cy="728964"/>
          </a:xfrm>
          <a:prstGeom prst="rect">
            <a:avLst/>
          </a:prstGeom>
        </p:spPr>
      </p:pic>
      <p:sp>
        <p:nvSpPr>
          <p:cNvPr id="9" name="Google Shape;9834;p32">
            <a:extLst>
              <a:ext uri="{FF2B5EF4-FFF2-40B4-BE49-F238E27FC236}">
                <a16:creationId xmlns:a16="http://schemas.microsoft.com/office/drawing/2014/main" id="{4F118B37-2A0C-222F-FD8A-236E38017174}"/>
              </a:ext>
            </a:extLst>
          </p:cNvPr>
          <p:cNvSpPr txBox="1">
            <a:spLocks/>
          </p:cNvSpPr>
          <p:nvPr/>
        </p:nvSpPr>
        <p:spPr>
          <a:xfrm>
            <a:off x="347329" y="4181368"/>
            <a:ext cx="8315388" cy="58691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dirty="0" err="1"/>
              <a:t>Loại</a:t>
            </a:r>
            <a:r>
              <a:rPr lang="en-US" sz="2800" dirty="0"/>
              <a:t> </a:t>
            </a:r>
            <a:r>
              <a:rPr lang="en-US" sz="2800" dirty="0" err="1"/>
              <a:t>đèn</a:t>
            </a:r>
            <a:r>
              <a:rPr lang="en-US" sz="2800" dirty="0"/>
              <a:t> </a:t>
            </a:r>
            <a:r>
              <a:rPr lang="en-US" sz="2800" dirty="0" err="1"/>
              <a:t>này</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vào</a:t>
            </a:r>
            <a:r>
              <a:rPr lang="en-US" sz="2800" dirty="0"/>
              <a:t> </a:t>
            </a:r>
            <a:r>
              <a:rPr lang="en-US" sz="2800" dirty="0" err="1"/>
              <a:t>nguyên</a:t>
            </a:r>
            <a:r>
              <a:rPr lang="en-US" sz="2800" dirty="0"/>
              <a:t> </a:t>
            </a:r>
            <a:r>
              <a:rPr lang="en-US" sz="2800" dirty="0" err="1"/>
              <a:t>tắc</a:t>
            </a:r>
            <a:r>
              <a:rPr lang="en-US" sz="2800" dirty="0"/>
              <a:t> </a:t>
            </a:r>
            <a:r>
              <a:rPr lang="en-US" sz="2800" dirty="0" err="1"/>
              <a:t>nào</a:t>
            </a:r>
            <a:r>
              <a:rPr lang="en-US" sz="2800" dirty="0"/>
              <a:t>? </a:t>
            </a:r>
          </a:p>
        </p:txBody>
      </p:sp>
    </p:spTree>
    <p:extLst>
      <p:ext uri="{BB962C8B-B14F-4D97-AF65-F5344CB8AC3E}">
        <p14:creationId xmlns:p14="http://schemas.microsoft.com/office/powerpoint/2010/main" val="240265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S</a:t>
            </a: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ố đường sức từ xuyên qua tiết diện của cuộn dây dẫn biến thiên như thế nào (tăng hay giảm) khi đưa cực Bắc của nam châm lại gần cuộn dây dẫn theo phương vuông góc với tiết diện của cuộn dây</a:t>
            </a:r>
            <a:r>
              <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7095265" y="1499577"/>
            <a:ext cx="1567551" cy="1567551"/>
          </a:xfrm>
          <a:prstGeom prst="rect">
            <a:avLst/>
          </a:prstGeom>
        </p:spPr>
      </p:pic>
      <p:pic>
        <p:nvPicPr>
          <p:cNvPr id="25" name="Picture 24">
            <a:extLst>
              <a:ext uri="{FF2B5EF4-FFF2-40B4-BE49-F238E27FC236}">
                <a16:creationId xmlns:a16="http://schemas.microsoft.com/office/drawing/2014/main" id="{5DBA51BB-D5B5-4A94-9AED-E84D59CDAB45}"/>
              </a:ext>
            </a:extLst>
          </p:cNvPr>
          <p:cNvPicPr>
            <a:picLocks noChangeAspect="1"/>
          </p:cNvPicPr>
          <p:nvPr/>
        </p:nvPicPr>
        <p:blipFill>
          <a:blip r:embed="rId6"/>
          <a:stretch>
            <a:fillRect/>
          </a:stretch>
        </p:blipFill>
        <p:spPr>
          <a:xfrm>
            <a:off x="971783" y="1298973"/>
            <a:ext cx="6123482" cy="1768155"/>
          </a:xfrm>
          <a:prstGeom prst="rect">
            <a:avLst/>
          </a:prstGeom>
        </p:spPr>
      </p:pic>
    </p:spTree>
    <p:extLst>
      <p:ext uri="{BB962C8B-B14F-4D97-AF65-F5344CB8AC3E}">
        <p14:creationId xmlns:p14="http://schemas.microsoft.com/office/powerpoint/2010/main" val="365394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20381"/>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Số đường sức từ xuyên qua tiết diện của cuộn dây dẫn tăng khi đưa cực Bắc của nam châm lại gần cuộn dây dẫn theo phương vuông góc với tiết diện của cuộn 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7090110" y="1420837"/>
            <a:ext cx="1695678" cy="1695680"/>
          </a:xfrm>
          <a:prstGeom prst="rect">
            <a:avLst/>
          </a:prstGeom>
        </p:spPr>
      </p:pic>
      <p:pic>
        <p:nvPicPr>
          <p:cNvPr id="13" name="Picture 12">
            <a:extLst>
              <a:ext uri="{FF2B5EF4-FFF2-40B4-BE49-F238E27FC236}">
                <a16:creationId xmlns:a16="http://schemas.microsoft.com/office/drawing/2014/main" id="{DFCC8495-5A29-4178-B4D0-304DB99CAB42}"/>
              </a:ext>
            </a:extLst>
          </p:cNvPr>
          <p:cNvPicPr>
            <a:picLocks noChangeAspect="1"/>
          </p:cNvPicPr>
          <p:nvPr/>
        </p:nvPicPr>
        <p:blipFill>
          <a:blip r:embed="rId6"/>
          <a:stretch>
            <a:fillRect/>
          </a:stretch>
        </p:blipFill>
        <p:spPr>
          <a:xfrm>
            <a:off x="971783" y="1384600"/>
            <a:ext cx="6123482" cy="1768155"/>
          </a:xfrm>
          <a:prstGeom prst="rect">
            <a:avLst/>
          </a:prstGeom>
        </p:spPr>
      </p:pic>
    </p:spTree>
    <p:extLst>
      <p:ext uri="{BB962C8B-B14F-4D97-AF65-F5344CB8AC3E}">
        <p14:creationId xmlns:p14="http://schemas.microsoft.com/office/powerpoint/2010/main" val="14393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1</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biến thiên như thế nào?</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6438791" y="1363348"/>
            <a:ext cx="1827701" cy="1827701"/>
          </a:xfrm>
          <a:prstGeom prst="rect">
            <a:avLst/>
          </a:prstGeom>
        </p:spPr>
      </p:pic>
      <p:pic>
        <p:nvPicPr>
          <p:cNvPr id="3" name="Picture 2">
            <a:extLst>
              <a:ext uri="{FF2B5EF4-FFF2-40B4-BE49-F238E27FC236}">
                <a16:creationId xmlns:a16="http://schemas.microsoft.com/office/drawing/2014/main" id="{E455B35C-56B3-4A50-B996-6BF5EABD7554}"/>
              </a:ext>
            </a:extLst>
          </p:cNvPr>
          <p:cNvPicPr>
            <a:picLocks noChangeAspect="1"/>
          </p:cNvPicPr>
          <p:nvPr/>
        </p:nvPicPr>
        <p:blipFill>
          <a:blip r:embed="rId6"/>
          <a:stretch>
            <a:fillRect/>
          </a:stretch>
        </p:blipFill>
        <p:spPr>
          <a:xfrm>
            <a:off x="1872535" y="1155720"/>
            <a:ext cx="4280861" cy="2199292"/>
          </a:xfrm>
          <a:prstGeom prst="rect">
            <a:avLst/>
          </a:prstGeom>
        </p:spPr>
      </p:pic>
    </p:spTree>
    <p:extLst>
      <p:ext uri="{BB962C8B-B14F-4D97-AF65-F5344CB8AC3E}">
        <p14:creationId xmlns:p14="http://schemas.microsoft.com/office/powerpoint/2010/main" val="229762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515253"/>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giảm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6490502" y="1216973"/>
            <a:ext cx="2021709" cy="2021711"/>
          </a:xfrm>
          <a:prstGeom prst="rect">
            <a:avLst/>
          </a:prstGeom>
        </p:spPr>
      </p:pic>
      <p:pic>
        <p:nvPicPr>
          <p:cNvPr id="15" name="Picture 14">
            <a:extLst>
              <a:ext uri="{FF2B5EF4-FFF2-40B4-BE49-F238E27FC236}">
                <a16:creationId xmlns:a16="http://schemas.microsoft.com/office/drawing/2014/main" id="{039332EE-C44A-4CF2-80E1-6811092771BE}"/>
              </a:ext>
            </a:extLst>
          </p:cNvPr>
          <p:cNvPicPr>
            <a:picLocks noChangeAspect="1"/>
          </p:cNvPicPr>
          <p:nvPr/>
        </p:nvPicPr>
        <p:blipFill>
          <a:blip r:embed="rId6"/>
          <a:stretch>
            <a:fillRect/>
          </a:stretch>
        </p:blipFill>
        <p:spPr>
          <a:xfrm>
            <a:off x="1902515" y="1039393"/>
            <a:ext cx="4280861" cy="2199292"/>
          </a:xfrm>
          <a:prstGeom prst="rect">
            <a:avLst/>
          </a:prstGeom>
        </p:spPr>
      </p:pic>
    </p:spTree>
    <p:extLst>
      <p:ext uri="{BB962C8B-B14F-4D97-AF65-F5344CB8AC3E}">
        <p14:creationId xmlns:p14="http://schemas.microsoft.com/office/powerpoint/2010/main" val="174069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52353" y="856651"/>
            <a:ext cx="6588367" cy="567244"/>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2: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angle: Rounded Corners 22">
            <a:extLst>
              <a:ext uri="{FF2B5EF4-FFF2-40B4-BE49-F238E27FC236}">
                <a16:creationId xmlns:a16="http://schemas.microsoft.com/office/drawing/2014/main" id="{17656B95-97BB-4EC8-9BC5-43C2D1359A37}"/>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A9EB38C-FAA7-4308-B83F-7ED2DAACA221}"/>
              </a:ext>
            </a:extLst>
          </p:cNvPr>
          <p:cNvGrpSpPr/>
          <p:nvPr/>
        </p:nvGrpSpPr>
        <p:grpSpPr>
          <a:xfrm>
            <a:off x="691144" y="318643"/>
            <a:ext cx="433529" cy="433529"/>
            <a:chOff x="2175563" y="1870636"/>
            <a:chExt cx="1559320" cy="1559320"/>
          </a:xfrm>
        </p:grpSpPr>
        <p:sp>
          <p:nvSpPr>
            <p:cNvPr id="29" name="Oval 28">
              <a:extLst>
                <a:ext uri="{FF2B5EF4-FFF2-40B4-BE49-F238E27FC236}">
                  <a16:creationId xmlns:a16="http://schemas.microsoft.com/office/drawing/2014/main" id="{1D20A2A4-E037-4E81-98DD-19D054195C0E}"/>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C7CAD91-9A04-4EE0-A152-B39B5234D176}"/>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1" name="Google Shape;9834;p32">
            <a:extLst>
              <a:ext uri="{FF2B5EF4-FFF2-40B4-BE49-F238E27FC236}">
                <a16:creationId xmlns:a16="http://schemas.microsoft.com/office/drawing/2014/main" id="{B0105D5B-83B0-4E59-8670-5F693341425C}"/>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grpSp>
        <p:nvGrpSpPr>
          <p:cNvPr id="5" name="Group 4">
            <a:extLst>
              <a:ext uri="{FF2B5EF4-FFF2-40B4-BE49-F238E27FC236}">
                <a16:creationId xmlns:a16="http://schemas.microsoft.com/office/drawing/2014/main" id="{83855431-EABA-436A-9611-5015FBF25238}"/>
              </a:ext>
            </a:extLst>
          </p:cNvPr>
          <p:cNvGrpSpPr/>
          <p:nvPr/>
        </p:nvGrpSpPr>
        <p:grpSpPr>
          <a:xfrm>
            <a:off x="960435" y="1423895"/>
            <a:ext cx="7027155" cy="3257550"/>
            <a:chOff x="960435" y="1423895"/>
            <a:chExt cx="7027155" cy="3257550"/>
          </a:xfrm>
        </p:grpSpPr>
        <p:pic>
          <p:nvPicPr>
            <p:cNvPr id="3" name="Picture 2">
              <a:extLst>
                <a:ext uri="{FF2B5EF4-FFF2-40B4-BE49-F238E27FC236}">
                  <a16:creationId xmlns:a16="http://schemas.microsoft.com/office/drawing/2014/main" id="{025DD9CE-446D-456A-8E91-484E7354D0A1}"/>
                </a:ext>
              </a:extLst>
            </p:cNvPr>
            <p:cNvPicPr>
              <a:picLocks noChangeAspect="1"/>
            </p:cNvPicPr>
            <p:nvPr/>
          </p:nvPicPr>
          <p:blipFill>
            <a:blip r:embed="rId5"/>
            <a:stretch>
              <a:fillRect/>
            </a:stretch>
          </p:blipFill>
          <p:spPr>
            <a:xfrm>
              <a:off x="2345375" y="1423895"/>
              <a:ext cx="4485806" cy="3257550"/>
            </a:xfrm>
            <a:prstGeom prst="rect">
              <a:avLst/>
            </a:prstGeom>
          </p:spPr>
        </p:pic>
        <p:grpSp>
          <p:nvGrpSpPr>
            <p:cNvPr id="25" name="Group 24">
              <a:extLst>
                <a:ext uri="{FF2B5EF4-FFF2-40B4-BE49-F238E27FC236}">
                  <a16:creationId xmlns:a16="http://schemas.microsoft.com/office/drawing/2014/main" id="{5FAF3260-BAC9-B130-4005-0AD766291406}"/>
                </a:ext>
              </a:extLst>
            </p:cNvPr>
            <p:cNvGrpSpPr/>
            <p:nvPr/>
          </p:nvGrpSpPr>
          <p:grpSpPr>
            <a:xfrm>
              <a:off x="960435" y="1599278"/>
              <a:ext cx="7027155" cy="2545680"/>
              <a:chOff x="1640735" y="1528131"/>
              <a:chExt cx="7027155" cy="2545680"/>
            </a:xfrm>
          </p:grpSpPr>
          <p:sp>
            <p:nvSpPr>
              <p:cNvPr id="12" name="Google Shape;9834;p32">
                <a:extLst>
                  <a:ext uri="{FF2B5EF4-FFF2-40B4-BE49-F238E27FC236}">
                    <a16:creationId xmlns:a16="http://schemas.microsoft.com/office/drawing/2014/main" id="{3F27F4AB-E996-070F-8E59-588FD2831598}"/>
                  </a:ext>
                </a:extLst>
              </p:cNvPr>
              <p:cNvSpPr txBox="1">
                <a:spLocks/>
              </p:cNvSpPr>
              <p:nvPr/>
            </p:nvSpPr>
            <p:spPr>
              <a:xfrm>
                <a:off x="1640735" y="3591235"/>
                <a:ext cx="1289981"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2" name="Google Shape;9834;p32">
                <a:extLst>
                  <a:ext uri="{FF2B5EF4-FFF2-40B4-BE49-F238E27FC236}">
                    <a16:creationId xmlns:a16="http://schemas.microsoft.com/office/drawing/2014/main" id="{696A70D0-2766-F0B6-5A1A-943F637E88CB}"/>
                  </a:ext>
                </a:extLst>
              </p:cNvPr>
              <p:cNvSpPr txBox="1">
                <a:spLocks/>
              </p:cNvSpPr>
              <p:nvPr/>
            </p:nvSpPr>
            <p:spPr>
              <a:xfrm>
                <a:off x="7533125" y="1528131"/>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4" name="Google Shape;9834;p32">
                <a:extLst>
                  <a:ext uri="{FF2B5EF4-FFF2-40B4-BE49-F238E27FC236}">
                    <a16:creationId xmlns:a16="http://schemas.microsoft.com/office/drawing/2014/main" id="{1E2417D4-2D04-BC44-B41C-CE066649EE9C}"/>
                  </a:ext>
                </a:extLst>
              </p:cNvPr>
              <p:cNvSpPr txBox="1">
                <a:spLocks/>
              </p:cNvSpPr>
              <p:nvPr/>
            </p:nvSpPr>
            <p:spPr>
              <a:xfrm>
                <a:off x="7445145" y="3718649"/>
                <a:ext cx="1222745"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17" name="Google Shape;9834;p32">
                <a:extLst>
                  <a:ext uri="{FF2B5EF4-FFF2-40B4-BE49-F238E27FC236}">
                    <a16:creationId xmlns:a16="http://schemas.microsoft.com/office/drawing/2014/main" id="{EDC10E70-0C7B-406D-BD94-D50C98E23363}"/>
                  </a:ext>
                </a:extLst>
              </p:cNvPr>
              <p:cNvSpPr txBox="1">
                <a:spLocks/>
              </p:cNvSpPr>
              <p:nvPr/>
            </p:nvSpPr>
            <p:spPr>
              <a:xfrm>
                <a:off x="3559476" y="1589693"/>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32" name="Google Shape;9834;p32">
              <a:extLst>
                <a:ext uri="{FF2B5EF4-FFF2-40B4-BE49-F238E27FC236}">
                  <a16:creationId xmlns:a16="http://schemas.microsoft.com/office/drawing/2014/main" id="{09EE63B8-61AA-4D66-A9DD-59EAAEE39F79}"/>
                </a:ext>
              </a:extLst>
            </p:cNvPr>
            <p:cNvSpPr txBox="1">
              <a:spLocks/>
            </p:cNvSpPr>
            <p:nvPr/>
          </p:nvSpPr>
          <p:spPr>
            <a:xfrm>
              <a:off x="5014160" y="4326283"/>
              <a:ext cx="155153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143535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2"/>
            <a:ext cx="554006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38524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813712"/>
            <a:ext cx="7798577"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Đóng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đóng</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8" y="4242184"/>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err="1">
                <a:solidFill>
                  <a:schemeClr val="tx1"/>
                </a:solidFill>
                <a:latin typeface="Calibri" panose="020F0502020204030204" pitchFamily="34" charset="0"/>
                <a:cs typeface="Calibri" panose="020F0502020204030204" pitchFamily="34" charset="0"/>
              </a:rPr>
              <a:t>Ngắt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ngắt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57FE9AB1-94F9-4AE7-A8B0-8479BDA3576D}"/>
              </a:ext>
            </a:extLst>
          </p:cNvPr>
          <p:cNvGrpSpPr/>
          <p:nvPr/>
        </p:nvGrpSpPr>
        <p:grpSpPr>
          <a:xfrm>
            <a:off x="1487837" y="794065"/>
            <a:ext cx="6168326" cy="2634004"/>
            <a:chOff x="659738" y="1423895"/>
            <a:chExt cx="7628550" cy="3257550"/>
          </a:xfrm>
        </p:grpSpPr>
        <p:pic>
          <p:nvPicPr>
            <p:cNvPr id="16" name="Picture 15">
              <a:extLst>
                <a:ext uri="{FF2B5EF4-FFF2-40B4-BE49-F238E27FC236}">
                  <a16:creationId xmlns:a16="http://schemas.microsoft.com/office/drawing/2014/main" id="{4403CE2C-5B7B-429D-9C0C-5167889491A6}"/>
                </a:ext>
              </a:extLst>
            </p:cNvPr>
            <p:cNvPicPr>
              <a:picLocks noChangeAspect="1"/>
            </p:cNvPicPr>
            <p:nvPr/>
          </p:nvPicPr>
          <p:blipFill>
            <a:blip r:embed="rId4"/>
            <a:stretch>
              <a:fillRect/>
            </a:stretch>
          </p:blipFill>
          <p:spPr>
            <a:xfrm>
              <a:off x="2345375" y="1423895"/>
              <a:ext cx="4485806" cy="3257550"/>
            </a:xfrm>
            <a:prstGeom prst="rect">
              <a:avLst/>
            </a:prstGeom>
          </p:spPr>
        </p:pic>
        <p:grpSp>
          <p:nvGrpSpPr>
            <p:cNvPr id="17" name="Group 16">
              <a:extLst>
                <a:ext uri="{FF2B5EF4-FFF2-40B4-BE49-F238E27FC236}">
                  <a16:creationId xmlns:a16="http://schemas.microsoft.com/office/drawing/2014/main" id="{5E8190BC-2CBD-430B-90FE-0D79E4940A7C}"/>
                </a:ext>
              </a:extLst>
            </p:cNvPr>
            <p:cNvGrpSpPr/>
            <p:nvPr/>
          </p:nvGrpSpPr>
          <p:grpSpPr>
            <a:xfrm>
              <a:off x="659738" y="1599278"/>
              <a:ext cx="7628550" cy="2545680"/>
              <a:chOff x="1340038" y="1528131"/>
              <a:chExt cx="7628550" cy="2545680"/>
            </a:xfrm>
          </p:grpSpPr>
          <p:sp>
            <p:nvSpPr>
              <p:cNvPr id="19" name="Google Shape;9834;p32">
                <a:extLst>
                  <a:ext uri="{FF2B5EF4-FFF2-40B4-BE49-F238E27FC236}">
                    <a16:creationId xmlns:a16="http://schemas.microsoft.com/office/drawing/2014/main" id="{74590B3E-3809-4193-9AC4-81FD6F92BE31}"/>
                  </a:ext>
                </a:extLst>
              </p:cNvPr>
              <p:cNvSpPr txBox="1">
                <a:spLocks/>
              </p:cNvSpPr>
              <p:nvPr/>
            </p:nvSpPr>
            <p:spPr>
              <a:xfrm>
                <a:off x="1340038" y="3591235"/>
                <a:ext cx="159067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1" name="Google Shape;9834;p32">
                <a:extLst>
                  <a:ext uri="{FF2B5EF4-FFF2-40B4-BE49-F238E27FC236}">
                    <a16:creationId xmlns:a16="http://schemas.microsoft.com/office/drawing/2014/main" id="{727C0E17-B486-41CE-80A0-E73527AA544A}"/>
                  </a:ext>
                </a:extLst>
              </p:cNvPr>
              <p:cNvSpPr txBox="1">
                <a:spLocks/>
              </p:cNvSpPr>
              <p:nvPr/>
            </p:nvSpPr>
            <p:spPr>
              <a:xfrm>
                <a:off x="7533124" y="1528131"/>
                <a:ext cx="115581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2" name="Google Shape;9834;p32">
                <a:extLst>
                  <a:ext uri="{FF2B5EF4-FFF2-40B4-BE49-F238E27FC236}">
                    <a16:creationId xmlns:a16="http://schemas.microsoft.com/office/drawing/2014/main" id="{BA571C20-35F9-4D18-BF45-84016DE6D33F}"/>
                  </a:ext>
                </a:extLst>
              </p:cNvPr>
              <p:cNvSpPr txBox="1">
                <a:spLocks/>
              </p:cNvSpPr>
              <p:nvPr/>
            </p:nvSpPr>
            <p:spPr>
              <a:xfrm>
                <a:off x="7445145" y="3718650"/>
                <a:ext cx="1523443"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23" name="Google Shape;9834;p32">
                <a:extLst>
                  <a:ext uri="{FF2B5EF4-FFF2-40B4-BE49-F238E27FC236}">
                    <a16:creationId xmlns:a16="http://schemas.microsoft.com/office/drawing/2014/main" id="{18EB1A22-78C7-4AC7-818D-63E007E9F470}"/>
                  </a:ext>
                </a:extLst>
              </p:cNvPr>
              <p:cNvSpPr txBox="1">
                <a:spLocks/>
              </p:cNvSpPr>
              <p:nvPr/>
            </p:nvSpPr>
            <p:spPr>
              <a:xfrm>
                <a:off x="3199259" y="1589693"/>
                <a:ext cx="127461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18" name="Google Shape;9834;p32">
              <a:extLst>
                <a:ext uri="{FF2B5EF4-FFF2-40B4-BE49-F238E27FC236}">
                  <a16:creationId xmlns:a16="http://schemas.microsoft.com/office/drawing/2014/main" id="{4D4C36C3-211E-46CE-A3A7-C6945D038526}"/>
                </a:ext>
              </a:extLst>
            </p:cNvPr>
            <p:cNvSpPr txBox="1">
              <a:spLocks/>
            </p:cNvSpPr>
            <p:nvPr/>
          </p:nvSpPr>
          <p:spPr>
            <a:xfrm>
              <a:off x="5014160" y="4326284"/>
              <a:ext cx="1911981"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266661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384977" y="1390702"/>
            <a:ext cx="4493262" cy="2109244"/>
          </a:xfrm>
          <a:prstGeom prst="rect">
            <a:avLst/>
          </a:prstGeom>
        </p:spPr>
        <p:txBody>
          <a:bodyPr spcFirstLastPara="1" wrap="square" lIns="91425" tIns="91425" rIns="91425" bIns="91425" anchor="ctr" anchorCtr="0">
            <a:noAutofit/>
          </a:bodyPr>
          <a:lstStyle/>
          <a:p>
            <a:pPr marR="0" lvl="0">
              <a:lnSpc>
                <a:spcPct val="137000"/>
              </a:lnSpc>
              <a:spcBef>
                <a:spcPts val="0"/>
              </a:spcBef>
              <a:spcAft>
                <a:spcPts val="200"/>
              </a:spcAft>
              <a:buClr>
                <a:srgbClr val="000000"/>
              </a:buClr>
              <a:buSzPts val="1000"/>
              <a:tabLst>
                <a:tab pos="41211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Khi đóng hoặc mở cồng tắc thì số đường sức từ xuyên qua tiết diện cuộn dây dẫn biến thiên như thế nào?</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876986" y="1892082"/>
            <a:ext cx="2918465" cy="2918465"/>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3549919" y="557694"/>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133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532554" y="2677597"/>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96537" y="1521073"/>
            <a:ext cx="6088912" cy="18896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1. </a:t>
            </a:r>
            <a:r>
              <a:rPr lang="vi-VN" sz="3200" b="1" dirty="0">
                <a:solidFill>
                  <a:schemeClr val="tx1"/>
                </a:solidFill>
                <a:latin typeface="Calibri" panose="020F0502020204030204" pitchFamily="34" charset="0"/>
                <a:cs typeface="Calibri" panose="020F0502020204030204" pitchFamily="34" charset="0"/>
              </a:rPr>
              <a:t>Khi đóng hoặc mở công tắc thì số đường sức tử xuyên qua tiết diện cuộn dây dẫn t</a:t>
            </a:r>
            <a:r>
              <a:rPr lang="en-US" sz="3200" b="1" dirty="0">
                <a:solidFill>
                  <a:schemeClr val="tx1"/>
                </a:solidFill>
                <a:latin typeface="Calibri" panose="020F0502020204030204" pitchFamily="34" charset="0"/>
                <a:cs typeface="Calibri" panose="020F0502020204030204" pitchFamily="34" charset="0"/>
              </a:rPr>
              <a:t>ă</a:t>
            </a:r>
            <a:r>
              <a:rPr lang="vi-VN" sz="3200" b="1" dirty="0">
                <a:solidFill>
                  <a:schemeClr val="tx1"/>
                </a:solidFill>
                <a:latin typeface="Calibri" panose="020F0502020204030204" pitchFamily="34" charset="0"/>
                <a:cs typeface="Calibri" panose="020F0502020204030204" pitchFamily="34" charset="0"/>
              </a:rPr>
              <a:t>ng</a:t>
            </a:r>
            <a:r>
              <a:rPr lang="en-US" sz="3200" b="1" dirty="0">
                <a:solidFill>
                  <a:schemeClr val="tx1"/>
                </a:solidFill>
                <a:latin typeface="Calibri" panose="020F0502020204030204" pitchFamily="34" charset="0"/>
                <a:cs typeface="Calibri" panose="020F0502020204030204" pitchFamily="34" charset="0"/>
              </a:rPr>
              <a:t>.</a:t>
            </a:r>
            <a:endParaRPr sz="4400" dirty="0"/>
          </a:p>
        </p:txBody>
      </p:sp>
    </p:spTree>
    <p:extLst>
      <p:ext uri="{BB962C8B-B14F-4D97-AF65-F5344CB8AC3E}">
        <p14:creationId xmlns:p14="http://schemas.microsoft.com/office/powerpoint/2010/main" val="170356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030813" y="1395034"/>
            <a:ext cx="4898873" cy="2109244"/>
          </a:xfrm>
          <a:prstGeom prst="rect">
            <a:avLst/>
          </a:prstGeom>
        </p:spPr>
        <p:txBody>
          <a:bodyPr spcFirstLastPara="1" wrap="square" lIns="91425" tIns="91425" rIns="91425" bIns="91425" anchor="ctr" anchorCtr="0">
            <a:noAutofit/>
          </a:bodyPr>
          <a:lstStyle/>
          <a:p>
            <a:pPr marR="0" lvl="0">
              <a:spcBef>
                <a:spcPts val="0"/>
              </a:spcBef>
              <a:spcAft>
                <a:spcPts val="1900"/>
              </a:spcAft>
              <a:buClr>
                <a:srgbClr val="000000"/>
              </a:buClr>
              <a:buSzPts val="1000"/>
              <a:tabLst>
                <a:tab pos="42100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Từ hai thí nghiệm dùng thanh nam châm vĩnh cửu dịch chuyển và nam châm điện ở trên, hãy nêu giả thuyết về nguyên nhân xuất hiện dòng điện cảm ứng trong cuộn dây.</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83641" y="1824429"/>
            <a:ext cx="2238797" cy="2238797"/>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07479" y="515259"/>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766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8079590" y="756734"/>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30309" y="1804399"/>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67945" y="443729"/>
            <a:ext cx="5422955" cy="39809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tx1"/>
                </a:solidFill>
                <a:latin typeface="Calibri" panose="020F0502020204030204" pitchFamily="34" charset="0"/>
                <a:cs typeface="Calibri" panose="020F0502020204030204" pitchFamily="34" charset="0"/>
              </a:rPr>
              <a:t>2. Từ hai thí nghiệm dùng thanh năm châm vĩnh cửu dịch chuyển và nam châm điện ở trên, nguyên nhân xuất hiện dòng điện cảm ứng trong cuộn dây là do sự thay đổi số đường sức từ đi qua cuộn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dây</a:t>
            </a:r>
            <a:r>
              <a:rPr lang="en-US" sz="3200" b="1" dirty="0">
                <a:solidFill>
                  <a:schemeClr val="tx1"/>
                </a:solidFill>
                <a:latin typeface="Calibri" panose="020F0502020204030204" pitchFamily="34" charset="0"/>
                <a:cs typeface="Calibri" panose="020F0502020204030204" pitchFamily="34" charset="0"/>
              </a:rPr>
              <a:t>. </a:t>
            </a:r>
            <a:endParaRPr sz="4400" dirty="0"/>
          </a:p>
        </p:txBody>
      </p:sp>
    </p:spTree>
    <p:extLst>
      <p:ext uri="{BB962C8B-B14F-4D97-AF65-F5344CB8AC3E}">
        <p14:creationId xmlns:p14="http://schemas.microsoft.com/office/powerpoint/2010/main" val="3146497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CDBE"/>
        </a:solidFill>
        <a:effectLst/>
      </p:bgPr>
    </p:bg>
    <p:spTree>
      <p:nvGrpSpPr>
        <p:cNvPr id="1" name="Shape 9814"/>
        <p:cNvGrpSpPr/>
        <p:nvPr/>
      </p:nvGrpSpPr>
      <p:grpSpPr>
        <a:xfrm>
          <a:off x="0" y="0"/>
          <a:ext cx="0" cy="0"/>
          <a:chOff x="0" y="0"/>
          <a:chExt cx="0" cy="0"/>
        </a:xfrm>
      </p:grpSpPr>
      <p:sp>
        <p:nvSpPr>
          <p:cNvPr id="9815" name="Google Shape;9815;p31"/>
          <p:cNvSpPr txBox="1">
            <a:spLocks noGrp="1"/>
          </p:cNvSpPr>
          <p:nvPr>
            <p:ph type="ctrTitle"/>
          </p:nvPr>
        </p:nvSpPr>
        <p:spPr>
          <a:xfrm>
            <a:off x="3154555" y="1204411"/>
            <a:ext cx="2869886" cy="6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dirty="0">
                <a:solidFill>
                  <a:srgbClr val="C7404E"/>
                </a:solidFill>
              </a:rPr>
              <a:t>BÀI 11</a:t>
            </a:r>
            <a:endParaRPr sz="4800" dirty="0">
              <a:solidFill>
                <a:srgbClr val="C7404E"/>
              </a:solidFill>
            </a:endParaRPr>
          </a:p>
        </p:txBody>
      </p:sp>
      <p:grpSp>
        <p:nvGrpSpPr>
          <p:cNvPr id="9816" name="Google Shape;9816;p31"/>
          <p:cNvGrpSpPr/>
          <p:nvPr/>
        </p:nvGrpSpPr>
        <p:grpSpPr>
          <a:xfrm rot="-8670542">
            <a:off x="7319008" y="2910838"/>
            <a:ext cx="398109" cy="2141153"/>
            <a:chOff x="5686500" y="2272225"/>
            <a:chExt cx="481425" cy="2589250"/>
          </a:xfrm>
        </p:grpSpPr>
        <p:sp>
          <p:nvSpPr>
            <p:cNvPr id="9817" name="Google Shape;9817;p31"/>
            <p:cNvSpPr/>
            <p:nvPr/>
          </p:nvSpPr>
          <p:spPr>
            <a:xfrm>
              <a:off x="5686500" y="3674725"/>
              <a:ext cx="260950" cy="1082650"/>
            </a:xfrm>
            <a:custGeom>
              <a:avLst/>
              <a:gdLst/>
              <a:ahLst/>
              <a:cxnLst/>
              <a:rect l="l" t="t" r="r" b="b"/>
              <a:pathLst>
                <a:path w="10438" h="43306" extrusionOk="0">
                  <a:moveTo>
                    <a:pt x="7833" y="1"/>
                  </a:moveTo>
                  <a:cubicBezTo>
                    <a:pt x="7371" y="1"/>
                    <a:pt x="6972" y="354"/>
                    <a:pt x="6919" y="826"/>
                  </a:cubicBezTo>
                  <a:lnTo>
                    <a:pt x="6917" y="856"/>
                  </a:lnTo>
                  <a:cubicBezTo>
                    <a:pt x="6721" y="2624"/>
                    <a:pt x="6364" y="4312"/>
                    <a:pt x="5698" y="5866"/>
                  </a:cubicBezTo>
                  <a:cubicBezTo>
                    <a:pt x="5050" y="7434"/>
                    <a:pt x="4084" y="8863"/>
                    <a:pt x="3088" y="10468"/>
                  </a:cubicBezTo>
                  <a:cubicBezTo>
                    <a:pt x="2589" y="11280"/>
                    <a:pt x="2092" y="12124"/>
                    <a:pt x="1654" y="13039"/>
                  </a:cubicBezTo>
                  <a:cubicBezTo>
                    <a:pt x="1226" y="13954"/>
                    <a:pt x="864" y="14928"/>
                    <a:pt x="605" y="15926"/>
                  </a:cubicBezTo>
                  <a:cubicBezTo>
                    <a:pt x="331" y="16927"/>
                    <a:pt x="189" y="17942"/>
                    <a:pt x="83" y="18960"/>
                  </a:cubicBezTo>
                  <a:cubicBezTo>
                    <a:pt x="49" y="19968"/>
                    <a:pt x="0" y="20983"/>
                    <a:pt x="91" y="21967"/>
                  </a:cubicBezTo>
                  <a:cubicBezTo>
                    <a:pt x="306" y="25901"/>
                    <a:pt x="1297" y="29668"/>
                    <a:pt x="2718" y="33243"/>
                  </a:cubicBezTo>
                  <a:cubicBezTo>
                    <a:pt x="3455" y="35019"/>
                    <a:pt x="4316" y="36736"/>
                    <a:pt x="5302" y="38373"/>
                  </a:cubicBezTo>
                  <a:cubicBezTo>
                    <a:pt x="6303" y="40015"/>
                    <a:pt x="7369" y="41561"/>
                    <a:pt x="8712" y="43012"/>
                  </a:cubicBezTo>
                  <a:lnTo>
                    <a:pt x="8710" y="43012"/>
                  </a:lnTo>
                  <a:cubicBezTo>
                    <a:pt x="8886" y="43202"/>
                    <a:pt x="9133" y="43306"/>
                    <a:pt x="9386" y="43306"/>
                  </a:cubicBezTo>
                  <a:cubicBezTo>
                    <a:pt x="9540" y="43306"/>
                    <a:pt x="9697" y="43267"/>
                    <a:pt x="9840" y="43185"/>
                  </a:cubicBezTo>
                  <a:cubicBezTo>
                    <a:pt x="10281" y="42933"/>
                    <a:pt x="10437" y="42368"/>
                    <a:pt x="10185" y="41923"/>
                  </a:cubicBezTo>
                  <a:lnTo>
                    <a:pt x="10158" y="41872"/>
                  </a:lnTo>
                  <a:cubicBezTo>
                    <a:pt x="8416" y="38782"/>
                    <a:pt x="6936" y="35440"/>
                    <a:pt x="5813" y="32078"/>
                  </a:cubicBezTo>
                  <a:cubicBezTo>
                    <a:pt x="4693" y="28709"/>
                    <a:pt x="3905" y="25206"/>
                    <a:pt x="3643" y="21742"/>
                  </a:cubicBezTo>
                  <a:cubicBezTo>
                    <a:pt x="3499" y="20024"/>
                    <a:pt x="3580" y="18346"/>
                    <a:pt x="3929" y="16751"/>
                  </a:cubicBezTo>
                  <a:cubicBezTo>
                    <a:pt x="4282" y="15151"/>
                    <a:pt x="4942" y="13636"/>
                    <a:pt x="5789" y="12041"/>
                  </a:cubicBezTo>
                  <a:cubicBezTo>
                    <a:pt x="6645" y="10453"/>
                    <a:pt x="7602" y="8689"/>
                    <a:pt x="8169" y="6752"/>
                  </a:cubicBezTo>
                  <a:cubicBezTo>
                    <a:pt x="8749" y="4816"/>
                    <a:pt x="8903" y="2791"/>
                    <a:pt x="8752" y="856"/>
                  </a:cubicBezTo>
                  <a:cubicBezTo>
                    <a:pt x="8720" y="420"/>
                    <a:pt x="8382" y="58"/>
                    <a:pt x="7934" y="7"/>
                  </a:cubicBezTo>
                  <a:cubicBezTo>
                    <a:pt x="7900" y="3"/>
                    <a:pt x="7866" y="1"/>
                    <a:pt x="7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1"/>
            <p:cNvSpPr/>
            <p:nvPr/>
          </p:nvSpPr>
          <p:spPr>
            <a:xfrm>
              <a:off x="5880875" y="2440175"/>
              <a:ext cx="287050" cy="2421300"/>
            </a:xfrm>
            <a:custGeom>
              <a:avLst/>
              <a:gdLst/>
              <a:ahLst/>
              <a:cxnLst/>
              <a:rect l="l" t="t" r="r" b="b"/>
              <a:pathLst>
                <a:path w="11482" h="96852" extrusionOk="0">
                  <a:moveTo>
                    <a:pt x="1659" y="1"/>
                  </a:moveTo>
                  <a:cubicBezTo>
                    <a:pt x="668" y="15235"/>
                    <a:pt x="123" y="30274"/>
                    <a:pt x="66" y="45102"/>
                  </a:cubicBezTo>
                  <a:cubicBezTo>
                    <a:pt x="0" y="61213"/>
                    <a:pt x="514" y="77076"/>
                    <a:pt x="1659" y="92663"/>
                  </a:cubicBezTo>
                  <a:cubicBezTo>
                    <a:pt x="1659" y="93820"/>
                    <a:pt x="2124" y="94870"/>
                    <a:pt x="2877" y="95626"/>
                  </a:cubicBezTo>
                  <a:cubicBezTo>
                    <a:pt x="3631" y="96384"/>
                    <a:pt x="4673" y="96851"/>
                    <a:pt x="5823" y="96851"/>
                  </a:cubicBezTo>
                  <a:cubicBezTo>
                    <a:pt x="8128" y="96851"/>
                    <a:pt x="9990" y="94972"/>
                    <a:pt x="9990" y="92663"/>
                  </a:cubicBezTo>
                  <a:cubicBezTo>
                    <a:pt x="10968" y="77015"/>
                    <a:pt x="11470" y="61472"/>
                    <a:pt x="11477" y="46007"/>
                  </a:cubicBezTo>
                  <a:cubicBezTo>
                    <a:pt x="11482" y="30575"/>
                    <a:pt x="10993" y="15242"/>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1"/>
            <p:cNvSpPr/>
            <p:nvPr/>
          </p:nvSpPr>
          <p:spPr>
            <a:xfrm>
              <a:off x="5922350" y="2272225"/>
              <a:ext cx="208275" cy="167975"/>
            </a:xfrm>
            <a:custGeom>
              <a:avLst/>
              <a:gdLst/>
              <a:ahLst/>
              <a:cxnLst/>
              <a:rect l="l" t="t" r="r" b="b"/>
              <a:pathLst>
                <a:path w="8331" h="6719" extrusionOk="0">
                  <a:moveTo>
                    <a:pt x="4165" y="0"/>
                  </a:moveTo>
                  <a:cubicBezTo>
                    <a:pt x="3993" y="0"/>
                    <a:pt x="3820" y="86"/>
                    <a:pt x="3721" y="257"/>
                  </a:cubicBezTo>
                  <a:lnTo>
                    <a:pt x="0" y="6719"/>
                  </a:lnTo>
                  <a:lnTo>
                    <a:pt x="8331" y="6719"/>
                  </a:lnTo>
                  <a:lnTo>
                    <a:pt x="4607" y="257"/>
                  </a:lnTo>
                  <a:cubicBezTo>
                    <a:pt x="4509" y="86"/>
                    <a:pt x="4337" y="0"/>
                    <a:pt x="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1"/>
            <p:cNvSpPr/>
            <p:nvPr/>
          </p:nvSpPr>
          <p:spPr>
            <a:xfrm>
              <a:off x="5880875" y="3567725"/>
              <a:ext cx="286925" cy="1293750"/>
            </a:xfrm>
            <a:custGeom>
              <a:avLst/>
              <a:gdLst/>
              <a:ahLst/>
              <a:cxnLst/>
              <a:rect l="l" t="t" r="r" b="b"/>
              <a:pathLst>
                <a:path w="11477" h="51750" extrusionOk="0">
                  <a:moveTo>
                    <a:pt x="66" y="0"/>
                  </a:moveTo>
                  <a:lnTo>
                    <a:pt x="66" y="0"/>
                  </a:lnTo>
                  <a:cubicBezTo>
                    <a:pt x="0" y="16111"/>
                    <a:pt x="514" y="31974"/>
                    <a:pt x="1659" y="47561"/>
                  </a:cubicBezTo>
                  <a:cubicBezTo>
                    <a:pt x="1659" y="48718"/>
                    <a:pt x="2124" y="49768"/>
                    <a:pt x="2877" y="50524"/>
                  </a:cubicBezTo>
                  <a:cubicBezTo>
                    <a:pt x="3631" y="51282"/>
                    <a:pt x="4673" y="51749"/>
                    <a:pt x="5823" y="51749"/>
                  </a:cubicBezTo>
                  <a:cubicBezTo>
                    <a:pt x="8128" y="51749"/>
                    <a:pt x="9990" y="49870"/>
                    <a:pt x="9990" y="47561"/>
                  </a:cubicBezTo>
                  <a:cubicBezTo>
                    <a:pt x="10968" y="31913"/>
                    <a:pt x="11470" y="16370"/>
                    <a:pt x="11477" y="905"/>
                  </a:cubicBezTo>
                  <a:lnTo>
                    <a:pt x="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1"/>
            <p:cNvSpPr/>
            <p:nvPr/>
          </p:nvSpPr>
          <p:spPr>
            <a:xfrm>
              <a:off x="5954500" y="3306675"/>
              <a:ext cx="150975" cy="825125"/>
            </a:xfrm>
            <a:custGeom>
              <a:avLst/>
              <a:gdLst/>
              <a:ahLst/>
              <a:cxnLst/>
              <a:rect l="l" t="t" r="r" b="b"/>
              <a:pathLst>
                <a:path w="6039" h="33005" extrusionOk="0">
                  <a:moveTo>
                    <a:pt x="3020" y="0"/>
                  </a:moveTo>
                  <a:cubicBezTo>
                    <a:pt x="2220" y="0"/>
                    <a:pt x="1452" y="1740"/>
                    <a:pt x="887" y="4835"/>
                  </a:cubicBezTo>
                  <a:cubicBezTo>
                    <a:pt x="319" y="7930"/>
                    <a:pt x="1" y="12125"/>
                    <a:pt x="1" y="16502"/>
                  </a:cubicBezTo>
                  <a:cubicBezTo>
                    <a:pt x="1" y="20879"/>
                    <a:pt x="319" y="25077"/>
                    <a:pt x="887" y="28172"/>
                  </a:cubicBezTo>
                  <a:cubicBezTo>
                    <a:pt x="1452" y="31267"/>
                    <a:pt x="2220" y="33004"/>
                    <a:pt x="3020" y="33004"/>
                  </a:cubicBezTo>
                  <a:cubicBezTo>
                    <a:pt x="3820" y="33004"/>
                    <a:pt x="4588" y="31267"/>
                    <a:pt x="5153" y="28172"/>
                  </a:cubicBezTo>
                  <a:cubicBezTo>
                    <a:pt x="5721" y="25077"/>
                    <a:pt x="6039" y="20879"/>
                    <a:pt x="6039" y="16502"/>
                  </a:cubicBezTo>
                  <a:cubicBezTo>
                    <a:pt x="6039" y="12125"/>
                    <a:pt x="5721" y="7930"/>
                    <a:pt x="5153" y="4835"/>
                  </a:cubicBezTo>
                  <a:cubicBezTo>
                    <a:pt x="4588" y="1740"/>
                    <a:pt x="3820" y="0"/>
                    <a:pt x="3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2" name="Google Shape;9822;p31"/>
          <p:cNvSpPr/>
          <p:nvPr/>
        </p:nvSpPr>
        <p:spPr>
          <a:xfrm rot="-4499992">
            <a:off x="6964849" y="103111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3" name="Google Shape;9823;p31"/>
          <p:cNvGrpSpPr/>
          <p:nvPr/>
        </p:nvGrpSpPr>
        <p:grpSpPr>
          <a:xfrm flipH="1">
            <a:off x="884381" y="177741"/>
            <a:ext cx="1356637" cy="1528669"/>
            <a:chOff x="6638425" y="262025"/>
            <a:chExt cx="1356637" cy="1528669"/>
          </a:xfrm>
        </p:grpSpPr>
        <p:sp>
          <p:nvSpPr>
            <p:cNvPr id="9824" name="Google Shape;9824;p31"/>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1"/>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1"/>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1"/>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8" name="Google Shape;9828;p31"/>
          <p:cNvSpPr/>
          <p:nvPr/>
        </p:nvSpPr>
        <p:spPr>
          <a:xfrm>
            <a:off x="1508413" y="349588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15;p31">
            <a:extLst>
              <a:ext uri="{FF2B5EF4-FFF2-40B4-BE49-F238E27FC236}">
                <a16:creationId xmlns:a16="http://schemas.microsoft.com/office/drawing/2014/main" id="{76DDE2A0-75B1-1F1E-0363-B46E368B8905}"/>
              </a:ext>
            </a:extLst>
          </p:cNvPr>
          <p:cNvSpPr txBox="1">
            <a:spLocks/>
          </p:cNvSpPr>
          <p:nvPr/>
        </p:nvSpPr>
        <p:spPr>
          <a:xfrm>
            <a:off x="1805005" y="2502620"/>
            <a:ext cx="5533989" cy="67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2"/>
              </a:buClr>
              <a:buSzPts val="5200"/>
              <a:buFont typeface="Gantari ExtraBold"/>
              <a:buNone/>
              <a:defRPr sz="45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9pPr>
          </a:lstStyle>
          <a:p>
            <a:pPr>
              <a:lnSpc>
                <a:spcPct val="100000"/>
              </a:lnSpc>
            </a:pPr>
            <a:r>
              <a:rPr lang="en-US" sz="4000" dirty="0">
                <a:solidFill>
                  <a:srgbClr val="C7404E"/>
                </a:solidFill>
              </a:rPr>
              <a:t>CẢM ỨNG ĐIỆN TỪ. NGUYÊN TẮC TẠO RA DÒNG ĐIỆN XOAY CHIỀU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608875" y="1765572"/>
            <a:ext cx="3990850" cy="3990850"/>
          </a:xfrm>
          <a:prstGeom prst="rect">
            <a:avLst/>
          </a:prstGeom>
        </p:spPr>
      </p:pic>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 HIỆN TƯỢNG CẢM ỨNG ĐIỆN TỪ</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72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4183670" y="431187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886179" y="111627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2864944" y="677986"/>
            <a:ext cx="5343229" cy="2109244"/>
          </a:xfrm>
          <a:prstGeom prst="rect">
            <a:avLst/>
          </a:prstGeom>
        </p:spPr>
        <p:txBody>
          <a:bodyPr spcFirstLastPara="1" wrap="square" lIns="91425" tIns="91425" rIns="91425" bIns="91425" anchor="ctr" anchorCtr="0">
            <a:noAutofit/>
          </a:bodyPr>
          <a:lstStyle/>
          <a:p>
            <a:pPr lvl="0"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cách làm biến thiên số đường sức từ xuyên qua tiết diện cuộn dây dẫn.</a:t>
            </a:r>
            <a:endParaRPr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1012443" y="1831137"/>
            <a:ext cx="1852501" cy="1852501"/>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55121" y="3636500"/>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9872;p34">
            <a:extLst>
              <a:ext uri="{FF2B5EF4-FFF2-40B4-BE49-F238E27FC236}">
                <a16:creationId xmlns:a16="http://schemas.microsoft.com/office/drawing/2014/main" id="{63A4728D-857E-49F3-BABA-EAF650A87233}"/>
              </a:ext>
            </a:extLst>
          </p:cNvPr>
          <p:cNvSpPr txBox="1">
            <a:spLocks/>
          </p:cNvSpPr>
          <p:nvPr/>
        </p:nvSpPr>
        <p:spPr>
          <a:xfrm>
            <a:off x="2753120" y="2352160"/>
            <a:ext cx="2831194"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endParaRPr lang="vi-VN" sz="4000" dirty="0"/>
          </a:p>
        </p:txBody>
      </p:sp>
      <p:pic>
        <p:nvPicPr>
          <p:cNvPr id="35" name="Picture 34">
            <a:extLst>
              <a:ext uri="{FF2B5EF4-FFF2-40B4-BE49-F238E27FC236}">
                <a16:creationId xmlns:a16="http://schemas.microsoft.com/office/drawing/2014/main" id="{631BBA47-8B00-4260-9A48-83BFA7492419}"/>
              </a:ext>
            </a:extLst>
          </p:cNvPr>
          <p:cNvPicPr>
            <a:picLocks noChangeAspect="1"/>
          </p:cNvPicPr>
          <p:nvPr/>
        </p:nvPicPr>
        <p:blipFill rotWithShape="1">
          <a:blip r:embed="rId4"/>
          <a:srcRect t="2343" r="51870" b="9190"/>
          <a:stretch/>
        </p:blipFill>
        <p:spPr>
          <a:xfrm>
            <a:off x="5577754" y="2474089"/>
            <a:ext cx="2411351" cy="1828310"/>
          </a:xfrm>
          <a:prstGeom prst="rect">
            <a:avLst/>
          </a:prstGeom>
        </p:spPr>
      </p:pic>
      <p:sp>
        <p:nvSpPr>
          <p:cNvPr id="36" name="Rectangle: Rounded Corners 35">
            <a:extLst>
              <a:ext uri="{FF2B5EF4-FFF2-40B4-BE49-F238E27FC236}">
                <a16:creationId xmlns:a16="http://schemas.microsoft.com/office/drawing/2014/main" id="{2EDF73F8-A13D-464C-BD8C-043F11F99560}"/>
              </a:ext>
            </a:extLst>
          </p:cNvPr>
          <p:cNvSpPr/>
          <p:nvPr/>
        </p:nvSpPr>
        <p:spPr>
          <a:xfrm>
            <a:off x="1322497" y="569411"/>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217FC15-A16D-496C-A4D6-19BB4F330AFD}"/>
              </a:ext>
            </a:extLst>
          </p:cNvPr>
          <p:cNvGrpSpPr/>
          <p:nvPr/>
        </p:nvGrpSpPr>
        <p:grpSpPr>
          <a:xfrm>
            <a:off x="1133242" y="591896"/>
            <a:ext cx="433529" cy="433529"/>
            <a:chOff x="2175563" y="1870636"/>
            <a:chExt cx="1559320" cy="1559320"/>
          </a:xfrm>
        </p:grpSpPr>
        <p:sp>
          <p:nvSpPr>
            <p:cNvPr id="38" name="Oval 37">
              <a:extLst>
                <a:ext uri="{FF2B5EF4-FFF2-40B4-BE49-F238E27FC236}">
                  <a16:creationId xmlns:a16="http://schemas.microsoft.com/office/drawing/2014/main" id="{E1A5914C-0005-41AF-A904-9C340BFCDE08}"/>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CC3A8F9-6FEC-496D-86BE-BF8B25CA8E60}"/>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40" name="Google Shape;9834;p32">
            <a:extLst>
              <a:ext uri="{FF2B5EF4-FFF2-40B4-BE49-F238E27FC236}">
                <a16:creationId xmlns:a16="http://schemas.microsoft.com/office/drawing/2014/main" id="{F15CD299-D170-47D0-8C58-CE467520A4A9}"/>
              </a:ext>
            </a:extLst>
          </p:cNvPr>
          <p:cNvSpPr txBox="1">
            <a:spLocks/>
          </p:cNvSpPr>
          <p:nvPr/>
        </p:nvSpPr>
        <p:spPr>
          <a:xfrm>
            <a:off x="1566771" y="634376"/>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113900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1466853" y="398882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1290317" y="231724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26010" y="538221"/>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9872;p34">
            <a:extLst>
              <a:ext uri="{FF2B5EF4-FFF2-40B4-BE49-F238E27FC236}">
                <a16:creationId xmlns:a16="http://schemas.microsoft.com/office/drawing/2014/main" id="{19834493-4556-4A65-9CEA-5E428F62F367}"/>
              </a:ext>
            </a:extLst>
          </p:cNvPr>
          <p:cNvSpPr txBox="1">
            <a:spLocks/>
          </p:cNvSpPr>
          <p:nvPr/>
        </p:nvSpPr>
        <p:spPr>
          <a:xfrm>
            <a:off x="1709524" y="2571750"/>
            <a:ext cx="2963430"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r>
              <a:rPr lang="en-US" sz="2800" b="1" dirty="0">
                <a:solidFill>
                  <a:schemeClr val="tx1"/>
                </a:solidFill>
                <a:latin typeface="Calibri" panose="020F0502020204030204" pitchFamily="34" charset="0"/>
                <a:cs typeface="Calibri" panose="020F0502020204030204" pitchFamily="34" charset="0"/>
              </a:rPr>
              <a:t>.</a:t>
            </a:r>
            <a:endParaRPr lang="vi-VN" sz="4000" dirty="0"/>
          </a:p>
        </p:txBody>
      </p:sp>
      <p:sp>
        <p:nvSpPr>
          <p:cNvPr id="61" name="Google Shape;9872;p34">
            <a:extLst>
              <a:ext uri="{FF2B5EF4-FFF2-40B4-BE49-F238E27FC236}">
                <a16:creationId xmlns:a16="http://schemas.microsoft.com/office/drawing/2014/main" id="{F2926BD0-F959-40D1-A681-7F8A2497D7A4}"/>
              </a:ext>
            </a:extLst>
          </p:cNvPr>
          <p:cNvSpPr txBox="1">
            <a:spLocks/>
          </p:cNvSpPr>
          <p:nvPr/>
        </p:nvSpPr>
        <p:spPr>
          <a:xfrm>
            <a:off x="1365049" y="753371"/>
            <a:ext cx="5343229" cy="2109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phương án thí nghiệm làm xuất hiện dòng điện cảm ứng.</a:t>
            </a:r>
            <a:endParaRPr lang="vi-VN"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Hình ảnh 6">
            <a:extLst>
              <a:ext uri="{FF2B5EF4-FFF2-40B4-BE49-F238E27FC236}">
                <a16:creationId xmlns:a16="http://schemas.microsoft.com/office/drawing/2014/main" id="{5A57748A-AB86-49A0-A624-B7FAB25C3A41}"/>
              </a:ext>
            </a:extLst>
          </p:cNvPr>
          <p:cNvPicPr>
            <a:picLocks noChangeAspect="1"/>
          </p:cNvPicPr>
          <p:nvPr/>
        </p:nvPicPr>
        <p:blipFill rotWithShape="1">
          <a:blip r:embed="rId4"/>
          <a:srcRect b="22855"/>
          <a:stretch/>
        </p:blipFill>
        <p:spPr>
          <a:xfrm>
            <a:off x="4672954" y="2706407"/>
            <a:ext cx="2831193" cy="1592355"/>
          </a:xfrm>
          <a:prstGeom prst="rect">
            <a:avLst/>
          </a:prstGeom>
        </p:spPr>
      </p:pic>
      <p:sp>
        <p:nvSpPr>
          <p:cNvPr id="63" name="Rectangle: Rounded Corners 62">
            <a:extLst>
              <a:ext uri="{FF2B5EF4-FFF2-40B4-BE49-F238E27FC236}">
                <a16:creationId xmlns:a16="http://schemas.microsoft.com/office/drawing/2014/main" id="{72BEC434-4D06-423E-878D-38F8FF204824}"/>
              </a:ext>
            </a:extLst>
          </p:cNvPr>
          <p:cNvSpPr/>
          <p:nvPr/>
        </p:nvSpPr>
        <p:spPr>
          <a:xfrm>
            <a:off x="1311997" y="599316"/>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C8E2D5F-1DB4-4E31-84A1-3F5D4FA1F962}"/>
              </a:ext>
            </a:extLst>
          </p:cNvPr>
          <p:cNvGrpSpPr/>
          <p:nvPr/>
        </p:nvGrpSpPr>
        <p:grpSpPr>
          <a:xfrm>
            <a:off x="1122742" y="621801"/>
            <a:ext cx="433529" cy="433529"/>
            <a:chOff x="2175563" y="1870636"/>
            <a:chExt cx="1559320" cy="1559320"/>
          </a:xfrm>
        </p:grpSpPr>
        <p:sp>
          <p:nvSpPr>
            <p:cNvPr id="65" name="Oval 64">
              <a:extLst>
                <a:ext uri="{FF2B5EF4-FFF2-40B4-BE49-F238E27FC236}">
                  <a16:creationId xmlns:a16="http://schemas.microsoft.com/office/drawing/2014/main" id="{389BE5B5-95D1-47EB-BC1F-D52DE8CB41B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DC77C186-26C9-4AC1-AD55-18B2B312288D}"/>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67" name="Google Shape;9834;p32">
            <a:extLst>
              <a:ext uri="{FF2B5EF4-FFF2-40B4-BE49-F238E27FC236}">
                <a16:creationId xmlns:a16="http://schemas.microsoft.com/office/drawing/2014/main" id="{37E8B09D-21CA-489F-AF24-081E2B9A89A3}"/>
              </a:ext>
            </a:extLst>
          </p:cNvPr>
          <p:cNvSpPr txBox="1">
            <a:spLocks/>
          </p:cNvSpPr>
          <p:nvPr/>
        </p:nvSpPr>
        <p:spPr>
          <a:xfrm>
            <a:off x="1556271" y="664281"/>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255103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3: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pic>
        <p:nvPicPr>
          <p:cNvPr id="3" name="Picture 2">
            <a:extLst>
              <a:ext uri="{FF2B5EF4-FFF2-40B4-BE49-F238E27FC236}">
                <a16:creationId xmlns:a16="http://schemas.microsoft.com/office/drawing/2014/main" id="{C7EEE2EC-CE12-4BAA-8FBD-8F41C3892178}"/>
              </a:ext>
            </a:extLst>
          </p:cNvPr>
          <p:cNvPicPr>
            <a:picLocks noChangeAspect="1"/>
          </p:cNvPicPr>
          <p:nvPr/>
        </p:nvPicPr>
        <p:blipFill>
          <a:blip r:embed="rId5"/>
          <a:stretch>
            <a:fillRect/>
          </a:stretch>
        </p:blipFill>
        <p:spPr>
          <a:xfrm>
            <a:off x="3963181" y="1604470"/>
            <a:ext cx="4508251" cy="2769757"/>
          </a:xfrm>
          <a:prstGeom prst="rect">
            <a:avLst/>
          </a:prstGeom>
        </p:spPr>
      </p:pic>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677656"/>
          </a:xfrm>
          <a:prstGeom prst="rect">
            <a:avLst/>
          </a:prstGeom>
          <a:noFill/>
        </p:spPr>
        <p:txBody>
          <a:bodyPr wrap="square">
            <a:spAutoFit/>
          </a:body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Cuộn dây dẫn kín có hai đèn LED đỏ và vàng mắc song song, ngược cực (1); </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hanh nam châm vĩnh cửu có trục quay ở giữa (2).</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80483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1"/>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3772441"/>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4200913"/>
            <a:ext cx="6463638"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a:solidFill>
                  <a:schemeClr val="tx1"/>
                </a:solidFill>
                <a:latin typeface="Calibri" panose="020F0502020204030204" pitchFamily="34" charset="0"/>
                <a:cs typeface="Calibri" panose="020F0502020204030204" pitchFamily="34" charset="0"/>
              </a:rPr>
              <a:t>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sự</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đèn</a:t>
            </a:r>
            <a:r>
              <a:rPr lang="en-US" sz="2000" b="1" dirty="0">
                <a:solidFill>
                  <a:schemeClr val="tx1"/>
                </a:solidFill>
                <a:latin typeface="Calibri" panose="020F0502020204030204" pitchFamily="34" charset="0"/>
                <a:cs typeface="Calibri" panose="020F0502020204030204" pitchFamily="34" charset="0"/>
              </a:rPr>
              <a:t> Led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4"/>
          <a:stretch>
            <a:fillRect/>
          </a:stretch>
        </p:blipFill>
        <p:spPr>
          <a:xfrm>
            <a:off x="2534164" y="981831"/>
            <a:ext cx="4297859" cy="2640497"/>
          </a:xfrm>
          <a:prstGeom prst="rect">
            <a:avLst/>
          </a:prstGeom>
        </p:spPr>
      </p:pic>
    </p:spTree>
    <p:extLst>
      <p:ext uri="{BB962C8B-B14F-4D97-AF65-F5344CB8AC3E}">
        <p14:creationId xmlns:p14="http://schemas.microsoft.com/office/powerpoint/2010/main" val="128693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34656"/>
            <a:ext cx="5849435" cy="335413"/>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32023" y="1404947"/>
            <a:ext cx="6249006"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err="1">
                <a:solidFill>
                  <a:prstClr val="black">
                    <a:lumMod val="85000"/>
                    <a:lumOff val="15000"/>
                  </a:prstClr>
                </a:solidFill>
                <a:ea typeface="+mn-ea"/>
                <a:cs typeface="+mn-cs"/>
              </a:rPr>
              <a:t>Mô</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tả</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sự</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của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hai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khi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nam</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châm</a:t>
            </a:r>
            <a:r>
              <a:rPr lang="en-US" sz="2000" kern="1200" dirty="0">
                <a:solidFill>
                  <a:prstClr val="black">
                    <a:lumMod val="85000"/>
                    <a:lumOff val="15000"/>
                  </a:prstClr>
                </a:solidFill>
                <a:ea typeface="+mn-ea"/>
                <a:cs typeface="+mn-cs"/>
              </a:rPr>
              <a:t> quay.</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32023" y="2011143"/>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2152981" y="3048662"/>
            <a:ext cx="6228048"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Chứng tỏ khi nam châm quay, dòng điện xuất hiện trong cuộn dây dẫn gắn hai đèn LED có mối liên hệ với sự biến thiên của số đường sức từ xuyên qua tiết diện của cuộn dây dẫn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730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99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407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58256"/>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858820" y="998602"/>
            <a:ext cx="786943" cy="33541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04418"/>
            <a:ext cx="61544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a:solidFill>
                  <a:prstClr val="black">
                    <a:lumMod val="85000"/>
                    <a:lumOff val="15000"/>
                  </a:prstClr>
                </a:solidFill>
                <a:ea typeface="+mn-ea"/>
                <a:cs typeface="+mn-cs"/>
              </a:rPr>
              <a:t>Hai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sẽ</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tắt</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lại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luân</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phiên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2189430"/>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tăng nếu đưa lại gần, giảm nếu ra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xa</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1331571" y="3268633"/>
            <a:ext cx="62280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Khi nam châm quay thì số đường sức từ qua cuộn dây thay đổi nên xuất hiện dòng điện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5090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3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70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393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4: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bằng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cách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thay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đổi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6275673" y="30890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46336" y="1906800"/>
            <a:ext cx="4300377" cy="2677656"/>
          </a:xfrm>
          <a:prstGeom prst="rect">
            <a:avLst/>
          </a:prstGeom>
          <a:noFill/>
        </p:spPr>
        <p:txBody>
          <a:bodyPr wrap="square">
            <a:spAutoFit/>
          </a:bodyPr>
          <a:lstStyle/>
          <a:p>
            <a:pPr indent="231775"/>
            <a:r>
              <a:rPr lang="vi-VN" sz="2400" dirty="0">
                <a:latin typeface="Calibri" panose="020F0502020204030204" pitchFamily="34" charset="0"/>
                <a:ea typeface="Calibri" panose="020F0502020204030204" pitchFamily="34" charset="0"/>
                <a:cs typeface="Calibri" panose="020F0502020204030204" pitchFamily="34" charset="0"/>
              </a:rPr>
              <a:t>Một cuộn dây dẫn mềm có tiết diện dễ dàng thay đổi khi bị bóp mạnh (1);</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T</a:t>
            </a:r>
            <a:r>
              <a:rPr lang="vi-VN" sz="2400" dirty="0">
                <a:latin typeface="Calibri" panose="020F0502020204030204" pitchFamily="34" charset="0"/>
                <a:ea typeface="Calibri" panose="020F0502020204030204" pitchFamily="34" charset="0"/>
                <a:cs typeface="Calibri" panose="020F0502020204030204" pitchFamily="34" charset="0"/>
              </a:rPr>
              <a:t>hanh nam châm vĩnh cửu</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(2);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Đ</a:t>
            </a:r>
            <a:r>
              <a:rPr lang="vi-VN" sz="2400" dirty="0">
                <a:latin typeface="Calibri" panose="020F0502020204030204" pitchFamily="34" charset="0"/>
                <a:ea typeface="Calibri" panose="020F0502020204030204" pitchFamily="34" charset="0"/>
                <a:cs typeface="Calibri" panose="020F0502020204030204" pitchFamily="34" charset="0"/>
              </a:rPr>
              <a:t>iện k</a:t>
            </a:r>
            <a:r>
              <a:rPr lang="en-US" sz="2400" dirty="0">
                <a:latin typeface="Calibri" panose="020F0502020204030204" pitchFamily="34" charset="0"/>
                <a:ea typeface="Calibri" panose="020F0502020204030204" pitchFamily="34" charset="0"/>
                <a:cs typeface="Calibri" panose="020F0502020204030204" pitchFamily="34" charset="0"/>
              </a:rPr>
              <a:t>ế </a:t>
            </a:r>
            <a:r>
              <a:rPr lang="vi-VN" sz="2400" dirty="0">
                <a:latin typeface="Calibri" panose="020F0502020204030204" pitchFamily="34" charset="0"/>
                <a:ea typeface="Calibri" panose="020F0502020204030204" pitchFamily="34" charset="0"/>
                <a:cs typeface="Calibri" panose="020F0502020204030204" pitchFamily="34" charset="0"/>
              </a:rPr>
              <a:t>(3);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K</a:t>
            </a:r>
            <a:r>
              <a:rPr lang="vi-VN" sz="2400" dirty="0">
                <a:latin typeface="Calibri" panose="020F0502020204030204" pitchFamily="34" charset="0"/>
                <a:ea typeface="Calibri" panose="020F0502020204030204" pitchFamily="34" charset="0"/>
                <a:cs typeface="Calibri" panose="020F0502020204030204" pitchFamily="34" charset="0"/>
              </a:rPr>
              <a:t>ẹp giữ (4)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V</a:t>
            </a:r>
            <a:r>
              <a:rPr lang="vi-VN" sz="2400" dirty="0">
                <a:latin typeface="Calibri" panose="020F0502020204030204" pitchFamily="34" charset="0"/>
                <a:ea typeface="Calibri" panose="020F0502020204030204" pitchFamily="34" charset="0"/>
                <a:cs typeface="Calibri" panose="020F0502020204030204" pitchFamily="34" charset="0"/>
              </a:rPr>
              <a:t>à các dây nối.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82D4BDA-834A-4CFA-98BA-A81542094D90}"/>
              </a:ext>
            </a:extLst>
          </p:cNvPr>
          <p:cNvPicPr>
            <a:picLocks noChangeAspect="1"/>
          </p:cNvPicPr>
          <p:nvPr/>
        </p:nvPicPr>
        <p:blipFill>
          <a:blip r:embed="rId5"/>
          <a:stretch>
            <a:fillRect/>
          </a:stretch>
        </p:blipFill>
        <p:spPr>
          <a:xfrm>
            <a:off x="5262461" y="1568734"/>
            <a:ext cx="3238000" cy="3060575"/>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EE3DBEFE-3A82-4BAF-A210-CD531E6C3CD4}"/>
              </a:ext>
            </a:extLst>
          </p:cNvPr>
          <p:cNvSpPr/>
          <p:nvPr/>
        </p:nvSpPr>
        <p:spPr>
          <a:xfrm>
            <a:off x="857517" y="1802006"/>
            <a:ext cx="4134082" cy="28104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10972" y="1581108"/>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7144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22"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01969" y="408423"/>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1892034"/>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2422514"/>
            <a:ext cx="4185650" cy="927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Bóp</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mạnh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quan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bị</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29F3A8C-4397-4A8A-9282-A3BF998BB033}"/>
              </a:ext>
            </a:extLst>
          </p:cNvPr>
          <p:cNvPicPr>
            <a:picLocks noChangeAspect="1"/>
          </p:cNvPicPr>
          <p:nvPr/>
        </p:nvPicPr>
        <p:blipFill>
          <a:blip r:embed="rId4"/>
          <a:stretch>
            <a:fillRect/>
          </a:stretch>
        </p:blipFill>
        <p:spPr>
          <a:xfrm>
            <a:off x="5254145" y="1185834"/>
            <a:ext cx="3217287" cy="3040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44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82921"/>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61329" y="1494000"/>
            <a:ext cx="6187074"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61329" y="2902151"/>
            <a:ext cx="612514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Từ kết quả thí nghiệm, chứng tỏ số đường sức từ xuyên qua tiết diện cuộn dây dẫn biến thiên thì trong cuộn dây dẫn xuất hiện dòng điện cảm ứng.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109452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271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33"/>
        <p:cNvGrpSpPr/>
        <p:nvPr/>
      </p:nvGrpSpPr>
      <p:grpSpPr>
        <a:xfrm>
          <a:off x="0" y="0"/>
          <a:ext cx="0" cy="0"/>
          <a:chOff x="0" y="0"/>
          <a:chExt cx="0" cy="0"/>
        </a:xfrm>
      </p:grpSpPr>
      <p:sp>
        <p:nvSpPr>
          <p:cNvPr id="9834" name="Google Shape;9834;p32"/>
          <p:cNvSpPr txBox="1">
            <a:spLocks noGrp="1"/>
          </p:cNvSpPr>
          <p:nvPr>
            <p:ph type="title"/>
          </p:nvPr>
        </p:nvSpPr>
        <p:spPr>
          <a:xfrm>
            <a:off x="2305830" y="827242"/>
            <a:ext cx="4532339" cy="6469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solidFill>
                  <a:srgbClr val="002060"/>
                </a:solidFill>
              </a:rPr>
              <a:t>NỘI DUNG BÀI HỌC</a:t>
            </a:r>
            <a:endParaRPr dirty="0">
              <a:solidFill>
                <a:srgbClr val="002060"/>
              </a:solidFill>
            </a:endParaRPr>
          </a:p>
        </p:txBody>
      </p:sp>
      <p:grpSp>
        <p:nvGrpSpPr>
          <p:cNvPr id="9835" name="Google Shape;9835;p32"/>
          <p:cNvGrpSpPr/>
          <p:nvPr/>
        </p:nvGrpSpPr>
        <p:grpSpPr>
          <a:xfrm rot="-8100000">
            <a:off x="6012589" y="941732"/>
            <a:ext cx="2270043" cy="183536"/>
            <a:chOff x="5419725" y="2413000"/>
            <a:chExt cx="2169725" cy="175425"/>
          </a:xfrm>
        </p:grpSpPr>
        <p:sp>
          <p:nvSpPr>
            <p:cNvPr id="9836" name="Google Shape;9836;p32"/>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2"/>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2"/>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0" name="Google Shape;9840;p32"/>
          <p:cNvSpPr/>
          <p:nvPr/>
        </p:nvSpPr>
        <p:spPr>
          <a:xfrm>
            <a:off x="160102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2"/>
          <p:cNvSpPr/>
          <p:nvPr/>
        </p:nvSpPr>
        <p:spPr>
          <a:xfrm>
            <a:off x="2888800"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04889120-BE2A-5F6E-0A97-7ECF9FE394B0}"/>
              </a:ext>
            </a:extLst>
          </p:cNvPr>
          <p:cNvGrpSpPr/>
          <p:nvPr/>
        </p:nvGrpSpPr>
        <p:grpSpPr>
          <a:xfrm>
            <a:off x="1571775" y="1930067"/>
            <a:ext cx="1100464" cy="1100464"/>
            <a:chOff x="2175563" y="1870636"/>
            <a:chExt cx="1559320" cy="1559320"/>
          </a:xfrm>
        </p:grpSpPr>
        <p:sp>
          <p:nvSpPr>
            <p:cNvPr id="2" name="Oval 1">
              <a:extLst>
                <a:ext uri="{FF2B5EF4-FFF2-40B4-BE49-F238E27FC236}">
                  <a16:creationId xmlns:a16="http://schemas.microsoft.com/office/drawing/2014/main" id="{6BFE7ECC-640A-EB89-C3A2-522FC352392F}"/>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E4D79A-1856-61D6-246F-03A3EADBE581}"/>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7AC59BEC-88C0-F6FC-7BDF-A994A3F68FD9}"/>
              </a:ext>
            </a:extLst>
          </p:cNvPr>
          <p:cNvSpPr txBox="1">
            <a:spLocks/>
          </p:cNvSpPr>
          <p:nvPr/>
        </p:nvSpPr>
        <p:spPr>
          <a:xfrm>
            <a:off x="1107270" y="3261692"/>
            <a:ext cx="202947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Cảm</a:t>
            </a:r>
            <a:r>
              <a:rPr lang="en-US" sz="2400" dirty="0">
                <a:solidFill>
                  <a:srgbClr val="C7404E"/>
                </a:solidFill>
              </a:rPr>
              <a:t> </a:t>
            </a:r>
            <a:r>
              <a:rPr lang="en-US" sz="2400" dirty="0" err="1">
                <a:solidFill>
                  <a:srgbClr val="C7404E"/>
                </a:solidFill>
              </a:rPr>
              <a:t>Ứng</a:t>
            </a:r>
            <a:endParaRPr lang="en-US" sz="2400" dirty="0">
              <a:solidFill>
                <a:srgbClr val="C7404E"/>
              </a:solidFill>
            </a:endParaRPr>
          </a:p>
        </p:txBody>
      </p:sp>
      <p:sp>
        <p:nvSpPr>
          <p:cNvPr id="12" name="Google Shape;9834;p32">
            <a:extLst>
              <a:ext uri="{FF2B5EF4-FFF2-40B4-BE49-F238E27FC236}">
                <a16:creationId xmlns:a16="http://schemas.microsoft.com/office/drawing/2014/main" id="{E2D0C6BD-13DC-D383-8CA4-E6A1BB413103}"/>
              </a:ext>
            </a:extLst>
          </p:cNvPr>
          <p:cNvSpPr txBox="1">
            <a:spLocks/>
          </p:cNvSpPr>
          <p:nvPr/>
        </p:nvSpPr>
        <p:spPr>
          <a:xfrm>
            <a:off x="3342807" y="3272269"/>
            <a:ext cx="2734965"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chemeClr val="tx2"/>
                </a:solidFill>
              </a:rPr>
              <a:t>Hiện</a:t>
            </a:r>
            <a:r>
              <a:rPr lang="en-US" sz="2400" dirty="0">
                <a:solidFill>
                  <a:schemeClr val="tx2"/>
                </a:solidFill>
              </a:rPr>
              <a:t> </a:t>
            </a:r>
            <a:r>
              <a:rPr lang="en-US" sz="2400" dirty="0" err="1">
                <a:solidFill>
                  <a:schemeClr val="tx2"/>
                </a:solidFill>
              </a:rPr>
              <a:t>Tượng</a:t>
            </a:r>
            <a:r>
              <a:rPr lang="en-US" sz="2400" dirty="0">
                <a:solidFill>
                  <a:schemeClr val="tx2"/>
                </a:solidFill>
              </a:rPr>
              <a:t> </a:t>
            </a:r>
            <a:r>
              <a:rPr lang="en-US" sz="2400" dirty="0" err="1">
                <a:solidFill>
                  <a:schemeClr val="tx2"/>
                </a:solidFill>
              </a:rPr>
              <a:t>Cảm</a:t>
            </a:r>
            <a:r>
              <a:rPr lang="en-US" sz="2400" dirty="0">
                <a:solidFill>
                  <a:schemeClr val="tx2"/>
                </a:solidFill>
              </a:rPr>
              <a:t> </a:t>
            </a:r>
            <a:r>
              <a:rPr lang="en-US" sz="2400" dirty="0" err="1">
                <a:solidFill>
                  <a:schemeClr val="tx2"/>
                </a:solidFill>
              </a:rPr>
              <a:t>Ứng</a:t>
            </a:r>
            <a:r>
              <a:rPr lang="en-US" sz="2400" dirty="0">
                <a:solidFill>
                  <a:schemeClr val="tx2"/>
                </a:solidFill>
              </a:rPr>
              <a:t> </a:t>
            </a:r>
            <a:r>
              <a:rPr lang="en-US" sz="2400" dirty="0" err="1">
                <a:solidFill>
                  <a:schemeClr val="tx2"/>
                </a:solidFill>
              </a:rPr>
              <a:t>Điện</a:t>
            </a:r>
            <a:r>
              <a:rPr lang="en-US" sz="2400" dirty="0">
                <a:solidFill>
                  <a:schemeClr val="tx2"/>
                </a:solidFill>
              </a:rPr>
              <a:t> </a:t>
            </a:r>
            <a:r>
              <a:rPr lang="en-US" sz="2400" dirty="0" err="1">
                <a:solidFill>
                  <a:schemeClr val="tx2"/>
                </a:solidFill>
              </a:rPr>
              <a:t>Từ</a:t>
            </a:r>
            <a:endParaRPr lang="en-US" sz="2400" dirty="0">
              <a:solidFill>
                <a:schemeClr val="tx2"/>
              </a:solidFill>
            </a:endParaRPr>
          </a:p>
        </p:txBody>
      </p:sp>
      <p:grpSp>
        <p:nvGrpSpPr>
          <p:cNvPr id="15" name="Group 14">
            <a:extLst>
              <a:ext uri="{FF2B5EF4-FFF2-40B4-BE49-F238E27FC236}">
                <a16:creationId xmlns:a16="http://schemas.microsoft.com/office/drawing/2014/main" id="{1B507D7F-6BBD-314B-F890-DE0C552C2AFB}"/>
              </a:ext>
            </a:extLst>
          </p:cNvPr>
          <p:cNvGrpSpPr/>
          <p:nvPr/>
        </p:nvGrpSpPr>
        <p:grpSpPr>
          <a:xfrm>
            <a:off x="4021767" y="1930067"/>
            <a:ext cx="1100464" cy="1100464"/>
            <a:chOff x="5416778" y="1695152"/>
            <a:chExt cx="1559320" cy="1559320"/>
          </a:xfrm>
        </p:grpSpPr>
        <p:sp>
          <p:nvSpPr>
            <p:cNvPr id="10" name="Oval 9">
              <a:extLst>
                <a:ext uri="{FF2B5EF4-FFF2-40B4-BE49-F238E27FC236}">
                  <a16:creationId xmlns:a16="http://schemas.microsoft.com/office/drawing/2014/main" id="{FDBE4FF9-DE36-B8D8-D6D6-55C528BEA08C}"/>
                </a:ext>
              </a:extLst>
            </p:cNvPr>
            <p:cNvSpPr/>
            <p:nvPr/>
          </p:nvSpPr>
          <p:spPr>
            <a:xfrm>
              <a:off x="5416778" y="1695152"/>
              <a:ext cx="1559320" cy="1559320"/>
            </a:xfrm>
            <a:prstGeom prst="ellipse">
              <a:avLst/>
            </a:prstGeom>
            <a:solidFill>
              <a:srgbClr val="FFFFFF"/>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B3502A-7081-AA83-B409-05BE760E11C1}"/>
                </a:ext>
              </a:extLst>
            </p:cNvPr>
            <p:cNvPicPr>
              <a:picLocks noChangeAspect="1"/>
            </p:cNvPicPr>
            <p:nvPr/>
          </p:nvPicPr>
          <p:blipFill>
            <a:blip r:embed="rId4"/>
            <a:stretch>
              <a:fillRect/>
            </a:stretch>
          </p:blipFill>
          <p:spPr>
            <a:xfrm>
              <a:off x="5477437" y="1777339"/>
              <a:ext cx="1395036" cy="1395036"/>
            </a:xfrm>
            <a:prstGeom prst="rect">
              <a:avLst/>
            </a:prstGeom>
          </p:spPr>
        </p:pic>
      </p:grpSp>
      <p:grpSp>
        <p:nvGrpSpPr>
          <p:cNvPr id="19" name="Group 18">
            <a:extLst>
              <a:ext uri="{FF2B5EF4-FFF2-40B4-BE49-F238E27FC236}">
                <a16:creationId xmlns:a16="http://schemas.microsoft.com/office/drawing/2014/main" id="{591CB714-758A-4C24-B191-A049AF52DA89}"/>
              </a:ext>
            </a:extLst>
          </p:cNvPr>
          <p:cNvGrpSpPr/>
          <p:nvPr/>
        </p:nvGrpSpPr>
        <p:grpSpPr>
          <a:xfrm>
            <a:off x="6650052" y="1930067"/>
            <a:ext cx="1100464" cy="1100464"/>
            <a:chOff x="2175563" y="1870636"/>
            <a:chExt cx="1559320" cy="1559320"/>
          </a:xfrm>
        </p:grpSpPr>
        <p:sp>
          <p:nvSpPr>
            <p:cNvPr id="20" name="Oval 19">
              <a:extLst>
                <a:ext uri="{FF2B5EF4-FFF2-40B4-BE49-F238E27FC236}">
                  <a16:creationId xmlns:a16="http://schemas.microsoft.com/office/drawing/2014/main" id="{04076BDA-89F6-43AB-BCD5-01814C6991AB}"/>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2694456-A08F-4698-9823-32284A419ED8}"/>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22" name="Google Shape;9834;p32">
            <a:extLst>
              <a:ext uri="{FF2B5EF4-FFF2-40B4-BE49-F238E27FC236}">
                <a16:creationId xmlns:a16="http://schemas.microsoft.com/office/drawing/2014/main" id="{1AA8EC82-920A-4076-81B1-2E047359613C}"/>
              </a:ext>
            </a:extLst>
          </p:cNvPr>
          <p:cNvSpPr txBox="1">
            <a:spLocks/>
          </p:cNvSpPr>
          <p:nvPr/>
        </p:nvSpPr>
        <p:spPr>
          <a:xfrm>
            <a:off x="6000195" y="3358931"/>
            <a:ext cx="252656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Nguyên</a:t>
            </a:r>
            <a:r>
              <a:rPr lang="en-US" sz="2400" dirty="0">
                <a:solidFill>
                  <a:srgbClr val="C7404E"/>
                </a:solidFill>
              </a:rPr>
              <a:t> </a:t>
            </a:r>
            <a:r>
              <a:rPr lang="en-US" sz="2400" dirty="0" err="1">
                <a:solidFill>
                  <a:srgbClr val="C7404E"/>
                </a:solidFill>
              </a:rPr>
              <a:t>Tắc</a:t>
            </a:r>
            <a:r>
              <a:rPr lang="en-US" sz="2400" dirty="0">
                <a:solidFill>
                  <a:srgbClr val="C7404E"/>
                </a:solidFill>
              </a:rPr>
              <a:t> </a:t>
            </a:r>
            <a:r>
              <a:rPr lang="en-US" sz="2400" dirty="0" err="1">
                <a:solidFill>
                  <a:srgbClr val="C7404E"/>
                </a:solidFill>
              </a:rPr>
              <a:t>Tạo</a:t>
            </a:r>
            <a:r>
              <a:rPr lang="en-US" sz="2400" dirty="0">
                <a:solidFill>
                  <a:srgbClr val="C7404E"/>
                </a:solidFill>
              </a:rPr>
              <a:t> Ra </a:t>
            </a:r>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Xoay</a:t>
            </a:r>
            <a:r>
              <a:rPr lang="en-US" sz="2400" dirty="0">
                <a:solidFill>
                  <a:srgbClr val="C7404E"/>
                </a:solidFill>
              </a:rPr>
              <a:t> </a:t>
            </a:r>
            <a:r>
              <a:rPr lang="en-US" sz="2400" dirty="0" err="1">
                <a:solidFill>
                  <a:srgbClr val="C7404E"/>
                </a:solidFill>
              </a:rPr>
              <a:t>Chiều</a:t>
            </a:r>
            <a:endParaRPr lang="en-US" sz="2400" dirty="0">
              <a:solidFill>
                <a:srgbClr val="C7404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42021" y="1549971"/>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38249" y="2510369"/>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 nên xuất hiện dòng điện trong mạch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3454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297876" y="1598923"/>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điều gì?</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332172" y="2893636"/>
            <a:ext cx="5802478" cy="844590"/>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en-US" sz="1950" kern="1200" dirty="0" err="1">
                <a:solidFill>
                  <a:prstClr val="black">
                    <a:lumMod val="85000"/>
                    <a:lumOff val="15000"/>
                  </a:prstClr>
                </a:solidFill>
                <a:ea typeface="+mn-ea"/>
                <a:cs typeface="+mn-cs"/>
              </a:rPr>
              <a:t>Nêu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điều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xuất</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hiện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dòng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cảm</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ứng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cuộn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dây</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dẫn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kín</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8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1266488" y="1204813"/>
            <a:ext cx="6177784" cy="3067386"/>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1455677" y="1083946"/>
            <a:ext cx="81679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034439" y="41304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7877512" y="3584797"/>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7877512" y="2436119"/>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56375" y="273672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936012" y="157651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1445846" y="1447878"/>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xuất hiện dòng điện chạy 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mạch</a:t>
            </a:r>
            <a:r>
              <a:rPr lang="vi-VN" sz="1950"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1445846" y="2864986"/>
            <a:ext cx="5802478"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vi-VN" sz="1950" kern="1200" dirty="0">
                <a:solidFill>
                  <a:prstClr val="black">
                    <a:lumMod val="85000"/>
                    <a:lumOff val="15000"/>
                  </a:prstClr>
                </a:solidFill>
                <a:ea typeface="+mn-ea"/>
                <a:cs typeface="+mn-cs"/>
              </a:rPr>
              <a:t>Điều kiện xuất hiện dòng điện cảm ứng trong cuộn dây dẫn kín là có sự thay đổi số đường sức từ qua cuộn dây</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1570981" y="1083055"/>
            <a:ext cx="58619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err="1">
                <a:solidFill>
                  <a:srgbClr val="000000"/>
                </a:solidFill>
                <a:latin typeface="Arial" panose="020B0604020202020204" pitchFamily="34" charset="0"/>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31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childTnLst>
                          </p:cTn>
                        </p:par>
                        <p:par>
                          <p:cTn id="8" fill="hold">
                            <p:stCondLst>
                              <p:cond delay="219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307769" cy="3160156"/>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214624"/>
            <a:ext cx="6154448" cy="1846659"/>
          </a:xfrm>
          <a:prstGeom prst="rect">
            <a:avLst/>
          </a:prstGeom>
          <a:noFill/>
        </p:spPr>
        <p:txBody>
          <a:bodyPr wrap="square" lIns="0" tIns="0" rIns="0" bIns="0" rtlCol="0">
            <a:spAutoFit/>
          </a:bodyPr>
          <a:lstStyle/>
          <a:p>
            <a:pPr lvl="0" indent="344488">
              <a:buClrTx/>
              <a:defRPr/>
            </a:pPr>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Từ các thí nghiệm trên và nhiều thí nghiêm khác, rút ra kết luận: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số đường sức từ xuyên qua tiết diện của cuộn dây dẫn kín biến thiên thì trong cuộn dây dẫn đó xuất hiện dòng điện cảm ứng.</a:t>
            </a:r>
            <a:endParaRPr kumimoji="0" lang="en-US" sz="24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3140578"/>
            <a:ext cx="6091632" cy="738664"/>
          </a:xfrm>
          <a:prstGeom prst="rect">
            <a:avLst/>
          </a:prstGeom>
          <a:noFill/>
        </p:spPr>
        <p:txBody>
          <a:bodyPr wrap="square" lIns="0" tIns="0" rIns="0" bIns="0" rtlCol="0">
            <a:spAutoFit/>
          </a:bodyPr>
          <a:lstStyle/>
          <a:p>
            <a:pPr indent="344488"/>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Hiện tượng xuẫt hiện dòng điện cảm ứng được gọi là hiện tượng cảm ứng điện từ.</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73706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275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III. NGUYÊN TẮC TẠO RA DÒNG ĐIỆN XOAY CHIỀU</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418FF52B-0736-4003-AACD-3E3C717A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809" y="1793331"/>
            <a:ext cx="3803916" cy="3803916"/>
          </a:xfrm>
          <a:prstGeom prst="rect">
            <a:avLst/>
          </a:prstGeom>
        </p:spPr>
      </p:pic>
    </p:spTree>
    <p:extLst>
      <p:ext uri="{BB962C8B-B14F-4D97-AF65-F5344CB8AC3E}">
        <p14:creationId xmlns:p14="http://schemas.microsoft.com/office/powerpoint/2010/main" val="112635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813351" y="1664931"/>
            <a:ext cx="5871070" cy="394467"/>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Dòng</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điện</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xoay</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chiều</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có</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đặc</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điểm</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gì</a:t>
            </a:r>
            <a:r>
              <a:rPr lang="en-US" sz="1950" b="1"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296340" y="2355146"/>
            <a:ext cx="5802478" cy="1294713"/>
          </a:xfrm>
          <a:prstGeom prst="rect">
            <a:avLst/>
          </a:prstGeom>
          <a:noFill/>
        </p:spPr>
        <p:txBody>
          <a:bodyPr wrap="square" lIns="0" tIns="0" rIns="0" bIns="0" rtlCol="0">
            <a:spAutoFit/>
          </a:bodyPr>
          <a:lstStyle/>
          <a:p>
            <a:pPr defTabSz="685800">
              <a:lnSpc>
                <a:spcPct val="150000"/>
              </a:lnSpc>
              <a:buClrTx/>
              <a:defRPr/>
            </a:pPr>
            <a:r>
              <a:rPr lang="vi-VN" sz="1950" b="1" kern="1200" dirty="0">
                <a:solidFill>
                  <a:schemeClr val="bg2"/>
                </a:solidFill>
                <a:ea typeface="+mn-ea"/>
                <a:cs typeface="+mn-cs"/>
              </a:rPr>
              <a:t>Dòng điện xoay chiều có đặc điểm là cường độ tăng, giảm tuần tự và chiều luân phiên thay đổi theo thời gian</a:t>
            </a:r>
            <a:r>
              <a:rPr lang="en-US" sz="1950" b="1" kern="1200" dirty="0">
                <a:solidFill>
                  <a:schemeClr val="bg2"/>
                </a:solidFill>
                <a:ea typeface="+mn-ea"/>
                <a:cs typeface="+mn-cs"/>
              </a:rPr>
              <a:t>.</a:t>
            </a:r>
            <a:endParaRPr lang="en-US" sz="1950" kern="1200" dirty="0">
              <a:solidFill>
                <a:schemeClr val="bg2"/>
              </a:solidFill>
              <a:ea typeface="+mn-ea"/>
              <a:cs typeface="+mn-cs"/>
            </a:endParaRP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52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39422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xoay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chiều</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308324"/>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sự thay đổi sáng, tối luân phiên của hai đèn LED khi quay chậm và quay nhanh cuộn dây dẫn trong từ trường.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Tiến</a:t>
            </a:r>
            <a:r>
              <a:rPr lang="en-US" sz="2000" dirty="0">
                <a:solidFill>
                  <a:schemeClr val="tx1"/>
                </a:solidFill>
              </a:rPr>
              <a:t> </a:t>
            </a:r>
            <a:r>
              <a:rPr lang="en-US" sz="2000" dirty="0" err="1">
                <a:solidFill>
                  <a:schemeClr val="tx1"/>
                </a:solidFill>
              </a:rPr>
              <a:t>hành</a:t>
            </a:r>
            <a:endParaRPr lang="en-US" sz="2000" dirty="0">
              <a:solidFill>
                <a:schemeClr val="tx1"/>
              </a:solidFill>
            </a:endParaRPr>
          </a:p>
        </p:txBody>
      </p:sp>
      <p:pic>
        <p:nvPicPr>
          <p:cNvPr id="5" name="Picture 4">
            <a:extLst>
              <a:ext uri="{FF2B5EF4-FFF2-40B4-BE49-F238E27FC236}">
                <a16:creationId xmlns:a16="http://schemas.microsoft.com/office/drawing/2014/main" id="{C645A742-E939-4168-BBC9-9F8B60A1C57C}"/>
              </a:ext>
            </a:extLst>
          </p:cNvPr>
          <p:cNvPicPr>
            <a:picLocks noChangeAspect="1"/>
          </p:cNvPicPr>
          <p:nvPr/>
        </p:nvPicPr>
        <p:blipFill>
          <a:blip r:embed="rId5"/>
          <a:stretch>
            <a:fillRect/>
          </a:stretch>
        </p:blipFill>
        <p:spPr>
          <a:xfrm>
            <a:off x="4109802" y="1405358"/>
            <a:ext cx="4061353" cy="3052400"/>
          </a:xfrm>
          <a:prstGeom prst="rect">
            <a:avLst/>
          </a:prstGeom>
        </p:spPr>
      </p:pic>
    </p:spTree>
    <p:extLst>
      <p:ext uri="{BB962C8B-B14F-4D97-AF65-F5344CB8AC3E}">
        <p14:creationId xmlns:p14="http://schemas.microsoft.com/office/powerpoint/2010/main" val="36897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574442"/>
            <a:ext cx="6381368" cy="3995145"/>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50918" y="471632"/>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204558" y="915977"/>
            <a:ext cx="6187074"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như thế nào? Khi quay nhanh cuộn dây dẫn, có phân biệt được sự thay đổi này không?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204558" y="2218146"/>
            <a:ext cx="6125142"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biến thiên (tăng giảm luân phiên) theo thời gian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997E7E-0B1B-42F4-B165-722FCED36388}"/>
              </a:ext>
            </a:extLst>
          </p:cNvPr>
          <p:cNvSpPr txBox="1"/>
          <p:nvPr/>
        </p:nvSpPr>
        <p:spPr>
          <a:xfrm>
            <a:off x="2204558" y="3071502"/>
            <a:ext cx="6187074"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rPr>
              <a:t>Dòng điện xuất hiện trong cuộn dây dẫn đi qua đèn LED có đặc điểm gì</a:t>
            </a:r>
            <a:r>
              <a:rPr lang="en-US" sz="2000" kern="1200" dirty="0">
                <a:solidFill>
                  <a:prstClr val="black">
                    <a:lumMod val="85000"/>
                    <a:lumOff val="15000"/>
                  </a:prstClr>
                </a:solidFill>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05D67441-74FF-4F67-992E-5CC1180662A8}"/>
              </a:ext>
            </a:extLst>
          </p:cNvPr>
          <p:cNvSpPr txBox="1"/>
          <p:nvPr/>
        </p:nvSpPr>
        <p:spPr>
          <a:xfrm>
            <a:off x="2204558" y="3901210"/>
            <a:ext cx="6125142" cy="404663"/>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Nêu nguyên tắc tạo ra dòng điện xoay chiều.</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48263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327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515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par>
                          <p:cTn id="20" fill="hold">
                            <p:stCondLst>
                              <p:cond delay="6520"/>
                            </p:stCondLst>
                            <p:childTnLst>
                              <p:par>
                                <p:cTn id="21" presetID="22" presetClass="entr" presetSubtype="1" fill="hold" grpId="0" nodeType="afterEffect">
                                  <p:stCondLst>
                                    <p:cond delay="0"/>
                                  </p:stCondLst>
                                  <p:iterate type="lt">
                                    <p:tmPct val="3000"/>
                                  </p:iterate>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Khi quay nhanh cuộn dây dẫn, có phân biệt được sự thay đổi</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265360" y="2851253"/>
            <a:ext cx="6091632"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tăng khi quay nhanh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99725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Dòng điện xuất hiện trong cuộn dây dẫn đi qua đèn LED có đặc điểm là thay đổi chiều liên tục</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04836" y="2412010"/>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Nguyên tắc tạo ra dòng điện xoay chiều là làm thay đổi số đường sức từ qua tiết diện cuộn dây tức là dựa trên hiện tượng cảm ứng điện từ</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104591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1"/>
        <p:cNvGrpSpPr/>
        <p:nvPr/>
      </p:nvGrpSpPr>
      <p:grpSpPr>
        <a:xfrm>
          <a:off x="0" y="0"/>
          <a:ext cx="0" cy="0"/>
          <a:chOff x="0" y="0"/>
          <a:chExt cx="0" cy="0"/>
        </a:xfrm>
      </p:grpSpPr>
      <p:sp>
        <p:nvSpPr>
          <p:cNvPr id="9882" name="Google Shape;9882;p35"/>
          <p:cNvSpPr/>
          <p:nvPr/>
        </p:nvSpPr>
        <p:spPr>
          <a:xfrm>
            <a:off x="1385648" y="1995000"/>
            <a:ext cx="1153500" cy="1153500"/>
          </a:xfrm>
          <a:prstGeom prst="roundRect">
            <a:avLst>
              <a:gd name="adj" fmla="val 8532"/>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dirty="0">
              <a:solidFill>
                <a:schemeClr val="lt2"/>
              </a:solidFill>
              <a:latin typeface="Fira Sans Condensed Black" panose="020B0A03050000020004" pitchFamily="34" charset="0"/>
              <a:ea typeface="Gantari ExtraBold"/>
              <a:cs typeface="Gantari ExtraBold"/>
              <a:sym typeface="Gantari ExtraBold"/>
            </a:endParaRPr>
          </a:p>
        </p:txBody>
      </p:sp>
      <p:sp>
        <p:nvSpPr>
          <p:cNvPr id="9883" name="Google Shape;9883;p35"/>
          <p:cNvSpPr txBox="1">
            <a:spLocks noGrp="1"/>
          </p:cNvSpPr>
          <p:nvPr>
            <p:ph type="title"/>
          </p:nvPr>
        </p:nvSpPr>
        <p:spPr>
          <a:xfrm>
            <a:off x="2834564" y="1957575"/>
            <a:ext cx="3474871" cy="135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000" dirty="0"/>
              <a:t>DÒNG ĐIỆN CẢM ỨNG</a:t>
            </a:r>
            <a:endParaRPr sz="4000" dirty="0"/>
          </a:p>
        </p:txBody>
      </p:sp>
      <p:sp>
        <p:nvSpPr>
          <p:cNvPr id="9884" name="Google Shape;9884;p35"/>
          <p:cNvSpPr txBox="1">
            <a:spLocks noGrp="1"/>
          </p:cNvSpPr>
          <p:nvPr>
            <p:ph type="title" idx="2"/>
          </p:nvPr>
        </p:nvSpPr>
        <p:spPr>
          <a:xfrm>
            <a:off x="1385648" y="2150850"/>
            <a:ext cx="1153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7200" dirty="0"/>
              <a:t>I</a:t>
            </a:r>
            <a:endParaRPr sz="7200" dirty="0"/>
          </a:p>
        </p:txBody>
      </p:sp>
      <p:sp>
        <p:nvSpPr>
          <p:cNvPr id="9885" name="Google Shape;9885;p35"/>
          <p:cNvSpPr/>
          <p:nvPr/>
        </p:nvSpPr>
        <p:spPr>
          <a:xfrm>
            <a:off x="6749650" y="179137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35"/>
          <p:cNvGrpSpPr/>
          <p:nvPr/>
        </p:nvGrpSpPr>
        <p:grpSpPr>
          <a:xfrm>
            <a:off x="6538223" y="163649"/>
            <a:ext cx="1356637" cy="1528669"/>
            <a:chOff x="6638425" y="262025"/>
            <a:chExt cx="1356637" cy="1528669"/>
          </a:xfrm>
        </p:grpSpPr>
        <p:sp>
          <p:nvSpPr>
            <p:cNvPr id="9889" name="Google Shape;9889;p35"/>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35"/>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35"/>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35"/>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09231F48-72CB-4B3E-7AD6-3B91F5890973}"/>
              </a:ext>
            </a:extLst>
          </p:cNvPr>
          <p:cNvGrpSpPr/>
          <p:nvPr/>
        </p:nvGrpSpPr>
        <p:grpSpPr>
          <a:xfrm>
            <a:off x="6594033" y="1957575"/>
            <a:ext cx="1206945" cy="1206945"/>
            <a:chOff x="2167902" y="1695152"/>
            <a:chExt cx="1559320" cy="1559320"/>
          </a:xfrm>
        </p:grpSpPr>
        <p:sp>
          <p:nvSpPr>
            <p:cNvPr id="3" name="Oval 2">
              <a:extLst>
                <a:ext uri="{FF2B5EF4-FFF2-40B4-BE49-F238E27FC236}">
                  <a16:creationId xmlns:a16="http://schemas.microsoft.com/office/drawing/2014/main" id="{DD529442-377E-ECA2-05DD-3439D975458C}"/>
                </a:ext>
              </a:extLst>
            </p:cNvPr>
            <p:cNvSpPr/>
            <p:nvPr/>
          </p:nvSpPr>
          <p:spPr>
            <a:xfrm>
              <a:off x="2167902" y="1695152"/>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8069D4-6023-09B3-8E81-8CDB6AAEE1DF}"/>
                </a:ext>
              </a:extLst>
            </p:cNvPr>
            <p:cNvPicPr>
              <a:picLocks noChangeAspect="1"/>
            </p:cNvPicPr>
            <p:nvPr/>
          </p:nvPicPr>
          <p:blipFill>
            <a:blip r:embed="rId3"/>
            <a:stretch>
              <a:fillRect/>
            </a:stretch>
          </p:blipFill>
          <p:spPr>
            <a:xfrm>
              <a:off x="2450747" y="1977997"/>
              <a:ext cx="993630" cy="99363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1046137" y="3465575"/>
            <a:ext cx="7322948" cy="1200329"/>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và cho biết cách dẫn dòng điện xoay chiều xuất hiện trong khung dây quay trong từ trường đều ra mạch ngoài như thế nào?</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5737342" y="747926"/>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a:solidFill>
                  <a:schemeClr val="tx1"/>
                </a:solidFill>
              </a:rPr>
              <a:t>Quan </a:t>
            </a:r>
            <a:r>
              <a:rPr lang="en-US" sz="2000" dirty="0" err="1">
                <a:solidFill>
                  <a:schemeClr val="tx1"/>
                </a:solidFill>
              </a:rPr>
              <a:t>sát</a:t>
            </a:r>
            <a:r>
              <a:rPr lang="en-US" sz="2000" dirty="0">
                <a:solidFill>
                  <a:schemeClr val="tx1"/>
                </a:solidFill>
              </a:rPr>
              <a:t> </a:t>
            </a: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861246" y="1223601"/>
            <a:ext cx="3254771" cy="1945657"/>
          </a:xfrm>
          <a:prstGeom prst="rect">
            <a:avLst/>
          </a:prstGeom>
        </p:spPr>
      </p:pic>
      <p:pic>
        <p:nvPicPr>
          <p:cNvPr id="19" name="Picture 18">
            <a:extLst>
              <a:ext uri="{FF2B5EF4-FFF2-40B4-BE49-F238E27FC236}">
                <a16:creationId xmlns:a16="http://schemas.microsoft.com/office/drawing/2014/main" id="{2C11937C-AFB8-43FB-811E-8359B9B480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459" t="1" r="12541" b="765"/>
          <a:stretch/>
        </p:blipFill>
        <p:spPr>
          <a:xfrm>
            <a:off x="1378009" y="925507"/>
            <a:ext cx="3193991" cy="2377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942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36530" y="907794"/>
            <a:ext cx="4159826" cy="2677656"/>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Thí nghiệm trên cho thấy, khi quay cuộn dây thì số đường sức từ xuyên qua tiết diện của cuộn dây dẫn biến thiên (tăng, giảm luân phiên) theo thời gian tạo ra dòng điện xoay chiều. </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952737" y="1189383"/>
            <a:ext cx="3669471" cy="2193559"/>
          </a:xfrm>
          <a:prstGeom prst="rect">
            <a:avLst/>
          </a:prstGeom>
        </p:spPr>
      </p:pic>
      <p:sp>
        <p:nvSpPr>
          <p:cNvPr id="17" name="TextBox 16">
            <a:extLst>
              <a:ext uri="{FF2B5EF4-FFF2-40B4-BE49-F238E27FC236}">
                <a16:creationId xmlns:a16="http://schemas.microsoft.com/office/drawing/2014/main" id="{E97121E4-99B1-4E7C-8178-26748373E1BA}"/>
              </a:ext>
            </a:extLst>
          </p:cNvPr>
          <p:cNvSpPr txBox="1"/>
          <p:nvPr/>
        </p:nvSpPr>
        <p:spPr>
          <a:xfrm>
            <a:off x="806364" y="3524137"/>
            <a:ext cx="7322948" cy="830997"/>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Dòng điện này đi qua hai chổi quét tì vào hai vành khuyên ở hai đầu cuộn dây đến đèn tạo thành mạch kín.</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621860" cy="2665362"/>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517546" y="1421974"/>
            <a:ext cx="6108908" cy="1846659"/>
          </a:xfrm>
          <a:prstGeom prst="rect">
            <a:avLst/>
          </a:prstGeom>
          <a:noFill/>
        </p:spPr>
        <p:txBody>
          <a:bodyPr wrap="square" lIns="0" tIns="0" rIns="0" bIns="0" rtlCol="0">
            <a:spAutoFit/>
          </a:bodyPr>
          <a:lstStyle/>
          <a:p>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Nguyên tắc tạo dòng điện xoay chiều dựa trên hiện tượng cảm ứng điện từ: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sổ đường sức từ qua tiết diện của cuộn dây dẫn kín biến thiên (tăng, giảm luân phiên) theo thời gian, trong cuộn dây xuất hiện dòng điện xoay chiều.</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6624461" y="2864312"/>
            <a:ext cx="1771001" cy="1771001"/>
          </a:xfrm>
          <a:prstGeom prst="rect">
            <a:avLst/>
          </a:prstGeom>
        </p:spPr>
      </p:pic>
    </p:spTree>
    <p:extLst>
      <p:ext uri="{BB962C8B-B14F-4D97-AF65-F5344CB8AC3E}">
        <p14:creationId xmlns:p14="http://schemas.microsoft.com/office/powerpoint/2010/main" val="381643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88"/>
        <p:cNvGrpSpPr/>
        <p:nvPr/>
      </p:nvGrpSpPr>
      <p:grpSpPr>
        <a:xfrm>
          <a:off x="0" y="0"/>
          <a:ext cx="0" cy="0"/>
          <a:chOff x="0" y="0"/>
          <a:chExt cx="0" cy="0"/>
        </a:xfrm>
      </p:grpSpPr>
      <p:sp>
        <p:nvSpPr>
          <p:cNvPr id="9989" name="Google Shape;9989;p42"/>
          <p:cNvSpPr txBox="1">
            <a:spLocks noGrp="1"/>
          </p:cNvSpPr>
          <p:nvPr>
            <p:ph type="title"/>
          </p:nvPr>
        </p:nvSpPr>
        <p:spPr>
          <a:xfrm>
            <a:off x="1270650" y="629375"/>
            <a:ext cx="7020000" cy="517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dirty="0"/>
              <a:t>PHIẾU HỌC TẬP</a:t>
            </a:r>
            <a:endParaRPr sz="2800" dirty="0"/>
          </a:p>
        </p:txBody>
      </p:sp>
      <p:sp>
        <p:nvSpPr>
          <p:cNvPr id="9992" name="Google Shape;9992;p42"/>
          <p:cNvSpPr/>
          <p:nvPr/>
        </p:nvSpPr>
        <p:spPr>
          <a:xfrm>
            <a:off x="7818975"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2"/>
          <p:cNvSpPr/>
          <p:nvPr/>
        </p:nvSpPr>
        <p:spPr>
          <a:xfrm>
            <a:off x="6518075" y="8332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4" name="Google Shape;9994;p42"/>
          <p:cNvGrpSpPr/>
          <p:nvPr/>
        </p:nvGrpSpPr>
        <p:grpSpPr>
          <a:xfrm rot="6300357">
            <a:off x="7074685" y="581435"/>
            <a:ext cx="707993" cy="442801"/>
            <a:chOff x="1445125" y="3867675"/>
            <a:chExt cx="803300" cy="502950"/>
          </a:xfrm>
        </p:grpSpPr>
        <p:sp>
          <p:nvSpPr>
            <p:cNvPr id="9995" name="Google Shape;9995;p42"/>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2"/>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2"/>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834;p32">
            <a:extLst>
              <a:ext uri="{FF2B5EF4-FFF2-40B4-BE49-F238E27FC236}">
                <a16:creationId xmlns:a16="http://schemas.microsoft.com/office/drawing/2014/main" id="{78152CC4-C74E-A073-2E6C-D5D040FB9ACB}"/>
              </a:ext>
            </a:extLst>
          </p:cNvPr>
          <p:cNvSpPr txBox="1">
            <a:spLocks/>
          </p:cNvSpPr>
          <p:nvPr/>
        </p:nvSpPr>
        <p:spPr>
          <a:xfrm>
            <a:off x="1270650" y="1337656"/>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Giải thích vì sao khi cho nam châm vĩnh cửu quay quanh trục thẳng đứng trước một cuộn dây dẫn thì kim điện kế bị lệch.</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7" name="Google Shape;9834;p32">
            <a:extLst>
              <a:ext uri="{FF2B5EF4-FFF2-40B4-BE49-F238E27FC236}">
                <a16:creationId xmlns:a16="http://schemas.microsoft.com/office/drawing/2014/main" id="{07F946DF-19EF-2ACA-D90F-2BA9EC5809ED}"/>
              </a:ext>
            </a:extLst>
          </p:cNvPr>
          <p:cNvSpPr txBox="1">
            <a:spLocks/>
          </p:cNvSpPr>
          <p:nvPr/>
        </p:nvSpPr>
        <p:spPr>
          <a:xfrm>
            <a:off x="1270650" y="2478115"/>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Đề xuất một cách khác để làm biến đổi số đường sức từ xuyên qua một cuộn dây dẫn mềm đặt cạnh một nam châm vĩnh cửu.</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8" name="Google Shape;9834;p32">
            <a:extLst>
              <a:ext uri="{FF2B5EF4-FFF2-40B4-BE49-F238E27FC236}">
                <a16:creationId xmlns:a16="http://schemas.microsoft.com/office/drawing/2014/main" id="{0B64095F-0FC3-5BFB-CE2C-D1F83E7C361F}"/>
              </a:ext>
            </a:extLst>
          </p:cNvPr>
          <p:cNvSpPr txBox="1">
            <a:spLocks/>
          </p:cNvSpPr>
          <p:nvPr/>
        </p:nvSpPr>
        <p:spPr>
          <a:xfrm>
            <a:off x="1270650" y="3618574"/>
            <a:ext cx="7142272" cy="618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Nguyên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tắc</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hoạt</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động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của</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đèn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pin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nạp</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bằng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tay</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947100" y="1283866"/>
            <a:ext cx="4636714" cy="2741286"/>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94384" y="2001539"/>
              <a:ext cx="5436966" cy="2751136"/>
            </a:xfrm>
            <a:prstGeom prst="rect">
              <a:avLst/>
            </a:prstGeom>
            <a:noFill/>
          </p:spPr>
          <p:txBody>
            <a:bodyPr wrap="square" rtlCol="0">
              <a:spAutoFit/>
            </a:bodyPr>
            <a:lstStyle/>
            <a:p>
              <a:pPr algn="just">
                <a:lnSpc>
                  <a:spcPct val="120000"/>
                </a:lnSpc>
              </a:pPr>
              <a:r>
                <a:rPr lang="en-US" altLang="zh-CN" sz="2200" dirty="0">
                  <a:latin typeface="Calibri" panose="020F0502020204030204" pitchFamily="34" charset="0"/>
                  <a:cs typeface="Calibri" panose="020F0502020204030204" pitchFamily="34" charset="0"/>
                  <a:sym typeface="+mn-lt"/>
                </a:rPr>
                <a:t>Khi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quay,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đường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thay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đổi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biến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thiên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nên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trong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dẫn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grpSp>
        <p:nvGrpSpPr>
          <p:cNvPr id="17" name="Nhóm 9">
            <a:extLst>
              <a:ext uri="{FF2B5EF4-FFF2-40B4-BE49-F238E27FC236}">
                <a16:creationId xmlns:a16="http://schemas.microsoft.com/office/drawing/2014/main" id="{6323D2CF-79A9-1A58-61C4-76B1B670AF11}"/>
              </a:ext>
            </a:extLst>
          </p:cNvPr>
          <p:cNvGrpSpPr/>
          <p:nvPr/>
        </p:nvGrpSpPr>
        <p:grpSpPr>
          <a:xfrm>
            <a:off x="366513" y="1283866"/>
            <a:ext cx="3340453" cy="2741286"/>
            <a:chOff x="1145758" y="1454727"/>
            <a:chExt cx="4647970" cy="3814277"/>
          </a:xfrm>
        </p:grpSpPr>
        <p:grpSp>
          <p:nvGrpSpPr>
            <p:cNvPr id="18" name="组合 7">
              <a:extLst>
                <a:ext uri="{FF2B5EF4-FFF2-40B4-BE49-F238E27FC236}">
                  <a16:creationId xmlns:a16="http://schemas.microsoft.com/office/drawing/2014/main" id="{4583C323-4E00-4D20-7BF4-3209847010BE}"/>
                </a:ext>
              </a:extLst>
            </p:cNvPr>
            <p:cNvGrpSpPr/>
            <p:nvPr/>
          </p:nvGrpSpPr>
          <p:grpSpPr>
            <a:xfrm>
              <a:off x="1147038" y="1454727"/>
              <a:ext cx="4646690" cy="3814277"/>
              <a:chOff x="2948683" y="1456362"/>
              <a:chExt cx="2783840" cy="3945276"/>
            </a:xfrm>
          </p:grpSpPr>
          <p:sp>
            <p:nvSpPr>
              <p:cNvPr id="20" name="矩形: 剪去对角 4">
                <a:extLst>
                  <a:ext uri="{FF2B5EF4-FFF2-40B4-BE49-F238E27FC236}">
                    <a16:creationId xmlns:a16="http://schemas.microsoft.com/office/drawing/2014/main" id="{185591C6-C3B0-DEB0-6412-5A79D7ACF64D}"/>
                  </a:ext>
                </a:extLst>
              </p:cNvPr>
              <p:cNvSpPr/>
              <p:nvPr/>
            </p:nvSpPr>
            <p:spPr>
              <a:xfrm>
                <a:off x="2948683" y="1456362"/>
                <a:ext cx="2783840" cy="3945276"/>
              </a:xfrm>
              <a:prstGeom prst="snip2DiagRect">
                <a:avLst/>
              </a:prstGeom>
              <a:no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1" name="直角三角形 5">
                <a:extLst>
                  <a:ext uri="{FF2B5EF4-FFF2-40B4-BE49-F238E27FC236}">
                    <a16:creationId xmlns:a16="http://schemas.microsoft.com/office/drawing/2014/main" id="{0F3767B1-75A0-4178-4989-D2DE18D0C705}"/>
                  </a:ext>
                </a:extLst>
              </p:cNvPr>
              <p:cNvSpPr/>
              <p:nvPr/>
            </p:nvSpPr>
            <p:spPr>
              <a:xfrm rot="10800000">
                <a:off x="5287709" y="1456362"/>
                <a:ext cx="444814" cy="648381"/>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2" name="直角三角形 6">
                <a:extLst>
                  <a:ext uri="{FF2B5EF4-FFF2-40B4-BE49-F238E27FC236}">
                    <a16:creationId xmlns:a16="http://schemas.microsoft.com/office/drawing/2014/main" id="{7DA61052-D252-2733-B05D-CBD0A3BCDC39}"/>
                  </a:ext>
                </a:extLst>
              </p:cNvPr>
              <p:cNvSpPr/>
              <p:nvPr/>
            </p:nvSpPr>
            <p:spPr>
              <a:xfrm rot="16200000" flipV="1">
                <a:off x="2881634" y="4889775"/>
                <a:ext cx="578912" cy="444814"/>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pic>
          <p:nvPicPr>
            <p:cNvPr id="19" name="Hình ảnh 8">
              <a:extLst>
                <a:ext uri="{FF2B5EF4-FFF2-40B4-BE49-F238E27FC236}">
                  <a16:creationId xmlns:a16="http://schemas.microsoft.com/office/drawing/2014/main" id="{89373266-F216-4286-4B72-D88711CFB316}"/>
                </a:ext>
              </a:extLst>
            </p:cNvPr>
            <p:cNvPicPr>
              <a:picLocks noChangeAspect="1"/>
            </p:cNvPicPr>
            <p:nvPr/>
          </p:nvPicPr>
          <p:blipFill>
            <a:blip r:embed="rId4"/>
            <a:stretch>
              <a:fillRect/>
            </a:stretch>
          </p:blipFill>
          <p:spPr>
            <a:xfrm>
              <a:off x="1145758" y="2148686"/>
              <a:ext cx="4647970" cy="2381750"/>
            </a:xfrm>
            <a:prstGeom prst="rect">
              <a:avLst/>
            </a:prstGeom>
          </p:spPr>
        </p:pic>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extLst>
      <p:ext uri="{BB962C8B-B14F-4D97-AF65-F5344CB8AC3E}">
        <p14:creationId xmlns:p14="http://schemas.microsoft.com/office/powerpoint/2010/main" val="403934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1500"/>
                                        <p:tgtEl>
                                          <p:spTgt spid="17"/>
                                        </p:tgtEl>
                                      </p:cBhvr>
                                    </p:animEffect>
                                  </p:childTnLst>
                                </p:cTn>
                              </p:par>
                            </p:childTnLst>
                          </p:cTn>
                        </p:par>
                        <p:par>
                          <p:cTn id="12" fill="hold">
                            <p:stCondLst>
                              <p:cond delay="206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500" fill="hold"/>
                                        <p:tgtEl>
                                          <p:spTgt spid="9"/>
                                        </p:tgtEl>
                                        <p:attrNameLst>
                                          <p:attrName>ppt_w</p:attrName>
                                        </p:attrNameLst>
                                      </p:cBhvr>
                                      <p:tavLst>
                                        <p:tav tm="0">
                                          <p:val>
                                            <p:fltVal val="0"/>
                                          </p:val>
                                        </p:tav>
                                        <p:tav tm="100000">
                                          <p:val>
                                            <p:strVal val="#ppt_w"/>
                                          </p:val>
                                        </p:tav>
                                      </p:tavLst>
                                    </p:anim>
                                    <p:anim calcmode="lin" valueType="num">
                                      <p:cBhvr>
                                        <p:cTn id="16" dur="1500" fill="hold"/>
                                        <p:tgtEl>
                                          <p:spTgt spid="9"/>
                                        </p:tgtEl>
                                        <p:attrNameLst>
                                          <p:attrName>ppt_h</p:attrName>
                                        </p:attrNameLst>
                                      </p:cBhvr>
                                      <p:tavLst>
                                        <p:tav tm="0">
                                          <p:val>
                                            <p:fltVal val="0"/>
                                          </p:val>
                                        </p:tav>
                                        <p:tav tm="100000">
                                          <p:val>
                                            <p:strVal val="#ppt_h"/>
                                          </p:val>
                                        </p:tav>
                                      </p:tavLst>
                                    </p:anim>
                                    <p:anim calcmode="lin" valueType="num">
                                      <p:cBhvr>
                                        <p:cTn id="17" dur="1500" fill="hold"/>
                                        <p:tgtEl>
                                          <p:spTgt spid="9"/>
                                        </p:tgtEl>
                                        <p:attrNameLst>
                                          <p:attrName>style.rotation</p:attrName>
                                        </p:attrNameLst>
                                      </p:cBhvr>
                                      <p:tavLst>
                                        <p:tav tm="0">
                                          <p:val>
                                            <p:fltVal val="90"/>
                                          </p:val>
                                        </p:tav>
                                        <p:tav tm="100000">
                                          <p:val>
                                            <p:fltVal val="0"/>
                                          </p:val>
                                        </p:tav>
                                      </p:tavLst>
                                    </p:anim>
                                    <p:animEffect transition="in" filter="fade">
                                      <p:cBhvr>
                                        <p:cTn id="1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27102" y="1018478"/>
            <a:ext cx="8256712" cy="1397393"/>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36764" y="1572834"/>
              <a:ext cx="5436966" cy="3578811"/>
            </a:xfrm>
            <a:prstGeom prst="rect">
              <a:avLst/>
            </a:prstGeom>
            <a:noFill/>
          </p:spPr>
          <p:txBody>
            <a:bodyPr wrap="square" rtlCol="0">
              <a:spAutoFit/>
            </a:bodyPr>
            <a:lstStyle/>
            <a:p>
              <a:pPr>
                <a:lnSpc>
                  <a:spcPct val="120000"/>
                </a:lnSpc>
              </a:pPr>
              <a:r>
                <a:rPr lang="en-US" altLang="zh-CN" sz="2200" dirty="0">
                  <a:latin typeface="Calibri" panose="020F0502020204030204" pitchFamily="34" charset="0"/>
                  <a:cs typeface="Calibri" panose="020F0502020204030204" pitchFamily="34" charset="0"/>
                  <a:sym typeface="+mn-lt"/>
                </a:rPr>
                <a:t>Di </a:t>
              </a:r>
              <a:r>
                <a:rPr lang="en-US" altLang="zh-CN" sz="2200" dirty="0" err="1">
                  <a:latin typeface="Calibri" panose="020F0502020204030204" pitchFamily="34" charset="0"/>
                  <a:cs typeface="Calibri" panose="020F0502020204030204" pitchFamily="34" charset="0"/>
                  <a:sym typeface="+mn-lt"/>
                </a:rPr>
                <a:t>chuyển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lại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gần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ra</a:t>
              </a:r>
              <a:r>
                <a:rPr lang="en-US" altLang="zh-CN" sz="2200" dirty="0">
                  <a:latin typeface="Calibri" panose="020F0502020204030204" pitchFamily="34" charset="0"/>
                  <a:cs typeface="Calibri" panose="020F0502020204030204" pitchFamily="34" charset="0"/>
                  <a:sym typeface="+mn-lt"/>
                </a:rPr>
                <a:t> xa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đ</a:t>
              </a:r>
              <a:r>
                <a:rPr lang="vi-VN" altLang="zh-CN" sz="2200" dirty="0">
                  <a:latin typeface="Calibri" panose="020F0502020204030204" pitchFamily="34" charset="0"/>
                  <a:cs typeface="Calibri" panose="020F0502020204030204" pitchFamily="34" charset="0"/>
                  <a:sym typeface="+mn-lt"/>
                </a:rPr>
                <a:t>ư</a:t>
              </a:r>
              <a:r>
                <a:rPr lang="en-US" altLang="zh-CN" sz="2200" dirty="0" err="1">
                  <a:latin typeface="Calibri" panose="020F0502020204030204" pitchFamily="34" charset="0"/>
                  <a:cs typeface="Calibri" panose="020F0502020204030204" pitchFamily="34" charset="0"/>
                  <a:sym typeface="+mn-lt"/>
                </a:rPr>
                <a:t>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xuống</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3" name="Hình ảnh 3">
            <a:extLst>
              <a:ext uri="{FF2B5EF4-FFF2-40B4-BE49-F238E27FC236}">
                <a16:creationId xmlns:a16="http://schemas.microsoft.com/office/drawing/2014/main" id="{0941B431-B0CD-55AC-256D-0A3A0BD33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6734" y="3111020"/>
            <a:ext cx="2847979" cy="1232850"/>
          </a:xfrm>
          <a:prstGeom prst="rect">
            <a:avLst/>
          </a:prstGeom>
        </p:spPr>
      </p:pic>
      <p:pic>
        <p:nvPicPr>
          <p:cNvPr id="5" name="Hình ảnh 3">
            <a:extLst>
              <a:ext uri="{FF2B5EF4-FFF2-40B4-BE49-F238E27FC236}">
                <a16:creationId xmlns:a16="http://schemas.microsoft.com/office/drawing/2014/main" id="{6322AE48-2549-1C2A-1EFB-9C57841FB6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4713" y="3111020"/>
            <a:ext cx="2847979" cy="1232850"/>
          </a:xfrm>
          <a:prstGeom prst="rect">
            <a:avLst/>
          </a:prstGeom>
        </p:spPr>
      </p:pic>
      <p:pic>
        <p:nvPicPr>
          <p:cNvPr id="2" name="Hình ảnh 3">
            <a:extLst>
              <a:ext uri="{FF2B5EF4-FFF2-40B4-BE49-F238E27FC236}">
                <a16:creationId xmlns:a16="http://schemas.microsoft.com/office/drawing/2014/main" id="{B2BEF5A6-7CB9-A85F-2033-F2DBD5D9AB52}"/>
              </a:ext>
            </a:extLst>
          </p:cNvPr>
          <p:cNvPicPr>
            <a:picLocks noChangeAspect="1"/>
          </p:cNvPicPr>
          <p:nvPr/>
        </p:nvPicPr>
        <p:blipFill>
          <a:blip r:embed="rId5"/>
          <a:stretch>
            <a:fillRect/>
          </a:stretch>
        </p:blipFill>
        <p:spPr>
          <a:xfrm>
            <a:off x="233886" y="3111021"/>
            <a:ext cx="2847977" cy="1204914"/>
          </a:xfrm>
          <a:prstGeom prst="rect">
            <a:avLst/>
          </a:prstGeom>
        </p:spPr>
      </p:pic>
    </p:spTree>
    <p:extLst>
      <p:ext uri="{BB962C8B-B14F-4D97-AF65-F5344CB8AC3E}">
        <p14:creationId xmlns:p14="http://schemas.microsoft.com/office/powerpoint/2010/main" val="122948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par>
                          <p:cTn id="15" fill="hold">
                            <p:stCondLst>
                              <p:cond delay="1310"/>
                            </p:stCondLst>
                            <p:childTnLst>
                              <p:par>
                                <p:cTn id="16" presetID="1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250"/>
                                        <p:tgtEl>
                                          <p:spTgt spid="2"/>
                                        </p:tgtEl>
                                        <p:attrNameLst>
                                          <p:attrName>ppt_y</p:attrName>
                                        </p:attrNameLst>
                                      </p:cBhvr>
                                      <p:tavLst>
                                        <p:tav tm="0">
                                          <p:val>
                                            <p:strVal val="#ppt_y+#ppt_h*1.125000"/>
                                          </p:val>
                                        </p:tav>
                                        <p:tav tm="100000">
                                          <p:val>
                                            <p:strVal val="#ppt_y"/>
                                          </p:val>
                                        </p:tav>
                                      </p:tavLst>
                                    </p:anim>
                                    <p:animEffect transition="in" filter="wipe(up)">
                                      <p:cBhvr>
                                        <p:cTn id="19" dur="1250"/>
                                        <p:tgtEl>
                                          <p:spTgt spid="2"/>
                                        </p:tgtEl>
                                      </p:cBhvr>
                                    </p:animEffect>
                                  </p:childTnLst>
                                </p:cTn>
                              </p:par>
                            </p:childTnLst>
                          </p:cTn>
                        </p:par>
                        <p:par>
                          <p:cTn id="20" fill="hold">
                            <p:stCondLst>
                              <p:cond delay="2560"/>
                            </p:stCondLst>
                            <p:childTnLst>
                              <p:par>
                                <p:cTn id="21" presetID="1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p:tgtEl>
                                          <p:spTgt spid="3"/>
                                        </p:tgtEl>
                                        <p:attrNameLst>
                                          <p:attrName>ppt_y</p:attrName>
                                        </p:attrNameLst>
                                      </p:cBhvr>
                                      <p:tavLst>
                                        <p:tav tm="0">
                                          <p:val>
                                            <p:strVal val="#ppt_y+#ppt_h*1.125000"/>
                                          </p:val>
                                        </p:tav>
                                        <p:tav tm="100000">
                                          <p:val>
                                            <p:strVal val="#ppt_y"/>
                                          </p:val>
                                        </p:tav>
                                      </p:tavLst>
                                    </p:anim>
                                    <p:animEffect transition="in" filter="wipe(up)">
                                      <p:cBhvr>
                                        <p:cTn id="24" dur="1250"/>
                                        <p:tgtEl>
                                          <p:spTgt spid="3"/>
                                        </p:tgtEl>
                                      </p:cBhvr>
                                    </p:animEffect>
                                  </p:childTnLst>
                                </p:cTn>
                              </p:par>
                            </p:childTnLst>
                          </p:cTn>
                        </p:par>
                        <p:par>
                          <p:cTn id="25" fill="hold">
                            <p:stCondLst>
                              <p:cond delay="381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250"/>
                                        <p:tgtEl>
                                          <p:spTgt spid="5"/>
                                        </p:tgtEl>
                                        <p:attrNameLst>
                                          <p:attrName>ppt_y</p:attrName>
                                        </p:attrNameLst>
                                      </p:cBhvr>
                                      <p:tavLst>
                                        <p:tav tm="0">
                                          <p:val>
                                            <p:strVal val="#ppt_y+#ppt_h*1.125000"/>
                                          </p:val>
                                        </p:tav>
                                        <p:tav tm="100000">
                                          <p:val>
                                            <p:strVal val="#ppt_y"/>
                                          </p:val>
                                        </p:tav>
                                      </p:tavLst>
                                    </p:anim>
                                    <p:animEffect transition="in" filter="wipe(up)">
                                      <p:cBhvr>
                                        <p:cTn id="2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274475" y="807246"/>
            <a:ext cx="4677171" cy="4012581"/>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331951" y="1589364"/>
              <a:ext cx="5436966" cy="3545000"/>
            </a:xfrm>
            <a:prstGeom prst="rect">
              <a:avLst/>
            </a:prstGeom>
            <a:noFill/>
          </p:spPr>
          <p:txBody>
            <a:bodyPr wrap="square" rtlCol="0">
              <a:spAutoFit/>
            </a:bodyPr>
            <a:lstStyle/>
            <a:p>
              <a:pPr>
                <a:lnSpc>
                  <a:spcPct val="120000"/>
                </a:lnSpc>
              </a:pPr>
              <a:r>
                <a:rPr lang="vi-VN" altLang="zh-CN" sz="2200" dirty="0">
                  <a:latin typeface="Calibri" panose="020F0502020204030204" pitchFamily="34" charset="0"/>
                  <a:cs typeface="Calibri" panose="020F0502020204030204" pitchFamily="34" charset="0"/>
                  <a:sym typeface="+mn-lt"/>
                </a:rPr>
                <a:t>Cần nạp điện bị bóp làm di chuyển bánh răng bên trong đẩy nam châm chạy xuyên qua cuộn dây từ đầu này sang đầu kia rồi ngược lại, từ đó số lượng đường sức từ trường đi xuyên qua mặt cắt cuộn dây thay đổi theo thời gian và xuát hiện dòng điện trong cuộn dây khép kín</a:t>
              </a:r>
              <a:endParaRPr lang="en-US" altLang="zh-CN"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223547"/>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6" name="Picture 2" descr="Đèn Pin Tự Sạc Tiện Lợi (2 Đèn) Hà Nội">
            <a:extLst>
              <a:ext uri="{FF2B5EF4-FFF2-40B4-BE49-F238E27FC236}">
                <a16:creationId xmlns:a16="http://schemas.microsoft.com/office/drawing/2014/main" id="{D7C67EF6-46B1-5964-2D47-B58902639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83" t="12366" r="12716" b="8997"/>
          <a:stretch/>
        </p:blipFill>
        <p:spPr bwMode="auto">
          <a:xfrm>
            <a:off x="5115159" y="1466688"/>
            <a:ext cx="3650166" cy="3002190"/>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4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295587" y="1086174"/>
            <a:ext cx="4503450" cy="4503450"/>
          </a:xfrm>
          <a:prstGeom prst="rect">
            <a:avLst/>
          </a:prstGeom>
        </p:spPr>
      </p:pic>
      <p:sp>
        <p:nvSpPr>
          <p:cNvPr id="9971" name="Google Shape;9971;p41"/>
          <p:cNvSpPr txBox="1">
            <a:spLocks noGrp="1"/>
          </p:cNvSpPr>
          <p:nvPr>
            <p:ph type="title"/>
          </p:nvPr>
        </p:nvSpPr>
        <p:spPr>
          <a:xfrm>
            <a:off x="1474650" y="1239589"/>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6000" dirty="0"/>
              <a:t>LUYỆN TẬP</a:t>
            </a:r>
            <a:endParaRPr sz="6000" dirty="0"/>
          </a:p>
        </p:txBody>
      </p:sp>
      <p:grpSp>
        <p:nvGrpSpPr>
          <p:cNvPr id="9973" name="Google Shape;9973;p41"/>
          <p:cNvGrpSpPr/>
          <p:nvPr/>
        </p:nvGrpSpPr>
        <p:grpSpPr>
          <a:xfrm rot="-8100000">
            <a:off x="5913539" y="941732"/>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55880" y="1051120"/>
            <a:ext cx="6745249" cy="1052743"/>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01.</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42574" y="1119064"/>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dùng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28589079-F34B-81C4-542A-D13F5CBF013E}"/>
              </a:ext>
            </a:extLst>
          </p:cNvPr>
          <p:cNvGrpSpPr/>
          <p:nvPr/>
        </p:nvGrpSpPr>
        <p:grpSpPr>
          <a:xfrm>
            <a:off x="1355880" y="2571750"/>
            <a:ext cx="2389065" cy="415080"/>
            <a:chOff x="1505792" y="3182779"/>
            <a:chExt cx="3185421" cy="553440"/>
          </a:xfrm>
        </p:grpSpPr>
        <p:sp>
          <p:nvSpPr>
            <p:cNvPr id="9" name="Hình chữ nhật: Góc Tròn 18">
              <a:extLst>
                <a:ext uri="{FF2B5EF4-FFF2-40B4-BE49-F238E27FC236}">
                  <a16:creationId xmlns:a16="http://schemas.microsoft.com/office/drawing/2014/main" id="{EDEBC9FD-3B8A-4449-9D9D-59464AE47489}"/>
                </a:ext>
              </a:extLst>
            </p:cNvPr>
            <p:cNvSpPr/>
            <p:nvPr/>
          </p:nvSpPr>
          <p:spPr>
            <a:xfrm>
              <a:off x="1505792" y="3182779"/>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01CA16E4-B2B4-3F5D-8E09-5126F4F57362}"/>
                </a:ext>
              </a:extLst>
            </p:cNvPr>
            <p:cNvSpPr/>
            <p:nvPr/>
          </p:nvSpPr>
          <p:spPr>
            <a:xfrm>
              <a:off x="2160177" y="3274554"/>
              <a:ext cx="2531036"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Times New Roman" panose="02020603050405020304" pitchFamily="18" charset="0"/>
                  <a:cs typeface="+mn-cs"/>
                </a:rPr>
                <a:t>Nam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1" name="Nhóm 7">
            <a:extLst>
              <a:ext uri="{FF2B5EF4-FFF2-40B4-BE49-F238E27FC236}">
                <a16:creationId xmlns:a16="http://schemas.microsoft.com/office/drawing/2014/main" id="{E0E15C8E-1DCC-D1CD-048E-02509DF22E35}"/>
              </a:ext>
            </a:extLst>
          </p:cNvPr>
          <p:cNvGrpSpPr/>
          <p:nvPr/>
        </p:nvGrpSpPr>
        <p:grpSpPr>
          <a:xfrm>
            <a:off x="4935765" y="2575277"/>
            <a:ext cx="2028390" cy="415080"/>
            <a:chOff x="6278974" y="3187481"/>
            <a:chExt cx="2704519" cy="553440"/>
          </a:xfrm>
        </p:grpSpPr>
        <p:sp>
          <p:nvSpPr>
            <p:cNvPr id="12" name="Hình chữ nhật: Góc Tròn 19">
              <a:extLst>
                <a:ext uri="{FF2B5EF4-FFF2-40B4-BE49-F238E27FC236}">
                  <a16:creationId xmlns:a16="http://schemas.microsoft.com/office/drawing/2014/main" id="{AC58707D-BDA2-1168-46B4-86580EDDD7BC}"/>
                </a:ext>
              </a:extLst>
            </p:cNvPr>
            <p:cNvSpPr/>
            <p:nvPr/>
          </p:nvSpPr>
          <p:spPr>
            <a:xfrm>
              <a:off x="6278974" y="318748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B</a:t>
              </a:r>
            </a:p>
          </p:txBody>
        </p:sp>
        <p:sp>
          <p:nvSpPr>
            <p:cNvPr id="13" name="Hình chữ nhật 20">
              <a:extLst>
                <a:ext uri="{FF2B5EF4-FFF2-40B4-BE49-F238E27FC236}">
                  <a16:creationId xmlns:a16="http://schemas.microsoft.com/office/drawing/2014/main" id="{D6D387A4-B91A-6B3F-31C6-451C125739C9}"/>
                </a:ext>
              </a:extLst>
            </p:cNvPr>
            <p:cNvSpPr/>
            <p:nvPr/>
          </p:nvSpPr>
          <p:spPr>
            <a:xfrm>
              <a:off x="6933360" y="3279256"/>
              <a:ext cx="205013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Nam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endParaRPr lang="en-US" sz="1650" kern="1200" dirty="0">
                <a:solidFill>
                  <a:prstClr val="black"/>
                </a:solidFill>
                <a:latin typeface="Calibri" panose="020F0502020204030204" pitchFamily="34" charset="0"/>
                <a:ea typeface="+mn-ea"/>
                <a:cs typeface="+mn-cs"/>
              </a:endParaRPr>
            </a:p>
          </p:txBody>
        </p:sp>
      </p:grpSp>
      <p:grpSp>
        <p:nvGrpSpPr>
          <p:cNvPr id="14" name="Nhóm 25">
            <a:extLst>
              <a:ext uri="{FF2B5EF4-FFF2-40B4-BE49-F238E27FC236}">
                <a16:creationId xmlns:a16="http://schemas.microsoft.com/office/drawing/2014/main" id="{0F76C45C-B262-9A9D-B205-3BEBC9B4D62F}"/>
              </a:ext>
            </a:extLst>
          </p:cNvPr>
          <p:cNvGrpSpPr/>
          <p:nvPr/>
        </p:nvGrpSpPr>
        <p:grpSpPr>
          <a:xfrm>
            <a:off x="1355879" y="3407049"/>
            <a:ext cx="3127462" cy="600164"/>
            <a:chOff x="1505792" y="4296506"/>
            <a:chExt cx="4169949" cy="800218"/>
          </a:xfrm>
        </p:grpSpPr>
        <p:sp>
          <p:nvSpPr>
            <p:cNvPr id="15" name="Hình chữ nhật: Góc Tròn 21">
              <a:extLst>
                <a:ext uri="{FF2B5EF4-FFF2-40B4-BE49-F238E27FC236}">
                  <a16:creationId xmlns:a16="http://schemas.microsoft.com/office/drawing/2014/main" id="{6F330F55-81FA-5A54-78BE-F42830E01834}"/>
                </a:ext>
              </a:extLst>
            </p:cNvPr>
            <p:cNvSpPr/>
            <p:nvPr/>
          </p:nvSpPr>
          <p:spPr>
            <a:xfrm>
              <a:off x="1505792" y="433440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C</a:t>
              </a:r>
            </a:p>
          </p:txBody>
        </p:sp>
        <p:sp>
          <p:nvSpPr>
            <p:cNvPr id="16" name="Hình chữ nhật 22">
              <a:extLst>
                <a:ext uri="{FF2B5EF4-FFF2-40B4-BE49-F238E27FC236}">
                  <a16:creationId xmlns:a16="http://schemas.microsoft.com/office/drawing/2014/main" id="{420530E8-EF8C-945D-4A56-CCDDD3C1DC9B}"/>
                </a:ext>
              </a:extLst>
            </p:cNvPr>
            <p:cNvSpPr/>
            <p:nvPr/>
          </p:nvSpPr>
          <p:spPr>
            <a:xfrm>
              <a:off x="2160179" y="4296506"/>
              <a:ext cx="3515562"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Times New Roman" panose="02020603050405020304" pitchFamily="18" charset="0"/>
                  <a:cs typeface="+mn-cs"/>
                </a:rPr>
                <a:t>Cả</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n</a:t>
              </a:r>
              <a:r>
                <a:rPr lang="en-US" sz="1650" kern="1200" dirty="0" err="1">
                  <a:solidFill>
                    <a:prstClr val="black"/>
                  </a:solidFill>
                  <a:latin typeface="Calibri" panose="020F0502020204030204" pitchFamily="34" charset="0"/>
                  <a:ea typeface="+mn-ea"/>
                  <a:cs typeface="+mn-cs"/>
                </a:rPr>
                <a:t>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t>
              </a:r>
              <a:r>
                <a:rPr lang="en-US" sz="1650" kern="1200" dirty="0" err="1">
                  <a:solidFill>
                    <a:prstClr val="black"/>
                  </a:solidFill>
                  <a:latin typeface="Calibri" panose="020F0502020204030204" pitchFamily="34" charset="0"/>
                  <a:ea typeface="Times New Roman" panose="02020603050405020304" pitchFamily="18" charset="0"/>
                  <a:cs typeface="+mn-cs"/>
                </a:rPr>
                <a:t>am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7" name="Nhóm 26">
            <a:extLst>
              <a:ext uri="{FF2B5EF4-FFF2-40B4-BE49-F238E27FC236}">
                <a16:creationId xmlns:a16="http://schemas.microsoft.com/office/drawing/2014/main" id="{C5FCC1F4-7313-1144-9BB9-4D039ED62594}"/>
              </a:ext>
            </a:extLst>
          </p:cNvPr>
          <p:cNvGrpSpPr/>
          <p:nvPr/>
        </p:nvGrpSpPr>
        <p:grpSpPr>
          <a:xfrm>
            <a:off x="4935765" y="3413076"/>
            <a:ext cx="3379466" cy="415080"/>
            <a:chOff x="6278974" y="4304546"/>
            <a:chExt cx="4505954" cy="553440"/>
          </a:xfrm>
        </p:grpSpPr>
        <p:sp>
          <p:nvSpPr>
            <p:cNvPr id="18" name="Hình chữ nhật: Góc Tròn 23">
              <a:extLst>
                <a:ext uri="{FF2B5EF4-FFF2-40B4-BE49-F238E27FC236}">
                  <a16:creationId xmlns:a16="http://schemas.microsoft.com/office/drawing/2014/main" id="{54BEA79A-5F3B-4DFD-8C52-E37F2777F068}"/>
                </a:ext>
              </a:extLst>
            </p:cNvPr>
            <p:cNvSpPr/>
            <p:nvPr/>
          </p:nvSpPr>
          <p:spPr>
            <a:xfrm>
              <a:off x="6278974" y="4304546"/>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D</a:t>
              </a:r>
            </a:p>
          </p:txBody>
        </p:sp>
        <p:sp>
          <p:nvSpPr>
            <p:cNvPr id="19" name="Hình chữ nhật 24">
              <a:extLst>
                <a:ext uri="{FF2B5EF4-FFF2-40B4-BE49-F238E27FC236}">
                  <a16:creationId xmlns:a16="http://schemas.microsoft.com/office/drawing/2014/main" id="{0081837D-66C4-9006-9D85-D13C62FC2C6F}"/>
                </a:ext>
              </a:extLst>
            </p:cNvPr>
            <p:cNvSpPr/>
            <p:nvPr/>
          </p:nvSpPr>
          <p:spPr>
            <a:xfrm>
              <a:off x="6933361" y="4396321"/>
              <a:ext cx="385156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Không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loại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cả</a:t>
              </a:r>
              <a:endParaRPr lang="en-US" sz="1650" kern="1200" dirty="0">
                <a:solidFill>
                  <a:prstClr val="black"/>
                </a:solidFill>
                <a:latin typeface="Calibri" panose="020F0502020204030204" pitchFamily="34" charset="0"/>
                <a:ea typeface="+mn-ea"/>
                <a:cs typeface="+mn-cs"/>
              </a:endParaRPr>
            </a:p>
          </p:txBody>
        </p:sp>
      </p:grpSp>
      <p:sp>
        <p:nvSpPr>
          <p:cNvPr id="20" name="Hình chữ nhật 27">
            <a:extLst>
              <a:ext uri="{FF2B5EF4-FFF2-40B4-BE49-F238E27FC236}">
                <a16:creationId xmlns:a16="http://schemas.microsoft.com/office/drawing/2014/main" id="{5456DD0E-3493-6D7C-3960-EB793D362CB5}"/>
              </a:ext>
            </a:extLst>
          </p:cNvPr>
          <p:cNvSpPr/>
          <p:nvPr/>
        </p:nvSpPr>
        <p:spPr>
          <a:xfrm>
            <a:off x="1231970" y="3372000"/>
            <a:ext cx="3209670" cy="635213"/>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Tree>
    <p:extLst>
      <p:ext uri="{BB962C8B-B14F-4D97-AF65-F5344CB8AC3E}">
        <p14:creationId xmlns:p14="http://schemas.microsoft.com/office/powerpoint/2010/main" val="1625631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Effect transition="in" filter="fade">
                                      <p:cBhvr>
                                        <p:cTn id="23" dur="75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750" fill="hold"/>
                                        <p:tgtEl>
                                          <p:spTgt spid="17"/>
                                        </p:tgtEl>
                                        <p:attrNameLst>
                                          <p:attrName>ppt_w</p:attrName>
                                        </p:attrNameLst>
                                      </p:cBhvr>
                                      <p:tavLst>
                                        <p:tav tm="0">
                                          <p:val>
                                            <p:fltVal val="0"/>
                                          </p:val>
                                        </p:tav>
                                        <p:tav tm="100000">
                                          <p:val>
                                            <p:strVal val="#ppt_w"/>
                                          </p:val>
                                        </p:tav>
                                      </p:tavLst>
                                    </p:anim>
                                    <p:anim calcmode="lin" valueType="num">
                                      <p:cBhvr>
                                        <p:cTn id="32" dur="750" fill="hold"/>
                                        <p:tgtEl>
                                          <p:spTgt spid="17"/>
                                        </p:tgtEl>
                                        <p:attrNameLst>
                                          <p:attrName>ppt_h</p:attrName>
                                        </p:attrNameLst>
                                      </p:cBhvr>
                                      <p:tavLst>
                                        <p:tav tm="0">
                                          <p:val>
                                            <p:fltVal val="0"/>
                                          </p:val>
                                        </p:tav>
                                        <p:tav tm="100000">
                                          <p:val>
                                            <p:strVal val="#ppt_h"/>
                                          </p:val>
                                        </p:tav>
                                      </p:tavLst>
                                    </p:anim>
                                    <p:animEffect transition="in" filter="fade">
                                      <p:cBhvr>
                                        <p:cTn id="33" dur="75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02.</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nhận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được</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điều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gì</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3962353C-8073-B94D-7ECA-435D6717EC71}"/>
              </a:ext>
            </a:extLst>
          </p:cNvPr>
          <p:cNvGrpSpPr/>
          <p:nvPr/>
        </p:nvGrpSpPr>
        <p:grpSpPr>
          <a:xfrm>
            <a:off x="1319170" y="2088003"/>
            <a:ext cx="5674089" cy="346250"/>
            <a:chOff x="1591171" y="3274552"/>
            <a:chExt cx="7565452" cy="461666"/>
          </a:xfrm>
        </p:grpSpPr>
        <p:sp>
          <p:nvSpPr>
            <p:cNvPr id="3" name="Hình chữ nhật: Góc Tròn 18">
              <a:extLst>
                <a:ext uri="{FF2B5EF4-FFF2-40B4-BE49-F238E27FC236}">
                  <a16:creationId xmlns:a16="http://schemas.microsoft.com/office/drawing/2014/main" id="{B9C494FF-4F6E-5F9C-AC5C-B8B53E4694C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43B2E59-5D65-E26B-0D7B-11CC29B8DC65}"/>
                </a:ext>
              </a:extLst>
            </p:cNvPr>
            <p:cNvSpPr/>
            <p:nvPr/>
          </p:nvSpPr>
          <p:spPr>
            <a:xfrm>
              <a:off x="2160178" y="3274553"/>
              <a:ext cx="699644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86B83B5-A21A-4C0F-9C03-1997CDC8D4EC}"/>
              </a:ext>
            </a:extLst>
          </p:cNvPr>
          <p:cNvSpPr/>
          <p:nvPr/>
        </p:nvSpPr>
        <p:spPr>
          <a:xfrm>
            <a:off x="1175929" y="3089695"/>
            <a:ext cx="745947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64D2FACA-1A7A-32E1-012C-F560C9D1185D}"/>
              </a:ext>
            </a:extLst>
          </p:cNvPr>
          <p:cNvGrpSpPr/>
          <p:nvPr/>
        </p:nvGrpSpPr>
        <p:grpSpPr>
          <a:xfrm>
            <a:off x="1319170" y="2633393"/>
            <a:ext cx="6708539" cy="346250"/>
            <a:chOff x="1591171" y="3274552"/>
            <a:chExt cx="8944719" cy="461666"/>
          </a:xfrm>
        </p:grpSpPr>
        <p:sp>
          <p:nvSpPr>
            <p:cNvPr id="22" name="Hình chữ nhật: Góc Tròn 30">
              <a:extLst>
                <a:ext uri="{FF2B5EF4-FFF2-40B4-BE49-F238E27FC236}">
                  <a16:creationId xmlns:a16="http://schemas.microsoft.com/office/drawing/2014/main" id="{E71BDDB4-03E3-0767-F968-20CC4094FD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4B40056-151F-C303-C328-02A30682DBE8}"/>
                </a:ext>
              </a:extLst>
            </p:cNvPr>
            <p:cNvSpPr/>
            <p:nvPr/>
          </p:nvSpPr>
          <p:spPr>
            <a:xfrm>
              <a:off x="2160178" y="3274553"/>
              <a:ext cx="837571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FB35EF71-5867-021A-4F34-09169F6971CD}"/>
              </a:ext>
            </a:extLst>
          </p:cNvPr>
          <p:cNvGrpSpPr/>
          <p:nvPr/>
        </p:nvGrpSpPr>
        <p:grpSpPr>
          <a:xfrm>
            <a:off x="1319170" y="3182100"/>
            <a:ext cx="7153340" cy="346250"/>
            <a:chOff x="1591171" y="3274552"/>
            <a:chExt cx="9537787" cy="461666"/>
          </a:xfrm>
        </p:grpSpPr>
        <p:sp>
          <p:nvSpPr>
            <p:cNvPr id="25" name="Hình chữ nhật: Góc Tròn 33">
              <a:extLst>
                <a:ext uri="{FF2B5EF4-FFF2-40B4-BE49-F238E27FC236}">
                  <a16:creationId xmlns:a16="http://schemas.microsoft.com/office/drawing/2014/main" id="{D03BA43A-89D9-13F8-E2BF-AD423B1E68C9}"/>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05DB6BC8-F8AE-0DF2-7178-6D1797815D5A}"/>
                </a:ext>
              </a:extLst>
            </p:cNvPr>
            <p:cNvSpPr/>
            <p:nvPr/>
          </p:nvSpPr>
          <p:spPr>
            <a:xfrm>
              <a:off x="2160178" y="3274553"/>
              <a:ext cx="896878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quay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N.C.</a:t>
              </a:r>
            </a:p>
          </p:txBody>
        </p:sp>
      </p:grpSp>
      <p:grpSp>
        <p:nvGrpSpPr>
          <p:cNvPr id="27" name="Nhóm 35">
            <a:extLst>
              <a:ext uri="{FF2B5EF4-FFF2-40B4-BE49-F238E27FC236}">
                <a16:creationId xmlns:a16="http://schemas.microsoft.com/office/drawing/2014/main" id="{E9D2445C-817A-8542-E4B8-80AE13CC01D8}"/>
              </a:ext>
            </a:extLst>
          </p:cNvPr>
          <p:cNvGrpSpPr/>
          <p:nvPr/>
        </p:nvGrpSpPr>
        <p:grpSpPr>
          <a:xfrm>
            <a:off x="1319170" y="3727489"/>
            <a:ext cx="6612359" cy="346250"/>
            <a:chOff x="1591171" y="3274552"/>
            <a:chExt cx="8816479" cy="461666"/>
          </a:xfrm>
        </p:grpSpPr>
        <p:sp>
          <p:nvSpPr>
            <p:cNvPr id="28" name="Hình chữ nhật: Góc Tròn 36">
              <a:extLst>
                <a:ext uri="{FF2B5EF4-FFF2-40B4-BE49-F238E27FC236}">
                  <a16:creationId xmlns:a16="http://schemas.microsoft.com/office/drawing/2014/main" id="{0A930AE6-2F68-1B1F-986E-42F06E30D22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BC8EBB74-61CD-5E30-1FBE-F043CFAF9E47}"/>
                </a:ext>
              </a:extLst>
            </p:cNvPr>
            <p:cNvSpPr/>
            <p:nvPr/>
          </p:nvSpPr>
          <p:spPr>
            <a:xfrm>
              <a:off x="2160178" y="3274553"/>
              <a:ext cx="824747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66194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5890" y="0"/>
            <a:ext cx="9144000" cy="5143500"/>
          </a:xfrm>
          <a:prstGeom prst="rect">
            <a:avLst/>
          </a:prstGeom>
        </p:spPr>
      </p:pic>
      <p:grpSp>
        <p:nvGrpSpPr>
          <p:cNvPr id="23" name="Group 22">
            <a:extLst>
              <a:ext uri="{FF2B5EF4-FFF2-40B4-BE49-F238E27FC236}">
                <a16:creationId xmlns:a16="http://schemas.microsoft.com/office/drawing/2014/main" id="{73FD8ED3-F367-3666-37EA-FFF4F015A1C8}"/>
              </a:ext>
            </a:extLst>
          </p:cNvPr>
          <p:cNvGrpSpPr/>
          <p:nvPr/>
        </p:nvGrpSpPr>
        <p:grpSpPr>
          <a:xfrm>
            <a:off x="1498973" y="1533280"/>
            <a:ext cx="5755045" cy="3216498"/>
            <a:chOff x="1587795" y="1904414"/>
            <a:chExt cx="5666223" cy="3166855"/>
          </a:xfrm>
        </p:grpSpPr>
        <p:pic>
          <p:nvPicPr>
            <p:cNvPr id="15" name="Picture 14">
              <a:extLst>
                <a:ext uri="{FF2B5EF4-FFF2-40B4-BE49-F238E27FC236}">
                  <a16:creationId xmlns:a16="http://schemas.microsoft.com/office/drawing/2014/main" id="{30C73A3D-4FA0-0F45-8841-93D328ED111D}"/>
                </a:ext>
              </a:extLst>
            </p:cNvPr>
            <p:cNvPicPr>
              <a:picLocks noChangeAspect="1"/>
            </p:cNvPicPr>
            <p:nvPr/>
          </p:nvPicPr>
          <p:blipFill>
            <a:blip r:embed="rId4"/>
            <a:stretch>
              <a:fillRect/>
            </a:stretch>
          </p:blipFill>
          <p:spPr>
            <a:xfrm>
              <a:off x="1597497" y="1904414"/>
              <a:ext cx="5656521" cy="3166855"/>
            </a:xfrm>
            <a:prstGeom prst="rect">
              <a:avLst/>
            </a:prstGeom>
          </p:spPr>
        </p:pic>
        <p:sp>
          <p:nvSpPr>
            <p:cNvPr id="16" name="Google Shape;9834;p32">
              <a:extLst>
                <a:ext uri="{FF2B5EF4-FFF2-40B4-BE49-F238E27FC236}">
                  <a16:creationId xmlns:a16="http://schemas.microsoft.com/office/drawing/2014/main" id="{00AE017B-3A0A-DA25-EFBC-FFE92EFFB922}"/>
                </a:ext>
              </a:extLst>
            </p:cNvPr>
            <p:cNvSpPr txBox="1">
              <a:spLocks/>
            </p:cNvSpPr>
            <p:nvPr/>
          </p:nvSpPr>
          <p:spPr>
            <a:xfrm>
              <a:off x="5765889" y="2571750"/>
              <a:ext cx="148812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Cuộn</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endParaRPr lang="en-US" sz="1800" dirty="0">
                <a:solidFill>
                  <a:schemeClr val="tx1"/>
                </a:solidFill>
              </a:endParaRPr>
            </a:p>
          </p:txBody>
        </p:sp>
        <p:sp>
          <p:nvSpPr>
            <p:cNvPr id="18" name="Google Shape;9834;p32">
              <a:extLst>
                <a:ext uri="{FF2B5EF4-FFF2-40B4-BE49-F238E27FC236}">
                  <a16:creationId xmlns:a16="http://schemas.microsoft.com/office/drawing/2014/main" id="{70C4D9C4-1BE6-89FA-526F-3E2F6DFFA602}"/>
                </a:ext>
              </a:extLst>
            </p:cNvPr>
            <p:cNvSpPr txBox="1">
              <a:spLocks/>
            </p:cNvSpPr>
            <p:nvPr/>
          </p:nvSpPr>
          <p:spPr>
            <a:xfrm>
              <a:off x="3487478" y="2339887"/>
              <a:ext cx="93827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Điện</a:t>
              </a:r>
              <a:r>
                <a:rPr lang="en-US" sz="1800" dirty="0">
                  <a:solidFill>
                    <a:schemeClr val="tx1"/>
                  </a:solidFill>
                </a:rPr>
                <a:t> </a:t>
              </a:r>
              <a:r>
                <a:rPr lang="en-US" sz="1800" dirty="0" err="1">
                  <a:solidFill>
                    <a:schemeClr val="tx1"/>
                  </a:solidFill>
                </a:rPr>
                <a:t>kế</a:t>
              </a:r>
              <a:endParaRPr lang="en-US" sz="1800" dirty="0">
                <a:solidFill>
                  <a:schemeClr val="tx1"/>
                </a:solidFill>
              </a:endParaRPr>
            </a:p>
          </p:txBody>
        </p:sp>
        <p:sp>
          <p:nvSpPr>
            <p:cNvPr id="19" name="Google Shape;9834;p32">
              <a:extLst>
                <a:ext uri="{FF2B5EF4-FFF2-40B4-BE49-F238E27FC236}">
                  <a16:creationId xmlns:a16="http://schemas.microsoft.com/office/drawing/2014/main" id="{66B685A9-9335-C44C-C8B0-DB4D1BF1CC27}"/>
                </a:ext>
              </a:extLst>
            </p:cNvPr>
            <p:cNvSpPr txBox="1">
              <a:spLocks/>
            </p:cNvSpPr>
            <p:nvPr/>
          </p:nvSpPr>
          <p:spPr>
            <a:xfrm>
              <a:off x="2718891" y="2673074"/>
              <a:ext cx="843947"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Giá</a:t>
              </a:r>
              <a:r>
                <a:rPr lang="en-US" sz="1800" dirty="0">
                  <a:solidFill>
                    <a:schemeClr val="tx1"/>
                  </a:solidFill>
                </a:rPr>
                <a:t> </a:t>
              </a:r>
              <a:r>
                <a:rPr lang="en-US" sz="1800" dirty="0" err="1">
                  <a:solidFill>
                    <a:schemeClr val="tx1"/>
                  </a:solidFill>
                </a:rPr>
                <a:t>đỡ</a:t>
              </a:r>
              <a:endParaRPr lang="en-US" sz="1800" dirty="0">
                <a:solidFill>
                  <a:schemeClr val="tx1"/>
                </a:solidFill>
              </a:endParaRPr>
            </a:p>
          </p:txBody>
        </p:sp>
        <p:sp>
          <p:nvSpPr>
            <p:cNvPr id="20" name="Google Shape;9834;p32">
              <a:extLst>
                <a:ext uri="{FF2B5EF4-FFF2-40B4-BE49-F238E27FC236}">
                  <a16:creationId xmlns:a16="http://schemas.microsoft.com/office/drawing/2014/main" id="{AA1A0869-4447-745B-DE65-E00322838670}"/>
                </a:ext>
              </a:extLst>
            </p:cNvPr>
            <p:cNvSpPr txBox="1">
              <a:spLocks/>
            </p:cNvSpPr>
            <p:nvPr/>
          </p:nvSpPr>
          <p:spPr>
            <a:xfrm>
              <a:off x="1587795" y="2886770"/>
              <a:ext cx="119675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a:solidFill>
                    <a:schemeClr val="tx1"/>
                  </a:solidFill>
                </a:rPr>
                <a:t>Nam </a:t>
              </a:r>
              <a:r>
                <a:rPr lang="en-US" sz="1800" dirty="0" err="1">
                  <a:solidFill>
                    <a:schemeClr val="tx1"/>
                  </a:solidFill>
                </a:rPr>
                <a:t>châm</a:t>
              </a:r>
              <a:endParaRPr lang="en-US" sz="1800" dirty="0">
                <a:solidFill>
                  <a:schemeClr val="tx1"/>
                </a:solidFill>
              </a:endParaRPr>
            </a:p>
          </p:txBody>
        </p:sp>
        <p:sp>
          <p:nvSpPr>
            <p:cNvPr id="21" name="Google Shape;9834;p32">
              <a:extLst>
                <a:ext uri="{FF2B5EF4-FFF2-40B4-BE49-F238E27FC236}">
                  <a16:creationId xmlns:a16="http://schemas.microsoft.com/office/drawing/2014/main" id="{1CEE7415-6483-D0DE-EB03-3A1DEB25AF89}"/>
                </a:ext>
              </a:extLst>
            </p:cNvPr>
            <p:cNvSpPr txBox="1">
              <a:spLocks/>
            </p:cNvSpPr>
            <p:nvPr/>
          </p:nvSpPr>
          <p:spPr>
            <a:xfrm>
              <a:off x="1587795" y="4123403"/>
              <a:ext cx="1131096"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Trục</a:t>
              </a:r>
              <a:r>
                <a:rPr lang="en-US" sz="1800" dirty="0">
                  <a:solidFill>
                    <a:schemeClr val="tx1"/>
                  </a:solidFill>
                </a:rPr>
                <a:t> quay</a:t>
              </a:r>
            </a:p>
          </p:txBody>
        </p:sp>
      </p:grpSp>
      <p:sp>
        <p:nvSpPr>
          <p:cNvPr id="10" name="Rectangle: Rounded Corners 9">
            <a:extLst>
              <a:ext uri="{FF2B5EF4-FFF2-40B4-BE49-F238E27FC236}">
                <a16:creationId xmlns:a16="http://schemas.microsoft.com/office/drawing/2014/main" id="{2B49A3D8-4F84-27BE-D32D-A65424ED3871}"/>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DD9370F-671A-FE9C-D931-802BCFEC4740}"/>
              </a:ext>
            </a:extLst>
          </p:cNvPr>
          <p:cNvGrpSpPr/>
          <p:nvPr/>
        </p:nvGrpSpPr>
        <p:grpSpPr>
          <a:xfrm>
            <a:off x="691144" y="318643"/>
            <a:ext cx="433529" cy="433529"/>
            <a:chOff x="2175563" y="1870636"/>
            <a:chExt cx="1559320" cy="1559320"/>
          </a:xfrm>
        </p:grpSpPr>
        <p:sp>
          <p:nvSpPr>
            <p:cNvPr id="6" name="Oval 5">
              <a:extLst>
                <a:ext uri="{FF2B5EF4-FFF2-40B4-BE49-F238E27FC236}">
                  <a16:creationId xmlns:a16="http://schemas.microsoft.com/office/drawing/2014/main" id="{822163C9-CAEF-5774-E25C-7C5D0B10C83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6997B0-15F6-2337-D81E-29B670618C51}"/>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512BC173-370E-6286-A8F5-18F0CFC0564A}"/>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11" name="Google Shape;9834;p32">
            <a:extLst>
              <a:ext uri="{FF2B5EF4-FFF2-40B4-BE49-F238E27FC236}">
                <a16:creationId xmlns:a16="http://schemas.microsoft.com/office/drawing/2014/main" id="{36F90C4C-6153-5267-A0F2-85A6AB1513C6}"/>
              </a:ext>
            </a:extLst>
          </p:cNvPr>
          <p:cNvSpPr txBox="1">
            <a:spLocks/>
          </p:cNvSpPr>
          <p:nvPr/>
        </p:nvSpPr>
        <p:spPr>
          <a:xfrm>
            <a:off x="691144" y="83081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1. </a:t>
            </a:r>
            <a:r>
              <a:rPr lang="en-US" sz="2000" dirty="0" err="1">
                <a:solidFill>
                  <a:srgbClr val="002060"/>
                </a:solidFill>
              </a:rPr>
              <a:t>Tìm</a:t>
            </a:r>
            <a:r>
              <a:rPr lang="en-US" sz="2000" dirty="0">
                <a:solidFill>
                  <a:srgbClr val="002060"/>
                </a:solidFill>
              </a:rPr>
              <a:t> </a:t>
            </a:r>
            <a:r>
              <a:rPr lang="en-US" sz="2000" dirty="0" err="1">
                <a:solidFill>
                  <a:srgbClr val="002060"/>
                </a:solidFill>
              </a:rPr>
              <a:t>hiểu</a:t>
            </a:r>
            <a:r>
              <a:rPr lang="en-US" sz="2000" dirty="0">
                <a:solidFill>
                  <a:srgbClr val="002060"/>
                </a:solidFill>
              </a:rPr>
              <a:t> </a:t>
            </a:r>
            <a:r>
              <a:rPr lang="en-US" sz="2000" dirty="0" err="1">
                <a:solidFill>
                  <a:srgbClr val="002060"/>
                </a:solidFill>
              </a:rPr>
              <a:t>hiện</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ứng</a:t>
            </a:r>
            <a:r>
              <a:rPr lang="en-US" sz="2000" dirty="0">
                <a:solidFill>
                  <a:srgbClr val="002060"/>
                </a:solidFill>
              </a:rPr>
              <a:t> </a:t>
            </a:r>
            <a:r>
              <a:rPr lang="en-US" sz="2000" dirty="0" err="1">
                <a:solidFill>
                  <a:srgbClr val="002060"/>
                </a:solidFill>
              </a:rPr>
              <a:t>điện</a:t>
            </a:r>
            <a:r>
              <a:rPr lang="en-US" sz="2000" dirty="0">
                <a:solidFill>
                  <a:srgbClr val="002060"/>
                </a:solidFill>
              </a:rPr>
              <a:t> </a:t>
            </a:r>
            <a:r>
              <a:rPr lang="en-US" sz="2000" dirty="0" err="1">
                <a:solidFill>
                  <a:srgbClr val="002060"/>
                </a:solidFill>
              </a:rPr>
              <a:t>từ</a:t>
            </a:r>
            <a:endParaRPr lang="en-US" sz="2000" dirty="0">
              <a:solidFill>
                <a:srgbClr val="002060"/>
              </a:solidFill>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43739" y="1272145"/>
            <a:ext cx="565652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1: </a:t>
            </a:r>
            <a:r>
              <a:rPr lang="en-US" sz="2000" b="1" dirty="0" err="1">
                <a:solidFill>
                  <a:schemeClr val="tx1"/>
                </a:solidFill>
                <a:latin typeface="Calibri" panose="020F0502020204030204" pitchFamily="34" charset="0"/>
                <a:cs typeface="Calibri" panose="020F0502020204030204" pitchFamily="34" charset="0"/>
              </a:rPr>
              <a:t>Dùng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để</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03.</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580828" cy="830997"/>
          </a:xfrm>
          <a:prstGeom prst="rect">
            <a:avLst/>
          </a:prstGeom>
        </p:spPr>
        <p:txBody>
          <a:bodyPr wrap="square">
            <a:spAutoFit/>
          </a:bodyPr>
          <a:lstStyle/>
          <a:p>
            <a:pPr defTabSz="342900">
              <a:buClrTx/>
              <a:defRPr/>
            </a:pP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một</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cuộn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dẫn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kín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799D8EB7-E47B-8B2D-D588-DEE052CA56DF}"/>
              </a:ext>
            </a:extLst>
          </p:cNvPr>
          <p:cNvGrpSpPr/>
          <p:nvPr/>
        </p:nvGrpSpPr>
        <p:grpSpPr>
          <a:xfrm>
            <a:off x="1657353" y="2101298"/>
            <a:ext cx="4090195" cy="346250"/>
            <a:chOff x="1591171" y="3274552"/>
            <a:chExt cx="5453592" cy="461666"/>
          </a:xfrm>
        </p:grpSpPr>
        <p:sp>
          <p:nvSpPr>
            <p:cNvPr id="9" name="Hình chữ nhật: Góc Tròn 18">
              <a:extLst>
                <a:ext uri="{FF2B5EF4-FFF2-40B4-BE49-F238E27FC236}">
                  <a16:creationId xmlns:a16="http://schemas.microsoft.com/office/drawing/2014/main" id="{6F926EA6-BDFF-78E3-E719-75A6ED528CD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C8D4214C-0571-D318-30B3-6651E5D5BD66}"/>
                </a:ext>
              </a:extLst>
            </p:cNvPr>
            <p:cNvSpPr/>
            <p:nvPr/>
          </p:nvSpPr>
          <p:spPr>
            <a:xfrm>
              <a:off x="2160178" y="3274553"/>
              <a:ext cx="488458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Mắc</a:t>
              </a:r>
              <a:r>
                <a:rPr lang="en-US" sz="1650" kern="1200" dirty="0">
                  <a:solidFill>
                    <a:prstClr val="black"/>
                  </a:solidFill>
                  <a:latin typeface="Calibri" panose="020F0502020204030204" pitchFamily="34" charset="0"/>
                  <a:ea typeface="+mn-ea"/>
                  <a:cs typeface="+mn-cs"/>
                </a:rPr>
                <a:t> xen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chiếc</a:t>
              </a:r>
              <a:r>
                <a:rPr lang="en-US" sz="1650" kern="1200" dirty="0">
                  <a:solidFill>
                    <a:prstClr val="black"/>
                  </a:solidFill>
                  <a:latin typeface="Calibri" panose="020F0502020204030204" pitchFamily="34" charset="0"/>
                  <a:ea typeface="+mn-ea"/>
                  <a:cs typeface="+mn-cs"/>
                </a:rPr>
                <a:t> pin</a:t>
              </a:r>
            </a:p>
          </p:txBody>
        </p:sp>
      </p:grpSp>
      <p:sp>
        <p:nvSpPr>
          <p:cNvPr id="11" name="Hình chữ nhật 28">
            <a:extLst>
              <a:ext uri="{FF2B5EF4-FFF2-40B4-BE49-F238E27FC236}">
                <a16:creationId xmlns:a16="http://schemas.microsoft.com/office/drawing/2014/main" id="{955448D1-0A9A-0930-DDFC-AEDC0CB3CC41}"/>
              </a:ext>
            </a:extLst>
          </p:cNvPr>
          <p:cNvSpPr/>
          <p:nvPr/>
        </p:nvSpPr>
        <p:spPr>
          <a:xfrm>
            <a:off x="1435727" y="3620914"/>
            <a:ext cx="63914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86D34307-7583-744A-601B-90EE3BF09852}"/>
              </a:ext>
            </a:extLst>
          </p:cNvPr>
          <p:cNvGrpSpPr/>
          <p:nvPr/>
        </p:nvGrpSpPr>
        <p:grpSpPr>
          <a:xfrm>
            <a:off x="1657354" y="2646688"/>
            <a:ext cx="4835142" cy="346250"/>
            <a:chOff x="1591171" y="3274552"/>
            <a:chExt cx="6446855" cy="461666"/>
          </a:xfrm>
        </p:grpSpPr>
        <p:sp>
          <p:nvSpPr>
            <p:cNvPr id="13" name="Hình chữ nhật: Góc Tròn 30">
              <a:extLst>
                <a:ext uri="{FF2B5EF4-FFF2-40B4-BE49-F238E27FC236}">
                  <a16:creationId xmlns:a16="http://schemas.microsoft.com/office/drawing/2014/main" id="{604E26F2-07C1-3649-AD92-F70874B84B83}"/>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C671EDA2-8AD0-4E7B-B876-58047B2BB5E6}"/>
                </a:ext>
              </a:extLst>
            </p:cNvPr>
            <p:cNvSpPr/>
            <p:nvPr/>
          </p:nvSpPr>
          <p:spPr>
            <a:xfrm>
              <a:off x="2160178" y="3274553"/>
              <a:ext cx="587784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Dùng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A0CC8234-49E3-69DC-88DE-037D5D740381}"/>
              </a:ext>
            </a:extLst>
          </p:cNvPr>
          <p:cNvGrpSpPr/>
          <p:nvPr/>
        </p:nvGrpSpPr>
        <p:grpSpPr>
          <a:xfrm>
            <a:off x="1657354" y="3195395"/>
            <a:ext cx="5062383" cy="346250"/>
            <a:chOff x="1591171" y="3274552"/>
            <a:chExt cx="6749845" cy="461666"/>
          </a:xfrm>
        </p:grpSpPr>
        <p:sp>
          <p:nvSpPr>
            <p:cNvPr id="16" name="Hình chữ nhật: Góc Tròn 33">
              <a:extLst>
                <a:ext uri="{FF2B5EF4-FFF2-40B4-BE49-F238E27FC236}">
                  <a16:creationId xmlns:a16="http://schemas.microsoft.com/office/drawing/2014/main" id="{43A7A599-AC9B-6215-DDE0-83732EB9FC8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7B593383-D3A2-3729-8430-2A73DF6F0BC3}"/>
                </a:ext>
              </a:extLst>
            </p:cNvPr>
            <p:cNvSpPr/>
            <p:nvPr/>
          </p:nvSpPr>
          <p:spPr>
            <a:xfrm>
              <a:off x="2160178" y="3274553"/>
              <a:ext cx="6180838"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Cho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A050CF74-2559-1D64-54AB-2DBF0B02910F}"/>
              </a:ext>
            </a:extLst>
          </p:cNvPr>
          <p:cNvGrpSpPr/>
          <p:nvPr/>
        </p:nvGrpSpPr>
        <p:grpSpPr>
          <a:xfrm>
            <a:off x="1657354" y="3740784"/>
            <a:ext cx="6027327" cy="346250"/>
            <a:chOff x="1591171" y="3274552"/>
            <a:chExt cx="8036437" cy="461666"/>
          </a:xfrm>
        </p:grpSpPr>
        <p:sp>
          <p:nvSpPr>
            <p:cNvPr id="19" name="Hình chữ nhật: Góc Tròn 36">
              <a:extLst>
                <a:ext uri="{FF2B5EF4-FFF2-40B4-BE49-F238E27FC236}">
                  <a16:creationId xmlns:a16="http://schemas.microsoft.com/office/drawing/2014/main" id="{496C497D-BDE5-1646-FC2D-27664BE4A86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6EC28F6F-BAC7-7204-B6FE-5B1A1AD3D23B}"/>
                </a:ext>
              </a:extLst>
            </p:cNvPr>
            <p:cNvSpPr/>
            <p:nvPr/>
          </p:nvSpPr>
          <p:spPr>
            <a:xfrm>
              <a:off x="2160178" y="3274553"/>
              <a:ext cx="746743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46300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400403" y="820421"/>
            <a:ext cx="4487441" cy="120032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04.</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57389" y="792673"/>
            <a:ext cx="3159470" cy="1200329"/>
          </a:xfrm>
          <a:prstGeom prst="rect">
            <a:avLst/>
          </a:prstGeom>
        </p:spPr>
        <p:txBody>
          <a:bodyPr wrap="square">
            <a:spAutoFit/>
          </a:bodyPr>
          <a:lstStyle/>
          <a:p>
            <a:pPr defTabSz="342900">
              <a:buClrTx/>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sát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hình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và</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kim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ampe</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kế</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bị</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lệch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6B5787D1-8EE0-2966-2452-DF215C7D0EA1}"/>
              </a:ext>
            </a:extLst>
          </p:cNvPr>
          <p:cNvGrpSpPr/>
          <p:nvPr/>
        </p:nvGrpSpPr>
        <p:grpSpPr>
          <a:xfrm>
            <a:off x="1502759" y="2225500"/>
            <a:ext cx="5033594" cy="346250"/>
            <a:chOff x="1591171" y="3274552"/>
            <a:chExt cx="6711458"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614245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dưới</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1400403" y="3227237"/>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502759" y="2770890"/>
            <a:ext cx="4725048" cy="346250"/>
            <a:chOff x="1591171" y="3274552"/>
            <a:chExt cx="6300064"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573105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trên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502759" y="3319596"/>
            <a:ext cx="5748276" cy="346250"/>
            <a:chOff x="1591171" y="3274552"/>
            <a:chExt cx="7664368"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709536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theo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phương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ngang</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502760" y="3864986"/>
            <a:ext cx="4554423" cy="346250"/>
            <a:chOff x="1591171" y="3274552"/>
            <a:chExt cx="6072565"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550355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Cả</a:t>
              </a:r>
              <a:r>
                <a:rPr lang="en-US" sz="1650" kern="1200" dirty="0">
                  <a:solidFill>
                    <a:prstClr val="black"/>
                  </a:solidFill>
                  <a:latin typeface="Calibri" panose="020F0502020204030204" pitchFamily="34" charset="0"/>
                  <a:ea typeface="+mn-ea"/>
                  <a:cs typeface="+mn-cs"/>
                </a:rPr>
                <a:t> 3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hợp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kim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ampe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kế</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đều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bị</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lệch</a:t>
              </a:r>
              <a:endParaRPr lang="en-US" sz="1650" kern="1200" dirty="0">
                <a:solidFill>
                  <a:prstClr val="black"/>
                </a:solidFill>
                <a:latin typeface="Calibri" panose="020F0502020204030204" pitchFamily="34" charset="0"/>
                <a:ea typeface="+mn-ea"/>
                <a:cs typeface="+mn-cs"/>
              </a:endParaRPr>
            </a:p>
          </p:txBody>
        </p:sp>
      </p:grpSp>
      <p:pic>
        <p:nvPicPr>
          <p:cNvPr id="30" name="Picture 124" descr="Vật Lí lớp 9 | Tổng hợp Lý thuyết - Bài tập Vật Lý 9 có đáp án">
            <a:extLst>
              <a:ext uri="{FF2B5EF4-FFF2-40B4-BE49-F238E27FC236}">
                <a16:creationId xmlns:a16="http://schemas.microsoft.com/office/drawing/2014/main" id="{AAA9A90A-5344-BF39-20C3-25DFB1BB004C}"/>
              </a:ext>
            </a:extLst>
          </p:cNvPr>
          <p:cNvPicPr/>
          <p:nvPr/>
        </p:nvPicPr>
        <p:blipFill rotWithShape="1">
          <a:blip r:embed="rId3"/>
          <a:srcRect l="3566" r="3197"/>
          <a:stretch/>
        </p:blipFill>
        <p:spPr bwMode="auto">
          <a:xfrm>
            <a:off x="5932101" y="670968"/>
            <a:ext cx="2490787" cy="1617486"/>
          </a:xfrm>
          <a:prstGeom prst="rect">
            <a:avLst/>
          </a:prstGeom>
          <a:noFill/>
          <a:ln w="9525">
            <a:noFill/>
            <a:miter lim="800000"/>
            <a:headEnd/>
            <a:tailEnd/>
          </a:ln>
        </p:spPr>
      </p:pic>
    </p:spTree>
    <p:extLst>
      <p:ext uri="{BB962C8B-B14F-4D97-AF65-F5344CB8AC3E}">
        <p14:creationId xmlns:p14="http://schemas.microsoft.com/office/powerpoint/2010/main" val="424192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05.</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D20D99DA-B895-F8E4-4A32-E216EFECD558}"/>
              </a:ext>
            </a:extLst>
          </p:cNvPr>
          <p:cNvGrpSpPr/>
          <p:nvPr/>
        </p:nvGrpSpPr>
        <p:grpSpPr>
          <a:xfrm>
            <a:off x="1664789" y="2123600"/>
            <a:ext cx="4721713" cy="346250"/>
            <a:chOff x="1591171" y="3274552"/>
            <a:chExt cx="6295617" cy="461666"/>
          </a:xfrm>
        </p:grpSpPr>
        <p:sp>
          <p:nvSpPr>
            <p:cNvPr id="3" name="Hình chữ nhật: Góc Tròn 18">
              <a:extLst>
                <a:ext uri="{FF2B5EF4-FFF2-40B4-BE49-F238E27FC236}">
                  <a16:creationId xmlns:a16="http://schemas.microsoft.com/office/drawing/2014/main" id="{2BFDC5EC-9134-2831-CFC2-DFC3A2F2250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29213E0-E8B0-AD37-C588-6DD6BA29C773}"/>
                </a:ext>
              </a:extLst>
            </p:cNvPr>
            <p:cNvSpPr/>
            <p:nvPr/>
          </p:nvSpPr>
          <p:spPr>
            <a:xfrm>
              <a:off x="2160178" y="3274553"/>
              <a:ext cx="5726610"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1D692B50-E7D0-A56D-2245-B5AE4CDC30B7}"/>
              </a:ext>
            </a:extLst>
          </p:cNvPr>
          <p:cNvSpPr/>
          <p:nvPr/>
        </p:nvSpPr>
        <p:spPr>
          <a:xfrm>
            <a:off x="1443162" y="2579902"/>
            <a:ext cx="5014625"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27033E04-85ED-5C1C-8799-ECAA4F6D2050}"/>
              </a:ext>
            </a:extLst>
          </p:cNvPr>
          <p:cNvGrpSpPr/>
          <p:nvPr/>
        </p:nvGrpSpPr>
        <p:grpSpPr>
          <a:xfrm>
            <a:off x="1664789" y="2668990"/>
            <a:ext cx="4576161" cy="346250"/>
            <a:chOff x="1591171" y="3274552"/>
            <a:chExt cx="6101548" cy="461666"/>
          </a:xfrm>
        </p:grpSpPr>
        <p:sp>
          <p:nvSpPr>
            <p:cNvPr id="22" name="Hình chữ nhật: Góc Tròn 30">
              <a:extLst>
                <a:ext uri="{FF2B5EF4-FFF2-40B4-BE49-F238E27FC236}">
                  <a16:creationId xmlns:a16="http://schemas.microsoft.com/office/drawing/2014/main" id="{54D5F426-C357-4AF5-2C25-A49407706AA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F25C75AF-C8F0-0E78-E81D-4AD2A8F11B9B}"/>
                </a:ext>
              </a:extLst>
            </p:cNvPr>
            <p:cNvSpPr/>
            <p:nvPr/>
          </p:nvSpPr>
          <p:spPr>
            <a:xfrm>
              <a:off x="2160178" y="3274553"/>
              <a:ext cx="553254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2D59D910-6173-81EA-ED9C-805E980A80E9}"/>
              </a:ext>
            </a:extLst>
          </p:cNvPr>
          <p:cNvGrpSpPr/>
          <p:nvPr/>
        </p:nvGrpSpPr>
        <p:grpSpPr>
          <a:xfrm>
            <a:off x="1664789" y="3217697"/>
            <a:ext cx="6548303" cy="346250"/>
            <a:chOff x="1591171" y="3274552"/>
            <a:chExt cx="8731071" cy="461666"/>
          </a:xfrm>
        </p:grpSpPr>
        <p:sp>
          <p:nvSpPr>
            <p:cNvPr id="25" name="Hình chữ nhật: Góc Tròn 33">
              <a:extLst>
                <a:ext uri="{FF2B5EF4-FFF2-40B4-BE49-F238E27FC236}">
                  <a16:creationId xmlns:a16="http://schemas.microsoft.com/office/drawing/2014/main" id="{92DB72E0-A922-1AAF-F086-34EE86F6BBD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5C59B590-5F79-62E5-3F61-02AF3179B805}"/>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D372793A-C5EB-60E1-47FB-870CC3F00DBA}"/>
              </a:ext>
            </a:extLst>
          </p:cNvPr>
          <p:cNvGrpSpPr/>
          <p:nvPr/>
        </p:nvGrpSpPr>
        <p:grpSpPr>
          <a:xfrm>
            <a:off x="1664789" y="3763086"/>
            <a:ext cx="3922327" cy="346250"/>
            <a:chOff x="1591171" y="3274552"/>
            <a:chExt cx="5229770" cy="461666"/>
          </a:xfrm>
        </p:grpSpPr>
        <p:sp>
          <p:nvSpPr>
            <p:cNvPr id="28" name="Hình chữ nhật: Góc Tròn 36">
              <a:extLst>
                <a:ext uri="{FF2B5EF4-FFF2-40B4-BE49-F238E27FC236}">
                  <a16:creationId xmlns:a16="http://schemas.microsoft.com/office/drawing/2014/main" id="{772AA504-30FA-E9E6-F4BE-9A9787AF475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E87ECC4-BEEF-43A0-B159-1FD3EA0207E7}"/>
                </a:ext>
              </a:extLst>
            </p:cNvPr>
            <p:cNvSpPr/>
            <p:nvPr/>
          </p:nvSpPr>
          <p:spPr>
            <a:xfrm>
              <a:off x="2160178" y="3274553"/>
              <a:ext cx="4660763"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Rút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ra</a:t>
              </a:r>
              <a:r>
                <a:rPr lang="en-US" sz="1650" kern="1200" dirty="0">
                  <a:solidFill>
                    <a:prstClr val="black"/>
                  </a:solidFill>
                  <a:latin typeface="Calibri" panose="020F0502020204030204" pitchFamily="34" charset="0"/>
                  <a:ea typeface="+mn-ea"/>
                  <a:cs typeface="+mn-cs"/>
                </a:rPr>
                <a:t> xa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4096791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06.</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làm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5487BA44-2B45-4D77-F90C-F3A62AF46E4C}"/>
              </a:ext>
            </a:extLst>
          </p:cNvPr>
          <p:cNvGrpSpPr/>
          <p:nvPr/>
        </p:nvGrpSpPr>
        <p:grpSpPr>
          <a:xfrm>
            <a:off x="1319170" y="2098081"/>
            <a:ext cx="4470875" cy="346250"/>
            <a:chOff x="1591171" y="3274552"/>
            <a:chExt cx="5961167" cy="461666"/>
          </a:xfrm>
        </p:grpSpPr>
        <p:sp>
          <p:nvSpPr>
            <p:cNvPr id="9" name="Hình chữ nhật: Góc Tròn 18">
              <a:extLst>
                <a:ext uri="{FF2B5EF4-FFF2-40B4-BE49-F238E27FC236}">
                  <a16:creationId xmlns:a16="http://schemas.microsoft.com/office/drawing/2014/main" id="{498717C7-B022-2B5B-0E09-FA531FFE810A}"/>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26DCDB4A-796D-1312-F4E4-C8A500396847}"/>
                </a:ext>
              </a:extLst>
            </p:cNvPr>
            <p:cNvSpPr/>
            <p:nvPr/>
          </p:nvSpPr>
          <p:spPr>
            <a:xfrm>
              <a:off x="2160178" y="3274553"/>
              <a:ext cx="539216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pin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sp>
        <p:nvSpPr>
          <p:cNvPr id="11" name="Hình chữ nhật 28">
            <a:extLst>
              <a:ext uri="{FF2B5EF4-FFF2-40B4-BE49-F238E27FC236}">
                <a16:creationId xmlns:a16="http://schemas.microsoft.com/office/drawing/2014/main" id="{395DB818-B3F4-58A9-4F68-89AF05598F63}"/>
              </a:ext>
            </a:extLst>
          </p:cNvPr>
          <p:cNvSpPr/>
          <p:nvPr/>
        </p:nvSpPr>
        <p:spPr>
          <a:xfrm>
            <a:off x="1130081" y="3641372"/>
            <a:ext cx="693433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79E5B42C-AE90-9C8A-54FB-D79A8739F6A6}"/>
              </a:ext>
            </a:extLst>
          </p:cNvPr>
          <p:cNvGrpSpPr/>
          <p:nvPr/>
        </p:nvGrpSpPr>
        <p:grpSpPr>
          <a:xfrm>
            <a:off x="1319170" y="2643471"/>
            <a:ext cx="5057062" cy="346250"/>
            <a:chOff x="1591171" y="3274552"/>
            <a:chExt cx="6742749" cy="461666"/>
          </a:xfrm>
        </p:grpSpPr>
        <p:sp>
          <p:nvSpPr>
            <p:cNvPr id="13" name="Hình chữ nhật: Góc Tròn 30">
              <a:extLst>
                <a:ext uri="{FF2B5EF4-FFF2-40B4-BE49-F238E27FC236}">
                  <a16:creationId xmlns:a16="http://schemas.microsoft.com/office/drawing/2014/main" id="{9EA66966-A6D2-AF3E-813E-19443E23464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D650CD64-AEAC-572F-358D-36627B0E0A86}"/>
                </a:ext>
              </a:extLst>
            </p:cNvPr>
            <p:cNvSpPr/>
            <p:nvPr/>
          </p:nvSpPr>
          <p:spPr>
            <a:xfrm>
              <a:off x="2160178" y="3274553"/>
              <a:ext cx="617374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B9088E2A-CDAD-4C13-BFB7-7662A31F3F52}"/>
              </a:ext>
            </a:extLst>
          </p:cNvPr>
          <p:cNvGrpSpPr/>
          <p:nvPr/>
        </p:nvGrpSpPr>
        <p:grpSpPr>
          <a:xfrm>
            <a:off x="1319170" y="3192178"/>
            <a:ext cx="6158773" cy="346250"/>
            <a:chOff x="1591171" y="3274552"/>
            <a:chExt cx="8211697" cy="461666"/>
          </a:xfrm>
        </p:grpSpPr>
        <p:sp>
          <p:nvSpPr>
            <p:cNvPr id="16" name="Hình chữ nhật: Góc Tròn 33">
              <a:extLst>
                <a:ext uri="{FF2B5EF4-FFF2-40B4-BE49-F238E27FC236}">
                  <a16:creationId xmlns:a16="http://schemas.microsoft.com/office/drawing/2014/main" id="{A4A2EF92-8D9E-353A-C8D6-DB5DA825C7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BB0B960F-B605-D2A0-D12E-5AD8896477FE}"/>
                </a:ext>
              </a:extLst>
            </p:cNvPr>
            <p:cNvSpPr/>
            <p:nvPr/>
          </p:nvSpPr>
          <p:spPr>
            <a:xfrm>
              <a:off x="2160178" y="3274553"/>
              <a:ext cx="764269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E250B68F-0C8D-F800-9B55-4DD395D12526}"/>
              </a:ext>
            </a:extLst>
          </p:cNvPr>
          <p:cNvGrpSpPr/>
          <p:nvPr/>
        </p:nvGrpSpPr>
        <p:grpSpPr>
          <a:xfrm>
            <a:off x="1319170" y="3737567"/>
            <a:ext cx="6548303" cy="346250"/>
            <a:chOff x="1591171" y="3274552"/>
            <a:chExt cx="8731071" cy="461666"/>
          </a:xfrm>
        </p:grpSpPr>
        <p:sp>
          <p:nvSpPr>
            <p:cNvPr id="19" name="Hình chữ nhật: Góc Tròn 36">
              <a:extLst>
                <a:ext uri="{FF2B5EF4-FFF2-40B4-BE49-F238E27FC236}">
                  <a16:creationId xmlns:a16="http://schemas.microsoft.com/office/drawing/2014/main" id="{4E44472A-263A-F4B4-08CF-CFE3AAF359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BC6B1653-6785-06FB-74C8-96EF7A9771C2}"/>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300547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07.</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sau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liên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đến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16144"/>
            <a:ext cx="6789374" cy="600164"/>
            <a:chOff x="1591171" y="3128525"/>
            <a:chExt cx="9052498" cy="800219"/>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70" y="3128525"/>
              <a:ext cx="8542499"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571750"/>
            <a:ext cx="6596084" cy="600164"/>
            <a:chOff x="1591171" y="3142150"/>
            <a:chExt cx="8794778" cy="800218"/>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160178" y="3142150"/>
              <a:ext cx="8225771"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đinamô</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đạp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quay</a:t>
              </a: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129690"/>
            <a:ext cx="6596084" cy="600164"/>
            <a:chOff x="1591171" y="3154460"/>
            <a:chExt cx="8794778" cy="800219"/>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160178" y="3154460"/>
              <a:ext cx="8225771"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khác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đổi</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271881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08.</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pP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Khi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đưa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một</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cực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lại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gần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hay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xa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đầu</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cuộn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dây</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thì</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98895"/>
            <a:ext cx="6789372" cy="402546"/>
            <a:chOff x="1591171" y="3238858"/>
            <a:chExt cx="9052496" cy="536728"/>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68" y="3238858"/>
              <a:ext cx="8542499" cy="536728"/>
            </a:xfrm>
            <a:prstGeom prst="rect">
              <a:avLst/>
            </a:prstGeom>
          </p:spPr>
          <p:txBody>
            <a:bodyPr wrap="square">
              <a:spAutoFit/>
            </a:bodyPr>
            <a:lstStyle/>
            <a:p>
              <a:pPr>
                <a:lnSpc>
                  <a:spcPct val="120000"/>
                </a:lnSpc>
              </a:pPr>
              <a:r>
                <a:rPr lang="en-US" sz="1800" kern="1200" dirty="0" err="1">
                  <a:solidFill>
                    <a:prstClr val="black"/>
                  </a:solidFill>
                  <a:latin typeface="Calibri" panose="020F0502020204030204" pitchFamily="34" charset="0"/>
                  <a:ea typeface="+mn-ea"/>
                  <a:cs typeface="+mn-cs"/>
                </a:rPr>
                <a:t>Số</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đường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sức</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từ</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xuyên</a:t>
              </a:r>
              <a:r>
                <a:rPr lang="en-US" sz="1800" kern="1200" dirty="0">
                  <a:solidFill>
                    <a:prstClr val="black"/>
                  </a:solidFill>
                  <a:latin typeface="Calibri" panose="020F0502020204030204" pitchFamily="34" charset="0"/>
                  <a:ea typeface="+mn-ea"/>
                  <a:cs typeface="+mn-cs"/>
                </a:rPr>
                <a:t> qua </a:t>
              </a:r>
              <a:r>
                <a:rPr lang="en-US" sz="1800" kern="1200" dirty="0" err="1">
                  <a:solidFill>
                    <a:prstClr val="black"/>
                  </a:solidFill>
                  <a:latin typeface="Calibri" panose="020F0502020204030204" pitchFamily="34" charset="0"/>
                  <a:ea typeface="+mn-ea"/>
                  <a:cs typeface="+mn-cs"/>
                </a:rPr>
                <a:t>tiết</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diện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của</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cuộn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dây</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dẫn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không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đổi</a:t>
              </a:r>
              <a:r>
                <a:rPr lang="en-US" sz="1800" kern="1200" dirty="0">
                  <a:solidFill>
                    <a:prstClr val="black"/>
                  </a:solidFill>
                  <a:latin typeface="Calibri" panose="020F0502020204030204" pitchFamily="34" charset="0"/>
                  <a:ea typeface="+mn-ea"/>
                  <a:cs typeface="+mn-cs"/>
                </a:rPr>
                <a:t>.</a:t>
              </a: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660203"/>
            <a:ext cx="6915752" cy="369332"/>
            <a:chOff x="1591171" y="3260085"/>
            <a:chExt cx="9221002" cy="492442"/>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080879" y="3260085"/>
              <a:ext cx="8731294" cy="492442"/>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luôn tăng.</a:t>
              </a:r>
              <a:endParaRPr lang="en-US" sz="180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060773"/>
            <a:ext cx="6536610" cy="646331"/>
            <a:chOff x="1591171" y="3062571"/>
            <a:chExt cx="8715479" cy="861775"/>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080879" y="3062571"/>
              <a:ext cx="8225771" cy="861775"/>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tăng hoặc giảm (biến thiến).</a:t>
              </a:r>
              <a:endParaRPr lang="en-US" sz="180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303836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pic>
        <p:nvPicPr>
          <p:cNvPr id="9" name="Picture 8">
            <a:extLst>
              <a:ext uri="{FF2B5EF4-FFF2-40B4-BE49-F238E27FC236}">
                <a16:creationId xmlns:a16="http://schemas.microsoft.com/office/drawing/2014/main" id="{774CF8B5-EF21-0FAD-F43A-64534B0E3F3F}"/>
              </a:ext>
            </a:extLst>
          </p:cNvPr>
          <p:cNvPicPr>
            <a:picLocks noChangeAspect="1"/>
          </p:cNvPicPr>
          <p:nvPr/>
        </p:nvPicPr>
        <p:blipFill>
          <a:blip r:embed="rId3"/>
          <a:stretch>
            <a:fillRect/>
          </a:stretch>
        </p:blipFill>
        <p:spPr>
          <a:xfrm>
            <a:off x="0" y="0"/>
            <a:ext cx="9144000" cy="5143500"/>
          </a:xfrm>
          <a:prstGeom prst="rect">
            <a:avLst/>
          </a:prstGeom>
        </p:spPr>
      </p:pic>
      <p:sp>
        <p:nvSpPr>
          <p:cNvPr id="6" name="Hình chữ nhật: Góc Tròn 17">
            <a:extLst>
              <a:ext uri="{FF2B5EF4-FFF2-40B4-BE49-F238E27FC236}">
                <a16:creationId xmlns:a16="http://schemas.microsoft.com/office/drawing/2014/main" id="{C0252F16-1565-6C1D-9FE8-9ACB93EA3C48}"/>
              </a:ext>
            </a:extLst>
          </p:cNvPr>
          <p:cNvSpPr/>
          <p:nvPr/>
        </p:nvSpPr>
        <p:spPr>
          <a:xfrm>
            <a:off x="855505" y="299811"/>
            <a:ext cx="7487688" cy="704621"/>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4800" b="1" kern="1200" dirty="0">
                <a:solidFill>
                  <a:srgbClr val="9BBB59">
                    <a:lumMod val="50000"/>
                  </a:srgbClr>
                </a:solidFill>
                <a:latin typeface="Calibri" panose="020F0502020204030204" pitchFamily="34" charset="0"/>
                <a:ea typeface="inpin heiti" charset="-122"/>
              </a:rPr>
              <a:t>09.</a:t>
            </a:r>
          </a:p>
        </p:txBody>
      </p:sp>
      <p:sp>
        <p:nvSpPr>
          <p:cNvPr id="7" name="Hình chữ nhật 1">
            <a:extLst>
              <a:ext uri="{FF2B5EF4-FFF2-40B4-BE49-F238E27FC236}">
                <a16:creationId xmlns:a16="http://schemas.microsoft.com/office/drawing/2014/main" id="{C039B56E-62C6-3729-8CF4-1A5B12313925}"/>
              </a:ext>
            </a:extLst>
          </p:cNvPr>
          <p:cNvSpPr/>
          <p:nvPr/>
        </p:nvSpPr>
        <p:spPr>
          <a:xfrm>
            <a:off x="1929514" y="296546"/>
            <a:ext cx="6110826" cy="707886"/>
          </a:xfrm>
          <a:prstGeom prst="rect">
            <a:avLst/>
          </a:prstGeom>
        </p:spPr>
        <p:txBody>
          <a:bodyPr wrap="square">
            <a:spAutoFit/>
          </a:bodyPr>
          <a:lstStyle/>
          <a:p>
            <a:pPr defTabSz="342900">
              <a:buClrTx/>
              <a:defRPr/>
            </a:pPr>
            <a:r>
              <a:rPr lang="vi-VN"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Theo hình, thanh N.C chuyển động như thế nào thì không tạo ra dòng điện cảm ứng trong cuộn dây?</a:t>
            </a:r>
            <a:endParaRPr lang="en-US"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 name="Nhóm 3">
            <a:extLst>
              <a:ext uri="{FF2B5EF4-FFF2-40B4-BE49-F238E27FC236}">
                <a16:creationId xmlns:a16="http://schemas.microsoft.com/office/drawing/2014/main" id="{6B5787D1-8EE0-2966-2452-DF215C7D0EA1}"/>
              </a:ext>
            </a:extLst>
          </p:cNvPr>
          <p:cNvGrpSpPr/>
          <p:nvPr/>
        </p:nvGrpSpPr>
        <p:grpSpPr>
          <a:xfrm>
            <a:off x="1086447" y="2693851"/>
            <a:ext cx="4094748" cy="346250"/>
            <a:chOff x="1591171" y="3274552"/>
            <a:chExt cx="5459654"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489064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984091" y="3695588"/>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086446" y="3239241"/>
            <a:ext cx="2327532" cy="346250"/>
            <a:chOff x="1591171" y="3274552"/>
            <a:chExt cx="3103378"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2534371"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AB</a:t>
              </a: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086446" y="3787947"/>
            <a:ext cx="2332341" cy="346250"/>
            <a:chOff x="1591171" y="3274552"/>
            <a:chExt cx="3109790"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254078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CD</a:t>
              </a: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086447" y="4333337"/>
            <a:ext cx="2341959" cy="346250"/>
            <a:chOff x="1591171" y="3274552"/>
            <a:chExt cx="3122614"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2553607"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PQ</a:t>
              </a:r>
            </a:p>
          </p:txBody>
        </p:sp>
      </p:grpSp>
      <p:pic>
        <p:nvPicPr>
          <p:cNvPr id="8" name="Picture 132" descr="Vật Lí lớp 9 | Tổng hợp Lý thuyết - Bài tập Vật Lý 9 có đáp án">
            <a:extLst>
              <a:ext uri="{FF2B5EF4-FFF2-40B4-BE49-F238E27FC236}">
                <a16:creationId xmlns:a16="http://schemas.microsoft.com/office/drawing/2014/main" id="{869DA412-1A47-DA2B-1A99-746160722FAF}"/>
              </a:ext>
            </a:extLst>
          </p:cNvPr>
          <p:cNvPicPr/>
          <p:nvPr/>
        </p:nvPicPr>
        <p:blipFill rotWithShape="1">
          <a:blip r:embed="rId4"/>
          <a:srcRect t="11680" b="6060"/>
          <a:stretch/>
        </p:blipFill>
        <p:spPr bwMode="auto">
          <a:xfrm>
            <a:off x="2472000" y="1146845"/>
            <a:ext cx="4199999" cy="1541296"/>
          </a:xfrm>
          <a:prstGeom prst="rect">
            <a:avLst/>
          </a:prstGeom>
          <a:noFill/>
          <a:ln w="9525">
            <a:noFill/>
            <a:miter lim="800000"/>
            <a:headEnd/>
            <a:tailEnd/>
          </a:ln>
        </p:spPr>
      </p:pic>
    </p:spTree>
    <p:extLst>
      <p:ext uri="{BB962C8B-B14F-4D97-AF65-F5344CB8AC3E}">
        <p14:creationId xmlns:p14="http://schemas.microsoft.com/office/powerpoint/2010/main" val="3356375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79"/>
            <a:ext cx="6745249" cy="3300679"/>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10.</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67815" y="1757688"/>
            <a:ext cx="4907580" cy="1569660"/>
          </a:xfrm>
          <a:prstGeom prst="rect">
            <a:avLst/>
          </a:prstGeom>
        </p:spPr>
        <p:txBody>
          <a:bodyPr wrap="square">
            <a:spAutoFit/>
          </a:bodyPr>
          <a:lstStyle/>
          <a:p>
            <a:pPr defTabSz="342900">
              <a:buClrTx/>
            </a:pPr>
            <a:r>
              <a:rPr lang="vi-VN"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Nêu tên một số dụng cụ, thiết bị mà hoạt động của chúng dựa vào hiện tượng cảm ứng điện từ</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Gỉai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thích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sự</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thành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ở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các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ví</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dụ</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đó</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spTree>
    <p:extLst>
      <p:ext uri="{BB962C8B-B14F-4D97-AF65-F5344CB8AC3E}">
        <p14:creationId xmlns:p14="http://schemas.microsoft.com/office/powerpoint/2010/main" val="163601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1" name="Picture 121" descr="Vật Lí lớp 9 | Tổng hợp Lý thuyết - Bài tập Vật Lý 9 có đáp án">
            <a:extLst>
              <a:ext uri="{FF2B5EF4-FFF2-40B4-BE49-F238E27FC236}">
                <a16:creationId xmlns:a16="http://schemas.microsoft.com/office/drawing/2014/main" id="{4CD635B4-3D0C-CF79-4410-CA53A610B234}"/>
              </a:ext>
            </a:extLst>
          </p:cNvPr>
          <p:cNvPicPr/>
          <p:nvPr/>
        </p:nvPicPr>
        <p:blipFill>
          <a:blip r:embed="rId4"/>
          <a:srcRect/>
          <a:stretch>
            <a:fillRect/>
          </a:stretch>
        </p:blipFill>
        <p:spPr bwMode="auto">
          <a:xfrm>
            <a:off x="381848" y="1900432"/>
            <a:ext cx="8234191" cy="2668740"/>
          </a:xfrm>
          <a:prstGeom prst="rect">
            <a:avLst/>
          </a:prstGeom>
          <a:noFill/>
          <a:ln w="9525">
            <a:noFill/>
            <a:miter lim="800000"/>
            <a:headEnd/>
            <a:tailEnd/>
          </a:ln>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8147550" cy="1395654"/>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err="1">
                <a:solidFill>
                  <a:prstClr val="black"/>
                </a:solidFill>
                <a:latin typeface="Calibri" panose="020F0502020204030204" pitchFamily="34" charset="0"/>
                <a:cs typeface="Calibri" panose="020F0502020204030204" pitchFamily="34" charset="0"/>
              </a:rPr>
              <a:t>Bộ</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phận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chính</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là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một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và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endParaRPr lang="en-US" sz="2100"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Khi quay </a:t>
            </a:r>
            <a:r>
              <a:rPr lang="en-US" sz="2100" kern="1200" dirty="0" err="1">
                <a:solidFill>
                  <a:prstClr val="black"/>
                </a:solidFill>
                <a:latin typeface="Calibri" panose="020F0502020204030204" pitchFamily="34" charset="0"/>
                <a:cs typeface="Calibri" panose="020F0502020204030204" pitchFamily="34" charset="0"/>
              </a:rPr>
              <a:t>núm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thì</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quay </a:t>
            </a:r>
            <a:r>
              <a:rPr lang="en-US" sz="2100" kern="1200" dirty="0" err="1">
                <a:solidFill>
                  <a:prstClr val="black"/>
                </a:solidFill>
                <a:latin typeface="Calibri" panose="020F0502020204030204" pitchFamily="34" charset="0"/>
                <a:cs typeface="Calibri" panose="020F0502020204030204" pitchFamily="34" charset="0"/>
              </a:rPr>
              <a:t>theo</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số</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đường</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sức</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từ</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xuyên</a:t>
            </a:r>
            <a:r>
              <a:rPr lang="en-US" sz="2100" kern="1200" dirty="0">
                <a:solidFill>
                  <a:prstClr val="black"/>
                </a:solidFill>
                <a:latin typeface="Calibri" panose="020F0502020204030204" pitchFamily="34" charset="0"/>
                <a:cs typeface="Calibri" panose="020F0502020204030204" pitchFamily="34" charset="0"/>
              </a:rPr>
              <a:t> qua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biến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thiên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đèn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sáng</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026" name="Picture 2" descr="Máy phát điện: Rất nguy hiểm nếu vận hành không đúng">
            <a:extLst>
              <a:ext uri="{FF2B5EF4-FFF2-40B4-BE49-F238E27FC236}">
                <a16:creationId xmlns:a16="http://schemas.microsoft.com/office/drawing/2014/main" id="{77A9A207-48A7-9578-183B-27423E798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4" r="6636"/>
          <a:stretch/>
        </p:blipFill>
        <p:spPr bwMode="auto">
          <a:xfrm>
            <a:off x="4259765" y="743507"/>
            <a:ext cx="4296938" cy="3947440"/>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3716935" cy="4334016"/>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Máy</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phát</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điện</a:t>
            </a:r>
            <a:endParaRPr lang="en-US" sz="2100" b="1"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vi-VN" sz="2100" kern="1200" dirty="0">
                <a:solidFill>
                  <a:prstClr val="black"/>
                </a:solidFill>
                <a:latin typeface="Calibri" panose="020F0502020204030204" pitchFamily="34" charset="0"/>
                <a:cs typeface="Calibri" panose="020F0502020204030204" pitchFamily="34" charset="0"/>
              </a:rPr>
              <a:t>đặt cuộc dây vào giữa hai cực của nam châm, hai đầu cuộn dây nối với pin để lưu trữ điện hoặc đèn LED nhỏ, cố định nam châm, quay cuộn dây quanh trục, dòng điện cảm ứng sinh ra trong cuộn dây</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92588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0568FE4-C9FE-180A-5F8D-B7FB4B8FA6E0}"/>
              </a:ext>
            </a:extLst>
          </p:cNvPr>
          <p:cNvPicPr>
            <a:picLocks noChangeAspect="1"/>
          </p:cNvPicPr>
          <p:nvPr/>
        </p:nvPicPr>
        <p:blipFill>
          <a:blip r:embed="rId4"/>
          <a:stretch>
            <a:fillRect/>
          </a:stretch>
        </p:blipFill>
        <p:spPr>
          <a:xfrm>
            <a:off x="2195362" y="646879"/>
            <a:ext cx="4187967" cy="2453808"/>
          </a:xfrm>
          <a:prstGeom prst="rect">
            <a:avLst/>
          </a:prstGeom>
        </p:spPr>
      </p:pic>
      <p:sp>
        <p:nvSpPr>
          <p:cNvPr id="9863" name="Google Shape;9863;p33"/>
          <p:cNvSpPr/>
          <p:nvPr/>
        </p:nvSpPr>
        <p:spPr>
          <a:xfrm>
            <a:off x="8412669" y="300898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89982" y="328372"/>
            <a:ext cx="5195777"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1: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064032"/>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Nối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dây</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dẫn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với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492504"/>
            <a:ext cx="580889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Đặt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lên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giá</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9" y="3920976"/>
            <a:ext cx="78645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Di </a:t>
            </a:r>
            <a:r>
              <a:rPr lang="en-US" sz="2000" b="1" dirty="0" err="1">
                <a:solidFill>
                  <a:schemeClr val="tx1"/>
                </a:solidFill>
                <a:latin typeface="Calibri" panose="020F0502020204030204" pitchFamily="34" charset="0"/>
                <a:cs typeface="Calibri" panose="020F0502020204030204" pitchFamily="34" charset="0"/>
              </a:rPr>
              <a:t>chuyển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lại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gần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rồi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xa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7" name="Google Shape;9834;p32">
            <a:extLst>
              <a:ext uri="{FF2B5EF4-FFF2-40B4-BE49-F238E27FC236}">
                <a16:creationId xmlns:a16="http://schemas.microsoft.com/office/drawing/2014/main" id="{87772B77-2313-8ADD-B52C-8D47FAE15E47}"/>
              </a:ext>
            </a:extLst>
          </p:cNvPr>
          <p:cNvSpPr txBox="1">
            <a:spLocks/>
          </p:cNvSpPr>
          <p:nvPr/>
        </p:nvSpPr>
        <p:spPr>
          <a:xfrm>
            <a:off x="790378" y="4347750"/>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Quay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trước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Tree>
    <p:extLst>
      <p:ext uri="{BB962C8B-B14F-4D97-AF65-F5344CB8AC3E}">
        <p14:creationId xmlns:p14="http://schemas.microsoft.com/office/powerpoint/2010/main" val="34919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79"/>
        <p:cNvGrpSpPr/>
        <p:nvPr/>
      </p:nvGrpSpPr>
      <p:grpSpPr>
        <a:xfrm>
          <a:off x="0" y="0"/>
          <a:ext cx="0" cy="0"/>
          <a:chOff x="0" y="0"/>
          <a:chExt cx="0" cy="0"/>
        </a:xfrm>
      </p:grpSpPr>
      <p:sp>
        <p:nvSpPr>
          <p:cNvPr id="10080" name="Google Shape;10080;p48"/>
          <p:cNvSpPr txBox="1">
            <a:spLocks noGrp="1"/>
          </p:cNvSpPr>
          <p:nvPr>
            <p:ph type="ctrTitle"/>
          </p:nvPr>
        </p:nvSpPr>
        <p:spPr>
          <a:xfrm>
            <a:off x="2783688" y="1809149"/>
            <a:ext cx="3684300" cy="9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7200" dirty="0"/>
              <a:t>THANKS!</a:t>
            </a:r>
            <a:endParaRPr sz="7200" dirty="0"/>
          </a:p>
        </p:txBody>
      </p:sp>
      <p:grpSp>
        <p:nvGrpSpPr>
          <p:cNvPr id="10103" name="Google Shape;10103;p48"/>
          <p:cNvGrpSpPr/>
          <p:nvPr/>
        </p:nvGrpSpPr>
        <p:grpSpPr>
          <a:xfrm rot="-8100000">
            <a:off x="6160889" y="979832"/>
            <a:ext cx="2270043" cy="183536"/>
            <a:chOff x="5419725" y="2413000"/>
            <a:chExt cx="2169725" cy="175425"/>
          </a:xfrm>
        </p:grpSpPr>
        <p:sp>
          <p:nvSpPr>
            <p:cNvPr id="10104" name="Google Shape;10104;p4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4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4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7" name="Google Shape;10107;p48"/>
          <p:cNvSpPr/>
          <p:nvPr/>
        </p:nvSpPr>
        <p:spPr>
          <a:xfrm>
            <a:off x="2378250" y="37913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48"/>
          <p:cNvSpPr/>
          <p:nvPr/>
        </p:nvSpPr>
        <p:spPr>
          <a:xfrm>
            <a:off x="6956213" y="35550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48"/>
          <p:cNvSpPr/>
          <p:nvPr/>
        </p:nvSpPr>
        <p:spPr>
          <a:xfrm>
            <a:off x="246332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8"/>
        <p:cNvGrpSpPr/>
        <p:nvPr/>
      </p:nvGrpSpPr>
      <p:grpSpPr>
        <a:xfrm>
          <a:off x="0" y="0"/>
          <a:ext cx="0" cy="0"/>
          <a:chOff x="0" y="0"/>
          <a:chExt cx="0" cy="0"/>
        </a:xfrm>
      </p:grpSpPr>
      <p:sp>
        <p:nvSpPr>
          <p:cNvPr id="10019" name="Google Shape;10019;p44"/>
          <p:cNvSpPr txBox="1">
            <a:spLocks noGrp="1"/>
          </p:cNvSpPr>
          <p:nvPr>
            <p:ph type="title"/>
          </p:nvPr>
        </p:nvSpPr>
        <p:spPr>
          <a:xfrm>
            <a:off x="1140900" y="946300"/>
            <a:ext cx="3124141" cy="411925"/>
          </a:xfrm>
          <a:prstGeom prst="rect">
            <a:avLst/>
          </a:prstGeom>
        </p:spPr>
        <p:txBody>
          <a:bodyPr spcFirstLastPara="1" wrap="square" lIns="91425" tIns="91425" rIns="91425" bIns="91425" anchor="t" anchorCtr="0">
            <a:noAutofit/>
          </a:bodyPr>
          <a:lstStyle/>
          <a:p>
            <a:pPr lvl="0"/>
            <a:r>
              <a:rPr lang="es" sz="2400" dirty="0">
                <a:solidFill>
                  <a:srgbClr val="C7404E"/>
                </a:solidFill>
              </a:rPr>
              <a:t>KẾT QUẢ THÍ NGHIỆM 1</a:t>
            </a:r>
            <a:endParaRPr sz="2400" dirty="0">
              <a:solidFill>
                <a:srgbClr val="C7404E"/>
              </a:solidFill>
            </a:endParaRPr>
          </a:p>
        </p:txBody>
      </p:sp>
      <p:sp>
        <p:nvSpPr>
          <p:cNvPr id="10022" name="Google Shape;10022;p44"/>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4"/>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4"/>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4"/>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4"/>
          <p:cNvSpPr/>
          <p:nvPr/>
        </p:nvSpPr>
        <p:spPr>
          <a:xfrm>
            <a:off x="6666975" y="822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4"/>
          <p:cNvSpPr/>
          <p:nvPr/>
        </p:nvSpPr>
        <p:spPr>
          <a:xfrm>
            <a:off x="7827075" y="12757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5">
            <a:extLst>
              <a:ext uri="{FF2B5EF4-FFF2-40B4-BE49-F238E27FC236}">
                <a16:creationId xmlns:a16="http://schemas.microsoft.com/office/drawing/2014/main" id="{8643B9C0-5646-4F54-01E7-A9FD1699D5F6}"/>
              </a:ext>
            </a:extLst>
          </p:cNvPr>
          <p:cNvGraphicFramePr>
            <a:graphicFrameLocks noGrp="1"/>
          </p:cNvGraphicFramePr>
          <p:nvPr>
            <p:extLst>
              <p:ext uri="{D42A27DB-BD31-4B8C-83A1-F6EECF244321}">
                <p14:modId xmlns:p14="http://schemas.microsoft.com/office/powerpoint/2010/main" val="1480238168"/>
              </p:ext>
            </p:extLst>
          </p:nvPr>
        </p:nvGraphicFramePr>
        <p:xfrm>
          <a:off x="1178973" y="1560109"/>
          <a:ext cx="7057715" cy="2484448"/>
        </p:xfrm>
        <a:graphic>
          <a:graphicData uri="http://schemas.openxmlformats.org/drawingml/2006/table">
            <a:tbl>
              <a:tblPr firstRow="1" bandRow="1">
                <a:tableStyleId>{C30B13B9-E317-4E27-B57D-53C8D6556C9A}</a:tableStyleId>
              </a:tblPr>
              <a:tblGrid>
                <a:gridCol w="3527705">
                  <a:extLst>
                    <a:ext uri="{9D8B030D-6E8A-4147-A177-3AD203B41FA5}">
                      <a16:colId xmlns:a16="http://schemas.microsoft.com/office/drawing/2014/main" val="882189767"/>
                    </a:ext>
                  </a:extLst>
                </a:gridCol>
                <a:gridCol w="1715386">
                  <a:extLst>
                    <a:ext uri="{9D8B030D-6E8A-4147-A177-3AD203B41FA5}">
                      <a16:colId xmlns:a16="http://schemas.microsoft.com/office/drawing/2014/main" val="1818040774"/>
                    </a:ext>
                  </a:extLst>
                </a:gridCol>
                <a:gridCol w="1814624">
                  <a:extLst>
                    <a:ext uri="{9D8B030D-6E8A-4147-A177-3AD203B41FA5}">
                      <a16:colId xmlns:a16="http://schemas.microsoft.com/office/drawing/2014/main" val="2276897657"/>
                    </a:ext>
                  </a:extLst>
                </a:gridCol>
              </a:tblGrid>
              <a:tr h="602144">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Trường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hợp</a:t>
                      </a:r>
                      <a:endParaRPr lang="en-US" sz="1800" b="1" dirty="0">
                        <a:solidFill>
                          <a:schemeClr val="accent5"/>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a:solidFill>
                            <a:schemeClr val="accent5"/>
                          </a:solidFill>
                          <a:latin typeface="Calibri" panose="020F0502020204030204" pitchFamily="34" charset="0"/>
                          <a:cs typeface="Calibri" panose="020F0502020204030204" pitchFamily="34" charset="0"/>
                        </a:rPr>
                        <a:t>Kim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kế</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lệch</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dòng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xuất</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extLst>
                  <a:ext uri="{0D108BD9-81ED-4DB2-BD59-A6C34878D82A}">
                    <a16:rowId xmlns:a16="http://schemas.microsoft.com/office/drawing/2014/main" val="4087242793"/>
                  </a:ext>
                </a:extLst>
              </a:tr>
              <a:tr h="602144">
                <a:tc>
                  <a:txBody>
                    <a:bodyPr/>
                    <a:lstStyle/>
                    <a:p>
                      <a:pPr algn="ctr"/>
                      <a:r>
                        <a:rPr lang="en-US" sz="1800" dirty="0" err="1">
                          <a:solidFill>
                            <a:schemeClr val="tx1"/>
                          </a:solidFill>
                          <a:latin typeface="Calibri" panose="020F0502020204030204" pitchFamily="34" charset="0"/>
                          <a:cs typeface="Calibri" panose="020F0502020204030204" pitchFamily="34" charset="0"/>
                        </a:rPr>
                        <a:t>Giữ</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462417656"/>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Di </a:t>
                      </a:r>
                      <a:r>
                        <a:rPr lang="en-US" sz="1800" dirty="0" err="1">
                          <a:solidFill>
                            <a:schemeClr val="tx1"/>
                          </a:solidFill>
                          <a:latin typeface="Calibri" panose="020F0502020204030204" pitchFamily="34" charset="0"/>
                          <a:cs typeface="Calibri" panose="020F0502020204030204" pitchFamily="34" charset="0"/>
                        </a:rPr>
                        <a:t>chuyển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gần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hoặc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ra</a:t>
                      </a:r>
                      <a:r>
                        <a:rPr lang="en-US" sz="1800" dirty="0">
                          <a:solidFill>
                            <a:schemeClr val="tx1"/>
                          </a:solidFill>
                          <a:latin typeface="Calibri" panose="020F0502020204030204" pitchFamily="34" charset="0"/>
                          <a:cs typeface="Calibri" panose="020F0502020204030204" pitchFamily="34" charset="0"/>
                        </a:rPr>
                        <a:t> xa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dẫn</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116225278"/>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Quay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188818195"/>
                  </a:ext>
                </a:extLst>
              </a:tr>
            </a:tbl>
          </a:graphicData>
        </a:graphic>
      </p:graphicFrame>
      <p:sp>
        <p:nvSpPr>
          <p:cNvPr id="7" name="TextBox 6">
            <a:extLst>
              <a:ext uri="{FF2B5EF4-FFF2-40B4-BE49-F238E27FC236}">
                <a16:creationId xmlns:a16="http://schemas.microsoft.com/office/drawing/2014/main" id="{A7049CE1-5751-4228-F2B2-3FEC060CAB44}"/>
              </a:ext>
            </a:extLst>
          </p:cNvPr>
          <p:cNvSpPr txBox="1"/>
          <p:nvPr/>
        </p:nvSpPr>
        <p:spPr>
          <a:xfrm>
            <a:off x="4997301"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D6219F-F895-90CC-9E6C-85B268A3EDFD}"/>
              </a:ext>
            </a:extLst>
          </p:cNvPr>
          <p:cNvSpPr txBox="1"/>
          <p:nvPr/>
        </p:nvSpPr>
        <p:spPr>
          <a:xfrm>
            <a:off x="6725737"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C24319C-1B20-36AC-1C93-A07E0099F303}"/>
              </a:ext>
            </a:extLst>
          </p:cNvPr>
          <p:cNvSpPr txBox="1"/>
          <p:nvPr/>
        </p:nvSpPr>
        <p:spPr>
          <a:xfrm>
            <a:off x="4997301"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13C8E5B-AD18-2869-E0F3-B9E8DCCDEC03}"/>
              </a:ext>
            </a:extLst>
          </p:cNvPr>
          <p:cNvSpPr txBox="1"/>
          <p:nvPr/>
        </p:nvSpPr>
        <p:spPr>
          <a:xfrm>
            <a:off x="6725737"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601F9C-E016-E515-F064-BEF6BDA841A2}"/>
              </a:ext>
            </a:extLst>
          </p:cNvPr>
          <p:cNvSpPr txBox="1"/>
          <p:nvPr/>
        </p:nvSpPr>
        <p:spPr>
          <a:xfrm>
            <a:off x="4997301"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EBC19AE-1945-D417-0C53-B4E4E904AE3E}"/>
              </a:ext>
            </a:extLst>
          </p:cNvPr>
          <p:cNvSpPr txBox="1"/>
          <p:nvPr/>
        </p:nvSpPr>
        <p:spPr>
          <a:xfrm>
            <a:off x="6725737"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19"/>
                                        </p:tgtEl>
                                        <p:attrNameLst>
                                          <p:attrName>style.visibility</p:attrName>
                                        </p:attrNameLst>
                                      </p:cBhvr>
                                      <p:to>
                                        <p:strVal val="visible"/>
                                      </p:to>
                                    </p:set>
                                    <p:animEffect transition="in" filter="fade">
                                      <p:cBhvr>
                                        <p:cTn id="7" dur="500"/>
                                        <p:tgtEl>
                                          <p:spTgt spid="10019"/>
                                        </p:tgtEl>
                                      </p:cBhvr>
                                    </p:animEffect>
                                    <p:anim calcmode="lin" valueType="num">
                                      <p:cBhvr>
                                        <p:cTn id="8" dur="500" fill="hold"/>
                                        <p:tgtEl>
                                          <p:spTgt spid="10019"/>
                                        </p:tgtEl>
                                        <p:attrNameLst>
                                          <p:attrName>ppt_x</p:attrName>
                                        </p:attrNameLst>
                                      </p:cBhvr>
                                      <p:tavLst>
                                        <p:tav tm="0">
                                          <p:val>
                                            <p:strVal val="#ppt_x"/>
                                          </p:val>
                                        </p:tav>
                                        <p:tav tm="100000">
                                          <p:val>
                                            <p:strVal val="#ppt_x"/>
                                          </p:val>
                                        </p:tav>
                                      </p:tavLst>
                                    </p:anim>
                                    <p:anim calcmode="lin" valueType="num">
                                      <p:cBhvr>
                                        <p:cTn id="9" dur="500" fill="hold"/>
                                        <p:tgtEl>
                                          <p:spTgt spid="100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9"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pic>
        <p:nvPicPr>
          <p:cNvPr id="2" name="Picture 1">
            <a:extLst>
              <a:ext uri="{FF2B5EF4-FFF2-40B4-BE49-F238E27FC236}">
                <a16:creationId xmlns:a16="http://schemas.microsoft.com/office/drawing/2014/main" id="{63B56D34-6B5F-8F2A-52D5-739ABC7F41D5}"/>
              </a:ext>
            </a:extLst>
          </p:cNvPr>
          <p:cNvPicPr>
            <a:picLocks noChangeAspect="1"/>
          </p:cNvPicPr>
          <p:nvPr/>
        </p:nvPicPr>
        <p:blipFill>
          <a:blip r:embed="rId3"/>
          <a:stretch>
            <a:fillRect/>
          </a:stretch>
        </p:blipFill>
        <p:spPr>
          <a:xfrm>
            <a:off x="0" y="0"/>
            <a:ext cx="9144000" cy="5143500"/>
          </a:xfrm>
          <a:prstGeom prst="rect">
            <a:avLst/>
          </a:prstGeom>
        </p:spPr>
      </p:pic>
      <p:sp>
        <p:nvSpPr>
          <p:cNvPr id="9872" name="Google Shape;9872;p34"/>
          <p:cNvSpPr txBox="1">
            <a:spLocks noGrp="1"/>
          </p:cNvSpPr>
          <p:nvPr>
            <p:ph type="title"/>
          </p:nvPr>
        </p:nvSpPr>
        <p:spPr>
          <a:xfrm>
            <a:off x="898062" y="1669950"/>
            <a:ext cx="4493262" cy="21092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Từ thí nghiệm 1 </a:t>
            </a:r>
            <a:r>
              <a:rPr lang="vi-VN" dirty="0"/>
              <a:t>cho biết </a:t>
            </a:r>
            <a:r>
              <a:rPr lang="en-US" dirty="0" err="1"/>
              <a:t>sự</a:t>
            </a:r>
            <a:r>
              <a:rPr lang="en-US" dirty="0"/>
              <a:t> </a:t>
            </a:r>
            <a:r>
              <a:rPr lang="en-US" dirty="0" err="1"/>
              <a:t>thay</a:t>
            </a:r>
            <a:r>
              <a:rPr lang="en-US" dirty="0"/>
              <a:t> </a:t>
            </a:r>
            <a:r>
              <a:rPr lang="en-US" dirty="0" err="1"/>
              <a:t>đổi</a:t>
            </a:r>
            <a:r>
              <a:rPr lang="en-US" dirty="0"/>
              <a:t> </a:t>
            </a:r>
            <a:r>
              <a:rPr lang="en-US" dirty="0" err="1"/>
              <a:t>của</a:t>
            </a:r>
            <a:r>
              <a:rPr lang="en-US" dirty="0"/>
              <a:t> </a:t>
            </a:r>
            <a:r>
              <a:rPr lang="en-US" dirty="0" err="1"/>
              <a:t>kim</a:t>
            </a:r>
            <a:r>
              <a:rPr lang="en-US" dirty="0"/>
              <a:t> </a:t>
            </a:r>
            <a:r>
              <a:rPr lang="en-US" dirty="0" err="1"/>
              <a:t>kế</a:t>
            </a:r>
            <a:r>
              <a:rPr lang="en-US" dirty="0"/>
              <a:t> </a:t>
            </a:r>
            <a:r>
              <a:rPr lang="en-US" dirty="0" err="1"/>
              <a:t>chứng</a:t>
            </a:r>
            <a:r>
              <a:rPr lang="en-US" dirty="0"/>
              <a:t> </a:t>
            </a:r>
            <a:r>
              <a:rPr lang="en-US" dirty="0" err="1"/>
              <a:t>tỏ</a:t>
            </a:r>
            <a:r>
              <a:rPr lang="en-US" dirty="0"/>
              <a:t> </a:t>
            </a:r>
            <a:r>
              <a:rPr lang="en-US" dirty="0" err="1"/>
              <a:t>điều</a:t>
            </a:r>
            <a:r>
              <a:rPr lang="en-US" dirty="0"/>
              <a:t> </a:t>
            </a:r>
            <a:r>
              <a:rPr lang="en-US" dirty="0" err="1"/>
              <a:t>gì</a:t>
            </a:r>
            <a:r>
              <a:rPr lang="en-US" dirty="0"/>
              <a:t> ?</a:t>
            </a:r>
            <a:endParaRPr dirty="0"/>
          </a:p>
        </p:txBody>
      </p:sp>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0116;p49">
            <a:extLst>
              <a:ext uri="{FF2B5EF4-FFF2-40B4-BE49-F238E27FC236}">
                <a16:creationId xmlns:a16="http://schemas.microsoft.com/office/drawing/2014/main" id="{545A4C84-A60A-3FDF-C023-74CFA8DF463B}"/>
              </a:ext>
            </a:extLst>
          </p:cNvPr>
          <p:cNvGrpSpPr/>
          <p:nvPr/>
        </p:nvGrpSpPr>
        <p:grpSpPr>
          <a:xfrm>
            <a:off x="809099" y="113401"/>
            <a:ext cx="1222050" cy="1357244"/>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95" name="Picture 9894">
            <a:extLst>
              <a:ext uri="{FF2B5EF4-FFF2-40B4-BE49-F238E27FC236}">
                <a16:creationId xmlns:a16="http://schemas.microsoft.com/office/drawing/2014/main" id="{02F6B6A0-82F0-09A9-7EFE-3DEA767147E4}"/>
              </a:ext>
            </a:extLst>
          </p:cNvPr>
          <p:cNvPicPr>
            <a:picLocks noChangeAspect="1"/>
          </p:cNvPicPr>
          <p:nvPr/>
        </p:nvPicPr>
        <p:blipFill>
          <a:blip r:embed="rId4"/>
          <a:stretch>
            <a:fillRect/>
          </a:stretch>
        </p:blipFill>
        <p:spPr>
          <a:xfrm>
            <a:off x="5245479" y="1470645"/>
            <a:ext cx="3453942" cy="34539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679331" y="67487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5690408" y="65093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803594" y="70598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714397" y="3182638"/>
            <a:ext cx="1695678" cy="1695680"/>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1266027" y="616675"/>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2" name="Google Shape;9872;p34"/>
          <p:cNvSpPr txBox="1">
            <a:spLocks noGrp="1"/>
          </p:cNvSpPr>
          <p:nvPr>
            <p:ph type="title"/>
          </p:nvPr>
        </p:nvSpPr>
        <p:spPr>
          <a:xfrm>
            <a:off x="1615452" y="1349796"/>
            <a:ext cx="6472751" cy="1538701"/>
          </a:xfrm>
          <a:prstGeom prst="rect">
            <a:avLst/>
          </a:prstGeom>
        </p:spPr>
        <p:txBody>
          <a:bodyPr spcFirstLastPara="1" wrap="square" lIns="91425" tIns="91425" rIns="91425" bIns="91425" anchor="ctr" anchorCtr="0">
            <a:noAutofit/>
          </a:bodyPr>
          <a:lstStyle/>
          <a:p>
            <a:pPr indent="457200"/>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Trong quá trình dịch chuyển thanh nam châm vĩnh cửu lại gẩn hoặc ra xa cuộn dây dẫn thì kim điện kế bị lệch sang phải hoặc sang trái, chứng tỏ có dòng điện chạy trong cuộn dây dẫn.</a:t>
            </a:r>
            <a:endParaRPr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Google Shape;9834;p32">
            <a:extLst>
              <a:ext uri="{FF2B5EF4-FFF2-40B4-BE49-F238E27FC236}">
                <a16:creationId xmlns:a16="http://schemas.microsoft.com/office/drawing/2014/main" id="{6739EA80-898A-418C-88CE-2A9A64748BAB}"/>
              </a:ext>
            </a:extLst>
          </p:cNvPr>
          <p:cNvSpPr txBox="1">
            <a:spLocks/>
          </p:cNvSpPr>
          <p:nvPr/>
        </p:nvSpPr>
        <p:spPr>
          <a:xfrm>
            <a:off x="1989139" y="1005666"/>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Kết</a:t>
            </a:r>
            <a:r>
              <a:rPr lang="en-US" sz="2000" dirty="0">
                <a:solidFill>
                  <a:srgbClr val="002060"/>
                </a:solidFill>
              </a:rPr>
              <a:t> </a:t>
            </a:r>
            <a:r>
              <a:rPr lang="en-US" sz="2000" dirty="0" err="1">
                <a:solidFill>
                  <a:srgbClr val="002060"/>
                </a:solidFill>
              </a:rPr>
              <a:t>luận</a:t>
            </a:r>
            <a:r>
              <a:rPr lang="en-US" sz="2000" dirty="0">
                <a:solidFill>
                  <a:srgbClr val="002060"/>
                </a:solidFill>
              </a:rPr>
              <a:t>:</a:t>
            </a:r>
          </a:p>
        </p:txBody>
      </p:sp>
      <p:sp>
        <p:nvSpPr>
          <p:cNvPr id="61" name="Google Shape;9872;p34">
            <a:extLst>
              <a:ext uri="{FF2B5EF4-FFF2-40B4-BE49-F238E27FC236}">
                <a16:creationId xmlns:a16="http://schemas.microsoft.com/office/drawing/2014/main" id="{5A56343F-2A38-4353-9D5B-476764543A13}"/>
              </a:ext>
            </a:extLst>
          </p:cNvPr>
          <p:cNvSpPr txBox="1">
            <a:spLocks/>
          </p:cNvSpPr>
          <p:nvPr/>
        </p:nvSpPr>
        <p:spPr>
          <a:xfrm>
            <a:off x="1558183" y="2727397"/>
            <a:ext cx="6252960" cy="10552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điện xuất hiện trong cuộn dây dẫn khi đó gọi là dòng điện cảm ứng.</a:t>
            </a:r>
            <a:endParaRPr lang="vi-VN"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23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72"/>
                                        </p:tgtEl>
                                        <p:attrNameLst>
                                          <p:attrName>style.visibility</p:attrName>
                                        </p:attrNameLst>
                                      </p:cBhvr>
                                      <p:to>
                                        <p:strVal val="visible"/>
                                      </p:to>
                                    </p:set>
                                    <p:animEffect transition="in" filter="barn(inVertical)">
                                      <p:cBhvr>
                                        <p:cTn id="7" dur="500"/>
                                        <p:tgtEl>
                                          <p:spTgt spid="98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2" grpId="0"/>
      <p:bldP spid="61" grpId="0"/>
    </p:bldLst>
  </p:timing>
</p:sld>
</file>

<file path=ppt/theme/theme1.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2000</TotalTime>
  <Words>3023</Words>
  <Application>Microsoft Office PowerPoint</Application>
  <PresentationFormat>On-screen Show (16:9)</PresentationFormat>
  <Paragraphs>260</Paragraphs>
  <Slides>60</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Wingdings</vt:lpstr>
      <vt:lpstr>Calibri</vt:lpstr>
      <vt:lpstr>Gantari ExtraBold</vt:lpstr>
      <vt:lpstr>#9Slide03 Arima Madurai Black</vt:lpstr>
      <vt:lpstr>Times New Roman</vt:lpstr>
      <vt:lpstr>Gantari</vt:lpstr>
      <vt:lpstr>Fira Sans Condensed Black</vt:lpstr>
      <vt:lpstr>inpin heiti</vt:lpstr>
      <vt:lpstr>#9Slide03 Comfortaa Bold</vt:lpstr>
      <vt:lpstr>宋体</vt:lpstr>
      <vt:lpstr>Arial</vt:lpstr>
      <vt:lpstr>Pasos para estudiar un texto by Slidesgo</vt:lpstr>
      <vt:lpstr>Cần nạp điện</vt:lpstr>
      <vt:lpstr>BÀI 11</vt:lpstr>
      <vt:lpstr>NỘI DUNG BÀI HỌC</vt:lpstr>
      <vt:lpstr>DÒNG ĐIỆN CẢM ỨNG</vt:lpstr>
      <vt:lpstr>PowerPoint Presentation</vt:lpstr>
      <vt:lpstr>PowerPoint Presentation</vt:lpstr>
      <vt:lpstr>KẾT QUẢ THÍ NGHIỆM 1</vt:lpstr>
      <vt:lpstr>Từ thí nghiệm 1 cho biết sự thay đổi của kim kế chứng tỏ điều gì ?</vt:lpstr>
      <vt:lpstr>Trong quá trình dịch chuyển thanh nam châm vĩnh cửu lại gẩn hoặc ra xa cuộn dây dẫn thì kim điện kế bị lệch sang phải hoặc sang trái, chứng tỏ có dòng điện chạy trong cuộn dây dẫn.</vt:lpstr>
      <vt:lpstr>PowerPoint Presentation</vt:lpstr>
      <vt:lpstr>PowerPoint Presentation</vt:lpstr>
      <vt:lpstr>PowerPoint Presentation</vt:lpstr>
      <vt:lpstr>PowerPoint Presentation</vt:lpstr>
      <vt:lpstr>PowerPoint Presentation</vt:lpstr>
      <vt:lpstr>PowerPoint Presentation</vt:lpstr>
      <vt:lpstr>1. Khi đóng hoặc mở cồng tắc thì số đường sức từ xuyên qua tiết diện cuộn dây dẫn biến thiên như thế nào?</vt:lpstr>
      <vt:lpstr>1. Khi đóng hoặc mở công tắc thì số đường sức tử xuyên qua tiết diện cuộn dây dẫn tăng.</vt:lpstr>
      <vt:lpstr>2. Từ hai thí nghiệm dùng thanh nam châm vĩnh cửu dịch chuyển và nam châm điện ở trên, hãy nêu giả thuyết về nguyên nhân xuất hiện dòng điện cảm ứng trong cuộn dây.</vt:lpstr>
      <vt:lpstr>2. Từ hai thí nghiệm dùng thanh năm châm vĩnh cửu dịch chuyển và nam châm điện ở trên, nguyên nhân xuất hiện dòng điện cảm ứng trong cuộn dây là do sự thay đổi số đường sức từ đi qua cuộn dây. </vt:lpstr>
      <vt:lpstr>II. HIỆN TƯỢNG CẢM ỨNG ĐIỆN TỪ</vt:lpstr>
      <vt:lpstr>1. Đề xuất một số cách làm biến thiên số đường sức từ xuyên qua tiết diện cuộn dây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NGUYÊN TẮC TẠO RA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Cần nạp điện</dc:title>
  <dc:creator>ADMIN</dc:creator>
  <cp:lastModifiedBy>Admin</cp:lastModifiedBy>
  <cp:revision>34</cp:revision>
  <dcterms:modified xsi:type="dcterms:W3CDTF">2025-03-04T12:15:30Z</dcterms:modified>
</cp:coreProperties>
</file>