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384" r:id="rId4"/>
    <p:sldId id="306" r:id="rId5"/>
    <p:sldId id="258" r:id="rId6"/>
    <p:sldId id="403" r:id="rId7"/>
    <p:sldId id="404" r:id="rId8"/>
    <p:sldId id="268" r:id="rId9"/>
    <p:sldId id="270" r:id="rId10"/>
    <p:sldId id="387" r:id="rId11"/>
    <p:sldId id="405" r:id="rId12"/>
    <p:sldId id="406" r:id="rId13"/>
    <p:sldId id="275" r:id="rId14"/>
    <p:sldId id="313" r:id="rId15"/>
    <p:sldId id="281" r:id="rId16"/>
    <p:sldId id="388" r:id="rId17"/>
    <p:sldId id="272" r:id="rId18"/>
    <p:sldId id="395" r:id="rId19"/>
    <p:sldId id="407" r:id="rId20"/>
    <p:sldId id="408" r:id="rId21"/>
    <p:sldId id="265" r:id="rId22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5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7A5CB-667E-4DF3-8461-350DEF112C7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99C29-D0A8-4F91-A547-30E989B7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4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5.tmp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5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tmp"/><Relationship Id="rId5" Type="http://schemas.openxmlformats.org/officeDocument/2006/relationships/image" Target="../media/image33.tm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8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tmp"/><Relationship Id="rId5" Type="http://schemas.openxmlformats.org/officeDocument/2006/relationships/image" Target="../media/image36.tm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tmp"/><Relationship Id="rId3" Type="http://schemas.openxmlformats.org/officeDocument/2006/relationships/image" Target="../media/image8.sv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0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tmp"/><Relationship Id="rId3" Type="http://schemas.openxmlformats.org/officeDocument/2006/relationships/image" Target="../media/image41.png"/><Relationship Id="rId7" Type="http://schemas.openxmlformats.org/officeDocument/2006/relationships/image" Target="../media/image42.tmp"/><Relationship Id="rId12" Type="http://schemas.openxmlformats.org/officeDocument/2006/relationships/image" Target="../media/image46.tm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11" Type="http://schemas.openxmlformats.org/officeDocument/2006/relationships/image" Target="../media/image45.tmp"/><Relationship Id="rId10" Type="http://schemas.openxmlformats.org/officeDocument/2006/relationships/image" Target="../media/image44.tmp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tmp"/><Relationship Id="rId3" Type="http://schemas.openxmlformats.org/officeDocument/2006/relationships/image" Target="../media/image47.png"/><Relationship Id="rId7" Type="http://schemas.openxmlformats.org/officeDocument/2006/relationships/image" Target="../media/image50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tmp"/><Relationship Id="rId5" Type="http://schemas.openxmlformats.org/officeDocument/2006/relationships/image" Target="../media/image27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mp"/><Relationship Id="rId3" Type="http://schemas.openxmlformats.org/officeDocument/2006/relationships/image" Target="../media/image8.sv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0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tmp"/><Relationship Id="rId3" Type="http://schemas.openxmlformats.org/officeDocument/2006/relationships/image" Target="../media/image54.png"/><Relationship Id="rId7" Type="http://schemas.openxmlformats.org/officeDocument/2006/relationships/image" Target="../media/image57.tm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tmp"/><Relationship Id="rId5" Type="http://schemas.openxmlformats.org/officeDocument/2006/relationships/image" Target="../media/image27.png"/><Relationship Id="rId4" Type="http://schemas.openxmlformats.org/officeDocument/2006/relationships/image" Target="../media/image55.png"/><Relationship Id="rId9" Type="http://schemas.openxmlformats.org/officeDocument/2006/relationships/image" Target="../media/image59.tm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tmp"/><Relationship Id="rId3" Type="http://schemas.openxmlformats.org/officeDocument/2006/relationships/image" Target="../media/image40.png"/><Relationship Id="rId7" Type="http://schemas.openxmlformats.org/officeDocument/2006/relationships/image" Target="../media/image61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tmp"/><Relationship Id="rId5" Type="http://schemas.openxmlformats.org/officeDocument/2006/relationships/image" Target="../media/image34.svg"/><Relationship Id="rId4" Type="http://schemas.openxmlformats.org/officeDocument/2006/relationships/image" Target="../media/image41.png"/><Relationship Id="rId9" Type="http://schemas.openxmlformats.org/officeDocument/2006/relationships/image" Target="../media/image63.tm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5.tmp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4.tmp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svg"/><Relationship Id="rId11" Type="http://schemas.openxmlformats.org/officeDocument/2006/relationships/image" Target="../media/image20.tmp"/><Relationship Id="rId5" Type="http://schemas.openxmlformats.org/officeDocument/2006/relationships/image" Target="../media/image2.png"/><Relationship Id="rId10" Type="http://schemas.openxmlformats.org/officeDocument/2006/relationships/image" Target="../media/image19.tmp"/><Relationship Id="rId4" Type="http://schemas.openxmlformats.org/officeDocument/2006/relationships/image" Target="../media/image17.png"/><Relationship Id="rId9" Type="http://schemas.openxmlformats.org/officeDocument/2006/relationships/image" Target="../media/image18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svg"/><Relationship Id="rId5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18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svg"/><Relationship Id="rId11" Type="http://schemas.openxmlformats.org/officeDocument/2006/relationships/image" Target="../media/image21.w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7.png"/><Relationship Id="rId9" Type="http://schemas.openxmlformats.org/officeDocument/2006/relationships/image" Target="../media/image18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3" Type="http://schemas.openxmlformats.org/officeDocument/2006/relationships/image" Target="../media/image8.sv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0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mp"/><Relationship Id="rId3" Type="http://schemas.openxmlformats.org/officeDocument/2006/relationships/image" Target="../media/image26.png"/><Relationship Id="rId7" Type="http://schemas.openxmlformats.org/officeDocument/2006/relationships/image" Target="../media/image30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tmp"/><Relationship Id="rId5" Type="http://schemas.openxmlformats.org/officeDocument/2006/relationships/image" Target="../media/image28.tmp"/><Relationship Id="rId4" Type="http://schemas.openxmlformats.org/officeDocument/2006/relationships/image" Target="../media/image27.png"/><Relationship Id="rId9" Type="http://schemas.openxmlformats.org/officeDocument/2006/relationships/image" Target="../media/image3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648200" y="265083"/>
            <a:ext cx="9220201" cy="1447800"/>
            <a:chOff x="5420131" y="238626"/>
            <a:chExt cx="5765227" cy="1447800"/>
          </a:xfrm>
        </p:grpSpPr>
        <p:sp>
          <p:nvSpPr>
            <p:cNvPr id="21" name="Rounded Rectangle 20"/>
            <p:cNvSpPr/>
            <p:nvPr/>
          </p:nvSpPr>
          <p:spPr>
            <a:xfrm>
              <a:off x="5420131" y="238626"/>
              <a:ext cx="5765227" cy="1447800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5"/>
            <p:cNvSpPr txBox="1"/>
            <p:nvPr/>
          </p:nvSpPr>
          <p:spPr>
            <a:xfrm>
              <a:off x="5638801" y="342900"/>
              <a:ext cx="5334000" cy="10985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6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 TÌNH HUỐNG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905001" y="2025375"/>
            <a:ext cx="8915399" cy="659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khu đất hình tam giác vuông tiếp giáp với hai thửa ruộng hình vuông có diện tích như hình bên.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 đất hình tam giác vuông có chu vi bằng chu vi thửa ruộng bé không?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 tra bằng cách nào?</a:t>
            </a:r>
            <a:endParaRPr lang="en-US" sz="4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297400" y="695121"/>
            <a:ext cx="1173320" cy="1045322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9585125">
            <a:off x="258002" y="561563"/>
            <a:ext cx="2183861" cy="559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624" y="586594"/>
            <a:ext cx="1554615" cy="1438781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957852" flipH="1">
            <a:off x="16735035" y="8514536"/>
            <a:ext cx="1124729" cy="1649603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013" y="3009900"/>
            <a:ext cx="7256407" cy="4267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2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1524000" y="3944420"/>
            <a:ext cx="2351174" cy="1289304"/>
            <a:chOff x="7837953" y="804641"/>
            <a:chExt cx="2022200" cy="1289304"/>
          </a:xfrm>
        </p:grpSpPr>
        <p:pic>
          <p:nvPicPr>
            <p:cNvPr id="3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2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38600" y="952500"/>
            <a:ext cx="8595623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Khử mẫu của biểu thức lấy căn</a:t>
            </a:r>
            <a:endParaRPr lang="vi-VN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oogle Shape;304;p14"/>
          <p:cNvSpPr/>
          <p:nvPr/>
        </p:nvSpPr>
        <p:spPr>
          <a:xfrm>
            <a:off x="1485900" y="837677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3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3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59" y="2019300"/>
            <a:ext cx="11500841" cy="14478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01" y="5470585"/>
            <a:ext cx="5554044" cy="148769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448300"/>
            <a:ext cx="6643898" cy="15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7448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2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1524000" y="3944420"/>
            <a:ext cx="2351174" cy="1289304"/>
            <a:chOff x="7837953" y="804641"/>
            <a:chExt cx="2022200" cy="1289304"/>
          </a:xfrm>
        </p:grpSpPr>
        <p:pic>
          <p:nvPicPr>
            <p:cNvPr id="3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2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52438" y="952500"/>
            <a:ext cx="10754162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latin typeface="Arial" pitchFamily="34" charset="0"/>
                <a:cs typeface="Arial" pitchFamily="34" charset="0"/>
              </a:rPr>
              <a:t>Trục căn thức ở mẫu các biểu thức sau</a:t>
            </a:r>
            <a:endParaRPr lang="vi-VN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oogle Shape;304;p14"/>
          <p:cNvSpPr/>
          <p:nvPr/>
        </p:nvSpPr>
        <p:spPr>
          <a:xfrm>
            <a:off x="1485900" y="837677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3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300" b="1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71700"/>
            <a:ext cx="11214701" cy="14478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95974"/>
            <a:ext cx="11730814" cy="147632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124700"/>
            <a:ext cx="14875643" cy="152303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505200" y="5524500"/>
            <a:ext cx="3581400" cy="3047516"/>
            <a:chOff x="3505200" y="5524500"/>
            <a:chExt cx="3581400" cy="3047516"/>
          </a:xfrm>
        </p:grpSpPr>
        <p:sp>
          <p:nvSpPr>
            <p:cNvPr id="11" name="Rectangle 10"/>
            <p:cNvSpPr/>
            <p:nvPr/>
          </p:nvSpPr>
          <p:spPr>
            <a:xfrm>
              <a:off x="3505200" y="5524500"/>
              <a:ext cx="1600200" cy="5619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14800" y="6224563"/>
              <a:ext cx="1600200" cy="5619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91000" y="7124700"/>
              <a:ext cx="2057400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29200" y="7886216"/>
              <a:ext cx="2057400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0" name="Left Arrow Callout 19"/>
          <p:cNvSpPr/>
          <p:nvPr/>
        </p:nvSpPr>
        <p:spPr>
          <a:xfrm>
            <a:off x="6858000" y="5524500"/>
            <a:ext cx="5177614" cy="3047516"/>
          </a:xfrm>
          <a:prstGeom prst="leftArrowCallou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 LIÊN HỢP</a:t>
            </a:r>
            <a:endParaRPr lang="vi-VN" sz="5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6220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600446" y="1006642"/>
            <a:ext cx="5181600" cy="1424521"/>
            <a:chOff x="6858000" y="38100"/>
            <a:chExt cx="5181600" cy="1424521"/>
          </a:xfrm>
        </p:grpSpPr>
        <p:grpSp>
          <p:nvGrpSpPr>
            <p:cNvPr id="23" name="Group 9"/>
            <p:cNvGrpSpPr/>
            <p:nvPr/>
          </p:nvGrpSpPr>
          <p:grpSpPr>
            <a:xfrm>
              <a:off x="6858000" y="38100"/>
              <a:ext cx="5181600" cy="1424521"/>
              <a:chOff x="0" y="0"/>
              <a:chExt cx="6451824" cy="1216384"/>
            </a:xfrm>
          </p:grpSpPr>
          <p:sp>
            <p:nvSpPr>
              <p:cNvPr id="24" name="Freeform 10"/>
              <p:cNvSpPr/>
              <p:nvPr/>
            </p:nvSpPr>
            <p:spPr>
              <a:xfrm>
                <a:off x="12700" y="12700"/>
                <a:ext cx="6387054" cy="114780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1"/>
              <p:cNvSpPr/>
              <p:nvPr/>
            </p:nvSpPr>
            <p:spPr>
              <a:xfrm>
                <a:off x="0" y="0"/>
                <a:ext cx="6451824" cy="1216384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Google Shape;197;p7"/>
            <p:cNvSpPr txBox="1"/>
            <p:nvPr/>
          </p:nvSpPr>
          <p:spPr>
            <a:xfrm>
              <a:off x="7240637" y="291382"/>
              <a:ext cx="4419480" cy="938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500" b="1" dirty="0">
                  <a:solidFill>
                    <a:schemeClr val="tx2"/>
                  </a:solidFill>
                  <a:latin typeface="Arial"/>
                  <a:ea typeface="Arial"/>
                  <a:cs typeface="Arial"/>
                  <a:sym typeface="Arial"/>
                </a:rPr>
                <a:t>TỔNG QUÁT</a:t>
              </a:r>
              <a:endParaRPr sz="55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456911" y="8185549"/>
            <a:ext cx="1173320" cy="1045322"/>
          </a:xfrm>
          <a:prstGeom prst="rect">
            <a:avLst/>
          </a:prstGeom>
        </p:spPr>
      </p:pic>
      <p:pic>
        <p:nvPicPr>
          <p:cNvPr id="34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966133">
            <a:off x="2222048" y="9380821"/>
            <a:ext cx="2183861" cy="559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107" y="38100"/>
            <a:ext cx="3237257" cy="3231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0" y="288280"/>
            <a:ext cx="2987299" cy="251786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351" y="3086100"/>
            <a:ext cx="1353927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919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16462" y="660277"/>
            <a:ext cx="1710780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	</a:t>
            </a:r>
            <a:endParaRPr lang="en-US" sz="3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8703">
            <a:off x="16729032" y="-717169"/>
            <a:ext cx="2085013" cy="1774090"/>
          </a:xfrm>
          <a:prstGeom prst="rect">
            <a:avLst/>
          </a:prstGeom>
        </p:spPr>
      </p:pic>
      <p:pic>
        <p:nvPicPr>
          <p:cNvPr id="4" name="Picture 38">
            <a:extLst>
              <a:ext uri="{FF2B5EF4-FFF2-40B4-BE49-F238E27FC236}">
                <a16:creationId xmlns:a16="http://schemas.microsoft.com/office/drawing/2014/main" id="{30B27C80-5618-6D67-A2A3-3078B05827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980090" y="7931991"/>
            <a:ext cx="2307909" cy="2355009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3" y="952500"/>
            <a:ext cx="16967446" cy="25146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4" y="5235053"/>
            <a:ext cx="5257800" cy="1626853"/>
          </a:xfrm>
          <a:prstGeom prst="rect">
            <a:avLst/>
          </a:prstGeom>
        </p:spPr>
      </p:pic>
      <p:grpSp>
        <p:nvGrpSpPr>
          <p:cNvPr id="15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685800" y="3944420"/>
            <a:ext cx="2351174" cy="1289304"/>
            <a:chOff x="7837953" y="804641"/>
            <a:chExt cx="2022200" cy="1289304"/>
          </a:xfrm>
        </p:grpSpPr>
        <p:pic>
          <p:nvPicPr>
            <p:cNvPr id="21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974522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smtClean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Đáp án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1" y="7334224"/>
            <a:ext cx="8708819" cy="139067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5235053"/>
            <a:ext cx="9770539" cy="151042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68" y="7277099"/>
            <a:ext cx="6946732" cy="146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0754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5998" y="1714500"/>
            <a:ext cx="13362212" cy="2743200"/>
            <a:chOff x="2193759" y="2917658"/>
            <a:chExt cx="13362212" cy="2743200"/>
          </a:xfrm>
        </p:grpSpPr>
        <p:grpSp>
          <p:nvGrpSpPr>
            <p:cNvPr id="40" name="Group 4"/>
            <p:cNvGrpSpPr/>
            <p:nvPr/>
          </p:nvGrpSpPr>
          <p:grpSpPr>
            <a:xfrm>
              <a:off x="2193759" y="2917658"/>
              <a:ext cx="13335000" cy="2743200"/>
              <a:chOff x="-335748" y="0"/>
              <a:chExt cx="8393709" cy="2579249"/>
            </a:xfrm>
          </p:grpSpPr>
          <p:sp>
            <p:nvSpPr>
              <p:cNvPr id="42" name="Freeform 5"/>
              <p:cNvSpPr/>
              <p:nvPr/>
            </p:nvSpPr>
            <p:spPr>
              <a:xfrm>
                <a:off x="-335748" y="12700"/>
                <a:ext cx="8393708" cy="2566549"/>
              </a:xfrm>
              <a:custGeom>
                <a:avLst/>
                <a:gdLst/>
                <a:ahLst/>
                <a:cxnLst/>
                <a:rect l="l" t="t" r="r" b="b"/>
                <a:pathLst>
                  <a:path w="8560165" h="2195620">
                    <a:moveTo>
                      <a:pt x="7603220" y="2195620"/>
                    </a:moveTo>
                    <a:lnTo>
                      <a:pt x="956945" y="2195620"/>
                    </a:lnTo>
                    <a:cubicBezTo>
                      <a:pt x="428371" y="2195620"/>
                      <a:pt x="0" y="1767122"/>
                      <a:pt x="0" y="1097810"/>
                    </a:cubicBezTo>
                    <a:lnTo>
                      <a:pt x="0" y="109781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603220" y="0"/>
                    </a:lnTo>
                    <a:cubicBezTo>
                      <a:pt x="8131666" y="0"/>
                      <a:pt x="8560165" y="428371"/>
                      <a:pt x="8560165" y="1097810"/>
                    </a:cubicBezTo>
                    <a:lnTo>
                      <a:pt x="8560165" y="1097810"/>
                    </a:lnTo>
                    <a:cubicBezTo>
                      <a:pt x="8560165" y="1767122"/>
                      <a:pt x="8131667" y="2195620"/>
                      <a:pt x="7603220" y="2195620"/>
                    </a:cubicBezTo>
                    <a:close/>
                  </a:path>
                </a:pathLst>
              </a:custGeom>
              <a:solidFill>
                <a:srgbClr val="FFD93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6"/>
              <p:cNvSpPr/>
              <p:nvPr/>
            </p:nvSpPr>
            <p:spPr>
              <a:xfrm>
                <a:off x="-335747" y="0"/>
                <a:ext cx="8393708" cy="2579249"/>
              </a:xfrm>
              <a:custGeom>
                <a:avLst/>
                <a:gdLst/>
                <a:ahLst/>
                <a:cxnLst/>
                <a:rect l="l" t="t" r="r" b="b"/>
                <a:pathLst>
                  <a:path w="8585565" h="2221020">
                    <a:moveTo>
                      <a:pt x="7615920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110510"/>
                    </a:cubicBezTo>
                    <a:cubicBezTo>
                      <a:pt x="0" y="1786045"/>
                      <a:pt x="434975" y="2221020"/>
                      <a:pt x="969645" y="2221020"/>
                    </a:cubicBezTo>
                    <a:lnTo>
                      <a:pt x="7615920" y="2221020"/>
                    </a:lnTo>
                    <a:cubicBezTo>
                      <a:pt x="8150590" y="2221020"/>
                      <a:pt x="8585565" y="1786045"/>
                      <a:pt x="8585565" y="1110510"/>
                    </a:cubicBezTo>
                    <a:cubicBezTo>
                      <a:pt x="8585565" y="434975"/>
                      <a:pt x="8150590" y="0"/>
                      <a:pt x="7615920" y="0"/>
                    </a:cubicBezTo>
                    <a:close/>
                    <a:moveTo>
                      <a:pt x="7615920" y="2195620"/>
                    </a:moveTo>
                    <a:lnTo>
                      <a:pt x="969645" y="2195620"/>
                    </a:lnTo>
                    <a:cubicBezTo>
                      <a:pt x="448945" y="2195620"/>
                      <a:pt x="25400" y="1772075"/>
                      <a:pt x="25400" y="111051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615920" y="25400"/>
                    </a:lnTo>
                    <a:cubicBezTo>
                      <a:pt x="8136620" y="25400"/>
                      <a:pt x="8560165" y="448945"/>
                      <a:pt x="8560165" y="1110510"/>
                    </a:cubicBezTo>
                    <a:cubicBezTo>
                      <a:pt x="8560165" y="1772075"/>
                      <a:pt x="8136620" y="2195620"/>
                      <a:pt x="7615920" y="2195620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2220973" y="3045501"/>
              <a:ext cx="13334998" cy="2539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nl-NL" sz="5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kumimoji="0" lang="nl-NL" sz="5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kumimoji="0" lang="nl-NL" sz="53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RÚT</a:t>
              </a:r>
              <a:r>
                <a:rPr kumimoji="0" lang="nl-NL" sz="5300" b="1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GỌN BIỂU THỨC CHỨA CĂN THỨC BẬC HAI</a:t>
              </a:r>
              <a:endParaRPr kumimoji="0" lang="en-US" sz="5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237" y="6904121"/>
            <a:ext cx="6743323" cy="3384884"/>
          </a:xfrm>
          <a:prstGeom prst="rect">
            <a:avLst/>
          </a:prstGeom>
        </p:spPr>
      </p:pic>
      <p:pic>
        <p:nvPicPr>
          <p:cNvPr id="4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228600" y="6210300"/>
            <a:ext cx="1173320" cy="1045322"/>
          </a:xfrm>
          <a:prstGeom prst="rect">
            <a:avLst/>
          </a:prstGeom>
        </p:spPr>
      </p:pic>
      <p:pic>
        <p:nvPicPr>
          <p:cNvPr id="4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585125">
            <a:off x="16488602" y="5427899"/>
            <a:ext cx="2183861" cy="559863"/>
          </a:xfrm>
          <a:prstGeom prst="rect">
            <a:avLst/>
          </a:prstGeom>
        </p:spPr>
      </p:pic>
      <p:pic>
        <p:nvPicPr>
          <p:cNvPr id="46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708999">
            <a:off x="16433972" y="389360"/>
            <a:ext cx="1184128" cy="17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2184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958049">
            <a:off x="16894293" y="-464793"/>
            <a:ext cx="1659102" cy="1732744"/>
          </a:xfrm>
          <a:prstGeom prst="rect">
            <a:avLst/>
          </a:prstGeom>
        </p:spPr>
      </p:pic>
      <p:sp>
        <p:nvSpPr>
          <p:cNvPr id="25" name="Google Shape;169;p5"/>
          <p:cNvSpPr/>
          <p:nvPr/>
        </p:nvSpPr>
        <p:spPr>
          <a:xfrm>
            <a:off x="714708" y="462530"/>
            <a:ext cx="2362200" cy="947748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HĐKP 2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12563">
            <a:off x="-394439" y="9157536"/>
            <a:ext cx="1361733" cy="1147657"/>
          </a:xfrm>
          <a:prstGeom prst="rect">
            <a:avLst/>
          </a:prstGeom>
        </p:spPr>
      </p:pic>
      <p:pic>
        <p:nvPicPr>
          <p:cNvPr id="30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1365319" flipH="1">
            <a:off x="16626357" y="8358207"/>
            <a:ext cx="4420396" cy="41496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0750" y="419100"/>
            <a:ext cx="11766050" cy="5723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40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kern="10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vuông ABCD được chia thành hai hình vuông và hai hình chữ nhật.</a:t>
            </a:r>
          </a:p>
          <a:p>
            <a:pPr marL="742950" indent="-742950">
              <a:lnSpc>
                <a:spcPct val="150000"/>
              </a:lnSpc>
              <a:spcAft>
                <a:spcPts val="800"/>
              </a:spcAft>
              <a:buAutoNum type="alphaLcParenR"/>
            </a:pPr>
            <a:r>
              <a:rPr lang="en-US" sz="4000" kern="1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độ dài đường chéo của hai hình vuông AMIN và CEIF.</a:t>
            </a:r>
          </a:p>
          <a:p>
            <a:pPr marL="742950" indent="-742950">
              <a:lnSpc>
                <a:spcPct val="150000"/>
              </a:lnSpc>
              <a:spcAft>
                <a:spcPts val="800"/>
              </a:spcAft>
              <a:buAutoNum type="alphaLcParenR"/>
            </a:pPr>
            <a:r>
              <a:rPr lang="en-US" sz="4000" kern="10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độ dài đường chéo của hình vuông ABCD theo hai cách khác nhau.</a:t>
            </a:r>
            <a:endParaRPr lang="en-US" sz="4000" kern="1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oogle Shape;305;p14"/>
          <p:cNvGrpSpPr/>
          <p:nvPr/>
        </p:nvGrpSpPr>
        <p:grpSpPr>
          <a:xfrm flipH="1">
            <a:off x="1046051" y="6412738"/>
            <a:ext cx="1699513" cy="1188276"/>
            <a:chOff x="7890477" y="787864"/>
            <a:chExt cx="2022200" cy="1289304"/>
          </a:xfrm>
        </p:grpSpPr>
        <p:pic>
          <p:nvPicPr>
            <p:cNvPr id="18" name="Google Shape;306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34187" y="787864"/>
              <a:ext cx="1912845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307;p14"/>
            <p:cNvSpPr txBox="1"/>
            <p:nvPr/>
          </p:nvSpPr>
          <p:spPr>
            <a:xfrm>
              <a:off x="7890477" y="870543"/>
              <a:ext cx="2022200" cy="707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286" y="845956"/>
            <a:ext cx="5407418" cy="460104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08" y="6610330"/>
            <a:ext cx="14928796" cy="95243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9" y="7734300"/>
            <a:ext cx="15359446" cy="248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41712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600446" y="1006642"/>
            <a:ext cx="5181600" cy="1424521"/>
            <a:chOff x="6858000" y="38100"/>
            <a:chExt cx="5181600" cy="1424521"/>
          </a:xfrm>
        </p:grpSpPr>
        <p:grpSp>
          <p:nvGrpSpPr>
            <p:cNvPr id="23" name="Group 9"/>
            <p:cNvGrpSpPr/>
            <p:nvPr/>
          </p:nvGrpSpPr>
          <p:grpSpPr>
            <a:xfrm>
              <a:off x="6858000" y="38100"/>
              <a:ext cx="5181600" cy="1424521"/>
              <a:chOff x="0" y="0"/>
              <a:chExt cx="6451824" cy="1216384"/>
            </a:xfrm>
          </p:grpSpPr>
          <p:sp>
            <p:nvSpPr>
              <p:cNvPr id="24" name="Freeform 10"/>
              <p:cNvSpPr/>
              <p:nvPr/>
            </p:nvSpPr>
            <p:spPr>
              <a:xfrm>
                <a:off x="12700" y="12700"/>
                <a:ext cx="6387054" cy="114780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1"/>
              <p:cNvSpPr/>
              <p:nvPr/>
            </p:nvSpPr>
            <p:spPr>
              <a:xfrm>
                <a:off x="0" y="0"/>
                <a:ext cx="6451824" cy="1216384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Google Shape;197;p7"/>
            <p:cNvSpPr txBox="1"/>
            <p:nvPr/>
          </p:nvSpPr>
          <p:spPr>
            <a:xfrm>
              <a:off x="7240637" y="291382"/>
              <a:ext cx="4419480" cy="938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500" b="1" dirty="0">
                  <a:solidFill>
                    <a:schemeClr val="tx2"/>
                  </a:solidFill>
                  <a:latin typeface="Arial"/>
                  <a:ea typeface="Arial"/>
                  <a:cs typeface="Arial"/>
                  <a:sym typeface="Arial"/>
                </a:rPr>
                <a:t>TỔNG QUÁT</a:t>
              </a:r>
              <a:endParaRPr sz="55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456911" y="8185549"/>
            <a:ext cx="1173320" cy="1045322"/>
          </a:xfrm>
          <a:prstGeom prst="rect">
            <a:avLst/>
          </a:prstGeom>
        </p:spPr>
      </p:pic>
      <p:pic>
        <p:nvPicPr>
          <p:cNvPr id="34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966133">
            <a:off x="2222048" y="9380821"/>
            <a:ext cx="2183861" cy="559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107" y="113703"/>
            <a:ext cx="3237257" cy="3231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0" y="288280"/>
            <a:ext cx="2987299" cy="251786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457340"/>
            <a:ext cx="15419674" cy="35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17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04;p14"/>
          <p:cNvSpPr/>
          <p:nvPr/>
        </p:nvSpPr>
        <p:spPr>
          <a:xfrm>
            <a:off x="1190082" y="342900"/>
            <a:ext cx="2351175" cy="1082842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Ví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dụ </a:t>
            </a:r>
            <a:r>
              <a:rPr lang="en-US" sz="40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771">
            <a:off x="16632102" y="8729351"/>
            <a:ext cx="1986197" cy="20402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3400" y="3430792"/>
            <a:ext cx="1408298" cy="13717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1536">
            <a:off x="16379105" y="128744"/>
            <a:ext cx="1981200" cy="1952112"/>
          </a:xfrm>
          <a:prstGeom prst="rect">
            <a:avLst/>
          </a:prstGeom>
        </p:spPr>
      </p:pic>
      <p:grpSp>
        <p:nvGrpSpPr>
          <p:cNvPr id="15" name="Google Shape;305;p14"/>
          <p:cNvGrpSpPr/>
          <p:nvPr/>
        </p:nvGrpSpPr>
        <p:grpSpPr>
          <a:xfrm flipH="1">
            <a:off x="1515912" y="3132415"/>
            <a:ext cx="1699513" cy="1188276"/>
            <a:chOff x="7890477" y="787864"/>
            <a:chExt cx="2022200" cy="1289304"/>
          </a:xfrm>
        </p:grpSpPr>
        <p:pic>
          <p:nvPicPr>
            <p:cNvPr id="19" name="Google Shape;306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34187" y="787864"/>
              <a:ext cx="1912845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307;p14"/>
            <p:cNvSpPr txBox="1"/>
            <p:nvPr/>
          </p:nvSpPr>
          <p:spPr>
            <a:xfrm>
              <a:off x="7890477" y="870543"/>
              <a:ext cx="2022200" cy="707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9" y="1562100"/>
            <a:ext cx="16121058" cy="1143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0" y="499600"/>
            <a:ext cx="727474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Rút gọn các biểu thức sau</a:t>
            </a:r>
            <a:endParaRPr lang="vi-VN" sz="4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88" y="3208615"/>
            <a:ext cx="14291343" cy="111207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97" y="4613336"/>
            <a:ext cx="14398969" cy="228276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83" y="7200900"/>
            <a:ext cx="1195711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56407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22;p15"/>
          <p:cNvSpPr/>
          <p:nvPr/>
        </p:nvSpPr>
        <p:spPr>
          <a:xfrm>
            <a:off x="609600" y="537359"/>
            <a:ext cx="4291144" cy="108284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Thực </a:t>
            </a:r>
            <a:r>
              <a:rPr lang="en-US" sz="4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hành </a:t>
            </a:r>
            <a:r>
              <a:rPr lang="en-US" sz="45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4500" b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45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305;p14"/>
          <p:cNvGrpSpPr/>
          <p:nvPr/>
        </p:nvGrpSpPr>
        <p:grpSpPr>
          <a:xfrm flipH="1">
            <a:off x="869929" y="3306445"/>
            <a:ext cx="2057400" cy="1227456"/>
            <a:chOff x="7890477" y="787864"/>
            <a:chExt cx="2022200" cy="1289304"/>
          </a:xfrm>
        </p:grpSpPr>
        <p:pic>
          <p:nvPicPr>
            <p:cNvPr id="19" name="Google Shape;306;p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34187" y="787864"/>
              <a:ext cx="1912845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307;p14"/>
            <p:cNvSpPr txBox="1"/>
            <p:nvPr/>
          </p:nvSpPr>
          <p:spPr>
            <a:xfrm>
              <a:off x="7890477" y="870543"/>
              <a:ext cx="2022200" cy="707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8703">
            <a:off x="16729032" y="-717169"/>
            <a:ext cx="2085013" cy="1774090"/>
          </a:xfrm>
          <a:prstGeom prst="rect">
            <a:avLst/>
          </a:prstGeom>
        </p:spPr>
      </p:pic>
      <p:pic>
        <p:nvPicPr>
          <p:cNvPr id="4" name="Picture 38">
            <a:extLst>
              <a:ext uri="{FF2B5EF4-FFF2-40B4-BE49-F238E27FC236}">
                <a16:creationId xmlns:a16="http://schemas.microsoft.com/office/drawing/2014/main" id="{30B27C80-5618-6D67-A2A3-3078B05827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80090" y="7931991"/>
            <a:ext cx="2307909" cy="23550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81600" y="723900"/>
            <a:ext cx="727474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Rút gọn các biểu thức sau</a:t>
            </a:r>
            <a:endParaRPr lang="vi-VN" sz="4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1920222"/>
            <a:ext cx="15347044" cy="124207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80422"/>
            <a:ext cx="9067800" cy="95333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6336323"/>
            <a:ext cx="13903154" cy="12192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7931991"/>
            <a:ext cx="12721779" cy="19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916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648200" y="265083"/>
            <a:ext cx="9220201" cy="1447800"/>
            <a:chOff x="5420131" y="238626"/>
            <a:chExt cx="5765227" cy="1447800"/>
          </a:xfrm>
        </p:grpSpPr>
        <p:sp>
          <p:nvSpPr>
            <p:cNvPr id="21" name="Rounded Rectangle 20"/>
            <p:cNvSpPr/>
            <p:nvPr/>
          </p:nvSpPr>
          <p:spPr>
            <a:xfrm>
              <a:off x="5420131" y="238626"/>
              <a:ext cx="5765227" cy="1447800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5"/>
            <p:cNvSpPr txBox="1"/>
            <p:nvPr/>
          </p:nvSpPr>
          <p:spPr>
            <a:xfrm>
              <a:off x="5638801" y="342900"/>
              <a:ext cx="5334000" cy="10985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6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 TÌNH HUỐNG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905001" y="2025375"/>
            <a:ext cx="8915399" cy="659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khu đất hình tam giác vuông tiếp giáp với hai thửa ruộng hình vuông có diện tích như hình bên.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 đất hình tam giác vuông có chu vi bằng chu vi thửa ruộng bé không?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 tra bằng cách nào?</a:t>
            </a:r>
            <a:endParaRPr lang="en-US" sz="4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297400" y="695121"/>
            <a:ext cx="1173320" cy="1045322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9585125">
            <a:off x="258002" y="561563"/>
            <a:ext cx="2183861" cy="559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624" y="586594"/>
            <a:ext cx="1554615" cy="1438781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957852" flipH="1">
            <a:off x="16735035" y="8514536"/>
            <a:ext cx="1124729" cy="1649603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013" y="3009900"/>
            <a:ext cx="725640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10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00" y="1034133"/>
            <a:ext cx="14935200" cy="8561051"/>
          </a:xfrm>
          <a:prstGeom prst="rect">
            <a:avLst/>
          </a:prstGeom>
        </p:spPr>
      </p:pic>
      <p:sp>
        <p:nvSpPr>
          <p:cNvPr id="20" name="Google Shape;132;p3"/>
          <p:cNvSpPr/>
          <p:nvPr/>
        </p:nvSpPr>
        <p:spPr>
          <a:xfrm>
            <a:off x="2286000" y="1638300"/>
            <a:ext cx="14173200" cy="186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77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CHƯƠNG </a:t>
            </a:r>
            <a:r>
              <a:rPr lang="en-US" sz="77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vi-VN" sz="77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77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CĂN THỨC</a:t>
            </a:r>
            <a:endParaRPr sz="7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3;p3"/>
          <p:cNvSpPr/>
          <p:nvPr/>
        </p:nvSpPr>
        <p:spPr>
          <a:xfrm>
            <a:off x="2590800" y="4000500"/>
            <a:ext cx="13815083" cy="355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BÀI </a:t>
            </a:r>
            <a:r>
              <a:rPr lang="en-US" sz="75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7500" b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: BIẾN ĐỔI BIỂU THỨC CHỨA CĂN THỨC BẬC 2</a:t>
            </a:r>
            <a:endParaRPr sz="7500" b="1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4666613" y="210037"/>
            <a:ext cx="3478543" cy="1917547"/>
          </a:xfrm>
          <a:prstGeom prst="rect">
            <a:avLst/>
          </a:prstGeom>
        </p:spPr>
      </p:pic>
      <p:pic>
        <p:nvPicPr>
          <p:cNvPr id="1026" name="Picture 2" descr="C:\Users\Administrator\Downloads\Lovepik_com-611132363-School day hand-painted students happy to go to school charac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0" y="5276558"/>
            <a:ext cx="4119033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648200" y="265083"/>
            <a:ext cx="9220201" cy="1447800"/>
            <a:chOff x="5420131" y="238626"/>
            <a:chExt cx="5765227" cy="1447800"/>
          </a:xfrm>
        </p:grpSpPr>
        <p:sp>
          <p:nvSpPr>
            <p:cNvPr id="21" name="Rounded Rectangle 20"/>
            <p:cNvSpPr/>
            <p:nvPr/>
          </p:nvSpPr>
          <p:spPr>
            <a:xfrm>
              <a:off x="5420131" y="238626"/>
              <a:ext cx="5765227" cy="1447800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5"/>
            <p:cNvSpPr txBox="1"/>
            <p:nvPr/>
          </p:nvSpPr>
          <p:spPr>
            <a:xfrm>
              <a:off x="5638801" y="342900"/>
              <a:ext cx="5334000" cy="10985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60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</a:t>
              </a:r>
              <a:endPara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297400" y="695121"/>
            <a:ext cx="1173320" cy="1045322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9585125">
            <a:off x="258002" y="561563"/>
            <a:ext cx="2183861" cy="559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624" y="586594"/>
            <a:ext cx="1554615" cy="1438781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957852" flipH="1">
            <a:off x="16735035" y="8514536"/>
            <a:ext cx="1124729" cy="164960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93" y="2400300"/>
            <a:ext cx="1580840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41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0726721">
            <a:off x="15116757" y="8176419"/>
            <a:ext cx="5407326" cy="5292421"/>
          </a:xfrm>
          <a:prstGeom prst="rect">
            <a:avLst/>
          </a:prstGeom>
        </p:spPr>
      </p:pic>
      <p:grpSp>
        <p:nvGrpSpPr>
          <p:cNvPr id="15" name="Google Shape;1097;p63"/>
          <p:cNvGrpSpPr/>
          <p:nvPr/>
        </p:nvGrpSpPr>
        <p:grpSpPr>
          <a:xfrm>
            <a:off x="567794" y="3484309"/>
            <a:ext cx="4906025" cy="4554790"/>
            <a:chOff x="1026411" y="3000040"/>
            <a:chExt cx="4447408" cy="4574994"/>
          </a:xfrm>
        </p:grpSpPr>
        <p:sp>
          <p:nvSpPr>
            <p:cNvPr id="16" name="Google Shape;1098;p63"/>
            <p:cNvSpPr/>
            <p:nvPr/>
          </p:nvSpPr>
          <p:spPr>
            <a:xfrm rot="10800000">
              <a:off x="1026411" y="3000040"/>
              <a:ext cx="4447408" cy="4574994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00;p63"/>
            <p:cNvSpPr txBox="1"/>
            <p:nvPr/>
          </p:nvSpPr>
          <p:spPr>
            <a:xfrm>
              <a:off x="1215181" y="4119901"/>
              <a:ext cx="4030937" cy="2874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4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Ghi</a:t>
              </a: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nhớ</a:t>
              </a: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kiến</a:t>
              </a: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thức</a:t>
              </a: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trọng</a:t>
              </a: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tâm</a:t>
              </a: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trong</a:t>
              </a: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101;p63"/>
          <p:cNvGrpSpPr/>
          <p:nvPr/>
        </p:nvGrpSpPr>
        <p:grpSpPr>
          <a:xfrm>
            <a:off x="6019800" y="3484310"/>
            <a:ext cx="5292503" cy="4554790"/>
            <a:chOff x="6899689" y="2868931"/>
            <a:chExt cx="4797758" cy="3798570"/>
          </a:xfrm>
        </p:grpSpPr>
        <p:sp>
          <p:nvSpPr>
            <p:cNvPr id="20" name="Google Shape;1102;p63"/>
            <p:cNvSpPr/>
            <p:nvPr/>
          </p:nvSpPr>
          <p:spPr>
            <a:xfrm rot="10800000">
              <a:off x="6899689" y="2868931"/>
              <a:ext cx="4797758" cy="3798570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04;p63"/>
            <p:cNvSpPr txBox="1"/>
            <p:nvPr/>
          </p:nvSpPr>
          <p:spPr>
            <a:xfrm>
              <a:off x="7008720" y="3798739"/>
              <a:ext cx="4632565" cy="1617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Hoàn thành bài tập trong SGK </a:t>
              </a:r>
              <a:r>
                <a:rPr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trang </a:t>
              </a:r>
              <a:r>
                <a:rPr lang="en-US" sz="400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56.</a:t>
              </a:r>
              <a:endParaRPr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1105;p63"/>
          <p:cNvGrpSpPr/>
          <p:nvPr/>
        </p:nvGrpSpPr>
        <p:grpSpPr>
          <a:xfrm>
            <a:off x="11751630" y="3484309"/>
            <a:ext cx="5469100" cy="4554790"/>
            <a:chOff x="12263298" y="3009914"/>
            <a:chExt cx="4957847" cy="4565119"/>
          </a:xfrm>
        </p:grpSpPr>
        <p:sp>
          <p:nvSpPr>
            <p:cNvPr id="24" name="Google Shape;1106;p63"/>
            <p:cNvSpPr/>
            <p:nvPr/>
          </p:nvSpPr>
          <p:spPr>
            <a:xfrm rot="10800000">
              <a:off x="12263298" y="3009914"/>
              <a:ext cx="4957847" cy="4565119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08;p63"/>
            <p:cNvSpPr txBox="1"/>
            <p:nvPr/>
          </p:nvSpPr>
          <p:spPr>
            <a:xfrm>
              <a:off x="12472322" y="4127357"/>
              <a:ext cx="4539800" cy="2729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3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Chuẩn bị bài mới</a:t>
              </a:r>
              <a:r>
                <a:rPr lang="en-US" sz="3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sz="3800" b="1" i="1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“Bài tập cuối chương 3”.</a:t>
              </a:r>
              <a:endParaRPr sz="3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0" y="1025690"/>
            <a:ext cx="9220200" cy="1447800"/>
            <a:chOff x="5272240" y="162426"/>
            <a:chExt cx="9220200" cy="1447800"/>
          </a:xfrm>
        </p:grpSpPr>
        <p:sp>
          <p:nvSpPr>
            <p:cNvPr id="30" name="Rounded Rectangle 29"/>
            <p:cNvSpPr/>
            <p:nvPr/>
          </p:nvSpPr>
          <p:spPr>
            <a:xfrm>
              <a:off x="5272240" y="162426"/>
              <a:ext cx="9220200" cy="1447800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5"/>
            <p:cNvSpPr txBox="1"/>
            <p:nvPr/>
          </p:nvSpPr>
          <p:spPr>
            <a:xfrm>
              <a:off x="5638800" y="310816"/>
              <a:ext cx="8539951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6000" b="1"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25800" y="201996"/>
            <a:ext cx="1894621" cy="1960798"/>
          </a:xfrm>
          <a:prstGeom prst="rect">
            <a:avLst/>
          </a:prstGeom>
        </p:spPr>
      </p:pic>
      <p:pic>
        <p:nvPicPr>
          <p:cNvPr id="34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19400" y="8361947"/>
            <a:ext cx="4383276" cy="4114800"/>
          </a:xfrm>
          <a:prstGeom prst="rect">
            <a:avLst/>
          </a:prstGeom>
        </p:spPr>
      </p:pic>
      <p:pic>
        <p:nvPicPr>
          <p:cNvPr id="3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513390" y="708335"/>
            <a:ext cx="3026780" cy="2761937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3832001">
            <a:off x="14663310" y="-1632802"/>
            <a:ext cx="6083278" cy="422027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29000" y="3676124"/>
            <a:ext cx="14099443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nl-NL" sz="45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 CĂN THỨC Ở MẪU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9000" y="5877885"/>
            <a:ext cx="14859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5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RÚT GỌN BIỂU THỨC CHỨA CĂN THỨC BẬC 2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29200" y="766792"/>
            <a:ext cx="8203627" cy="1447800"/>
            <a:chOff x="5341755" y="254955"/>
            <a:chExt cx="8203627" cy="1447800"/>
          </a:xfrm>
        </p:grpSpPr>
        <p:sp>
          <p:nvSpPr>
            <p:cNvPr id="21" name="Rounded Rectangle 20"/>
            <p:cNvSpPr/>
            <p:nvPr/>
          </p:nvSpPr>
          <p:spPr>
            <a:xfrm>
              <a:off x="5341755" y="254955"/>
              <a:ext cx="8203627" cy="1447800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5"/>
            <p:cNvSpPr txBox="1"/>
            <p:nvPr/>
          </p:nvSpPr>
          <p:spPr>
            <a:xfrm>
              <a:off x="5638800" y="342900"/>
              <a:ext cx="7634439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NỘI</a:t>
              </a:r>
              <a:r>
                <a:rPr kumimoji="0" lang="en-US" sz="6000" b="1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DUNG BÀI HỌC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1400" y="7355213"/>
            <a:ext cx="3087506" cy="2593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71500"/>
            <a:ext cx="1066800" cy="114517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676400" y="3695700"/>
            <a:ext cx="1236936" cy="1155973"/>
            <a:chOff x="2315060" y="3149849"/>
            <a:chExt cx="1236936" cy="1155973"/>
          </a:xfrm>
        </p:grpSpPr>
        <p:pic>
          <p:nvPicPr>
            <p:cNvPr id="25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</p:spPr>
        </p:pic>
        <p:sp>
          <p:nvSpPr>
            <p:cNvPr id="26" name="TextBox 15"/>
            <p:cNvSpPr txBox="1"/>
            <p:nvPr/>
          </p:nvSpPr>
          <p:spPr>
            <a:xfrm>
              <a:off x="2411833" y="3543300"/>
              <a:ext cx="1043391" cy="569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30455" y="5651853"/>
            <a:ext cx="1236936" cy="1155973"/>
            <a:chOff x="2315060" y="3149849"/>
            <a:chExt cx="1236936" cy="1155973"/>
          </a:xfrm>
        </p:grpSpPr>
        <p:pic>
          <p:nvPicPr>
            <p:cNvPr id="28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</p:spPr>
        </p:pic>
        <p:sp>
          <p:nvSpPr>
            <p:cNvPr id="29" name="TextBox 15"/>
            <p:cNvSpPr txBox="1"/>
            <p:nvPr/>
          </p:nvSpPr>
          <p:spPr>
            <a:xfrm>
              <a:off x="2411833" y="3543300"/>
              <a:ext cx="1043391" cy="569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0025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1790700"/>
            <a:ext cx="17035274" cy="2133600"/>
            <a:chOff x="822158" y="2917658"/>
            <a:chExt cx="17035274" cy="2133600"/>
          </a:xfrm>
        </p:grpSpPr>
        <p:grpSp>
          <p:nvGrpSpPr>
            <p:cNvPr id="40" name="Group 4"/>
            <p:cNvGrpSpPr/>
            <p:nvPr/>
          </p:nvGrpSpPr>
          <p:grpSpPr>
            <a:xfrm>
              <a:off x="822158" y="2917658"/>
              <a:ext cx="17035274" cy="2133600"/>
              <a:chOff x="-1199101" y="0"/>
              <a:chExt cx="10722844" cy="2006083"/>
            </a:xfrm>
          </p:grpSpPr>
          <p:sp>
            <p:nvSpPr>
              <p:cNvPr id="42" name="Freeform 5"/>
              <p:cNvSpPr/>
              <p:nvPr/>
            </p:nvSpPr>
            <p:spPr>
              <a:xfrm>
                <a:off x="-1199101" y="12700"/>
                <a:ext cx="10722844" cy="1993383"/>
              </a:xfrm>
              <a:custGeom>
                <a:avLst/>
                <a:gdLst/>
                <a:ahLst/>
                <a:cxnLst/>
                <a:rect l="l" t="t" r="r" b="b"/>
                <a:pathLst>
                  <a:path w="8560165" h="2195620">
                    <a:moveTo>
                      <a:pt x="7603220" y="2195620"/>
                    </a:moveTo>
                    <a:lnTo>
                      <a:pt x="956945" y="2195620"/>
                    </a:lnTo>
                    <a:cubicBezTo>
                      <a:pt x="428371" y="2195620"/>
                      <a:pt x="0" y="1767122"/>
                      <a:pt x="0" y="1097810"/>
                    </a:cubicBezTo>
                    <a:lnTo>
                      <a:pt x="0" y="109781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603220" y="0"/>
                    </a:lnTo>
                    <a:cubicBezTo>
                      <a:pt x="8131666" y="0"/>
                      <a:pt x="8560165" y="428371"/>
                      <a:pt x="8560165" y="1097810"/>
                    </a:cubicBezTo>
                    <a:lnTo>
                      <a:pt x="8560165" y="1097810"/>
                    </a:lnTo>
                    <a:cubicBezTo>
                      <a:pt x="8560165" y="1767122"/>
                      <a:pt x="8131667" y="2195620"/>
                      <a:pt x="7603220" y="2195620"/>
                    </a:cubicBezTo>
                    <a:close/>
                  </a:path>
                </a:pathLst>
              </a:custGeom>
              <a:solidFill>
                <a:srgbClr val="FFD93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6"/>
              <p:cNvSpPr/>
              <p:nvPr/>
            </p:nvSpPr>
            <p:spPr>
              <a:xfrm>
                <a:off x="-1199101" y="0"/>
                <a:ext cx="10722844" cy="2006083"/>
              </a:xfrm>
              <a:custGeom>
                <a:avLst/>
                <a:gdLst/>
                <a:ahLst/>
                <a:cxnLst/>
                <a:rect l="l" t="t" r="r" b="b"/>
                <a:pathLst>
                  <a:path w="8585565" h="2221020">
                    <a:moveTo>
                      <a:pt x="7615920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110510"/>
                    </a:cubicBezTo>
                    <a:cubicBezTo>
                      <a:pt x="0" y="1786045"/>
                      <a:pt x="434975" y="2221020"/>
                      <a:pt x="969645" y="2221020"/>
                    </a:cubicBezTo>
                    <a:lnTo>
                      <a:pt x="7615920" y="2221020"/>
                    </a:lnTo>
                    <a:cubicBezTo>
                      <a:pt x="8150590" y="2221020"/>
                      <a:pt x="8585565" y="1786045"/>
                      <a:pt x="8585565" y="1110510"/>
                    </a:cubicBezTo>
                    <a:cubicBezTo>
                      <a:pt x="8585565" y="434975"/>
                      <a:pt x="8150590" y="0"/>
                      <a:pt x="7615920" y="0"/>
                    </a:cubicBezTo>
                    <a:close/>
                    <a:moveTo>
                      <a:pt x="7615920" y="2195620"/>
                    </a:moveTo>
                    <a:lnTo>
                      <a:pt x="969645" y="2195620"/>
                    </a:lnTo>
                    <a:cubicBezTo>
                      <a:pt x="448945" y="2195620"/>
                      <a:pt x="25400" y="1772075"/>
                      <a:pt x="25400" y="111051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615920" y="25400"/>
                    </a:lnTo>
                    <a:cubicBezTo>
                      <a:pt x="8136620" y="25400"/>
                      <a:pt x="8560165" y="448945"/>
                      <a:pt x="8560165" y="1110510"/>
                    </a:cubicBezTo>
                    <a:cubicBezTo>
                      <a:pt x="8560165" y="1772075"/>
                      <a:pt x="8136620" y="2195620"/>
                      <a:pt x="7615920" y="2195620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2670526" y="3111805"/>
              <a:ext cx="13707599" cy="1710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lang="nl-NL" sz="8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r>
                <a:rPr lang="nl-NL" sz="8000" b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kumimoji="0" lang="nl-NL" sz="8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TRỤC</a:t>
              </a:r>
              <a:r>
                <a:rPr kumimoji="0" lang="nl-NL" sz="8000" b="1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CĂN THỨC Ở MẪU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237" y="6904121"/>
            <a:ext cx="6743323" cy="3384884"/>
          </a:xfrm>
          <a:prstGeom prst="rect">
            <a:avLst/>
          </a:prstGeom>
        </p:spPr>
      </p:pic>
      <p:pic>
        <p:nvPicPr>
          <p:cNvPr id="4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228600" y="6210300"/>
            <a:ext cx="1173320" cy="1045322"/>
          </a:xfrm>
          <a:prstGeom prst="rect">
            <a:avLst/>
          </a:prstGeom>
        </p:spPr>
      </p:pic>
      <p:pic>
        <p:nvPicPr>
          <p:cNvPr id="4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585125">
            <a:off x="16488602" y="5427899"/>
            <a:ext cx="2183861" cy="559863"/>
          </a:xfrm>
          <a:prstGeom prst="rect">
            <a:avLst/>
          </a:prstGeom>
        </p:spPr>
      </p:pic>
      <p:pic>
        <p:nvPicPr>
          <p:cNvPr id="46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708999">
            <a:off x="16433972" y="389360"/>
            <a:ext cx="1184128" cy="17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2766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82518">
            <a:off x="16011183" y="-450072"/>
            <a:ext cx="1749946" cy="1827620"/>
          </a:xfrm>
          <a:prstGeom prst="rect">
            <a:avLst/>
          </a:prstGeom>
        </p:spPr>
      </p:pic>
      <p:sp>
        <p:nvSpPr>
          <p:cNvPr id="16" name="Google Shape;169;p5"/>
          <p:cNvSpPr/>
          <p:nvPr/>
        </p:nvSpPr>
        <p:spPr>
          <a:xfrm>
            <a:off x="670830" y="276577"/>
            <a:ext cx="2362200" cy="947748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HĐKP 1</a:t>
            </a:r>
            <a:endParaRPr sz="4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7099" y="8280547"/>
            <a:ext cx="1998114" cy="1439883"/>
          </a:xfrm>
          <a:prstGeom prst="rect">
            <a:avLst/>
          </a:prstGeom>
        </p:spPr>
      </p:pic>
      <p:pic>
        <p:nvPicPr>
          <p:cNvPr id="39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50C682-A76A-4790-96DE-BCC283BECCC8}"/>
              </a:ext>
            </a:extLst>
          </p:cNvPr>
          <p:cNvSpPr txBox="1"/>
          <p:nvPr/>
        </p:nvSpPr>
        <p:spPr>
          <a:xfrm>
            <a:off x="675910" y="1352980"/>
            <a:ext cx="132686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kern="10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 ô cửa hình vuông diện tích    m</a:t>
            </a:r>
            <a:r>
              <a:rPr lang="en-US" sz="4000" b="1" kern="100" baseline="3000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kern="10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ghép thành cửa sổ như hình</a:t>
            </a:r>
            <a:endParaRPr lang="en-US" sz="4000" b="1" kern="1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50C682-A76A-4790-96DE-BCC283BECCC8}"/>
              </a:ext>
            </a:extLst>
          </p:cNvPr>
          <p:cNvSpPr txBox="1"/>
          <p:nvPr/>
        </p:nvSpPr>
        <p:spPr>
          <a:xfrm>
            <a:off x="639916" y="3287302"/>
            <a:ext cx="1345708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kern="10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Tính độ dài cạnh a (m) của mỗi ô cửa?</a:t>
            </a:r>
            <a:endParaRPr lang="en-US" sz="4000" b="1" kern="1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146302"/>
              </p:ext>
            </p:extLst>
          </p:nvPr>
        </p:nvGraphicFramePr>
        <p:xfrm>
          <a:off x="8565380" y="1352979"/>
          <a:ext cx="771890" cy="1275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7" imgW="152280" imgH="393480" progId="Equation.DSMT4">
                  <p:embed/>
                </p:oleObj>
              </mc:Choice>
              <mc:Fallback>
                <p:oleObj name="Equation" r:id="rId7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65380" y="1352979"/>
                        <a:ext cx="771890" cy="1275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0" y="890505"/>
            <a:ext cx="3793964" cy="340649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612178"/>
            <a:ext cx="4953000" cy="393198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907" y="4612178"/>
            <a:ext cx="4872186" cy="39327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7999" y="5524500"/>
            <a:ext cx="3318537" cy="2123658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Ai đúng???</a:t>
            </a:r>
          </a:p>
          <a:p>
            <a:pPr algn="ctr"/>
            <a:endParaRPr lang="en-US" sz="4400" b="1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Ai sai???</a:t>
            </a:r>
            <a:endParaRPr lang="vi-VN" sz="44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15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82518">
            <a:off x="16011183" y="-450072"/>
            <a:ext cx="1749946" cy="1827620"/>
          </a:xfrm>
          <a:prstGeom prst="rect">
            <a:avLst/>
          </a:prstGeom>
        </p:spPr>
      </p:pic>
      <p:sp>
        <p:nvSpPr>
          <p:cNvPr id="16" name="Google Shape;169;p5"/>
          <p:cNvSpPr/>
          <p:nvPr/>
        </p:nvSpPr>
        <p:spPr>
          <a:xfrm>
            <a:off x="670830" y="276577"/>
            <a:ext cx="2362200" cy="947748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HĐKP 1</a:t>
            </a:r>
            <a:endParaRPr sz="4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7099" y="8280547"/>
            <a:ext cx="1998114" cy="1439883"/>
          </a:xfrm>
          <a:prstGeom prst="rect">
            <a:avLst/>
          </a:prstGeom>
        </p:spPr>
      </p:pic>
      <p:pic>
        <p:nvPicPr>
          <p:cNvPr id="39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50C682-A76A-4790-96DE-BCC283BECCC8}"/>
              </a:ext>
            </a:extLst>
          </p:cNvPr>
          <p:cNvSpPr txBox="1"/>
          <p:nvPr/>
        </p:nvSpPr>
        <p:spPr>
          <a:xfrm>
            <a:off x="675910" y="1352980"/>
            <a:ext cx="132686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kern="10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 ô cửa hình vuông diện tích    m</a:t>
            </a:r>
            <a:r>
              <a:rPr lang="en-US" sz="4000" b="1" kern="100" baseline="3000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kern="10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ghép thành cửa sổ như hình</a:t>
            </a:r>
            <a:endParaRPr lang="en-US" sz="4000" b="1" kern="1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50C682-A76A-4790-96DE-BCC283BECCC8}"/>
              </a:ext>
            </a:extLst>
          </p:cNvPr>
          <p:cNvSpPr txBox="1"/>
          <p:nvPr/>
        </p:nvSpPr>
        <p:spPr>
          <a:xfrm>
            <a:off x="639916" y="3287302"/>
            <a:ext cx="1345708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kern="10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Tính độ dài cạnh a (m) của mỗi ô cửa?</a:t>
            </a:r>
            <a:endParaRPr lang="en-US" sz="4000" b="1" kern="1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801455"/>
              </p:ext>
            </p:extLst>
          </p:nvPr>
        </p:nvGraphicFramePr>
        <p:xfrm>
          <a:off x="8565380" y="1352979"/>
          <a:ext cx="771890" cy="1275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7" imgW="152280" imgH="393480" progId="Equation.DSMT4">
                  <p:embed/>
                </p:oleObj>
              </mc:Choice>
              <mc:Fallback>
                <p:oleObj name="Equation" r:id="rId7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65380" y="1352979"/>
                        <a:ext cx="771890" cy="1275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0" y="890505"/>
            <a:ext cx="3793964" cy="34064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608" y="4610100"/>
            <a:ext cx="97193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Kết quả của hai bạn đều đúng nhé!</a:t>
            </a:r>
            <a:endParaRPr lang="vi-VN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7048500"/>
            <a:ext cx="5715000" cy="21236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Bạn An lấy căn bậc 2 số học của diện tích mỗi ô cửa sổ</a:t>
            </a:r>
            <a:endParaRPr lang="vi-VN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72099" y="7058442"/>
            <a:ext cx="5715000" cy="21236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Bạn Mai tính cạnh của cả cửa sổ rồi chia cho 2</a:t>
            </a:r>
            <a:endParaRPr lang="vi-VN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 rot="19840584">
            <a:off x="5597065" y="5761961"/>
            <a:ext cx="2404772" cy="762000"/>
          </a:xfrm>
          <a:prstGeom prst="leftArrow">
            <a:avLst>
              <a:gd name="adj1" fmla="val 26799"/>
              <a:gd name="adj2" fmla="val 50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Left Arrow 16"/>
          <p:cNvSpPr/>
          <p:nvPr/>
        </p:nvSpPr>
        <p:spPr>
          <a:xfrm rot="1759416" flipH="1">
            <a:off x="7957327" y="5759741"/>
            <a:ext cx="2404772" cy="762000"/>
          </a:xfrm>
          <a:prstGeom prst="leftArrow">
            <a:avLst>
              <a:gd name="adj1" fmla="val 26799"/>
              <a:gd name="adj2" fmla="val 50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74811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82518">
            <a:off x="16011183" y="-450072"/>
            <a:ext cx="1749946" cy="1827620"/>
          </a:xfrm>
          <a:prstGeom prst="rect">
            <a:avLst/>
          </a:prstGeom>
        </p:spPr>
      </p:pic>
      <p:sp>
        <p:nvSpPr>
          <p:cNvPr id="16" name="Google Shape;169;p5"/>
          <p:cNvSpPr/>
          <p:nvPr/>
        </p:nvSpPr>
        <p:spPr>
          <a:xfrm>
            <a:off x="670830" y="276577"/>
            <a:ext cx="2362200" cy="947748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HĐKP 1</a:t>
            </a:r>
            <a:endParaRPr sz="4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7099" y="8280547"/>
            <a:ext cx="1998114" cy="1439883"/>
          </a:xfrm>
          <a:prstGeom prst="rect">
            <a:avLst/>
          </a:prstGeom>
        </p:spPr>
      </p:pic>
      <p:pic>
        <p:nvPicPr>
          <p:cNvPr id="39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50C682-A76A-4790-96DE-BCC283BECCC8}"/>
              </a:ext>
            </a:extLst>
          </p:cNvPr>
          <p:cNvSpPr txBox="1"/>
          <p:nvPr/>
        </p:nvSpPr>
        <p:spPr>
          <a:xfrm>
            <a:off x="675910" y="1352980"/>
            <a:ext cx="132686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kern="10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 ô cửa hình vuông diện tích    m</a:t>
            </a:r>
            <a:r>
              <a:rPr lang="en-US" sz="4000" b="1" kern="100" baseline="3000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kern="10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ghép thành cửa sổ như hình</a:t>
            </a:r>
            <a:endParaRPr lang="en-US" sz="4000" b="1" kern="1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50C682-A76A-4790-96DE-BCC283BECCC8}"/>
              </a:ext>
            </a:extLst>
          </p:cNvPr>
          <p:cNvSpPr txBox="1"/>
          <p:nvPr/>
        </p:nvSpPr>
        <p:spPr>
          <a:xfrm>
            <a:off x="639916" y="3287302"/>
            <a:ext cx="13457084" cy="2964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kern="10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Biết rằng                  . Không dùng máy tính cầm tay, hai bạn tìm giá trị gần đúng của độ dài mỗi ô cửa.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kern="10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em thì bạn nào sẽ cho ra kết quả nhanh hơn?</a:t>
            </a:r>
            <a:endParaRPr lang="en-US" sz="4000" b="1" kern="1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44248"/>
              </p:ext>
            </p:extLst>
          </p:nvPr>
        </p:nvGraphicFramePr>
        <p:xfrm>
          <a:off x="8565380" y="1352979"/>
          <a:ext cx="771890" cy="1275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7" imgW="152280" imgH="393480" progId="Equation.DSMT4">
                  <p:embed/>
                </p:oleObj>
              </mc:Choice>
              <mc:Fallback>
                <p:oleObj name="Equation" r:id="rId7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65380" y="1352979"/>
                        <a:ext cx="771890" cy="1275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0" y="890505"/>
            <a:ext cx="3793964" cy="340649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463774"/>
              </p:ext>
            </p:extLst>
          </p:nvPr>
        </p:nvGraphicFramePr>
        <p:xfrm>
          <a:off x="3581400" y="3408924"/>
          <a:ext cx="2466868" cy="743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10" imgW="799920" imgH="241200" progId="Equation.DSMT4">
                  <p:embed/>
                </p:oleObj>
              </mc:Choice>
              <mc:Fallback>
                <p:oleObj name="Equation" r:id="rId10" imgW="7999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1400" y="3408924"/>
                        <a:ext cx="2466868" cy="743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34390" y="7048500"/>
            <a:ext cx="13165785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Bạn Mai sẽ tìm ra đáp số dễ dàng và nhanh hơn.</a:t>
            </a:r>
            <a:endParaRPr lang="vi-VN" sz="4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43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15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600446" y="1006642"/>
            <a:ext cx="5181600" cy="1424521"/>
            <a:chOff x="6858000" y="38100"/>
            <a:chExt cx="5181600" cy="1424521"/>
          </a:xfrm>
        </p:grpSpPr>
        <p:grpSp>
          <p:nvGrpSpPr>
            <p:cNvPr id="23" name="Group 9"/>
            <p:cNvGrpSpPr/>
            <p:nvPr/>
          </p:nvGrpSpPr>
          <p:grpSpPr>
            <a:xfrm>
              <a:off x="6858000" y="38100"/>
              <a:ext cx="5181600" cy="1424521"/>
              <a:chOff x="0" y="0"/>
              <a:chExt cx="6451824" cy="1216384"/>
            </a:xfrm>
          </p:grpSpPr>
          <p:sp>
            <p:nvSpPr>
              <p:cNvPr id="24" name="Freeform 10"/>
              <p:cNvSpPr/>
              <p:nvPr/>
            </p:nvSpPr>
            <p:spPr>
              <a:xfrm>
                <a:off x="12700" y="12700"/>
                <a:ext cx="6387054" cy="114780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1"/>
              <p:cNvSpPr/>
              <p:nvPr/>
            </p:nvSpPr>
            <p:spPr>
              <a:xfrm>
                <a:off x="0" y="0"/>
                <a:ext cx="6451824" cy="1216384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Google Shape;197;p7"/>
            <p:cNvSpPr txBox="1"/>
            <p:nvPr/>
          </p:nvSpPr>
          <p:spPr>
            <a:xfrm>
              <a:off x="7240637" y="291382"/>
              <a:ext cx="4419480" cy="938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500" b="1" dirty="0">
                  <a:solidFill>
                    <a:schemeClr val="tx2"/>
                  </a:solidFill>
                  <a:latin typeface="Arial"/>
                  <a:ea typeface="Arial"/>
                  <a:cs typeface="Arial"/>
                  <a:sym typeface="Arial"/>
                </a:rPr>
                <a:t>TỔNG QUÁT</a:t>
              </a:r>
              <a:endParaRPr sz="55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456911" y="8185549"/>
            <a:ext cx="1173320" cy="1045322"/>
          </a:xfrm>
          <a:prstGeom prst="rect">
            <a:avLst/>
          </a:prstGeom>
        </p:spPr>
      </p:pic>
      <p:pic>
        <p:nvPicPr>
          <p:cNvPr id="34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966133">
            <a:off x="2222048" y="9380821"/>
            <a:ext cx="2183861" cy="559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107" y="38100"/>
            <a:ext cx="3237257" cy="3231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0" y="288280"/>
            <a:ext cx="2987299" cy="2517866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0" y="3390900"/>
            <a:ext cx="166491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32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15" name="Google Shape;304;p14"/>
          <p:cNvSpPr/>
          <p:nvPr/>
        </p:nvSpPr>
        <p:spPr>
          <a:xfrm>
            <a:off x="1485900" y="837677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1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050644"/>
            <a:ext cx="2057400" cy="1216947"/>
          </a:xfrm>
          <a:prstGeom prst="rect">
            <a:avLst/>
          </a:prstGeom>
        </p:spPr>
      </p:pic>
      <p:grpSp>
        <p:nvGrpSpPr>
          <p:cNvPr id="2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1496061" y="3162300"/>
            <a:ext cx="2351174" cy="1289304"/>
            <a:chOff x="7837953" y="804641"/>
            <a:chExt cx="2022200" cy="1289304"/>
          </a:xfrm>
        </p:grpSpPr>
        <p:pic>
          <p:nvPicPr>
            <p:cNvPr id="3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2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70" y="1920519"/>
            <a:ext cx="10743580" cy="14703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43698" y="952500"/>
            <a:ext cx="10754162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Trục căn thức ở mẫu các biểu thức sau</a:t>
            </a:r>
            <a:endParaRPr lang="vi-VN" sz="4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24368"/>
            <a:ext cx="5234921" cy="153833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43" y="6441102"/>
            <a:ext cx="7486057" cy="167419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925" y="8191501"/>
            <a:ext cx="8679675" cy="1638980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7" y="4434075"/>
            <a:ext cx="17905663" cy="53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3951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3468</TotalTime>
  <Words>433</Words>
  <Application>Microsoft Office PowerPoint</Application>
  <PresentationFormat>Custom</PresentationFormat>
  <Paragraphs>65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ADMIN</cp:lastModifiedBy>
  <cp:revision>77</cp:revision>
  <dcterms:created xsi:type="dcterms:W3CDTF">2006-08-16T00:00:00Z</dcterms:created>
  <dcterms:modified xsi:type="dcterms:W3CDTF">2025-03-04T10:09:43Z</dcterms:modified>
  <dc:identifier>DAFWAZhnXwQ</dc:identifier>
</cp:coreProperties>
</file>