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4.svg" ContentType="image/svg+xml"/>
  <Override PartName="/ppt/media/image41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9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3"/>
    <p:sldId id="313" r:id="rId4"/>
    <p:sldId id="262" r:id="rId5"/>
    <p:sldId id="270" r:id="rId6"/>
    <p:sldId id="272" r:id="rId7"/>
    <p:sldId id="277" r:id="rId8"/>
    <p:sldId id="279" r:id="rId9"/>
    <p:sldId id="280" r:id="rId10"/>
    <p:sldId id="282" r:id="rId11"/>
    <p:sldId id="286" r:id="rId12"/>
  </p:sldIdLst>
  <p:sldSz cx="18288000" cy="10287000"/>
  <p:notesSz cx="6858000" cy="9144000"/>
  <p:embeddedFontLst>
    <p:embeddedFont>
      <p:font typeface="Roboto Condensed" panose="02000000000000000000"/>
      <p:regular r:id="rId16"/>
      <p:bold r:id="rId17"/>
      <p:italic r:id="rId18"/>
      <p:boldItalic r:id="rId19"/>
    </p:embeddedFont>
    <p:embeddedFont>
      <p:font typeface="#9Slide07 Crocante" panose="02000000000000000000"/>
      <p:regular r:id="rId20"/>
    </p:embeddedFont>
    <p:embeddedFont>
      <p:font typeface="Fraunces Bold"/>
      <p:bold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  <p:embeddedFont>
      <p:font typeface="Roboto Condensed" panose="02000000000000000000" pitchFamily="2" charset="0"/>
      <p:regular r:id="rId26"/>
      <p:bold r:id="rId27"/>
      <p:italic r:id="rId28"/>
      <p:boldItalic r:id="rId29"/>
    </p:embeddedFont>
    <p:embeddedFont>
      <p:font typeface="#9Slide07 SVNUT Triumph Press" panose="00000500000000000000"/>
      <p:boldItalic r:id="rId30"/>
    </p:embeddedFont>
    <p:embeddedFont>
      <p:font typeface="#9Slide05 Aphrodite Pro" panose="02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4" d="100"/>
          <a:sy n="44" d="100"/>
        </p:scale>
        <p:origin x="8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16.fntdata"/><Relationship Id="rId30" Type="http://schemas.openxmlformats.org/officeDocument/2006/relationships/font" Target="fonts/font15.fntdata"/><Relationship Id="rId3" Type="http://schemas.openxmlformats.org/officeDocument/2006/relationships/slide" Target="slides/slide1.xml"/><Relationship Id="rId29" Type="http://schemas.openxmlformats.org/officeDocument/2006/relationships/font" Target="fonts/font14.fntdata"/><Relationship Id="rId28" Type="http://schemas.openxmlformats.org/officeDocument/2006/relationships/font" Target="fonts/font13.fntdata"/><Relationship Id="rId27" Type="http://schemas.openxmlformats.org/officeDocument/2006/relationships/font" Target="fonts/font12.fntdata"/><Relationship Id="rId26" Type="http://schemas.openxmlformats.org/officeDocument/2006/relationships/font" Target="fonts/font11.fntdata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29.png"/><Relationship Id="rId7" Type="http://schemas.openxmlformats.org/officeDocument/2006/relationships/image" Target="../media/image27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5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9.svg"/><Relationship Id="rId11" Type="http://schemas.openxmlformats.org/officeDocument/2006/relationships/image" Target="../media/image58.png"/><Relationship Id="rId10" Type="http://schemas.openxmlformats.org/officeDocument/2006/relationships/image" Target="../media/image19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svg"/><Relationship Id="rId7" Type="http://schemas.openxmlformats.org/officeDocument/2006/relationships/image" Target="../media/image1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30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9" Type="http://schemas.microsoft.com/office/2007/relationships/hdphoto" Target="../media/image36.wdp"/><Relationship Id="rId28" Type="http://schemas.openxmlformats.org/officeDocument/2006/relationships/image" Target="../media/image35.png"/><Relationship Id="rId27" Type="http://schemas.openxmlformats.org/officeDocument/2006/relationships/tags" Target="../tags/tag1.xml"/><Relationship Id="rId26" Type="http://schemas.openxmlformats.org/officeDocument/2006/relationships/image" Target="../media/image34.svg"/><Relationship Id="rId25" Type="http://schemas.openxmlformats.org/officeDocument/2006/relationships/image" Target="../media/image33.png"/><Relationship Id="rId24" Type="http://schemas.openxmlformats.org/officeDocument/2006/relationships/image" Target="../media/image4.svg"/><Relationship Id="rId23" Type="http://schemas.openxmlformats.org/officeDocument/2006/relationships/image" Target="../media/image3.png"/><Relationship Id="rId22" Type="http://schemas.openxmlformats.org/officeDocument/2006/relationships/image" Target="../media/image6.svg"/><Relationship Id="rId21" Type="http://schemas.openxmlformats.org/officeDocument/2006/relationships/image" Target="../media/image5.png"/><Relationship Id="rId20" Type="http://schemas.openxmlformats.org/officeDocument/2006/relationships/image" Target="../media/image32.svg"/><Relationship Id="rId2" Type="http://schemas.openxmlformats.org/officeDocument/2006/relationships/image" Target="../media/image14.svg"/><Relationship Id="rId19" Type="http://schemas.openxmlformats.org/officeDocument/2006/relationships/image" Target="../media/image31.png"/><Relationship Id="rId18" Type="http://schemas.openxmlformats.org/officeDocument/2006/relationships/image" Target="../media/image30.svg"/><Relationship Id="rId17" Type="http://schemas.openxmlformats.org/officeDocument/2006/relationships/image" Target="../media/image29.png"/><Relationship Id="rId16" Type="http://schemas.openxmlformats.org/officeDocument/2006/relationships/image" Target="../media/image28.svg"/><Relationship Id="rId15" Type="http://schemas.openxmlformats.org/officeDocument/2006/relationships/image" Target="../media/image27.png"/><Relationship Id="rId14" Type="http://schemas.openxmlformats.org/officeDocument/2006/relationships/image" Target="../media/image26.svg"/><Relationship Id="rId13" Type="http://schemas.openxmlformats.org/officeDocument/2006/relationships/image" Target="../media/image25.png"/><Relationship Id="rId12" Type="http://schemas.openxmlformats.org/officeDocument/2006/relationships/image" Target="../media/image24.svg"/><Relationship Id="rId11" Type="http://schemas.openxmlformats.org/officeDocument/2006/relationships/image" Target="../media/image23.png"/><Relationship Id="rId10" Type="http://schemas.openxmlformats.org/officeDocument/2006/relationships/image" Target="../media/image22.sv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7.png"/><Relationship Id="rId7" Type="http://schemas.openxmlformats.org/officeDocument/2006/relationships/image" Target="../media/image29.png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2.png"/><Relationship Id="rId11" Type="http://schemas.openxmlformats.org/officeDocument/2006/relationships/image" Target="../media/image41.svg"/><Relationship Id="rId10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png"/><Relationship Id="rId7" Type="http://schemas.openxmlformats.org/officeDocument/2006/relationships/image" Target="../media/image17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5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29.png"/><Relationship Id="rId7" Type="http://schemas.openxmlformats.org/officeDocument/2006/relationships/image" Target="../media/image27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5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4.svg"/><Relationship Id="rId11" Type="http://schemas.openxmlformats.org/officeDocument/2006/relationships/image" Target="../media/image43.png"/><Relationship Id="rId10" Type="http://schemas.openxmlformats.org/officeDocument/2006/relationships/image" Target="../media/image19.png"/><Relationship Id="rId1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7.png"/><Relationship Id="rId7" Type="http://schemas.openxmlformats.org/officeDocument/2006/relationships/image" Target="../media/image29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5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0.svg"/><Relationship Id="rId14" Type="http://schemas.openxmlformats.org/officeDocument/2006/relationships/image" Target="../media/image49.png"/><Relationship Id="rId13" Type="http://schemas.openxmlformats.org/officeDocument/2006/relationships/image" Target="../media/image48.svg"/><Relationship Id="rId12" Type="http://schemas.openxmlformats.org/officeDocument/2006/relationships/image" Target="../media/image47.png"/><Relationship Id="rId11" Type="http://schemas.openxmlformats.org/officeDocument/2006/relationships/image" Target="../media/image46.svg"/><Relationship Id="rId10" Type="http://schemas.openxmlformats.org/officeDocument/2006/relationships/image" Target="../media/image45.png"/><Relationship Id="rId1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29.png"/><Relationship Id="rId7" Type="http://schemas.openxmlformats.org/officeDocument/2006/relationships/image" Target="../media/image27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5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2.svg"/><Relationship Id="rId11" Type="http://schemas.openxmlformats.org/officeDocument/2006/relationships/image" Target="../media/image51.png"/><Relationship Id="rId10" Type="http://schemas.openxmlformats.org/officeDocument/2006/relationships/image" Target="../media/image19.png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19.png"/><Relationship Id="rId7" Type="http://schemas.openxmlformats.org/officeDocument/2006/relationships/image" Target="../media/image17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5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57.GIF"/><Relationship Id="rId12" Type="http://schemas.openxmlformats.org/officeDocument/2006/relationships/image" Target="../media/image56.svg"/><Relationship Id="rId11" Type="http://schemas.openxmlformats.org/officeDocument/2006/relationships/image" Target="../media/image55.png"/><Relationship Id="rId10" Type="http://schemas.openxmlformats.org/officeDocument/2006/relationships/image" Target="../media/image54.sv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8583" y="650862"/>
            <a:ext cx="15510835" cy="8795936"/>
          </a:xfrm>
          <a:custGeom>
            <a:avLst/>
            <a:gdLst/>
            <a:ahLst/>
            <a:cxnLst/>
            <a:rect l="l" t="t" r="r" b="b"/>
            <a:pathLst>
              <a:path w="15510835" h="8795936">
                <a:moveTo>
                  <a:pt x="0" y="0"/>
                </a:moveTo>
                <a:lnTo>
                  <a:pt x="15510834" y="0"/>
                </a:lnTo>
                <a:lnTo>
                  <a:pt x="15510834" y="8795936"/>
                </a:lnTo>
                <a:lnTo>
                  <a:pt x="0" y="879593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696188" y="2323885"/>
            <a:ext cx="3699185" cy="140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5"/>
              </a:lnSpc>
            </a:pPr>
            <a:r>
              <a:rPr lang="en-US" sz="9600" spc="480" dirty="0">
                <a:solidFill>
                  <a:srgbClr val="FFFFFF"/>
                </a:solidFill>
                <a:latin typeface="#9Slide07 Crocante" panose="02000000000000000000"/>
              </a:rPr>
              <a:t>BÀI </a:t>
            </a:r>
            <a:r>
              <a:rPr lang="vi-VN" altLang="en-US" sz="9600" spc="480" dirty="0">
                <a:solidFill>
                  <a:srgbClr val="FFFFFF"/>
                </a:solidFill>
                <a:latin typeface="#9Slide07 Crocante" panose="02000000000000000000"/>
              </a:rPr>
              <a:t>7</a:t>
            </a:r>
            <a:r>
              <a:rPr lang="en-US" sz="9600" spc="480" dirty="0">
                <a:solidFill>
                  <a:srgbClr val="FFFFFF"/>
                </a:solidFill>
                <a:latin typeface="#9Slide07 Crocante" panose="02000000000000000000"/>
              </a:rPr>
              <a:t> </a:t>
            </a:r>
            <a:endParaRPr lang="en-US" sz="9600" spc="480" dirty="0">
              <a:solidFill>
                <a:srgbClr val="FFFFFF"/>
              </a:solidFill>
              <a:latin typeface="#9Slide07 Crocante" panose="020000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88583" y="4076995"/>
            <a:ext cx="15510835" cy="143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#9Slide07 Crocante" panose="02000000000000000000"/>
              </a:rPr>
              <a:t>Hành trình khám phá sự thật</a:t>
            </a:r>
            <a:endParaRPr lang="en-US" sz="8000">
              <a:solidFill>
                <a:srgbClr val="FFFFFF"/>
              </a:solidFill>
              <a:latin typeface="#9Slide07 Crocante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262977" y="7995357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6"/>
                </a:lnTo>
                <a:lnTo>
                  <a:pt x="0" y="9150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230055" y="5781104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6720511" y="5588678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440927" y="6594346"/>
            <a:ext cx="7315200" cy="301752"/>
          </a:xfrm>
          <a:custGeom>
            <a:avLst/>
            <a:gdLst/>
            <a:ahLst/>
            <a:cxnLst/>
            <a:rect l="l" t="t" r="r" b="b"/>
            <a:pathLst>
              <a:path w="7315200" h="301752">
                <a:moveTo>
                  <a:pt x="0" y="0"/>
                </a:moveTo>
                <a:lnTo>
                  <a:pt x="7315200" y="0"/>
                </a:lnTo>
                <a:lnTo>
                  <a:pt x="7315200" y="301752"/>
                </a:lnTo>
                <a:lnTo>
                  <a:pt x="0" y="3017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152825" y="3390692"/>
            <a:ext cx="2481349" cy="4616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545454"/>
                </a:solidFill>
                <a:latin typeface="#9Slide05 Aphrodite Pro" panose="02000000000000000000"/>
              </a:rPr>
              <a:t>Quy </a:t>
            </a:r>
            <a:r>
              <a:rPr lang="en-US" sz="4000" dirty="0" err="1">
                <a:solidFill>
                  <a:srgbClr val="545454"/>
                </a:solidFill>
                <a:latin typeface="#9Slide05 Aphrodite Pro" panose="02000000000000000000"/>
              </a:rPr>
              <a:t>trình</a:t>
            </a:r>
            <a:r>
              <a:rPr lang="en-US" sz="4000" dirty="0">
                <a:solidFill>
                  <a:srgbClr val="545454"/>
                </a:solidFill>
                <a:latin typeface="#9Slide05 Aphrodite Pro" panose="02000000000000000000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#9Slide05 Aphrodite Pro" panose="02000000000000000000"/>
              </a:rPr>
              <a:t>đọc</a:t>
            </a:r>
            <a:r>
              <a:rPr lang="en-US" sz="4000" dirty="0">
                <a:solidFill>
                  <a:srgbClr val="545454"/>
                </a:solidFill>
                <a:latin typeface="#9Slide05 Aphrodite Pro" panose="02000000000000000000"/>
              </a:rPr>
              <a:t> </a:t>
            </a:r>
            <a:endParaRPr lang="en-US" sz="4000" dirty="0">
              <a:solidFill>
                <a:srgbClr val="545454"/>
              </a:solidFill>
              <a:latin typeface="#9Slide05 Aphrodite Pro" panose="0200000000000000000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545454"/>
                </a:solidFill>
                <a:latin typeface="#9Slide05 Aphrodite Pro" panose="02000000000000000000"/>
              </a:rPr>
              <a:t>văn</a:t>
            </a:r>
            <a:r>
              <a:rPr lang="en-US" sz="4000" dirty="0">
                <a:solidFill>
                  <a:srgbClr val="545454"/>
                </a:solidFill>
                <a:latin typeface="#9Slide05 Aphrodite Pro" panose="02000000000000000000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#9Slide05 Aphrodite Pro" panose="02000000000000000000"/>
              </a:rPr>
              <a:t>bản</a:t>
            </a:r>
            <a:r>
              <a:rPr lang="en-US" sz="4000" dirty="0">
                <a:solidFill>
                  <a:srgbClr val="545454"/>
                </a:solidFill>
                <a:latin typeface="#9Slide05 Aphrodite Pro" panose="02000000000000000000"/>
              </a:rPr>
              <a:t> </a:t>
            </a:r>
            <a:r>
              <a:rPr lang="vi-VN" altLang="en-US" sz="4000" dirty="0">
                <a:solidFill>
                  <a:srgbClr val="545454"/>
                </a:solidFill>
                <a:latin typeface="#9Slide05 Aphrodite Pro" panose="02000000000000000000"/>
              </a:rPr>
              <a:t>truyện trinh thám</a:t>
            </a:r>
            <a:endParaRPr lang="vi-VN" altLang="en-US" sz="4000" dirty="0">
              <a:solidFill>
                <a:srgbClr val="545454"/>
              </a:solidFill>
              <a:latin typeface="#9Slide05 Aphrodite Pro" panose="020000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90630" y="7021098"/>
            <a:ext cx="1921610" cy="314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Xác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định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alt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nhân vật chính, người kể chuyện.</a:t>
            </a:r>
            <a:endParaRPr lang="vi-VN" altLang="en-US" sz="3500" dirty="0">
              <a:solidFill>
                <a:srgbClr val="54545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12240" y="2205147"/>
            <a:ext cx="2486287" cy="251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Xác định không gian, thời gian, sự kiện </a:t>
            </a:r>
            <a:r>
              <a:rPr lang="vi-VN" altLang="en-US" sz="350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chính</a:t>
            </a:r>
            <a:endParaRPr lang="vi-VN" altLang="en-US" sz="3500">
              <a:solidFill>
                <a:srgbClr val="54545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04160" y="7012943"/>
            <a:ext cx="1700120" cy="18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Xác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định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đề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tài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chủ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đề</a:t>
            </a:r>
            <a:endParaRPr lang="en-US" sz="3500" dirty="0">
              <a:solidFill>
                <a:srgbClr val="54545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464455" y="2824272"/>
            <a:ext cx="2194947" cy="369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Tìm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ra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thông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điệp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văn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bản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và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liên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hệ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đời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sống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quanh</a:t>
            </a:r>
            <a:r>
              <a:rPr lang="en-US" sz="3500" dirty="0">
                <a:solidFill>
                  <a:srgbClr val="54545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ta</a:t>
            </a:r>
            <a:endParaRPr lang="en-US" sz="3500" dirty="0">
              <a:solidFill>
                <a:srgbClr val="54545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8583" y="650862"/>
            <a:ext cx="15510835" cy="8795936"/>
          </a:xfrm>
          <a:custGeom>
            <a:avLst/>
            <a:gdLst/>
            <a:ahLst/>
            <a:cxnLst/>
            <a:rect l="l" t="t" r="r" b="b"/>
            <a:pathLst>
              <a:path w="15510835" h="8795936">
                <a:moveTo>
                  <a:pt x="0" y="0"/>
                </a:moveTo>
                <a:lnTo>
                  <a:pt x="15510834" y="0"/>
                </a:lnTo>
                <a:lnTo>
                  <a:pt x="15510834" y="8795936"/>
                </a:lnTo>
                <a:lnTo>
                  <a:pt x="0" y="879593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388583" y="4534195"/>
            <a:ext cx="15510835" cy="143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#9Slide07 Crocante" panose="02000000000000000000"/>
              </a:rPr>
              <a:t>CHIẾC MŨ MIỆN DÁT ĐÁ BE-RÔ</a:t>
            </a:r>
            <a:endParaRPr lang="en-US" sz="8000">
              <a:solidFill>
                <a:srgbClr val="FFFFFF"/>
              </a:solidFill>
              <a:latin typeface="#9Slide07 Crocante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321" y="4519944"/>
            <a:ext cx="11027323" cy="4011232"/>
            <a:chOff x="0" y="0"/>
            <a:chExt cx="3092108" cy="11247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2108" cy="1124767"/>
            </a:xfrm>
            <a:custGeom>
              <a:avLst/>
              <a:gdLst/>
              <a:ahLst/>
              <a:cxnLst/>
              <a:rect l="l" t="t" r="r" b="b"/>
              <a:pathLst>
                <a:path w="3092108" h="1124767">
                  <a:moveTo>
                    <a:pt x="35805" y="0"/>
                  </a:moveTo>
                  <a:lnTo>
                    <a:pt x="3056303" y="0"/>
                  </a:lnTo>
                  <a:cubicBezTo>
                    <a:pt x="3065799" y="0"/>
                    <a:pt x="3074906" y="3772"/>
                    <a:pt x="3081621" y="10487"/>
                  </a:cubicBezTo>
                  <a:cubicBezTo>
                    <a:pt x="3088336" y="17202"/>
                    <a:pt x="3092108" y="26309"/>
                    <a:pt x="3092108" y="35805"/>
                  </a:cubicBezTo>
                  <a:lnTo>
                    <a:pt x="3092108" y="1088961"/>
                  </a:lnTo>
                  <a:cubicBezTo>
                    <a:pt x="3092108" y="1108736"/>
                    <a:pt x="3076078" y="1124767"/>
                    <a:pt x="3056303" y="1124767"/>
                  </a:cubicBezTo>
                  <a:lnTo>
                    <a:pt x="35805" y="1124767"/>
                  </a:lnTo>
                  <a:cubicBezTo>
                    <a:pt x="16031" y="1124767"/>
                    <a:pt x="0" y="1108736"/>
                    <a:pt x="0" y="1088961"/>
                  </a:cubicBezTo>
                  <a:lnTo>
                    <a:pt x="0" y="35805"/>
                  </a:lnTo>
                  <a:cubicBezTo>
                    <a:pt x="0" y="26309"/>
                    <a:pt x="3772" y="17202"/>
                    <a:pt x="10487" y="10487"/>
                  </a:cubicBezTo>
                  <a:cubicBezTo>
                    <a:pt x="17202" y="3772"/>
                    <a:pt x="26309" y="0"/>
                    <a:pt x="35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81147" y="2769770"/>
            <a:ext cx="13945714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10" lvl="1" indent="0" algn="just">
              <a:lnSpc>
                <a:spcPts val="6080"/>
              </a:lnSpc>
              <a:buFont typeface="Arial" panose="020B0604020202020204"/>
              <a:buNone/>
            </a:pPr>
            <a:r>
              <a:rPr lang="en-US" sz="3800" dirty="0">
                <a:solidFill>
                  <a:srgbClr val="15323B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15323B"/>
              </a:solidFill>
              <a:latin typeface="Roboto Condensed" panose="02000000000000000000"/>
            </a:endParaRPr>
          </a:p>
        </p:txBody>
      </p:sp>
      <p:sp>
        <p:nvSpPr>
          <p:cNvPr id="6" name="Freeform 6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547151">
            <a:off x="-2301265" y="8113214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1514722" y="8795756"/>
            <a:ext cx="665309" cy="798100"/>
          </a:xfrm>
          <a:custGeom>
            <a:avLst/>
            <a:gdLst/>
            <a:ahLst/>
            <a:cxnLst/>
            <a:rect l="l" t="t" r="r" b="b"/>
            <a:pathLst>
              <a:path w="665309" h="798100">
                <a:moveTo>
                  <a:pt x="665310" y="0"/>
                </a:moveTo>
                <a:lnTo>
                  <a:pt x="0" y="0"/>
                </a:lnTo>
                <a:lnTo>
                  <a:pt x="0" y="798101"/>
                </a:lnTo>
                <a:lnTo>
                  <a:pt x="665310" y="798101"/>
                </a:lnTo>
                <a:lnTo>
                  <a:pt x="6653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96045" y="3402289"/>
            <a:ext cx="665309" cy="798100"/>
          </a:xfrm>
          <a:custGeom>
            <a:avLst/>
            <a:gdLst/>
            <a:ahLst/>
            <a:cxnLst/>
            <a:rect l="l" t="t" r="r" b="b"/>
            <a:pathLst>
              <a:path w="665309" h="798100">
                <a:moveTo>
                  <a:pt x="0" y="0"/>
                </a:moveTo>
                <a:lnTo>
                  <a:pt x="665310" y="0"/>
                </a:lnTo>
                <a:lnTo>
                  <a:pt x="665310" y="798100"/>
                </a:lnTo>
                <a:lnTo>
                  <a:pt x="0" y="7981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4959894">
            <a:off x="-3565653" y="-4195753"/>
            <a:ext cx="8327950" cy="6381291"/>
          </a:xfrm>
          <a:custGeom>
            <a:avLst/>
            <a:gdLst/>
            <a:ahLst/>
            <a:cxnLst/>
            <a:rect l="l" t="t" r="r" b="b"/>
            <a:pathLst>
              <a:path w="8327950" h="6381291">
                <a:moveTo>
                  <a:pt x="0" y="0"/>
                </a:moveTo>
                <a:lnTo>
                  <a:pt x="8327949" y="0"/>
                </a:lnTo>
                <a:lnTo>
                  <a:pt x="8327949" y="6381292"/>
                </a:lnTo>
                <a:lnTo>
                  <a:pt x="0" y="63812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3251452">
            <a:off x="-1460091" y="202108"/>
            <a:ext cx="4195033" cy="1273764"/>
          </a:xfrm>
          <a:custGeom>
            <a:avLst/>
            <a:gdLst/>
            <a:ahLst/>
            <a:cxnLst/>
            <a:rect l="l" t="t" r="r" b="b"/>
            <a:pathLst>
              <a:path w="4195033" h="1273764">
                <a:moveTo>
                  <a:pt x="0" y="0"/>
                </a:moveTo>
                <a:lnTo>
                  <a:pt x="4195033" y="0"/>
                </a:lnTo>
                <a:lnTo>
                  <a:pt x="4195033" y="1273764"/>
                </a:lnTo>
                <a:lnTo>
                  <a:pt x="0" y="12737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585412">
            <a:off x="1338751" y="1408135"/>
            <a:ext cx="1385418" cy="1279623"/>
          </a:xfrm>
          <a:custGeom>
            <a:avLst/>
            <a:gdLst/>
            <a:ahLst/>
            <a:cxnLst/>
            <a:rect l="l" t="t" r="r" b="b"/>
            <a:pathLst>
              <a:path w="1385418" h="1279623">
                <a:moveTo>
                  <a:pt x="0" y="0"/>
                </a:moveTo>
                <a:lnTo>
                  <a:pt x="1385418" y="0"/>
                </a:lnTo>
                <a:lnTo>
                  <a:pt x="1385418" y="1279623"/>
                </a:lnTo>
                <a:lnTo>
                  <a:pt x="0" y="12796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512350" y="8968728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6"/>
                </a:lnTo>
                <a:lnTo>
                  <a:pt x="0" y="915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489276" y="8968728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4786372">
            <a:off x="16679426" y="8029997"/>
            <a:ext cx="2338582" cy="2159999"/>
          </a:xfrm>
          <a:custGeom>
            <a:avLst/>
            <a:gdLst/>
            <a:ahLst/>
            <a:cxnLst/>
            <a:rect l="l" t="t" r="r" b="b"/>
            <a:pathLst>
              <a:path w="2338582" h="2159999">
                <a:moveTo>
                  <a:pt x="0" y="0"/>
                </a:moveTo>
                <a:lnTo>
                  <a:pt x="2338581" y="0"/>
                </a:lnTo>
                <a:lnTo>
                  <a:pt x="2338581" y="2159999"/>
                </a:lnTo>
                <a:lnTo>
                  <a:pt x="0" y="215999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472118" flipH="1" flipV="1">
            <a:off x="13785461" y="-131205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5330692" y="2965803"/>
                </a:moveTo>
                <a:lnTo>
                  <a:pt x="0" y="2965803"/>
                </a:lnTo>
                <a:lnTo>
                  <a:pt x="0" y="0"/>
                </a:lnTo>
                <a:lnTo>
                  <a:pt x="5330692" y="0"/>
                </a:lnTo>
                <a:lnTo>
                  <a:pt x="5330692" y="2965803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2157061">
            <a:off x="16126653" y="1755487"/>
            <a:ext cx="2265294" cy="1526242"/>
          </a:xfrm>
          <a:custGeom>
            <a:avLst/>
            <a:gdLst/>
            <a:ahLst/>
            <a:cxnLst/>
            <a:rect l="l" t="t" r="r" b="b"/>
            <a:pathLst>
              <a:path w="2265294" h="1526242">
                <a:moveTo>
                  <a:pt x="0" y="0"/>
                </a:moveTo>
                <a:lnTo>
                  <a:pt x="2265294" y="0"/>
                </a:lnTo>
                <a:lnTo>
                  <a:pt x="2265294" y="1526242"/>
                </a:lnTo>
                <a:lnTo>
                  <a:pt x="0" y="152624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257550" y="1111885"/>
            <a:ext cx="12717780" cy="116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dirty="0">
                <a:solidFill>
                  <a:srgbClr val="15323B"/>
                </a:solidFill>
                <a:latin typeface="Fraunces Bold"/>
              </a:rPr>
              <a:t>I. TRI THỨC </a:t>
            </a:r>
            <a:r>
              <a:rPr lang="vi-VN" altLang="en-US" sz="6500" dirty="0">
                <a:solidFill>
                  <a:srgbClr val="15323B"/>
                </a:solidFill>
                <a:latin typeface="Fraunces Bold"/>
              </a:rPr>
              <a:t>NGỮ VĂN</a:t>
            </a:r>
            <a:endParaRPr lang="vi-VN" altLang="en-US" sz="6500" dirty="0">
              <a:solidFill>
                <a:srgbClr val="15323B"/>
              </a:solidFill>
              <a:latin typeface="Fraunces Bold"/>
            </a:endParaRPr>
          </a:p>
        </p:txBody>
      </p:sp>
      <p:pic>
        <p:nvPicPr>
          <p:cNvPr id="1251022817" name="Picture 1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6710" y="2553970"/>
            <a:ext cx="14569440" cy="7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876300"/>
            <a:ext cx="13801090" cy="8255635"/>
          </a:xfrm>
          <a:custGeom>
            <a:avLst/>
            <a:gdLst/>
            <a:ahLst/>
            <a:cxnLst/>
            <a:rect l="l" t="t" r="r" b="b"/>
            <a:pathLst>
              <a:path w="10685419" h="6059523">
                <a:moveTo>
                  <a:pt x="0" y="0"/>
                </a:moveTo>
                <a:lnTo>
                  <a:pt x="10685419" y="0"/>
                </a:lnTo>
                <a:lnTo>
                  <a:pt x="10685419" y="6059523"/>
                </a:lnTo>
                <a:lnTo>
                  <a:pt x="0" y="605952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959894">
            <a:off x="-2548890" y="-5235575"/>
            <a:ext cx="7031990" cy="729170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670476" y="8940505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647402" y="8940505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4318048" y="1028700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22450" y="1562100"/>
            <a:ext cx="11146155" cy="688784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421005" lvl="1" indent="0" algn="just">
              <a:lnSpc>
                <a:spcPts val="6315"/>
              </a:lnSpc>
              <a:buFont typeface="Arial" panose="020B0604020202020204"/>
              <a:buNone/>
            </a:pPr>
            <a:r>
              <a:rPr lang="en-US" sz="39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- 1859- 1930</a:t>
            </a:r>
            <a:endParaRPr lang="en-US" sz="390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21005" lvl="1" indent="0" algn="just">
              <a:lnSpc>
                <a:spcPts val="6315"/>
              </a:lnSpc>
              <a:buFont typeface="Arial" panose="020B0604020202020204"/>
              <a:buNone/>
            </a:pPr>
            <a:r>
              <a:rPr lang="en-US" sz="39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là nhà văn nổi tiếng người Xcot-len.</a:t>
            </a:r>
            <a:endParaRPr lang="en-US" sz="390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21005" lvl="1" indent="0" algn="just">
              <a:lnSpc>
                <a:spcPts val="6315"/>
              </a:lnSpc>
              <a:buFont typeface="Arial" panose="020B0604020202020204"/>
              <a:buNone/>
            </a:pPr>
            <a:r>
              <a:rPr lang="en-US" sz="39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Ông sáng tác nhiều thể loại: truyện khoa học viễn tưởng</a:t>
            </a:r>
            <a:r>
              <a:rPr lang="vi-VN" altLang="en-US" sz="39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9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bút kí</a:t>
            </a:r>
            <a:r>
              <a:rPr lang="vi-VN" altLang="en-US" sz="39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9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tiểu thuyết lịch sử</a:t>
            </a:r>
            <a:endParaRPr lang="en-US" sz="390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21005" lvl="1" indent="0" algn="just">
              <a:lnSpc>
                <a:spcPts val="6315"/>
              </a:lnSpc>
              <a:buFont typeface="Arial" panose="020B0604020202020204"/>
              <a:buNone/>
            </a:pPr>
            <a:r>
              <a:rPr lang="en-US" sz="39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Nổi tiếng nhất ở thể loại tuyện trinh thám.</a:t>
            </a:r>
            <a:endParaRPr lang="en-US" sz="390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21005" lvl="1" indent="0" algn="just">
              <a:lnSpc>
                <a:spcPts val="6315"/>
              </a:lnSpc>
              <a:buFont typeface="Arial" panose="020B0604020202020204"/>
              <a:buNone/>
            </a:pPr>
            <a:r>
              <a:rPr lang="en-US" sz="39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Tác phẩm nổi tiếng: Cuộc điều tra màu đỏ, Dấu bộ tứ,...</a:t>
            </a:r>
            <a:endParaRPr lang="en-US" sz="390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Picture 18" descr="Arthur_Conan_Doyle_by_Walter_Benington,_19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0800" y="3086100"/>
            <a:ext cx="4191000" cy="552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6720511" y="5588678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404798" y="3039509"/>
            <a:ext cx="14315713" cy="215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Thể loại: Truyện trinh thám</a:t>
            </a:r>
            <a:endParaRPr lang="en-US" sz="400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Xuất xứ: trích trong Sơ-lốc Hôm toàn tập, tập 1, NXB Văn học- Đông A, 2021.</a:t>
            </a:r>
            <a:endParaRPr lang="en-US" sz="400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14790" y="799862"/>
            <a:ext cx="5718423" cy="86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vi-VN" altLang="en-US" sz="4800">
                <a:solidFill>
                  <a:srgbClr val="000000"/>
                </a:solidFill>
                <a:latin typeface="#9Slide07 SVNUT Triumph Press" panose="00000500000000000000"/>
              </a:rPr>
              <a:t>Tác phẩm </a:t>
            </a:r>
            <a:endParaRPr lang="vi-VN" altLang="en-US" sz="4800">
              <a:solidFill>
                <a:srgbClr val="000000"/>
              </a:solidFill>
              <a:latin typeface="#9Slide07 SVNUT Triumph Press" panose="000005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670476" y="8940505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647402" y="8940505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6720511" y="5588678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423916" y="3226789"/>
            <a:ext cx="12687911" cy="3088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+mj-lt"/>
                <a:cs typeface="+mj-lt"/>
                <a:sym typeface="+mn-ea"/>
              </a:rPr>
              <a:t> </a:t>
            </a:r>
            <a:r>
              <a:rPr lang="vi-VN" altLang="en-US" sz="3800">
                <a:solidFill>
                  <a:srgbClr val="000000"/>
                </a:solidFill>
                <a:latin typeface="+mj-lt"/>
                <a:cs typeface="+mj-lt"/>
                <a:sym typeface="+mn-ea"/>
              </a:rPr>
              <a:t>- </a:t>
            </a:r>
            <a:r>
              <a:rPr lang="en-US" sz="3800">
                <a:solidFill>
                  <a:srgbClr val="000000"/>
                </a:solidFill>
                <a:latin typeface="+mj-lt"/>
                <a:cs typeface="+mj-lt"/>
                <a:sym typeface="+mn-ea"/>
              </a:rPr>
              <a:t>Đoạn trích tái hiện lại toàn cảnh vụ trộm chiếc mũ miện ở nhà Hôn-đơ theo lời kể của Hôm.</a:t>
            </a:r>
            <a:endParaRPr lang="en-US" sz="3800">
              <a:solidFill>
                <a:srgbClr val="000000"/>
              </a:solidFill>
              <a:latin typeface="+mj-lt"/>
              <a:cs typeface="+mj-lt"/>
              <a:sym typeface="+mn-ea"/>
            </a:endParaRPr>
          </a:p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+mj-lt"/>
                <a:cs typeface="+mj-lt"/>
                <a:sym typeface="+mn-ea"/>
              </a:rPr>
              <a:t>- Người kể chuyện là bác sĩ Oát-sân, </a:t>
            </a:r>
            <a:endParaRPr lang="en-US" sz="3800">
              <a:solidFill>
                <a:srgbClr val="000000"/>
              </a:solidFill>
              <a:latin typeface="+mj-lt"/>
              <a:cs typeface="+mj-lt"/>
            </a:endParaRPr>
          </a:p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+mj-lt"/>
                <a:cs typeface="+mj-lt"/>
                <a:sym typeface="+mn-ea"/>
              </a:rPr>
              <a:t>- Nhân vật chính là thám tử Sơ-lốc Hôm.</a:t>
            </a:r>
            <a:endParaRPr lang="en-US" sz="3800" dirty="0">
              <a:solidFill>
                <a:srgbClr val="000000"/>
              </a:solidFill>
              <a:latin typeface="+mj-lt"/>
              <a:ea typeface="Roboto Condensed" panose="02000000000000000000" pitchFamily="2" charset="0"/>
              <a:cs typeface="+mj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23920" y="2015490"/>
            <a:ext cx="12687935" cy="154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 b="1" dirty="0">
                <a:solidFill>
                  <a:srgbClr val="000000"/>
                </a:solidFill>
                <a:latin typeface="#9Slide05 Aphrodite Pro" panose="02000000000000000000"/>
              </a:rPr>
              <a:t>a.</a:t>
            </a:r>
            <a:r>
              <a:rPr lang="vi-VN" altLang="en-US" sz="4300" b="1" dirty="0">
                <a:solidFill>
                  <a:srgbClr val="000000"/>
                </a:solidFill>
                <a:latin typeface="#9Slide05 Aphrodite Pro" panose="02000000000000000000"/>
              </a:rPr>
              <a:t> </a:t>
            </a:r>
            <a:r>
              <a:rPr lang="en-US" sz="4300" b="1">
                <a:solidFill>
                  <a:srgbClr val="000000"/>
                </a:solidFill>
                <a:latin typeface="#9Slide05 Aphrodite Pro" panose="02000000000000000000"/>
              </a:rPr>
              <a:t>Nội dung bao quát và cốt truyện</a:t>
            </a:r>
            <a:r>
              <a:rPr lang="en-US" sz="4300">
                <a:solidFill>
                  <a:srgbClr val="000000"/>
                </a:solidFill>
                <a:latin typeface="#9Slide05 Aphrodite Pro" panose="02000000000000000000"/>
              </a:rPr>
              <a:t> </a:t>
            </a:r>
            <a:endParaRPr lang="en-US" sz="4300">
              <a:solidFill>
                <a:srgbClr val="000000"/>
              </a:solidFill>
              <a:latin typeface="#9Slide05 Aphrodite Pro" panose="02000000000000000000"/>
            </a:endParaRPr>
          </a:p>
          <a:p>
            <a:pPr algn="ctr">
              <a:lnSpc>
                <a:spcPts val="6020"/>
              </a:lnSpc>
              <a:spcBef>
                <a:spcPct val="0"/>
              </a:spcBef>
            </a:pPr>
            <a:endParaRPr lang="en-US" sz="4300">
              <a:solidFill>
                <a:srgbClr val="000000"/>
              </a:solidFill>
              <a:latin typeface="#9Slide05 Aphrodite Pro" panose="0200000000000000000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024692" y="3398239"/>
            <a:ext cx="1399224" cy="632039"/>
          </a:xfrm>
          <a:custGeom>
            <a:avLst/>
            <a:gdLst/>
            <a:ahLst/>
            <a:cxnLst/>
            <a:rect l="l" t="t" r="r" b="b"/>
            <a:pathLst>
              <a:path w="1399224" h="632039">
                <a:moveTo>
                  <a:pt x="0" y="0"/>
                </a:moveTo>
                <a:lnTo>
                  <a:pt x="1399224" y="0"/>
                </a:lnTo>
                <a:lnTo>
                  <a:pt x="1399224" y="632040"/>
                </a:lnTo>
                <a:lnTo>
                  <a:pt x="0" y="6320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647402" y="9579525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3091890" y="8918657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245561" y="2004500"/>
            <a:ext cx="14637896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711493" y="7671583"/>
            <a:ext cx="1275586" cy="639387"/>
          </a:xfrm>
          <a:custGeom>
            <a:avLst/>
            <a:gdLst/>
            <a:ahLst/>
            <a:cxnLst/>
            <a:rect l="l" t="t" r="r" b="b"/>
            <a:pathLst>
              <a:path w="1275586" h="639387">
                <a:moveTo>
                  <a:pt x="0" y="0"/>
                </a:moveTo>
                <a:lnTo>
                  <a:pt x="1275586" y="0"/>
                </a:lnTo>
                <a:lnTo>
                  <a:pt x="1275586" y="639387"/>
                </a:lnTo>
                <a:lnTo>
                  <a:pt x="0" y="6393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700563" y="266898"/>
            <a:ext cx="1404657" cy="1404657"/>
          </a:xfrm>
          <a:custGeom>
            <a:avLst/>
            <a:gdLst/>
            <a:ahLst/>
            <a:cxnLst/>
            <a:rect l="l" t="t" r="r" b="b"/>
            <a:pathLst>
              <a:path w="1404657" h="1404657">
                <a:moveTo>
                  <a:pt x="0" y="0"/>
                </a:moveTo>
                <a:lnTo>
                  <a:pt x="1404657" y="0"/>
                </a:lnTo>
                <a:lnTo>
                  <a:pt x="1404657" y="1404657"/>
                </a:lnTo>
                <a:lnTo>
                  <a:pt x="0" y="14046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255144" y="476753"/>
            <a:ext cx="836746" cy="836746"/>
          </a:xfrm>
          <a:custGeom>
            <a:avLst/>
            <a:gdLst/>
            <a:ahLst/>
            <a:cxnLst/>
            <a:rect l="l" t="t" r="r" b="b"/>
            <a:pathLst>
              <a:path w="836746" h="836746">
                <a:moveTo>
                  <a:pt x="0" y="0"/>
                </a:moveTo>
                <a:lnTo>
                  <a:pt x="836746" y="0"/>
                </a:lnTo>
                <a:lnTo>
                  <a:pt x="836746" y="836746"/>
                </a:lnTo>
                <a:lnTo>
                  <a:pt x="0" y="8367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865101" y="1331169"/>
            <a:ext cx="1063535" cy="1063535"/>
          </a:xfrm>
          <a:custGeom>
            <a:avLst/>
            <a:gdLst/>
            <a:ahLst/>
            <a:cxnLst/>
            <a:rect l="l" t="t" r="r" b="b"/>
            <a:pathLst>
              <a:path w="1063535" h="1063535">
                <a:moveTo>
                  <a:pt x="0" y="0"/>
                </a:moveTo>
                <a:lnTo>
                  <a:pt x="1063535" y="0"/>
                </a:lnTo>
                <a:lnTo>
                  <a:pt x="1063535" y="1063535"/>
                </a:lnTo>
                <a:lnTo>
                  <a:pt x="0" y="10635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2146120" y="5987898"/>
            <a:ext cx="7679577" cy="4646144"/>
          </a:xfrm>
          <a:custGeom>
            <a:avLst/>
            <a:gdLst/>
            <a:ahLst/>
            <a:cxnLst/>
            <a:rect l="l" t="t" r="r" b="b"/>
            <a:pathLst>
              <a:path w="7679577" h="4646144">
                <a:moveTo>
                  <a:pt x="0" y="0"/>
                </a:moveTo>
                <a:lnTo>
                  <a:pt x="7679577" y="0"/>
                </a:lnTo>
                <a:lnTo>
                  <a:pt x="7679577" y="4646144"/>
                </a:lnTo>
                <a:lnTo>
                  <a:pt x="0" y="46461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591435" y="907415"/>
            <a:ext cx="9956165" cy="143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#9Slide05 Aphrodite Pro" panose="02000000000000000000"/>
              </a:rPr>
              <a:t>b.</a:t>
            </a:r>
            <a:r>
              <a:rPr lang="vi-VN" altLang="en-US" sz="4000">
                <a:solidFill>
                  <a:srgbClr val="000000"/>
                </a:solidFill>
                <a:latin typeface="#9Slide05 Aphrodite Pro" panose="02000000000000000000"/>
              </a:rPr>
              <a:t> </a:t>
            </a:r>
            <a:r>
              <a:rPr lang="en-US" sz="4000">
                <a:solidFill>
                  <a:srgbClr val="000000"/>
                </a:solidFill>
                <a:latin typeface="#9Slide05 Aphrodite Pro" panose="02000000000000000000"/>
              </a:rPr>
              <a:t>Các chi tiết, sự kiện, nhân vật, không gian, thời gian </a:t>
            </a:r>
            <a:endParaRPr lang="en-US" sz="4000">
              <a:solidFill>
                <a:srgbClr val="000000"/>
              </a:solidFill>
              <a:latin typeface="#9Slide05 Aphrodite Pr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670476" y="8940505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647402" y="8940505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6720511" y="5588678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548890" y="1207770"/>
            <a:ext cx="13077825" cy="1615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#9Slide05 Aphrodite Pro" panose="02000000000000000000"/>
              </a:rPr>
              <a:t>c.Nhân vật, nhân vật chính, lời kể nhân vật, lời kể người kể chuyện</a:t>
            </a:r>
            <a:endParaRPr lang="en-US" sz="4500">
              <a:solidFill>
                <a:srgbClr val="000000"/>
              </a:solidFill>
              <a:latin typeface="#9Slide05 Aphrodite Pro" panose="0200000000000000000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591043" y="3847800"/>
            <a:ext cx="5304398" cy="4394799"/>
          </a:xfrm>
          <a:custGeom>
            <a:avLst/>
            <a:gdLst/>
            <a:ahLst/>
            <a:cxnLst/>
            <a:rect l="l" t="t" r="r" b="b"/>
            <a:pathLst>
              <a:path w="5304398" h="4394799">
                <a:moveTo>
                  <a:pt x="0" y="0"/>
                </a:moveTo>
                <a:lnTo>
                  <a:pt x="5304398" y="0"/>
                </a:lnTo>
                <a:lnTo>
                  <a:pt x="5304398" y="4394799"/>
                </a:lnTo>
                <a:lnTo>
                  <a:pt x="0" y="43947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076972" y="3238335"/>
            <a:ext cx="8310493" cy="6885409"/>
          </a:xfrm>
          <a:custGeom>
            <a:avLst/>
            <a:gdLst/>
            <a:ahLst/>
            <a:cxnLst/>
            <a:rect l="l" t="t" r="r" b="b"/>
            <a:pathLst>
              <a:path w="8310493" h="6885409">
                <a:moveTo>
                  <a:pt x="0" y="0"/>
                </a:moveTo>
                <a:lnTo>
                  <a:pt x="8310493" y="0"/>
                </a:lnTo>
                <a:lnTo>
                  <a:pt x="8310493" y="6885409"/>
                </a:lnTo>
                <a:lnTo>
                  <a:pt x="0" y="68854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 rot="-295382">
            <a:off x="8604673" y="4511019"/>
            <a:ext cx="7004101" cy="225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vi-VN" altLang="en-US" sz="3900">
                <a:solidFill>
                  <a:srgbClr val="000000"/>
                </a:solidFill>
                <a:latin typeface="#9Slide05 Aphrodite Pro" panose="02000000000000000000"/>
                <a:sym typeface="+mn-ea"/>
              </a:rPr>
              <a:t>L</a:t>
            </a:r>
            <a:r>
              <a:rPr lang="en-US" sz="3900">
                <a:solidFill>
                  <a:srgbClr val="000000"/>
                </a:solidFill>
                <a:latin typeface="#9Slide05 Aphrodite Pro" panose="02000000000000000000"/>
                <a:sym typeface="+mn-ea"/>
              </a:rPr>
              <a:t>ời kể nhân vật, lời kể người kể chuyện</a:t>
            </a:r>
            <a:r>
              <a:rPr lang="vi-VN" altLang="en-US" sz="3900">
                <a:solidFill>
                  <a:srgbClr val="000000"/>
                </a:solidFill>
                <a:latin typeface="#9Slide05 Aphrodite Pro" panose="02000000000000000000"/>
                <a:sym typeface="+mn-ea"/>
              </a:rPr>
              <a:t>: bác sĩ Oát-sân, bạn của thám tử Hôm.</a:t>
            </a:r>
            <a:endParaRPr lang="vi-VN" altLang="en-US" sz="3900">
              <a:solidFill>
                <a:srgbClr val="000000"/>
              </a:solidFill>
              <a:latin typeface="#9Slide05 Aphrodite Pro" panose="02000000000000000000"/>
              <a:sym typeface="+mn-ea"/>
            </a:endParaRPr>
          </a:p>
        </p:txBody>
      </p:sp>
      <p:sp>
        <p:nvSpPr>
          <p:cNvPr id="17" name="TextBox 17"/>
          <p:cNvSpPr txBox="1"/>
          <p:nvPr/>
        </p:nvSpPr>
        <p:spPr>
          <a:xfrm rot="-333403">
            <a:off x="3089115" y="4415722"/>
            <a:ext cx="4175428" cy="14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3900">
                <a:solidFill>
                  <a:srgbClr val="000000"/>
                </a:solidFill>
                <a:latin typeface="#9Slide05 Aphrodite Pro" panose="02000000000000000000"/>
                <a:sym typeface="+mn-ea"/>
              </a:rPr>
              <a:t>Nhân vật, nhân vật chính</a:t>
            </a:r>
            <a:r>
              <a:rPr lang="vi-VN" altLang="en-US" sz="3900">
                <a:solidFill>
                  <a:srgbClr val="000000"/>
                </a:solidFill>
                <a:latin typeface="#9Slide05 Aphrodite Pro" panose="02000000000000000000"/>
                <a:sym typeface="+mn-ea"/>
              </a:rPr>
              <a:t>: Sơ-lốc</a:t>
            </a:r>
            <a:endParaRPr lang="vi-VN" altLang="en-US" sz="3900">
              <a:solidFill>
                <a:srgbClr val="000000"/>
              </a:solidFill>
              <a:latin typeface="#9Slide05 Aphrodite Pro" panose="0200000000000000000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5301264" y="9024094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93668" y="2867510"/>
            <a:ext cx="4301622" cy="4551981"/>
          </a:xfrm>
          <a:custGeom>
            <a:avLst/>
            <a:gdLst/>
            <a:ahLst/>
            <a:cxnLst/>
            <a:rect l="l" t="t" r="r" b="b"/>
            <a:pathLst>
              <a:path w="4301622" h="4551981">
                <a:moveTo>
                  <a:pt x="0" y="0"/>
                </a:moveTo>
                <a:lnTo>
                  <a:pt x="4301622" y="0"/>
                </a:lnTo>
                <a:lnTo>
                  <a:pt x="4301622" y="4551980"/>
                </a:lnTo>
                <a:lnTo>
                  <a:pt x="0" y="45519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6911507"/>
            <a:ext cx="3780128" cy="3548596"/>
          </a:xfrm>
          <a:custGeom>
            <a:avLst/>
            <a:gdLst/>
            <a:ahLst/>
            <a:cxnLst/>
            <a:rect l="l" t="t" r="r" b="b"/>
            <a:pathLst>
              <a:path w="3780128" h="3548596">
                <a:moveTo>
                  <a:pt x="0" y="0"/>
                </a:moveTo>
                <a:lnTo>
                  <a:pt x="3780128" y="0"/>
                </a:lnTo>
                <a:lnTo>
                  <a:pt x="3780128" y="3548596"/>
                </a:lnTo>
                <a:lnTo>
                  <a:pt x="0" y="3548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052148" y="7602129"/>
            <a:ext cx="9588824" cy="268487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636811" y="3558129"/>
            <a:ext cx="2415336" cy="1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 dirty="0" err="1">
                <a:solidFill>
                  <a:srgbClr val="70422C"/>
                </a:solidFill>
                <a:latin typeface="#9Slide07 Crocante" panose="02000000000000000000"/>
              </a:rPr>
              <a:t>Gặp</a:t>
            </a:r>
            <a:r>
              <a:rPr lang="en-US" sz="5100" dirty="0">
                <a:solidFill>
                  <a:srgbClr val="70422C"/>
                </a:solidFill>
                <a:latin typeface="#9Slide07 Crocante" panose="02000000000000000000"/>
              </a:rPr>
              <a:t> </a:t>
            </a:r>
            <a:r>
              <a:rPr lang="en-US" sz="5100" dirty="0" err="1">
                <a:solidFill>
                  <a:srgbClr val="70422C"/>
                </a:solidFill>
                <a:latin typeface="#9Slide07 Crocante" panose="02000000000000000000"/>
              </a:rPr>
              <a:t>gỡ</a:t>
            </a:r>
            <a:r>
              <a:rPr lang="en-US" sz="5100" dirty="0">
                <a:solidFill>
                  <a:srgbClr val="70422C"/>
                </a:solidFill>
                <a:latin typeface="#9Slide07 Crocante" panose="02000000000000000000"/>
              </a:rPr>
              <a:t> </a:t>
            </a:r>
            <a:r>
              <a:rPr lang="vi-VN" altLang="en-US" sz="5100" dirty="0" err="1">
                <a:solidFill>
                  <a:srgbClr val="70422C"/>
                </a:solidFill>
                <a:latin typeface="#9Slide07 Crocante" panose="02000000000000000000"/>
              </a:rPr>
              <a:t>SƠ-LỐC</a:t>
            </a:r>
            <a:endParaRPr lang="vi-VN" altLang="en-US" sz="5100" dirty="0">
              <a:solidFill>
                <a:srgbClr val="70422C"/>
              </a:solidFill>
              <a:latin typeface="#9Slide07 Crocante" panose="020000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38265" y="3501615"/>
            <a:ext cx="10321035" cy="287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just">
              <a:lnSpc>
                <a:spcPts val="5600"/>
              </a:lnSpc>
              <a:buFont typeface="Arial" panose="020B0604020202020204"/>
              <a:buChar char="•"/>
            </a:pP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phỏng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vấn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S</a:t>
            </a:r>
            <a:r>
              <a:rPr lang="vi-VN" altLang="en-US" sz="4000" dirty="0" err="1">
                <a:solidFill>
                  <a:srgbClr val="70422C"/>
                </a:solidFill>
                <a:latin typeface="Roboto Condensed" panose="02000000000000000000"/>
              </a:rPr>
              <a:t>ơ-Lốc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, </a:t>
            </a:r>
            <a:endParaRPr lang="en-US" sz="4000" dirty="0">
              <a:solidFill>
                <a:srgbClr val="70422C"/>
              </a:solidFill>
              <a:latin typeface="Roboto Condensed" panose="02000000000000000000"/>
            </a:endParaRPr>
          </a:p>
          <a:p>
            <a:pPr marL="863600" lvl="1" indent="-431800" algn="just">
              <a:lnSpc>
                <a:spcPts val="5600"/>
              </a:lnSpc>
              <a:buFont typeface="Arial" panose="020B0604020202020204"/>
              <a:buChar char="•"/>
            </a:pP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1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bạn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làm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người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phỏng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vấn, 1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bạn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làm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  <a:sym typeface="+mn-ea"/>
              </a:rPr>
              <a:t>S</a:t>
            </a:r>
            <a:r>
              <a:rPr lang="vi-VN" altLang="en-US" sz="4000" dirty="0" err="1">
                <a:solidFill>
                  <a:srgbClr val="70422C"/>
                </a:solidFill>
                <a:latin typeface="Roboto Condensed" panose="02000000000000000000"/>
                <a:sym typeface="+mn-ea"/>
              </a:rPr>
              <a:t>ơ-Lốc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(HS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chuẩn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bị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khoảng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3-5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câu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hỏi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để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hiểu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hơn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về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cuộc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đời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và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sự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lựa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chọn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</a:rPr>
              <a:t>của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" panose="02000000000000000000"/>
                <a:sym typeface="+mn-ea"/>
              </a:rPr>
              <a:t>S</a:t>
            </a:r>
            <a:r>
              <a:rPr lang="vi-VN" altLang="en-US" sz="4000" dirty="0" err="1">
                <a:solidFill>
                  <a:srgbClr val="70422C"/>
                </a:solidFill>
                <a:latin typeface="Roboto Condensed" panose="02000000000000000000"/>
                <a:sym typeface="+mn-ea"/>
              </a:rPr>
              <a:t>ơ-Lốc</a:t>
            </a:r>
            <a:r>
              <a:rPr lang="en-US" sz="4000" dirty="0">
                <a:solidFill>
                  <a:srgbClr val="70422C"/>
                </a:solidFill>
                <a:latin typeface="Roboto Condensed" panose="02000000000000000000"/>
              </a:rPr>
              <a:t>)</a:t>
            </a:r>
            <a:endParaRPr lang="en-US" sz="4000" dirty="0">
              <a:solidFill>
                <a:srgbClr val="70422C"/>
              </a:solidFill>
              <a:latin typeface="Roboto Condensed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WPS Presentation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SimSun</vt:lpstr>
      <vt:lpstr>Wingdings</vt:lpstr>
      <vt:lpstr>#9Slide05 Amtenar</vt:lpstr>
      <vt:lpstr>Fraunces</vt:lpstr>
      <vt:lpstr>Roboto Condensed</vt:lpstr>
      <vt:lpstr>Roboto Condensed Bold</vt:lpstr>
      <vt:lpstr>#9Slide05 Amtenar Bold</vt:lpstr>
      <vt:lpstr>Segoe Print</vt:lpstr>
      <vt:lpstr>#9Slide07 Crocante</vt:lpstr>
      <vt:lpstr>Arial</vt:lpstr>
      <vt:lpstr>Fraunces Bold</vt:lpstr>
      <vt:lpstr>Calibri</vt:lpstr>
      <vt:lpstr>Microsoft YaHei</vt:lpstr>
      <vt:lpstr>Arial Unicode MS</vt:lpstr>
      <vt:lpstr>Roboto Condensed</vt:lpstr>
      <vt:lpstr>#9Slide07 SVNUT Triumph Press</vt:lpstr>
      <vt:lpstr>#9Slide05 Aphrodite Pro</vt:lpstr>
      <vt:lpstr>Roboto Condensed Light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KNTT - B6 - Đọc 1 - Mắt sói</dc:title>
  <dc:creator>This MC</dc:creator>
  <cp:lastModifiedBy>Quỳnh anh Vũ</cp:lastModifiedBy>
  <cp:revision>5</cp:revision>
  <dcterms:created xsi:type="dcterms:W3CDTF">2006-08-16T00:00:00Z</dcterms:created>
  <dcterms:modified xsi:type="dcterms:W3CDTF">2024-07-09T15:14:06Z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D7609EDD75F8429099DE05DB24D21CFE_13</vt:lpwstr>
  </property>
  <property fmtid="{D5CDD505-2E9C-101B-9397-08002B2CF9AE}" pid="3" name="KSOProductBuildVer">
    <vt:lpwstr>1033-12.2.0.17119</vt:lpwstr>
  </property>
</Properties>
</file>