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6" r:id="rId1"/>
  </p:sldMasterIdLst>
  <p:notesMasterIdLst>
    <p:notesMasterId r:id="rId30"/>
  </p:notesMasterIdLst>
  <p:sldIdLst>
    <p:sldId id="256" r:id="rId2"/>
    <p:sldId id="257" r:id="rId3"/>
    <p:sldId id="258" r:id="rId4"/>
    <p:sldId id="259" r:id="rId5"/>
    <p:sldId id="261" r:id="rId6"/>
    <p:sldId id="262" r:id="rId7"/>
    <p:sldId id="263" r:id="rId8"/>
    <p:sldId id="264" r:id="rId9"/>
    <p:sldId id="295" r:id="rId10"/>
    <p:sldId id="265" r:id="rId11"/>
    <p:sldId id="296" r:id="rId12"/>
    <p:sldId id="297" r:id="rId13"/>
    <p:sldId id="314" r:id="rId14"/>
    <p:sldId id="298" r:id="rId15"/>
    <p:sldId id="299" r:id="rId16"/>
    <p:sldId id="300" r:id="rId17"/>
    <p:sldId id="302" r:id="rId18"/>
    <p:sldId id="267" r:id="rId19"/>
    <p:sldId id="304" r:id="rId20"/>
    <p:sldId id="306" r:id="rId21"/>
    <p:sldId id="307" r:id="rId22"/>
    <p:sldId id="305" r:id="rId23"/>
    <p:sldId id="308" r:id="rId24"/>
    <p:sldId id="270" r:id="rId25"/>
    <p:sldId id="310" r:id="rId26"/>
    <p:sldId id="312" r:id="rId27"/>
    <p:sldId id="311" r:id="rId28"/>
    <p:sldId id="313" r:id="rId29"/>
  </p:sldIdLst>
  <p:sldSz cx="9144000" cy="5143500" type="screen16x9"/>
  <p:notesSz cx="6858000" cy="9144000"/>
  <p:embeddedFontLst>
    <p:embeddedFont>
      <p:font typeface="Bellota Text Light" charset="0"/>
      <p:regular r:id="rId31"/>
      <p:bold r:id="rId32"/>
      <p:italic r:id="rId33"/>
      <p:boldItalic r:id="rId34"/>
    </p:embeddedFont>
    <p:embeddedFont>
      <p:font typeface="Roboto" charset="0"/>
      <p:regular r:id="rId35"/>
      <p:bold r:id="rId36"/>
      <p:italic r:id="rId37"/>
      <p:boldItalic r:id="rId38"/>
    </p:embeddedFont>
    <p:embeddedFont>
      <p:font typeface="Nunito Sans" charset="0"/>
      <p:regular r:id="rId39"/>
      <p:bold r:id="rId40"/>
      <p:italic r:id="rId41"/>
      <p:boldItalic r:id="rId42"/>
    </p:embeddedFont>
    <p:embeddedFont>
      <p:font typeface="Oxygen" charset="0"/>
      <p:regular r:id="rId43"/>
      <p:bold r:id="rId44"/>
    </p:embeddedFont>
    <p:embeddedFont>
      <p:font typeface="Karla" charset="0"/>
      <p:regular r:id="rId45"/>
      <p:bold r:id="rId46"/>
      <p:italic r:id="rId47"/>
      <p:boldItalic r:id="rId48"/>
    </p:embeddedFont>
    <p:embeddedFont>
      <p:font typeface="Georgia" pitchFamily="18" charset="0"/>
      <p:regular r:id="rId49"/>
      <p:bold r:id="rId50"/>
      <p:italic r:id="rId51"/>
      <p:boldItalic r:id="rId52"/>
    </p:embeddedFont>
    <p:embeddedFont>
      <p:font typeface="Calibri" pitchFamily="34" charset="0"/>
      <p:regular r:id="rId53"/>
      <p:bold r:id="rId54"/>
      <p:italic r:id="rId55"/>
      <p:boldItalic r:id="rId56"/>
    </p:embeddedFont>
    <p:embeddedFont>
      <p:font typeface="Muli" charset="0"/>
      <p:regular r:id="rId57"/>
      <p:bold r:id="rId58"/>
      <p:italic r:id="rId59"/>
      <p:boldItalic r:id="rId60"/>
    </p:embeddedFont>
    <p:embeddedFont>
      <p:font typeface="Roboto Slab" charset="0"/>
      <p:regular r:id="rId61"/>
      <p:bold r:id="rId62"/>
    </p:embeddedFont>
    <p:embeddedFont>
      <p:font typeface="Vidaloka" charset="0"/>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7FFAB09-ECC1-451C-A3BB-F49DC13D23C8}">
  <a:tblStyle styleId="{A7FFAB09-ECC1-451C-A3BB-F49DC13D23C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B7A040C-200A-4E53-A25A-C2011020A1E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84"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63" Type="http://schemas.openxmlformats.org/officeDocument/2006/relationships/font" Target="fonts/font3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font" Target="fonts/font28.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font" Target="fonts/font27.fntdata"/><Relationship Id="rId61" Type="http://schemas.openxmlformats.org/officeDocument/2006/relationships/font" Target="fonts/font3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font" Target="fonts/font30.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font" Target="fonts/font29.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62" Type="http://schemas.openxmlformats.org/officeDocument/2006/relationships/font" Target="fonts/font3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9569150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460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3388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10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2332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5238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8180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657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34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008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076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185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32236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53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659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7880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7650" y="2626031"/>
            <a:ext cx="9144000" cy="18867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9175" y="2963363"/>
            <a:ext cx="6598200" cy="1159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400"/>
              <a:buNone/>
              <a:defRPr sz="4400">
                <a:solidFill>
                  <a:schemeClr val="lt1"/>
                </a:solidFill>
              </a:defRPr>
            </a:lvl1pPr>
            <a:lvl2pPr lvl="1" algn="ctr">
              <a:spcBef>
                <a:spcPts val="0"/>
              </a:spcBef>
              <a:spcAft>
                <a:spcPts val="0"/>
              </a:spcAft>
              <a:buClr>
                <a:schemeClr val="lt1"/>
              </a:buClr>
              <a:buSzPts val="4400"/>
              <a:buNone/>
              <a:defRPr sz="4400">
                <a:solidFill>
                  <a:schemeClr val="lt1"/>
                </a:solidFill>
              </a:defRPr>
            </a:lvl2pPr>
            <a:lvl3pPr lvl="2" algn="ctr">
              <a:spcBef>
                <a:spcPts val="0"/>
              </a:spcBef>
              <a:spcAft>
                <a:spcPts val="0"/>
              </a:spcAft>
              <a:buClr>
                <a:schemeClr val="lt1"/>
              </a:buClr>
              <a:buSzPts val="4400"/>
              <a:buNone/>
              <a:defRPr sz="4400">
                <a:solidFill>
                  <a:schemeClr val="lt1"/>
                </a:solidFill>
              </a:defRPr>
            </a:lvl3pPr>
            <a:lvl4pPr lvl="3" algn="ctr">
              <a:spcBef>
                <a:spcPts val="0"/>
              </a:spcBef>
              <a:spcAft>
                <a:spcPts val="0"/>
              </a:spcAft>
              <a:buClr>
                <a:schemeClr val="lt1"/>
              </a:buClr>
              <a:buSzPts val="4400"/>
              <a:buNone/>
              <a:defRPr sz="4400">
                <a:solidFill>
                  <a:schemeClr val="lt1"/>
                </a:solidFill>
              </a:defRPr>
            </a:lvl4pPr>
            <a:lvl5pPr lvl="4" algn="ctr">
              <a:spcBef>
                <a:spcPts val="0"/>
              </a:spcBef>
              <a:spcAft>
                <a:spcPts val="0"/>
              </a:spcAft>
              <a:buClr>
                <a:schemeClr val="lt1"/>
              </a:buClr>
              <a:buSzPts val="4400"/>
              <a:buNone/>
              <a:defRPr sz="4400">
                <a:solidFill>
                  <a:schemeClr val="lt1"/>
                </a:solidFill>
              </a:defRPr>
            </a:lvl5pPr>
            <a:lvl6pPr lvl="5" algn="ctr">
              <a:spcBef>
                <a:spcPts val="0"/>
              </a:spcBef>
              <a:spcAft>
                <a:spcPts val="0"/>
              </a:spcAft>
              <a:buClr>
                <a:schemeClr val="lt1"/>
              </a:buClr>
              <a:buSzPts val="4400"/>
              <a:buNone/>
              <a:defRPr sz="4400">
                <a:solidFill>
                  <a:schemeClr val="lt1"/>
                </a:solidFill>
              </a:defRPr>
            </a:lvl6pPr>
            <a:lvl7pPr lvl="6" algn="ctr">
              <a:spcBef>
                <a:spcPts val="0"/>
              </a:spcBef>
              <a:spcAft>
                <a:spcPts val="0"/>
              </a:spcAft>
              <a:buClr>
                <a:schemeClr val="lt1"/>
              </a:buClr>
              <a:buSzPts val="4400"/>
              <a:buNone/>
              <a:defRPr sz="4400">
                <a:solidFill>
                  <a:schemeClr val="lt1"/>
                </a:solidFill>
              </a:defRPr>
            </a:lvl7pPr>
            <a:lvl8pPr lvl="7" algn="ctr">
              <a:spcBef>
                <a:spcPts val="0"/>
              </a:spcBef>
              <a:spcAft>
                <a:spcPts val="0"/>
              </a:spcAft>
              <a:buClr>
                <a:schemeClr val="lt1"/>
              </a:buClr>
              <a:buSzPts val="4400"/>
              <a:buNone/>
              <a:defRPr sz="4400">
                <a:solidFill>
                  <a:schemeClr val="lt1"/>
                </a:solidFill>
              </a:defRPr>
            </a:lvl8pPr>
            <a:lvl9pPr lvl="8" algn="ctr">
              <a:spcBef>
                <a:spcPts val="0"/>
              </a:spcBef>
              <a:spcAft>
                <a:spcPts val="0"/>
              </a:spcAft>
              <a:buClr>
                <a:schemeClr val="lt1"/>
              </a:buClr>
              <a:buSzPts val="4400"/>
              <a:buNone/>
              <a:defRPr sz="4400">
                <a:solidFill>
                  <a:schemeClr val="lt1"/>
                </a:solidFill>
              </a:defRPr>
            </a:lvl9pPr>
          </a:lstStyle>
          <a:p>
            <a:endParaRPr/>
          </a:p>
        </p:txBody>
      </p:sp>
      <p:grpSp>
        <p:nvGrpSpPr>
          <p:cNvPr id="12" name="Google Shape;12;p2"/>
          <p:cNvGrpSpPr/>
          <p:nvPr/>
        </p:nvGrpSpPr>
        <p:grpSpPr>
          <a:xfrm>
            <a:off x="0" y="4265975"/>
            <a:ext cx="9197400" cy="883431"/>
            <a:chOff x="0" y="5687967"/>
            <a:chExt cx="9197400" cy="1177908"/>
          </a:xfrm>
        </p:grpSpPr>
        <p:sp>
          <p:nvSpPr>
            <p:cNvPr id="13" name="Google Shape;13;p2"/>
            <p:cNvSpPr/>
            <p:nvPr/>
          </p:nvSpPr>
          <p:spPr>
            <a:xfrm>
              <a:off x="0" y="5948175"/>
              <a:ext cx="9197400" cy="917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18800" y="5687967"/>
              <a:ext cx="457800" cy="3363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3 columns (sea)">
  <p:cSld name="TITLE_AND_TWO_COLUMNS_1_1">
    <p:spTree>
      <p:nvGrpSpPr>
        <p:cNvPr id="1" name="Shape 73"/>
        <p:cNvGrpSpPr/>
        <p:nvPr/>
      </p:nvGrpSpPr>
      <p:grpSpPr>
        <a:xfrm>
          <a:off x="0" y="0"/>
          <a:ext cx="0" cy="0"/>
          <a:chOff x="0" y="0"/>
          <a:chExt cx="0" cy="0"/>
        </a:xfrm>
      </p:grpSpPr>
      <p:sp>
        <p:nvSpPr>
          <p:cNvPr id="74" name="Google Shape;74;p12"/>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6" name="Google Shape;76;p12"/>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7" name="Google Shape;77;p12"/>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3"/>
              </a:buClr>
              <a:buSzPts val="1400"/>
              <a:buChar char="◍"/>
              <a:defRPr sz="1400"/>
            </a:lvl1pPr>
            <a:lvl2pPr marL="914400" lvl="1" indent="-317500" rtl="0">
              <a:spcBef>
                <a:spcPts val="0"/>
              </a:spcBef>
              <a:spcAft>
                <a:spcPts val="0"/>
              </a:spcAft>
              <a:buClr>
                <a:schemeClr val="accent3"/>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8" name="Google Shape;78;p12"/>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79" name="Google Shape;79;p12"/>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0" name="Google Shape;80;p12"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sky)">
  <p:cSld name="TITLE_AND_TWO_COLUMNS_1_1_1">
    <p:spTree>
      <p:nvGrpSpPr>
        <p:cNvPr id="1" name="Shape 81"/>
        <p:cNvGrpSpPr/>
        <p:nvPr/>
      </p:nvGrpSpPr>
      <p:grpSpPr>
        <a:xfrm>
          <a:off x="0" y="0"/>
          <a:ext cx="0" cy="0"/>
          <a:chOff x="0" y="0"/>
          <a:chExt cx="0" cy="0"/>
        </a:xfrm>
      </p:grpSpPr>
      <p:sp>
        <p:nvSpPr>
          <p:cNvPr id="82" name="Google Shape;82;p13"/>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txBox="1">
            <a:spLocks noGrp="1"/>
          </p:cNvSpPr>
          <p:nvPr>
            <p:ph type="body" idx="1"/>
          </p:nvPr>
        </p:nvSpPr>
        <p:spPr>
          <a:xfrm>
            <a:off x="2257426"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4" name="Google Shape;84;p13"/>
          <p:cNvSpPr txBox="1">
            <a:spLocks noGrp="1"/>
          </p:cNvSpPr>
          <p:nvPr>
            <p:ph type="body" idx="2"/>
          </p:nvPr>
        </p:nvSpPr>
        <p:spPr>
          <a:xfrm>
            <a:off x="4414202"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5" name="Google Shape;85;p13"/>
          <p:cNvSpPr txBox="1">
            <a:spLocks noGrp="1"/>
          </p:cNvSpPr>
          <p:nvPr>
            <p:ph type="body" idx="3"/>
          </p:nvPr>
        </p:nvSpPr>
        <p:spPr>
          <a:xfrm>
            <a:off x="6570979" y="1864519"/>
            <a:ext cx="2051700" cy="30612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Clr>
                <a:schemeClr val="accent4"/>
              </a:buClr>
              <a:buSzPts val="1400"/>
              <a:buChar char="◍"/>
              <a:defRPr sz="1400"/>
            </a:lvl1pPr>
            <a:lvl2pPr marL="914400" lvl="1" indent="-317500" rtl="0">
              <a:spcBef>
                <a:spcPts val="0"/>
              </a:spcBef>
              <a:spcAft>
                <a:spcPts val="0"/>
              </a:spcAft>
              <a:buClr>
                <a:schemeClr val="accent4"/>
              </a:buClr>
              <a:buSzPts val="1400"/>
              <a:buChar char="○"/>
              <a:defRPr sz="1400"/>
            </a:lvl2pPr>
            <a:lvl3pPr marL="1371600" lvl="2" indent="-317500" rtl="0">
              <a:spcBef>
                <a:spcPts val="0"/>
              </a:spcBef>
              <a:spcAft>
                <a:spcPts val="0"/>
              </a:spcAft>
              <a:buClr>
                <a:schemeClr val="dk1"/>
              </a:buClr>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86" name="Google Shape;86;p13"/>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87" name="Google Shape;87;p13"/>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88" name="Google Shape;88;p13"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4"/>
          <p:cNvSpPr/>
          <p:nvPr/>
        </p:nvSpPr>
        <p:spPr>
          <a:xfrm>
            <a:off x="0" y="50"/>
            <a:ext cx="9144000" cy="5143500"/>
          </a:xfrm>
          <a:prstGeom prst="frame">
            <a:avLst>
              <a:gd name="adj1" fmla="val 2218"/>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2000"/>
              <a:buNone/>
              <a:defRPr sz="2000">
                <a:solidFill>
                  <a:schemeClr val="accent5"/>
                </a:solidFill>
              </a:defRPr>
            </a:lvl1pPr>
            <a:lvl2pPr lvl="1" algn="ctr">
              <a:spcBef>
                <a:spcPts val="0"/>
              </a:spcBef>
              <a:spcAft>
                <a:spcPts val="0"/>
              </a:spcAft>
              <a:buClr>
                <a:schemeClr val="accent5"/>
              </a:buClr>
              <a:buSzPts val="2000"/>
              <a:buNone/>
              <a:defRPr sz="2000">
                <a:solidFill>
                  <a:schemeClr val="accent5"/>
                </a:solidFill>
              </a:defRPr>
            </a:lvl2pPr>
            <a:lvl3pPr lvl="2" algn="ctr">
              <a:spcBef>
                <a:spcPts val="0"/>
              </a:spcBef>
              <a:spcAft>
                <a:spcPts val="0"/>
              </a:spcAft>
              <a:buClr>
                <a:schemeClr val="accent5"/>
              </a:buClr>
              <a:buSzPts val="2000"/>
              <a:buNone/>
              <a:defRPr sz="2000">
                <a:solidFill>
                  <a:schemeClr val="accent5"/>
                </a:solidFill>
              </a:defRPr>
            </a:lvl3pPr>
            <a:lvl4pPr lvl="3" algn="ctr">
              <a:spcBef>
                <a:spcPts val="0"/>
              </a:spcBef>
              <a:spcAft>
                <a:spcPts val="0"/>
              </a:spcAft>
              <a:buClr>
                <a:schemeClr val="accent5"/>
              </a:buClr>
              <a:buSzPts val="2000"/>
              <a:buNone/>
              <a:defRPr sz="2000">
                <a:solidFill>
                  <a:schemeClr val="accent5"/>
                </a:solidFill>
              </a:defRPr>
            </a:lvl4pPr>
            <a:lvl5pPr lvl="4" algn="ctr">
              <a:spcBef>
                <a:spcPts val="0"/>
              </a:spcBef>
              <a:spcAft>
                <a:spcPts val="0"/>
              </a:spcAft>
              <a:buClr>
                <a:schemeClr val="accent5"/>
              </a:buClr>
              <a:buSzPts val="2000"/>
              <a:buNone/>
              <a:defRPr sz="2000">
                <a:solidFill>
                  <a:schemeClr val="accent5"/>
                </a:solidFill>
              </a:defRPr>
            </a:lvl5pPr>
            <a:lvl6pPr lvl="5" algn="ctr">
              <a:spcBef>
                <a:spcPts val="0"/>
              </a:spcBef>
              <a:spcAft>
                <a:spcPts val="0"/>
              </a:spcAft>
              <a:buClr>
                <a:schemeClr val="accent5"/>
              </a:buClr>
              <a:buSzPts val="2000"/>
              <a:buNone/>
              <a:defRPr sz="2000">
                <a:solidFill>
                  <a:schemeClr val="accent5"/>
                </a:solidFill>
              </a:defRPr>
            </a:lvl6pPr>
            <a:lvl7pPr lvl="6" algn="ctr">
              <a:spcBef>
                <a:spcPts val="0"/>
              </a:spcBef>
              <a:spcAft>
                <a:spcPts val="0"/>
              </a:spcAft>
              <a:buClr>
                <a:schemeClr val="accent5"/>
              </a:buClr>
              <a:buSzPts val="2000"/>
              <a:buNone/>
              <a:defRPr sz="2000">
                <a:solidFill>
                  <a:schemeClr val="accent5"/>
                </a:solidFill>
              </a:defRPr>
            </a:lvl7pPr>
            <a:lvl8pPr lvl="7" algn="ctr">
              <a:spcBef>
                <a:spcPts val="0"/>
              </a:spcBef>
              <a:spcAft>
                <a:spcPts val="0"/>
              </a:spcAft>
              <a:buClr>
                <a:schemeClr val="accent5"/>
              </a:buClr>
              <a:buSzPts val="2000"/>
              <a:buNone/>
              <a:defRPr sz="2000">
                <a:solidFill>
                  <a:schemeClr val="accent5"/>
                </a:solidFill>
              </a:defRPr>
            </a:lvl8pPr>
            <a:lvl9pPr lvl="8" algn="ctr">
              <a:spcBef>
                <a:spcPts val="0"/>
              </a:spcBef>
              <a:spcAft>
                <a:spcPts val="0"/>
              </a:spcAft>
              <a:buClr>
                <a:schemeClr val="accent5"/>
              </a:buClr>
              <a:buSzPts val="2000"/>
              <a:buNone/>
              <a:defRPr sz="2000">
                <a:solidFill>
                  <a:schemeClr val="accent5"/>
                </a:solidFill>
              </a:defRPr>
            </a:lvl9pPr>
          </a:lstStyle>
          <a:p>
            <a:endParaRPr/>
          </a:p>
        </p:txBody>
      </p:sp>
      <p:sp>
        <p:nvSpPr>
          <p:cNvPr id="92" name="Google Shape;92;p14"/>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p:cSld name="CAPTION_ONLY_1">
    <p:bg>
      <p:bgPr>
        <a:solidFill>
          <a:schemeClr val="lt2"/>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99" name="Google Shape;99;p16"/>
          <p:cNvSpPr/>
          <p:nvPr/>
        </p:nvSpPr>
        <p:spPr>
          <a:xfrm>
            <a:off x="0" y="50"/>
            <a:ext cx="9144000" cy="5143500"/>
          </a:xfrm>
          <a:prstGeom prst="frame">
            <a:avLst>
              <a:gd name="adj1" fmla="val 22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ky)">
  <p:cSld name="BLANK_1">
    <p:bg>
      <p:bgPr>
        <a:blipFill>
          <a:blip r:embed="rId2">
            <a:alphaModFix/>
          </a:blip>
          <a:stretch>
            <a:fillRect/>
          </a:stretch>
        </a:blipFill>
        <a:effectLst/>
      </p:bgPr>
    </p:bg>
    <p:spTree>
      <p:nvGrpSpPr>
        <p:cNvPr id="1" name="Shape 103"/>
        <p:cNvGrpSpPr/>
        <p:nvPr/>
      </p:nvGrpSpPr>
      <p:grpSpPr>
        <a:xfrm>
          <a:off x="0" y="0"/>
          <a:ext cx="0" cy="0"/>
          <a:chOff x="0" y="0"/>
          <a:chExt cx="0" cy="0"/>
        </a:xfrm>
      </p:grpSpPr>
      <p:sp>
        <p:nvSpPr>
          <p:cNvPr id="104" name="Google Shape;104;p18"/>
          <p:cNvSpPr/>
          <p:nvPr/>
        </p:nvSpPr>
        <p:spPr>
          <a:xfrm>
            <a:off x="261900" y="208013"/>
            <a:ext cx="8620200" cy="4727400"/>
          </a:xfrm>
          <a:prstGeom prst="rect">
            <a:avLst/>
          </a:prstGeom>
          <a:solidFill>
            <a:srgbClr val="689EE1">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ea)">
  <p:cSld name="BLANK_1_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p19"/>
          <p:cNvSpPr/>
          <p:nvPr/>
        </p:nvSpPr>
        <p:spPr>
          <a:xfrm>
            <a:off x="261900" y="208013"/>
            <a:ext cx="8620200" cy="4727400"/>
          </a:xfrm>
          <a:prstGeom prst="rect">
            <a:avLst/>
          </a:prstGeom>
          <a:solidFill>
            <a:srgbClr val="539EB9">
              <a:alpha val="8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9"/>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p:nvPr/>
        </p:nvSpPr>
        <p:spPr>
          <a:xfrm>
            <a:off x="-7650" y="1742525"/>
            <a:ext cx="9159300" cy="3400975"/>
          </a:xfrm>
          <a:custGeom>
            <a:avLst/>
            <a:gdLst/>
            <a:ahLst/>
            <a:cxnLst/>
            <a:rect l="l" t="t" r="r" b="b"/>
            <a:pathLst>
              <a:path w="366372" h="136039" extrusionOk="0">
                <a:moveTo>
                  <a:pt x="0" y="255"/>
                </a:moveTo>
                <a:lnTo>
                  <a:pt x="0" y="136039"/>
                </a:lnTo>
                <a:lnTo>
                  <a:pt x="366372" y="136039"/>
                </a:lnTo>
                <a:lnTo>
                  <a:pt x="366372" y="255"/>
                </a:lnTo>
                <a:lnTo>
                  <a:pt x="54110" y="0"/>
                </a:lnTo>
                <a:lnTo>
                  <a:pt x="45720" y="10462"/>
                </a:lnTo>
                <a:lnTo>
                  <a:pt x="36991" y="611"/>
                </a:lnTo>
                <a:close/>
              </a:path>
            </a:pathLst>
          </a:custGeom>
          <a:solidFill>
            <a:schemeClr val="lt1"/>
          </a:solidFill>
          <a:ln>
            <a:noFill/>
          </a:ln>
        </p:spPr>
      </p:sp>
      <p:sp>
        <p:nvSpPr>
          <p:cNvPr id="17" name="Google Shape;17;p3"/>
          <p:cNvSpPr txBox="1">
            <a:spLocks noGrp="1"/>
          </p:cNvSpPr>
          <p:nvPr>
            <p:ph type="ctrTitle"/>
          </p:nvPr>
        </p:nvSpPr>
        <p:spPr>
          <a:xfrm>
            <a:off x="884073" y="2166312"/>
            <a:ext cx="5660100" cy="1159800"/>
          </a:xfrm>
          <a:prstGeom prst="rect">
            <a:avLst/>
          </a:prstGeom>
        </p:spPr>
        <p:txBody>
          <a:bodyPr spcFirstLastPara="1" wrap="square" lIns="91425" tIns="91425" rIns="91425" bIns="91425" anchor="t" anchorCtr="0">
            <a:noAutofit/>
          </a:bodyPr>
          <a:lstStyle>
            <a:lvl1pPr lvl="0"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8" name="Google Shape;18;p3"/>
          <p:cNvSpPr txBox="1">
            <a:spLocks noGrp="1"/>
          </p:cNvSpPr>
          <p:nvPr>
            <p:ph type="subTitle" idx="1"/>
          </p:nvPr>
        </p:nvSpPr>
        <p:spPr>
          <a:xfrm>
            <a:off x="884073" y="3411563"/>
            <a:ext cx="56601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400"/>
              <a:buNone/>
              <a:defRPr sz="2400">
                <a:solidFill>
                  <a:schemeClr val="accent5"/>
                </a:solidFill>
              </a:defRPr>
            </a:lvl1pPr>
            <a:lvl2pPr lvl="1" rtl="0">
              <a:spcBef>
                <a:spcPts val="0"/>
              </a:spcBef>
              <a:spcAft>
                <a:spcPts val="0"/>
              </a:spcAft>
              <a:buClr>
                <a:schemeClr val="accent5"/>
              </a:buClr>
              <a:buSzPts val="2400"/>
              <a:buNone/>
              <a:defRPr>
                <a:solidFill>
                  <a:schemeClr val="accent5"/>
                </a:solidFill>
              </a:defRPr>
            </a:lvl2pPr>
            <a:lvl3pPr lvl="2" rtl="0">
              <a:spcBef>
                <a:spcPts val="0"/>
              </a:spcBef>
              <a:spcAft>
                <a:spcPts val="0"/>
              </a:spcAft>
              <a:buClr>
                <a:schemeClr val="accent5"/>
              </a:buClr>
              <a:buSzPts val="2400"/>
              <a:buNone/>
              <a:defRPr>
                <a:solidFill>
                  <a:schemeClr val="accent5"/>
                </a:solidFill>
              </a:defRPr>
            </a:lvl3pPr>
            <a:lvl4pPr lvl="3" rtl="0">
              <a:spcBef>
                <a:spcPts val="0"/>
              </a:spcBef>
              <a:spcAft>
                <a:spcPts val="0"/>
              </a:spcAft>
              <a:buClr>
                <a:schemeClr val="accent5"/>
              </a:buClr>
              <a:buSzPts val="2400"/>
              <a:buNone/>
              <a:defRPr sz="2400">
                <a:solidFill>
                  <a:schemeClr val="accent5"/>
                </a:solidFill>
              </a:defRPr>
            </a:lvl4pPr>
            <a:lvl5pPr lvl="4" rtl="0">
              <a:spcBef>
                <a:spcPts val="0"/>
              </a:spcBef>
              <a:spcAft>
                <a:spcPts val="0"/>
              </a:spcAft>
              <a:buClr>
                <a:schemeClr val="accent5"/>
              </a:buClr>
              <a:buSzPts val="2400"/>
              <a:buNone/>
              <a:defRPr sz="2400">
                <a:solidFill>
                  <a:schemeClr val="accent5"/>
                </a:solidFill>
              </a:defRPr>
            </a:lvl5pPr>
            <a:lvl6pPr lvl="5" rtl="0">
              <a:spcBef>
                <a:spcPts val="0"/>
              </a:spcBef>
              <a:spcAft>
                <a:spcPts val="0"/>
              </a:spcAft>
              <a:buClr>
                <a:schemeClr val="accent5"/>
              </a:buClr>
              <a:buSzPts val="2400"/>
              <a:buNone/>
              <a:defRPr sz="2400">
                <a:solidFill>
                  <a:schemeClr val="accent5"/>
                </a:solidFill>
              </a:defRPr>
            </a:lvl6pPr>
            <a:lvl7pPr lvl="6" rtl="0">
              <a:spcBef>
                <a:spcPts val="0"/>
              </a:spcBef>
              <a:spcAft>
                <a:spcPts val="0"/>
              </a:spcAft>
              <a:buClr>
                <a:schemeClr val="accent5"/>
              </a:buClr>
              <a:buSzPts val="2400"/>
              <a:buNone/>
              <a:defRPr sz="2400">
                <a:solidFill>
                  <a:schemeClr val="accent5"/>
                </a:solidFill>
              </a:defRPr>
            </a:lvl7pPr>
            <a:lvl8pPr lvl="7" rtl="0">
              <a:spcBef>
                <a:spcPts val="0"/>
              </a:spcBef>
              <a:spcAft>
                <a:spcPts val="0"/>
              </a:spcAft>
              <a:buClr>
                <a:schemeClr val="accent5"/>
              </a:buClr>
              <a:buSzPts val="2400"/>
              <a:buNone/>
              <a:defRPr sz="2400">
                <a:solidFill>
                  <a:schemeClr val="accent5"/>
                </a:solidFill>
              </a:defRPr>
            </a:lvl8pPr>
            <a:lvl9pPr lvl="8" rtl="0">
              <a:spcBef>
                <a:spcPts val="0"/>
              </a:spcBef>
              <a:spcAft>
                <a:spcPts val="0"/>
              </a:spcAft>
              <a:buClr>
                <a:schemeClr val="accent5"/>
              </a:buClr>
              <a:buSzPts val="2400"/>
              <a:buNone/>
              <a:defRPr sz="2400">
                <a:solidFill>
                  <a:schemeClr val="accent5"/>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rgbClr val="FFFFFF"/>
        </a:solidFill>
        <a:effectLst/>
      </p:bgPr>
    </p:bg>
    <p:spTree>
      <p:nvGrpSpPr>
        <p:cNvPr id="1" name="Shape 19"/>
        <p:cNvGrpSpPr/>
        <p:nvPr/>
      </p:nvGrpSpPr>
      <p:grpSpPr>
        <a:xfrm>
          <a:off x="0" y="0"/>
          <a:ext cx="0" cy="0"/>
          <a:chOff x="0" y="0"/>
          <a:chExt cx="0" cy="0"/>
        </a:xfrm>
      </p:grpSpPr>
      <p:sp>
        <p:nvSpPr>
          <p:cNvPr id="20" name="Google Shape;20;p4"/>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4"/>
          <p:cNvPicPr preferRelativeResize="0"/>
          <p:nvPr/>
        </p:nvPicPr>
        <p:blipFill rotWithShape="1">
          <a:blip r:embed="rId2">
            <a:alphaModFix/>
          </a:blip>
          <a:srcRect t="8313" b="8304"/>
          <a:stretch/>
        </p:blipFill>
        <p:spPr>
          <a:xfrm rot="-5400000">
            <a:off x="3554205" y="454046"/>
            <a:ext cx="2035624" cy="1127534"/>
          </a:xfrm>
          <a:prstGeom prst="rect">
            <a:avLst/>
          </a:prstGeom>
          <a:noFill/>
          <a:ln>
            <a:noFill/>
          </a:ln>
        </p:spPr>
      </p:pic>
      <p:sp>
        <p:nvSpPr>
          <p:cNvPr id="22" name="Google Shape;22;p4"/>
          <p:cNvSpPr/>
          <p:nvPr/>
        </p:nvSpPr>
        <p:spPr>
          <a:xfrm>
            <a:off x="4008250" y="1152569"/>
            <a:ext cx="1127700" cy="883200"/>
          </a:xfrm>
          <a:prstGeom prst="rect">
            <a:avLst/>
          </a:prstGeom>
          <a:solidFill>
            <a:srgbClr val="004430">
              <a:alpha val="53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624650" y="2161800"/>
            <a:ext cx="5894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chemeClr val="dk2"/>
              </a:buClr>
              <a:buSzPts val="3000"/>
              <a:buChar char="◍"/>
              <a:defRPr i="1">
                <a:solidFill>
                  <a:schemeClr val="dk2"/>
                </a:solidFill>
              </a:defRPr>
            </a:lvl1pPr>
            <a:lvl2pPr marL="914400" lvl="1" indent="-381000" algn="ctr" rtl="0">
              <a:spcBef>
                <a:spcPts val="0"/>
              </a:spcBef>
              <a:spcAft>
                <a:spcPts val="0"/>
              </a:spcAft>
              <a:buClr>
                <a:schemeClr val="dk2"/>
              </a:buClr>
              <a:buSzPts val="2400"/>
              <a:buChar char="○"/>
              <a:defRPr i="1">
                <a:solidFill>
                  <a:schemeClr val="dk2"/>
                </a:solidFill>
              </a:defRPr>
            </a:lvl2pPr>
            <a:lvl3pPr marL="1371600" lvl="2" indent="-381000" algn="ctr" rtl="0">
              <a:spcBef>
                <a:spcPts val="0"/>
              </a:spcBef>
              <a:spcAft>
                <a:spcPts val="0"/>
              </a:spcAft>
              <a:buClr>
                <a:schemeClr val="dk2"/>
              </a:buClr>
              <a:buSzPts val="2400"/>
              <a:buChar char="■"/>
              <a:defRPr i="1">
                <a:solidFill>
                  <a:schemeClr val="dk2"/>
                </a:solidFill>
              </a:defRPr>
            </a:lvl3pPr>
            <a:lvl4pPr marL="1828800" lvl="3" indent="-342900" algn="ctr" rtl="0">
              <a:spcBef>
                <a:spcPts val="0"/>
              </a:spcBef>
              <a:spcAft>
                <a:spcPts val="0"/>
              </a:spcAft>
              <a:buClr>
                <a:schemeClr val="dk2"/>
              </a:buClr>
              <a:buSzPts val="1800"/>
              <a:buChar char="●"/>
              <a:defRPr i="1">
                <a:solidFill>
                  <a:schemeClr val="dk2"/>
                </a:solidFill>
              </a:defRPr>
            </a:lvl4pPr>
            <a:lvl5pPr marL="2286000" lvl="4" indent="-342900" algn="ctr" rtl="0">
              <a:spcBef>
                <a:spcPts val="0"/>
              </a:spcBef>
              <a:spcAft>
                <a:spcPts val="0"/>
              </a:spcAft>
              <a:buClr>
                <a:schemeClr val="dk2"/>
              </a:buClr>
              <a:buSzPts val="1800"/>
              <a:buChar char="○"/>
              <a:defRPr i="1">
                <a:solidFill>
                  <a:schemeClr val="dk2"/>
                </a:solidFill>
              </a:defRPr>
            </a:lvl5pPr>
            <a:lvl6pPr marL="2743200" lvl="5" indent="-342900" algn="ctr" rtl="0">
              <a:spcBef>
                <a:spcPts val="0"/>
              </a:spcBef>
              <a:spcAft>
                <a:spcPts val="0"/>
              </a:spcAft>
              <a:buClr>
                <a:schemeClr val="dk2"/>
              </a:buClr>
              <a:buSzPts val="1800"/>
              <a:buChar char="■"/>
              <a:defRPr i="1">
                <a:solidFill>
                  <a:schemeClr val="dk2"/>
                </a:solidFill>
              </a:defRPr>
            </a:lvl6pPr>
            <a:lvl7pPr marL="3200400" lvl="6" indent="-342900" algn="ctr" rtl="0">
              <a:spcBef>
                <a:spcPts val="0"/>
              </a:spcBef>
              <a:spcAft>
                <a:spcPts val="0"/>
              </a:spcAft>
              <a:buClr>
                <a:schemeClr val="dk2"/>
              </a:buClr>
              <a:buSzPts val="1800"/>
              <a:buChar char="●"/>
              <a:defRPr i="1">
                <a:solidFill>
                  <a:schemeClr val="dk2"/>
                </a:solidFill>
              </a:defRPr>
            </a:lvl7pPr>
            <a:lvl8pPr marL="3657600" lvl="7" indent="-342900" algn="ctr" rtl="0">
              <a:spcBef>
                <a:spcPts val="0"/>
              </a:spcBef>
              <a:spcAft>
                <a:spcPts val="0"/>
              </a:spcAft>
              <a:buClr>
                <a:schemeClr val="dk2"/>
              </a:buClr>
              <a:buSzPts val="1800"/>
              <a:buChar char="○"/>
              <a:defRPr i="1">
                <a:solidFill>
                  <a:schemeClr val="dk2"/>
                </a:solidFill>
              </a:defRPr>
            </a:lvl8pPr>
            <a:lvl9pPr marL="4114800" lvl="8" indent="-342900"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3593400" y="1074648"/>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lt1"/>
                </a:solidFill>
                <a:latin typeface="Georgia"/>
                <a:ea typeface="Georgia"/>
                <a:cs typeface="Georgia"/>
                <a:sym typeface="Georgia"/>
              </a:rPr>
              <a:t>“</a:t>
            </a:r>
            <a:endParaRPr sz="9600">
              <a:solidFill>
                <a:schemeClr val="lt1"/>
              </a:solidFill>
              <a:latin typeface="Georgia"/>
              <a:ea typeface="Georgia"/>
              <a:cs typeface="Georgia"/>
              <a:sym typeface="Georgia"/>
            </a:endParaRPr>
          </a:p>
        </p:txBody>
      </p:sp>
      <p:sp>
        <p:nvSpPr>
          <p:cNvPr id="25" name="Google Shape;25;p4"/>
          <p:cNvSpPr txBox="1">
            <a:spLocks noGrp="1"/>
          </p:cNvSpPr>
          <p:nvPr>
            <p:ph type="sldNum" idx="12"/>
          </p:nvPr>
        </p:nvSpPr>
        <p:spPr>
          <a:xfrm>
            <a:off x="4345650" y="4673644"/>
            <a:ext cx="452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leaf)" type="tx">
  <p:cSld name="TITLE_AND_BODY">
    <p:spTree>
      <p:nvGrpSpPr>
        <p:cNvPr id="1" name="Shape 26"/>
        <p:cNvGrpSpPr/>
        <p:nvPr/>
      </p:nvGrpSpPr>
      <p:grpSpPr>
        <a:xfrm>
          <a:off x="0" y="0"/>
          <a:ext cx="0" cy="0"/>
          <a:chOff x="0" y="0"/>
          <a:chExt cx="0" cy="0"/>
        </a:xfrm>
      </p:grpSpPr>
      <p:sp>
        <p:nvSpPr>
          <p:cNvPr id="27" name="Google Shape;27;p5"/>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pic>
        <p:nvPicPr>
          <p:cNvPr id="30" name="Google Shape;30;p5"/>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
        <p:nvSpPr>
          <p:cNvPr id="31" name="Google Shape;31;p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sea)">
  <p:cSld name="TITLE_AND_BODY_1">
    <p:spTree>
      <p:nvGrpSpPr>
        <p:cNvPr id="1" name="Shape 32"/>
        <p:cNvGrpSpPr/>
        <p:nvPr/>
      </p:nvGrpSpPr>
      <p:grpSpPr>
        <a:xfrm>
          <a:off x="0" y="0"/>
          <a:ext cx="0" cy="0"/>
          <a:chOff x="0" y="0"/>
          <a:chExt cx="0" cy="0"/>
        </a:xfrm>
      </p:grpSpPr>
      <p:sp>
        <p:nvSpPr>
          <p:cNvPr id="33" name="Google Shape;33;p6"/>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35" name="Google Shape;35;p6"/>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3"/>
              </a:buClr>
              <a:buSzPts val="2400"/>
              <a:buChar char="◍"/>
              <a:defRPr sz="24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accent3"/>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36" name="Google Shape;36;p6"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
        <p:nvSpPr>
          <p:cNvPr id="37" name="Google Shape;37;p6"/>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1 column (sky)">
  <p:cSld name="TITLE_AND_BODY_1_1">
    <p:spTree>
      <p:nvGrpSpPr>
        <p:cNvPr id="1" name="Shape 38"/>
        <p:cNvGrpSpPr/>
        <p:nvPr/>
      </p:nvGrpSpPr>
      <p:grpSpPr>
        <a:xfrm>
          <a:off x="0" y="0"/>
          <a:ext cx="0" cy="0"/>
          <a:chOff x="0" y="0"/>
          <a:chExt cx="0" cy="0"/>
        </a:xfrm>
      </p:grpSpPr>
      <p:sp>
        <p:nvSpPr>
          <p:cNvPr id="39" name="Google Shape;39;p7"/>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41" name="Google Shape;41;p7"/>
          <p:cNvSpPr txBox="1">
            <a:spLocks noGrp="1"/>
          </p:cNvSpPr>
          <p:nvPr>
            <p:ph type="body" idx="1"/>
          </p:nvPr>
        </p:nvSpPr>
        <p:spPr>
          <a:xfrm>
            <a:off x="2257425" y="1709141"/>
            <a:ext cx="6153300" cy="31596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chemeClr val="accent4"/>
              </a:buClr>
              <a:buSzPts val="2400"/>
              <a:buChar char="◍"/>
              <a:defRPr sz="24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accent4"/>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pic>
        <p:nvPicPr>
          <p:cNvPr id="42" name="Google Shape;42;p7"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
        <p:nvSpPr>
          <p:cNvPr id="43" name="Google Shape;43;p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2 columns (leaf)" type="twoColTx">
  <p:cSld name="TITLE_AND_TWO_COLUMNS">
    <p:spTree>
      <p:nvGrpSpPr>
        <p:cNvPr id="1" name="Shape 44"/>
        <p:cNvGrpSpPr/>
        <p:nvPr/>
      </p:nvGrpSpPr>
      <p:grpSpPr>
        <a:xfrm>
          <a:off x="0" y="0"/>
          <a:ext cx="0" cy="0"/>
          <a:chOff x="0" y="0"/>
          <a:chExt cx="0" cy="0"/>
        </a:xfrm>
      </p:grpSpPr>
      <p:sp>
        <p:nvSpPr>
          <p:cNvPr id="45" name="Google Shape;45;p8"/>
          <p:cNvSpPr/>
          <p:nvPr/>
        </p:nvSpPr>
        <p:spPr>
          <a:xfrm>
            <a:off x="0" y="50"/>
            <a:ext cx="9144000" cy="5143500"/>
          </a:xfrm>
          <a:prstGeom prst="frame">
            <a:avLst>
              <a:gd name="adj1" fmla="val 2218"/>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8"/>
          <p:cNvPicPr preferRelativeResize="0"/>
          <p:nvPr/>
        </p:nvPicPr>
        <p:blipFill rotWithShape="1">
          <a:blip r:embed="rId2">
            <a:alphaModFix/>
          </a:blip>
          <a:srcRect l="5767" t="29553" b="29557"/>
          <a:stretch/>
        </p:blipFill>
        <p:spPr>
          <a:xfrm rot="10800000" flipH="1">
            <a:off x="0" y="644575"/>
            <a:ext cx="1943100" cy="8431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2 columns (sea)">
  <p:cSld name="TITLE_AND_TWO_COLUMNS_2">
    <p:spTree>
      <p:nvGrpSpPr>
        <p:cNvPr id="1" name="Shape 51"/>
        <p:cNvGrpSpPr/>
        <p:nvPr/>
      </p:nvGrpSpPr>
      <p:grpSpPr>
        <a:xfrm>
          <a:off x="0" y="0"/>
          <a:ext cx="0" cy="0"/>
          <a:chOff x="0" y="0"/>
          <a:chExt cx="0" cy="0"/>
        </a:xfrm>
      </p:grpSpPr>
      <p:sp>
        <p:nvSpPr>
          <p:cNvPr id="52" name="Google Shape;52;p9"/>
          <p:cNvSpPr/>
          <p:nvPr/>
        </p:nvSpPr>
        <p:spPr>
          <a:xfrm>
            <a:off x="0" y="50"/>
            <a:ext cx="9144000" cy="5143500"/>
          </a:xfrm>
          <a:prstGeom prst="frame">
            <a:avLst>
              <a:gd name="adj1" fmla="val 22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4" name="Google Shape;54;p9"/>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3"/>
              </a:buClr>
              <a:buSzPts val="1800"/>
              <a:buChar char="◍"/>
              <a:defRPr sz="1800"/>
            </a:lvl1pPr>
            <a:lvl2pPr marL="914400" lvl="1" indent="-342900" rtl="0">
              <a:spcBef>
                <a:spcPts val="0"/>
              </a:spcBef>
              <a:spcAft>
                <a:spcPts val="0"/>
              </a:spcAft>
              <a:buClr>
                <a:schemeClr val="accent3"/>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55" name="Google Shape;55;p9"/>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None/>
              <a:defRPr>
                <a:solidFill>
                  <a:schemeClr val="accent3"/>
                </a:solidFill>
              </a:defRPr>
            </a:lvl1pPr>
            <a:lvl2pPr lvl="1" rtl="0">
              <a:spcBef>
                <a:spcPts val="0"/>
              </a:spcBef>
              <a:spcAft>
                <a:spcPts val="0"/>
              </a:spcAft>
              <a:buClr>
                <a:schemeClr val="accent3"/>
              </a:buClr>
              <a:buSzPts val="2400"/>
              <a:buNone/>
              <a:defRPr>
                <a:solidFill>
                  <a:schemeClr val="accent3"/>
                </a:solidFill>
              </a:defRPr>
            </a:lvl2pPr>
            <a:lvl3pPr lvl="2" rtl="0">
              <a:spcBef>
                <a:spcPts val="0"/>
              </a:spcBef>
              <a:spcAft>
                <a:spcPts val="0"/>
              </a:spcAft>
              <a:buClr>
                <a:schemeClr val="accent3"/>
              </a:buClr>
              <a:buSzPts val="2400"/>
              <a:buNone/>
              <a:defRPr>
                <a:solidFill>
                  <a:schemeClr val="accent3"/>
                </a:solidFill>
              </a:defRPr>
            </a:lvl3pPr>
            <a:lvl4pPr lvl="3" rtl="0">
              <a:spcBef>
                <a:spcPts val="0"/>
              </a:spcBef>
              <a:spcAft>
                <a:spcPts val="0"/>
              </a:spcAft>
              <a:buClr>
                <a:schemeClr val="accent3"/>
              </a:buClr>
              <a:buSzPts val="2400"/>
              <a:buNone/>
              <a:defRPr>
                <a:solidFill>
                  <a:schemeClr val="accent3"/>
                </a:solidFill>
              </a:defRPr>
            </a:lvl4pPr>
            <a:lvl5pPr lvl="4" rtl="0">
              <a:spcBef>
                <a:spcPts val="0"/>
              </a:spcBef>
              <a:spcAft>
                <a:spcPts val="0"/>
              </a:spcAft>
              <a:buClr>
                <a:schemeClr val="accent3"/>
              </a:buClr>
              <a:buSzPts val="2400"/>
              <a:buNone/>
              <a:defRPr>
                <a:solidFill>
                  <a:schemeClr val="accent3"/>
                </a:solidFill>
              </a:defRPr>
            </a:lvl5pPr>
            <a:lvl6pPr lvl="5" rtl="0">
              <a:spcBef>
                <a:spcPts val="0"/>
              </a:spcBef>
              <a:spcAft>
                <a:spcPts val="0"/>
              </a:spcAft>
              <a:buClr>
                <a:schemeClr val="accent3"/>
              </a:buClr>
              <a:buSzPts val="2400"/>
              <a:buNone/>
              <a:defRPr>
                <a:solidFill>
                  <a:schemeClr val="accent3"/>
                </a:solidFill>
              </a:defRPr>
            </a:lvl6pPr>
            <a:lvl7pPr lvl="6" rtl="0">
              <a:spcBef>
                <a:spcPts val="0"/>
              </a:spcBef>
              <a:spcAft>
                <a:spcPts val="0"/>
              </a:spcAft>
              <a:buClr>
                <a:schemeClr val="accent3"/>
              </a:buClr>
              <a:buSzPts val="2400"/>
              <a:buNone/>
              <a:defRPr>
                <a:solidFill>
                  <a:schemeClr val="accent3"/>
                </a:solidFill>
              </a:defRPr>
            </a:lvl7pPr>
            <a:lvl8pPr lvl="7" rtl="0">
              <a:spcBef>
                <a:spcPts val="0"/>
              </a:spcBef>
              <a:spcAft>
                <a:spcPts val="0"/>
              </a:spcAft>
              <a:buClr>
                <a:schemeClr val="accent3"/>
              </a:buClr>
              <a:buSzPts val="2400"/>
              <a:buNone/>
              <a:defRPr>
                <a:solidFill>
                  <a:schemeClr val="accent3"/>
                </a:solidFill>
              </a:defRPr>
            </a:lvl8pPr>
            <a:lvl9pPr lvl="8" rtl="0">
              <a:spcBef>
                <a:spcPts val="0"/>
              </a:spcBef>
              <a:spcAft>
                <a:spcPts val="0"/>
              </a:spcAft>
              <a:buClr>
                <a:schemeClr val="accent3"/>
              </a:buClr>
              <a:buSzPts val="2400"/>
              <a:buNone/>
              <a:defRPr>
                <a:solidFill>
                  <a:schemeClr val="accent3"/>
                </a:solidFill>
              </a:defRPr>
            </a:lvl9pPr>
          </a:lstStyle>
          <a:p>
            <a:endParaRPr/>
          </a:p>
        </p:txBody>
      </p:sp>
      <p:sp>
        <p:nvSpPr>
          <p:cNvPr id="56" name="Google Shape;56;p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9" descr="Sea, Ocean, Infinity, Wide,"/>
          <p:cNvPicPr preferRelativeResize="0"/>
          <p:nvPr/>
        </p:nvPicPr>
        <p:blipFill rotWithShape="1">
          <a:blip r:embed="rId2">
            <a:alphaModFix/>
          </a:blip>
          <a:srcRect l="14499" t="41827" r="47082" b="28536"/>
          <a:stretch/>
        </p:blipFill>
        <p:spPr>
          <a:xfrm>
            <a:off x="0" y="644600"/>
            <a:ext cx="1943101" cy="843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sky)">
  <p:cSld name="TITLE_AND_TWO_COLUMNS_2_1">
    <p:spTree>
      <p:nvGrpSpPr>
        <p:cNvPr id="1" name="Shape 58"/>
        <p:cNvGrpSpPr/>
        <p:nvPr/>
      </p:nvGrpSpPr>
      <p:grpSpPr>
        <a:xfrm>
          <a:off x="0" y="0"/>
          <a:ext cx="0" cy="0"/>
          <a:chOff x="0" y="0"/>
          <a:chExt cx="0" cy="0"/>
        </a:xfrm>
      </p:grpSpPr>
      <p:sp>
        <p:nvSpPr>
          <p:cNvPr id="59" name="Google Shape;59;p10"/>
          <p:cNvSpPr/>
          <p:nvPr/>
        </p:nvSpPr>
        <p:spPr>
          <a:xfrm>
            <a:off x="0" y="50"/>
            <a:ext cx="9144000" cy="5143500"/>
          </a:xfrm>
          <a:prstGeom prst="frame">
            <a:avLst>
              <a:gd name="adj1" fmla="val 2218"/>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body" idx="1"/>
          </p:nvPr>
        </p:nvSpPr>
        <p:spPr>
          <a:xfrm>
            <a:off x="2257425"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0"/>
          <p:cNvSpPr txBox="1">
            <a:spLocks noGrp="1"/>
          </p:cNvSpPr>
          <p:nvPr>
            <p:ph type="body" idx="2"/>
          </p:nvPr>
        </p:nvSpPr>
        <p:spPr>
          <a:xfrm>
            <a:off x="5566073" y="1764506"/>
            <a:ext cx="3120900" cy="3161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chemeClr val="accent4"/>
              </a:buClr>
              <a:buSzPts val="1800"/>
              <a:buChar char="◍"/>
              <a:defRPr sz="1800"/>
            </a:lvl1pPr>
            <a:lvl2pPr marL="914400" lvl="1" indent="-342900" rtl="0">
              <a:spcBef>
                <a:spcPts val="0"/>
              </a:spcBef>
              <a:spcAft>
                <a:spcPts val="0"/>
              </a:spcAft>
              <a:buClr>
                <a:schemeClr val="accent4"/>
              </a:buClr>
              <a:buSzPts val="1800"/>
              <a:buChar char="○"/>
              <a:defRPr sz="1800"/>
            </a:lvl2pPr>
            <a:lvl3pPr marL="1371600" lvl="2" indent="-342900" rtl="0">
              <a:spcBef>
                <a:spcPts val="0"/>
              </a:spcBef>
              <a:spcAft>
                <a:spcPts val="0"/>
              </a:spcAft>
              <a:buClr>
                <a:schemeClr val="dk1"/>
              </a:buClr>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2" name="Google Shape;62;p10"/>
          <p:cNvSpPr txBox="1">
            <a:spLocks noGrp="1"/>
          </p:cNvSpPr>
          <p:nvPr>
            <p:ph type="title"/>
          </p:nvPr>
        </p:nvSpPr>
        <p:spPr>
          <a:xfrm>
            <a:off x="2257425" y="887475"/>
            <a:ext cx="6153300" cy="7269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0"/>
              </a:spcBef>
              <a:spcAft>
                <a:spcPts val="0"/>
              </a:spcAft>
              <a:buClr>
                <a:schemeClr val="accent4"/>
              </a:buClr>
              <a:buSzPts val="2400"/>
              <a:buNone/>
              <a:defRPr>
                <a:solidFill>
                  <a:schemeClr val="accent4"/>
                </a:solidFill>
              </a:defRPr>
            </a:lvl2pPr>
            <a:lvl3pPr lvl="2" rtl="0">
              <a:spcBef>
                <a:spcPts val="0"/>
              </a:spcBef>
              <a:spcAft>
                <a:spcPts val="0"/>
              </a:spcAft>
              <a:buClr>
                <a:schemeClr val="accent4"/>
              </a:buClr>
              <a:buSzPts val="2400"/>
              <a:buNone/>
              <a:defRPr>
                <a:solidFill>
                  <a:schemeClr val="accent4"/>
                </a:solidFill>
              </a:defRPr>
            </a:lvl3pPr>
            <a:lvl4pPr lvl="3" rtl="0">
              <a:spcBef>
                <a:spcPts val="0"/>
              </a:spcBef>
              <a:spcAft>
                <a:spcPts val="0"/>
              </a:spcAft>
              <a:buClr>
                <a:schemeClr val="accent4"/>
              </a:buClr>
              <a:buSzPts val="2400"/>
              <a:buNone/>
              <a:defRPr>
                <a:solidFill>
                  <a:schemeClr val="accent4"/>
                </a:solidFill>
              </a:defRPr>
            </a:lvl4pPr>
            <a:lvl5pPr lvl="4" rtl="0">
              <a:spcBef>
                <a:spcPts val="0"/>
              </a:spcBef>
              <a:spcAft>
                <a:spcPts val="0"/>
              </a:spcAft>
              <a:buClr>
                <a:schemeClr val="accent4"/>
              </a:buClr>
              <a:buSzPts val="2400"/>
              <a:buNone/>
              <a:defRPr>
                <a:solidFill>
                  <a:schemeClr val="accent4"/>
                </a:solidFill>
              </a:defRPr>
            </a:lvl5pPr>
            <a:lvl6pPr lvl="5" rtl="0">
              <a:spcBef>
                <a:spcPts val="0"/>
              </a:spcBef>
              <a:spcAft>
                <a:spcPts val="0"/>
              </a:spcAft>
              <a:buClr>
                <a:schemeClr val="accent4"/>
              </a:buClr>
              <a:buSzPts val="2400"/>
              <a:buNone/>
              <a:defRPr>
                <a:solidFill>
                  <a:schemeClr val="accent4"/>
                </a:solidFill>
              </a:defRPr>
            </a:lvl6pPr>
            <a:lvl7pPr lvl="6" rtl="0">
              <a:spcBef>
                <a:spcPts val="0"/>
              </a:spcBef>
              <a:spcAft>
                <a:spcPts val="0"/>
              </a:spcAft>
              <a:buClr>
                <a:schemeClr val="accent4"/>
              </a:buClr>
              <a:buSzPts val="2400"/>
              <a:buNone/>
              <a:defRPr>
                <a:solidFill>
                  <a:schemeClr val="accent4"/>
                </a:solidFill>
              </a:defRPr>
            </a:lvl7pPr>
            <a:lvl8pPr lvl="7" rtl="0">
              <a:spcBef>
                <a:spcPts val="0"/>
              </a:spcBef>
              <a:spcAft>
                <a:spcPts val="0"/>
              </a:spcAft>
              <a:buClr>
                <a:schemeClr val="accent4"/>
              </a:buClr>
              <a:buSzPts val="2400"/>
              <a:buNone/>
              <a:defRPr>
                <a:solidFill>
                  <a:schemeClr val="accent4"/>
                </a:solidFill>
              </a:defRPr>
            </a:lvl8pPr>
            <a:lvl9pPr lvl="8" rtl="0">
              <a:spcBef>
                <a:spcPts val="0"/>
              </a:spcBef>
              <a:spcAft>
                <a:spcPts val="0"/>
              </a:spcAft>
              <a:buClr>
                <a:schemeClr val="accent4"/>
              </a:buClr>
              <a:buSzPts val="2400"/>
              <a:buNone/>
              <a:defRPr>
                <a:solidFill>
                  <a:schemeClr val="accent4"/>
                </a:solidFill>
              </a:defRPr>
            </a:lvl9pPr>
          </a:lstStyle>
          <a:p>
            <a:endParaRPr/>
          </a:p>
        </p:txBody>
      </p:sp>
      <p:sp>
        <p:nvSpPr>
          <p:cNvPr id="63" name="Google Shape;63;p10"/>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4" name="Google Shape;64;p10" descr="Flat land, big sky, Wicken Fen"/>
          <p:cNvPicPr preferRelativeResize="0"/>
          <p:nvPr/>
        </p:nvPicPr>
        <p:blipFill rotWithShape="1">
          <a:blip r:embed="rId2">
            <a:alphaModFix/>
          </a:blip>
          <a:srcRect l="20350" t="27743" r="33752" b="32459"/>
          <a:stretch/>
        </p:blipFill>
        <p:spPr>
          <a:xfrm>
            <a:off x="0" y="644600"/>
            <a:ext cx="1943101" cy="843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2400"/>
              <a:buFont typeface="Roboto Slab"/>
              <a:buNone/>
              <a:defRPr sz="2400" b="1">
                <a:solidFill>
                  <a:schemeClr val="accent1"/>
                </a:solidFill>
                <a:latin typeface="Roboto Slab"/>
                <a:ea typeface="Roboto Slab"/>
                <a:cs typeface="Roboto Slab"/>
                <a:sym typeface="Roboto Slab"/>
              </a:defRPr>
            </a:lvl1pPr>
            <a:lvl2pPr lvl="1">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2pPr>
            <a:lvl3pPr lvl="2">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3pPr>
            <a:lvl4pPr lvl="3">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4pPr>
            <a:lvl5pPr lvl="4">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5pPr>
            <a:lvl6pPr lvl="5">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6pPr>
            <a:lvl7pPr lvl="6">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7pPr>
            <a:lvl8pPr lvl="7">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8pPr>
            <a:lvl9pPr lvl="8">
              <a:spcBef>
                <a:spcPts val="0"/>
              </a:spcBef>
              <a:spcAft>
                <a:spcPts val="0"/>
              </a:spcAft>
              <a:buClr>
                <a:schemeClr val="accent1"/>
              </a:buClr>
              <a:buSzPts val="2400"/>
              <a:buFont typeface="Oxygen"/>
              <a:buNone/>
              <a:defRPr sz="2400" b="1">
                <a:solidFill>
                  <a:schemeClr val="accent1"/>
                </a:solidFill>
                <a:latin typeface="Oxygen"/>
                <a:ea typeface="Oxygen"/>
                <a:cs typeface="Oxygen"/>
                <a:sym typeface="Oxygen"/>
              </a:defRPr>
            </a:lvl9pPr>
          </a:lstStyle>
          <a:p>
            <a:endParaRPr/>
          </a:p>
        </p:txBody>
      </p:sp>
      <p:sp>
        <p:nvSpPr>
          <p:cNvPr id="7" name="Google Shape;7;p1"/>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1"/>
              </a:buClr>
              <a:buSzPts val="3000"/>
              <a:buFont typeface="Roboto"/>
              <a:buChar char="◍"/>
              <a:defRPr sz="3000">
                <a:solidFill>
                  <a:schemeClr val="dk1"/>
                </a:solidFill>
                <a:latin typeface="Roboto"/>
                <a:ea typeface="Roboto"/>
                <a:cs typeface="Roboto"/>
                <a:sym typeface="Roboto"/>
              </a:defRPr>
            </a:lvl1pPr>
            <a:lvl2pPr marL="914400" lvl="1"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2pPr>
            <a:lvl3pPr marL="1371600" lvl="2" indent="-381000">
              <a:spcBef>
                <a:spcPts val="0"/>
              </a:spcBef>
              <a:spcAft>
                <a:spcPts val="0"/>
              </a:spcAft>
              <a:buClr>
                <a:schemeClr val="accent1"/>
              </a:buClr>
              <a:buSzPts val="2400"/>
              <a:buFont typeface="Roboto"/>
              <a:buChar char="■"/>
              <a:defRPr sz="2400">
                <a:solidFill>
                  <a:schemeClr val="dk1"/>
                </a:solidFill>
                <a:latin typeface="Roboto"/>
                <a:ea typeface="Roboto"/>
                <a:cs typeface="Roboto"/>
                <a:sym typeface="Roboto"/>
              </a:defRPr>
            </a:lvl3pPr>
            <a:lvl4pPr marL="1828800" lvl="3"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4pPr>
            <a:lvl5pPr marL="2286000" lvl="4"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5pPr>
            <a:lvl6pPr marL="2743200" lvl="5"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6pPr>
            <a:lvl7pPr marL="3200400" lvl="6"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7pPr>
            <a:lvl8pPr marL="3657600" lvl="7"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8pPr>
            <a:lvl9pPr marL="4114800" lvl="8" indent="-342900">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80577" y="4673644"/>
            <a:ext cx="452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5"/>
                </a:solidFill>
                <a:latin typeface="Roboto"/>
                <a:ea typeface="Roboto"/>
                <a:cs typeface="Roboto"/>
                <a:sym typeface="Roboto"/>
              </a:defRPr>
            </a:lvl1pPr>
            <a:lvl2pPr lvl="1" algn="r">
              <a:buNone/>
              <a:defRPr sz="1300">
                <a:solidFill>
                  <a:schemeClr val="accent5"/>
                </a:solidFill>
                <a:latin typeface="Roboto"/>
                <a:ea typeface="Roboto"/>
                <a:cs typeface="Roboto"/>
                <a:sym typeface="Roboto"/>
              </a:defRPr>
            </a:lvl2pPr>
            <a:lvl3pPr lvl="2" algn="r">
              <a:buNone/>
              <a:defRPr sz="1300">
                <a:solidFill>
                  <a:schemeClr val="accent5"/>
                </a:solidFill>
                <a:latin typeface="Roboto"/>
                <a:ea typeface="Roboto"/>
                <a:cs typeface="Roboto"/>
                <a:sym typeface="Roboto"/>
              </a:defRPr>
            </a:lvl3pPr>
            <a:lvl4pPr lvl="3" algn="r">
              <a:buNone/>
              <a:defRPr sz="1300">
                <a:solidFill>
                  <a:schemeClr val="accent5"/>
                </a:solidFill>
                <a:latin typeface="Roboto"/>
                <a:ea typeface="Roboto"/>
                <a:cs typeface="Roboto"/>
                <a:sym typeface="Roboto"/>
              </a:defRPr>
            </a:lvl4pPr>
            <a:lvl5pPr lvl="4" algn="r">
              <a:buNone/>
              <a:defRPr sz="1300">
                <a:solidFill>
                  <a:schemeClr val="accent5"/>
                </a:solidFill>
                <a:latin typeface="Roboto"/>
                <a:ea typeface="Roboto"/>
                <a:cs typeface="Roboto"/>
                <a:sym typeface="Roboto"/>
              </a:defRPr>
            </a:lvl5pPr>
            <a:lvl6pPr lvl="5" algn="r">
              <a:buNone/>
              <a:defRPr sz="1300">
                <a:solidFill>
                  <a:schemeClr val="accent5"/>
                </a:solidFill>
                <a:latin typeface="Roboto"/>
                <a:ea typeface="Roboto"/>
                <a:cs typeface="Roboto"/>
                <a:sym typeface="Roboto"/>
              </a:defRPr>
            </a:lvl6pPr>
            <a:lvl7pPr lvl="6" algn="r">
              <a:buNone/>
              <a:defRPr sz="1300">
                <a:solidFill>
                  <a:schemeClr val="accent5"/>
                </a:solidFill>
                <a:latin typeface="Roboto"/>
                <a:ea typeface="Roboto"/>
                <a:cs typeface="Roboto"/>
                <a:sym typeface="Roboto"/>
              </a:defRPr>
            </a:lvl7pPr>
            <a:lvl8pPr lvl="7" algn="r">
              <a:buNone/>
              <a:defRPr sz="1300">
                <a:solidFill>
                  <a:schemeClr val="accent5"/>
                </a:solidFill>
                <a:latin typeface="Roboto"/>
                <a:ea typeface="Roboto"/>
                <a:cs typeface="Roboto"/>
                <a:sym typeface="Roboto"/>
              </a:defRPr>
            </a:lvl8pPr>
            <a:lvl9pPr lvl="8" algn="r">
              <a:buNone/>
              <a:defRPr sz="1300">
                <a:solidFill>
                  <a:schemeClr val="accent5"/>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 id="2147483660" r:id="rId12"/>
    <p:sldLayoutId id="2147483662" r:id="rId13"/>
    <p:sldLayoutId id="2147483664" r:id="rId14"/>
    <p:sldLayoutId id="2147483665"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3" name="Google Shape;113;p20"/>
          <p:cNvSpPr txBox="1">
            <a:spLocks/>
          </p:cNvSpPr>
          <p:nvPr/>
        </p:nvSpPr>
        <p:spPr>
          <a:xfrm>
            <a:off x="0" y="2062373"/>
            <a:ext cx="91440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4400"/>
              <a:buFont typeface="Roboto Slab"/>
              <a:buNone/>
              <a:defRPr sz="4400" b="1" i="0" u="none" strike="noStrike" cap="none">
                <a:solidFill>
                  <a:schemeClr val="lt1"/>
                </a:solidFill>
                <a:latin typeface="Roboto Slab"/>
                <a:ea typeface="Roboto Slab"/>
                <a:cs typeface="Roboto Slab"/>
                <a:sym typeface="Roboto Slab"/>
              </a:defRPr>
            </a:lvl1pPr>
            <a:lvl2pPr marR="0" lvl="1"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2pPr>
            <a:lvl3pPr marR="0" lvl="2"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3pPr>
            <a:lvl4pPr marR="0" lvl="3"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4pPr>
            <a:lvl5pPr marR="0" lvl="4"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5pPr>
            <a:lvl6pPr marR="0" lvl="5"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6pPr>
            <a:lvl7pPr marR="0" lvl="6"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7pPr>
            <a:lvl8pPr marR="0" lvl="7"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8pPr>
            <a:lvl9pPr marR="0" lvl="8" algn="ctr" rtl="0">
              <a:lnSpc>
                <a:spcPct val="100000"/>
              </a:lnSpc>
              <a:spcBef>
                <a:spcPts val="0"/>
              </a:spcBef>
              <a:spcAft>
                <a:spcPts val="0"/>
              </a:spcAft>
              <a:buClr>
                <a:schemeClr val="lt1"/>
              </a:buClr>
              <a:buSzPts val="4400"/>
              <a:buFont typeface="Oxygen"/>
              <a:buNone/>
              <a:defRPr sz="4400" b="1" i="0" u="none" strike="noStrike" cap="none">
                <a:solidFill>
                  <a:schemeClr val="lt1"/>
                </a:solidFill>
                <a:latin typeface="Oxygen"/>
                <a:ea typeface="Oxygen"/>
                <a:cs typeface="Oxygen"/>
                <a:sym typeface="Oxygen"/>
              </a:defRPr>
            </a:lvl9pPr>
          </a:lstStyle>
          <a:p>
            <a:pPr algn="ctr">
              <a:lnSpc>
                <a:spcPts val="4400"/>
              </a:lnSpc>
              <a:spcBef>
                <a:spcPts val="300"/>
              </a:spcBef>
              <a:spcAft>
                <a:spcPts val="300"/>
              </a:spcAft>
            </a:pPr>
            <a:r>
              <a:rPr lang="vi-VN" sz="2800" b="0" dirty="0" smtClean="0">
                <a:latin typeface="+mn-lt"/>
              </a:rPr>
              <a:t>CHỦ ĐỀ 6: TẾ BÀO – ĐƠN VỊ CƠ SỞ CỦA SỰ SỐNG</a:t>
            </a:r>
            <a:endParaRPr lang="en-US" sz="2800" b="0" dirty="0" smtClean="0">
              <a:latin typeface="+mn-lt"/>
            </a:endParaRPr>
          </a:p>
          <a:p>
            <a:pPr algn="ctr">
              <a:lnSpc>
                <a:spcPts val="4400"/>
              </a:lnSpc>
              <a:spcBef>
                <a:spcPts val="300"/>
              </a:spcBef>
              <a:spcAft>
                <a:spcPts val="300"/>
              </a:spcAft>
            </a:pPr>
            <a:r>
              <a:rPr lang="en-US" sz="3000" dirty="0" smtClean="0">
                <a:latin typeface="+mn-lt"/>
              </a:rPr>
              <a:t>BÀI 17: TẾ BÀO</a:t>
            </a:r>
            <a:endParaRPr lang="vi-VN" sz="3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2101779" y="819810"/>
            <a:ext cx="6449689" cy="50424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latin typeface="Times New Roman" pitchFamily="18" charset="0"/>
                <a:cs typeface="Times New Roman" pitchFamily="18" charset="0"/>
              </a:rPr>
              <a:t>Tìm hiểu các thành phần chính của tế bào </a:t>
            </a:r>
            <a:endParaRPr sz="2200" dirty="0">
              <a:latin typeface="Times New Roman" pitchFamily="18" charset="0"/>
              <a:cs typeface="Times New Roman" pitchFamily="18" charset="0"/>
            </a:endParaRPr>
          </a:p>
        </p:txBody>
      </p:sp>
      <p:sp>
        <p:nvSpPr>
          <p:cNvPr id="183" name="Google Shape;183;p29"/>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2" name="Text Placeholder 1"/>
          <p:cNvSpPr>
            <a:spLocks noGrp="1"/>
          </p:cNvSpPr>
          <p:nvPr>
            <p:ph type="body" idx="1"/>
          </p:nvPr>
        </p:nvSpPr>
        <p:spPr>
          <a:xfrm>
            <a:off x="1279378" y="1518833"/>
            <a:ext cx="7459127" cy="2243621"/>
          </a:xfrm>
        </p:spPr>
        <p:txBody>
          <a:bodyPr/>
          <a:lstStyle/>
          <a:p>
            <a:pPr algn="just">
              <a:lnSpc>
                <a:spcPct val="150000"/>
              </a:lnSpc>
              <a:spcBef>
                <a:spcPts val="200"/>
              </a:spcBef>
              <a:spcAft>
                <a:spcPts val="200"/>
              </a:spcAft>
            </a:pPr>
            <a:r>
              <a:rPr lang="en-US" sz="2000" dirty="0" smtClean="0">
                <a:solidFill>
                  <a:schemeClr val="accent2">
                    <a:lumMod val="90000"/>
                    <a:lumOff val="10000"/>
                  </a:schemeClr>
                </a:solidFill>
                <a:latin typeface="Times New Roman" pitchFamily="18" charset="0"/>
                <a:cs typeface="Times New Roman" pitchFamily="18" charset="0"/>
              </a:rPr>
              <a:t>Quan sát Hình 17.4, 17.5, em hãy cho biết:</a:t>
            </a:r>
          </a:p>
          <a:p>
            <a:pPr algn="just">
              <a:lnSpc>
                <a:spcPct val="150000"/>
              </a:lnSpc>
              <a:spcBef>
                <a:spcPts val="200"/>
              </a:spcBef>
              <a:spcAft>
                <a:spcPts val="200"/>
              </a:spcAft>
            </a:pPr>
            <a:r>
              <a:rPr lang="en-US" sz="2000" i="1" dirty="0" smtClean="0">
                <a:solidFill>
                  <a:schemeClr val="accent2">
                    <a:lumMod val="90000"/>
                    <a:lumOff val="10000"/>
                  </a:schemeClr>
                </a:solidFill>
                <a:latin typeface="Times New Roman" pitchFamily="18" charset="0"/>
                <a:cs typeface="Times New Roman" pitchFamily="18" charset="0"/>
              </a:rPr>
              <a:t>Nhận biết các thành phần có ở cả tế bào nhân sơ và nhân thực. Chỉ ra điểm khác nhau giữa tế bào nhân sơ và nhân thực.</a:t>
            </a:r>
          </a:p>
          <a:p>
            <a:pPr algn="just">
              <a:lnSpc>
                <a:spcPct val="150000"/>
              </a:lnSpc>
              <a:spcBef>
                <a:spcPts val="200"/>
              </a:spcBef>
              <a:spcAft>
                <a:spcPts val="200"/>
              </a:spcAft>
            </a:pPr>
            <a:r>
              <a:rPr lang="en-US" sz="2000" i="1" dirty="0" smtClean="0">
                <a:solidFill>
                  <a:schemeClr val="accent2">
                    <a:lumMod val="90000"/>
                    <a:lumOff val="10000"/>
                  </a:schemeClr>
                </a:solidFill>
                <a:latin typeface="Times New Roman" pitchFamily="18" charset="0"/>
                <a:cs typeface="Times New Roman" pitchFamily="18" charset="0"/>
              </a:rPr>
              <a:t>Thành phần nào có trong tế bào thực vật mà tế bào động vật không có? Tại sao thực vật có khả năng quang hợp?</a:t>
            </a:r>
          </a:p>
          <a:p>
            <a:pPr algn="just">
              <a:lnSpc>
                <a:spcPct val="150000"/>
              </a:lnSpc>
              <a:spcBef>
                <a:spcPts val="200"/>
              </a:spcBef>
              <a:spcAft>
                <a:spcPts val="200"/>
              </a:spcAft>
            </a:pPr>
            <a:r>
              <a:rPr lang="en-US" sz="2000" i="1" dirty="0" smtClean="0">
                <a:solidFill>
                  <a:schemeClr val="accent2">
                    <a:lumMod val="90000"/>
                    <a:lumOff val="10000"/>
                  </a:schemeClr>
                </a:solidFill>
                <a:latin typeface="Times New Roman" pitchFamily="18" charset="0"/>
                <a:cs typeface="Times New Roman" pitchFamily="18" charset="0"/>
              </a:rPr>
              <a:t>Xác định các chức năng thành phần của tế bào.</a:t>
            </a:r>
          </a:p>
          <a:p>
            <a:pPr>
              <a:lnSpc>
                <a:spcPct val="150000"/>
              </a:lnSpc>
            </a:pP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3081" y="312687"/>
            <a:ext cx="3937484" cy="4193476"/>
          </a:xfrm>
          <a:prstGeom prst="rect">
            <a:avLst/>
          </a:prstGeom>
        </p:spPr>
      </p:pic>
      <p:sp>
        <p:nvSpPr>
          <p:cNvPr id="5" name="Rectangle 4"/>
          <p:cNvSpPr/>
          <p:nvPr/>
        </p:nvSpPr>
        <p:spPr>
          <a:xfrm>
            <a:off x="113081" y="4594285"/>
            <a:ext cx="3937484" cy="369332"/>
          </a:xfrm>
          <a:prstGeom prst="rect">
            <a:avLst/>
          </a:prstGeom>
        </p:spPr>
        <p:txBody>
          <a:bodyPr wrap="square">
            <a:spAutoFit/>
          </a:bodyPr>
          <a:lstStyle/>
          <a:p>
            <a:pPr algn="ctr"/>
            <a:r>
              <a:rPr lang="en" sz="1800" b="1" dirty="0" smtClean="0">
                <a:solidFill>
                  <a:schemeClr val="accent2">
                    <a:lumMod val="90000"/>
                    <a:lumOff val="10000"/>
                  </a:schemeClr>
                </a:solidFill>
                <a:latin typeface="Times New Roman" pitchFamily="18" charset="0"/>
                <a:cs typeface="Times New Roman" pitchFamily="18" charset="0"/>
              </a:rPr>
              <a:t>Tế bào nhân sơ</a:t>
            </a:r>
            <a:endParaRPr lang="en-US" sz="1800" b="1" dirty="0">
              <a:solidFill>
                <a:schemeClr val="accent2">
                  <a:lumMod val="90000"/>
                  <a:lumOff val="10000"/>
                </a:schemeClr>
              </a:solidFill>
              <a:latin typeface="Times New Roman" pitchFamily="18" charset="0"/>
              <a:cs typeface="Times New Roman" pitchFamily="18" charset="0"/>
            </a:endParaRPr>
          </a:p>
        </p:txBody>
      </p:sp>
      <p:sp>
        <p:nvSpPr>
          <p:cNvPr id="6" name="Rectangle 5"/>
          <p:cNvSpPr/>
          <p:nvPr/>
        </p:nvSpPr>
        <p:spPr>
          <a:xfrm>
            <a:off x="4238382" y="4594285"/>
            <a:ext cx="4737368" cy="369332"/>
          </a:xfrm>
          <a:prstGeom prst="rect">
            <a:avLst/>
          </a:prstGeom>
        </p:spPr>
        <p:txBody>
          <a:bodyPr wrap="square">
            <a:spAutoFit/>
          </a:bodyPr>
          <a:lstStyle/>
          <a:p>
            <a:pPr algn="ctr"/>
            <a:r>
              <a:rPr lang="en" sz="1800" b="1" dirty="0" smtClean="0">
                <a:solidFill>
                  <a:schemeClr val="accent2">
                    <a:lumMod val="90000"/>
                    <a:lumOff val="10000"/>
                  </a:schemeClr>
                </a:solidFill>
                <a:latin typeface="Times New Roman" pitchFamily="18" charset="0"/>
                <a:cs typeface="Times New Roman" pitchFamily="18" charset="0"/>
              </a:rPr>
              <a:t>Tế bào nhân thực</a:t>
            </a:r>
            <a:endParaRPr lang="en-US" sz="1800" b="1" dirty="0">
              <a:solidFill>
                <a:schemeClr val="accent2">
                  <a:lumMod val="90000"/>
                  <a:lumOff val="10000"/>
                </a:schemeClr>
              </a:solidFill>
              <a:latin typeface="Times New Roman" pitchFamily="18" charset="0"/>
              <a:cs typeface="Times New Roman" pitchFamily="18" charset="0"/>
            </a:endParaRPr>
          </a:p>
        </p:txBody>
      </p:sp>
      <p:pic>
        <p:nvPicPr>
          <p:cNvPr id="7" name="Picture 6"/>
          <p:cNvPicPr>
            <a:picLocks noChangeAspect="1"/>
          </p:cNvPicPr>
          <p:nvPr/>
        </p:nvPicPr>
        <p:blipFill>
          <a:blip r:embed="rId3"/>
          <a:stretch>
            <a:fillRect/>
          </a:stretch>
        </p:blipFill>
        <p:spPr>
          <a:xfrm>
            <a:off x="4238382" y="312687"/>
            <a:ext cx="4737368" cy="4281598"/>
          </a:xfrm>
          <a:prstGeom prst="rect">
            <a:avLst/>
          </a:prstGeom>
        </p:spPr>
      </p:pic>
    </p:spTree>
    <p:extLst>
      <p:ext uri="{BB962C8B-B14F-4D97-AF65-F5344CB8AC3E}">
        <p14:creationId xmlns:p14="http://schemas.microsoft.com/office/powerpoint/2010/main" val="37915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
        <p:nvSpPr>
          <p:cNvPr id="6" name="Google Shape;142;p24"/>
          <p:cNvSpPr txBox="1">
            <a:spLocks/>
          </p:cNvSpPr>
          <p:nvPr/>
        </p:nvSpPr>
        <p:spPr>
          <a:xfrm>
            <a:off x="416966" y="428028"/>
            <a:ext cx="7168895" cy="80092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Bef>
                <a:spcPts val="600"/>
              </a:spcBef>
            </a:pPr>
            <a:r>
              <a:rPr lang="en-US" sz="2000" dirty="0" smtClean="0">
                <a:solidFill>
                  <a:schemeClr val="bg1"/>
                </a:solidFill>
                <a:latin typeface="Times New Roman" pitchFamily="18" charset="0"/>
                <a:cs typeface="Times New Roman" pitchFamily="18" charset="0"/>
              </a:rPr>
              <a:t>Mọi tế bào đều có </a:t>
            </a:r>
            <a:r>
              <a:rPr lang="en-US" sz="2000" dirty="0">
                <a:solidFill>
                  <a:schemeClr val="bg1"/>
                </a:solidFill>
                <a:latin typeface="Times New Roman" pitchFamily="18" charset="0"/>
                <a:cs typeface="Times New Roman" pitchFamily="18" charset="0"/>
              </a:rPr>
              <a:t>có cấu tạo gồm 3 phần chính: </a:t>
            </a:r>
            <a:endParaRPr lang="en-US" sz="2000" dirty="0" smtClean="0">
              <a:solidFill>
                <a:schemeClr val="bg1"/>
              </a:solidFill>
              <a:latin typeface="Times New Roman" pitchFamily="18" charset="0"/>
              <a:cs typeface="Times New Roman" pitchFamily="18" charset="0"/>
            </a:endParaRPr>
          </a:p>
          <a:p>
            <a:pPr algn="just">
              <a:spcBef>
                <a:spcPts val="600"/>
              </a:spcBef>
            </a:pPr>
            <a:r>
              <a:rPr lang="en-US" sz="2000" b="1" dirty="0">
                <a:solidFill>
                  <a:schemeClr val="bg1"/>
                </a:solidFill>
                <a:latin typeface="Times New Roman" pitchFamily="18" charset="0"/>
                <a:cs typeface="Times New Roman" pitchFamily="18" charset="0"/>
              </a:rPr>
              <a:t>M</a:t>
            </a:r>
            <a:r>
              <a:rPr lang="en-US" sz="2000" b="1" dirty="0" smtClean="0">
                <a:solidFill>
                  <a:schemeClr val="bg1"/>
                </a:solidFill>
                <a:latin typeface="Times New Roman" pitchFamily="18" charset="0"/>
                <a:cs typeface="Times New Roman" pitchFamily="18" charset="0"/>
              </a:rPr>
              <a:t>àng </a:t>
            </a:r>
            <a:r>
              <a:rPr lang="en-US" sz="2000" b="1" dirty="0">
                <a:solidFill>
                  <a:schemeClr val="bg1"/>
                </a:solidFill>
                <a:latin typeface="Times New Roman" pitchFamily="18" charset="0"/>
                <a:cs typeface="Times New Roman" pitchFamily="18" charset="0"/>
              </a:rPr>
              <a:t>tế bào</a:t>
            </a:r>
            <a:r>
              <a:rPr lang="en-US" sz="2000" b="1" dirty="0" smtClean="0">
                <a:solidFill>
                  <a:schemeClr val="bg1"/>
                </a:solidFill>
                <a:latin typeface="Times New Roman" pitchFamily="18" charset="0"/>
                <a:cs typeface="Times New Roman" pitchFamily="18" charset="0"/>
              </a:rPr>
              <a:t>, chất </a:t>
            </a:r>
            <a:r>
              <a:rPr lang="en-US" sz="2000" b="1" dirty="0">
                <a:solidFill>
                  <a:schemeClr val="bg1"/>
                </a:solidFill>
                <a:latin typeface="Times New Roman" pitchFamily="18" charset="0"/>
                <a:cs typeface="Times New Roman" pitchFamily="18" charset="0"/>
              </a:rPr>
              <a:t>tế bào, nhân tế bào hoặc vùng nhân.</a:t>
            </a:r>
            <a:endParaRPr lang="vi-VN" sz="2000" b="1" dirty="0">
              <a:solidFill>
                <a:schemeClr val="bg1"/>
              </a:solidFill>
              <a:latin typeface="Times New Roman" pitchFamily="18" charset="0"/>
              <a:cs typeface="Times New Roman" pitchFamily="18" charset="0"/>
            </a:endParaRPr>
          </a:p>
        </p:txBody>
      </p:sp>
      <p:sp>
        <p:nvSpPr>
          <p:cNvPr id="9" name="Rounded Rectangle 8"/>
          <p:cNvSpPr/>
          <p:nvPr/>
        </p:nvSpPr>
        <p:spPr>
          <a:xfrm>
            <a:off x="948400" y="1681835"/>
            <a:ext cx="249555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itchFamily="18" charset="0"/>
                <a:cs typeface="Times New Roman" pitchFamily="18" charset="0"/>
              </a:rPr>
              <a:t>Tế bào nhân sơ</a:t>
            </a:r>
          </a:p>
        </p:txBody>
      </p:sp>
      <p:sp>
        <p:nvSpPr>
          <p:cNvPr id="10" name="Rounded Rectangle 9"/>
          <p:cNvSpPr/>
          <p:nvPr/>
        </p:nvSpPr>
        <p:spPr>
          <a:xfrm>
            <a:off x="58522" y="2989935"/>
            <a:ext cx="1296278"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Vùng nhân</a:t>
            </a:r>
            <a:endParaRPr lang="en-US" sz="2000" dirty="0">
              <a:latin typeface="Times New Roman" pitchFamily="18" charset="0"/>
              <a:cs typeface="Times New Roman" pitchFamily="18" charset="0"/>
            </a:endParaRPr>
          </a:p>
        </p:txBody>
      </p:sp>
      <p:sp>
        <p:nvSpPr>
          <p:cNvPr id="11" name="Rounded Rectangle 10"/>
          <p:cNvSpPr/>
          <p:nvPr/>
        </p:nvSpPr>
        <p:spPr>
          <a:xfrm>
            <a:off x="1497675" y="2989935"/>
            <a:ext cx="13970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Màng sinh chất</a:t>
            </a:r>
            <a:endParaRPr lang="en-US" sz="2000" dirty="0">
              <a:latin typeface="Times New Roman" pitchFamily="18" charset="0"/>
              <a:cs typeface="Times New Roman" pitchFamily="18" charset="0"/>
            </a:endParaRPr>
          </a:p>
        </p:txBody>
      </p:sp>
      <p:sp>
        <p:nvSpPr>
          <p:cNvPr id="12" name="Rounded Rectangle 11"/>
          <p:cNvSpPr/>
          <p:nvPr/>
        </p:nvSpPr>
        <p:spPr>
          <a:xfrm>
            <a:off x="3037550" y="2989935"/>
            <a:ext cx="1308100" cy="56515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itchFamily="18" charset="0"/>
                <a:cs typeface="Times New Roman" pitchFamily="18" charset="0"/>
              </a:rPr>
              <a:t>Tế bào </a:t>
            </a:r>
            <a:r>
              <a:rPr lang="en-US" sz="2000" dirty="0" smtClean="0">
                <a:latin typeface="Times New Roman" pitchFamily="18" charset="0"/>
                <a:cs typeface="Times New Roman" pitchFamily="18" charset="0"/>
              </a:rPr>
              <a:t>chất</a:t>
            </a:r>
            <a:endParaRPr lang="en-US" sz="2000" dirty="0">
              <a:latin typeface="Times New Roman" pitchFamily="18" charset="0"/>
              <a:cs typeface="Times New Roman" pitchFamily="18" charset="0"/>
            </a:endParaRPr>
          </a:p>
        </p:txBody>
      </p:sp>
      <p:sp>
        <p:nvSpPr>
          <p:cNvPr id="13" name="Rounded Rectangle 12"/>
          <p:cNvSpPr/>
          <p:nvPr/>
        </p:nvSpPr>
        <p:spPr>
          <a:xfrm>
            <a:off x="288000" y="4094835"/>
            <a:ext cx="3816350" cy="96520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latin typeface="Times New Roman" pitchFamily="18" charset="0"/>
                <a:cs typeface="Times New Roman" pitchFamily="18" charset="0"/>
              </a:rPr>
              <a:t>Chứa chất di truyền, không có màng bao bọc, nằm tự do trong tế bào</a:t>
            </a:r>
            <a:endParaRPr lang="en-US" sz="2000" dirty="0">
              <a:latin typeface="Times New Roman" pitchFamily="18" charset="0"/>
              <a:cs typeface="Times New Roman" pitchFamily="18" charset="0"/>
            </a:endParaRPr>
          </a:p>
        </p:txBody>
      </p:sp>
      <p:cxnSp>
        <p:nvCxnSpPr>
          <p:cNvPr id="14" name="Straight Arrow Connector 13"/>
          <p:cNvCxnSpPr>
            <a:stCxn id="9" idx="2"/>
            <a:endCxn id="10" idx="0"/>
          </p:cNvCxnSpPr>
          <p:nvPr/>
        </p:nvCxnSpPr>
        <p:spPr>
          <a:xfrm flipH="1">
            <a:off x="706661" y="2246985"/>
            <a:ext cx="1489514"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2"/>
            <a:endCxn id="11" idx="0"/>
          </p:cNvCxnSpPr>
          <p:nvPr/>
        </p:nvCxnSpPr>
        <p:spPr>
          <a:xfrm>
            <a:off x="2196175" y="2246985"/>
            <a:ext cx="0"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2"/>
          </p:cNvCxnSpPr>
          <p:nvPr/>
        </p:nvCxnSpPr>
        <p:spPr>
          <a:xfrm>
            <a:off x="2196175" y="2246985"/>
            <a:ext cx="1495425" cy="742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2"/>
            <a:endCxn id="13" idx="0"/>
          </p:cNvCxnSpPr>
          <p:nvPr/>
        </p:nvCxnSpPr>
        <p:spPr>
          <a:xfrm>
            <a:off x="706661" y="3555085"/>
            <a:ext cx="1489514"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398618" y="1681835"/>
            <a:ext cx="2501798"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latin typeface="Times New Roman" pitchFamily="18" charset="0"/>
                <a:cs typeface="Times New Roman" pitchFamily="18" charset="0"/>
              </a:rPr>
              <a:t>Tế bào nhân thực</a:t>
            </a:r>
            <a:endParaRPr lang="en-US" sz="2000" b="1" dirty="0">
              <a:solidFill>
                <a:schemeClr val="bg1"/>
              </a:solidFill>
              <a:latin typeface="Times New Roman" pitchFamily="18" charset="0"/>
              <a:cs typeface="Times New Roman" pitchFamily="18" charset="0"/>
            </a:endParaRPr>
          </a:p>
        </p:txBody>
      </p:sp>
      <p:sp>
        <p:nvSpPr>
          <p:cNvPr id="37" name="Rounded Rectangle 36"/>
          <p:cNvSpPr/>
          <p:nvPr/>
        </p:nvSpPr>
        <p:spPr>
          <a:xfrm>
            <a:off x="4691725" y="2958185"/>
            <a:ext cx="1143000"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Times New Roman" pitchFamily="18" charset="0"/>
                <a:cs typeface="Times New Roman" pitchFamily="18" charset="0"/>
              </a:rPr>
              <a:t>Nhân</a:t>
            </a:r>
            <a:endParaRPr lang="en-US" sz="2000" dirty="0">
              <a:solidFill>
                <a:schemeClr val="bg1"/>
              </a:solidFill>
              <a:latin typeface="Times New Roman" pitchFamily="18" charset="0"/>
              <a:cs typeface="Times New Roman" pitchFamily="18" charset="0"/>
            </a:endParaRPr>
          </a:p>
        </p:txBody>
      </p:sp>
      <p:sp>
        <p:nvSpPr>
          <p:cNvPr id="38" name="Rounded Rectangle 37"/>
          <p:cNvSpPr/>
          <p:nvPr/>
        </p:nvSpPr>
        <p:spPr>
          <a:xfrm>
            <a:off x="5980775" y="2948660"/>
            <a:ext cx="1346200"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Times New Roman" pitchFamily="18" charset="0"/>
                <a:cs typeface="Times New Roman" pitchFamily="18" charset="0"/>
              </a:rPr>
              <a:t>Màng sinh chất</a:t>
            </a:r>
            <a:endParaRPr lang="en-US" sz="2000" dirty="0">
              <a:solidFill>
                <a:schemeClr val="bg1"/>
              </a:solidFill>
              <a:latin typeface="Times New Roman" pitchFamily="18" charset="0"/>
              <a:cs typeface="Times New Roman" pitchFamily="18" charset="0"/>
            </a:endParaRPr>
          </a:p>
        </p:txBody>
      </p:sp>
      <p:sp>
        <p:nvSpPr>
          <p:cNvPr id="39" name="Rounded Rectangle 38"/>
          <p:cNvSpPr/>
          <p:nvPr/>
        </p:nvSpPr>
        <p:spPr>
          <a:xfrm>
            <a:off x="7473025" y="2958185"/>
            <a:ext cx="1447800" cy="62865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Times New Roman" pitchFamily="18" charset="0"/>
                <a:cs typeface="Times New Roman" pitchFamily="18" charset="0"/>
              </a:rPr>
              <a:t>Tế bào chất</a:t>
            </a:r>
            <a:endParaRPr lang="en-US" sz="2000" dirty="0">
              <a:solidFill>
                <a:schemeClr val="bg1"/>
              </a:solidFill>
              <a:latin typeface="Times New Roman" pitchFamily="18" charset="0"/>
              <a:cs typeface="Times New Roman" pitchFamily="18" charset="0"/>
            </a:endParaRPr>
          </a:p>
        </p:txBody>
      </p:sp>
      <p:sp>
        <p:nvSpPr>
          <p:cNvPr id="40" name="Rounded Rectangle 39"/>
          <p:cNvSpPr/>
          <p:nvPr/>
        </p:nvSpPr>
        <p:spPr>
          <a:xfrm>
            <a:off x="4945725" y="4126585"/>
            <a:ext cx="3816350" cy="965200"/>
          </a:xfrm>
          <a:prstGeom prst="round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smtClean="0">
                <a:solidFill>
                  <a:schemeClr val="bg1"/>
                </a:solidFill>
                <a:latin typeface="Times New Roman" pitchFamily="18" charset="0"/>
                <a:cs typeface="Times New Roman" pitchFamily="18" charset="0"/>
              </a:rPr>
              <a:t>Chứa chất di truyền, có màng nhân bao bọc</a:t>
            </a:r>
            <a:endParaRPr lang="en-US" sz="2000" dirty="0">
              <a:solidFill>
                <a:schemeClr val="bg1"/>
              </a:solidFill>
              <a:latin typeface="Times New Roman" pitchFamily="18" charset="0"/>
              <a:cs typeface="Times New Roman" pitchFamily="18" charset="0"/>
            </a:endParaRPr>
          </a:p>
        </p:txBody>
      </p:sp>
      <p:cxnSp>
        <p:nvCxnSpPr>
          <p:cNvPr id="41" name="Straight Arrow Connector 40"/>
          <p:cNvCxnSpPr>
            <a:stCxn id="36" idx="2"/>
            <a:endCxn id="37" idx="0"/>
          </p:cNvCxnSpPr>
          <p:nvPr/>
        </p:nvCxnSpPr>
        <p:spPr>
          <a:xfrm flipH="1">
            <a:off x="5263225" y="2310485"/>
            <a:ext cx="1386292"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6" idx="2"/>
            <a:endCxn id="38" idx="0"/>
          </p:cNvCxnSpPr>
          <p:nvPr/>
        </p:nvCxnSpPr>
        <p:spPr>
          <a:xfrm>
            <a:off x="6649517" y="2310485"/>
            <a:ext cx="4358" cy="638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6" idx="2"/>
            <a:endCxn id="39" idx="0"/>
          </p:cNvCxnSpPr>
          <p:nvPr/>
        </p:nvCxnSpPr>
        <p:spPr>
          <a:xfrm>
            <a:off x="6649517" y="2310485"/>
            <a:ext cx="1547408" cy="647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37" idx="2"/>
            <a:endCxn id="40" idx="0"/>
          </p:cNvCxnSpPr>
          <p:nvPr/>
        </p:nvCxnSpPr>
        <p:spPr>
          <a:xfrm>
            <a:off x="5263225" y="3586835"/>
            <a:ext cx="1590675" cy="5397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inVertical)">
                                      <p:cBhvr>
                                        <p:cTn id="44" dur="500"/>
                                        <p:tgtEl>
                                          <p:spTgt spid="41"/>
                                        </p:tgtEl>
                                      </p:cBhvr>
                                    </p:animEffect>
                                  </p:childTnLst>
                                </p:cTn>
                              </p:par>
                              <p:par>
                                <p:cTn id="45" presetID="16" presetClass="entr" presetSubtype="21"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arn(inVertical)">
                                      <p:cBhvr>
                                        <p:cTn id="47" dur="500"/>
                                        <p:tgtEl>
                                          <p:spTgt spid="42"/>
                                        </p:tgtEl>
                                      </p:cBhvr>
                                    </p:animEffect>
                                  </p:childTnLst>
                                </p:cTn>
                              </p:par>
                              <p:par>
                                <p:cTn id="48" presetID="16" presetClass="entr" presetSubtype="21"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arn(inVertical)">
                                      <p:cBhvr>
                                        <p:cTn id="50" dur="500"/>
                                        <p:tgtEl>
                                          <p:spTgt spid="43"/>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arn(inVertical)">
                                      <p:cBhvr>
                                        <p:cTn id="53" dur="500"/>
                                        <p:tgtEl>
                                          <p:spTgt spid="3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barn(inVertical)">
                                      <p:cBhvr>
                                        <p:cTn id="56" dur="500"/>
                                        <p:tgtEl>
                                          <p:spTgt spid="38"/>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barn(inVertical)">
                                      <p:cBhvr>
                                        <p:cTn id="59" dur="500"/>
                                        <p:tgtEl>
                                          <p:spTgt spid="39"/>
                                        </p:tgtEl>
                                      </p:cBhvr>
                                    </p:animEffect>
                                  </p:childTnLst>
                                </p:cTn>
                              </p:par>
                              <p:par>
                                <p:cTn id="60" presetID="16" presetClass="entr" presetSubtype="21"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arn(inVertical)">
                                      <p:cBhvr>
                                        <p:cTn id="62" dur="500"/>
                                        <p:tgtEl>
                                          <p:spTgt spid="4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Effect transition="in" filter="barn(inVertical)">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P spid="12" grpId="0" animBg="1"/>
      <p:bldP spid="13"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31600" y="0"/>
            <a:ext cx="5134218" cy="4428031"/>
          </a:xfrm>
          <a:prstGeom prst="rect">
            <a:avLst/>
          </a:prstGeom>
        </p:spPr>
      </p:pic>
      <p:sp>
        <p:nvSpPr>
          <p:cNvPr id="2" name="TextBox 1"/>
          <p:cNvSpPr txBox="1"/>
          <p:nvPr/>
        </p:nvSpPr>
        <p:spPr>
          <a:xfrm>
            <a:off x="1724889" y="4589862"/>
            <a:ext cx="5673437" cy="369332"/>
          </a:xfrm>
          <a:prstGeom prst="rect">
            <a:avLst/>
          </a:prstGeom>
          <a:noFill/>
        </p:spPr>
        <p:txBody>
          <a:bodyPr wrap="square" rtlCol="0">
            <a:spAutoFit/>
          </a:bodyPr>
          <a:lstStyle/>
          <a:p>
            <a:r>
              <a:rPr lang="en-US" sz="1800" smtClean="0">
                <a:latin typeface="Times New Roman" pitchFamily="18" charset="0"/>
                <a:cs typeface="Times New Roman" pitchFamily="18" charset="0"/>
              </a:rPr>
              <a:t>S</a:t>
            </a:r>
            <a:r>
              <a:rPr lang="vi-VN" sz="1800" smtClean="0">
                <a:latin typeface="Times New Roman" pitchFamily="18" charset="0"/>
                <a:cs typeface="Times New Roman" pitchFamily="18" charset="0"/>
              </a:rPr>
              <a:t>ự khác nhau giữa tế bào thưc vật và tế bào động vật?</a:t>
            </a:r>
            <a:endParaRPr lang="en-US" sz="1800">
              <a:latin typeface="Times New Roman" pitchFamily="18" charset="0"/>
              <a:cs typeface="Times New Roman" pitchFamily="18" charset="0"/>
            </a:endParaRPr>
          </a:p>
        </p:txBody>
      </p:sp>
    </p:spTree>
    <p:extLst>
      <p:ext uri="{BB962C8B-B14F-4D97-AF65-F5344CB8AC3E}">
        <p14:creationId xmlns:p14="http://schemas.microsoft.com/office/powerpoint/2010/main" val="372378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843" y="887475"/>
            <a:ext cx="7081114" cy="502413"/>
          </a:xfrm>
        </p:spPr>
        <p:txBody>
          <a:bodyPr/>
          <a:lstStyle/>
          <a:p>
            <a:pPr algn="ctr"/>
            <a:r>
              <a:rPr lang="en-US" sz="2200" dirty="0" smtClean="0">
                <a:latin typeface="Times New Roman" pitchFamily="18" charset="0"/>
                <a:cs typeface="Times New Roman" pitchFamily="18" charset="0"/>
              </a:rPr>
              <a:t>Chức năng các thành phần của tế bào</a:t>
            </a:r>
            <a:endParaRPr lang="en-US" sz="2200" dirty="0">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024341717"/>
              </p:ext>
            </p:extLst>
          </p:nvPr>
        </p:nvGraphicFramePr>
        <p:xfrm>
          <a:off x="804673" y="1825184"/>
          <a:ext cx="7805318" cy="2766060"/>
        </p:xfrm>
        <a:graphic>
          <a:graphicData uri="http://schemas.openxmlformats.org/drawingml/2006/table">
            <a:tbl>
              <a:tblPr firstRow="1" bandRow="1"/>
              <a:tblGrid>
                <a:gridCol w="3175045"/>
                <a:gridCol w="4630273"/>
              </a:tblGrid>
              <a:tr h="370840">
                <a:tc>
                  <a:txBody>
                    <a:bodyPr/>
                    <a:lstStyle/>
                    <a:p>
                      <a:pPr algn="ctr">
                        <a:lnSpc>
                          <a:spcPts val="2700"/>
                        </a:lnSpc>
                        <a:spcBef>
                          <a:spcPts val="200"/>
                        </a:spcBef>
                        <a:spcAft>
                          <a:spcPts val="200"/>
                        </a:spcAft>
                      </a:pPr>
                      <a:r>
                        <a:rPr lang="en-US" sz="2000" b="1" dirty="0" smtClean="0">
                          <a:solidFill>
                            <a:schemeClr val="bg1"/>
                          </a:solidFill>
                          <a:latin typeface="Times New Roman" pitchFamily="18" charset="0"/>
                          <a:cs typeface="Times New Roman" pitchFamily="18" charset="0"/>
                        </a:rPr>
                        <a:t>Thành</a:t>
                      </a:r>
                      <a:r>
                        <a:rPr lang="en-US" sz="2000" b="1" baseline="0" dirty="0" smtClean="0">
                          <a:solidFill>
                            <a:schemeClr val="bg1"/>
                          </a:solidFill>
                          <a:latin typeface="Times New Roman" pitchFamily="18" charset="0"/>
                          <a:cs typeface="Times New Roman" pitchFamily="18" charset="0"/>
                        </a:rPr>
                        <a:t> phần cấu tạo tế bào</a:t>
                      </a:r>
                      <a:endParaRPr lang="en-US" sz="2000" b="1" dirty="0">
                        <a:solidFill>
                          <a:schemeClr val="bg1"/>
                        </a:solidFill>
                        <a:latin typeface="Times New Roman" pitchFamily="18" charset="0"/>
                        <a:cs typeface="Times New Roman" pitchFamily="18" charset="0"/>
                      </a:endParaRPr>
                    </a:p>
                  </a:txBody>
                  <a:tcPr>
                    <a:solidFill>
                      <a:schemeClr val="accent4">
                        <a:lumMod val="50000"/>
                      </a:schemeClr>
                    </a:solidFill>
                  </a:tcPr>
                </a:tc>
                <a:tc>
                  <a:txBody>
                    <a:bodyPr/>
                    <a:lstStyle/>
                    <a:p>
                      <a:pPr algn="ctr">
                        <a:lnSpc>
                          <a:spcPts val="2700"/>
                        </a:lnSpc>
                        <a:spcBef>
                          <a:spcPts val="200"/>
                        </a:spcBef>
                        <a:spcAft>
                          <a:spcPts val="200"/>
                        </a:spcAft>
                      </a:pPr>
                      <a:r>
                        <a:rPr lang="en-US" sz="2000" b="1" dirty="0" smtClean="0">
                          <a:solidFill>
                            <a:schemeClr val="bg1"/>
                          </a:solidFill>
                          <a:latin typeface="Times New Roman" pitchFamily="18" charset="0"/>
                          <a:cs typeface="Times New Roman" pitchFamily="18" charset="0"/>
                        </a:rPr>
                        <a:t>Chức</a:t>
                      </a:r>
                      <a:r>
                        <a:rPr lang="en-US" sz="2000" b="1" baseline="0" dirty="0" smtClean="0">
                          <a:solidFill>
                            <a:schemeClr val="bg1"/>
                          </a:solidFill>
                          <a:latin typeface="Times New Roman" pitchFamily="18" charset="0"/>
                          <a:cs typeface="Times New Roman" pitchFamily="18" charset="0"/>
                        </a:rPr>
                        <a:t> năng</a:t>
                      </a:r>
                      <a:endParaRPr lang="en-US" sz="2000" b="1" dirty="0">
                        <a:solidFill>
                          <a:schemeClr val="bg1"/>
                        </a:solidFill>
                        <a:latin typeface="Times New Roman" pitchFamily="18" charset="0"/>
                        <a:cs typeface="Times New Roman" pitchFamily="18" charset="0"/>
                      </a:endParaRPr>
                    </a:p>
                  </a:txBody>
                  <a:tcPr>
                    <a:solidFill>
                      <a:schemeClr val="accent4">
                        <a:lumMod val="50000"/>
                      </a:schemeClr>
                    </a:solidFill>
                  </a:tcPr>
                </a:tc>
              </a:tr>
              <a:tr h="370840">
                <a:tc>
                  <a:txBody>
                    <a:bodyPr/>
                    <a:lstStyle/>
                    <a:p>
                      <a:pPr algn="just">
                        <a:lnSpc>
                          <a:spcPts val="2700"/>
                        </a:lnSpc>
                        <a:spcBef>
                          <a:spcPts val="200"/>
                        </a:spcBef>
                        <a:spcAft>
                          <a:spcPts val="200"/>
                        </a:spcAft>
                      </a:pPr>
                      <a:r>
                        <a:rPr lang="en-US" sz="2000" b="1" smtClean="0">
                          <a:solidFill>
                            <a:srgbClr val="FF0000"/>
                          </a:solidFill>
                          <a:latin typeface="Times New Roman" pitchFamily="18" charset="0"/>
                          <a:cs typeface="Times New Roman" pitchFamily="18" charset="0"/>
                        </a:rPr>
                        <a:t>1</a:t>
                      </a:r>
                      <a:r>
                        <a:rPr lang="en-US" sz="2000" b="1" smtClean="0">
                          <a:solidFill>
                            <a:schemeClr val="accent3">
                              <a:lumMod val="50000"/>
                            </a:schemeClr>
                          </a:solidFill>
                          <a:latin typeface="Times New Roman" pitchFamily="18" charset="0"/>
                          <a:cs typeface="Times New Roman" pitchFamily="18" charset="0"/>
                        </a:rPr>
                        <a:t>. Màng</a:t>
                      </a:r>
                      <a:r>
                        <a:rPr lang="en-US" sz="2000" b="1" baseline="0" smtClean="0">
                          <a:solidFill>
                            <a:schemeClr val="accent3">
                              <a:lumMod val="50000"/>
                            </a:schemeClr>
                          </a:solidFill>
                          <a:latin typeface="Times New Roman" pitchFamily="18" charset="0"/>
                          <a:cs typeface="Times New Roman" pitchFamily="18" charset="0"/>
                        </a:rPr>
                        <a:t> </a:t>
                      </a:r>
                      <a:r>
                        <a:rPr lang="en-US" sz="2000" b="1" baseline="0" dirty="0" smtClean="0">
                          <a:solidFill>
                            <a:schemeClr val="accent3">
                              <a:lumMod val="50000"/>
                            </a:schemeClr>
                          </a:solidFill>
                          <a:latin typeface="Times New Roman" pitchFamily="18" charset="0"/>
                          <a:cs typeface="Times New Roman" pitchFamily="18" charset="0"/>
                        </a:rPr>
                        <a:t>tế bào</a:t>
                      </a:r>
                      <a:endParaRPr lang="en-US" sz="2000" dirty="0">
                        <a:solidFill>
                          <a:schemeClr val="accent3">
                            <a:lumMod val="50000"/>
                          </a:schemeClr>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just" defTabSz="914400" rtl="0" eaLnBrk="1" fontAlgn="auto" latinLnBrk="0" hangingPunct="1">
                        <a:lnSpc>
                          <a:spcPts val="2700"/>
                        </a:lnSpc>
                        <a:spcBef>
                          <a:spcPts val="200"/>
                        </a:spcBef>
                        <a:spcAft>
                          <a:spcPts val="200"/>
                        </a:spcAft>
                        <a:buClr>
                          <a:srgbClr val="000000"/>
                        </a:buClr>
                        <a:buSzTx/>
                        <a:buFont typeface="Arial"/>
                        <a:buNone/>
                        <a:tabLst/>
                        <a:defRPr/>
                      </a:pPr>
                      <a:r>
                        <a:rPr lang="en-US" sz="2000" smtClean="0">
                          <a:solidFill>
                            <a:srgbClr val="FF0000"/>
                          </a:solidFill>
                          <a:latin typeface="Times New Roman" pitchFamily="18" charset="0"/>
                          <a:cs typeface="Times New Roman" pitchFamily="18" charset="0"/>
                        </a:rPr>
                        <a:t>a.</a:t>
                      </a:r>
                      <a:r>
                        <a:rPr lang="en-US" sz="2000" smtClean="0">
                          <a:solidFill>
                            <a:schemeClr val="accent3">
                              <a:lumMod val="50000"/>
                            </a:schemeClr>
                          </a:solidFill>
                          <a:latin typeface="Times New Roman" pitchFamily="18" charset="0"/>
                          <a:cs typeface="Times New Roman" pitchFamily="18" charset="0"/>
                        </a:rPr>
                        <a:t> Điều</a:t>
                      </a:r>
                      <a:r>
                        <a:rPr lang="en-US" sz="2000" baseline="0" smtClean="0">
                          <a:solidFill>
                            <a:schemeClr val="accent3">
                              <a:lumMod val="50000"/>
                            </a:schemeClr>
                          </a:solidFill>
                          <a:latin typeface="Times New Roman" pitchFamily="18" charset="0"/>
                          <a:cs typeface="Times New Roman" pitchFamily="18" charset="0"/>
                        </a:rPr>
                        <a:t> khiển mọi hoạt động sống của tế bào.</a:t>
                      </a:r>
                    </a:p>
                  </a:txBody>
                  <a:tcPr>
                    <a:solidFill>
                      <a:schemeClr val="accent4">
                        <a:lumMod val="20000"/>
                        <a:lumOff val="80000"/>
                      </a:schemeClr>
                    </a:solidFill>
                  </a:tcPr>
                </a:tc>
              </a:tr>
              <a:tr h="370840">
                <a:tc>
                  <a:txBody>
                    <a:bodyPr/>
                    <a:lstStyle/>
                    <a:p>
                      <a:pPr algn="just">
                        <a:lnSpc>
                          <a:spcPts val="2700"/>
                        </a:lnSpc>
                        <a:spcBef>
                          <a:spcPts val="200"/>
                        </a:spcBef>
                        <a:spcAft>
                          <a:spcPts val="200"/>
                        </a:spcAft>
                      </a:pPr>
                      <a:r>
                        <a:rPr lang="en-US" sz="2000" b="1" smtClean="0">
                          <a:solidFill>
                            <a:srgbClr val="FF0000"/>
                          </a:solidFill>
                          <a:latin typeface="Times New Roman" pitchFamily="18" charset="0"/>
                          <a:cs typeface="Times New Roman" pitchFamily="18" charset="0"/>
                        </a:rPr>
                        <a:t>2</a:t>
                      </a:r>
                      <a:r>
                        <a:rPr lang="en-US" sz="2000" b="1" smtClean="0">
                          <a:solidFill>
                            <a:schemeClr val="accent3">
                              <a:lumMod val="50000"/>
                            </a:schemeClr>
                          </a:solidFill>
                          <a:latin typeface="Times New Roman" pitchFamily="18" charset="0"/>
                          <a:cs typeface="Times New Roman" pitchFamily="18" charset="0"/>
                        </a:rPr>
                        <a:t>. Chất</a:t>
                      </a:r>
                      <a:r>
                        <a:rPr lang="en-US" sz="2000" b="1" baseline="0" smtClean="0">
                          <a:solidFill>
                            <a:schemeClr val="accent3">
                              <a:lumMod val="50000"/>
                            </a:schemeClr>
                          </a:solidFill>
                          <a:latin typeface="Times New Roman" pitchFamily="18" charset="0"/>
                          <a:cs typeface="Times New Roman" pitchFamily="18" charset="0"/>
                        </a:rPr>
                        <a:t> </a:t>
                      </a:r>
                      <a:r>
                        <a:rPr lang="en-US" sz="2000" b="1" baseline="0" dirty="0" smtClean="0">
                          <a:solidFill>
                            <a:schemeClr val="accent3">
                              <a:lumMod val="50000"/>
                            </a:schemeClr>
                          </a:solidFill>
                          <a:latin typeface="Times New Roman" pitchFamily="18" charset="0"/>
                          <a:cs typeface="Times New Roman" pitchFamily="18" charset="0"/>
                        </a:rPr>
                        <a:t>tế bào</a:t>
                      </a:r>
                      <a:endParaRPr lang="en-US" sz="2000" dirty="0">
                        <a:solidFill>
                          <a:schemeClr val="accent3">
                            <a:lumMod val="50000"/>
                          </a:schemeClr>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just" defTabSz="914400" rtl="0" eaLnBrk="1" fontAlgn="auto" latinLnBrk="0" hangingPunct="1">
                        <a:lnSpc>
                          <a:spcPts val="2700"/>
                        </a:lnSpc>
                        <a:spcBef>
                          <a:spcPts val="200"/>
                        </a:spcBef>
                        <a:spcAft>
                          <a:spcPts val="200"/>
                        </a:spcAft>
                        <a:buClr>
                          <a:srgbClr val="000000"/>
                        </a:buClr>
                        <a:buSzTx/>
                        <a:buFont typeface="Arial"/>
                        <a:buNone/>
                        <a:tabLst/>
                        <a:defRPr/>
                      </a:pPr>
                      <a:r>
                        <a:rPr lang="en-US" sz="2000" smtClean="0">
                          <a:solidFill>
                            <a:srgbClr val="FF0000"/>
                          </a:solidFill>
                          <a:latin typeface="Times New Roman" pitchFamily="18" charset="0"/>
                          <a:cs typeface="Times New Roman" pitchFamily="18" charset="0"/>
                        </a:rPr>
                        <a:t>b</a:t>
                      </a:r>
                      <a:r>
                        <a:rPr lang="en-US" sz="2000" smtClean="0">
                          <a:solidFill>
                            <a:schemeClr val="accent3">
                              <a:lumMod val="50000"/>
                            </a:schemeClr>
                          </a:solidFill>
                          <a:latin typeface="Times New Roman" pitchFamily="18" charset="0"/>
                          <a:cs typeface="Times New Roman" pitchFamily="18" charset="0"/>
                        </a:rPr>
                        <a:t>. Bảo</a:t>
                      </a:r>
                      <a:r>
                        <a:rPr lang="en-US" sz="2000" baseline="0" smtClean="0">
                          <a:solidFill>
                            <a:schemeClr val="accent3">
                              <a:lumMod val="50000"/>
                            </a:schemeClr>
                          </a:solidFill>
                          <a:latin typeface="Times New Roman" pitchFamily="18" charset="0"/>
                          <a:cs typeface="Times New Roman" pitchFamily="18" charset="0"/>
                        </a:rPr>
                        <a:t> vệ và kiểm soát các chất đi vào và đi ra khỏi tế bào</a:t>
                      </a:r>
                      <a:endParaRPr lang="en-US" sz="2000" b="0" i="0" u="none" strike="noStrike" cap="none" smtClean="0">
                        <a:solidFill>
                          <a:schemeClr val="accent3">
                            <a:lumMod val="50000"/>
                          </a:schemeClr>
                        </a:solidFill>
                        <a:effectLst/>
                        <a:latin typeface="Times New Roman" pitchFamily="18" charset="0"/>
                        <a:ea typeface="+mn-ea"/>
                        <a:cs typeface="Times New Roman" pitchFamily="18" charset="0"/>
                        <a:sym typeface="Arial"/>
                      </a:endParaRPr>
                    </a:p>
                  </a:txBody>
                  <a:tcPr>
                    <a:solidFill>
                      <a:schemeClr val="accent4">
                        <a:lumMod val="20000"/>
                        <a:lumOff val="80000"/>
                      </a:schemeClr>
                    </a:solidFill>
                  </a:tcPr>
                </a:tc>
              </a:tr>
              <a:tr h="370840">
                <a:tc>
                  <a:txBody>
                    <a:bodyPr/>
                    <a:lstStyle/>
                    <a:p>
                      <a:pPr algn="just">
                        <a:lnSpc>
                          <a:spcPts val="2700"/>
                        </a:lnSpc>
                        <a:spcBef>
                          <a:spcPts val="200"/>
                        </a:spcBef>
                        <a:spcAft>
                          <a:spcPts val="200"/>
                        </a:spcAft>
                      </a:pPr>
                      <a:r>
                        <a:rPr lang="en-US" sz="2000" b="1" smtClean="0">
                          <a:solidFill>
                            <a:srgbClr val="FF0000"/>
                          </a:solidFill>
                          <a:latin typeface="Times New Roman" pitchFamily="18" charset="0"/>
                          <a:cs typeface="Times New Roman" pitchFamily="18" charset="0"/>
                        </a:rPr>
                        <a:t>3. </a:t>
                      </a:r>
                      <a:r>
                        <a:rPr lang="en-US" sz="2000" b="1" smtClean="0">
                          <a:solidFill>
                            <a:schemeClr val="accent3">
                              <a:lumMod val="50000"/>
                            </a:schemeClr>
                          </a:solidFill>
                          <a:latin typeface="Times New Roman" pitchFamily="18" charset="0"/>
                          <a:cs typeface="Times New Roman" pitchFamily="18" charset="0"/>
                        </a:rPr>
                        <a:t>Nhân</a:t>
                      </a:r>
                      <a:r>
                        <a:rPr lang="en-US" sz="2000" b="1" baseline="0" smtClean="0">
                          <a:solidFill>
                            <a:schemeClr val="accent3">
                              <a:lumMod val="50000"/>
                            </a:schemeClr>
                          </a:solidFill>
                          <a:latin typeface="Times New Roman" pitchFamily="18" charset="0"/>
                          <a:cs typeface="Times New Roman" pitchFamily="18" charset="0"/>
                        </a:rPr>
                        <a:t> </a:t>
                      </a:r>
                      <a:r>
                        <a:rPr lang="en-US" sz="2000" b="1" baseline="0" dirty="0" smtClean="0">
                          <a:solidFill>
                            <a:schemeClr val="accent3">
                              <a:lumMod val="50000"/>
                            </a:schemeClr>
                          </a:solidFill>
                          <a:latin typeface="Times New Roman" pitchFamily="18" charset="0"/>
                          <a:cs typeface="Times New Roman" pitchFamily="18" charset="0"/>
                        </a:rPr>
                        <a:t>tế bào hoặc vùng nhân:</a:t>
                      </a:r>
                      <a:endParaRPr lang="en-US" sz="2000" dirty="0">
                        <a:solidFill>
                          <a:schemeClr val="accent3">
                            <a:lumMod val="50000"/>
                          </a:schemeClr>
                        </a:solidFill>
                        <a:latin typeface="Times New Roman" pitchFamily="18" charset="0"/>
                        <a:cs typeface="Times New Roman" pitchFamily="18" charset="0"/>
                      </a:endParaRPr>
                    </a:p>
                  </a:txBody>
                  <a:tcPr>
                    <a:solidFill>
                      <a:schemeClr val="accent4">
                        <a:lumMod val="20000"/>
                        <a:lumOff val="80000"/>
                      </a:schemeClr>
                    </a:solidFill>
                  </a:tcPr>
                </a:tc>
                <a:tc>
                  <a:txBody>
                    <a:bodyPr/>
                    <a:lstStyle/>
                    <a:p>
                      <a:pPr marL="0" marR="0" indent="0" algn="just" defTabSz="914400" rtl="0" eaLnBrk="1" fontAlgn="auto" latinLnBrk="0" hangingPunct="1">
                        <a:lnSpc>
                          <a:spcPts val="2700"/>
                        </a:lnSpc>
                        <a:spcBef>
                          <a:spcPts val="200"/>
                        </a:spcBef>
                        <a:spcAft>
                          <a:spcPts val="200"/>
                        </a:spcAft>
                        <a:buClr>
                          <a:srgbClr val="000000"/>
                        </a:buClr>
                        <a:buSzTx/>
                        <a:buFont typeface="Arial"/>
                        <a:buNone/>
                        <a:tabLst/>
                        <a:defRPr/>
                      </a:pPr>
                      <a:r>
                        <a:rPr lang="en-US" sz="2000" smtClean="0">
                          <a:solidFill>
                            <a:srgbClr val="FF0000"/>
                          </a:solidFill>
                          <a:latin typeface="Times New Roman" pitchFamily="18" charset="0"/>
                          <a:cs typeface="Times New Roman" pitchFamily="18" charset="0"/>
                        </a:rPr>
                        <a:t>c</a:t>
                      </a:r>
                      <a:r>
                        <a:rPr lang="en-US" sz="2000" smtClean="0">
                          <a:solidFill>
                            <a:schemeClr val="accent3">
                              <a:lumMod val="50000"/>
                            </a:schemeClr>
                          </a:solidFill>
                          <a:latin typeface="Times New Roman" pitchFamily="18" charset="0"/>
                          <a:cs typeface="Times New Roman" pitchFamily="18" charset="0"/>
                        </a:rPr>
                        <a:t>. Là</a:t>
                      </a:r>
                      <a:r>
                        <a:rPr lang="en-US" sz="2000" baseline="0" smtClean="0">
                          <a:solidFill>
                            <a:schemeClr val="accent3">
                              <a:lumMod val="50000"/>
                            </a:schemeClr>
                          </a:solidFill>
                          <a:latin typeface="Times New Roman" pitchFamily="18" charset="0"/>
                          <a:cs typeface="Times New Roman" pitchFamily="18" charset="0"/>
                        </a:rPr>
                        <a:t> nơi diễn ra các hoạt động sống của tế bào</a:t>
                      </a:r>
                      <a:endParaRPr lang="en-US" sz="2000" smtClean="0">
                        <a:solidFill>
                          <a:schemeClr val="accent3">
                            <a:lumMod val="50000"/>
                          </a:schemeClr>
                        </a:solidFill>
                        <a:latin typeface="Times New Roman" pitchFamily="18" charset="0"/>
                        <a:cs typeface="Times New Roman" pitchFamily="18" charset="0"/>
                      </a:endParaRPr>
                    </a:p>
                  </a:txBody>
                  <a:tcPr>
                    <a:solidFill>
                      <a:schemeClr val="accent4">
                        <a:lumMod val="20000"/>
                        <a:lumOff val="80000"/>
                      </a:schemeClr>
                    </a:solidFill>
                  </a:tcPr>
                </a:tc>
              </a:tr>
            </a:tbl>
          </a:graphicData>
        </a:graphic>
      </p:graphicFrame>
    </p:spTree>
    <p:extLst>
      <p:ext uri="{BB962C8B-B14F-4D97-AF65-F5344CB8AC3E}">
        <p14:creationId xmlns:p14="http://schemas.microsoft.com/office/powerpoint/2010/main" val="354282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8" name="Google Shape;238;p35"/>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sp>
        <p:nvSpPr>
          <p:cNvPr id="2" name="Rectangle 1"/>
          <p:cNvSpPr/>
          <p:nvPr/>
        </p:nvSpPr>
        <p:spPr>
          <a:xfrm>
            <a:off x="256032" y="703304"/>
            <a:ext cx="8887968" cy="374461"/>
          </a:xfrm>
          <a:prstGeom prst="rect">
            <a:avLst/>
          </a:prstGeom>
        </p:spPr>
        <p:txBody>
          <a:bodyPr wrap="square">
            <a:spAutoFit/>
          </a:bodyPr>
          <a:lstStyle/>
          <a:p>
            <a:pPr algn="ctr">
              <a:lnSpc>
                <a:spcPts val="2200"/>
              </a:lnSpc>
              <a:spcBef>
                <a:spcPts val="200"/>
              </a:spcBef>
              <a:spcAft>
                <a:spcPts val="200"/>
              </a:spcAft>
            </a:pPr>
            <a:r>
              <a:rPr lang="en-US" sz="2000" b="1" dirty="0" smtClean="0">
                <a:solidFill>
                  <a:schemeClr val="bg1"/>
                </a:solidFill>
                <a:latin typeface="Times New Roman" pitchFamily="18" charset="0"/>
                <a:cs typeface="Times New Roman" pitchFamily="18" charset="0"/>
              </a:rPr>
              <a:t>KẾT LUẬN</a:t>
            </a:r>
          </a:p>
        </p:txBody>
      </p:sp>
      <p:sp>
        <p:nvSpPr>
          <p:cNvPr id="3" name="Rectangle 2"/>
          <p:cNvSpPr/>
          <p:nvPr/>
        </p:nvSpPr>
        <p:spPr>
          <a:xfrm>
            <a:off x="2370757" y="1456465"/>
            <a:ext cx="3789274" cy="672998"/>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Mọi cơ thể sống đều được</a:t>
            </a:r>
          </a:p>
          <a:p>
            <a:pPr algn="ctr"/>
            <a:r>
              <a:rPr lang="en-US" sz="2000" dirty="0" smtClean="0">
                <a:latin typeface="Times New Roman" pitchFamily="18" charset="0"/>
                <a:cs typeface="Times New Roman" pitchFamily="18" charset="0"/>
              </a:rPr>
              <a:t> cấu tạo từ tế bào</a:t>
            </a:r>
            <a:endParaRPr lang="en-US" sz="2000" dirty="0">
              <a:latin typeface="Times New Roman" pitchFamily="18" charset="0"/>
              <a:cs typeface="Times New Roman" pitchFamily="18" charset="0"/>
            </a:endParaRPr>
          </a:p>
        </p:txBody>
      </p:sp>
      <p:sp>
        <p:nvSpPr>
          <p:cNvPr id="5" name="Rectangle 4"/>
          <p:cNvSpPr/>
          <p:nvPr/>
        </p:nvSpPr>
        <p:spPr>
          <a:xfrm>
            <a:off x="102413" y="2683461"/>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Kích thước</a:t>
            </a:r>
            <a:endParaRPr lang="en-US" sz="2000" dirty="0">
              <a:latin typeface="Times New Roman" pitchFamily="18" charset="0"/>
              <a:cs typeface="Times New Roman" pitchFamily="18" charset="0"/>
            </a:endParaRPr>
          </a:p>
        </p:txBody>
      </p:sp>
      <p:sp>
        <p:nvSpPr>
          <p:cNvPr id="6" name="Rectangle 5"/>
          <p:cNvSpPr/>
          <p:nvPr/>
        </p:nvSpPr>
        <p:spPr>
          <a:xfrm>
            <a:off x="2296973" y="2683461"/>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Hình dạng</a:t>
            </a:r>
            <a:endParaRPr lang="en-US" sz="2000" dirty="0">
              <a:latin typeface="Times New Roman" pitchFamily="18" charset="0"/>
              <a:cs typeface="Times New Roman" pitchFamily="18" charset="0"/>
            </a:endParaRPr>
          </a:p>
        </p:txBody>
      </p:sp>
      <p:sp>
        <p:nvSpPr>
          <p:cNvPr id="7" name="Rectangle 6"/>
          <p:cNvSpPr/>
          <p:nvPr/>
        </p:nvSpPr>
        <p:spPr>
          <a:xfrm>
            <a:off x="4502506" y="2683461"/>
            <a:ext cx="1728028"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Cấu tạo</a:t>
            </a:r>
            <a:endParaRPr lang="en-US" sz="2000" dirty="0">
              <a:latin typeface="Times New Roman" pitchFamily="18" charset="0"/>
              <a:cs typeface="Times New Roman" pitchFamily="18" charset="0"/>
            </a:endParaRPr>
          </a:p>
        </p:txBody>
      </p:sp>
      <p:sp>
        <p:nvSpPr>
          <p:cNvPr id="8" name="Rectangle 7"/>
          <p:cNvSpPr/>
          <p:nvPr/>
        </p:nvSpPr>
        <p:spPr>
          <a:xfrm>
            <a:off x="6708039" y="2683461"/>
            <a:ext cx="2263234" cy="672998"/>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Times New Roman" pitchFamily="18" charset="0"/>
                <a:cs typeface="Times New Roman" pitchFamily="18" charset="0"/>
              </a:rPr>
              <a:t>Tế bào động vật, tế bào thực vật</a:t>
            </a:r>
            <a:endParaRPr lang="en-US" sz="2000" dirty="0">
              <a:latin typeface="Times New Roman" pitchFamily="18" charset="0"/>
              <a:cs typeface="Times New Roman" pitchFamily="18" charset="0"/>
            </a:endParaRPr>
          </a:p>
        </p:txBody>
      </p:sp>
      <p:sp>
        <p:nvSpPr>
          <p:cNvPr id="4" name="Rectangle 3"/>
          <p:cNvSpPr/>
          <p:nvPr/>
        </p:nvSpPr>
        <p:spPr>
          <a:xfrm>
            <a:off x="73784" y="3735159"/>
            <a:ext cx="2296973" cy="1200329"/>
          </a:xfrm>
          <a:prstGeom prst="rect">
            <a:avLst/>
          </a:prstGeom>
        </p:spPr>
        <p:txBody>
          <a:bodyPr wrap="square">
            <a:spAutoFit/>
          </a:bodyPr>
          <a:lstStyle/>
          <a:p>
            <a:pPr algn="ctr"/>
            <a:r>
              <a:rPr lang="en-US" sz="1800" dirty="0" smtClean="0">
                <a:solidFill>
                  <a:srgbClr val="FFFF00"/>
                </a:solidFill>
                <a:latin typeface="Times New Roman" pitchFamily="18" charset="0"/>
                <a:cs typeface="Times New Roman" pitchFamily="18" charset="0"/>
              </a:rPr>
              <a:t>Nhỏ, phần lớn không nhìn thấy bằng mắt thường. Sử dụng kính hiển vi</a:t>
            </a:r>
            <a:endParaRPr lang="en-US" sz="1800" dirty="0">
              <a:solidFill>
                <a:srgbClr val="FFFF00"/>
              </a:solidFill>
              <a:latin typeface="Times New Roman" pitchFamily="18" charset="0"/>
              <a:cs typeface="Times New Roman" pitchFamily="18" charset="0"/>
            </a:endParaRPr>
          </a:p>
        </p:txBody>
      </p:sp>
      <p:sp>
        <p:nvSpPr>
          <p:cNvPr id="10" name="Rectangle 9"/>
          <p:cNvSpPr/>
          <p:nvPr/>
        </p:nvSpPr>
        <p:spPr>
          <a:xfrm>
            <a:off x="2055992" y="3735159"/>
            <a:ext cx="2296973" cy="646331"/>
          </a:xfrm>
          <a:prstGeom prst="rect">
            <a:avLst/>
          </a:prstGeom>
        </p:spPr>
        <p:txBody>
          <a:bodyPr wrap="square">
            <a:spAutoFit/>
          </a:bodyPr>
          <a:lstStyle/>
          <a:p>
            <a:pPr algn="ctr"/>
            <a:r>
              <a:rPr lang="en-US" sz="1800" dirty="0" smtClean="0">
                <a:solidFill>
                  <a:srgbClr val="FFFF00"/>
                </a:solidFill>
                <a:latin typeface="Times New Roman" pitchFamily="18" charset="0"/>
                <a:cs typeface="Times New Roman" pitchFamily="18" charset="0"/>
              </a:rPr>
              <a:t>Có nhiều hình dạng khác nhau</a:t>
            </a:r>
            <a:endParaRPr lang="en-US" sz="1800" dirty="0">
              <a:solidFill>
                <a:srgbClr val="FFFF00"/>
              </a:solidFill>
              <a:latin typeface="Times New Roman" pitchFamily="18" charset="0"/>
              <a:cs typeface="Times New Roman" pitchFamily="18" charset="0"/>
            </a:endParaRPr>
          </a:p>
        </p:txBody>
      </p:sp>
      <p:sp>
        <p:nvSpPr>
          <p:cNvPr id="11" name="Rectangle 10"/>
          <p:cNvSpPr/>
          <p:nvPr/>
        </p:nvSpPr>
        <p:spPr>
          <a:xfrm>
            <a:off x="4265394" y="3734119"/>
            <a:ext cx="2296973" cy="1200329"/>
          </a:xfrm>
          <a:prstGeom prst="rect">
            <a:avLst/>
          </a:prstGeom>
        </p:spPr>
        <p:txBody>
          <a:bodyPr wrap="square">
            <a:spAutoFit/>
          </a:bodyPr>
          <a:lstStyle/>
          <a:p>
            <a:pPr algn="ctr"/>
            <a:r>
              <a:rPr lang="en-US" sz="1800" dirty="0" smtClean="0">
                <a:solidFill>
                  <a:srgbClr val="FFFF00"/>
                </a:solidFill>
                <a:latin typeface="Times New Roman" pitchFamily="18" charset="0"/>
                <a:cs typeface="Times New Roman" pitchFamily="18" charset="0"/>
              </a:rPr>
              <a:t>3 thành phần chính: màng tế bào, chất tế bào, nhân hoặc vùng nhân</a:t>
            </a:r>
            <a:endParaRPr lang="en-US" sz="1800" dirty="0">
              <a:solidFill>
                <a:srgbClr val="FFFF00"/>
              </a:solidFill>
              <a:latin typeface="Times New Roman" pitchFamily="18" charset="0"/>
              <a:cs typeface="Times New Roman" pitchFamily="18" charset="0"/>
            </a:endParaRPr>
          </a:p>
        </p:txBody>
      </p:sp>
      <p:sp>
        <p:nvSpPr>
          <p:cNvPr id="12" name="Rectangle 11"/>
          <p:cNvSpPr/>
          <p:nvPr/>
        </p:nvSpPr>
        <p:spPr>
          <a:xfrm>
            <a:off x="6576366" y="3734119"/>
            <a:ext cx="2296973" cy="923330"/>
          </a:xfrm>
          <a:prstGeom prst="rect">
            <a:avLst/>
          </a:prstGeom>
        </p:spPr>
        <p:txBody>
          <a:bodyPr wrap="square">
            <a:spAutoFit/>
          </a:bodyPr>
          <a:lstStyle/>
          <a:p>
            <a:pPr algn="ctr"/>
            <a:r>
              <a:rPr lang="en-US" sz="1800" dirty="0" smtClean="0">
                <a:solidFill>
                  <a:srgbClr val="FFFF00"/>
                </a:solidFill>
                <a:latin typeface="Times New Roman" pitchFamily="18" charset="0"/>
                <a:cs typeface="Times New Roman" pitchFamily="18" charset="0"/>
              </a:rPr>
              <a:t>Là tế bào nhân thực</a:t>
            </a:r>
          </a:p>
          <a:p>
            <a:pPr algn="ctr"/>
            <a:r>
              <a:rPr lang="en-US" sz="1800" dirty="0" smtClean="0">
                <a:solidFill>
                  <a:srgbClr val="FFFF00"/>
                </a:solidFill>
                <a:latin typeface="Times New Roman" pitchFamily="18" charset="0"/>
                <a:cs typeface="Times New Roman" pitchFamily="18" charset="0"/>
              </a:rPr>
              <a:t>Tế bào thực vật có bào quan lục lạp</a:t>
            </a:r>
            <a:endParaRPr lang="en-US" sz="1800" dirty="0">
              <a:solidFill>
                <a:srgbClr val="FFFF00"/>
              </a:solidFill>
              <a:latin typeface="Times New Roman" pitchFamily="18" charset="0"/>
              <a:cs typeface="Times New Roman" pitchFamily="18" charset="0"/>
            </a:endParaRPr>
          </a:p>
        </p:txBody>
      </p:sp>
      <p:cxnSp>
        <p:nvCxnSpPr>
          <p:cNvPr id="13" name="Straight Arrow Connector 12"/>
          <p:cNvCxnSpPr>
            <a:stCxn id="3" idx="2"/>
            <a:endCxn id="5" idx="0"/>
          </p:cNvCxnSpPr>
          <p:nvPr/>
        </p:nvCxnSpPr>
        <p:spPr>
          <a:xfrm flipH="1">
            <a:off x="966427" y="2129463"/>
            <a:ext cx="3298967"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2"/>
            <a:endCxn id="6" idx="0"/>
          </p:cNvCxnSpPr>
          <p:nvPr/>
        </p:nvCxnSpPr>
        <p:spPr>
          <a:xfrm flipH="1">
            <a:off x="3160987" y="2129463"/>
            <a:ext cx="1104407"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3" idx="2"/>
            <a:endCxn id="7" idx="0"/>
          </p:cNvCxnSpPr>
          <p:nvPr/>
        </p:nvCxnSpPr>
        <p:spPr>
          <a:xfrm>
            <a:off x="4265394" y="2129463"/>
            <a:ext cx="1101126"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3" idx="2"/>
            <a:endCxn id="8" idx="0"/>
          </p:cNvCxnSpPr>
          <p:nvPr/>
        </p:nvCxnSpPr>
        <p:spPr>
          <a:xfrm>
            <a:off x="4265394" y="2129463"/>
            <a:ext cx="3574262" cy="5539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84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par>
                                <p:cTn id="22" presetID="22" presetClass="entr" presetSubtype="4"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4"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467" y="1727400"/>
            <a:ext cx="9143999" cy="767083"/>
          </a:xfrm>
        </p:spPr>
        <p:txBody>
          <a:bodyPr/>
          <a:lstStyle/>
          <a:p>
            <a:pPr algn="ctr">
              <a:lnSpc>
                <a:spcPts val="2700"/>
              </a:lnSpc>
              <a:spcBef>
                <a:spcPts val="200"/>
              </a:spcBef>
              <a:spcAft>
                <a:spcPts val="200"/>
              </a:spcAft>
            </a:pPr>
            <a:r>
              <a:rPr lang="en-US" sz="2400" dirty="0" smtClean="0">
                <a:latin typeface="Times New Roman" pitchFamily="18" charset="0"/>
                <a:cs typeface="Times New Roman" pitchFamily="18" charset="0"/>
              </a:rPr>
              <a:t>2. SỰ LỚN LÊN VÀ SINH SẢN CỦA TẾ BÀO</a:t>
            </a:r>
            <a:br>
              <a:rPr lang="en-US" sz="2400" dirty="0" smtClean="0">
                <a:latin typeface="Times New Roman" pitchFamily="18" charset="0"/>
                <a:cs typeface="Times New Roman" pitchFamily="18" charset="0"/>
              </a:rPr>
            </a:br>
            <a:r>
              <a:rPr lang="en-US" sz="2200" dirty="0" smtClean="0">
                <a:solidFill>
                  <a:schemeClr val="accent3">
                    <a:lumMod val="50000"/>
                  </a:schemeClr>
                </a:solidFill>
                <a:latin typeface="Times New Roman" pitchFamily="18" charset="0"/>
                <a:cs typeface="Times New Roman" pitchFamily="18" charset="0"/>
              </a:rPr>
              <a:t>Tìm hiểu về sự lớn lên của tế bào</a:t>
            </a:r>
            <a:endParaRPr lang="en-US" sz="2200" dirty="0">
              <a:solidFill>
                <a:schemeClr val="accent3">
                  <a:lumMod val="50000"/>
                </a:schemeClr>
              </a:solidFill>
              <a:latin typeface="Times New Roman" pitchFamily="18" charset="0"/>
              <a:cs typeface="Times New Roman" pitchFamily="18" charset="0"/>
            </a:endParaRPr>
          </a:p>
        </p:txBody>
      </p:sp>
      <p:sp>
        <p:nvSpPr>
          <p:cNvPr id="4" name="Rectangle 3"/>
          <p:cNvSpPr/>
          <p:nvPr/>
        </p:nvSpPr>
        <p:spPr>
          <a:xfrm>
            <a:off x="325008" y="2487902"/>
            <a:ext cx="7882645" cy="707886"/>
          </a:xfrm>
          <a:prstGeom prst="rect">
            <a:avLst/>
          </a:prstGeom>
        </p:spPr>
        <p:txBody>
          <a:bodyPr wrap="square">
            <a:spAutoFit/>
          </a:bodyPr>
          <a:lstStyle/>
          <a:p>
            <a:pPr algn="just">
              <a:lnSpc>
                <a:spcPts val="2200"/>
              </a:lnSpc>
              <a:spcBef>
                <a:spcPts val="200"/>
              </a:spcBef>
              <a:spcAft>
                <a:spcPts val="200"/>
              </a:spcAft>
            </a:pPr>
            <a:r>
              <a:rPr lang="en-US" sz="2000" dirty="0" smtClean="0">
                <a:latin typeface="Times New Roman" pitchFamily="18" charset="0"/>
                <a:cs typeface="Times New Roman" pitchFamily="18" charset="0"/>
              </a:rPr>
              <a:t>Quan sát Hình 17.6a, 17.6b, em hãy cho biết: </a:t>
            </a:r>
          </a:p>
          <a:p>
            <a:pPr algn="just">
              <a:lnSpc>
                <a:spcPts val="2200"/>
              </a:lnSpc>
              <a:spcBef>
                <a:spcPts val="200"/>
              </a:spcBef>
              <a:spcAft>
                <a:spcPts val="200"/>
              </a:spcAft>
            </a:pPr>
            <a:r>
              <a:rPr lang="en-US" sz="2000" i="1" smtClean="0">
                <a:latin typeface="Times New Roman" pitchFamily="18" charset="0"/>
                <a:cs typeface="Times New Roman" pitchFamily="18" charset="0"/>
              </a:rPr>
              <a:t>- Dấu </a:t>
            </a:r>
            <a:r>
              <a:rPr lang="en-US" sz="2000" i="1" dirty="0" smtClean="0">
                <a:latin typeface="Times New Roman" pitchFamily="18" charset="0"/>
                <a:cs typeface="Times New Roman" pitchFamily="18" charset="0"/>
              </a:rPr>
              <a:t>hiệu nào cho thấy sự lớn lên của tế bào?</a:t>
            </a:r>
            <a:endParaRPr lang="en-US" sz="2000" i="1"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082650" y="3368884"/>
            <a:ext cx="7249363" cy="1774616"/>
          </a:xfrm>
          <a:prstGeom prst="rect">
            <a:avLst/>
          </a:prstGeom>
        </p:spPr>
      </p:pic>
      <p:sp>
        <p:nvSpPr>
          <p:cNvPr id="3" name="TextBox 2"/>
          <p:cNvSpPr txBox="1"/>
          <p:nvPr/>
        </p:nvSpPr>
        <p:spPr>
          <a:xfrm>
            <a:off x="325008" y="3096092"/>
            <a:ext cx="3719945" cy="400110"/>
          </a:xfrm>
          <a:prstGeom prst="rect">
            <a:avLst/>
          </a:prstGeom>
          <a:noFill/>
        </p:spPr>
        <p:txBody>
          <a:bodyPr wrap="square" rtlCol="0">
            <a:spAutoFit/>
          </a:bodyPr>
          <a:lstStyle/>
          <a:p>
            <a:r>
              <a:rPr lang="en-US" sz="2000" i="1" smtClean="0">
                <a:latin typeface="Times New Roman" pitchFamily="18" charset="0"/>
                <a:cs typeface="Times New Roman" pitchFamily="18" charset="0"/>
              </a:rPr>
              <a:t>- Tế bào lớn lên được là nhờ đâu?</a:t>
            </a:r>
            <a:endParaRPr lang="en-US" sz="2000" i="1">
              <a:latin typeface="Times New Roman" pitchFamily="18" charset="0"/>
              <a:cs typeface="Times New Roman" pitchFamily="18" charset="0"/>
            </a:endParaRPr>
          </a:p>
        </p:txBody>
      </p:sp>
    </p:spTree>
    <p:extLst>
      <p:ext uri="{BB962C8B-B14F-4D97-AF65-F5344CB8AC3E}">
        <p14:creationId xmlns:p14="http://schemas.microsoft.com/office/powerpoint/2010/main" val="144112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9728" y="1913082"/>
            <a:ext cx="8924544" cy="508249"/>
          </a:xfrm>
        </p:spPr>
        <p:txBody>
          <a:bodyPr/>
          <a:lstStyle/>
          <a:p>
            <a:pPr marL="38100" indent="0">
              <a:buNone/>
            </a:pPr>
            <a:r>
              <a:rPr lang="en-US" sz="2200" b="1" i="0" dirty="0" smtClean="0">
                <a:latin typeface="+mj-lt"/>
              </a:rPr>
              <a:t>Tìm hiểu về sự sinh sản của tế bào</a:t>
            </a:r>
            <a:endParaRPr lang="en-US" sz="22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4" name="Rectangle 3"/>
          <p:cNvSpPr/>
          <p:nvPr/>
        </p:nvSpPr>
        <p:spPr>
          <a:xfrm>
            <a:off x="312557" y="2532982"/>
            <a:ext cx="5078634" cy="707886"/>
          </a:xfrm>
          <a:prstGeom prst="rect">
            <a:avLst/>
          </a:prstGeom>
        </p:spPr>
        <p:txBody>
          <a:bodyPr wrap="none">
            <a:spAutoFit/>
          </a:bodyPr>
          <a:lstStyle/>
          <a:p>
            <a:pPr>
              <a:lnSpc>
                <a:spcPts val="2200"/>
              </a:lnSpc>
              <a:spcBef>
                <a:spcPts val="200"/>
              </a:spcBef>
              <a:spcAft>
                <a:spcPts val="200"/>
              </a:spcAft>
            </a:pPr>
            <a:r>
              <a:rPr lang="en-US" sz="2000" dirty="0" smtClean="0">
                <a:solidFill>
                  <a:schemeClr val="accent2">
                    <a:lumMod val="90000"/>
                    <a:lumOff val="10000"/>
                  </a:schemeClr>
                </a:solidFill>
              </a:rPr>
              <a:t>Quan sát Hình 17.7a, 17.7b, em hãy chỉ ra:</a:t>
            </a:r>
          </a:p>
          <a:p>
            <a:pPr>
              <a:lnSpc>
                <a:spcPts val="2200"/>
              </a:lnSpc>
              <a:spcBef>
                <a:spcPts val="200"/>
              </a:spcBef>
              <a:spcAft>
                <a:spcPts val="200"/>
              </a:spcAft>
            </a:pPr>
            <a:r>
              <a:rPr lang="en-US" sz="2000" i="1" dirty="0" smtClean="0">
                <a:solidFill>
                  <a:schemeClr val="accent2">
                    <a:lumMod val="90000"/>
                    <a:lumOff val="10000"/>
                  </a:schemeClr>
                </a:solidFill>
              </a:rPr>
              <a:t>Dấu hiệu cho thấy sự sinh sản của tế bào. </a:t>
            </a:r>
            <a:endParaRPr lang="en-US" sz="2000" i="1" dirty="0">
              <a:solidFill>
                <a:schemeClr val="accent2">
                  <a:lumMod val="90000"/>
                  <a:lumOff val="10000"/>
                </a:schemeClr>
              </a:solidFill>
            </a:endParaRPr>
          </a:p>
        </p:txBody>
      </p:sp>
      <p:pic>
        <p:nvPicPr>
          <p:cNvPr id="5" name="Picture 4"/>
          <p:cNvPicPr>
            <a:picLocks noChangeAspect="1"/>
          </p:cNvPicPr>
          <p:nvPr/>
        </p:nvPicPr>
        <p:blipFill>
          <a:blip r:embed="rId2"/>
          <a:stretch>
            <a:fillRect/>
          </a:stretch>
        </p:blipFill>
        <p:spPr>
          <a:xfrm>
            <a:off x="1046074" y="3403815"/>
            <a:ext cx="7176211" cy="1333500"/>
          </a:xfrm>
          <a:prstGeom prst="rect">
            <a:avLst/>
          </a:prstGeom>
        </p:spPr>
      </p:pic>
    </p:spTree>
    <p:extLst>
      <p:ext uri="{BB962C8B-B14F-4D97-AF65-F5344CB8AC3E}">
        <p14:creationId xmlns:p14="http://schemas.microsoft.com/office/powerpoint/2010/main" val="332183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457200" y="282184"/>
            <a:ext cx="8229600" cy="508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200" dirty="0" smtClean="0">
                <a:solidFill>
                  <a:schemeClr val="accent2">
                    <a:lumMod val="90000"/>
                    <a:lumOff val="10000"/>
                  </a:schemeClr>
                </a:solidFill>
                <a:latin typeface="+mj-lt"/>
              </a:rPr>
              <a:t>Dấu hiệu cho thấy sự sinh sản của tế bào </a:t>
            </a:r>
            <a:endParaRPr sz="2200" dirty="0">
              <a:solidFill>
                <a:schemeClr val="accent2">
                  <a:lumMod val="90000"/>
                  <a:lumOff val="10000"/>
                </a:schemeClr>
              </a:solidFill>
              <a:latin typeface="+mj-lt"/>
            </a:endParaRPr>
          </a:p>
        </p:txBody>
      </p:sp>
      <p:sp>
        <p:nvSpPr>
          <p:cNvPr id="198" name="Google Shape;198;p31"/>
          <p:cNvSpPr txBox="1">
            <a:spLocks noGrp="1"/>
          </p:cNvSpPr>
          <p:nvPr>
            <p:ph type="sldNum" idx="12"/>
          </p:nvPr>
        </p:nvSpPr>
        <p:spPr>
          <a:xfrm>
            <a:off x="4345650" y="4749844"/>
            <a:ext cx="452700" cy="39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7" name="Google Shape;1766;p29"/>
          <p:cNvGrpSpPr/>
          <p:nvPr/>
        </p:nvGrpSpPr>
        <p:grpSpPr>
          <a:xfrm>
            <a:off x="-45238" y="2452831"/>
            <a:ext cx="4791413" cy="2006367"/>
            <a:chOff x="124939" y="2486885"/>
            <a:chExt cx="4791413" cy="2006367"/>
          </a:xfrm>
        </p:grpSpPr>
        <p:sp>
          <p:nvSpPr>
            <p:cNvPr id="8" name="Google Shape;1767;p29"/>
            <p:cNvSpPr/>
            <p:nvPr/>
          </p:nvSpPr>
          <p:spPr>
            <a:xfrm rot="2700000">
              <a:off x="2146776" y="465048"/>
              <a:ext cx="747740" cy="4791413"/>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9" name="Google Shape;1768;p29"/>
            <p:cNvSpPr/>
            <p:nvPr/>
          </p:nvSpPr>
          <p:spPr>
            <a:xfrm>
              <a:off x="820198" y="4119152"/>
              <a:ext cx="374100" cy="374100"/>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solidFill>
                  <a:latin typeface="+mj-lt"/>
                  <a:ea typeface="Encode Sans Semi Condensed"/>
                  <a:cs typeface="Encode Sans Semi Condensed"/>
                  <a:sym typeface="Encode Sans Semi Condensed"/>
                </a:rPr>
                <a:t>1</a:t>
              </a:r>
              <a:endParaRPr sz="2000" b="1" dirty="0">
                <a:solidFill>
                  <a:schemeClr val="accent2"/>
                </a:solidFill>
                <a:latin typeface="+mj-lt"/>
                <a:ea typeface="Encode Sans Semi Condensed"/>
                <a:cs typeface="Encode Sans Semi Condensed"/>
                <a:sym typeface="Encode Sans Semi Condensed"/>
              </a:endParaRPr>
            </a:p>
          </p:txBody>
        </p:sp>
        <p:sp>
          <p:nvSpPr>
            <p:cNvPr id="10" name="Google Shape;1769;p29"/>
            <p:cNvSpPr txBox="1"/>
            <p:nvPr/>
          </p:nvSpPr>
          <p:spPr>
            <a:xfrm rot="18900000">
              <a:off x="528743" y="2514422"/>
              <a:ext cx="4224576"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bg1"/>
                  </a:solidFill>
                  <a:latin typeface="+mj-lt"/>
                  <a:ea typeface="Encode Sans Semi Condensed"/>
                  <a:cs typeface="Encode Sans Semi Condensed"/>
                  <a:sym typeface="Encode Sans Semi Condensed"/>
                </a:rPr>
                <a:t>Nhân tế bào và chất tế bào phân chia</a:t>
              </a:r>
              <a:endParaRPr sz="1800" dirty="0">
                <a:solidFill>
                  <a:schemeClr val="bg1"/>
                </a:solidFill>
                <a:latin typeface="+mj-lt"/>
                <a:ea typeface="Encode Sans Semi Condensed"/>
                <a:cs typeface="Encode Sans Semi Condensed"/>
                <a:sym typeface="Encode Sans Semi Condensed"/>
              </a:endParaRPr>
            </a:p>
          </p:txBody>
        </p:sp>
      </p:grpSp>
      <p:grpSp>
        <p:nvGrpSpPr>
          <p:cNvPr id="11" name="Google Shape;1771;p29"/>
          <p:cNvGrpSpPr/>
          <p:nvPr/>
        </p:nvGrpSpPr>
        <p:grpSpPr>
          <a:xfrm>
            <a:off x="1819034" y="2484438"/>
            <a:ext cx="5076448" cy="2209086"/>
            <a:chOff x="1563135" y="2198975"/>
            <a:chExt cx="5076448" cy="2209086"/>
          </a:xfrm>
        </p:grpSpPr>
        <p:sp>
          <p:nvSpPr>
            <p:cNvPr id="12" name="Google Shape;1772;p29"/>
            <p:cNvSpPr/>
            <p:nvPr/>
          </p:nvSpPr>
          <p:spPr>
            <a:xfrm rot="2700000">
              <a:off x="3697756" y="118133"/>
              <a:ext cx="774956" cy="5044197"/>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3" name="Google Shape;1773;p29"/>
            <p:cNvSpPr/>
            <p:nvPr/>
          </p:nvSpPr>
          <p:spPr>
            <a:xfrm>
              <a:off x="2434584" y="4090045"/>
              <a:ext cx="374100" cy="318016"/>
            </a:xfrm>
            <a:prstGeom prst="ellipse">
              <a:avLst/>
            </a:prstGeom>
            <a:solidFill>
              <a:srgbClr val="FFFFFF"/>
            </a:solidFill>
            <a:ln>
              <a:noFill/>
            </a:ln>
            <a:effectLst>
              <a:outerShdw dist="19050" dir="5400000" algn="tl" rotWithShape="0">
                <a:schemeClr val="dk1">
                  <a:alpha val="2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3"/>
                  </a:solidFill>
                  <a:latin typeface="+mj-lt"/>
                  <a:ea typeface="Encode Sans Semi Condensed"/>
                  <a:cs typeface="Encode Sans Semi Condensed"/>
                  <a:sym typeface="Encode Sans Semi Condensed"/>
                </a:rPr>
                <a:t>2</a:t>
              </a:r>
              <a:endParaRPr sz="2000" b="1" dirty="0">
                <a:solidFill>
                  <a:schemeClr val="accent3"/>
                </a:solidFill>
                <a:latin typeface="+mj-lt"/>
                <a:ea typeface="Encode Sans Semi Condensed"/>
                <a:cs typeface="Encode Sans Semi Condensed"/>
                <a:sym typeface="Encode Sans Semi Condensed"/>
              </a:endParaRPr>
            </a:p>
          </p:txBody>
        </p:sp>
        <p:sp>
          <p:nvSpPr>
            <p:cNvPr id="14" name="Google Shape;1774;p29"/>
            <p:cNvSpPr txBox="1"/>
            <p:nvPr/>
          </p:nvSpPr>
          <p:spPr>
            <a:xfrm rot="18900000">
              <a:off x="2040063" y="2198975"/>
              <a:ext cx="4599520" cy="393293"/>
            </a:xfrm>
            <a:prstGeom prst="rect">
              <a:avLst/>
            </a:prstGeom>
            <a:noFill/>
            <a:ln>
              <a:noFill/>
            </a:ln>
          </p:spPr>
          <p:txBody>
            <a:bodyPr spcFirstLastPara="1" wrap="square" lIns="91425" tIns="91425" rIns="91425" bIns="91425" anchor="ctr" anchorCtr="0">
              <a:noAutofit/>
            </a:bodyPr>
            <a:lstStyle/>
            <a:p>
              <a:pPr lvl="0">
                <a:lnSpc>
                  <a:spcPts val="2200"/>
                </a:lnSpc>
              </a:pPr>
              <a:r>
                <a:rPr lang="en-US" sz="1800" dirty="0">
                  <a:solidFill>
                    <a:schemeClr val="bg1"/>
                  </a:solidFill>
                </a:rPr>
                <a:t>Ở tế bào thực vật hình thành vách ngăn tạo hai tế bào mới không tách rời nhau. </a:t>
              </a:r>
              <a:endParaRPr sz="1800" b="1" dirty="0">
                <a:solidFill>
                  <a:schemeClr val="bg1"/>
                </a:solidFill>
                <a:latin typeface="+mj-lt"/>
                <a:ea typeface="Encode Sans Semi Condensed"/>
                <a:cs typeface="Encode Sans Semi Condensed"/>
                <a:sym typeface="Encode Sans Semi Condensed"/>
              </a:endParaRPr>
            </a:p>
          </p:txBody>
        </p:sp>
      </p:grpSp>
      <p:grpSp>
        <p:nvGrpSpPr>
          <p:cNvPr id="15" name="Google Shape;1776;p29"/>
          <p:cNvGrpSpPr/>
          <p:nvPr/>
        </p:nvGrpSpPr>
        <p:grpSpPr>
          <a:xfrm>
            <a:off x="4066017" y="2551737"/>
            <a:ext cx="4874117" cy="2284894"/>
            <a:chOff x="3808779" y="2348375"/>
            <a:chExt cx="4874117" cy="2284894"/>
          </a:xfrm>
        </p:grpSpPr>
        <p:sp>
          <p:nvSpPr>
            <p:cNvPr id="16" name="Google Shape;1777;p29"/>
            <p:cNvSpPr/>
            <p:nvPr/>
          </p:nvSpPr>
          <p:spPr>
            <a:xfrm rot="2700000">
              <a:off x="5831001" y="470391"/>
              <a:ext cx="829673" cy="4874117"/>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Encode Sans Semi Condensed"/>
                <a:ea typeface="Encode Sans Semi Condensed"/>
                <a:cs typeface="Encode Sans Semi Condensed"/>
                <a:sym typeface="Encode Sans Semi Condensed"/>
              </a:endParaRPr>
            </a:p>
          </p:txBody>
        </p:sp>
        <p:sp>
          <p:nvSpPr>
            <p:cNvPr id="17" name="Google Shape;1778;p29"/>
            <p:cNvSpPr/>
            <p:nvPr/>
          </p:nvSpPr>
          <p:spPr>
            <a:xfrm>
              <a:off x="4608703" y="4259169"/>
              <a:ext cx="374100" cy="374100"/>
            </a:xfrm>
            <a:prstGeom prst="ellipse">
              <a:avLst/>
            </a:prstGeom>
            <a:solidFill>
              <a:srgbClr val="FFFFFF"/>
            </a:solidFill>
            <a:ln>
              <a:noFill/>
            </a:ln>
            <a:effectLst>
              <a:outerShdw dist="19050" dir="5400000" algn="tl" rotWithShape="0">
                <a:schemeClr val="dk1">
                  <a:alpha val="18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4"/>
                  </a:solidFill>
                  <a:latin typeface="+mj-lt"/>
                  <a:ea typeface="Encode Sans Semi Condensed"/>
                  <a:cs typeface="Encode Sans Semi Condensed"/>
                  <a:sym typeface="Encode Sans Semi Condensed"/>
                </a:rPr>
                <a:t>3</a:t>
              </a:r>
              <a:endParaRPr sz="2000" b="1" dirty="0">
                <a:solidFill>
                  <a:schemeClr val="accent4"/>
                </a:solidFill>
                <a:latin typeface="+mj-lt"/>
                <a:ea typeface="Encode Sans Semi Condensed"/>
                <a:cs typeface="Encode Sans Semi Condensed"/>
                <a:sym typeface="Encode Sans Semi Condensed"/>
              </a:endParaRPr>
            </a:p>
          </p:txBody>
        </p:sp>
        <p:sp>
          <p:nvSpPr>
            <p:cNvPr id="18" name="Google Shape;1779;p29"/>
            <p:cNvSpPr txBox="1"/>
            <p:nvPr/>
          </p:nvSpPr>
          <p:spPr>
            <a:xfrm rot="18900000">
              <a:off x="4275458" y="2348375"/>
              <a:ext cx="4296328" cy="745743"/>
            </a:xfrm>
            <a:prstGeom prst="rect">
              <a:avLst/>
            </a:prstGeom>
            <a:noFill/>
            <a:ln>
              <a:noFill/>
            </a:ln>
          </p:spPr>
          <p:txBody>
            <a:bodyPr spcFirstLastPara="1" wrap="square" lIns="91425" tIns="91425" rIns="91425" bIns="91425" anchor="ctr" anchorCtr="0">
              <a:noAutofit/>
            </a:bodyPr>
            <a:lstStyle/>
            <a:p>
              <a:r>
                <a:rPr lang="en-US" sz="1800" dirty="0">
                  <a:solidFill>
                    <a:schemeClr val="bg1"/>
                  </a:solidFill>
                </a:rPr>
                <a:t>Ở tế bào động vật, hình thành eo thắt tạo thành hai tế bào mới tách </a:t>
              </a:r>
              <a:r>
                <a:rPr lang="en-US" sz="1800" dirty="0" smtClean="0">
                  <a:solidFill>
                    <a:schemeClr val="bg1"/>
                  </a:solidFill>
                </a:rPr>
                <a:t>rời nhau</a:t>
              </a:r>
              <a:r>
                <a:rPr lang="en-US" sz="1800" dirty="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barn(inVertical)">
                                      <p:cBhvr>
                                        <p:cTn id="7" dur="500"/>
                                        <p:tgtEl>
                                          <p:spTgt spid="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22" name="Title 1"/>
          <p:cNvSpPr txBox="1">
            <a:spLocks/>
          </p:cNvSpPr>
          <p:nvPr/>
        </p:nvSpPr>
        <p:spPr>
          <a:xfrm>
            <a:off x="301914" y="384334"/>
            <a:ext cx="8619968" cy="41696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dirty="0" smtClean="0">
                <a:solidFill>
                  <a:schemeClr val="bg1"/>
                </a:solidFill>
                <a:latin typeface="+mj-lt"/>
              </a:rPr>
              <a:t>Thảo luận và trả lời câu hỏi</a:t>
            </a:r>
            <a:endParaRPr lang="en-US" sz="2400" b="1" dirty="0">
              <a:solidFill>
                <a:schemeClr val="bg1"/>
              </a:solidFill>
              <a:latin typeface="+mj-lt"/>
            </a:endParaRPr>
          </a:p>
        </p:txBody>
      </p:sp>
      <p:sp>
        <p:nvSpPr>
          <p:cNvPr id="2" name="Rectangle 1"/>
          <p:cNvSpPr/>
          <p:nvPr/>
        </p:nvSpPr>
        <p:spPr>
          <a:xfrm>
            <a:off x="26934" y="1193633"/>
            <a:ext cx="6329975" cy="1118255"/>
          </a:xfrm>
          <a:prstGeom prst="rect">
            <a:avLst/>
          </a:prstGeom>
        </p:spPr>
        <p:txBody>
          <a:bodyPr wrap="square">
            <a:spAutoFit/>
          </a:bodyPr>
          <a:lstStyle/>
          <a:p>
            <a:pPr algn="just">
              <a:lnSpc>
                <a:spcPts val="2400"/>
              </a:lnSpc>
              <a:spcBef>
                <a:spcPts val="200"/>
              </a:spcBef>
              <a:spcAft>
                <a:spcPts val="200"/>
              </a:spcAft>
            </a:pPr>
            <a:r>
              <a:rPr lang="en-US" sz="1800" dirty="0" smtClean="0">
                <a:solidFill>
                  <a:schemeClr val="bg1"/>
                </a:solidFill>
              </a:rPr>
              <a:t>Quan sát Hình 17.8, em hãy:</a:t>
            </a:r>
          </a:p>
          <a:p>
            <a:pPr marL="342900" indent="-342900" algn="just">
              <a:lnSpc>
                <a:spcPts val="2400"/>
              </a:lnSpc>
              <a:spcBef>
                <a:spcPts val="200"/>
              </a:spcBef>
              <a:spcAft>
                <a:spcPts val="200"/>
              </a:spcAft>
              <a:buFont typeface="Wingdings" panose="05000000000000000000" pitchFamily="2" charset="2"/>
              <a:buChar char="§"/>
            </a:pPr>
            <a:r>
              <a:rPr lang="en-US" sz="1800" i="1" dirty="0" smtClean="0">
                <a:solidFill>
                  <a:schemeClr val="bg1"/>
                </a:solidFill>
              </a:rPr>
              <a:t>Tính số tế bào con được tạo ra ở lần sinh sản thứ I, II, III</a:t>
            </a:r>
          </a:p>
          <a:p>
            <a:pPr marL="342900" indent="-342900" algn="just">
              <a:lnSpc>
                <a:spcPts val="2400"/>
              </a:lnSpc>
              <a:spcBef>
                <a:spcPts val="200"/>
              </a:spcBef>
              <a:spcAft>
                <a:spcPts val="200"/>
              </a:spcAft>
              <a:buFont typeface="Wingdings" panose="05000000000000000000" pitchFamily="2" charset="2"/>
              <a:buChar char="§"/>
            </a:pPr>
            <a:r>
              <a:rPr lang="en-US" sz="1800" i="1" dirty="0" smtClean="0">
                <a:solidFill>
                  <a:schemeClr val="bg1"/>
                </a:solidFill>
              </a:rPr>
              <a:t>Xác định số tế bào con được tạo ra ở lần sinh sản thứ n.</a:t>
            </a:r>
          </a:p>
        </p:txBody>
      </p:sp>
      <p:pic>
        <p:nvPicPr>
          <p:cNvPr id="3" name="Picture 2"/>
          <p:cNvPicPr>
            <a:picLocks noChangeAspect="1"/>
          </p:cNvPicPr>
          <p:nvPr/>
        </p:nvPicPr>
        <p:blipFill>
          <a:blip r:embed="rId3"/>
          <a:stretch>
            <a:fillRect/>
          </a:stretch>
        </p:blipFill>
        <p:spPr>
          <a:xfrm>
            <a:off x="6320333" y="914401"/>
            <a:ext cx="2560320" cy="3855109"/>
          </a:xfrm>
          <a:prstGeom prst="rect">
            <a:avLst/>
          </a:prstGeom>
        </p:spPr>
      </p:pic>
      <p:sp>
        <p:nvSpPr>
          <p:cNvPr id="4" name="Rectangle 3"/>
          <p:cNvSpPr/>
          <p:nvPr/>
        </p:nvSpPr>
        <p:spPr>
          <a:xfrm>
            <a:off x="260685" y="2841955"/>
            <a:ext cx="6113013" cy="1455591"/>
          </a:xfrm>
          <a:prstGeom prst="rect">
            <a:avLst/>
          </a:prstGeom>
        </p:spPr>
        <p:txBody>
          <a:bodyPr wrap="square">
            <a:spAutoFit/>
          </a:bodyPr>
          <a:lstStyle/>
          <a:p>
            <a:pPr algn="just">
              <a:lnSpc>
                <a:spcPts val="2500"/>
              </a:lnSpc>
              <a:spcBef>
                <a:spcPts val="200"/>
              </a:spcBef>
              <a:spcAft>
                <a:spcPts val="200"/>
              </a:spcAft>
            </a:pPr>
            <a:r>
              <a:rPr lang="en-US" sz="2000" dirty="0">
                <a:solidFill>
                  <a:srgbClr val="FFFF00"/>
                </a:solidFill>
                <a:latin typeface="+mj-lt"/>
                <a:ea typeface="Calibri" panose="020F0502020204030204" pitchFamily="34" charset="0"/>
              </a:rPr>
              <a:t>Số 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l: 2</a:t>
            </a:r>
            <a:r>
              <a:rPr lang="en-US" sz="2000" baseline="30000" dirty="0">
                <a:solidFill>
                  <a:srgbClr val="FFFF00"/>
                </a:solidFill>
                <a:latin typeface="+mj-lt"/>
                <a:ea typeface="Calibri" panose="020F0502020204030204" pitchFamily="34" charset="0"/>
              </a:rPr>
              <a:t>1</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 </a:t>
            </a:r>
            <a:r>
              <a:rPr lang="en-US" sz="2000" dirty="0">
                <a:solidFill>
                  <a:srgbClr val="FFFF00"/>
                </a:solidFill>
                <a:latin typeface="+mj-lt"/>
                <a:ea typeface="Calibri" panose="020F0502020204030204" pitchFamily="34" charset="0"/>
              </a:rPr>
              <a:t>Số 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II: 2</a:t>
            </a:r>
            <a:r>
              <a:rPr lang="en-US" sz="2000" baseline="30000" dirty="0">
                <a:solidFill>
                  <a:srgbClr val="FFFF00"/>
                </a:solidFill>
                <a:latin typeface="+mj-lt"/>
                <a:ea typeface="Calibri" panose="020F0502020204030204" pitchFamily="34" charset="0"/>
              </a:rPr>
              <a:t>2</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a:t>
            </a:r>
            <a:endParaRPr lang="en-US" sz="2000" dirty="0">
              <a:solidFill>
                <a:srgbClr val="FFFF00"/>
              </a:solidFill>
              <a:latin typeface="+mj-lt"/>
              <a:ea typeface="Calibri" panose="020F0502020204030204" pitchFamily="34" charset="0"/>
            </a:endParaRPr>
          </a:p>
          <a:p>
            <a:pPr algn="just">
              <a:lnSpc>
                <a:spcPts val="2500"/>
              </a:lnSpc>
              <a:spcBef>
                <a:spcPts val="200"/>
              </a:spcBef>
              <a:spcAft>
                <a:spcPts val="200"/>
              </a:spcAft>
            </a:pPr>
            <a:r>
              <a:rPr lang="en-US" sz="2000" dirty="0" smtClean="0">
                <a:solidFill>
                  <a:srgbClr val="FFFF00"/>
                </a:solidFill>
                <a:latin typeface="+mj-lt"/>
                <a:ea typeface="Calibri" panose="020F0502020204030204" pitchFamily="34" charset="0"/>
              </a:rPr>
              <a:t>Số </a:t>
            </a:r>
            <a:r>
              <a:rPr lang="en-US" sz="2000" dirty="0">
                <a:solidFill>
                  <a:srgbClr val="FFFF00"/>
                </a:solidFill>
                <a:latin typeface="+mj-lt"/>
                <a:ea typeface="Calibri" panose="020F0502020204030204" pitchFamily="34" charset="0"/>
              </a:rPr>
              <a:t>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III: 2</a:t>
            </a:r>
            <a:r>
              <a:rPr lang="en-US" sz="2000" baseline="30000" dirty="0">
                <a:solidFill>
                  <a:srgbClr val="FFFF00"/>
                </a:solidFill>
                <a:latin typeface="+mj-lt"/>
                <a:ea typeface="Calibri" panose="020F0502020204030204" pitchFamily="34" charset="0"/>
              </a:rPr>
              <a:t>3</a:t>
            </a:r>
            <a:r>
              <a:rPr lang="en-US" sz="2000" dirty="0">
                <a:solidFill>
                  <a:srgbClr val="FFFF00"/>
                </a:solidFill>
                <a:latin typeface="+mj-lt"/>
                <a:ea typeface="Calibri" panose="020F0502020204030204" pitchFamily="34" charset="0"/>
              </a:rPr>
              <a:t> tế </a:t>
            </a:r>
            <a:r>
              <a:rPr lang="en-US" sz="2000" dirty="0" smtClean="0">
                <a:solidFill>
                  <a:srgbClr val="FFFF00"/>
                </a:solidFill>
                <a:latin typeface="+mj-lt"/>
                <a:ea typeface="Calibri" panose="020F0502020204030204" pitchFamily="34" charset="0"/>
              </a:rPr>
              <a:t>bào</a:t>
            </a:r>
            <a:endParaRPr lang="en-US" sz="2000" dirty="0">
              <a:solidFill>
                <a:srgbClr val="FFFF00"/>
              </a:solidFill>
              <a:latin typeface="+mj-lt"/>
              <a:ea typeface="Calibri" panose="020F0502020204030204" pitchFamily="34" charset="0"/>
            </a:endParaRPr>
          </a:p>
          <a:p>
            <a:pPr>
              <a:lnSpc>
                <a:spcPts val="2500"/>
              </a:lnSpc>
              <a:spcBef>
                <a:spcPts val="200"/>
              </a:spcBef>
              <a:spcAft>
                <a:spcPts val="200"/>
              </a:spcAft>
            </a:pPr>
            <a:r>
              <a:rPr lang="en-US" sz="2000" dirty="0" smtClean="0">
                <a:solidFill>
                  <a:srgbClr val="FFFF00"/>
                </a:solidFill>
                <a:latin typeface="+mj-lt"/>
                <a:ea typeface="Calibri" panose="020F0502020204030204" pitchFamily="34" charset="0"/>
              </a:rPr>
              <a:t>Số </a:t>
            </a:r>
            <a:r>
              <a:rPr lang="en-US" sz="2000" dirty="0">
                <a:solidFill>
                  <a:srgbClr val="FFFF00"/>
                </a:solidFill>
                <a:latin typeface="+mj-lt"/>
                <a:ea typeface="Calibri" panose="020F0502020204030204" pitchFamily="34" charset="0"/>
              </a:rPr>
              <a:t>tế bào con tạo ra ở lần </a:t>
            </a:r>
            <a:r>
              <a:rPr lang="en-US" sz="2000" dirty="0" smtClean="0">
                <a:solidFill>
                  <a:srgbClr val="FFFF00"/>
                </a:solidFill>
                <a:latin typeface="+mj-lt"/>
                <a:ea typeface="Calibri" panose="020F0502020204030204" pitchFamily="34" charset="0"/>
              </a:rPr>
              <a:t>sinh sản thứ </a:t>
            </a:r>
            <a:r>
              <a:rPr lang="en-US" sz="2000" dirty="0">
                <a:solidFill>
                  <a:srgbClr val="FFFF00"/>
                </a:solidFill>
                <a:latin typeface="+mj-lt"/>
                <a:ea typeface="Calibri" panose="020F0502020204030204" pitchFamily="34" charset="0"/>
              </a:rPr>
              <a:t>n: 2</a:t>
            </a:r>
            <a:r>
              <a:rPr lang="en-US" sz="2000" baseline="30000" dirty="0">
                <a:solidFill>
                  <a:srgbClr val="FFFF00"/>
                </a:solidFill>
                <a:latin typeface="+mj-lt"/>
                <a:ea typeface="Calibri" panose="020F0502020204030204" pitchFamily="34" charset="0"/>
              </a:rPr>
              <a:t>n</a:t>
            </a:r>
            <a:r>
              <a:rPr lang="en-US" sz="2000" dirty="0">
                <a:solidFill>
                  <a:srgbClr val="FFFF00"/>
                </a:solidFill>
                <a:latin typeface="+mj-lt"/>
                <a:ea typeface="Calibri" panose="020F0502020204030204" pitchFamily="34" charset="0"/>
              </a:rPr>
              <a:t> tế bào</a:t>
            </a:r>
            <a:endParaRPr lang="en-US" sz="2000" dirty="0">
              <a:solidFill>
                <a:srgbClr val="FFFF00"/>
              </a:solidFill>
              <a:latin typeface="+mj-lt"/>
            </a:endParaRPr>
          </a:p>
        </p:txBody>
      </p:sp>
    </p:spTree>
    <p:extLst>
      <p:ext uri="{BB962C8B-B14F-4D97-AF65-F5344CB8AC3E}">
        <p14:creationId xmlns:p14="http://schemas.microsoft.com/office/powerpoint/2010/main" val="333895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barn(inVertical)">
                                      <p:cBhvr>
                                        <p:cTn id="25" dur="500"/>
                                        <p:tgtEl>
                                          <p:spTgt spid="4">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1920926" y="704595"/>
            <a:ext cx="6153300" cy="72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latin typeface="+mj-lt"/>
              </a:rPr>
              <a:t>Quan sát hình ảnh</a:t>
            </a:r>
            <a:endParaRPr dirty="0">
              <a:latin typeface="+mj-lt"/>
            </a:endParaRPr>
          </a:p>
        </p:txBody>
      </p:sp>
      <p:sp>
        <p:nvSpPr>
          <p:cNvPr id="122" name="Google Shape;122;p21"/>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3" name="Rectangle 2"/>
          <p:cNvSpPr/>
          <p:nvPr/>
        </p:nvSpPr>
        <p:spPr>
          <a:xfrm>
            <a:off x="339621" y="1970339"/>
            <a:ext cx="5015105" cy="1938992"/>
          </a:xfrm>
          <a:prstGeom prst="rect">
            <a:avLst/>
          </a:prstGeom>
        </p:spPr>
        <p:txBody>
          <a:bodyPr wrap="square">
            <a:spAutoFit/>
          </a:bodyPr>
          <a:lstStyle/>
          <a:p>
            <a:pPr marL="342900" indent="-342900" algn="just">
              <a:buFont typeface="Wingdings" panose="05000000000000000000" pitchFamily="2" charset="2"/>
              <a:buChar char="§"/>
            </a:pPr>
            <a:r>
              <a:rPr lang="en-US" sz="2000" dirty="0">
                <a:solidFill>
                  <a:schemeClr val="accent2">
                    <a:lumMod val="90000"/>
                    <a:lumOff val="10000"/>
                  </a:schemeClr>
                </a:solidFill>
                <a:latin typeface="+mj-lt"/>
                <a:ea typeface="Calibri" panose="020F0502020204030204" pitchFamily="34" charset="0"/>
              </a:rPr>
              <a:t>Mỗi viên gạch trong một ngôi </a:t>
            </a:r>
            <a:r>
              <a:rPr lang="en-US" sz="2000" dirty="0" smtClean="0">
                <a:solidFill>
                  <a:schemeClr val="accent2">
                    <a:lumMod val="90000"/>
                    <a:lumOff val="10000"/>
                  </a:schemeClr>
                </a:solidFill>
                <a:latin typeface="+mj-lt"/>
                <a:ea typeface="Calibri" panose="020F0502020204030204" pitchFamily="34" charset="0"/>
              </a:rPr>
              <a:t>nhà, </a:t>
            </a:r>
            <a:r>
              <a:rPr lang="en-US" sz="2000" dirty="0">
                <a:solidFill>
                  <a:schemeClr val="accent2">
                    <a:lumMod val="90000"/>
                    <a:lumOff val="10000"/>
                  </a:schemeClr>
                </a:solidFill>
                <a:latin typeface="+mj-lt"/>
                <a:ea typeface="Calibri" panose="020F0502020204030204" pitchFamily="34" charset="0"/>
              </a:rPr>
              <a:t>mỗi căn hộ trong một tòa chung </a:t>
            </a:r>
            <a:r>
              <a:rPr lang="en-US" sz="2000" dirty="0" smtClean="0">
                <a:solidFill>
                  <a:schemeClr val="accent2">
                    <a:lumMod val="90000"/>
                    <a:lumOff val="10000"/>
                  </a:schemeClr>
                </a:solidFill>
                <a:latin typeface="+mj-lt"/>
                <a:ea typeface="Calibri" panose="020F0502020204030204" pitchFamily="34" charset="0"/>
              </a:rPr>
              <a:t>cư, </a:t>
            </a:r>
            <a:r>
              <a:rPr lang="en-US" sz="2000" dirty="0">
                <a:solidFill>
                  <a:schemeClr val="accent2">
                    <a:lumMod val="90000"/>
                    <a:lumOff val="10000"/>
                  </a:schemeClr>
                </a:solidFill>
                <a:latin typeface="+mj-lt"/>
                <a:ea typeface="Calibri" panose="020F0502020204030204" pitchFamily="34" charset="0"/>
              </a:rPr>
              <a:t>mỗi khoang nhỏ trong một tổ ong đều là những đơn vị, cơ sở trong một hệ </a:t>
            </a:r>
            <a:r>
              <a:rPr lang="en-US" sz="2000" dirty="0" smtClean="0">
                <a:solidFill>
                  <a:schemeClr val="accent2">
                    <a:lumMod val="90000"/>
                    <a:lumOff val="10000"/>
                  </a:schemeClr>
                </a:solidFill>
                <a:latin typeface="+mj-lt"/>
                <a:ea typeface="Calibri" panose="020F0502020204030204" pitchFamily="34" charset="0"/>
              </a:rPr>
              <a:t>thống </a:t>
            </a:r>
            <a:r>
              <a:rPr lang="en-US" sz="2000" dirty="0">
                <a:solidFill>
                  <a:schemeClr val="accent2">
                    <a:lumMod val="90000"/>
                    <a:lumOff val="10000"/>
                  </a:schemeClr>
                </a:solidFill>
                <a:latin typeface="+mj-lt"/>
                <a:ea typeface="Calibri" panose="020F0502020204030204" pitchFamily="34" charset="0"/>
              </a:rPr>
              <a:t>lớn. </a:t>
            </a:r>
            <a:endParaRPr lang="en-US" sz="2000" dirty="0" smtClean="0">
              <a:solidFill>
                <a:schemeClr val="accent2">
                  <a:lumMod val="90000"/>
                  <a:lumOff val="10000"/>
                </a:schemeClr>
              </a:solidFill>
              <a:latin typeface="+mj-lt"/>
              <a:ea typeface="Calibri" panose="020F0502020204030204" pitchFamily="34" charset="0"/>
            </a:endParaRPr>
          </a:p>
          <a:p>
            <a:pPr marL="342900" indent="-342900" algn="just">
              <a:buFont typeface="Wingdings" panose="05000000000000000000" pitchFamily="2" charset="2"/>
              <a:buChar char="§"/>
            </a:pPr>
            <a:r>
              <a:rPr lang="en-US" sz="2000" b="1" i="1" dirty="0" smtClean="0">
                <a:solidFill>
                  <a:schemeClr val="accent2">
                    <a:lumMod val="90000"/>
                    <a:lumOff val="10000"/>
                  </a:schemeClr>
                </a:solidFill>
                <a:latin typeface="+mj-lt"/>
                <a:ea typeface="Calibri" panose="020F0502020204030204" pitchFamily="34" charset="0"/>
              </a:rPr>
              <a:t>Vậy </a:t>
            </a:r>
            <a:r>
              <a:rPr lang="en-US" sz="2000" b="1" i="1" dirty="0">
                <a:solidFill>
                  <a:schemeClr val="accent2">
                    <a:lumMod val="90000"/>
                    <a:lumOff val="10000"/>
                  </a:schemeClr>
                </a:solidFill>
                <a:latin typeface="+mj-lt"/>
                <a:ea typeface="Calibri" panose="020F0502020204030204" pitchFamily="34" charset="0"/>
              </a:rPr>
              <a:t>trong cơ thể, đơn vị sống là gì?</a:t>
            </a:r>
            <a:endParaRPr lang="en-US" sz="2000" b="1" i="1" dirty="0">
              <a:solidFill>
                <a:schemeClr val="accent2">
                  <a:lumMod val="90000"/>
                  <a:lumOff val="10000"/>
                </a:schemeClr>
              </a:solidFill>
              <a:latin typeface="+mj-lt"/>
            </a:endParaRPr>
          </a:p>
        </p:txBody>
      </p:sp>
      <p:pic>
        <p:nvPicPr>
          <p:cNvPr id="4" name="Picture 3"/>
          <p:cNvPicPr>
            <a:picLocks noChangeAspect="1"/>
          </p:cNvPicPr>
          <p:nvPr/>
        </p:nvPicPr>
        <p:blipFill>
          <a:blip r:embed="rId3"/>
          <a:stretch>
            <a:fillRect/>
          </a:stretch>
        </p:blipFill>
        <p:spPr>
          <a:xfrm>
            <a:off x="5448303" y="1068045"/>
            <a:ext cx="3536180" cy="344312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barn(inVertical)">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par>
                          <p:cTn id="16" fill="hold">
                            <p:stCondLst>
                              <p:cond delay="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491" y="807008"/>
            <a:ext cx="6153300" cy="509728"/>
          </a:xfrm>
        </p:spPr>
        <p:txBody>
          <a:bodyPr/>
          <a:lstStyle/>
          <a:p>
            <a:r>
              <a:rPr lang="en-US" sz="2200" dirty="0" smtClean="0">
                <a:latin typeface="Times New Roman" pitchFamily="18" charset="0"/>
                <a:cs typeface="Times New Roman" pitchFamily="18" charset="0"/>
              </a:rPr>
              <a:t>Quan sát Hình 17.9</a:t>
            </a:r>
            <a:endParaRPr lang="en-US" sz="2200" dirty="0">
              <a:latin typeface="Times New Roman" pitchFamily="18" charset="0"/>
              <a:cs typeface="Times New Roman" pitchFamily="18" charset="0"/>
            </a:endParaRPr>
          </a:p>
        </p:txBody>
      </p:sp>
      <p:sp>
        <p:nvSpPr>
          <p:cNvPr id="3" name="Text Placeholder 2"/>
          <p:cNvSpPr>
            <a:spLocks noGrp="1"/>
          </p:cNvSpPr>
          <p:nvPr>
            <p:ph type="body" idx="1"/>
          </p:nvPr>
        </p:nvSpPr>
        <p:spPr>
          <a:xfrm>
            <a:off x="87784" y="1584783"/>
            <a:ext cx="4864608" cy="1136472"/>
          </a:xfrm>
        </p:spPr>
        <p:txBody>
          <a:bodyPr/>
          <a:lstStyle/>
          <a:p>
            <a:pPr algn="just"/>
            <a:r>
              <a:rPr lang="en-US" sz="2000" dirty="0" smtClean="0">
                <a:solidFill>
                  <a:schemeClr val="accent2">
                    <a:lumMod val="90000"/>
                    <a:lumOff val="10000"/>
                  </a:schemeClr>
                </a:solidFill>
                <a:latin typeface="Times New Roman" pitchFamily="18" charset="0"/>
                <a:cs typeface="Times New Roman" pitchFamily="18" charset="0"/>
              </a:rPr>
              <a:t>Em hãy cho biết: </a:t>
            </a:r>
            <a:r>
              <a:rPr lang="en-US" sz="2000" i="1" dirty="0" smtClean="0">
                <a:solidFill>
                  <a:schemeClr val="accent2">
                    <a:lumMod val="90000"/>
                    <a:lumOff val="10000"/>
                  </a:schemeClr>
                </a:solidFill>
                <a:latin typeface="Times New Roman" pitchFamily="18" charset="0"/>
                <a:cs typeface="Times New Roman" pitchFamily="18" charset="0"/>
              </a:rPr>
              <a:t>Em bé sinh ra nặng 3kg, khi trưởng thành có thể nặng 50kg, sự thay đổi này là do đâu?</a:t>
            </a:r>
            <a:endParaRPr lang="en-US" sz="2000" i="1" dirty="0">
              <a:solidFill>
                <a:schemeClr val="accent2">
                  <a:lumMod val="90000"/>
                  <a:lumOff val="10000"/>
                </a:schemeClr>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5" name="Picture 4"/>
          <p:cNvPicPr>
            <a:picLocks noChangeAspect="1"/>
          </p:cNvPicPr>
          <p:nvPr/>
        </p:nvPicPr>
        <p:blipFill>
          <a:blip r:embed="rId2"/>
          <a:stretch>
            <a:fillRect/>
          </a:stretch>
        </p:blipFill>
        <p:spPr>
          <a:xfrm>
            <a:off x="5062117" y="1002182"/>
            <a:ext cx="3752699" cy="3738068"/>
          </a:xfrm>
          <a:prstGeom prst="rect">
            <a:avLst/>
          </a:prstGeom>
        </p:spPr>
      </p:pic>
      <p:sp>
        <p:nvSpPr>
          <p:cNvPr id="6" name="Rectangle 5"/>
          <p:cNvSpPr/>
          <p:nvPr/>
        </p:nvSpPr>
        <p:spPr>
          <a:xfrm>
            <a:off x="654710" y="3107496"/>
            <a:ext cx="4063594" cy="1015663"/>
          </a:xfrm>
          <a:prstGeom prst="rect">
            <a:avLst/>
          </a:prstGeom>
        </p:spPr>
        <p:txBody>
          <a:bodyPr wrap="square">
            <a:spAutoFit/>
          </a:bodyPr>
          <a:lstStyle/>
          <a:p>
            <a:pPr algn="just"/>
            <a:r>
              <a:rPr lang="en-US" sz="2000" b="1" dirty="0">
                <a:solidFill>
                  <a:schemeClr val="accent2">
                    <a:lumMod val="90000"/>
                    <a:lumOff val="10000"/>
                  </a:schemeClr>
                </a:solidFill>
                <a:latin typeface="Times New Roman" pitchFamily="18" charset="0"/>
                <a:ea typeface="Calibri" panose="020F0502020204030204" pitchFamily="34" charset="0"/>
                <a:cs typeface="Times New Roman" pitchFamily="18" charset="0"/>
              </a:rPr>
              <a:t>Sự tăng lên về khối lượng và kích thước cơ thể là </a:t>
            </a:r>
            <a:r>
              <a:rPr lang="en-US" sz="2000" b="1" i="1" dirty="0">
                <a:solidFill>
                  <a:schemeClr val="accent2">
                    <a:lumMod val="90000"/>
                    <a:lumOff val="10000"/>
                  </a:schemeClr>
                </a:solidFill>
                <a:latin typeface="Times New Roman" pitchFamily="18" charset="0"/>
                <a:ea typeface="Calibri" panose="020F0502020204030204" pitchFamily="34" charset="0"/>
                <a:cs typeface="Times New Roman" pitchFamily="18" charset="0"/>
              </a:rPr>
              <a:t>do sự lớn lên và </a:t>
            </a:r>
            <a:r>
              <a:rPr lang="en-US" sz="2000" b="1" i="1" dirty="0" smtClean="0">
                <a:solidFill>
                  <a:schemeClr val="accent2">
                    <a:lumMod val="90000"/>
                    <a:lumOff val="10000"/>
                  </a:schemeClr>
                </a:solidFill>
                <a:latin typeface="Times New Roman" pitchFamily="18" charset="0"/>
                <a:ea typeface="Calibri" panose="020F0502020204030204" pitchFamily="34" charset="0"/>
                <a:cs typeface="Times New Roman" pitchFamily="18" charset="0"/>
              </a:rPr>
              <a:t>sinh sản của </a:t>
            </a:r>
            <a:r>
              <a:rPr lang="en-US" sz="2000" b="1" i="1" dirty="0">
                <a:solidFill>
                  <a:schemeClr val="accent2">
                    <a:lumMod val="90000"/>
                    <a:lumOff val="10000"/>
                  </a:schemeClr>
                </a:solidFill>
                <a:latin typeface="Times New Roman" pitchFamily="18" charset="0"/>
                <a:ea typeface="Calibri" panose="020F0502020204030204" pitchFamily="34" charset="0"/>
                <a:cs typeface="Times New Roman" pitchFamily="18" charset="0"/>
              </a:rPr>
              <a:t>tế bào.</a:t>
            </a:r>
          </a:p>
        </p:txBody>
      </p:sp>
    </p:spTree>
    <p:extLst>
      <p:ext uri="{BB962C8B-B14F-4D97-AF65-F5344CB8AC3E}">
        <p14:creationId xmlns:p14="http://schemas.microsoft.com/office/powerpoint/2010/main" val="23894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8437" y="1744833"/>
            <a:ext cx="8024774" cy="925216"/>
          </a:xfrm>
        </p:spPr>
        <p:txBody>
          <a:bodyPr/>
          <a:lstStyle/>
          <a:p>
            <a:pPr marL="38100" indent="0" algn="just">
              <a:buNone/>
            </a:pPr>
            <a:r>
              <a:rPr lang="en-US" sz="2000" i="0" dirty="0" smtClean="0">
                <a:latin typeface="Times New Roman" pitchFamily="18" charset="0"/>
                <a:cs typeface="Times New Roman" pitchFamily="18" charset="0"/>
              </a:rPr>
              <a:t>Em hãy cho biết: </a:t>
            </a:r>
          </a:p>
          <a:p>
            <a:pPr algn="just"/>
            <a:r>
              <a:rPr lang="en-US" sz="2000" dirty="0" smtClean="0">
                <a:latin typeface="Times New Roman" pitchFamily="18" charset="0"/>
                <a:cs typeface="Times New Roman" pitchFamily="18" charset="0"/>
              </a:rPr>
              <a:t>Sự phân chia của tế bào có ý nghĩa gì đối với sinh vật?</a:t>
            </a:r>
            <a:endParaRPr lang="en-US" sz="2000" dirty="0">
              <a:latin typeface="Times New Roman" pitchFamily="18" charset="0"/>
              <a:cs typeface="Times New Roman" pitchFamily="18" charset="0"/>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
        <p:nvSpPr>
          <p:cNvPr id="4" name="Rectangle 3"/>
          <p:cNvSpPr/>
          <p:nvPr/>
        </p:nvSpPr>
        <p:spPr>
          <a:xfrm>
            <a:off x="1228953" y="2803211"/>
            <a:ext cx="6686094" cy="172656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US" sz="2000" b="1" dirty="0">
                <a:solidFill>
                  <a:schemeClr val="accent3">
                    <a:lumMod val="50000"/>
                  </a:schemeClr>
                </a:solidFill>
                <a:latin typeface="Times New Roman" pitchFamily="18" charset="0"/>
                <a:ea typeface="Calibri" panose="020F0502020204030204" pitchFamily="34" charset="0"/>
                <a:cs typeface="Times New Roman" pitchFamily="18" charset="0"/>
              </a:rPr>
              <a:t>Sự phân chia của tế bào là cơ sở cho sự lớn lên và sinh sản của sinh vật</a:t>
            </a:r>
            <a:r>
              <a:rPr lang="en-US" sz="2000" b="1" dirty="0" smtClean="0">
                <a:solidFill>
                  <a:schemeClr val="accent3">
                    <a:lumMod val="50000"/>
                  </a:schemeClr>
                </a:solidFill>
                <a:latin typeface="Times New Roman" pitchFamily="18" charset="0"/>
                <a:ea typeface="Calibri" panose="020F0502020204030204" pitchFamily="34" charset="0"/>
                <a:cs typeface="Times New Roman" pitchFamily="18" charset="0"/>
              </a:rPr>
              <a:t>.</a:t>
            </a:r>
          </a:p>
          <a:p>
            <a:pPr marL="342900" indent="-342900" algn="just">
              <a:lnSpc>
                <a:spcPts val="2500"/>
              </a:lnSpc>
              <a:spcBef>
                <a:spcPts val="200"/>
              </a:spcBef>
              <a:spcAft>
                <a:spcPts val="200"/>
              </a:spcAft>
              <a:buFont typeface="Wingdings" panose="05000000000000000000" pitchFamily="2" charset="2"/>
              <a:buChar char="§"/>
            </a:pPr>
            <a:r>
              <a:rPr lang="vi-VN" sz="2000" b="1" dirty="0">
                <a:solidFill>
                  <a:schemeClr val="accent3">
                    <a:lumMod val="50000"/>
                  </a:schemeClr>
                </a:solidFill>
                <a:latin typeface="Times New Roman" pitchFamily="18" charset="0"/>
                <a:ea typeface="Calibri" panose="020F0502020204030204" pitchFamily="34" charset="0"/>
                <a:cs typeface="Times New Roman" pitchFamily="18" charset="0"/>
              </a:rPr>
              <a:t>Nhờ có quá trình phân chia của tế bào, cơ thể sẽ tạo ra các tế bào mới để thay thế cho những tế bào già, tế bào chết, tế bảo sai hỏng và tế bào bị tổn thương</a:t>
            </a:r>
            <a:r>
              <a:rPr lang="vi-VN" sz="2000" b="1" dirty="0" smtClean="0">
                <a:solidFill>
                  <a:schemeClr val="accent3">
                    <a:lumMod val="50000"/>
                  </a:schemeClr>
                </a:solidFill>
                <a:latin typeface="Times New Roman" pitchFamily="18" charset="0"/>
                <a:ea typeface="Calibri" panose="020F0502020204030204" pitchFamily="34" charset="0"/>
                <a:cs typeface="Times New Roman" pitchFamily="18" charset="0"/>
              </a:rPr>
              <a:t>.</a:t>
            </a:r>
            <a:endParaRPr lang="en-US" sz="20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218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down)">
                                      <p:cBhvr>
                                        <p:cTn id="15" dur="500"/>
                                        <p:tgtEl>
                                          <p:spTgt spid="4">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down)">
                                      <p:cBhvr>
                                        <p:cTn id="18"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
        <p:nvSpPr>
          <p:cNvPr id="8" name="Google Shape;138;p16"/>
          <p:cNvSpPr txBox="1">
            <a:spLocks/>
          </p:cNvSpPr>
          <p:nvPr/>
        </p:nvSpPr>
        <p:spPr>
          <a:xfrm>
            <a:off x="575822" y="1611614"/>
            <a:ext cx="8197009" cy="273411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39700" algn="just">
              <a:lnSpc>
                <a:spcPts val="2600"/>
              </a:lnSpc>
              <a:spcBef>
                <a:spcPts val="200"/>
              </a:spcBef>
              <a:spcAft>
                <a:spcPts val="200"/>
              </a:spcAft>
            </a:pPr>
            <a:r>
              <a:rPr lang="vi-VN" sz="2000" dirty="0" smtClean="0">
                <a:solidFill>
                  <a:schemeClr val="tx2">
                    <a:lumMod val="25000"/>
                  </a:schemeClr>
                </a:solidFill>
                <a:latin typeface="+mj-lt"/>
              </a:rPr>
              <a:t>Tế bào trong cơ thể chúng ta không sống mãi. Mỗi ngày cơ thể chúng ta tạo ra đủ 2 triệu tế bào để thay thế những tế bào đã chết bằng cách sinh sản tế bào.</a:t>
            </a:r>
            <a:endParaRPr lang="en-US" sz="2000" dirty="0" smtClean="0">
              <a:solidFill>
                <a:schemeClr val="tx2">
                  <a:lumMod val="25000"/>
                </a:schemeClr>
              </a:solidFill>
              <a:latin typeface="+mj-lt"/>
            </a:endParaRP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Times New Roman" pitchFamily="18" charset="0"/>
                <a:cs typeface="Times New Roman" pitchFamily="18" charset="0"/>
              </a:rPr>
              <a:t>Tế bào da: 10 – 30 ngày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Times New Roman" pitchFamily="18" charset="0"/>
                <a:cs typeface="Times New Roman" pitchFamily="18" charset="0"/>
              </a:rPr>
              <a:t>Tế bào niêm mạc má: 5 ngày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Times New Roman" pitchFamily="18" charset="0"/>
                <a:cs typeface="Times New Roman" pitchFamily="18" charset="0"/>
              </a:rPr>
              <a:t>Tế bào gan: 1 -2 năm phân chia một lần.</a:t>
            </a:r>
          </a:p>
          <a:p>
            <a:pPr algn="just">
              <a:lnSpc>
                <a:spcPts val="2600"/>
              </a:lnSpc>
              <a:spcBef>
                <a:spcPts val="200"/>
              </a:spcBef>
              <a:spcAft>
                <a:spcPts val="200"/>
              </a:spcAft>
              <a:buFont typeface="Arial" panose="020B0604020202020204" pitchFamily="34" charset="0"/>
              <a:buChar char="•"/>
            </a:pPr>
            <a:r>
              <a:rPr lang="en-US" sz="2000" i="1" dirty="0" smtClean="0">
                <a:solidFill>
                  <a:schemeClr val="tx1">
                    <a:lumMod val="75000"/>
                  </a:schemeClr>
                </a:solidFill>
                <a:latin typeface="Times New Roman" pitchFamily="18" charset="0"/>
                <a:cs typeface="Times New Roman" pitchFamily="18" charset="0"/>
              </a:rPr>
              <a:t>Tế bào thần kinh: sau khi hình thành sẽ không phân chia thêm lần nào</a:t>
            </a:r>
          </a:p>
          <a:p>
            <a:pPr marL="139700" algn="just">
              <a:lnSpc>
                <a:spcPts val="2800"/>
              </a:lnSpc>
              <a:spcBef>
                <a:spcPts val="200"/>
              </a:spcBef>
              <a:spcAft>
                <a:spcPts val="200"/>
              </a:spcAft>
            </a:pPr>
            <a:endParaRPr lang="vi-VN" sz="2000" dirty="0">
              <a:solidFill>
                <a:schemeClr val="accent1">
                  <a:lumMod val="50000"/>
                </a:schemeClr>
              </a:solidFill>
              <a:latin typeface="+mj-lt"/>
            </a:endParaRPr>
          </a:p>
        </p:txBody>
      </p:sp>
      <p:sp>
        <p:nvSpPr>
          <p:cNvPr id="9" name="Google Shape;139;p16"/>
          <p:cNvSpPr txBox="1">
            <a:spLocks/>
          </p:cNvSpPr>
          <p:nvPr/>
        </p:nvSpPr>
        <p:spPr>
          <a:xfrm>
            <a:off x="27122" y="4749851"/>
            <a:ext cx="548700" cy="39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1pPr>
            <a:lvl2pPr marR="0" lvl="1"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2pPr>
            <a:lvl3pPr marR="0" lvl="2"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3pPr>
            <a:lvl4pPr marR="0" lvl="3"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4pPr>
            <a:lvl5pPr marR="0" lvl="4"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5pPr>
            <a:lvl6pPr marR="0" lvl="5"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6pPr>
            <a:lvl7pPr marR="0" lvl="6"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7pPr>
            <a:lvl8pPr marR="0" lvl="7"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8pPr>
            <a:lvl9pPr marR="0" lvl="8" algn="ctr" rtl="0">
              <a:lnSpc>
                <a:spcPct val="100000"/>
              </a:lnSpc>
              <a:spcBef>
                <a:spcPts val="0"/>
              </a:spcBef>
              <a:spcAft>
                <a:spcPts val="0"/>
              </a:spcAft>
              <a:buClr>
                <a:srgbClr val="000000"/>
              </a:buClr>
              <a:buFont typeface="Arial"/>
              <a:buNone/>
              <a:defRPr sz="1300" b="0" i="0" u="none" strike="noStrike" cap="none">
                <a:solidFill>
                  <a:schemeClr val="lt1"/>
                </a:solidFill>
                <a:latin typeface="Roboto"/>
                <a:ea typeface="Roboto"/>
                <a:cs typeface="Roboto"/>
                <a:sym typeface="Roboto"/>
              </a:defRPr>
            </a:lvl9pPr>
          </a:lstStyle>
          <a:p>
            <a:pPr algn="l"/>
            <a:fld id="{00000000-1234-1234-1234-123412341234}" type="slidenum">
              <a:rPr lang="en" smtClean="0"/>
              <a:pPr algn="l"/>
              <a:t>22</a:t>
            </a:fld>
            <a:endParaRPr lang="en"/>
          </a:p>
        </p:txBody>
      </p:sp>
      <p:sp>
        <p:nvSpPr>
          <p:cNvPr id="10" name="Rectangle 9"/>
          <p:cNvSpPr/>
          <p:nvPr/>
        </p:nvSpPr>
        <p:spPr>
          <a:xfrm>
            <a:off x="2220878" y="860985"/>
            <a:ext cx="5796780" cy="400110"/>
          </a:xfrm>
          <a:prstGeom prst="rect">
            <a:avLst/>
          </a:prstGeom>
        </p:spPr>
        <p:txBody>
          <a:bodyPr wrap="none">
            <a:spAutoFit/>
          </a:bodyPr>
          <a:lstStyle/>
          <a:p>
            <a:r>
              <a:rPr lang="en" sz="2000" b="1" dirty="0">
                <a:solidFill>
                  <a:schemeClr val="tx2">
                    <a:lumMod val="25000"/>
                  </a:schemeClr>
                </a:solidFill>
                <a:latin typeface="Times New Roman" pitchFamily="18" charset="0"/>
                <a:cs typeface="Times New Roman" pitchFamily="18" charset="0"/>
              </a:rPr>
              <a:t>Có phải tất cả các tế bào đều có khả năng sinh </a:t>
            </a:r>
            <a:r>
              <a:rPr lang="en" sz="2000" b="1" dirty="0" smtClean="0">
                <a:solidFill>
                  <a:schemeClr val="tx2">
                    <a:lumMod val="25000"/>
                  </a:schemeClr>
                </a:solidFill>
                <a:latin typeface="Times New Roman" pitchFamily="18" charset="0"/>
                <a:cs typeface="Times New Roman" pitchFamily="18" charset="0"/>
              </a:rPr>
              <a:t>sản?</a:t>
            </a:r>
            <a:endParaRPr lang="en-US" sz="2000" b="1" dirty="0">
              <a:solidFill>
                <a:schemeClr val="tx2">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6334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42031"/>
            <a:ext cx="9144000" cy="496421"/>
          </a:xfrm>
        </p:spPr>
        <p:txBody>
          <a:bodyPr/>
          <a:lstStyle/>
          <a:p>
            <a:pPr algn="ctr"/>
            <a:r>
              <a:rPr lang="en-US" sz="2400" dirty="0" smtClean="0">
                <a:latin typeface="+mj-lt"/>
              </a:rPr>
              <a:t>Thảo luận và trả lời câu hỏi</a:t>
            </a:r>
            <a:endParaRPr lang="en-US" sz="2400" dirty="0">
              <a:latin typeface="+mj-lt"/>
            </a:endParaRPr>
          </a:p>
        </p:txBody>
      </p:sp>
      <p:sp>
        <p:nvSpPr>
          <p:cNvPr id="3" name="Subtitle 2"/>
          <p:cNvSpPr>
            <a:spLocks noGrp="1"/>
          </p:cNvSpPr>
          <p:nvPr>
            <p:ph type="subTitle" idx="1"/>
          </p:nvPr>
        </p:nvSpPr>
        <p:spPr>
          <a:xfrm>
            <a:off x="0" y="2672727"/>
            <a:ext cx="7543037" cy="1292111"/>
          </a:xfrm>
        </p:spPr>
        <p:txBody>
          <a:bodyPr/>
          <a:lstStyle/>
          <a:p>
            <a:pPr algn="just">
              <a:lnSpc>
                <a:spcPts val="2400"/>
              </a:lnSpc>
              <a:spcBef>
                <a:spcPts val="200"/>
              </a:spcBef>
              <a:spcAft>
                <a:spcPts val="200"/>
              </a:spcAft>
            </a:pPr>
            <a:r>
              <a:rPr lang="en-US" sz="2000" dirty="0" smtClean="0">
                <a:solidFill>
                  <a:schemeClr val="accent2">
                    <a:lumMod val="90000"/>
                    <a:lumOff val="10000"/>
                  </a:schemeClr>
                </a:solidFill>
                <a:latin typeface="+mj-lt"/>
              </a:rPr>
              <a:t>Em hãy cho biết: </a:t>
            </a:r>
          </a:p>
          <a:p>
            <a:pPr marL="38100" indent="0" algn="just">
              <a:lnSpc>
                <a:spcPts val="2400"/>
              </a:lnSpc>
              <a:spcBef>
                <a:spcPts val="200"/>
              </a:spcBef>
              <a:spcAft>
                <a:spcPts val="200"/>
              </a:spcAft>
            </a:pPr>
            <a:r>
              <a:rPr lang="en-US" sz="2000" i="1" dirty="0" smtClean="0">
                <a:solidFill>
                  <a:schemeClr val="accent2">
                    <a:lumMod val="90000"/>
                    <a:lumOff val="10000"/>
                  </a:schemeClr>
                </a:solidFill>
                <a:latin typeface="+mj-lt"/>
              </a:rPr>
              <a:t>Vì sao khi thằn lằn bị đứt đuôi, đuôi của nó có thể được tái sinh?</a:t>
            </a:r>
            <a:endParaRPr lang="en-US" sz="2000" i="1" dirty="0">
              <a:solidFill>
                <a:schemeClr val="accent2">
                  <a:lumMod val="90000"/>
                  <a:lumOff val="10000"/>
                </a:schemeClr>
              </a:solidFill>
              <a:latin typeface="+mj-lt"/>
            </a:endParaRPr>
          </a:p>
        </p:txBody>
      </p:sp>
      <p:pic>
        <p:nvPicPr>
          <p:cNvPr id="4" name="Picture 3"/>
          <p:cNvPicPr>
            <a:picLocks noChangeAspect="1"/>
          </p:cNvPicPr>
          <p:nvPr/>
        </p:nvPicPr>
        <p:blipFill>
          <a:blip r:embed="rId3"/>
          <a:stretch>
            <a:fillRect/>
          </a:stretch>
        </p:blipFill>
        <p:spPr>
          <a:xfrm>
            <a:off x="5764378" y="3386939"/>
            <a:ext cx="2975076" cy="1634952"/>
          </a:xfrm>
          <a:prstGeom prst="rect">
            <a:avLst/>
          </a:prstGeom>
        </p:spPr>
      </p:pic>
      <p:sp>
        <p:nvSpPr>
          <p:cNvPr id="5" name="Rectangle 4"/>
          <p:cNvSpPr/>
          <p:nvPr/>
        </p:nvSpPr>
        <p:spPr>
          <a:xfrm>
            <a:off x="308269" y="4085939"/>
            <a:ext cx="5865708" cy="400110"/>
          </a:xfrm>
          <a:prstGeom prst="rect">
            <a:avLst/>
          </a:prstGeom>
        </p:spPr>
        <p:txBody>
          <a:bodyPr wrap="none">
            <a:spAutoFit/>
          </a:bodyPr>
          <a:lstStyle/>
          <a:p>
            <a:r>
              <a:rPr lang="en-US" sz="2000" b="1" dirty="0" smtClean="0">
                <a:solidFill>
                  <a:schemeClr val="accent2">
                    <a:lumMod val="90000"/>
                    <a:lumOff val="10000"/>
                  </a:schemeClr>
                </a:solidFill>
              </a:rPr>
              <a:t>Các tế bào sinh sản thay thế các tế bào đã mất</a:t>
            </a:r>
            <a:endParaRPr lang="en-US" sz="2000" b="1" dirty="0">
              <a:solidFill>
                <a:schemeClr val="accent2">
                  <a:lumMod val="90000"/>
                  <a:lumOff val="10000"/>
                </a:schemeClr>
              </a:solidFill>
            </a:endParaRPr>
          </a:p>
        </p:txBody>
      </p:sp>
    </p:spTree>
    <p:extLst>
      <p:ext uri="{BB962C8B-B14F-4D97-AF65-F5344CB8AC3E}">
        <p14:creationId xmlns:p14="http://schemas.microsoft.com/office/powerpoint/2010/main" val="348533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4"/>
          <p:cNvSpPr txBox="1">
            <a:spLocks noGrp="1"/>
          </p:cNvSpPr>
          <p:nvPr>
            <p:ph type="ctrTitle" idx="4294967295"/>
          </p:nvPr>
        </p:nvSpPr>
        <p:spPr>
          <a:xfrm>
            <a:off x="541227" y="436473"/>
            <a:ext cx="6619800" cy="376134"/>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smtClean="0">
                <a:solidFill>
                  <a:srgbClr val="FFFFFF"/>
                </a:solidFill>
                <a:latin typeface="+mj-lt"/>
              </a:rPr>
              <a:t>Luyện tập – trả lời câu hỏi trắc nghiệm</a:t>
            </a:r>
            <a:endParaRPr dirty="0">
              <a:solidFill>
                <a:srgbClr val="FFFFFF"/>
              </a:solidFill>
              <a:latin typeface="+mj-lt"/>
            </a:endParaRPr>
          </a:p>
        </p:txBody>
      </p:sp>
      <p:sp>
        <p:nvSpPr>
          <p:cNvPr id="227" name="Google Shape;227;p34"/>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5" name="Google Shape;250;p28"/>
          <p:cNvGrpSpPr/>
          <p:nvPr/>
        </p:nvGrpSpPr>
        <p:grpSpPr>
          <a:xfrm>
            <a:off x="4495215" y="812607"/>
            <a:ext cx="4271950" cy="4256550"/>
            <a:chOff x="3618600" y="537300"/>
            <a:chExt cx="4271950" cy="4256550"/>
          </a:xfrm>
        </p:grpSpPr>
        <p:sp>
          <p:nvSpPr>
            <p:cNvPr id="6" name="Google Shape;251;p28"/>
            <p:cNvSpPr/>
            <p:nvPr/>
          </p:nvSpPr>
          <p:spPr>
            <a:xfrm>
              <a:off x="3680275" y="537300"/>
              <a:ext cx="1906800" cy="1906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A. Hình que</a:t>
              </a:r>
              <a:endParaRPr sz="2000" dirty="0">
                <a:solidFill>
                  <a:srgbClr val="FFFFFF"/>
                </a:solidFill>
                <a:latin typeface="+mj-lt"/>
                <a:ea typeface="Nunito Sans"/>
                <a:cs typeface="Nunito Sans"/>
                <a:sym typeface="Nunito Sans"/>
              </a:endParaRPr>
            </a:p>
          </p:txBody>
        </p:sp>
        <p:sp>
          <p:nvSpPr>
            <p:cNvPr id="7" name="Google Shape;252;p28"/>
            <p:cNvSpPr/>
            <p:nvPr/>
          </p:nvSpPr>
          <p:spPr>
            <a:xfrm>
              <a:off x="5983750" y="537300"/>
              <a:ext cx="1906800" cy="1906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Clr>
                  <a:schemeClr val="dk1"/>
                </a:buClr>
                <a:buSzPts val="1100"/>
                <a:buFont typeface="Arial"/>
                <a:buNone/>
              </a:pPr>
              <a:r>
                <a:rPr lang="en" sz="2000" dirty="0" smtClean="0">
                  <a:solidFill>
                    <a:srgbClr val="FFFFFF"/>
                  </a:solidFill>
                  <a:latin typeface="+mj-lt"/>
                  <a:ea typeface="Nunito Sans"/>
                  <a:cs typeface="Nunito Sans"/>
                  <a:sym typeface="Nunito Sans"/>
                </a:rPr>
                <a:t>B. Hình cầu</a:t>
              </a:r>
              <a:endParaRPr sz="2000" dirty="0">
                <a:solidFill>
                  <a:srgbClr val="FFFFFF"/>
                </a:solidFill>
                <a:latin typeface="+mj-lt"/>
                <a:ea typeface="Nunito Sans"/>
                <a:cs typeface="Nunito Sans"/>
                <a:sym typeface="Nunito Sans"/>
              </a:endParaRPr>
            </a:p>
          </p:txBody>
        </p:sp>
        <p:sp>
          <p:nvSpPr>
            <p:cNvPr id="8" name="Google Shape;253;p28"/>
            <p:cNvSpPr/>
            <p:nvPr/>
          </p:nvSpPr>
          <p:spPr>
            <a:xfrm>
              <a:off x="3618600" y="2887050"/>
              <a:ext cx="1906800" cy="19068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 sz="2000" dirty="0" smtClean="0">
                  <a:solidFill>
                    <a:srgbClr val="FFFFFF"/>
                  </a:solidFill>
                  <a:latin typeface="+mj-lt"/>
                  <a:ea typeface="Nunito Sans"/>
                  <a:cs typeface="Nunito Sans"/>
                  <a:sym typeface="Nunito Sans"/>
                </a:rPr>
                <a:t>C. Hình đĩa, lõm hai mặt</a:t>
              </a:r>
              <a:endParaRPr sz="2000" dirty="0">
                <a:solidFill>
                  <a:srgbClr val="FFFFFF"/>
                </a:solidFill>
                <a:latin typeface="+mj-lt"/>
                <a:ea typeface="Nunito Sans"/>
                <a:cs typeface="Nunito Sans"/>
                <a:sym typeface="Nunito Sans"/>
              </a:endParaRPr>
            </a:p>
          </p:txBody>
        </p:sp>
        <p:sp>
          <p:nvSpPr>
            <p:cNvPr id="9" name="Google Shape;254;p28"/>
            <p:cNvSpPr/>
            <p:nvPr/>
          </p:nvSpPr>
          <p:spPr>
            <a:xfrm>
              <a:off x="5983750" y="2887050"/>
              <a:ext cx="1906800" cy="19068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Nunito Sans"/>
                <a:ea typeface="Nunito Sans"/>
                <a:cs typeface="Nunito Sans"/>
                <a:sym typeface="Nunito Sans"/>
              </a:endParaRPr>
            </a:p>
            <a:p>
              <a:pPr marL="0" lvl="0" indent="0" algn="ctr" rtl="0">
                <a:spcBef>
                  <a:spcPts val="0"/>
                </a:spcBef>
                <a:spcAft>
                  <a:spcPts val="0"/>
                </a:spcAft>
                <a:buNone/>
              </a:pPr>
              <a:r>
                <a:rPr lang="en-US" sz="2000" dirty="0" smtClean="0">
                  <a:solidFill>
                    <a:srgbClr val="FFFFFF"/>
                  </a:solidFill>
                  <a:latin typeface="+mj-lt"/>
                  <a:ea typeface="Nunito Sans"/>
                  <a:cs typeface="Nunito Sans"/>
                  <a:sym typeface="Nunito Sans"/>
                </a:rPr>
                <a:t>D. Hình nhiều cạnh </a:t>
              </a:r>
              <a:endParaRPr sz="2000" dirty="0">
                <a:solidFill>
                  <a:srgbClr val="FFFFFF"/>
                </a:solidFill>
                <a:latin typeface="+mj-lt"/>
                <a:ea typeface="Nunito Sans"/>
                <a:cs typeface="Nunito Sans"/>
                <a:sym typeface="Nunito Sans"/>
              </a:endParaRPr>
            </a:p>
          </p:txBody>
        </p:sp>
      </p:grpSp>
      <p:sp>
        <p:nvSpPr>
          <p:cNvPr id="10" name="Google Shape;255;p28"/>
          <p:cNvSpPr/>
          <p:nvPr/>
        </p:nvSpPr>
        <p:spPr>
          <a:xfrm>
            <a:off x="5577790" y="1893207"/>
            <a:ext cx="2106600" cy="2106600"/>
          </a:xfrm>
          <a:prstGeom prst="ellipse">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dirty="0" smtClean="0">
                <a:solidFill>
                  <a:schemeClr val="accent1"/>
                </a:solidFill>
                <a:latin typeface="+mj-lt"/>
                <a:ea typeface="Nunito Sans"/>
                <a:cs typeface="Nunito Sans"/>
                <a:sym typeface="Nunito Sans"/>
              </a:rPr>
              <a:t>ĐÁP ÁN: C</a:t>
            </a:r>
            <a:endParaRPr sz="2200" b="1" dirty="0">
              <a:solidFill>
                <a:schemeClr val="accent1"/>
              </a:solidFill>
              <a:latin typeface="+mj-lt"/>
              <a:ea typeface="Nunito Sans"/>
              <a:cs typeface="Nunito Sans"/>
              <a:sym typeface="Nunito Sans"/>
            </a:endParaRPr>
          </a:p>
        </p:txBody>
      </p:sp>
      <p:sp>
        <p:nvSpPr>
          <p:cNvPr id="11" name="Rectangle 10"/>
          <p:cNvSpPr/>
          <p:nvPr/>
        </p:nvSpPr>
        <p:spPr>
          <a:xfrm>
            <a:off x="1185828" y="2238621"/>
            <a:ext cx="2587675" cy="707886"/>
          </a:xfrm>
          <a:prstGeom prst="rect">
            <a:avLst/>
          </a:prstGeom>
        </p:spPr>
        <p:txBody>
          <a:bodyPr wrap="square">
            <a:spAutoFit/>
          </a:bodyPr>
          <a:lstStyle/>
          <a:p>
            <a:pPr algn="just"/>
            <a:r>
              <a:rPr lang="en" sz="2000" b="1" i="1" dirty="0" smtClean="0">
                <a:solidFill>
                  <a:srgbClr val="FFFF00"/>
                </a:solidFill>
              </a:rPr>
              <a:t>Tế bào hồng cầu ở</a:t>
            </a:r>
          </a:p>
          <a:p>
            <a:pPr algn="just"/>
            <a:r>
              <a:rPr lang="en-US" sz="2000" b="1" i="1" dirty="0" smtClean="0">
                <a:solidFill>
                  <a:srgbClr val="FFFF00"/>
                </a:solidFill>
              </a:rPr>
              <a:t>N</a:t>
            </a:r>
            <a:r>
              <a:rPr lang="en" sz="2000" b="1" i="1" dirty="0" smtClean="0">
                <a:solidFill>
                  <a:srgbClr val="FFFF00"/>
                </a:solidFill>
              </a:rPr>
              <a:t>gười có hình gì?</a:t>
            </a:r>
            <a:endParaRPr lang="en-US" sz="2000"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wipe(down)">
                                      <p:cBhvr>
                                        <p:cTn id="7" dur="500"/>
                                        <p:tgtEl>
                                          <p:spTgt spid="2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80">
                                          <p:stCondLst>
                                            <p:cond delay="0"/>
                                          </p:stCondLst>
                                        </p:cTn>
                                        <p:tgtEl>
                                          <p:spTgt spid="10"/>
                                        </p:tgtEl>
                                      </p:cBhvr>
                                    </p:animEffect>
                                    <p:anim calcmode="lin" valueType="num">
                                      <p:cBhvr>
                                        <p:cTn id="2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8" dur="26">
                                          <p:stCondLst>
                                            <p:cond delay="650"/>
                                          </p:stCondLst>
                                        </p:cTn>
                                        <p:tgtEl>
                                          <p:spTgt spid="10"/>
                                        </p:tgtEl>
                                      </p:cBhvr>
                                      <p:to x="100000" y="60000"/>
                                    </p:animScale>
                                    <p:animScale>
                                      <p:cBhvr>
                                        <p:cTn id="29" dur="166" decel="50000">
                                          <p:stCondLst>
                                            <p:cond delay="676"/>
                                          </p:stCondLst>
                                        </p:cTn>
                                        <p:tgtEl>
                                          <p:spTgt spid="10"/>
                                        </p:tgtEl>
                                      </p:cBhvr>
                                      <p:to x="100000" y="100000"/>
                                    </p:animScale>
                                    <p:animScale>
                                      <p:cBhvr>
                                        <p:cTn id="30" dur="26">
                                          <p:stCondLst>
                                            <p:cond delay="1312"/>
                                          </p:stCondLst>
                                        </p:cTn>
                                        <p:tgtEl>
                                          <p:spTgt spid="10"/>
                                        </p:tgtEl>
                                      </p:cBhvr>
                                      <p:to x="100000" y="80000"/>
                                    </p:animScale>
                                    <p:animScale>
                                      <p:cBhvr>
                                        <p:cTn id="31" dur="166" decel="50000">
                                          <p:stCondLst>
                                            <p:cond delay="1338"/>
                                          </p:stCondLst>
                                        </p:cTn>
                                        <p:tgtEl>
                                          <p:spTgt spid="10"/>
                                        </p:tgtEl>
                                      </p:cBhvr>
                                      <p:to x="100000" y="100000"/>
                                    </p:animScale>
                                    <p:animScale>
                                      <p:cBhvr>
                                        <p:cTn id="32" dur="26">
                                          <p:stCondLst>
                                            <p:cond delay="1642"/>
                                          </p:stCondLst>
                                        </p:cTn>
                                        <p:tgtEl>
                                          <p:spTgt spid="10"/>
                                        </p:tgtEl>
                                      </p:cBhvr>
                                      <p:to x="100000" y="90000"/>
                                    </p:animScale>
                                    <p:animScale>
                                      <p:cBhvr>
                                        <p:cTn id="33" dur="166" decel="50000">
                                          <p:stCondLst>
                                            <p:cond delay="1668"/>
                                          </p:stCondLst>
                                        </p:cTn>
                                        <p:tgtEl>
                                          <p:spTgt spid="10"/>
                                        </p:tgtEl>
                                      </p:cBhvr>
                                      <p:to x="100000" y="100000"/>
                                    </p:animScale>
                                    <p:animScale>
                                      <p:cBhvr>
                                        <p:cTn id="34" dur="26">
                                          <p:stCondLst>
                                            <p:cond delay="1808"/>
                                          </p:stCondLst>
                                        </p:cTn>
                                        <p:tgtEl>
                                          <p:spTgt spid="10"/>
                                        </p:tgtEl>
                                      </p:cBhvr>
                                      <p:to x="100000" y="95000"/>
                                    </p:animScale>
                                    <p:animScale>
                                      <p:cBhvr>
                                        <p:cTn id="35"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P spid="10"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8404" y="2008211"/>
            <a:ext cx="4879862" cy="400110"/>
          </a:xfrm>
          <a:prstGeom prst="rect">
            <a:avLst/>
          </a:prstGeom>
        </p:spPr>
        <p:txBody>
          <a:bodyPr wrap="none">
            <a:spAutoFit/>
          </a:bodyPr>
          <a:lstStyle/>
          <a:p>
            <a:r>
              <a:rPr lang="en" sz="2000" dirty="0" smtClean="0">
                <a:solidFill>
                  <a:schemeClr val="accent2">
                    <a:lumMod val="90000"/>
                    <a:lumOff val="10000"/>
                  </a:schemeClr>
                </a:solidFill>
              </a:rPr>
              <a:t>Quan sát hình ảnh bên và trả lời câu hỏi: </a:t>
            </a:r>
            <a:endParaRPr lang="en-US" sz="2000" dirty="0">
              <a:solidFill>
                <a:schemeClr val="accent2">
                  <a:lumMod val="90000"/>
                  <a:lumOff val="10000"/>
                </a:schemeClr>
              </a:solidFill>
            </a:endParaRPr>
          </a:p>
        </p:txBody>
      </p:sp>
      <p:sp>
        <p:nvSpPr>
          <p:cNvPr id="25" name="Rectangle 24"/>
          <p:cNvSpPr/>
          <p:nvPr/>
        </p:nvSpPr>
        <p:spPr>
          <a:xfrm>
            <a:off x="256486" y="2703155"/>
            <a:ext cx="2667158" cy="1938992"/>
          </a:xfrm>
          <a:prstGeom prst="rect">
            <a:avLst/>
          </a:prstGeom>
        </p:spPr>
        <p:txBody>
          <a:bodyPr wrap="square">
            <a:spAutoFit/>
          </a:bodyPr>
          <a:lstStyle/>
          <a:p>
            <a:pPr algn="ctr"/>
            <a:r>
              <a:rPr lang="en" sz="2000" i="1" dirty="0" smtClean="0">
                <a:solidFill>
                  <a:schemeClr val="accent2">
                    <a:lumMod val="90000"/>
                    <a:lumOff val="10000"/>
                  </a:schemeClr>
                </a:solidFill>
              </a:rPr>
              <a:t>Thành phần nào là màng tế bào:</a:t>
            </a: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pic>
        <p:nvPicPr>
          <p:cNvPr id="26" name="Picture 25"/>
          <p:cNvPicPr>
            <a:picLocks noChangeAspect="1"/>
          </p:cNvPicPr>
          <p:nvPr/>
        </p:nvPicPr>
        <p:blipFill>
          <a:blip r:embed="rId2"/>
          <a:stretch>
            <a:fillRect/>
          </a:stretch>
        </p:blipFill>
        <p:spPr>
          <a:xfrm>
            <a:off x="5547646" y="2133600"/>
            <a:ext cx="3596354" cy="3009900"/>
          </a:xfrm>
          <a:prstGeom prst="rect">
            <a:avLst/>
          </a:prstGeom>
        </p:spPr>
      </p:pic>
      <p:sp>
        <p:nvSpPr>
          <p:cNvPr id="27" name="Rectangle 26"/>
          <p:cNvSpPr/>
          <p:nvPr/>
        </p:nvSpPr>
        <p:spPr>
          <a:xfrm>
            <a:off x="3096001" y="2549266"/>
            <a:ext cx="2667158" cy="2246769"/>
          </a:xfrm>
          <a:prstGeom prst="rect">
            <a:avLst/>
          </a:prstGeom>
        </p:spPr>
        <p:txBody>
          <a:bodyPr wrap="square">
            <a:spAutoFit/>
          </a:bodyPr>
          <a:lstStyle/>
          <a:p>
            <a:pPr algn="ctr">
              <a:lnSpc>
                <a:spcPts val="2200"/>
              </a:lnSpc>
              <a:spcBef>
                <a:spcPts val="200"/>
              </a:spcBef>
              <a:spcAft>
                <a:spcPts val="200"/>
              </a:spcAft>
            </a:pPr>
            <a:r>
              <a:rPr lang="en" sz="2000" i="1" dirty="0" smtClean="0">
                <a:solidFill>
                  <a:schemeClr val="accent2">
                    <a:lumMod val="90000"/>
                    <a:lumOff val="10000"/>
                  </a:schemeClr>
                </a:solidFill>
              </a:rPr>
              <a:t>Thành phần nào </a:t>
            </a:r>
            <a:r>
              <a:rPr lang="fr-FR" sz="2000" dirty="0">
                <a:solidFill>
                  <a:schemeClr val="accent2">
                    <a:lumMod val="90000"/>
                    <a:lumOff val="10000"/>
                  </a:schemeClr>
                </a:solidFill>
              </a:rPr>
              <a:t>chức </a:t>
            </a:r>
            <a:r>
              <a:rPr lang="fr-FR" sz="2000" dirty="0" smtClean="0">
                <a:solidFill>
                  <a:schemeClr val="accent2">
                    <a:lumMod val="90000"/>
                    <a:lumOff val="10000"/>
                  </a:schemeClr>
                </a:solidFill>
              </a:rPr>
              <a:t>năng </a:t>
            </a:r>
            <a:r>
              <a:rPr lang="fr-FR" sz="2000" dirty="0">
                <a:solidFill>
                  <a:schemeClr val="accent2">
                    <a:lumMod val="90000"/>
                    <a:lumOff val="10000"/>
                  </a:schemeClr>
                </a:solidFill>
              </a:rPr>
              <a:t>điều khiển hoạt </a:t>
            </a:r>
            <a:r>
              <a:rPr lang="fr-FR" sz="2000" dirty="0" smtClean="0">
                <a:solidFill>
                  <a:schemeClr val="accent2">
                    <a:lumMod val="90000"/>
                    <a:lumOff val="10000"/>
                  </a:schemeClr>
                </a:solidFill>
              </a:rPr>
              <a:t>động </a:t>
            </a:r>
            <a:r>
              <a:rPr lang="fr-FR" sz="2000" dirty="0">
                <a:solidFill>
                  <a:schemeClr val="accent2">
                    <a:lumMod val="90000"/>
                    <a:lumOff val="10000"/>
                  </a:schemeClr>
                </a:solidFill>
              </a:rPr>
              <a:t>của tế </a:t>
            </a:r>
            <a:r>
              <a:rPr lang="fr-FR" sz="2000" dirty="0" smtClean="0">
                <a:solidFill>
                  <a:schemeClr val="accent2">
                    <a:lumMod val="90000"/>
                    <a:lumOff val="10000"/>
                  </a:schemeClr>
                </a:solidFill>
              </a:rPr>
              <a:t>bào</a:t>
            </a:r>
            <a:endParaRPr lang="en" sz="2000" i="1" dirty="0" smtClean="0">
              <a:solidFill>
                <a:schemeClr val="accent2">
                  <a:lumMod val="90000"/>
                  <a:lumOff val="10000"/>
                </a:schemeClr>
              </a:solidFill>
            </a:endParaRPr>
          </a:p>
          <a:p>
            <a:r>
              <a:rPr lang="en" sz="2000" b="1" dirty="0" smtClean="0">
                <a:solidFill>
                  <a:schemeClr val="accent2">
                    <a:lumMod val="90000"/>
                    <a:lumOff val="10000"/>
                  </a:schemeClr>
                </a:solidFill>
              </a:rPr>
              <a:t>A. (1)</a:t>
            </a:r>
          </a:p>
          <a:p>
            <a:r>
              <a:rPr lang="fr-FR" sz="2000" b="1" dirty="0" smtClean="0">
                <a:solidFill>
                  <a:schemeClr val="accent2">
                    <a:lumMod val="90000"/>
                    <a:lumOff val="10000"/>
                  </a:schemeClr>
                </a:solidFill>
              </a:rPr>
              <a:t>B. (</a:t>
            </a:r>
            <a:r>
              <a:rPr lang="fr-FR" sz="2000" b="1" dirty="0">
                <a:solidFill>
                  <a:schemeClr val="accent2">
                    <a:lumMod val="90000"/>
                    <a:lumOff val="10000"/>
                  </a:schemeClr>
                </a:solidFill>
              </a:rPr>
              <a:t>2)</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C</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3)</a:t>
            </a:r>
            <a:endParaRPr lang="en-US" sz="2000" b="1" dirty="0">
              <a:solidFill>
                <a:schemeClr val="accent2">
                  <a:lumMod val="90000"/>
                  <a:lumOff val="10000"/>
                </a:schemeClr>
              </a:solidFill>
            </a:endParaRPr>
          </a:p>
          <a:p>
            <a:r>
              <a:rPr lang="fr-FR" sz="2000" b="1" dirty="0">
                <a:solidFill>
                  <a:schemeClr val="accent2">
                    <a:lumMod val="90000"/>
                    <a:lumOff val="10000"/>
                  </a:schemeClr>
                </a:solidFill>
              </a:rPr>
              <a:t>D</a:t>
            </a:r>
            <a:r>
              <a:rPr lang="fr-FR" sz="2000" b="1" dirty="0" smtClean="0">
                <a:solidFill>
                  <a:schemeClr val="accent2">
                    <a:lumMod val="90000"/>
                    <a:lumOff val="10000"/>
                  </a:schemeClr>
                </a:solidFill>
              </a:rPr>
              <a:t>. (</a:t>
            </a:r>
            <a:r>
              <a:rPr lang="fr-FR" sz="2000" b="1" dirty="0">
                <a:solidFill>
                  <a:schemeClr val="accent2">
                    <a:lumMod val="90000"/>
                    <a:lumOff val="10000"/>
                  </a:schemeClr>
                </a:solidFill>
              </a:rPr>
              <a:t>4</a:t>
            </a:r>
            <a:r>
              <a:rPr lang="fr-FR" sz="2000" b="1" dirty="0" smtClean="0">
                <a:solidFill>
                  <a:schemeClr val="accent2">
                    <a:lumMod val="90000"/>
                    <a:lumOff val="10000"/>
                  </a:schemeClr>
                </a:solidFill>
              </a:rPr>
              <a:t>)</a:t>
            </a:r>
            <a:endParaRPr lang="en-US" sz="2000" b="1" dirty="0">
              <a:solidFill>
                <a:schemeClr val="accent2">
                  <a:lumMod val="90000"/>
                  <a:lumOff val="10000"/>
                </a:schemeClr>
              </a:solidFill>
            </a:endParaRPr>
          </a:p>
        </p:txBody>
      </p:sp>
      <p:sp>
        <p:nvSpPr>
          <p:cNvPr id="28" name="Oval 27"/>
          <p:cNvSpPr/>
          <p:nvPr/>
        </p:nvSpPr>
        <p:spPr>
          <a:xfrm>
            <a:off x="307238" y="3343046"/>
            <a:ext cx="299924" cy="3296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3152851" y="4096512"/>
            <a:ext cx="314554" cy="292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5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80">
                                          <p:stCondLst>
                                            <p:cond delay="0"/>
                                          </p:stCondLst>
                                        </p:cTn>
                                        <p:tgtEl>
                                          <p:spTgt spid="28"/>
                                        </p:tgtEl>
                                      </p:cBhvr>
                                    </p:animEffect>
                                    <p:anim calcmode="lin" valueType="num">
                                      <p:cBhvr>
                                        <p:cTn id="2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31" dur="26">
                                          <p:stCondLst>
                                            <p:cond delay="650"/>
                                          </p:stCondLst>
                                        </p:cTn>
                                        <p:tgtEl>
                                          <p:spTgt spid="28"/>
                                        </p:tgtEl>
                                      </p:cBhvr>
                                      <p:to x="100000" y="60000"/>
                                    </p:animScale>
                                    <p:animScale>
                                      <p:cBhvr>
                                        <p:cTn id="32" dur="166" decel="50000">
                                          <p:stCondLst>
                                            <p:cond delay="676"/>
                                          </p:stCondLst>
                                        </p:cTn>
                                        <p:tgtEl>
                                          <p:spTgt spid="28"/>
                                        </p:tgtEl>
                                      </p:cBhvr>
                                      <p:to x="100000" y="100000"/>
                                    </p:animScale>
                                    <p:animScale>
                                      <p:cBhvr>
                                        <p:cTn id="33" dur="26">
                                          <p:stCondLst>
                                            <p:cond delay="1312"/>
                                          </p:stCondLst>
                                        </p:cTn>
                                        <p:tgtEl>
                                          <p:spTgt spid="28"/>
                                        </p:tgtEl>
                                      </p:cBhvr>
                                      <p:to x="100000" y="80000"/>
                                    </p:animScale>
                                    <p:animScale>
                                      <p:cBhvr>
                                        <p:cTn id="34" dur="166" decel="50000">
                                          <p:stCondLst>
                                            <p:cond delay="1338"/>
                                          </p:stCondLst>
                                        </p:cTn>
                                        <p:tgtEl>
                                          <p:spTgt spid="28"/>
                                        </p:tgtEl>
                                      </p:cBhvr>
                                      <p:to x="100000" y="100000"/>
                                    </p:animScale>
                                    <p:animScale>
                                      <p:cBhvr>
                                        <p:cTn id="35" dur="26">
                                          <p:stCondLst>
                                            <p:cond delay="1642"/>
                                          </p:stCondLst>
                                        </p:cTn>
                                        <p:tgtEl>
                                          <p:spTgt spid="28"/>
                                        </p:tgtEl>
                                      </p:cBhvr>
                                      <p:to x="100000" y="90000"/>
                                    </p:animScale>
                                    <p:animScale>
                                      <p:cBhvr>
                                        <p:cTn id="36" dur="166" decel="50000">
                                          <p:stCondLst>
                                            <p:cond delay="1668"/>
                                          </p:stCondLst>
                                        </p:cTn>
                                        <p:tgtEl>
                                          <p:spTgt spid="28"/>
                                        </p:tgtEl>
                                      </p:cBhvr>
                                      <p:to x="100000" y="100000"/>
                                    </p:animScale>
                                    <p:animScale>
                                      <p:cBhvr>
                                        <p:cTn id="37" dur="26">
                                          <p:stCondLst>
                                            <p:cond delay="1808"/>
                                          </p:stCondLst>
                                        </p:cTn>
                                        <p:tgtEl>
                                          <p:spTgt spid="28"/>
                                        </p:tgtEl>
                                      </p:cBhvr>
                                      <p:to x="100000" y="95000"/>
                                    </p:animScale>
                                    <p:animScale>
                                      <p:cBhvr>
                                        <p:cTn id="38" dur="166" decel="50000">
                                          <p:stCondLst>
                                            <p:cond delay="1834"/>
                                          </p:stCondLst>
                                        </p:cTn>
                                        <p:tgtEl>
                                          <p:spTgt spid="2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80">
                                          <p:stCondLst>
                                            <p:cond delay="0"/>
                                          </p:stCondLst>
                                        </p:cTn>
                                        <p:tgtEl>
                                          <p:spTgt spid="29"/>
                                        </p:tgtEl>
                                      </p:cBhvr>
                                    </p:animEffect>
                                    <p:anim calcmode="lin" valueType="num">
                                      <p:cBhvr>
                                        <p:cTn id="4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9" dur="26">
                                          <p:stCondLst>
                                            <p:cond delay="650"/>
                                          </p:stCondLst>
                                        </p:cTn>
                                        <p:tgtEl>
                                          <p:spTgt spid="29"/>
                                        </p:tgtEl>
                                      </p:cBhvr>
                                      <p:to x="100000" y="60000"/>
                                    </p:animScale>
                                    <p:animScale>
                                      <p:cBhvr>
                                        <p:cTn id="50" dur="166" decel="50000">
                                          <p:stCondLst>
                                            <p:cond delay="676"/>
                                          </p:stCondLst>
                                        </p:cTn>
                                        <p:tgtEl>
                                          <p:spTgt spid="29"/>
                                        </p:tgtEl>
                                      </p:cBhvr>
                                      <p:to x="100000" y="100000"/>
                                    </p:animScale>
                                    <p:animScale>
                                      <p:cBhvr>
                                        <p:cTn id="51" dur="26">
                                          <p:stCondLst>
                                            <p:cond delay="1312"/>
                                          </p:stCondLst>
                                        </p:cTn>
                                        <p:tgtEl>
                                          <p:spTgt spid="29"/>
                                        </p:tgtEl>
                                      </p:cBhvr>
                                      <p:to x="100000" y="80000"/>
                                    </p:animScale>
                                    <p:animScale>
                                      <p:cBhvr>
                                        <p:cTn id="52" dur="166" decel="50000">
                                          <p:stCondLst>
                                            <p:cond delay="1338"/>
                                          </p:stCondLst>
                                        </p:cTn>
                                        <p:tgtEl>
                                          <p:spTgt spid="29"/>
                                        </p:tgtEl>
                                      </p:cBhvr>
                                      <p:to x="100000" y="100000"/>
                                    </p:animScale>
                                    <p:animScale>
                                      <p:cBhvr>
                                        <p:cTn id="53" dur="26">
                                          <p:stCondLst>
                                            <p:cond delay="1642"/>
                                          </p:stCondLst>
                                        </p:cTn>
                                        <p:tgtEl>
                                          <p:spTgt spid="29"/>
                                        </p:tgtEl>
                                      </p:cBhvr>
                                      <p:to x="100000" y="90000"/>
                                    </p:animScale>
                                    <p:animScale>
                                      <p:cBhvr>
                                        <p:cTn id="54" dur="166" decel="50000">
                                          <p:stCondLst>
                                            <p:cond delay="1668"/>
                                          </p:stCondLst>
                                        </p:cTn>
                                        <p:tgtEl>
                                          <p:spTgt spid="29"/>
                                        </p:tgtEl>
                                      </p:cBhvr>
                                      <p:to x="100000" y="100000"/>
                                    </p:animScale>
                                    <p:animScale>
                                      <p:cBhvr>
                                        <p:cTn id="55" dur="26">
                                          <p:stCondLst>
                                            <p:cond delay="1808"/>
                                          </p:stCondLst>
                                        </p:cTn>
                                        <p:tgtEl>
                                          <p:spTgt spid="29"/>
                                        </p:tgtEl>
                                      </p:cBhvr>
                                      <p:to x="100000" y="95000"/>
                                    </p:animScale>
                                    <p:animScale>
                                      <p:cBhvr>
                                        <p:cTn id="5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animBg="1"/>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7230" y="694816"/>
            <a:ext cx="6153300" cy="726900"/>
          </a:xfrm>
        </p:spPr>
        <p:txBody>
          <a:bodyPr/>
          <a:lstStyle/>
          <a:p>
            <a:r>
              <a:rPr lang="en-US" dirty="0" smtClean="0">
                <a:latin typeface="+mj-lt"/>
              </a:rPr>
              <a:t>Luyện tập mở rộng</a:t>
            </a:r>
            <a:endParaRPr lang="en-US"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5" name="Google Shape;181;p24"/>
          <p:cNvSpPr txBox="1">
            <a:spLocks/>
          </p:cNvSpPr>
          <p:nvPr/>
        </p:nvSpPr>
        <p:spPr>
          <a:xfrm>
            <a:off x="161355" y="1421716"/>
            <a:ext cx="7915701" cy="148150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1pPr>
            <a:lvl2pPr marL="914400" marR="0" lvl="1"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2pPr>
            <a:lvl3pPr marL="1371600" marR="0" lvl="2"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3pPr>
            <a:lvl4pPr marL="1828800" marR="0" lvl="3"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4pPr>
            <a:lvl5pPr marL="2286000" marR="0" lvl="4"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5pPr>
            <a:lvl6pPr marL="2743200" marR="0" lvl="5"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6pPr>
            <a:lvl7pPr marL="3200400" marR="0" lvl="6"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7pPr>
            <a:lvl8pPr marL="3657600" marR="0" lvl="7"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8pPr>
            <a:lvl9pPr marL="4114800" marR="0" lvl="8" indent="-381000" algn="ctr" rtl="0">
              <a:lnSpc>
                <a:spcPct val="100000"/>
              </a:lnSpc>
              <a:spcBef>
                <a:spcPts val="0"/>
              </a:spcBef>
              <a:spcAft>
                <a:spcPts val="0"/>
              </a:spcAft>
              <a:buClr>
                <a:srgbClr val="004C52"/>
              </a:buClr>
              <a:buSzPts val="1800"/>
              <a:buFont typeface="Karla"/>
              <a:buNone/>
              <a:defRPr sz="1800" b="1" i="0" u="none" strike="noStrike" cap="none">
                <a:solidFill>
                  <a:srgbClr val="004C52"/>
                </a:solidFill>
                <a:latin typeface="Karla"/>
                <a:ea typeface="Karla"/>
                <a:cs typeface="Karla"/>
                <a:sym typeface="Karla"/>
              </a:defRPr>
            </a:lvl9pPr>
          </a:lstStyle>
          <a:p>
            <a:pPr algn="just">
              <a:lnSpc>
                <a:spcPts val="2640"/>
              </a:lnSpc>
              <a:spcBef>
                <a:spcPts val="200"/>
              </a:spcBef>
              <a:spcAft>
                <a:spcPts val="200"/>
              </a:spcAft>
              <a:buFont typeface="Wingdings" panose="05000000000000000000" pitchFamily="2" charset="2"/>
              <a:buChar char="§"/>
            </a:pPr>
            <a:r>
              <a:rPr lang="nl-NL" sz="2200" b="0" i="1" dirty="0" smtClean="0">
                <a:solidFill>
                  <a:schemeClr val="accent2">
                    <a:lumMod val="90000"/>
                    <a:lumOff val="10000"/>
                  </a:schemeClr>
                </a:solidFill>
                <a:latin typeface="+mj-lt"/>
              </a:rPr>
              <a:t>So sánh chiều cao của em lúc là học sinh lớp 1 và hiện tại là học sinh lớp 6. </a:t>
            </a:r>
          </a:p>
          <a:p>
            <a:pPr algn="just">
              <a:lnSpc>
                <a:spcPts val="2640"/>
              </a:lnSpc>
              <a:spcBef>
                <a:spcPts val="200"/>
              </a:spcBef>
              <a:spcAft>
                <a:spcPts val="200"/>
              </a:spcAft>
              <a:buFont typeface="Wingdings" panose="05000000000000000000" pitchFamily="2" charset="2"/>
              <a:buChar char="§"/>
            </a:pPr>
            <a:r>
              <a:rPr lang="nl-NL" sz="2200" b="0" i="1" dirty="0" smtClean="0">
                <a:solidFill>
                  <a:schemeClr val="accent2">
                    <a:lumMod val="90000"/>
                    <a:lumOff val="10000"/>
                  </a:schemeClr>
                </a:solidFill>
                <a:latin typeface="+mj-lt"/>
              </a:rPr>
              <a:t>Từ đó, em hãy giải thích vì sao cơ thể lớn lên được?</a:t>
            </a:r>
            <a:endParaRPr lang="en-US" sz="2200" b="0" i="1" dirty="0">
              <a:solidFill>
                <a:schemeClr val="accent2">
                  <a:lumMod val="90000"/>
                  <a:lumOff val="10000"/>
                </a:schemeClr>
              </a:solidFill>
              <a:latin typeface="+mj-lt"/>
            </a:endParaRPr>
          </a:p>
        </p:txBody>
      </p:sp>
      <p:sp>
        <p:nvSpPr>
          <p:cNvPr id="6" name="Google Shape;183;p24"/>
          <p:cNvSpPr txBox="1">
            <a:spLocks/>
          </p:cNvSpPr>
          <p:nvPr/>
        </p:nvSpPr>
        <p:spPr>
          <a:xfrm>
            <a:off x="1583913" y="3999245"/>
            <a:ext cx="2727000" cy="1572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accent2">
                    <a:lumMod val="90000"/>
                    <a:lumOff val="10000"/>
                  </a:schemeClr>
                </a:solidFill>
                <a:latin typeface="+mj-lt"/>
              </a:rPr>
              <a:t>Chiều cao:</a:t>
            </a:r>
            <a:endParaRPr lang="en-US" sz="2200" dirty="0" smtClean="0">
              <a:solidFill>
                <a:schemeClr val="accent2">
                  <a:lumMod val="90000"/>
                  <a:lumOff val="10000"/>
                </a:schemeClr>
              </a:solidFill>
              <a:latin typeface="+mj-lt"/>
            </a:endParaRPr>
          </a:p>
          <a:p>
            <a:pPr>
              <a:spcBef>
                <a:spcPts val="600"/>
              </a:spcBef>
              <a:buClr>
                <a:schemeClr val="dk1"/>
              </a:buClr>
              <a:buSzPts val="1100"/>
            </a:pPr>
            <a:endParaRPr lang="en-US" dirty="0" smtClean="0">
              <a:solidFill>
                <a:schemeClr val="accent2">
                  <a:lumMod val="90000"/>
                  <a:lumOff val="10000"/>
                </a:schemeClr>
              </a:solidFill>
            </a:endParaRPr>
          </a:p>
          <a:p>
            <a:pPr>
              <a:spcBef>
                <a:spcPts val="600"/>
              </a:spcBef>
            </a:pPr>
            <a:endParaRPr lang="en-US" dirty="0">
              <a:solidFill>
                <a:schemeClr val="accent2">
                  <a:lumMod val="90000"/>
                  <a:lumOff val="10000"/>
                </a:schemeClr>
              </a:solidFill>
            </a:endParaRPr>
          </a:p>
        </p:txBody>
      </p:sp>
      <p:sp>
        <p:nvSpPr>
          <p:cNvPr id="7" name="Google Shape;185;p24"/>
          <p:cNvSpPr txBox="1">
            <a:spLocks/>
          </p:cNvSpPr>
          <p:nvPr/>
        </p:nvSpPr>
        <p:spPr>
          <a:xfrm>
            <a:off x="4633415" y="4019045"/>
            <a:ext cx="2803065" cy="142190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buClr>
                <a:schemeClr val="dk1"/>
              </a:buClr>
              <a:buSzPts val="1100"/>
            </a:pPr>
            <a:r>
              <a:rPr lang="en-US" sz="2200" b="1" dirty="0" smtClean="0">
                <a:solidFill>
                  <a:schemeClr val="accent2">
                    <a:lumMod val="90000"/>
                    <a:lumOff val="10000"/>
                  </a:schemeClr>
                </a:solidFill>
                <a:latin typeface="+mj-lt"/>
              </a:rPr>
              <a:t>Chiều cao: </a:t>
            </a:r>
            <a:endParaRPr lang="en-US" sz="2200" dirty="0">
              <a:solidFill>
                <a:schemeClr val="accent2">
                  <a:lumMod val="90000"/>
                  <a:lumOff val="10000"/>
                </a:schemeClr>
              </a:solidFill>
              <a:latin typeface="+mj-lt"/>
            </a:endParaRPr>
          </a:p>
        </p:txBody>
      </p:sp>
      <p:sp>
        <p:nvSpPr>
          <p:cNvPr id="8" name="Google Shape;186;p24"/>
          <p:cNvSpPr/>
          <p:nvPr/>
        </p:nvSpPr>
        <p:spPr>
          <a:xfrm rot="729144">
            <a:off x="2265563" y="3054676"/>
            <a:ext cx="916334" cy="857729"/>
          </a:xfrm>
          <a:prstGeom prst="wedgeEllipseCallout">
            <a:avLst>
              <a:gd name="adj1" fmla="val -20833"/>
              <a:gd name="adj2" fmla="val 625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9" name="Google Shape;187;p24"/>
          <p:cNvSpPr/>
          <p:nvPr/>
        </p:nvSpPr>
        <p:spPr>
          <a:xfrm rot="-773137" flipH="1">
            <a:off x="2680569" y="2785714"/>
            <a:ext cx="1352069" cy="929054"/>
          </a:xfrm>
          <a:prstGeom prst="wedgeEllipseCallout">
            <a:avLst>
              <a:gd name="adj1" fmla="val -20833"/>
              <a:gd name="adj2" fmla="val 62500"/>
            </a:avLst>
          </a:prstGeom>
          <a:solidFill>
            <a:schemeClr val="accent3">
              <a:lumMod val="50000"/>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1</a:t>
            </a:r>
            <a:endParaRPr sz="2000" b="1" dirty="0">
              <a:solidFill>
                <a:schemeClr val="bg1"/>
              </a:solidFill>
            </a:endParaRPr>
          </a:p>
        </p:txBody>
      </p:sp>
      <p:sp>
        <p:nvSpPr>
          <p:cNvPr id="10" name="Google Shape;188;p24"/>
          <p:cNvSpPr/>
          <p:nvPr/>
        </p:nvSpPr>
        <p:spPr>
          <a:xfrm rot="729144">
            <a:off x="5109938" y="3115451"/>
            <a:ext cx="916334" cy="857729"/>
          </a:xfrm>
          <a:prstGeom prst="wedgeEllipseCallout">
            <a:avLst>
              <a:gd name="adj1" fmla="val -20833"/>
              <a:gd name="adj2" fmla="val 62500"/>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BCD4"/>
              </a:solidFill>
            </a:endParaRPr>
          </a:p>
        </p:txBody>
      </p:sp>
      <p:sp>
        <p:nvSpPr>
          <p:cNvPr id="11" name="Google Shape;189;p24"/>
          <p:cNvSpPr/>
          <p:nvPr/>
        </p:nvSpPr>
        <p:spPr>
          <a:xfrm rot="-773137" flipH="1">
            <a:off x="5521198" y="2831981"/>
            <a:ext cx="1294271" cy="929054"/>
          </a:xfrm>
          <a:prstGeom prst="wedgeEllipseCallout">
            <a:avLst>
              <a:gd name="adj1" fmla="val -20833"/>
              <a:gd name="adj2" fmla="val 62500"/>
            </a:avLst>
          </a:prstGeom>
          <a:solidFill>
            <a:schemeClr val="accent1">
              <a:alpha val="715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b="1" dirty="0" smtClean="0">
                <a:solidFill>
                  <a:schemeClr val="bg1"/>
                </a:solidFill>
              </a:rPr>
              <a:t>Lớp 6</a:t>
            </a:r>
            <a:endParaRPr sz="2000" b="1" dirty="0">
              <a:solidFill>
                <a:schemeClr val="bg1"/>
              </a:solidFill>
            </a:endParaRPr>
          </a:p>
        </p:txBody>
      </p:sp>
    </p:spTree>
    <p:extLst>
      <p:ext uri="{BB962C8B-B14F-4D97-AF65-F5344CB8AC3E}">
        <p14:creationId xmlns:p14="http://schemas.microsoft.com/office/powerpoint/2010/main" val="202080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arn(inVertical)">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624650" y="1869430"/>
            <a:ext cx="5894700" cy="617976"/>
          </a:xfrm>
        </p:spPr>
        <p:txBody>
          <a:bodyPr/>
          <a:lstStyle/>
          <a:p>
            <a:r>
              <a:rPr lang="en-US" sz="2600" b="1" i="0" dirty="0" smtClean="0">
                <a:latin typeface="+mj-lt"/>
              </a:rPr>
              <a:t>Hướng dẫn về nhà</a:t>
            </a:r>
            <a:endParaRPr lang="en-US" sz="2600" b="1" i="0" dirty="0">
              <a:latin typeface="+mj-lt"/>
            </a:endParaRPr>
          </a:p>
        </p:txBody>
      </p:sp>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grpSp>
        <p:nvGrpSpPr>
          <p:cNvPr id="29" name="Google Shape;238;p29"/>
          <p:cNvGrpSpPr/>
          <p:nvPr/>
        </p:nvGrpSpPr>
        <p:grpSpPr>
          <a:xfrm>
            <a:off x="577901" y="3232800"/>
            <a:ext cx="2747082" cy="1116622"/>
            <a:chOff x="102755" y="1986800"/>
            <a:chExt cx="3172883" cy="1289700"/>
          </a:xfrm>
        </p:grpSpPr>
        <p:sp>
          <p:nvSpPr>
            <p:cNvPr id="30" name="Google Shape;239;p29"/>
            <p:cNvSpPr txBox="1"/>
            <p:nvPr/>
          </p:nvSpPr>
          <p:spPr>
            <a:xfrm>
              <a:off x="102755" y="1986800"/>
              <a:ext cx="2364651"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75000"/>
                    </a:schemeClr>
                  </a:solidFill>
                  <a:latin typeface="+mn-lt"/>
                  <a:ea typeface="Bellota Text Light"/>
                  <a:cs typeface="Bellota Text Light"/>
                  <a:sym typeface="Bellota Text Light"/>
                </a:rPr>
                <a:t>Làm bài tập 2 SGK trang 89</a:t>
              </a:r>
              <a:endParaRPr sz="2000" dirty="0">
                <a:solidFill>
                  <a:schemeClr val="accent3">
                    <a:lumMod val="75000"/>
                  </a:schemeClr>
                </a:solidFill>
                <a:latin typeface="+mn-lt"/>
                <a:ea typeface="Bellota Text Light"/>
                <a:cs typeface="Bellota Text Light"/>
                <a:sym typeface="Bellota Text Light"/>
              </a:endParaRPr>
            </a:p>
          </p:txBody>
        </p:sp>
        <p:cxnSp>
          <p:nvCxnSpPr>
            <p:cNvPr id="31" name="Google Shape;240;p29"/>
            <p:cNvCxnSpPr/>
            <p:nvPr/>
          </p:nvCxnSpPr>
          <p:spPr>
            <a:xfrm rot="10800000">
              <a:off x="2642038" y="2647950"/>
              <a:ext cx="633600" cy="0"/>
            </a:xfrm>
            <a:prstGeom prst="straightConnector1">
              <a:avLst/>
            </a:prstGeom>
            <a:noFill/>
            <a:ln w="9525" cap="flat" cmpd="sng">
              <a:solidFill>
                <a:schemeClr val="accent3"/>
              </a:solidFill>
              <a:prstDash val="solid"/>
              <a:round/>
              <a:headEnd type="none" w="sm" len="sm"/>
              <a:tailEnd type="oval" w="med" len="med"/>
            </a:ln>
          </p:spPr>
        </p:cxnSp>
      </p:grpSp>
      <p:grpSp>
        <p:nvGrpSpPr>
          <p:cNvPr id="32" name="Google Shape;241;p29"/>
          <p:cNvGrpSpPr/>
          <p:nvPr/>
        </p:nvGrpSpPr>
        <p:grpSpPr>
          <a:xfrm>
            <a:off x="4999614" y="2659280"/>
            <a:ext cx="3449442" cy="1116622"/>
            <a:chOff x="5209838" y="1324383"/>
            <a:chExt cx="3984109" cy="1289700"/>
          </a:xfrm>
        </p:grpSpPr>
        <p:sp>
          <p:nvSpPr>
            <p:cNvPr id="33" name="Google Shape;242;p29"/>
            <p:cNvSpPr txBox="1"/>
            <p:nvPr/>
          </p:nvSpPr>
          <p:spPr>
            <a:xfrm>
              <a:off x="6696488" y="1324383"/>
              <a:ext cx="2497459"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3">
                      <a:lumMod val="50000"/>
                    </a:schemeClr>
                  </a:solidFill>
                  <a:latin typeface="+mj-lt"/>
                  <a:ea typeface="Bellota Text Light"/>
                  <a:cs typeface="Bellota Text Light"/>
                  <a:sym typeface="Bellota Text Light"/>
                </a:rPr>
                <a:t>Đọc trước Bài 18 – Thực hành quan sát tế bào sinh vật</a:t>
              </a:r>
              <a:endParaRPr sz="2000" dirty="0">
                <a:solidFill>
                  <a:schemeClr val="accent3">
                    <a:lumMod val="50000"/>
                  </a:schemeClr>
                </a:solidFill>
                <a:latin typeface="+mj-lt"/>
                <a:ea typeface="Bellota Text Light"/>
                <a:cs typeface="Bellota Text Light"/>
                <a:sym typeface="Bellota Text Light"/>
              </a:endParaRPr>
            </a:p>
          </p:txBody>
        </p:sp>
        <p:cxnSp>
          <p:nvCxnSpPr>
            <p:cNvPr id="34" name="Google Shape;243;p29"/>
            <p:cNvCxnSpPr/>
            <p:nvPr/>
          </p:nvCxnSpPr>
          <p:spPr>
            <a:xfrm>
              <a:off x="5209838" y="1969233"/>
              <a:ext cx="1286700" cy="0"/>
            </a:xfrm>
            <a:prstGeom prst="straightConnector1">
              <a:avLst/>
            </a:prstGeom>
            <a:noFill/>
            <a:ln w="9525" cap="flat" cmpd="sng">
              <a:solidFill>
                <a:schemeClr val="accent2"/>
              </a:solidFill>
              <a:prstDash val="solid"/>
              <a:round/>
              <a:headEnd type="none" w="sm" len="sm"/>
              <a:tailEnd type="oval" w="med" len="med"/>
            </a:ln>
          </p:spPr>
        </p:cxnSp>
      </p:grpSp>
      <p:grpSp>
        <p:nvGrpSpPr>
          <p:cNvPr id="35" name="Google Shape;244;p29"/>
          <p:cNvGrpSpPr/>
          <p:nvPr/>
        </p:nvGrpSpPr>
        <p:grpSpPr>
          <a:xfrm>
            <a:off x="4999614" y="3899134"/>
            <a:ext cx="3581116" cy="1116622"/>
            <a:chOff x="5209838" y="3020450"/>
            <a:chExt cx="3829694" cy="1289700"/>
          </a:xfrm>
        </p:grpSpPr>
        <p:sp>
          <p:nvSpPr>
            <p:cNvPr id="36" name="Google Shape;245;p29"/>
            <p:cNvSpPr txBox="1"/>
            <p:nvPr/>
          </p:nvSpPr>
          <p:spPr>
            <a:xfrm>
              <a:off x="6696490" y="3020450"/>
              <a:ext cx="2343042" cy="12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Làm các bài tập của Bài 17 </a:t>
              </a:r>
            </a:p>
            <a:p>
              <a:pPr marL="0" lvl="0" indent="0" algn="ctr" rtl="0">
                <a:spcBef>
                  <a:spcPts val="0"/>
                </a:spcBef>
                <a:spcAft>
                  <a:spcPts val="0"/>
                </a:spcAft>
                <a:buNone/>
              </a:pPr>
              <a:r>
                <a:rPr lang="en-US" sz="2000" dirty="0" smtClean="0">
                  <a:solidFill>
                    <a:schemeClr val="accent4">
                      <a:lumMod val="75000"/>
                    </a:schemeClr>
                  </a:solidFill>
                  <a:latin typeface="+mj-lt"/>
                  <a:ea typeface="Bellota Text Light"/>
                  <a:cs typeface="Bellota Text Light"/>
                  <a:sym typeface="Bellota Text Light"/>
                </a:rPr>
                <a:t>Sách bài tập</a:t>
              </a:r>
              <a:endParaRPr sz="2000" dirty="0">
                <a:solidFill>
                  <a:schemeClr val="accent4">
                    <a:lumMod val="75000"/>
                  </a:schemeClr>
                </a:solidFill>
                <a:latin typeface="+mj-lt"/>
                <a:ea typeface="Bellota Text Light"/>
                <a:cs typeface="Bellota Text Light"/>
                <a:sym typeface="Bellota Text Light"/>
              </a:endParaRPr>
            </a:p>
          </p:txBody>
        </p:sp>
        <p:cxnSp>
          <p:nvCxnSpPr>
            <p:cNvPr id="37" name="Google Shape;246;p29"/>
            <p:cNvCxnSpPr/>
            <p:nvPr/>
          </p:nvCxnSpPr>
          <p:spPr>
            <a:xfrm>
              <a:off x="5209838" y="3648300"/>
              <a:ext cx="1286700" cy="0"/>
            </a:xfrm>
            <a:prstGeom prst="straightConnector1">
              <a:avLst/>
            </a:prstGeom>
            <a:noFill/>
            <a:ln w="9525" cap="flat" cmpd="sng">
              <a:solidFill>
                <a:schemeClr val="accent4"/>
              </a:solidFill>
              <a:prstDash val="solid"/>
              <a:round/>
              <a:headEnd type="none" w="sm" len="sm"/>
              <a:tailEnd type="oval" w="med" len="med"/>
            </a:ln>
          </p:spPr>
        </p:cxnSp>
      </p:grpSp>
      <p:grpSp>
        <p:nvGrpSpPr>
          <p:cNvPr id="38" name="Google Shape;247;p29"/>
          <p:cNvGrpSpPr/>
          <p:nvPr/>
        </p:nvGrpSpPr>
        <p:grpSpPr>
          <a:xfrm>
            <a:off x="2793880" y="2143335"/>
            <a:ext cx="3302884" cy="3281899"/>
            <a:chOff x="2662213" y="676344"/>
            <a:chExt cx="3814835" cy="3790597"/>
          </a:xfrm>
        </p:grpSpPr>
        <p:sp>
          <p:nvSpPr>
            <p:cNvPr id="39" name="Google Shape;248;p29"/>
            <p:cNvSpPr/>
            <p:nvPr/>
          </p:nvSpPr>
          <p:spPr>
            <a:xfrm rot="3600185">
              <a:off x="3169983" y="1184511"/>
              <a:ext cx="2774659" cy="2774659"/>
            </a:xfrm>
            <a:prstGeom prst="blockArc">
              <a:avLst>
                <a:gd name="adj1" fmla="val 12622480"/>
                <a:gd name="adj2" fmla="val 19781569"/>
                <a:gd name="adj3" fmla="val 2077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9;p29"/>
            <p:cNvSpPr/>
            <p:nvPr/>
          </p:nvSpPr>
          <p:spPr>
            <a:xfrm rot="10800000">
              <a:off x="3183490" y="1163229"/>
              <a:ext cx="2774700" cy="2774700"/>
            </a:xfrm>
            <a:prstGeom prst="blockArc">
              <a:avLst>
                <a:gd name="adj1" fmla="val 12622480"/>
                <a:gd name="adj2" fmla="val 19662822"/>
                <a:gd name="adj3" fmla="val 20729"/>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0;p29"/>
            <p:cNvSpPr/>
            <p:nvPr/>
          </p:nvSpPr>
          <p:spPr>
            <a:xfrm rot="-3600185">
              <a:off x="3194618" y="1184114"/>
              <a:ext cx="2774659" cy="2774659"/>
            </a:xfrm>
            <a:prstGeom prst="blockArc">
              <a:avLst>
                <a:gd name="adj1" fmla="val 12622480"/>
                <a:gd name="adj2" fmla="val 19703271"/>
                <a:gd name="adj3" fmla="val 2085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251;p29"/>
            <p:cNvGrpSpPr/>
            <p:nvPr/>
          </p:nvGrpSpPr>
          <p:grpSpPr>
            <a:xfrm rot="-7200165">
              <a:off x="3337679" y="2826785"/>
              <a:ext cx="585011" cy="585536"/>
              <a:chOff x="1967628" y="812211"/>
              <a:chExt cx="588000" cy="588000"/>
            </a:xfrm>
          </p:grpSpPr>
          <p:sp>
            <p:nvSpPr>
              <p:cNvPr id="52" name="Google Shape;252;p29"/>
              <p:cNvSpPr/>
              <p:nvPr/>
            </p:nvSpPr>
            <p:spPr>
              <a:xfrm rot="39023">
                <a:off x="1970909" y="815492"/>
                <a:ext cx="581437" cy="581437"/>
              </a:xfrm>
              <a:prstGeom prst="pie">
                <a:avLst>
                  <a:gd name="adj1" fmla="val 6190354"/>
                  <a:gd name="adj2" fmla="val 14996165"/>
                </a:avLst>
              </a:prstGeom>
              <a:solidFill>
                <a:schemeClr val="accent3"/>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3;p29"/>
              <p:cNvSpPr/>
              <p:nvPr/>
            </p:nvSpPr>
            <p:spPr>
              <a:xfrm rot="10800000">
                <a:off x="1970875" y="815525"/>
                <a:ext cx="581400" cy="581400"/>
              </a:xfrm>
              <a:prstGeom prst="pie">
                <a:avLst>
                  <a:gd name="adj1" fmla="val 4028252"/>
                  <a:gd name="adj2" fmla="val 1718367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254;p29"/>
            <p:cNvGrpSpPr/>
            <p:nvPr/>
          </p:nvGrpSpPr>
          <p:grpSpPr>
            <a:xfrm>
              <a:off x="4264097" y="1180331"/>
              <a:ext cx="585001" cy="585530"/>
              <a:chOff x="1970048" y="811613"/>
              <a:chExt cx="588000" cy="588000"/>
            </a:xfrm>
          </p:grpSpPr>
          <p:sp>
            <p:nvSpPr>
              <p:cNvPr id="50" name="Google Shape;255;p29"/>
              <p:cNvSpPr/>
              <p:nvPr/>
            </p:nvSpPr>
            <p:spPr>
              <a:xfrm rot="39023">
                <a:off x="1973329" y="814894"/>
                <a:ext cx="581437" cy="581437"/>
              </a:xfrm>
              <a:prstGeom prst="pie">
                <a:avLst>
                  <a:gd name="adj1" fmla="val 6190354"/>
                  <a:gd name="adj2" fmla="val 14996165"/>
                </a:avLst>
              </a:prstGeom>
              <a:solidFill>
                <a:schemeClr val="accent2"/>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6;p29"/>
              <p:cNvSpPr/>
              <p:nvPr/>
            </p:nvSpPr>
            <p:spPr>
              <a:xfrm rot="10800000">
                <a:off x="1973295" y="814927"/>
                <a:ext cx="581400" cy="581400"/>
              </a:xfrm>
              <a:prstGeom prst="pie">
                <a:avLst>
                  <a:gd name="adj1" fmla="val 4028252"/>
                  <a:gd name="adj2" fmla="val 171836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57;p29"/>
            <p:cNvGrpSpPr/>
            <p:nvPr/>
          </p:nvGrpSpPr>
          <p:grpSpPr>
            <a:xfrm rot="7200165">
              <a:off x="5229930" y="2804716"/>
              <a:ext cx="585011" cy="585536"/>
              <a:chOff x="1977085" y="811649"/>
              <a:chExt cx="588000" cy="588000"/>
            </a:xfrm>
          </p:grpSpPr>
          <p:sp>
            <p:nvSpPr>
              <p:cNvPr id="48" name="Google Shape;258;p29"/>
              <p:cNvSpPr/>
              <p:nvPr/>
            </p:nvSpPr>
            <p:spPr>
              <a:xfrm rot="39023">
                <a:off x="1980366" y="814930"/>
                <a:ext cx="581437" cy="581437"/>
              </a:xfrm>
              <a:prstGeom prst="pie">
                <a:avLst>
                  <a:gd name="adj1" fmla="val 6190354"/>
                  <a:gd name="adj2" fmla="val 14996165"/>
                </a:avLst>
              </a:prstGeom>
              <a:solidFill>
                <a:schemeClr val="accent4"/>
              </a:solidFill>
              <a:ln>
                <a:noFill/>
              </a:ln>
              <a:effectLst>
                <a:outerShdw blurRad="142875" algn="bl" rotWithShape="0">
                  <a:srgbClr val="000000">
                    <a:alpha val="4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p29"/>
              <p:cNvSpPr/>
              <p:nvPr/>
            </p:nvSpPr>
            <p:spPr>
              <a:xfrm rot="10800000">
                <a:off x="1980332" y="814963"/>
                <a:ext cx="581400" cy="581400"/>
              </a:xfrm>
              <a:prstGeom prst="pie">
                <a:avLst>
                  <a:gd name="adj1" fmla="val 4028252"/>
                  <a:gd name="adj2" fmla="val 17183677"/>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60;p29"/>
            <p:cNvSpPr txBox="1"/>
            <p:nvPr/>
          </p:nvSpPr>
          <p:spPr>
            <a:xfrm>
              <a:off x="4334550" y="1255312"/>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03 </a:t>
              </a:r>
              <a:endParaRPr sz="1600">
                <a:solidFill>
                  <a:schemeClr val="lt1"/>
                </a:solidFill>
                <a:latin typeface="Vidaloka"/>
                <a:ea typeface="Vidaloka"/>
                <a:cs typeface="Vidaloka"/>
                <a:sym typeface="Vidaloka"/>
              </a:endParaRPr>
            </a:p>
          </p:txBody>
        </p:sp>
        <p:sp>
          <p:nvSpPr>
            <p:cNvPr id="46" name="Google Shape;261;p29"/>
            <p:cNvSpPr txBox="1"/>
            <p:nvPr/>
          </p:nvSpPr>
          <p:spPr>
            <a:xfrm>
              <a:off x="3375648" y="2887440"/>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01 </a:t>
              </a:r>
              <a:endParaRPr sz="1600">
                <a:solidFill>
                  <a:schemeClr val="lt1"/>
                </a:solidFill>
                <a:latin typeface="Vidaloka"/>
                <a:ea typeface="Vidaloka"/>
                <a:cs typeface="Vidaloka"/>
                <a:sym typeface="Vidaloka"/>
              </a:endParaRPr>
            </a:p>
          </p:txBody>
        </p:sp>
        <p:sp>
          <p:nvSpPr>
            <p:cNvPr id="47" name="Google Shape;262;p29"/>
            <p:cNvSpPr txBox="1"/>
            <p:nvPr/>
          </p:nvSpPr>
          <p:spPr>
            <a:xfrm>
              <a:off x="5281877" y="2857865"/>
              <a:ext cx="509100" cy="26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chemeClr val="lt1"/>
                  </a:solidFill>
                  <a:latin typeface="Vidaloka"/>
                  <a:ea typeface="Vidaloka"/>
                  <a:cs typeface="Vidaloka"/>
                  <a:sym typeface="Vidaloka"/>
                </a:rPr>
                <a:t>02 </a:t>
              </a:r>
              <a:endParaRPr sz="1600">
                <a:solidFill>
                  <a:schemeClr val="lt1"/>
                </a:solidFill>
                <a:latin typeface="Vidaloka"/>
                <a:ea typeface="Vidaloka"/>
                <a:cs typeface="Vidaloka"/>
                <a:sym typeface="Vidaloka"/>
              </a:endParaRPr>
            </a:p>
          </p:txBody>
        </p:sp>
      </p:grpSp>
    </p:spTree>
    <p:extLst>
      <p:ext uri="{BB962C8B-B14F-4D97-AF65-F5344CB8AC3E}">
        <p14:creationId xmlns:p14="http://schemas.microsoft.com/office/powerpoint/2010/main" val="81355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par>
                                <p:cTn id="19" presetID="16" presetClass="entr" presetSubtype="21"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3593"/>
            <a:ext cx="9144000" cy="1159800"/>
          </a:xfrm>
        </p:spPr>
        <p:txBody>
          <a:bodyPr/>
          <a:lstStyle/>
          <a:p>
            <a:pPr algn="ctr"/>
            <a:r>
              <a:rPr lang="en-US" dirty="0" smtClean="0">
                <a:latin typeface="+mj-lt"/>
              </a:rPr>
              <a:t>CẢM ƠN CÁC EM</a:t>
            </a:r>
            <a:br>
              <a:rPr lang="en-US" dirty="0" smtClean="0">
                <a:latin typeface="+mj-lt"/>
              </a:rPr>
            </a:br>
            <a:r>
              <a:rPr lang="en-US" dirty="0" smtClean="0">
                <a:latin typeface="+mj-lt"/>
              </a:rPr>
              <a:t>ĐÃ LẮNG NGHE BÀI GIẢNG!</a:t>
            </a:r>
            <a:endParaRPr lang="en-US" dirty="0">
              <a:latin typeface="+mj-lt"/>
            </a:endParaRPr>
          </a:p>
        </p:txBody>
      </p:sp>
    </p:spTree>
    <p:extLst>
      <p:ext uri="{BB962C8B-B14F-4D97-AF65-F5344CB8AC3E}">
        <p14:creationId xmlns:p14="http://schemas.microsoft.com/office/powerpoint/2010/main" val="19866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2"/>
          <p:cNvSpPr txBox="1">
            <a:spLocks noGrp="1"/>
          </p:cNvSpPr>
          <p:nvPr>
            <p:ph type="ctrTitle" idx="4294967295"/>
          </p:nvPr>
        </p:nvSpPr>
        <p:spPr>
          <a:xfrm>
            <a:off x="0" y="496791"/>
            <a:ext cx="9144000" cy="72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800" dirty="0" smtClean="0">
                <a:solidFill>
                  <a:srgbClr val="FFFFFF"/>
                </a:solidFill>
                <a:latin typeface="+mj-lt"/>
              </a:rPr>
              <a:t>NỘI DUNG BÀI HỌC</a:t>
            </a:r>
            <a:endParaRPr sz="2800" dirty="0">
              <a:solidFill>
                <a:srgbClr val="FFFFFF"/>
              </a:solidFill>
              <a:latin typeface="+mj-lt"/>
            </a:endParaRPr>
          </a:p>
        </p:txBody>
      </p:sp>
      <p:sp>
        <p:nvSpPr>
          <p:cNvPr id="130" name="Google Shape;130;p22"/>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48" name="Google Shape;582;p56"/>
          <p:cNvSpPr/>
          <p:nvPr/>
        </p:nvSpPr>
        <p:spPr>
          <a:xfrm rot="-5400000">
            <a:off x="2451665" y="858549"/>
            <a:ext cx="1086430" cy="2902744"/>
          </a:xfrm>
          <a:prstGeom prst="flowChartOffpageConnector">
            <a:avLst/>
          </a:prstGeom>
          <a:solidFill>
            <a:schemeClr val="bg2">
              <a:lumMod val="90000"/>
              <a:lumOff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4;p56"/>
          <p:cNvSpPr/>
          <p:nvPr/>
        </p:nvSpPr>
        <p:spPr>
          <a:xfrm>
            <a:off x="4568178" y="1766706"/>
            <a:ext cx="3749206" cy="1102224"/>
          </a:xfrm>
          <a:custGeom>
            <a:avLst/>
            <a:gdLst/>
            <a:ahLst/>
            <a:cxnLst/>
            <a:rect l="l" t="t" r="r" b="b"/>
            <a:pathLst>
              <a:path w="90142" h="56389" extrusionOk="0">
                <a:moveTo>
                  <a:pt x="0" y="0"/>
                </a:moveTo>
                <a:lnTo>
                  <a:pt x="73914" y="0"/>
                </a:lnTo>
                <a:lnTo>
                  <a:pt x="90142" y="28107"/>
                </a:lnTo>
                <a:lnTo>
                  <a:pt x="73813" y="56389"/>
                </a:lnTo>
                <a:lnTo>
                  <a:pt x="0" y="56389"/>
                </a:lnTo>
                <a:lnTo>
                  <a:pt x="16140" y="28434"/>
                </a:lnTo>
                <a:close/>
              </a:path>
            </a:pathLst>
          </a:custGeom>
          <a:solidFill>
            <a:srgbClr val="92D050"/>
          </a:solidFill>
          <a:ln>
            <a:noFill/>
          </a:ln>
        </p:spPr>
      </p:sp>
      <p:sp>
        <p:nvSpPr>
          <p:cNvPr id="50" name="Google Shape;595;p56"/>
          <p:cNvSpPr txBox="1"/>
          <p:nvPr/>
        </p:nvSpPr>
        <p:spPr>
          <a:xfrm>
            <a:off x="1589457" y="1844638"/>
            <a:ext cx="2413392" cy="9463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smtClean="0">
                <a:solidFill>
                  <a:schemeClr val="bg1"/>
                </a:solidFill>
                <a:latin typeface="+mj-lt"/>
                <a:ea typeface="Muli"/>
                <a:cs typeface="Muli"/>
                <a:sym typeface="Muli"/>
              </a:rPr>
              <a:t>1. Khái quát chung về tế bào</a:t>
            </a:r>
            <a:endParaRPr sz="2000" b="1" dirty="0">
              <a:solidFill>
                <a:schemeClr val="bg1"/>
              </a:solidFill>
              <a:latin typeface="+mj-lt"/>
              <a:ea typeface="Muli"/>
              <a:cs typeface="Muli"/>
              <a:sym typeface="Muli"/>
            </a:endParaRPr>
          </a:p>
        </p:txBody>
      </p:sp>
      <p:sp>
        <p:nvSpPr>
          <p:cNvPr id="51" name="Google Shape;596;p56"/>
          <p:cNvSpPr txBox="1"/>
          <p:nvPr/>
        </p:nvSpPr>
        <p:spPr>
          <a:xfrm>
            <a:off x="5143008" y="2100625"/>
            <a:ext cx="2867758" cy="422490"/>
          </a:xfrm>
          <a:prstGeom prst="rect">
            <a:avLst/>
          </a:prstGeom>
          <a:noFill/>
          <a:ln>
            <a:noFill/>
          </a:ln>
        </p:spPr>
        <p:txBody>
          <a:bodyPr spcFirstLastPara="1" wrap="square" lIns="91425" tIns="91425" rIns="91425" bIns="91425" anchor="ctr" anchorCtr="0">
            <a:noAutofit/>
          </a:bodyPr>
          <a:lstStyle/>
          <a:p>
            <a:pPr lvl="0" algn="ctr"/>
            <a:r>
              <a:rPr lang="en-US" sz="2000" b="1" dirty="0" smtClean="0">
                <a:solidFill>
                  <a:schemeClr val="bg1"/>
                </a:solidFill>
                <a:latin typeface="+mj-lt"/>
                <a:ea typeface="Muli"/>
                <a:cs typeface="Muli"/>
                <a:sym typeface="Muli"/>
              </a:rPr>
              <a:t>Sự lớn lên và sinh sản của tế bào</a:t>
            </a:r>
            <a:endParaRPr lang="en-US" sz="2000" b="1" dirty="0">
              <a:solidFill>
                <a:schemeClr val="bg1"/>
              </a:solidFill>
              <a:latin typeface="+mj-lt"/>
              <a:ea typeface="Muli"/>
              <a:cs typeface="Muli"/>
              <a:sym typeface="Muli"/>
            </a:endParaRPr>
          </a:p>
        </p:txBody>
      </p:sp>
      <p:sp>
        <p:nvSpPr>
          <p:cNvPr id="2" name="Rectangle 1"/>
          <p:cNvSpPr/>
          <p:nvPr/>
        </p:nvSpPr>
        <p:spPr>
          <a:xfrm>
            <a:off x="1382573" y="3010388"/>
            <a:ext cx="3241055" cy="1587614"/>
          </a:xfrm>
          <a:prstGeom prst="rect">
            <a:avLst/>
          </a:prstGeom>
        </p:spPr>
        <p:txBody>
          <a:bodyPr wrap="square">
            <a:spAutoFit/>
          </a:bodyPr>
          <a:lstStyle/>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tế bào là gì?</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kích thước và hình dạng của tế bào</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các thành phần chính của tế bào. </a:t>
            </a:r>
            <a:endParaRPr lang="en-US" sz="1800" dirty="0">
              <a:solidFill>
                <a:srgbClr val="FFFF00"/>
              </a:solidFill>
            </a:endParaRPr>
          </a:p>
        </p:txBody>
      </p:sp>
      <p:sp>
        <p:nvSpPr>
          <p:cNvPr id="53" name="Rectangle 52"/>
          <p:cNvSpPr/>
          <p:nvPr/>
        </p:nvSpPr>
        <p:spPr>
          <a:xfrm>
            <a:off x="4899965" y="3010388"/>
            <a:ext cx="3241055" cy="1272143"/>
          </a:xfrm>
          <a:prstGeom prst="rect">
            <a:avLst/>
          </a:prstGeom>
        </p:spPr>
        <p:txBody>
          <a:bodyPr wrap="square">
            <a:spAutoFit/>
          </a:bodyPr>
          <a:lstStyle/>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ea typeface="Muli"/>
                <a:cs typeface="Muli"/>
                <a:sym typeface="Muli"/>
              </a:rPr>
              <a:t>Tìm hiểu sự lớn lên của tế bào.</a:t>
            </a:r>
          </a:p>
          <a:p>
            <a:pPr marL="285750" indent="-285750" algn="just">
              <a:lnSpc>
                <a:spcPts val="2200"/>
              </a:lnSpc>
              <a:spcBef>
                <a:spcPts val="200"/>
              </a:spcBef>
              <a:spcAft>
                <a:spcPts val="200"/>
              </a:spcAft>
              <a:buFont typeface="Wingdings" panose="05000000000000000000" pitchFamily="2" charset="2"/>
              <a:buChar char="§"/>
            </a:pPr>
            <a:r>
              <a:rPr lang="en-US" sz="1800" b="1" dirty="0" smtClean="0">
                <a:solidFill>
                  <a:srgbClr val="FFFF00"/>
                </a:solidFill>
                <a:cs typeface="Muli"/>
                <a:sym typeface="Muli"/>
              </a:rPr>
              <a:t>Tìm hiểu sự sinh sản của tế bào. </a:t>
            </a:r>
            <a:endParaRPr lang="en-US" sz="1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down)">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barn(inVertical)">
                                      <p:cBhvr>
                                        <p:cTn id="18" dur="500"/>
                                        <p:tgtEl>
                                          <p:spTgt spid="51"/>
                                        </p:tgtEl>
                                      </p:cBhvr>
                                    </p:animEffect>
                                  </p:childTnLst>
                                </p:cTn>
                              </p:par>
                              <p:par>
                                <p:cTn id="19" presetID="16" presetClass="entr" presetSubtype="21"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barn(inVertical)">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barn(inVertical)">
                                      <p:cBhvr>
                                        <p:cTn id="3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48" grpId="0" animBg="1"/>
      <p:bldP spid="50" grpId="0"/>
      <p:bldP spid="51" grpId="0"/>
      <p:bldP spid="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ctrTitle"/>
          </p:nvPr>
        </p:nvSpPr>
        <p:spPr>
          <a:xfrm>
            <a:off x="175565" y="577899"/>
            <a:ext cx="9144000" cy="55944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dirty="0">
                <a:solidFill>
                  <a:schemeClr val="bg1"/>
                </a:solidFill>
                <a:latin typeface="+mj-lt"/>
              </a:rPr>
              <a:t>1. </a:t>
            </a:r>
            <a:r>
              <a:rPr lang="en" sz="2600" dirty="0" smtClean="0">
                <a:solidFill>
                  <a:schemeClr val="bg1"/>
                </a:solidFill>
                <a:latin typeface="+mj-lt"/>
              </a:rPr>
              <a:t>Khái quát chung về tế bào</a:t>
            </a:r>
            <a:endParaRPr sz="2600" dirty="0">
              <a:solidFill>
                <a:schemeClr val="bg1"/>
              </a:solidFill>
              <a:latin typeface="+mj-lt"/>
            </a:endParaRPr>
          </a:p>
        </p:txBody>
      </p:sp>
      <p:sp>
        <p:nvSpPr>
          <p:cNvPr id="136" name="Google Shape;136;p23"/>
          <p:cNvSpPr txBox="1">
            <a:spLocks noGrp="1"/>
          </p:cNvSpPr>
          <p:nvPr>
            <p:ph type="subTitle" idx="1"/>
          </p:nvPr>
        </p:nvSpPr>
        <p:spPr>
          <a:xfrm>
            <a:off x="197511" y="2901327"/>
            <a:ext cx="4799838" cy="784800"/>
          </a:xfrm>
          <a:prstGeom prst="rect">
            <a:avLst/>
          </a:prstGeom>
        </p:spPr>
        <p:txBody>
          <a:bodyPr spcFirstLastPara="1" wrap="square" lIns="91425" tIns="91425" rIns="91425" bIns="91425" anchor="t" anchorCtr="0">
            <a:noAutofit/>
          </a:bodyPr>
          <a:lstStyle/>
          <a:p>
            <a:pPr marL="0" lvl="0" indent="0" algn="l" rtl="0">
              <a:lnSpc>
                <a:spcPts val="2500"/>
              </a:lnSpc>
              <a:spcBef>
                <a:spcPts val="200"/>
              </a:spcBef>
              <a:spcAft>
                <a:spcPts val="200"/>
              </a:spcAft>
              <a:buNone/>
            </a:pPr>
            <a:r>
              <a:rPr lang="en" sz="2000" dirty="0" smtClean="0">
                <a:solidFill>
                  <a:schemeClr val="accent2">
                    <a:lumMod val="90000"/>
                    <a:lumOff val="10000"/>
                  </a:schemeClr>
                </a:solidFill>
                <a:latin typeface="+mj-lt"/>
              </a:rPr>
              <a:t>Quan sát Hình 17.1, em hãy cho biết:</a:t>
            </a:r>
          </a:p>
          <a:p>
            <a:pPr marL="0" lvl="0" indent="0" algn="l" rtl="0">
              <a:lnSpc>
                <a:spcPts val="2500"/>
              </a:lnSpc>
              <a:spcBef>
                <a:spcPts val="200"/>
              </a:spcBef>
              <a:spcAft>
                <a:spcPts val="200"/>
              </a:spcAft>
              <a:buNone/>
            </a:pPr>
            <a:r>
              <a:rPr lang="en" sz="2000" i="1" dirty="0" smtClean="0">
                <a:solidFill>
                  <a:schemeClr val="accent2">
                    <a:lumMod val="90000"/>
                    <a:lumOff val="10000"/>
                  </a:schemeClr>
                </a:solidFill>
                <a:latin typeface="+mj-lt"/>
              </a:rPr>
              <a:t>Đơn vị cấu trúc nên cơ thể sinh vật là gì?</a:t>
            </a:r>
            <a:endParaRPr sz="2000" i="1" dirty="0">
              <a:solidFill>
                <a:schemeClr val="accent2">
                  <a:lumMod val="90000"/>
                  <a:lumOff val="10000"/>
                </a:schemeClr>
              </a:solidFill>
              <a:latin typeface="+mj-lt"/>
            </a:endParaRPr>
          </a:p>
        </p:txBody>
      </p:sp>
      <p:sp>
        <p:nvSpPr>
          <p:cNvPr id="137" name="Google Shape;137;p23"/>
          <p:cNvSpPr txBox="1">
            <a:spLocks noGrp="1"/>
          </p:cNvSpPr>
          <p:nvPr>
            <p:ph type="sldNum" idx="4294967295"/>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2" name="Picture 1"/>
          <p:cNvPicPr>
            <a:picLocks noChangeAspect="1"/>
          </p:cNvPicPr>
          <p:nvPr/>
        </p:nvPicPr>
        <p:blipFill>
          <a:blip r:embed="rId3"/>
          <a:stretch>
            <a:fillRect/>
          </a:stretch>
        </p:blipFill>
        <p:spPr>
          <a:xfrm>
            <a:off x="4945075" y="1741018"/>
            <a:ext cx="3761852" cy="3255264"/>
          </a:xfrm>
          <a:prstGeom prst="rect">
            <a:avLst/>
          </a:prstGeom>
        </p:spPr>
      </p:pic>
      <p:sp>
        <p:nvSpPr>
          <p:cNvPr id="3" name="Rectangle 2"/>
          <p:cNvSpPr/>
          <p:nvPr/>
        </p:nvSpPr>
        <p:spPr>
          <a:xfrm>
            <a:off x="212142" y="2297655"/>
            <a:ext cx="3076483" cy="430887"/>
          </a:xfrm>
          <a:prstGeom prst="rect">
            <a:avLst/>
          </a:prstGeom>
        </p:spPr>
        <p:txBody>
          <a:bodyPr wrap="none">
            <a:spAutoFit/>
          </a:bodyPr>
          <a:lstStyle/>
          <a:p>
            <a:r>
              <a:rPr lang="en" sz="2200" b="1" dirty="0" smtClean="0">
                <a:solidFill>
                  <a:schemeClr val="accent1"/>
                </a:solidFill>
              </a:rPr>
              <a:t>Tìm hiểu tế bào là gì?</a:t>
            </a:r>
            <a:endParaRPr lang="en-US" sz="22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6">
                                            <p:txEl>
                                              <p:pRg st="0" end="0"/>
                                            </p:txEl>
                                          </p:spTgt>
                                        </p:tgtEl>
                                        <p:attrNameLst>
                                          <p:attrName>style.visibility</p:attrName>
                                        </p:attrNameLst>
                                      </p:cBhvr>
                                      <p:to>
                                        <p:strVal val="visible"/>
                                      </p:to>
                                    </p:set>
                                    <p:animEffect transition="in" filter="barn(inVertical)">
                                      <p:cBhvr>
                                        <p:cTn id="12" dur="500"/>
                                        <p:tgtEl>
                                          <p:spTgt spid="136">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36">
                                            <p:txEl>
                                              <p:pRg st="1" end="1"/>
                                            </p:txEl>
                                          </p:spTgt>
                                        </p:tgtEl>
                                        <p:attrNameLst>
                                          <p:attrName>style.visibility</p:attrName>
                                        </p:attrNameLst>
                                      </p:cBhvr>
                                      <p:to>
                                        <p:strVal val="visible"/>
                                      </p:to>
                                    </p:set>
                                    <p:animEffect transition="in" filter="barn(inVertical)">
                                      <p:cBhvr>
                                        <p:cTn id="15" dur="500"/>
                                        <p:tgtEl>
                                          <p:spTgt spid="13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006015" y="836269"/>
            <a:ext cx="6553708" cy="495097"/>
          </a:xfrm>
          <a:prstGeom prst="rect">
            <a:avLst/>
          </a:prstGeom>
        </p:spPr>
        <p:txBody>
          <a:bodyPr spcFirstLastPara="1" wrap="square" lIns="91425" tIns="91425" rIns="91425" bIns="91425" anchor="b" anchorCtr="0">
            <a:noAutofit/>
          </a:bodyPr>
          <a:lstStyle/>
          <a:p>
            <a:r>
              <a:rPr lang="en-US" sz="2200" dirty="0">
                <a:latin typeface="+mj-lt"/>
              </a:rPr>
              <a:t>Đơn vị cấu trúc nên cơ thể sinh vật là </a:t>
            </a:r>
            <a:r>
              <a:rPr lang="en-US" sz="2200" dirty="0" smtClean="0">
                <a:latin typeface="+mj-lt"/>
              </a:rPr>
              <a:t>tế bào</a:t>
            </a:r>
            <a:r>
              <a:rPr lang="en-US" sz="2200" dirty="0">
                <a:latin typeface="+mj-lt"/>
              </a:rPr>
              <a:t>. </a:t>
            </a:r>
          </a:p>
        </p:txBody>
      </p:sp>
      <p:sp>
        <p:nvSpPr>
          <p:cNvPr id="149" name="Google Shape;149;p25"/>
          <p:cNvSpPr txBox="1">
            <a:spLocks noGrp="1"/>
          </p:cNvSpPr>
          <p:nvPr>
            <p:ph type="body" idx="1"/>
          </p:nvPr>
        </p:nvSpPr>
        <p:spPr>
          <a:xfrm>
            <a:off x="1038760" y="2058032"/>
            <a:ext cx="7730411" cy="1888945"/>
          </a:xfrm>
          <a:prstGeom prst="rect">
            <a:avLst/>
          </a:prstGeom>
        </p:spPr>
        <p:txBody>
          <a:bodyPr spcFirstLastPara="1" wrap="square" lIns="91425" tIns="91425" rIns="91425" bIns="91425" anchor="t" anchorCtr="0">
            <a:noAutofit/>
          </a:bodyPr>
          <a:lstStyle/>
          <a:p>
            <a:pPr algn="just">
              <a:lnSpc>
                <a:spcPts val="2400"/>
              </a:lnSpc>
              <a:spcBef>
                <a:spcPts val="200"/>
              </a:spcBef>
              <a:spcAft>
                <a:spcPts val="200"/>
              </a:spcAft>
            </a:pPr>
            <a:r>
              <a:rPr lang="en-US" sz="2000" dirty="0">
                <a:solidFill>
                  <a:schemeClr val="accent2">
                    <a:lumMod val="90000"/>
                    <a:lumOff val="10000"/>
                  </a:schemeClr>
                </a:solidFill>
                <a:latin typeface="+mj-lt"/>
              </a:rPr>
              <a:t>Lịch sử tìm ra tế bào do Robert Hooke (1665) lần đầu tiên quan 1 sát các tế bào chết từ vỏ cây sồi dưới kính hiển vi. </a:t>
            </a:r>
            <a:endParaRPr lang="en-US" sz="2000" dirty="0" smtClean="0">
              <a:solidFill>
                <a:schemeClr val="accent2">
                  <a:lumMod val="90000"/>
                  <a:lumOff val="10000"/>
                </a:schemeClr>
              </a:solidFill>
              <a:latin typeface="+mj-lt"/>
            </a:endParaRPr>
          </a:p>
          <a:p>
            <a:pPr algn="just">
              <a:lnSpc>
                <a:spcPts val="2400"/>
              </a:lnSpc>
              <a:spcBef>
                <a:spcPts val="200"/>
              </a:spcBef>
              <a:spcAft>
                <a:spcPts val="200"/>
              </a:spcAft>
            </a:pPr>
            <a:r>
              <a:rPr lang="en-US" sz="2000" dirty="0" smtClean="0">
                <a:solidFill>
                  <a:schemeClr val="accent2">
                    <a:lumMod val="90000"/>
                    <a:lumOff val="10000"/>
                  </a:schemeClr>
                </a:solidFill>
                <a:latin typeface="+mj-lt"/>
              </a:rPr>
              <a:t>Tế bào thực hiện các chức năng của cơ thể sống như: </a:t>
            </a:r>
            <a:r>
              <a:rPr lang="en-US" sz="2000" dirty="0">
                <a:solidFill>
                  <a:schemeClr val="accent2">
                    <a:lumMod val="90000"/>
                    <a:lumOff val="10000"/>
                  </a:schemeClr>
                </a:solidFill>
                <a:latin typeface="+mj-lt"/>
              </a:rPr>
              <a:t>trao </a:t>
            </a:r>
            <a:r>
              <a:rPr lang="en-US" sz="2000" dirty="0" smtClean="0">
                <a:solidFill>
                  <a:schemeClr val="accent2">
                    <a:lumMod val="90000"/>
                    <a:lumOff val="10000"/>
                  </a:schemeClr>
                </a:solidFill>
                <a:latin typeface="+mj-lt"/>
              </a:rPr>
              <a:t>đổi </a:t>
            </a:r>
            <a:r>
              <a:rPr lang="en-US" sz="2000" dirty="0">
                <a:solidFill>
                  <a:schemeClr val="accent2">
                    <a:lumMod val="90000"/>
                    <a:lumOff val="10000"/>
                  </a:schemeClr>
                </a:solidFill>
                <a:latin typeface="+mj-lt"/>
              </a:rPr>
              <a:t>chất và chuyển hóa năng lượng, sinh trưởng, phát triển, vận động, cảm ứng, sinh </a:t>
            </a:r>
            <a:r>
              <a:rPr lang="en-US" sz="2000" dirty="0" smtClean="0">
                <a:solidFill>
                  <a:schemeClr val="accent2">
                    <a:lumMod val="90000"/>
                    <a:lumOff val="10000"/>
                  </a:schemeClr>
                </a:solidFill>
                <a:latin typeface="+mj-lt"/>
              </a:rPr>
              <a:t>sản.</a:t>
            </a:r>
            <a:endParaRPr lang="en-US" sz="2000" dirty="0">
              <a:solidFill>
                <a:schemeClr val="accent2">
                  <a:lumMod val="90000"/>
                  <a:lumOff val="10000"/>
                </a:schemeClr>
              </a:solidFill>
              <a:latin typeface="+mj-lt"/>
            </a:endParaRPr>
          </a:p>
          <a:p>
            <a:pPr marL="0" lvl="0" indent="0" algn="l" rtl="0">
              <a:spcBef>
                <a:spcPts val="600"/>
              </a:spcBef>
              <a:spcAft>
                <a:spcPts val="0"/>
              </a:spcAft>
              <a:buNone/>
            </a:pPr>
            <a:endParaRPr sz="2000" dirty="0">
              <a:latin typeface="+mj-lt"/>
            </a:endParaRPr>
          </a:p>
        </p:txBody>
      </p:sp>
      <p:sp>
        <p:nvSpPr>
          <p:cNvPr id="150" name="Google Shape;150;p25"/>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9">
                                            <p:txEl>
                                              <p:pRg st="0" end="0"/>
                                            </p:txEl>
                                          </p:spTgt>
                                        </p:tgtEl>
                                        <p:attrNameLst>
                                          <p:attrName>style.visibility</p:attrName>
                                        </p:attrNameLst>
                                      </p:cBhvr>
                                      <p:to>
                                        <p:strVal val="visible"/>
                                      </p:to>
                                    </p:set>
                                    <p:animEffect transition="in" filter="wipe(down)">
                                      <p:cBhvr>
                                        <p:cTn id="7" dur="500"/>
                                        <p:tgtEl>
                                          <p:spTgt spid="149">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9">
                                            <p:txEl>
                                              <p:pRg st="1" end="1"/>
                                            </p:txEl>
                                          </p:spTgt>
                                        </p:tgtEl>
                                        <p:attrNameLst>
                                          <p:attrName>style.visibility</p:attrName>
                                        </p:attrNameLst>
                                      </p:cBhvr>
                                      <p:to>
                                        <p:strVal val="visible"/>
                                      </p:to>
                                    </p:set>
                                    <p:animEffect transition="in" filter="wipe(down)">
                                      <p:cBhvr>
                                        <p:cTn id="10" dur="500"/>
                                        <p:tgtEl>
                                          <p:spTgt spid="1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8" name="Google Shape;158;p26"/>
          <p:cNvSpPr txBox="1">
            <a:spLocks noGrp="1"/>
          </p:cNvSpPr>
          <p:nvPr>
            <p:ph type="sldNum" idx="12"/>
          </p:nvPr>
        </p:nvSpPr>
        <p:spPr>
          <a:xfrm>
            <a:off x="4345650" y="4935488"/>
            <a:ext cx="452700" cy="20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
        <p:nvSpPr>
          <p:cNvPr id="6" name="Google Shape;142;p24"/>
          <p:cNvSpPr txBox="1">
            <a:spLocks/>
          </p:cNvSpPr>
          <p:nvPr/>
        </p:nvSpPr>
        <p:spPr>
          <a:xfrm>
            <a:off x="241401" y="428028"/>
            <a:ext cx="8602675" cy="5779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Bef>
                <a:spcPts val="600"/>
              </a:spcBef>
            </a:pPr>
            <a:r>
              <a:rPr lang="vi-VN" sz="2200" b="1" dirty="0" smtClean="0">
                <a:solidFill>
                  <a:schemeClr val="bg1"/>
                </a:solidFill>
                <a:latin typeface="Times New Roman" pitchFamily="18" charset="0"/>
                <a:cs typeface="Times New Roman" pitchFamily="18" charset="0"/>
              </a:rPr>
              <a:t>Tìm hiểu kích thước và hình dạng của tế bào</a:t>
            </a:r>
            <a:endParaRPr lang="vi-VN" sz="2200" b="1" dirty="0">
              <a:solidFill>
                <a:schemeClr val="bg1"/>
              </a:solidFill>
              <a:latin typeface="Times New Roman" pitchFamily="18" charset="0"/>
              <a:cs typeface="Times New Roman" pitchFamily="18" charset="0"/>
            </a:endParaRPr>
          </a:p>
        </p:txBody>
      </p:sp>
      <p:sp>
        <p:nvSpPr>
          <p:cNvPr id="7" name="Rectangle 6"/>
          <p:cNvSpPr/>
          <p:nvPr/>
        </p:nvSpPr>
        <p:spPr>
          <a:xfrm>
            <a:off x="332508" y="1949916"/>
            <a:ext cx="4013142" cy="1733808"/>
          </a:xfrm>
          <a:prstGeom prst="rect">
            <a:avLst/>
          </a:prstGeom>
        </p:spPr>
        <p:txBody>
          <a:bodyPr wrap="square">
            <a:spAutoFit/>
          </a:bodyPr>
          <a:lstStyle/>
          <a:p>
            <a:pPr>
              <a:lnSpc>
                <a:spcPts val="2400"/>
              </a:lnSpc>
              <a:spcBef>
                <a:spcPts val="200"/>
              </a:spcBef>
              <a:spcAft>
                <a:spcPts val="200"/>
              </a:spcAft>
            </a:pPr>
            <a:r>
              <a:rPr lang="en" sz="2000" dirty="0" smtClean="0">
                <a:solidFill>
                  <a:srgbClr val="FFFF00"/>
                </a:solidFill>
                <a:latin typeface="Times New Roman" pitchFamily="18" charset="0"/>
                <a:cs typeface="Times New Roman" pitchFamily="18" charset="0"/>
              </a:rPr>
              <a:t>Quan sát Hình 17.2, em hãy cho biết:</a:t>
            </a:r>
          </a:p>
          <a:p>
            <a:pPr marL="342900" indent="-342900">
              <a:lnSpc>
                <a:spcPts val="2400"/>
              </a:lnSpc>
              <a:spcBef>
                <a:spcPts val="200"/>
              </a:spcBef>
              <a:spcAft>
                <a:spcPts val="200"/>
              </a:spcAft>
              <a:buFont typeface="Wingdings" panose="05000000000000000000" pitchFamily="2" charset="2"/>
              <a:buChar char="§"/>
            </a:pPr>
            <a:r>
              <a:rPr lang="en" sz="2000" i="1" dirty="0" smtClean="0">
                <a:solidFill>
                  <a:srgbClr val="FFFF00"/>
                </a:solidFill>
                <a:latin typeface="Times New Roman" pitchFamily="18" charset="0"/>
                <a:cs typeface="Times New Roman" pitchFamily="18" charset="0"/>
              </a:rPr>
              <a:t>Kích thước của một số loại tế bào?</a:t>
            </a:r>
          </a:p>
          <a:p>
            <a:pPr marL="342900" indent="-342900">
              <a:lnSpc>
                <a:spcPts val="2400"/>
              </a:lnSpc>
              <a:spcBef>
                <a:spcPts val="200"/>
              </a:spcBef>
              <a:spcAft>
                <a:spcPts val="200"/>
              </a:spcAft>
              <a:buFont typeface="Wingdings" panose="05000000000000000000" pitchFamily="2" charset="2"/>
              <a:buChar char="§"/>
            </a:pPr>
            <a:r>
              <a:rPr lang="en" sz="2000" i="1" dirty="0" smtClean="0">
                <a:solidFill>
                  <a:srgbClr val="FFFF00"/>
                </a:solidFill>
                <a:latin typeface="Times New Roman" pitchFamily="18" charset="0"/>
                <a:cs typeface="Times New Roman" pitchFamily="18" charset="0"/>
              </a:rPr>
              <a:t>Chúng ta có thể quan sát tế bào bằng cách nào? Lấy ví dụ.  </a:t>
            </a:r>
            <a:endParaRPr lang="en-US" sz="2000" i="1" dirty="0">
              <a:solidFill>
                <a:srgbClr val="FFFF00"/>
              </a:solidFill>
              <a:latin typeface="Times New Roman" pitchFamily="18" charset="0"/>
              <a:cs typeface="Times New Roman" pitchFamily="18" charset="0"/>
            </a:endParaRPr>
          </a:p>
        </p:txBody>
      </p:sp>
      <p:pic>
        <p:nvPicPr>
          <p:cNvPr id="8" name="Picture 7"/>
          <p:cNvPicPr>
            <a:picLocks noChangeAspect="1"/>
          </p:cNvPicPr>
          <p:nvPr/>
        </p:nvPicPr>
        <p:blipFill>
          <a:blip r:embed="rId3"/>
          <a:stretch>
            <a:fillRect/>
          </a:stretch>
        </p:blipFill>
        <p:spPr>
          <a:xfrm>
            <a:off x="4345650" y="1178218"/>
            <a:ext cx="4556949" cy="3757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5" name="Google Shape;165;p27"/>
          <p:cNvSpPr txBox="1">
            <a:spLocks noGrp="1"/>
          </p:cNvSpPr>
          <p:nvPr>
            <p:ph type="title"/>
          </p:nvPr>
        </p:nvSpPr>
        <p:spPr>
          <a:xfrm>
            <a:off x="1994078" y="609498"/>
            <a:ext cx="6153300" cy="4804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Quan sát Hình 17.3</a:t>
            </a:r>
            <a:endParaRPr sz="2200" dirty="0">
              <a:latin typeface="+mj-lt"/>
            </a:endParaRPr>
          </a:p>
        </p:txBody>
      </p:sp>
      <p:sp>
        <p:nvSpPr>
          <p:cNvPr id="166" name="Google Shape;166;p27"/>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3" name="Text Placeholder 2"/>
          <p:cNvSpPr>
            <a:spLocks noGrp="1"/>
          </p:cNvSpPr>
          <p:nvPr>
            <p:ph type="body" idx="1"/>
          </p:nvPr>
        </p:nvSpPr>
        <p:spPr>
          <a:xfrm>
            <a:off x="1971421" y="1038758"/>
            <a:ext cx="6535445" cy="510521"/>
          </a:xfrm>
        </p:spPr>
        <p:txBody>
          <a:bodyPr/>
          <a:lstStyle/>
          <a:p>
            <a:r>
              <a:rPr lang="en-US" sz="2000" i="1" dirty="0" smtClean="0">
                <a:solidFill>
                  <a:schemeClr val="accent4">
                    <a:lumMod val="50000"/>
                  </a:schemeClr>
                </a:solidFill>
                <a:latin typeface="+mj-lt"/>
              </a:rPr>
              <a:t>Em hãy mô tả một số hình dạng của các tế bào.</a:t>
            </a:r>
            <a:endParaRPr lang="en-US" sz="2000" i="1" dirty="0">
              <a:solidFill>
                <a:schemeClr val="accent4">
                  <a:lumMod val="50000"/>
                </a:schemeClr>
              </a:solidFill>
              <a:latin typeface="+mj-lt"/>
            </a:endParaRPr>
          </a:p>
        </p:txBody>
      </p:sp>
      <p:pic>
        <p:nvPicPr>
          <p:cNvPr id="4" name="Picture 3"/>
          <p:cNvPicPr>
            <a:picLocks noChangeAspect="1"/>
          </p:cNvPicPr>
          <p:nvPr/>
        </p:nvPicPr>
        <p:blipFill>
          <a:blip r:embed="rId3"/>
          <a:stretch>
            <a:fillRect/>
          </a:stretch>
        </p:blipFill>
        <p:spPr>
          <a:xfrm>
            <a:off x="2048255" y="1519225"/>
            <a:ext cx="5991149" cy="34624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down)">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4" name="Google Shape;174;p28"/>
          <p:cNvSpPr txBox="1">
            <a:spLocks noGrp="1"/>
          </p:cNvSpPr>
          <p:nvPr>
            <p:ph type="title"/>
          </p:nvPr>
        </p:nvSpPr>
        <p:spPr>
          <a:xfrm>
            <a:off x="2114867" y="394032"/>
            <a:ext cx="6623228" cy="49509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200" dirty="0" smtClean="0">
                <a:latin typeface="+mj-lt"/>
              </a:rPr>
              <a:t>Bảng mô tả hình dạng của một số loại tế bào</a:t>
            </a:r>
            <a:endParaRPr sz="2200" dirty="0">
              <a:latin typeface="+mj-lt"/>
            </a:endParaRPr>
          </a:p>
        </p:txBody>
      </p:sp>
      <p:sp>
        <p:nvSpPr>
          <p:cNvPr id="175" name="Google Shape;175;p28"/>
          <p:cNvSpPr txBox="1">
            <a:spLocks noGrp="1"/>
          </p:cNvSpPr>
          <p:nvPr>
            <p:ph type="sldNum" idx="12"/>
          </p:nvPr>
        </p:nvSpPr>
        <p:spPr>
          <a:xfrm>
            <a:off x="8480577" y="4673644"/>
            <a:ext cx="452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graphicFrame>
        <p:nvGraphicFramePr>
          <p:cNvPr id="5" name="Table 4"/>
          <p:cNvGraphicFramePr>
            <a:graphicFrameLocks noGrp="1"/>
          </p:cNvGraphicFramePr>
          <p:nvPr>
            <p:extLst>
              <p:ext uri="{D42A27DB-BD31-4B8C-83A1-F6EECF244321}">
                <p14:modId xmlns:p14="http://schemas.microsoft.com/office/powerpoint/2010/main" val="107571056"/>
              </p:ext>
            </p:extLst>
          </p:nvPr>
        </p:nvGraphicFramePr>
        <p:xfrm>
          <a:off x="2021258" y="910936"/>
          <a:ext cx="6459319" cy="3962400"/>
        </p:xfrm>
        <a:graphic>
          <a:graphicData uri="http://schemas.openxmlformats.org/drawingml/2006/table">
            <a:tbl>
              <a:tblPr firstRow="1" bandRow="1"/>
              <a:tblGrid>
                <a:gridCol w="3640653"/>
                <a:gridCol w="2818666"/>
              </a:tblGrid>
              <a:tr h="370840">
                <a:tc>
                  <a:txBody>
                    <a:bodyPr/>
                    <a:lstStyle/>
                    <a:p>
                      <a:pPr algn="ctr">
                        <a:lnSpc>
                          <a:spcPts val="2400"/>
                        </a:lnSpc>
                        <a:spcBef>
                          <a:spcPts val="200"/>
                        </a:spcBef>
                        <a:spcAft>
                          <a:spcPts val="200"/>
                        </a:spcAft>
                      </a:pPr>
                      <a:r>
                        <a:rPr lang="en-US" sz="2000" b="1" dirty="0" smtClean="0">
                          <a:solidFill>
                            <a:schemeClr val="bg1"/>
                          </a:solidFill>
                          <a:latin typeface="Times New Roman" pitchFamily="18" charset="0"/>
                          <a:cs typeface="Times New Roman" pitchFamily="18" charset="0"/>
                        </a:rPr>
                        <a:t>Tế</a:t>
                      </a:r>
                      <a:r>
                        <a:rPr lang="en-US" sz="2000" b="1" baseline="0" dirty="0" smtClean="0">
                          <a:solidFill>
                            <a:schemeClr val="bg1"/>
                          </a:solidFill>
                          <a:latin typeface="Times New Roman" pitchFamily="18" charset="0"/>
                          <a:cs typeface="Times New Roman" pitchFamily="18" charset="0"/>
                        </a:rPr>
                        <a:t> bào</a:t>
                      </a:r>
                      <a:endParaRPr lang="en-US" sz="2000" b="1" dirty="0">
                        <a:solidFill>
                          <a:schemeClr val="bg1"/>
                        </a:solidFill>
                        <a:latin typeface="Times New Roman" pitchFamily="18" charset="0"/>
                        <a:cs typeface="Times New Roman" pitchFamily="18" charset="0"/>
                      </a:endParaRPr>
                    </a:p>
                  </a:txBody>
                  <a:tcPr>
                    <a:solidFill>
                      <a:schemeClr val="accent4">
                        <a:lumMod val="50000"/>
                      </a:schemeClr>
                    </a:solidFill>
                  </a:tcPr>
                </a:tc>
                <a:tc>
                  <a:txBody>
                    <a:bodyPr/>
                    <a:lstStyle/>
                    <a:p>
                      <a:pPr algn="ctr">
                        <a:lnSpc>
                          <a:spcPts val="2400"/>
                        </a:lnSpc>
                        <a:spcBef>
                          <a:spcPts val="200"/>
                        </a:spcBef>
                        <a:spcAft>
                          <a:spcPts val="200"/>
                        </a:spcAft>
                      </a:pPr>
                      <a:r>
                        <a:rPr lang="en-US" sz="2000" b="1" dirty="0" smtClean="0">
                          <a:solidFill>
                            <a:schemeClr val="bg1"/>
                          </a:solidFill>
                          <a:latin typeface="Times New Roman" pitchFamily="18" charset="0"/>
                          <a:cs typeface="Times New Roman" pitchFamily="18" charset="0"/>
                        </a:rPr>
                        <a:t>Hình</a:t>
                      </a:r>
                      <a:r>
                        <a:rPr lang="en-US" sz="2000" b="1" baseline="0" dirty="0" smtClean="0">
                          <a:solidFill>
                            <a:schemeClr val="bg1"/>
                          </a:solidFill>
                          <a:latin typeface="Times New Roman" pitchFamily="18" charset="0"/>
                          <a:cs typeface="Times New Roman" pitchFamily="18" charset="0"/>
                        </a:rPr>
                        <a:t> dạng</a:t>
                      </a:r>
                      <a:endParaRPr lang="en-US" sz="2000" b="1" dirty="0">
                        <a:solidFill>
                          <a:schemeClr val="bg1"/>
                        </a:solidFill>
                        <a:latin typeface="Times New Roman" pitchFamily="18" charset="0"/>
                        <a:cs typeface="Times New Roman" pitchFamily="18" charset="0"/>
                      </a:endParaRPr>
                    </a:p>
                  </a:txBody>
                  <a:tcPr>
                    <a:solidFill>
                      <a:schemeClr val="accent4">
                        <a:lumMod val="5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hồng cầu</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đĩa, lõm hai mặt</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cơ người</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sợi</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thần kinh</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sao</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biểu bì lá</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smtClean="0">
                          <a:solidFill>
                            <a:schemeClr val="accent4">
                              <a:lumMod val="50000"/>
                            </a:schemeClr>
                          </a:solidFill>
                          <a:latin typeface="Times New Roman" pitchFamily="18" charset="0"/>
                          <a:cs typeface="Times New Roman" pitchFamily="18" charset="0"/>
                        </a:rPr>
                        <a:t>Hình</a:t>
                      </a:r>
                      <a:r>
                        <a:rPr lang="en-US" sz="2000" baseline="0" smtClean="0">
                          <a:solidFill>
                            <a:schemeClr val="accent4">
                              <a:lumMod val="50000"/>
                            </a:schemeClr>
                          </a:solidFill>
                          <a:latin typeface="Times New Roman" pitchFamily="18" charset="0"/>
                          <a:cs typeface="Times New Roman" pitchFamily="18" charset="0"/>
                        </a:rPr>
                        <a:t> chữ nhật</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smtClean="0">
                          <a:solidFill>
                            <a:schemeClr val="accent4">
                              <a:lumMod val="50000"/>
                            </a:schemeClr>
                          </a:solidFill>
                          <a:latin typeface="Times New Roman" pitchFamily="18" charset="0"/>
                          <a:cs typeface="Times New Roman" pitchFamily="18" charset="0"/>
                        </a:rPr>
                        <a:t>Tế</a:t>
                      </a:r>
                      <a:r>
                        <a:rPr lang="en-US" sz="2000" baseline="0" smtClean="0">
                          <a:solidFill>
                            <a:schemeClr val="accent4">
                              <a:lumMod val="50000"/>
                            </a:schemeClr>
                          </a:solidFill>
                          <a:latin typeface="Times New Roman" pitchFamily="18" charset="0"/>
                          <a:cs typeface="Times New Roman" pitchFamily="18" charset="0"/>
                        </a:rPr>
                        <a:t> bào mạch dẫn lá</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marL="0" marR="0" indent="0" algn="ctr" defTabSz="914400" rtl="0" eaLnBrk="1" fontAlgn="auto" latinLnBrk="0" hangingPunct="1">
                        <a:lnSpc>
                          <a:spcPts val="2400"/>
                        </a:lnSpc>
                        <a:spcBef>
                          <a:spcPts val="200"/>
                        </a:spcBef>
                        <a:spcAft>
                          <a:spcPts val="200"/>
                        </a:spcAft>
                        <a:buClr>
                          <a:srgbClr val="000000"/>
                        </a:buClr>
                        <a:buSzTx/>
                        <a:buFont typeface="Arial"/>
                        <a:buNone/>
                        <a:tabLst/>
                        <a:defRPr/>
                      </a:pPr>
                      <a:r>
                        <a:rPr lang="en-US" sz="2000" smtClean="0">
                          <a:solidFill>
                            <a:schemeClr val="accent4">
                              <a:lumMod val="50000"/>
                            </a:schemeClr>
                          </a:solidFill>
                          <a:latin typeface="Times New Roman" pitchFamily="18" charset="0"/>
                          <a:cs typeface="Times New Roman" pitchFamily="18" charset="0"/>
                        </a:rPr>
                        <a:t>Hình</a:t>
                      </a:r>
                      <a:r>
                        <a:rPr lang="en-US" sz="2000" baseline="0" smtClean="0">
                          <a:solidFill>
                            <a:schemeClr val="accent4">
                              <a:lumMod val="50000"/>
                            </a:schemeClr>
                          </a:solidFill>
                          <a:latin typeface="Times New Roman" pitchFamily="18" charset="0"/>
                          <a:cs typeface="Times New Roman" pitchFamily="18" charset="0"/>
                        </a:rPr>
                        <a:t> đa giác</a:t>
                      </a:r>
                      <a:endParaRPr lang="en-US" sz="2000" smtClean="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nhu mô lá</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trụ</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vi khuẩn E.coli</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que</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trùng roi</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thoi</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r h="370840">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Tế</a:t>
                      </a:r>
                      <a:r>
                        <a:rPr lang="en-US" sz="2000" baseline="0" dirty="0" smtClean="0">
                          <a:solidFill>
                            <a:schemeClr val="accent4">
                              <a:lumMod val="50000"/>
                            </a:schemeClr>
                          </a:solidFill>
                          <a:latin typeface="Times New Roman" pitchFamily="18" charset="0"/>
                          <a:cs typeface="Times New Roman" pitchFamily="18" charset="0"/>
                        </a:rPr>
                        <a:t> bào nấm men</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c>
                  <a:txBody>
                    <a:bodyPr/>
                    <a:lstStyle/>
                    <a:p>
                      <a:pPr algn="ctr">
                        <a:lnSpc>
                          <a:spcPts val="2400"/>
                        </a:lnSpc>
                        <a:spcBef>
                          <a:spcPts val="200"/>
                        </a:spcBef>
                        <a:spcAft>
                          <a:spcPts val="200"/>
                        </a:spcAft>
                      </a:pPr>
                      <a:r>
                        <a:rPr lang="en-US" sz="2000" dirty="0" smtClean="0">
                          <a:solidFill>
                            <a:schemeClr val="accent4">
                              <a:lumMod val="50000"/>
                            </a:schemeClr>
                          </a:solidFill>
                          <a:latin typeface="Times New Roman" pitchFamily="18" charset="0"/>
                          <a:cs typeface="Times New Roman" pitchFamily="18" charset="0"/>
                        </a:rPr>
                        <a:t>Hình</a:t>
                      </a:r>
                      <a:r>
                        <a:rPr lang="en-US" sz="2000" baseline="0" dirty="0" smtClean="0">
                          <a:solidFill>
                            <a:schemeClr val="accent4">
                              <a:lumMod val="50000"/>
                            </a:schemeClr>
                          </a:solidFill>
                          <a:latin typeface="Times New Roman" pitchFamily="18" charset="0"/>
                          <a:cs typeface="Times New Roman" pitchFamily="18" charset="0"/>
                        </a:rPr>
                        <a:t> bầu dục</a:t>
                      </a:r>
                      <a:endParaRPr lang="en-US" sz="2000" dirty="0">
                        <a:solidFill>
                          <a:schemeClr val="accent4">
                            <a:lumMod val="50000"/>
                          </a:schemeClr>
                        </a:solidFill>
                        <a:latin typeface="Times New Roman" pitchFamily="18" charset="0"/>
                        <a:cs typeface="Times New Roman" pitchFamily="18" charset="0"/>
                      </a:endParaRPr>
                    </a:p>
                  </a:txBody>
                  <a:tcPr>
                    <a:solidFill>
                      <a:schemeClr val="accent3">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7277" y="967942"/>
            <a:ext cx="6153300" cy="451207"/>
          </a:xfrm>
        </p:spPr>
        <p:txBody>
          <a:bodyPr/>
          <a:lstStyle/>
          <a:p>
            <a:r>
              <a:rPr lang="en-US" sz="2200" smtClean="0">
                <a:latin typeface="Times New Roman" pitchFamily="18" charset="0"/>
                <a:cs typeface="Times New Roman" pitchFamily="18" charset="0"/>
              </a:rPr>
              <a:t>Thảo luận </a:t>
            </a:r>
            <a:r>
              <a:rPr lang="en-US" sz="2200" dirty="0" smtClean="0">
                <a:latin typeface="Times New Roman" pitchFamily="18" charset="0"/>
                <a:cs typeface="Times New Roman" pitchFamily="18" charset="0"/>
              </a:rPr>
              <a:t>và trả lời câu hỏi</a:t>
            </a:r>
            <a:endParaRPr lang="en-US" sz="2200" dirty="0">
              <a:latin typeface="Times New Roman" pitchFamily="18" charset="0"/>
              <a:cs typeface="Times New Roman" pitchFamily="18" charset="0"/>
            </a:endParaRPr>
          </a:p>
        </p:txBody>
      </p:sp>
      <p:sp>
        <p:nvSpPr>
          <p:cNvPr id="3" name="Text Placeholder 2"/>
          <p:cNvSpPr>
            <a:spLocks noGrp="1"/>
          </p:cNvSpPr>
          <p:nvPr>
            <p:ph type="body" idx="1"/>
          </p:nvPr>
        </p:nvSpPr>
        <p:spPr>
          <a:xfrm>
            <a:off x="1281324" y="1802617"/>
            <a:ext cx="6940370" cy="1668778"/>
          </a:xfrm>
        </p:spPr>
        <p:txBody>
          <a:bodyPr/>
          <a:lstStyle/>
          <a:p>
            <a:pPr marL="76200" indent="0" algn="just">
              <a:buNone/>
            </a:pPr>
            <a:r>
              <a:rPr lang="en-US" dirty="0" smtClean="0">
                <a:solidFill>
                  <a:schemeClr val="accent2">
                    <a:lumMod val="90000"/>
                    <a:lumOff val="10000"/>
                  </a:schemeClr>
                </a:solidFill>
                <a:latin typeface="Times New Roman" pitchFamily="18" charset="0"/>
                <a:cs typeface="Times New Roman" pitchFamily="18" charset="0"/>
              </a:rPr>
              <a:t>Em hãy : </a:t>
            </a:r>
          </a:p>
          <a:p>
            <a:pPr algn="just"/>
            <a:r>
              <a:rPr lang="en-US" dirty="0" smtClean="0">
                <a:solidFill>
                  <a:schemeClr val="accent2">
                    <a:lumMod val="90000"/>
                    <a:lumOff val="10000"/>
                  </a:schemeClr>
                </a:solidFill>
                <a:latin typeface="Times New Roman" pitchFamily="18" charset="0"/>
                <a:cs typeface="Times New Roman" pitchFamily="18" charset="0"/>
              </a:rPr>
              <a:t>Nhận xét về hình dạng và kích thước tế bào.</a:t>
            </a:r>
          </a:p>
          <a:p>
            <a:pPr algn="just"/>
            <a:r>
              <a:rPr lang="en-US" i="1" dirty="0" smtClean="0">
                <a:solidFill>
                  <a:schemeClr val="accent2">
                    <a:lumMod val="90000"/>
                    <a:lumOff val="10000"/>
                  </a:schemeClr>
                </a:solidFill>
                <a:latin typeface="Times New Roman" pitchFamily="18" charset="0"/>
                <a:cs typeface="Times New Roman" pitchFamily="18" charset="0"/>
              </a:rPr>
              <a:t>Cho biết sự khác nhau về hình dạng và kích thước của tế bào có ý nghĩa gì đối với sinh vật.</a:t>
            </a:r>
            <a:endParaRPr lang="en-US" i="1" dirty="0">
              <a:solidFill>
                <a:schemeClr val="accent2">
                  <a:lumMod val="90000"/>
                  <a:lumOff val="10000"/>
                </a:schemeClr>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76779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Ariel template">
  <a:themeElements>
    <a:clrScheme name="Custom 347">
      <a:dk1>
        <a:srgbClr val="666666"/>
      </a:dk1>
      <a:lt1>
        <a:srgbClr val="FFFFFF"/>
      </a:lt1>
      <a:dk2>
        <a:srgbClr val="004430"/>
      </a:dk2>
      <a:lt2>
        <a:srgbClr val="DAE2E6"/>
      </a:lt2>
      <a:accent1>
        <a:srgbClr val="8EC641"/>
      </a:accent1>
      <a:accent2>
        <a:srgbClr val="004430"/>
      </a:accent2>
      <a:accent3>
        <a:srgbClr val="539EB9"/>
      </a:accent3>
      <a:accent4>
        <a:srgbClr val="689EE1"/>
      </a:accent4>
      <a:accent5>
        <a:srgbClr val="999999"/>
      </a:accent5>
      <a:accent6>
        <a:srgbClr val="779B91"/>
      </a:accent6>
      <a:hlink>
        <a:srgbClr val="689EE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1559</Words>
  <Application>Microsoft Office PowerPoint</Application>
  <PresentationFormat>On-screen Show (16:9)</PresentationFormat>
  <Paragraphs>193</Paragraphs>
  <Slides>28</Slides>
  <Notes>15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Arial</vt:lpstr>
      <vt:lpstr>Bellota Text Light</vt:lpstr>
      <vt:lpstr>Roboto</vt:lpstr>
      <vt:lpstr>Nunito Sans</vt:lpstr>
      <vt:lpstr>Times New Roman</vt:lpstr>
      <vt:lpstr>Oxygen</vt:lpstr>
      <vt:lpstr>Encode Sans Semi Condensed</vt:lpstr>
      <vt:lpstr>Karla</vt:lpstr>
      <vt:lpstr>Georgia</vt:lpstr>
      <vt:lpstr>Wingdings</vt:lpstr>
      <vt:lpstr>Calibri</vt:lpstr>
      <vt:lpstr>Muli</vt:lpstr>
      <vt:lpstr>Roboto Slab</vt:lpstr>
      <vt:lpstr>Vidaloka</vt:lpstr>
      <vt:lpstr>Ariel template</vt:lpstr>
      <vt:lpstr>PowerPoint Presentation</vt:lpstr>
      <vt:lpstr>Quan sát hình ảnh</vt:lpstr>
      <vt:lpstr>NỘI DUNG BÀI HỌC</vt:lpstr>
      <vt:lpstr>1. Khái quát chung về tế bào</vt:lpstr>
      <vt:lpstr>Đơn vị cấu trúc nên cơ thể sinh vật là tế bào. </vt:lpstr>
      <vt:lpstr>PowerPoint Presentation</vt:lpstr>
      <vt:lpstr>Quan sát Hình 17.3</vt:lpstr>
      <vt:lpstr>Bảng mô tả hình dạng của một số loại tế bào</vt:lpstr>
      <vt:lpstr>Thảo luận và trả lời câu hỏi</vt:lpstr>
      <vt:lpstr>Tìm hiểu các thành phần chính của tế bào </vt:lpstr>
      <vt:lpstr>PowerPoint Presentation</vt:lpstr>
      <vt:lpstr>PowerPoint Presentation</vt:lpstr>
      <vt:lpstr>PowerPoint Presentation</vt:lpstr>
      <vt:lpstr>Chức năng các thành phần của tế bào</vt:lpstr>
      <vt:lpstr>PowerPoint Presentation</vt:lpstr>
      <vt:lpstr>2. SỰ LỚN LÊN VÀ SINH SẢN CỦA TẾ BÀO Tìm hiểu về sự lớn lên của tế bào</vt:lpstr>
      <vt:lpstr>PowerPoint Presentation</vt:lpstr>
      <vt:lpstr>Dấu hiệu cho thấy sự sinh sản của tế bào </vt:lpstr>
      <vt:lpstr>PowerPoint Presentation</vt:lpstr>
      <vt:lpstr>Quan sát Hình 17.9</vt:lpstr>
      <vt:lpstr>PowerPoint Presentation</vt:lpstr>
      <vt:lpstr>PowerPoint Presentation</vt:lpstr>
      <vt:lpstr>Thảo luận và trả lời câu hỏi</vt:lpstr>
      <vt:lpstr>Luyện tập – trả lời câu hỏi trắc nghiệm</vt:lpstr>
      <vt:lpstr>PowerPoint Presentation</vt:lpstr>
      <vt:lpstr>Luyện tập mở rộng</vt:lpstr>
      <vt:lpstr>PowerPoint Presentation</vt:lpstr>
      <vt:lpstr>CẢM ƠN CÁC EM ĐÃ LẮNG NGHE BÀI GIẢNG!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38</cp:revision>
  <dcterms:modified xsi:type="dcterms:W3CDTF">2024-05-23T09:21:58Z</dcterms:modified>
</cp:coreProperties>
</file>