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1"/>
  </p:notesMasterIdLst>
  <p:sldIdLst>
    <p:sldId id="333" r:id="rId3"/>
    <p:sldId id="276" r:id="rId4"/>
    <p:sldId id="289" r:id="rId5"/>
    <p:sldId id="257" r:id="rId6"/>
    <p:sldId id="291" r:id="rId7"/>
    <p:sldId id="278" r:id="rId8"/>
    <p:sldId id="293" r:id="rId9"/>
    <p:sldId id="259" r:id="rId10"/>
    <p:sldId id="260" r:id="rId11"/>
    <p:sldId id="279" r:id="rId12"/>
    <p:sldId id="275" r:id="rId13"/>
    <p:sldId id="281" r:id="rId14"/>
    <p:sldId id="280" r:id="rId15"/>
    <p:sldId id="266" r:id="rId16"/>
    <p:sldId id="294" r:id="rId17"/>
    <p:sldId id="264" r:id="rId18"/>
    <p:sldId id="265" r:id="rId19"/>
    <p:sldId id="267" r:id="rId20"/>
    <p:sldId id="270" r:id="rId21"/>
    <p:sldId id="272" r:id="rId22"/>
    <p:sldId id="287" r:id="rId23"/>
    <p:sldId id="288" r:id="rId24"/>
    <p:sldId id="295" r:id="rId25"/>
    <p:sldId id="273" r:id="rId26"/>
    <p:sldId id="282" r:id="rId27"/>
    <p:sldId id="283" r:id="rId28"/>
    <p:sldId id="284"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A1C00-A97A-4B4F-B999-1DD82685329E}" type="datetimeFigureOut">
              <a:rPr lang="en-US" smtClean="0"/>
              <a:pPr/>
              <a:t>23/05/2024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3B2B6-BAE6-48EE-8D95-8302264B3C26}" type="slidenum">
              <a:rPr lang="en-US" smtClean="0"/>
              <a:pPr/>
              <a:t>‹#›</a:t>
            </a:fld>
            <a:endParaRPr lang="en-US"/>
          </a:p>
        </p:txBody>
      </p:sp>
    </p:spTree>
    <p:extLst>
      <p:ext uri="{BB962C8B-B14F-4D97-AF65-F5344CB8AC3E}">
        <p14:creationId xmlns:p14="http://schemas.microsoft.com/office/powerpoint/2010/main" val="314825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72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F220164-A140-5449-62FC-67B0B1FFFEDB}"/>
              </a:ext>
            </a:extLst>
          </p:cNvPr>
          <p:cNvSpPr>
            <a:spLocks noGrp="1"/>
          </p:cNvSpPr>
          <p:nvPr>
            <p:ph type="pic" idx="1"/>
          </p:nvPr>
        </p:nvSpPr>
        <p:spPr>
          <a:xfrm>
            <a:off x="5183188" y="1074509"/>
            <a:ext cx="6328678" cy="513760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9D7E41-6E4C-77BE-EB2A-CE04F1E23C1D}"/>
              </a:ext>
            </a:extLst>
          </p:cNvPr>
          <p:cNvSpPr>
            <a:spLocks noGrp="1"/>
          </p:cNvSpPr>
          <p:nvPr>
            <p:ph type="body" sz="half" idx="2"/>
          </p:nvPr>
        </p:nvSpPr>
        <p:spPr>
          <a:xfrm>
            <a:off x="623661" y="1727651"/>
            <a:ext cx="4340225" cy="4426817"/>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CB85B232-799B-7103-42F3-5FA344697EF7}"/>
              </a:ext>
            </a:extLst>
          </p:cNvPr>
          <p:cNvSpPr>
            <a:spLocks noGrp="1"/>
          </p:cNvSpPr>
          <p:nvPr>
            <p:ph type="body" sz="quarter" idx="10" hasCustomPrompt="1"/>
          </p:nvPr>
        </p:nvSpPr>
        <p:spPr>
          <a:xfrm>
            <a:off x="623888" y="1088569"/>
            <a:ext cx="4340225" cy="508455"/>
          </a:xfrm>
        </p:spPr>
        <p:txBody>
          <a:bodyPr>
            <a:normAutofit/>
          </a:bodyPr>
          <a:lstStyle>
            <a:lvl1pPr marL="0" indent="0">
              <a:buNone/>
              <a:defRPr sz="2400" b="1">
                <a:solidFill>
                  <a:srgbClr val="0070C0"/>
                </a:solidFill>
              </a:defRPr>
            </a:lvl1pPr>
          </a:lstStyle>
          <a:p>
            <a:pPr lvl="0"/>
            <a:r>
              <a:rPr lang="en-US" dirty="0"/>
              <a:t>1. </a:t>
            </a:r>
            <a:r>
              <a:rPr lang="en-US" dirty="0" err="1"/>
              <a:t>Áp</a:t>
            </a:r>
            <a:r>
              <a:rPr lang="en-US" dirty="0"/>
              <a:t> </a:t>
            </a:r>
            <a:r>
              <a:rPr lang="en-US" dirty="0" err="1"/>
              <a:t>lực</a:t>
            </a:r>
            <a:r>
              <a:rPr lang="en-US" dirty="0"/>
              <a:t> </a:t>
            </a:r>
            <a:r>
              <a:rPr lang="en-US" dirty="0" err="1"/>
              <a:t>là</a:t>
            </a:r>
            <a:r>
              <a:rPr lang="en-US" dirty="0"/>
              <a:t> </a:t>
            </a:r>
            <a:r>
              <a:rPr lang="en-US" dirty="0" err="1"/>
              <a:t>gì</a:t>
            </a:r>
            <a:r>
              <a:rPr lang="en-US" dirty="0"/>
              <a:t>?</a:t>
            </a:r>
          </a:p>
        </p:txBody>
      </p:sp>
    </p:spTree>
    <p:extLst>
      <p:ext uri="{BB962C8B-B14F-4D97-AF65-F5344CB8AC3E}">
        <p14:creationId xmlns:p14="http://schemas.microsoft.com/office/powerpoint/2010/main" val="3805750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
  <p:cSld name="Table of contents ">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2119733"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88" name="Google Shape;488;p13"/>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89" name="Google Shape;489;p13"/>
          <p:cNvSpPr txBox="1">
            <a:spLocks noGrp="1"/>
          </p:cNvSpPr>
          <p:nvPr>
            <p:ph type="title" idx="2"/>
          </p:nvPr>
        </p:nvSpPr>
        <p:spPr>
          <a:xfrm>
            <a:off x="11328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478133" y="2659668"/>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1055933"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8157067"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7734867"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4868400"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4446200"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4868400"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4446200"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478133"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1055933"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8157067" y="4947009"/>
            <a:ext cx="2455200" cy="535600"/>
          </a:xfrm>
          <a:prstGeom prst="rect">
            <a:avLst/>
          </a:prstGeom>
          <a:noFill/>
          <a:ln>
            <a:noFill/>
          </a:ln>
        </p:spPr>
        <p:txBody>
          <a:bodyPr spcFirstLastPara="1" wrap="square" lIns="0" tIns="0" rIns="0" bIns="0" anchor="t" anchorCtr="0">
            <a:noAutofit/>
          </a:bodyPr>
          <a:lstStyle>
            <a:lvl1pPr marR="50799" lvl="0" algn="ctr" rtl="0">
              <a:lnSpc>
                <a:spcPct val="128571"/>
              </a:lnSpc>
              <a:spcBef>
                <a:spcPts val="0"/>
              </a:spcBef>
              <a:spcAft>
                <a:spcPts val="0"/>
              </a:spcAft>
              <a:buSzPts val="1800"/>
              <a:buFont typeface="Catamaran"/>
              <a:buNone/>
              <a:defRPr sz="2933" i="0">
                <a:solidFill>
                  <a:srgbClr val="202124"/>
                </a:solidFill>
              </a:defRPr>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7734867"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5510000"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3" name="Google Shape;503;p13"/>
          <p:cNvSpPr txBox="1">
            <a:spLocks noGrp="1"/>
          </p:cNvSpPr>
          <p:nvPr>
            <p:ph type="title" idx="18" hasCustomPrompt="1"/>
          </p:nvPr>
        </p:nvSpPr>
        <p:spPr>
          <a:xfrm>
            <a:off x="8798667"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4" name="Google Shape;504;p13"/>
          <p:cNvSpPr txBox="1">
            <a:spLocks noGrp="1"/>
          </p:cNvSpPr>
          <p:nvPr>
            <p:ph type="title" idx="19" hasCustomPrompt="1"/>
          </p:nvPr>
        </p:nvSpPr>
        <p:spPr>
          <a:xfrm>
            <a:off x="2119733"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5" name="Google Shape;505;p13"/>
          <p:cNvSpPr txBox="1">
            <a:spLocks noGrp="1"/>
          </p:cNvSpPr>
          <p:nvPr>
            <p:ph type="title" idx="20" hasCustomPrompt="1"/>
          </p:nvPr>
        </p:nvSpPr>
        <p:spPr>
          <a:xfrm>
            <a:off x="5510000"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6" name="Google Shape;506;p13"/>
          <p:cNvSpPr txBox="1">
            <a:spLocks noGrp="1"/>
          </p:cNvSpPr>
          <p:nvPr>
            <p:ph type="title" idx="21" hasCustomPrompt="1"/>
          </p:nvPr>
        </p:nvSpPr>
        <p:spPr>
          <a:xfrm>
            <a:off x="8798667"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grpSp>
        <p:nvGrpSpPr>
          <p:cNvPr id="2" name="Google Shape;507;p13"/>
          <p:cNvGrpSpPr/>
          <p:nvPr/>
        </p:nvGrpSpPr>
        <p:grpSpPr>
          <a:xfrm>
            <a:off x="-362855" y="1551017"/>
            <a:ext cx="1367964" cy="1081376"/>
            <a:chOff x="855987" y="2204128"/>
            <a:chExt cx="1217483" cy="962421"/>
          </a:xfrm>
        </p:grpSpPr>
        <p:grpSp>
          <p:nvGrpSpPr>
            <p:cNvPr id="3"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4" name="Google Shape;516;p13"/>
          <p:cNvGrpSpPr/>
          <p:nvPr/>
        </p:nvGrpSpPr>
        <p:grpSpPr>
          <a:xfrm>
            <a:off x="9609021" y="205197"/>
            <a:ext cx="2202244" cy="959963"/>
            <a:chOff x="3965010" y="571479"/>
            <a:chExt cx="1651683" cy="719972"/>
          </a:xfrm>
        </p:grpSpPr>
        <p:grpSp>
          <p:nvGrpSpPr>
            <p:cNvPr id="5" name="Google Shape;517;p13"/>
            <p:cNvGrpSpPr/>
            <p:nvPr/>
          </p:nvGrpSpPr>
          <p:grpSpPr>
            <a:xfrm>
              <a:off x="3965010" y="571479"/>
              <a:ext cx="1446820" cy="719972"/>
              <a:chOff x="3953250" y="571500"/>
              <a:chExt cx="1383325" cy="766825"/>
            </a:xfrm>
          </p:grpSpPr>
          <p:grpSp>
            <p:nvGrpSpPr>
              <p:cNvPr id="6"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7" name="Google Shape;525;p13"/>
          <p:cNvGrpSpPr/>
          <p:nvPr/>
        </p:nvGrpSpPr>
        <p:grpSpPr>
          <a:xfrm>
            <a:off x="6999109" y="141289"/>
            <a:ext cx="1941479" cy="651648"/>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8" name="Google Shape;534;p13"/>
          <p:cNvGrpSpPr/>
          <p:nvPr/>
        </p:nvGrpSpPr>
        <p:grpSpPr>
          <a:xfrm rot="3617422">
            <a:off x="106688" y="6028108"/>
            <a:ext cx="852331" cy="509352"/>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9" name="Google Shape;541;p13"/>
          <p:cNvGrpSpPr/>
          <p:nvPr/>
        </p:nvGrpSpPr>
        <p:grpSpPr>
          <a:xfrm>
            <a:off x="11077881" y="5593040"/>
            <a:ext cx="888153" cy="1297929"/>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endParaRPr sz="2400">
                <a:solidFill>
                  <a:prstClr val="black"/>
                </a:solidFill>
              </a:endParaRPr>
            </a:p>
          </p:txBody>
        </p:sp>
      </p:grpSp>
    </p:spTree>
    <p:extLst>
      <p:ext uri="{BB962C8B-B14F-4D97-AF65-F5344CB8AC3E}">
        <p14:creationId xmlns:p14="http://schemas.microsoft.com/office/powerpoint/2010/main" val="93268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zh-CN" altLang="en-US" sz="2400" dirty="0"/>
          </a:p>
        </p:txBody>
      </p:sp>
    </p:spTree>
    <p:extLst>
      <p:ext uri="{BB962C8B-B14F-4D97-AF65-F5344CB8AC3E}">
        <p14:creationId xmlns:p14="http://schemas.microsoft.com/office/powerpoint/2010/main" val="5906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F220164-A140-5449-62FC-67B0B1FFFEDB}"/>
              </a:ext>
            </a:extLst>
          </p:cNvPr>
          <p:cNvSpPr>
            <a:spLocks noGrp="1"/>
          </p:cNvSpPr>
          <p:nvPr>
            <p:ph type="pic" idx="1"/>
          </p:nvPr>
        </p:nvSpPr>
        <p:spPr>
          <a:xfrm>
            <a:off x="5805714" y="1727651"/>
            <a:ext cx="5706152" cy="4484463"/>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9D7E41-6E4C-77BE-EB2A-CE04F1E23C1D}"/>
              </a:ext>
            </a:extLst>
          </p:cNvPr>
          <p:cNvSpPr>
            <a:spLocks noGrp="1"/>
          </p:cNvSpPr>
          <p:nvPr>
            <p:ph type="body" sz="half" idx="2"/>
          </p:nvPr>
        </p:nvSpPr>
        <p:spPr>
          <a:xfrm>
            <a:off x="680134" y="1727651"/>
            <a:ext cx="4283752" cy="4426817"/>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xmlns="" id="{CE828501-3FAB-7B58-EB97-07591DD36BD5}"/>
              </a:ext>
            </a:extLst>
          </p:cNvPr>
          <p:cNvSpPr txBox="1">
            <a:spLocks/>
          </p:cNvSpPr>
          <p:nvPr userDrawn="1"/>
        </p:nvSpPr>
        <p:spPr>
          <a:xfrm>
            <a:off x="631372" y="202180"/>
            <a:ext cx="10929257" cy="6396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15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15: ÁP SUẤT TRÊN MỘT BỀ MẶT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xmlns="" id="{EDA4477B-B8B3-EA84-CFF6-24A0826005E3}"/>
              </a:ext>
            </a:extLst>
          </p:cNvPr>
          <p:cNvSpPr>
            <a:spLocks noGrp="1"/>
          </p:cNvSpPr>
          <p:nvPr>
            <p:ph type="title" hasCustomPrompt="1"/>
          </p:nvPr>
        </p:nvSpPr>
        <p:spPr>
          <a:xfrm>
            <a:off x="680134" y="1074509"/>
            <a:ext cx="8463866" cy="536577"/>
          </a:xfrm>
          <a:prstGeom prst="rect">
            <a:avLst/>
          </a:prstGeom>
        </p:spPr>
        <p:txBody>
          <a:bodyPr anchor="t">
            <a:normAutofit/>
          </a:bodyPr>
          <a:lstStyle>
            <a:lvl1pPr algn="l">
              <a:defRPr sz="2400" b="1">
                <a:solidFill>
                  <a:schemeClr val="accent1"/>
                </a:solidFill>
                <a:latin typeface="Times New Roman" panose="02020603050405020304" pitchFamily="18" charset="0"/>
                <a:cs typeface="Times New Roman" panose="02020603050405020304" pitchFamily="18" charset="0"/>
              </a:defRPr>
            </a:lvl1pPr>
          </a:lstStyle>
          <a:p>
            <a:r>
              <a:rPr lang="en-US" dirty="0"/>
              <a:t>2. </a:t>
            </a:r>
            <a:r>
              <a:rPr lang="en-US" dirty="0" err="1"/>
              <a:t>Tác</a:t>
            </a:r>
            <a:r>
              <a:rPr lang="en-US" dirty="0"/>
              <a:t> </a:t>
            </a:r>
            <a:r>
              <a:rPr lang="en-US" dirty="0" err="1"/>
              <a:t>dụng</a:t>
            </a:r>
            <a:r>
              <a:rPr lang="en-US" dirty="0"/>
              <a:t> </a:t>
            </a:r>
            <a:r>
              <a:rPr lang="en-US" dirty="0" err="1"/>
              <a:t>của</a:t>
            </a:r>
            <a:r>
              <a:rPr lang="en-US" dirty="0"/>
              <a:t> </a:t>
            </a:r>
            <a:r>
              <a:rPr lang="en-US" dirty="0" err="1"/>
              <a:t>áp</a:t>
            </a:r>
            <a:r>
              <a:rPr lang="en-US" dirty="0"/>
              <a:t> </a:t>
            </a:r>
            <a:r>
              <a:rPr lang="en-US" dirty="0" err="1"/>
              <a:t>lực</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những</a:t>
            </a:r>
            <a:r>
              <a:rPr lang="en-US" dirty="0"/>
              <a:t> </a:t>
            </a:r>
            <a:r>
              <a:rPr lang="en-US" dirty="0" err="1"/>
              <a:t>yếu</a:t>
            </a:r>
            <a:r>
              <a:rPr lang="en-US" dirty="0"/>
              <a:t> </a:t>
            </a:r>
            <a:r>
              <a:rPr lang="en-US" dirty="0" err="1"/>
              <a:t>tố</a:t>
            </a:r>
            <a:r>
              <a:rPr lang="en-US" dirty="0"/>
              <a:t> </a:t>
            </a:r>
            <a:r>
              <a:rPr lang="en-US" dirty="0" err="1"/>
              <a:t>nào</a:t>
            </a:r>
            <a:r>
              <a:rPr lang="en-US" dirty="0"/>
              <a:t>?</a:t>
            </a:r>
          </a:p>
        </p:txBody>
      </p:sp>
    </p:spTree>
    <p:extLst>
      <p:ext uri="{BB962C8B-B14F-4D97-AF65-F5344CB8AC3E}">
        <p14:creationId xmlns:p14="http://schemas.microsoft.com/office/powerpoint/2010/main" val="3080853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F220164-A140-5449-62FC-67B0B1FFFEDB}"/>
              </a:ext>
            </a:extLst>
          </p:cNvPr>
          <p:cNvSpPr>
            <a:spLocks noGrp="1"/>
          </p:cNvSpPr>
          <p:nvPr>
            <p:ph type="pic" idx="1"/>
          </p:nvPr>
        </p:nvSpPr>
        <p:spPr>
          <a:xfrm>
            <a:off x="5515429" y="1727651"/>
            <a:ext cx="5996437" cy="4484463"/>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29D7E41-6E4C-77BE-EB2A-CE04F1E23C1D}"/>
              </a:ext>
            </a:extLst>
          </p:cNvPr>
          <p:cNvSpPr>
            <a:spLocks noGrp="1"/>
          </p:cNvSpPr>
          <p:nvPr>
            <p:ph type="body" sz="half" idx="2"/>
          </p:nvPr>
        </p:nvSpPr>
        <p:spPr>
          <a:xfrm>
            <a:off x="680134" y="1727651"/>
            <a:ext cx="4283752" cy="4426817"/>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EDA4477B-B8B3-EA84-CFF6-24A0826005E3}"/>
              </a:ext>
            </a:extLst>
          </p:cNvPr>
          <p:cNvSpPr>
            <a:spLocks noGrp="1"/>
          </p:cNvSpPr>
          <p:nvPr>
            <p:ph type="title" hasCustomPrompt="1"/>
          </p:nvPr>
        </p:nvSpPr>
        <p:spPr>
          <a:xfrm>
            <a:off x="680133" y="1074509"/>
            <a:ext cx="6286723" cy="536577"/>
          </a:xfrm>
          <a:prstGeom prst="rect">
            <a:avLst/>
          </a:prstGeom>
        </p:spPr>
        <p:txBody>
          <a:bodyPr anchor="t">
            <a:normAutofit/>
          </a:bodyPr>
          <a:lstStyle>
            <a:lvl1pPr algn="l">
              <a:defRPr sz="2400" b="1">
                <a:solidFill>
                  <a:schemeClr val="accent1"/>
                </a:solidFill>
                <a:latin typeface="Times New Roman" panose="02020603050405020304" pitchFamily="18" charset="0"/>
                <a:cs typeface="Times New Roman" panose="02020603050405020304" pitchFamily="18" charset="0"/>
              </a:defRPr>
            </a:lvl1pPr>
          </a:lstStyle>
          <a:p>
            <a:r>
              <a:rPr lang="en-US" dirty="0"/>
              <a:t>4. </a:t>
            </a:r>
            <a:r>
              <a:rPr lang="en-US" dirty="0" err="1"/>
              <a:t>Công</a:t>
            </a:r>
            <a:r>
              <a:rPr lang="en-US" dirty="0"/>
              <a:t> </a:t>
            </a:r>
            <a:r>
              <a:rPr lang="en-US" dirty="0" err="1"/>
              <a:t>dụng</a:t>
            </a:r>
            <a:r>
              <a:rPr lang="en-US" dirty="0"/>
              <a:t> </a:t>
            </a:r>
            <a:r>
              <a:rPr lang="en-US" dirty="0" err="1"/>
              <a:t>của</a:t>
            </a:r>
            <a:r>
              <a:rPr lang="en-US" dirty="0"/>
              <a:t> </a:t>
            </a:r>
            <a:r>
              <a:rPr lang="en-US" dirty="0" err="1"/>
              <a:t>việc</a:t>
            </a:r>
            <a:r>
              <a:rPr lang="en-US" dirty="0"/>
              <a:t> tang </a:t>
            </a:r>
            <a:r>
              <a:rPr lang="en-US" dirty="0" err="1"/>
              <a:t>giảm</a:t>
            </a:r>
            <a:r>
              <a:rPr lang="en-US" dirty="0"/>
              <a:t> </a:t>
            </a:r>
            <a:r>
              <a:rPr lang="en-US" dirty="0" err="1"/>
              <a:t>áp</a:t>
            </a:r>
            <a:r>
              <a:rPr lang="en-US" dirty="0"/>
              <a:t> </a:t>
            </a:r>
            <a:r>
              <a:rPr lang="en-US" dirty="0" err="1"/>
              <a:t>suất</a:t>
            </a:r>
            <a:r>
              <a:rPr lang="en-US" dirty="0"/>
              <a:t>.</a:t>
            </a:r>
          </a:p>
        </p:txBody>
      </p:sp>
    </p:spTree>
    <p:extLst>
      <p:ext uri="{BB962C8B-B14F-4D97-AF65-F5344CB8AC3E}">
        <p14:creationId xmlns:p14="http://schemas.microsoft.com/office/powerpoint/2010/main" val="206513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EC5B9-5D16-4F80-A796-AFD466A0C57F}"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EC5B9-5D16-4F80-A796-AFD466A0C57F}" type="datetimeFigureOut">
              <a:rPr lang="en-US" smtClean="0"/>
              <a:pPr/>
              <a:t>23/05/2024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00BB0-1EE3-4906-B021-635F85833F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EC5B9-5D16-4F80-A796-AFD466A0C57F}" type="datetimeFigureOut">
              <a:rPr lang="en-US" smtClean="0"/>
              <a:pPr/>
              <a:t>23/05/2024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00BB0-1EE3-4906-B021-635F85833F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slide" Target="slide20.xml"/><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2654853" y="2477102"/>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BÀI 16: ÁP SUẤT</a:t>
            </a:r>
          </a:p>
        </p:txBody>
      </p:sp>
      <p:sp>
        <p:nvSpPr>
          <p:cNvPr id="2" name="TextBox 1">
            <a:extLst>
              <a:ext uri="{FF2B5EF4-FFF2-40B4-BE49-F238E27FC236}">
                <a16:creationId xmlns:a16="http://schemas.microsoft.com/office/drawing/2014/main" xmlns="" id="{3AA7E2F2-E495-4D82-9051-0D476EA45993}"/>
              </a:ext>
            </a:extLst>
          </p:cNvPr>
          <p:cNvSpPr txBox="1"/>
          <p:nvPr/>
        </p:nvSpPr>
        <p:spPr>
          <a:xfrm>
            <a:off x="2654853" y="626683"/>
            <a:ext cx="6846956" cy="1015663"/>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TR</a:t>
            </a:r>
            <a:r>
              <a:rPr lang="vi-VN" sz="3000" b="1" dirty="0">
                <a:latin typeface="Times New Roman" panose="02020603050405020304" pitchFamily="18" charset="0"/>
                <a:cs typeface="Times New Roman" panose="02020603050405020304" pitchFamily="18" charset="0"/>
              </a:rPr>
              <a:t>Ư</a:t>
            </a:r>
            <a:r>
              <a:rPr lang="en-US" sz="3000" b="1" dirty="0">
                <a:latin typeface="Times New Roman" panose="02020603050405020304" pitchFamily="18" charset="0"/>
                <a:cs typeface="Times New Roman" panose="02020603050405020304" pitchFamily="18" charset="0"/>
              </a:rPr>
              <a:t>ỜNG THCS MỸ HIỆP</a:t>
            </a:r>
          </a:p>
          <a:p>
            <a:pPr algn="ctr"/>
            <a:r>
              <a:rPr lang="en-US" sz="3000" b="1" dirty="0">
                <a:latin typeface="Times New Roman" panose="02020603050405020304" pitchFamily="18" charset="0"/>
                <a:cs typeface="Times New Roman" panose="02020603050405020304" pitchFamily="18" charset="0"/>
              </a:rPr>
              <a:t>TỔ KHOA HỌC TỰ NHIÊN</a:t>
            </a:r>
          </a:p>
        </p:txBody>
      </p:sp>
      <p:sp>
        <p:nvSpPr>
          <p:cNvPr id="8" name="TextBox 7">
            <a:extLst>
              <a:ext uri="{FF2B5EF4-FFF2-40B4-BE49-F238E27FC236}">
                <a16:creationId xmlns:a16="http://schemas.microsoft.com/office/drawing/2014/main" xmlns="" id="{101EBEA0-7794-4CAF-975C-775C333EBA20}"/>
              </a:ext>
            </a:extLst>
          </p:cNvPr>
          <p:cNvSpPr txBox="1"/>
          <p:nvPr/>
        </p:nvSpPr>
        <p:spPr>
          <a:xfrm>
            <a:off x="2005497" y="4974164"/>
            <a:ext cx="6846956" cy="55399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GIÁO VIÊN: PHAN T</a:t>
            </a:r>
            <a:r>
              <a:rPr lang="vi-VN" sz="3000" b="1" dirty="0">
                <a:latin typeface="Times New Roman" panose="02020603050405020304" pitchFamily="18" charset="0"/>
                <a:cs typeface="Times New Roman" panose="02020603050405020304" pitchFamily="18" charset="0"/>
              </a:rPr>
              <a:t>Ư</a:t>
            </a:r>
            <a:r>
              <a:rPr lang="en-US" sz="3000" b="1" dirty="0">
                <a:latin typeface="Times New Roman" panose="02020603050405020304" pitchFamily="18" charset="0"/>
                <a:cs typeface="Times New Roman" panose="02020603050405020304" pitchFamily="18" charset="0"/>
              </a:rPr>
              <a:t>ỜNG NHÂN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D34835E-9497-7F5C-B7FF-9178DFC51F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563" t="31593" r="9920" b="53067"/>
          <a:stretch/>
        </p:blipFill>
        <p:spPr bwMode="auto">
          <a:xfrm>
            <a:off x="1673053" y="1774221"/>
            <a:ext cx="8845894" cy="3956299"/>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xmlns="" id="{EC505CD1-B77C-B61B-36F3-CA51BF5AEF2A}"/>
              </a:ext>
            </a:extLst>
          </p:cNvPr>
          <p:cNvSpPr>
            <a:spLocks noGrp="1"/>
          </p:cNvSpPr>
          <p:nvPr>
            <p:ph type="ctrTitle"/>
          </p:nvPr>
        </p:nvSpPr>
        <p:spPr>
          <a:xfrm>
            <a:off x="631371" y="858169"/>
            <a:ext cx="10929258" cy="801796"/>
          </a:xfrm>
        </p:spPr>
        <p:txBody>
          <a:bodyPr>
            <a:noAutofit/>
          </a:bodyPr>
          <a:lstStyle/>
          <a:p>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Tại</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sao</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khi</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một</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em</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bé</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đứng</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lên</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chiếc</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đệm</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nệm</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thì</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đệm</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lại</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bị</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lún</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sâu</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hơn</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khi</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người</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lớn</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nằm</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trên</a:t>
            </a:r>
            <a:r>
              <a:rPr lang="en-US" sz="2800" dirty="0">
                <a:solidFill>
                  <a:srgbClr val="000000"/>
                </a:solidFill>
                <a:effectLst/>
                <a:latin typeface="Times New Roman" pitchFamily="18" charset="0"/>
                <a:ea typeface="Times New Roman" panose="02020603050405020304" pitchFamily="18" charset="0"/>
                <a:cs typeface="Times New Roman" pitchFamily="18" charset="0"/>
              </a:rPr>
              <a:t> </a:t>
            </a:r>
            <a:r>
              <a:rPr lang="en-US" sz="2800" dirty="0" err="1">
                <a:solidFill>
                  <a:srgbClr val="000000"/>
                </a:solidFill>
                <a:effectLst/>
                <a:latin typeface="Times New Roman" pitchFamily="18" charset="0"/>
                <a:ea typeface="Times New Roman" panose="02020603050405020304" pitchFamily="18" charset="0"/>
                <a:cs typeface="Times New Roman" pitchFamily="18" charset="0"/>
              </a:rPr>
              <a:t>nó</a:t>
            </a:r>
            <a:r>
              <a:rPr lang="en-US" sz="2800" dirty="0">
                <a:solidFill>
                  <a:srgbClr val="000000"/>
                </a:solidFill>
                <a:effectLst/>
                <a:latin typeface="Times New Roman" pitchFamily="18" charset="0"/>
                <a:ea typeface="Times New Roman" panose="02020603050405020304" pitchFamily="18" charset="0"/>
                <a:cs typeface="Times New Roman" pitchFamily="18" charset="0"/>
              </a:rPr>
              <a:t>?</a:t>
            </a:r>
            <a:r>
              <a:rPr lang="en-US" sz="2800" b="1" dirty="0">
                <a:effectLst/>
                <a:latin typeface="Times New Roman" pitchFamily="18" charset="0"/>
                <a:ea typeface="Times New Roman" panose="02020603050405020304" pitchFamily="18" charset="0"/>
                <a:cs typeface="Times New Roman" pitchFamily="18" charset="0"/>
              </a:rPr>
              <a:t> </a:t>
            </a:r>
            <a:endParaRPr lang="en-US" sz="2800" dirty="0">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xmlns="" id="{670BE133-C8E5-80CD-D312-02F81C3C8DDA}"/>
              </a:ext>
            </a:extLst>
          </p:cNvPr>
          <p:cNvSpPr txBox="1">
            <a:spLocks/>
          </p:cNvSpPr>
          <p:nvPr/>
        </p:nvSpPr>
        <p:spPr>
          <a:xfrm>
            <a:off x="631371" y="5394959"/>
            <a:ext cx="10929258" cy="11756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pPr algn="l"/>
            <a:r>
              <a:rPr lang="en-US" sz="2800" dirty="0" err="1">
                <a:solidFill>
                  <a:srgbClr val="000000"/>
                </a:solidFill>
                <a:ea typeface="Times New Roman" panose="02020603050405020304" pitchFamily="18" charset="0"/>
              </a:rPr>
              <a:t>Nguyên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nhân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là</a:t>
            </a:r>
            <a:r>
              <a:rPr lang="en-US" sz="2800" dirty="0">
                <a:solidFill>
                  <a:srgbClr val="000000"/>
                </a:solidFill>
                <a:ea typeface="Times New Roman" panose="02020603050405020304" pitchFamily="18" charset="0"/>
              </a:rPr>
              <a:t> do </a:t>
            </a:r>
            <a:r>
              <a:rPr lang="en-US" sz="3200" b="1" dirty="0" err="1">
                <a:solidFill>
                  <a:srgbClr val="FF0000"/>
                </a:solidFill>
                <a:ea typeface="Times New Roman" panose="02020603050405020304" pitchFamily="18" charset="0"/>
              </a:rPr>
              <a:t>tác</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dụng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của</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áp</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lực</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phụ</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thuộc</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vào</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áp</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lực</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và</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diện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tích</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mặt</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bị</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ép</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diện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tích</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mặt</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bị</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ép</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càng</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nhỏ</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thì</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tác</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dụng</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của</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áp</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lực</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càng</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lớn</a:t>
            </a:r>
            <a:r>
              <a:rPr lang="en-US" sz="2800" dirty="0">
                <a:solidFill>
                  <a:srgbClr val="000000"/>
                </a:solidFill>
                <a:ea typeface="Times New Roman" panose="02020603050405020304" pitchFamily="18" charset="0"/>
              </a:rPr>
              <a:t>)</a:t>
            </a:r>
          </a:p>
        </p:txBody>
      </p:sp>
    </p:spTree>
    <p:extLst>
      <p:ext uri="{BB962C8B-B14F-4D97-AF65-F5344CB8AC3E}">
        <p14:creationId xmlns:p14="http://schemas.microsoft.com/office/powerpoint/2010/main" val="197859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8584" y="156754"/>
            <a:ext cx="394618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 ÁP SUẤT</a:t>
            </a:r>
          </a:p>
        </p:txBody>
      </p:sp>
      <p:pic>
        <p:nvPicPr>
          <p:cNvPr id="3" name="Picture 2">
            <a:extLst>
              <a:ext uri="{FF2B5EF4-FFF2-40B4-BE49-F238E27FC236}">
                <a16:creationId xmlns:a16="http://schemas.microsoft.com/office/drawing/2014/main" xmlns="" id="{A00E6F80-D953-1F2E-DB9C-E5AB935D362C}"/>
              </a:ext>
            </a:extLst>
          </p:cNvPr>
          <p:cNvPicPr>
            <a:picLocks noChangeAspect="1"/>
          </p:cNvPicPr>
          <p:nvPr/>
        </p:nvPicPr>
        <p:blipFill>
          <a:blip r:embed="rId2"/>
          <a:stretch>
            <a:fillRect/>
          </a:stretch>
        </p:blipFill>
        <p:spPr>
          <a:xfrm>
            <a:off x="0" y="744583"/>
            <a:ext cx="12192000" cy="6113417"/>
          </a:xfrm>
          <a:prstGeom prst="rect">
            <a:avLst/>
          </a:prstGeom>
        </p:spPr>
      </p:pic>
    </p:spTree>
    <p:extLst>
      <p:ext uri="{BB962C8B-B14F-4D97-AF65-F5344CB8AC3E}">
        <p14:creationId xmlns:p14="http://schemas.microsoft.com/office/powerpoint/2010/main" val="16419138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243381C7-A7DA-A8AF-0D3E-B739BB38ECDF}"/>
              </a:ext>
            </a:extLst>
          </p:cNvPr>
          <p:cNvGraphicFramePr>
            <a:graphicFrameLocks noGrp="1"/>
          </p:cNvGraphicFramePr>
          <p:nvPr>
            <p:extLst>
              <p:ext uri="{D42A27DB-BD31-4B8C-83A1-F6EECF244321}">
                <p14:modId xmlns:p14="http://schemas.microsoft.com/office/powerpoint/2010/main" val="3584114757"/>
              </p:ext>
            </p:extLst>
          </p:nvPr>
        </p:nvGraphicFramePr>
        <p:xfrm>
          <a:off x="0" y="195944"/>
          <a:ext cx="10502538" cy="2565203"/>
        </p:xfrm>
        <a:graphic>
          <a:graphicData uri="http://schemas.openxmlformats.org/drawingml/2006/table">
            <a:tbl>
              <a:tblPr firstRow="1" firstCol="1" bandRow="1">
                <a:tableStyleId>{5C22544A-7EE6-4342-B048-85BDC9FD1C3A}</a:tableStyleId>
              </a:tblPr>
              <a:tblGrid>
                <a:gridCol w="2332788">
                  <a:extLst>
                    <a:ext uri="{9D8B030D-6E8A-4147-A177-3AD203B41FA5}">
                      <a16:colId xmlns:a16="http://schemas.microsoft.com/office/drawing/2014/main" xmlns="" val="3829512257"/>
                    </a:ext>
                  </a:extLst>
                </a:gridCol>
                <a:gridCol w="2511499">
                  <a:extLst>
                    <a:ext uri="{9D8B030D-6E8A-4147-A177-3AD203B41FA5}">
                      <a16:colId xmlns:a16="http://schemas.microsoft.com/office/drawing/2014/main" xmlns="" val="2212648639"/>
                    </a:ext>
                  </a:extLst>
                </a:gridCol>
                <a:gridCol w="5658251">
                  <a:extLst>
                    <a:ext uri="{9D8B030D-6E8A-4147-A177-3AD203B41FA5}">
                      <a16:colId xmlns:a16="http://schemas.microsoft.com/office/drawing/2014/main" xmlns="" val="2681088245"/>
                    </a:ext>
                  </a:extLst>
                </a:gridCol>
              </a:tblGrid>
              <a:tr h="1069101">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Áp lực (F)</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Diện tích bị ép (S)</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Độ lún (h)</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38017764"/>
                  </a:ext>
                </a:extLst>
              </a:tr>
              <a:tr h="748051">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b .....</a:t>
                      </a: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b</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h</a:t>
                      </a:r>
                      <a:r>
                        <a:rPr lang="de-DE" sz="2400" baseline="-25000" dirty="0">
                          <a:effectLst/>
                          <a:latin typeface="Times New Roman" panose="02020603050405020304" pitchFamily="18" charset="0"/>
                          <a:cs typeface="Times New Roman" panose="02020603050405020304" pitchFamily="18" charset="0"/>
                        </a:rPr>
                        <a:t>b</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 h</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12645643"/>
                  </a:ext>
                </a:extLst>
              </a:tr>
              <a:tr h="748051">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 S</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h</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 h</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35509538"/>
                  </a:ext>
                </a:extLst>
              </a:tr>
            </a:tbl>
          </a:graphicData>
        </a:graphic>
      </p:graphicFrame>
      <p:sp>
        <p:nvSpPr>
          <p:cNvPr id="14" name="TextBox 13">
            <a:extLst>
              <a:ext uri="{FF2B5EF4-FFF2-40B4-BE49-F238E27FC236}">
                <a16:creationId xmlns:a16="http://schemas.microsoft.com/office/drawing/2014/main" xmlns="" id="{DF07D56F-8A20-9757-2EB5-DDA1299897AC}"/>
              </a:ext>
            </a:extLst>
          </p:cNvPr>
          <p:cNvSpPr txBox="1"/>
          <p:nvPr/>
        </p:nvSpPr>
        <p:spPr>
          <a:xfrm>
            <a:off x="156754" y="2813234"/>
            <a:ext cx="5029200" cy="954107"/>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dirty="0" err="1"/>
              <a:t>Điền</a:t>
            </a:r>
            <a:r>
              <a:rPr lang="en-US" sz="2800" dirty="0"/>
              <a:t> </a:t>
            </a:r>
            <a:r>
              <a:rPr lang="en-US" sz="2800" dirty="0" err="1"/>
              <a:t>dấu</a:t>
            </a:r>
            <a:r>
              <a:rPr lang="en-US" sz="2800" dirty="0"/>
              <a:t> </a:t>
            </a:r>
            <a:r>
              <a:rPr lang="en-US" sz="2800" dirty="0" err="1"/>
              <a:t>thích</a:t>
            </a:r>
            <a:r>
              <a:rPr lang="en-US" sz="2800" dirty="0"/>
              <a:t> </a:t>
            </a:r>
            <a:r>
              <a:rPr lang="en-US" sz="2800" dirty="0" err="1"/>
              <a:t>hợp</a:t>
            </a:r>
            <a:r>
              <a:rPr lang="en-US" sz="2800" dirty="0"/>
              <a:t> </a:t>
            </a:r>
            <a:r>
              <a:rPr lang="en-US" sz="2800" dirty="0" err="1"/>
              <a:t>vào</a:t>
            </a:r>
            <a:r>
              <a:rPr lang="en-US" sz="2800" dirty="0"/>
              <a:t> …</a:t>
            </a:r>
            <a:r>
              <a:rPr lang="en-US" sz="2800" dirty="0" err="1"/>
              <a:t>trong</a:t>
            </a:r>
            <a:r>
              <a:rPr lang="en-US" sz="2800" dirty="0"/>
              <a:t> </a:t>
            </a:r>
            <a:r>
              <a:rPr lang="en-US" sz="2800" dirty="0" err="1"/>
              <a:t>mỗi</a:t>
            </a:r>
            <a:r>
              <a:rPr lang="en-US" sz="2800" dirty="0"/>
              <a:t> </a:t>
            </a:r>
            <a:r>
              <a:rPr lang="en-US" sz="2800" dirty="0" err="1"/>
              <a:t>trường</a:t>
            </a:r>
            <a:r>
              <a:rPr lang="en-US" sz="2800" dirty="0"/>
              <a:t> </a:t>
            </a:r>
            <a:r>
              <a:rPr lang="en-US" sz="2800" dirty="0" err="1"/>
              <a:t>hợp</a:t>
            </a:r>
            <a:r>
              <a:rPr lang="en-US" sz="2800" dirty="0"/>
              <a:t> </a:t>
            </a:r>
            <a:r>
              <a:rPr lang="en-US" sz="2800" dirty="0" err="1"/>
              <a:t>và</a:t>
            </a:r>
            <a:r>
              <a:rPr lang="en-US" sz="2800" dirty="0"/>
              <a:t> </a:t>
            </a:r>
            <a:r>
              <a:rPr lang="en-US" sz="2800" dirty="0" err="1"/>
              <a:t>rút</a:t>
            </a:r>
            <a:r>
              <a:rPr lang="en-US" sz="2800" dirty="0"/>
              <a:t> </a:t>
            </a:r>
            <a:r>
              <a:rPr lang="en-US" sz="2800" dirty="0" err="1"/>
              <a:t>ra</a:t>
            </a:r>
            <a:r>
              <a:rPr lang="en-US" sz="2800" dirty="0"/>
              <a:t> </a:t>
            </a:r>
            <a:r>
              <a:rPr lang="en-US" sz="2800" dirty="0" err="1"/>
              <a:t>kết</a:t>
            </a:r>
            <a:r>
              <a:rPr lang="en-US" sz="2800" dirty="0"/>
              <a:t> </a:t>
            </a:r>
            <a:r>
              <a:rPr lang="en-US" sz="2800" dirty="0" err="1"/>
              <a:t>luận</a:t>
            </a:r>
            <a:r>
              <a:rPr lang="en-US" sz="2800" dirty="0"/>
              <a:t>.</a:t>
            </a:r>
            <a:endParaRPr lang="vi-VN" sz="2800" dirty="0"/>
          </a:p>
        </p:txBody>
      </p:sp>
      <p:pic>
        <p:nvPicPr>
          <p:cNvPr id="5" name="Picture 4">
            <a:extLst>
              <a:ext uri="{FF2B5EF4-FFF2-40B4-BE49-F238E27FC236}">
                <a16:creationId xmlns:a16="http://schemas.microsoft.com/office/drawing/2014/main" xmlns="" id="{A00E6F80-D953-1F2E-DB9C-E5AB935D362C}"/>
              </a:ext>
            </a:extLst>
          </p:cNvPr>
          <p:cNvPicPr>
            <a:picLocks noChangeAspect="1"/>
          </p:cNvPicPr>
          <p:nvPr/>
        </p:nvPicPr>
        <p:blipFill>
          <a:blip r:embed="rId2"/>
          <a:stretch>
            <a:fillRect/>
          </a:stretch>
        </p:blipFill>
        <p:spPr>
          <a:xfrm>
            <a:off x="5107577" y="2508068"/>
            <a:ext cx="7084423" cy="4349931"/>
          </a:xfrm>
          <a:prstGeom prst="rect">
            <a:avLst/>
          </a:prstGeom>
        </p:spPr>
      </p:pic>
    </p:spTree>
    <p:extLst>
      <p:ext uri="{BB962C8B-B14F-4D97-AF65-F5344CB8AC3E}">
        <p14:creationId xmlns:p14="http://schemas.microsoft.com/office/powerpoint/2010/main" val="21350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243381C7-A7DA-A8AF-0D3E-B739BB38ECDF}"/>
              </a:ext>
            </a:extLst>
          </p:cNvPr>
          <p:cNvGraphicFramePr>
            <a:graphicFrameLocks noGrp="1"/>
          </p:cNvGraphicFramePr>
          <p:nvPr>
            <p:extLst>
              <p:ext uri="{D42A27DB-BD31-4B8C-83A1-F6EECF244321}">
                <p14:modId xmlns:p14="http://schemas.microsoft.com/office/powerpoint/2010/main" val="3584114757"/>
              </p:ext>
            </p:extLst>
          </p:nvPr>
        </p:nvGraphicFramePr>
        <p:xfrm>
          <a:off x="0" y="195944"/>
          <a:ext cx="10502538" cy="2565203"/>
        </p:xfrm>
        <a:graphic>
          <a:graphicData uri="http://schemas.openxmlformats.org/drawingml/2006/table">
            <a:tbl>
              <a:tblPr firstRow="1" firstCol="1" bandRow="1">
                <a:tableStyleId>{5C22544A-7EE6-4342-B048-85BDC9FD1C3A}</a:tableStyleId>
              </a:tblPr>
              <a:tblGrid>
                <a:gridCol w="2332788">
                  <a:extLst>
                    <a:ext uri="{9D8B030D-6E8A-4147-A177-3AD203B41FA5}">
                      <a16:colId xmlns:a16="http://schemas.microsoft.com/office/drawing/2014/main" xmlns="" val="3829512257"/>
                    </a:ext>
                  </a:extLst>
                </a:gridCol>
                <a:gridCol w="2511499">
                  <a:extLst>
                    <a:ext uri="{9D8B030D-6E8A-4147-A177-3AD203B41FA5}">
                      <a16:colId xmlns:a16="http://schemas.microsoft.com/office/drawing/2014/main" xmlns="" val="2212648639"/>
                    </a:ext>
                  </a:extLst>
                </a:gridCol>
                <a:gridCol w="5658251">
                  <a:extLst>
                    <a:ext uri="{9D8B030D-6E8A-4147-A177-3AD203B41FA5}">
                      <a16:colId xmlns:a16="http://schemas.microsoft.com/office/drawing/2014/main" xmlns="" val="2681088245"/>
                    </a:ext>
                  </a:extLst>
                </a:gridCol>
              </a:tblGrid>
              <a:tr h="1069101">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Áp lực (F)</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Diện tích bị ép (S)</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Độ lún (h)</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38017764"/>
                  </a:ext>
                </a:extLst>
              </a:tr>
              <a:tr h="748051">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b </a:t>
                      </a:r>
                      <a:r>
                        <a:rPr lang="de-DE" sz="2400" b="0" baseline="0" dirty="0">
                          <a:effectLst/>
                          <a:latin typeface="Times New Roman" panose="02020603050405020304" pitchFamily="18" charset="0"/>
                          <a:cs typeface="Times New Roman" panose="02020603050405020304" pitchFamily="18" charset="0"/>
                          <a:sym typeface="Wingdings" panose="05000000000000000000" pitchFamily="2" charset="2"/>
                        </a:rPr>
                        <a:t>=</a:t>
                      </a:r>
                      <a:r>
                        <a:rPr lang="de-DE" sz="2400" dirty="0">
                          <a:effectLst/>
                          <a:latin typeface="Times New Roman" panose="02020603050405020304" pitchFamily="18" charset="0"/>
                          <a:cs typeface="Times New Roman" panose="02020603050405020304" pitchFamily="18" charset="0"/>
                        </a:rPr>
                        <a:t> F</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b</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&lt;</a:t>
                      </a: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h</a:t>
                      </a:r>
                      <a:r>
                        <a:rPr lang="de-DE" sz="2400" baseline="-25000" dirty="0">
                          <a:effectLst/>
                          <a:latin typeface="Times New Roman" panose="02020603050405020304" pitchFamily="18" charset="0"/>
                          <a:cs typeface="Times New Roman" panose="02020603050405020304" pitchFamily="18" charset="0"/>
                        </a:rPr>
                        <a:t>b</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&gt;</a:t>
                      </a:r>
                      <a:r>
                        <a:rPr lang="de-DE" sz="2400" dirty="0">
                          <a:effectLst/>
                          <a:latin typeface="Times New Roman" panose="02020603050405020304" pitchFamily="18" charset="0"/>
                          <a:cs typeface="Times New Roman" panose="02020603050405020304" pitchFamily="18" charset="0"/>
                        </a:rPr>
                        <a:t> h</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12645643"/>
                  </a:ext>
                </a:extLst>
              </a:tr>
              <a:tr h="748051">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&gt;</a:t>
                      </a: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 S</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h</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&gt;</a:t>
                      </a:r>
                      <a:r>
                        <a:rPr lang="de-DE" sz="2400" dirty="0">
                          <a:effectLst/>
                          <a:latin typeface="Times New Roman" panose="02020603050405020304" pitchFamily="18" charset="0"/>
                          <a:cs typeface="Times New Roman" panose="02020603050405020304" pitchFamily="18" charset="0"/>
                        </a:rPr>
                        <a:t> h</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35509538"/>
                  </a:ext>
                </a:extLst>
              </a:tr>
            </a:tbl>
          </a:graphicData>
        </a:graphic>
      </p:graphicFrame>
      <p:sp>
        <p:nvSpPr>
          <p:cNvPr id="12" name="TextBox 11">
            <a:extLst>
              <a:ext uri="{FF2B5EF4-FFF2-40B4-BE49-F238E27FC236}">
                <a16:creationId xmlns:a16="http://schemas.microsoft.com/office/drawing/2014/main" xmlns="" id="{3384375A-9541-9953-9190-755671B4CDC8}"/>
              </a:ext>
            </a:extLst>
          </p:cNvPr>
          <p:cNvSpPr txBox="1"/>
          <p:nvPr/>
        </p:nvSpPr>
        <p:spPr>
          <a:xfrm>
            <a:off x="615838" y="5460273"/>
            <a:ext cx="10960323" cy="1126462"/>
          </a:xfrm>
          <a:prstGeom prst="rect">
            <a:avLst/>
          </a:prstGeom>
          <a:noFill/>
        </p:spPr>
        <p:txBody>
          <a:bodyPr wrap="square">
            <a:spAutoFit/>
          </a:bodyPr>
          <a:lstStyle/>
          <a:p>
            <a:pPr algn="just">
              <a:lnSpc>
                <a:spcPct val="120000"/>
              </a:lnSpc>
              <a:spcAft>
                <a:spcPts val="600"/>
              </a:spcAft>
              <a:tabLst>
                <a:tab pos="547370" algn="l"/>
              </a:tabLst>
            </a:pPr>
            <a:r>
              <a:rPr lang="en-US" sz="2800" dirty="0">
                <a:effectLst/>
                <a:latin typeface="Times New Roman" panose="02020603050405020304" pitchFamily="18" charset="0"/>
                <a:ea typeface="Arial" panose="020B0604020202020204" pitchFamily="34" charset="0"/>
                <a:sym typeface="Wingdings" panose="05000000000000000000" pitchFamily="2" charset="2"/>
              </a:rPr>
              <a:t> </a:t>
            </a:r>
            <a:r>
              <a:rPr lang="en-US" sz="2800" dirty="0" err="1">
                <a:effectLst/>
                <a:latin typeface="Times New Roman" panose="02020603050405020304" pitchFamily="18" charset="0"/>
                <a:ea typeface="Arial" panose="020B0604020202020204" pitchFamily="34" charset="0"/>
              </a:rPr>
              <a:t>Kết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luận</a:t>
            </a:r>
            <a:r>
              <a:rPr lang="en-US" sz="2800" dirty="0">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Tác</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dụng</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của</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áp</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lực</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áp</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suất</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phụ</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thuộc</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vào</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latin typeface="Times New Roman" panose="02020603050405020304" pitchFamily="18" charset="0"/>
                <a:ea typeface="Segoe UI" panose="020B0502040204020203" pitchFamily="34" charset="0"/>
              </a:rPr>
              <a:t>độ</a:t>
            </a:r>
            <a:r>
              <a:rPr lang="en-US" sz="2800" b="1" dirty="0">
                <a:solidFill>
                  <a:srgbClr val="000000"/>
                </a:solidFill>
                <a:latin typeface="Times New Roman" panose="02020603050405020304" pitchFamily="18" charset="0"/>
                <a:ea typeface="Segoe UI" panose="020B0502040204020203" pitchFamily="34" charset="0"/>
              </a:rPr>
              <a:t> </a:t>
            </a:r>
            <a:r>
              <a:rPr lang="en-US" sz="2800" b="1" dirty="0" err="1">
                <a:solidFill>
                  <a:srgbClr val="000000"/>
                </a:solidFill>
                <a:latin typeface="Times New Roman" panose="02020603050405020304" pitchFamily="18" charset="0"/>
                <a:ea typeface="Segoe UI" panose="020B0502040204020203" pitchFamily="34" charset="0"/>
              </a:rPr>
              <a:t>lớn</a:t>
            </a:r>
            <a:r>
              <a:rPr lang="en-US" sz="2800" b="1" dirty="0">
                <a:solidFill>
                  <a:srgbClr val="000000"/>
                </a:solidFill>
                <a:latin typeface="Times New Roman" panose="02020603050405020304" pitchFamily="18" charset="0"/>
                <a:ea typeface="Segoe UI" panose="020B0502040204020203" pitchFamily="34" charset="0"/>
              </a:rPr>
              <a:t> </a:t>
            </a:r>
            <a:r>
              <a:rPr lang="en-US" sz="2800" b="1" dirty="0" err="1">
                <a:solidFill>
                  <a:srgbClr val="000000"/>
                </a:solidFill>
                <a:latin typeface="Times New Roman" panose="02020603050405020304" pitchFamily="18" charset="0"/>
                <a:ea typeface="Segoe UI" panose="020B0502040204020203" pitchFamily="34" charset="0"/>
              </a:rPr>
              <a:t>của</a:t>
            </a:r>
            <a:r>
              <a:rPr lang="en-US" sz="2800" b="1" dirty="0">
                <a:solidFill>
                  <a:srgbClr val="000000"/>
                </a:solidFill>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áp</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lực</a:t>
            </a:r>
            <a:r>
              <a:rPr lang="en-US" sz="2800" b="1" dirty="0">
                <a:solidFill>
                  <a:srgbClr val="000000"/>
                </a:solidFill>
                <a:effectLst/>
                <a:latin typeface="Times New Roman" panose="02020603050405020304" pitchFamily="18" charset="0"/>
                <a:ea typeface="Segoe UI" panose="020B0502040204020203" pitchFamily="34" charset="0"/>
              </a:rPr>
              <a:t> F </a:t>
            </a:r>
            <a:r>
              <a:rPr lang="en-US" sz="2800" b="1" dirty="0" err="1">
                <a:solidFill>
                  <a:srgbClr val="000000"/>
                </a:solidFill>
                <a:effectLst/>
                <a:latin typeface="Times New Roman" panose="02020603050405020304" pitchFamily="18" charset="0"/>
                <a:ea typeface="Segoe UI" panose="020B0502040204020203" pitchFamily="34" charset="0"/>
              </a:rPr>
              <a:t>và</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diện</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tích</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bị</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ép</a:t>
            </a:r>
            <a:r>
              <a:rPr lang="en-US" sz="2800" b="1" dirty="0">
                <a:solidFill>
                  <a:srgbClr val="000000"/>
                </a:solidFill>
                <a:effectLst/>
                <a:latin typeface="Times New Roman" panose="02020603050405020304" pitchFamily="18" charset="0"/>
                <a:ea typeface="Segoe UI" panose="020B0502040204020203" pitchFamily="34" charset="0"/>
              </a:rPr>
              <a:t> S</a:t>
            </a:r>
            <a:endParaRPr lang="en-US" sz="2800" b="1" dirty="0">
              <a:effectLst/>
              <a:latin typeface="Segoe UI" panose="020B0502040204020203" pitchFamily="34" charset="0"/>
              <a:ea typeface="Segoe UI" panose="020B0502040204020203" pitchFamily="34" charset="0"/>
            </a:endParaRPr>
          </a:p>
        </p:txBody>
      </p:sp>
      <p:sp>
        <p:nvSpPr>
          <p:cNvPr id="14" name="TextBox 13">
            <a:extLst>
              <a:ext uri="{FF2B5EF4-FFF2-40B4-BE49-F238E27FC236}">
                <a16:creationId xmlns:a16="http://schemas.microsoft.com/office/drawing/2014/main" xmlns="" id="{DF07D56F-8A20-9757-2EB5-DDA1299897AC}"/>
              </a:ext>
            </a:extLst>
          </p:cNvPr>
          <p:cNvSpPr txBox="1"/>
          <p:nvPr/>
        </p:nvSpPr>
        <p:spPr>
          <a:xfrm>
            <a:off x="671854" y="2813235"/>
            <a:ext cx="10457700" cy="2908489"/>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dirty="0" err="1"/>
              <a:t>Nhận</a:t>
            </a:r>
            <a:r>
              <a:rPr lang="en-US" sz="2800" dirty="0"/>
              <a:t> </a:t>
            </a:r>
            <a:r>
              <a:rPr lang="en-US" sz="2800" dirty="0" err="1"/>
              <a:t>xét</a:t>
            </a:r>
            <a:r>
              <a:rPr lang="en-US" sz="2800" dirty="0"/>
              <a:t>:</a:t>
            </a:r>
          </a:p>
          <a:p>
            <a:pPr>
              <a:lnSpc>
                <a:spcPct val="100000"/>
              </a:lnSpc>
              <a:buFontTx/>
              <a:buChar char="-"/>
            </a:pPr>
            <a:r>
              <a:rPr lang="vi-VN" sz="2800" dirty="0"/>
              <a:t>Cùng độ lớn của áp lực như nhau, nếu diện tích bị ép càng nhỏ thì tác dụng của áp lực càng lớn.</a:t>
            </a:r>
            <a:endParaRPr lang="en-US" sz="2800" dirty="0"/>
          </a:p>
          <a:p>
            <a:pPr>
              <a:lnSpc>
                <a:spcPct val="100000"/>
              </a:lnSpc>
              <a:buFontTx/>
              <a:buChar char="-"/>
            </a:pPr>
            <a:r>
              <a:rPr lang="vi-VN" sz="2800" dirty="0"/>
              <a:t>Cùng diện tích bị ép như nhau, nếu độ lớn của áp lực càng lớn thì tác dụng nó càng lớn.</a:t>
            </a:r>
          </a:p>
          <a:p>
            <a:pPr>
              <a:lnSpc>
                <a:spcPct val="100000"/>
              </a:lnSpc>
            </a:pPr>
            <a:endParaRPr lang="vi-VN" sz="2800" dirty="0"/>
          </a:p>
        </p:txBody>
      </p:sp>
    </p:spTree>
    <p:extLst>
      <p:ext uri="{BB962C8B-B14F-4D97-AF65-F5344CB8AC3E}">
        <p14:creationId xmlns:p14="http://schemas.microsoft.com/office/powerpoint/2010/main" val="21350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 Box 3"/>
          <p:cNvSpPr txBox="1"/>
          <p:nvPr/>
        </p:nvSpPr>
        <p:spPr>
          <a:xfrm>
            <a:off x="108584" y="1164590"/>
            <a:ext cx="394618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II. ÁP SUẤT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7DAC4FF0-E3DF-68ED-7AEE-00A535ADF85F}"/>
                  </a:ext>
                </a:extLst>
              </p:cNvPr>
              <p:cNvSpPr txBox="1"/>
              <p:nvPr/>
            </p:nvSpPr>
            <p:spPr>
              <a:xfrm>
                <a:off x="108584" y="2336917"/>
                <a:ext cx="5470180" cy="4005584"/>
              </a:xfrm>
              <a:prstGeom prst="rect">
                <a:avLst/>
              </a:prstGeom>
              <a:noFill/>
            </p:spPr>
            <p:txBody>
              <a:bodyPr wrap="square">
                <a:spAutoFit/>
              </a:bodyPr>
              <a:lstStyle/>
              <a:p>
                <a:pPr marL="0" marR="0" algn="just">
                  <a:lnSpc>
                    <a:spcPct val="107000"/>
                  </a:lnSpc>
                  <a:spcBef>
                    <a:spcPts val="0"/>
                  </a:spcBef>
                  <a:spcAft>
                    <a:spcPts val="800"/>
                  </a:spcAft>
                </a:pP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kern="0">
                    <a:effectLst/>
                    <a:latin typeface="Times New Roman" panose="02020603050405020304" pitchFamily="18" charset="0"/>
                    <a:ea typeface="Times New Roman" panose="02020603050405020304" pitchFamily="18" charset="0"/>
                    <a:cs typeface="Times New Roman" panose="02020603050405020304" pitchFamily="18" charset="0"/>
                  </a:rPr>
                  <a:t>Áp suất</a:t>
                </a: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a:effectLst/>
                    <a:latin typeface="Times New Roman" panose="02020603050405020304" pitchFamily="18" charset="0"/>
                    <a:ea typeface="Times New Roman" panose="02020603050405020304" pitchFamily="18" charset="0"/>
                    <a:cs typeface="Times New Roman" panose="02020603050405020304" pitchFamily="18" charset="0"/>
                  </a:rPr>
                  <a:t>Áp suất được tính bằng áp lực tác dụng lên một đơn vị diện tích mặt bị ép</a:t>
                </a: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*Công thức tính Áp suất: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273050" marR="0" algn="just">
                  <a:lnSpc>
                    <a:spcPct val="107000"/>
                  </a:lnSpc>
                  <a:spcBef>
                    <a:spcPts val="0"/>
                  </a:spcBef>
                  <a:spcAft>
                    <a:spcPts val="800"/>
                  </a:spcAft>
                </a:pPr>
                <a:r>
                  <a:rPr lang="vi-VN" sz="2400" b="1" i="1" kern="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Áp suất=áp lực / diện tích mặt bị ép</a:t>
                </a:r>
                <a:endParaRPr lang="en-US" sz="2400" b="1" i="1" kern="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R="0" indent="27305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Hay </a:t>
                </a:r>
                <a14:m>
                  <m:oMath xmlns:m="http://schemas.openxmlformats.org/officeDocument/2006/math">
                    <m:r>
                      <a:rPr lang="en-US" sz="3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3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b="1" i="1" kern="100" smtClean="0">
                            <a:solidFill>
                              <a:srgbClr val="FF0000"/>
                            </a:solidFill>
                            <a:effectLst/>
                            <a:latin typeface="Cambria Math"/>
                            <a:cs typeface="Times New Roman" panose="02020603050405020304" pitchFamily="18" charset="0"/>
                          </a:rPr>
                        </m:ctrlPr>
                      </m:fPr>
                      <m:num>
                        <m:r>
                          <a:rPr lang="en-US" sz="3200" b="1" i="1" kern="100" smtClean="0">
                            <a:solidFill>
                              <a:srgbClr val="FF0000"/>
                            </a:solidFill>
                            <a:effectLst/>
                            <a:latin typeface="Cambria Math" panose="02040503050406030204" pitchFamily="18" charset="0"/>
                            <a:cs typeface="Times New Roman" panose="02020603050405020304" pitchFamily="18" charset="0"/>
                          </a:rPr>
                          <m:t>𝑭</m:t>
                        </m:r>
                      </m:num>
                      <m:den>
                        <m:r>
                          <m:rPr>
                            <m:sty m:val="p"/>
                          </m:rPr>
                          <a:rPr lang="vi-VN" sz="3200" b="1" i="1" kern="100">
                            <a:solidFill>
                              <a:srgbClr val="FF0000"/>
                            </a:solidFill>
                            <a:latin typeface="Cambria Math" panose="02040503050406030204" pitchFamily="18" charset="0"/>
                            <a:cs typeface="Times New Roman" panose="02020603050405020304" pitchFamily="18" charset="0"/>
                          </a:rPr>
                          <m:t>S</m:t>
                        </m:r>
                      </m:den>
                    </m:f>
                  </m:oMath>
                </a14:m>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algn="just">
                  <a:lnSpc>
                    <a:spcPct val="107000"/>
                  </a:lnSpc>
                  <a:spcBef>
                    <a:spcPts val="0"/>
                  </a:spcBef>
                  <a:spcAft>
                    <a:spcPts val="80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 p là: áp suất ; F là: áp lực ; S là diện tích mặt bị ép</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xmlns="" id="{7DAC4FF0-E3DF-68ED-7AEE-00A535ADF85F}"/>
                  </a:ext>
                </a:extLst>
              </p:cNvPr>
              <p:cNvSpPr txBox="1">
                <a:spLocks noRot="1" noChangeAspect="1" noMove="1" noResize="1" noEditPoints="1" noAdjustHandles="1" noChangeArrowheads="1" noChangeShapeType="1" noTextEdit="1"/>
              </p:cNvSpPr>
              <p:nvPr/>
            </p:nvSpPr>
            <p:spPr>
              <a:xfrm>
                <a:off x="108584" y="2336917"/>
                <a:ext cx="5470180" cy="4005584"/>
              </a:xfrm>
              <a:prstGeom prst="rect">
                <a:avLst/>
              </a:prstGeom>
              <a:blipFill>
                <a:blip r:embed="rId3"/>
                <a:stretch>
                  <a:fillRect l="-1784" t="-1218" r="-1672" b="-2435"/>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xmlns="" id="{826E23E7-4E28-444B-2D8F-B092B4913808}"/>
              </a:ext>
            </a:extLst>
          </p:cNvPr>
          <p:cNvSpPr txBox="1"/>
          <p:nvPr/>
        </p:nvSpPr>
        <p:spPr>
          <a:xfrm>
            <a:off x="5865092" y="2336917"/>
            <a:ext cx="6119090" cy="4238596"/>
          </a:xfrm>
          <a:prstGeom prst="rect">
            <a:avLst/>
          </a:prstGeom>
          <a:noFill/>
        </p:spPr>
        <p:txBody>
          <a:bodyPr wrap="square">
            <a:spAutoFit/>
          </a:bodyPr>
          <a:lstStyle/>
          <a:p>
            <a:pPr marL="0" marR="0" algn="just">
              <a:lnSpc>
                <a:spcPct val="107000"/>
              </a:lnSpc>
              <a:spcBef>
                <a:spcPts val="0"/>
              </a:spcBef>
              <a:spcAft>
                <a:spcPts val="800"/>
              </a:spcAft>
            </a:pPr>
            <a:r>
              <a:rPr lang="vi-VN"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paxcan</a:t>
            </a:r>
            <a:endPar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rPr>
              <a:t>ký hiệu Pa (1pa= 1N/m</a:t>
            </a:r>
            <a:r>
              <a:rPr lang="vi-VN" sz="2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b="1" kern="0" dirty="0">
                <a:effectLst/>
                <a:latin typeface="Times New Roman" panose="02020603050405020304" pitchFamily="18" charset="0"/>
                <a:ea typeface="Times New Roman" panose="02020603050405020304" pitchFamily="18" charset="0"/>
                <a:cs typeface="Times New Roman" panose="02020603050405020304" pitchFamily="18" charset="0"/>
              </a:rPr>
              <a:t>*Ngoài ra còn có các đơn vị thường dùng như:</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rPr>
              <a:t>bar (1 bar = 100 000 Pa)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rPr>
              <a:t>- atmosphere kí hiệu: atm (1 atm = 101 300 Pa)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kern="0" dirty="0">
                <a:effectLst/>
                <a:latin typeface="Times New Roman" panose="02020603050405020304" pitchFamily="18" charset="0"/>
                <a:ea typeface="Times New Roman" panose="02020603050405020304" pitchFamily="18" charset="0"/>
                <a:cs typeface="Times New Roman" panose="02020603050405020304" pitchFamily="18" charset="0"/>
              </a:rPr>
              <a:t>- milimet thủy ngân kí hiệu: mmHg (1mmHg=133,3 Pa)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2400" b="1" kern="0" dirty="0">
                <a:effectLst/>
                <a:latin typeface="Times New Roman" panose="02020603050405020304" pitchFamily="18" charset="0"/>
                <a:ea typeface="Times New Roman" panose="02020603050405020304" pitchFamily="18" charset="0"/>
              </a:rPr>
              <a:t>*Để đo áp suất,chúng ta dùng áp kế</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xmlns="" id="{41A22D33-EBCA-3740-AF08-CF33EFE1D053}"/>
              </a:ext>
            </a:extLst>
          </p:cNvPr>
          <p:cNvCxnSpPr/>
          <p:nvPr/>
        </p:nvCxnSpPr>
        <p:spPr>
          <a:xfrm>
            <a:off x="5800436" y="2447636"/>
            <a:ext cx="0" cy="34891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49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8583" y="1164590"/>
            <a:ext cx="11737673" cy="6617196"/>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 ÁP SUẤT</a:t>
            </a:r>
          </a:p>
          <a:p>
            <a:r>
              <a:rPr lang="en-US" sz="3200" dirty="0">
                <a:latin typeface="+mj-lt"/>
              </a:rPr>
              <a:t>     </a:t>
            </a: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mj-lt"/>
              </a:rPr>
              <a:t> </a:t>
            </a:r>
            <a:r>
              <a:rPr lang="vi-VN" sz="3200" dirty="0">
                <a:latin typeface="Times New Roman" pitchFamily="18" charset="0"/>
                <a:cs typeface="Times New Roman" pitchFamily="18" charset="0"/>
              </a:rPr>
              <a:t>Áp suất được tính bằng độ lớn của áp lực trên một đơn vị diện tích mặt bị ép.</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p = F: S                </a:t>
            </a:r>
            <a:r>
              <a:rPr lang="vi-VN" sz="3200" dirty="0">
                <a:latin typeface="Times New Roman" pitchFamily="18" charset="0"/>
                <a:cs typeface="Times New Roman" pitchFamily="18" charset="0"/>
              </a:rPr>
              <a:t>p: áp suất (N/</a:t>
            </a:r>
            <a:r>
              <a:rPr lang="en-US" sz="3200" dirty="0">
                <a:latin typeface="Times New Roman" pitchFamily="18" charset="0"/>
                <a:ea typeface="Arial" panose="020B0604020202020204" pitchFamily="34" charset="0"/>
                <a:cs typeface="Times New Roman" pitchFamily="18" charset="0"/>
              </a:rPr>
              <a:t>m</a:t>
            </a:r>
            <a:r>
              <a:rPr lang="en-US" sz="3200" baseline="30000" dirty="0">
                <a:latin typeface="Times New Roman" pitchFamily="18" charset="0"/>
                <a:ea typeface="Arial" panose="020B0604020202020204" pitchFamily="34" charset="0"/>
                <a:cs typeface="Times New Roman" pitchFamily="18" charset="0"/>
              </a:rPr>
              <a:t>2</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F: áp lực (N)</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S: diện tích mặt bị ép (</a:t>
            </a:r>
            <a:r>
              <a:rPr lang="en-US" sz="3200" dirty="0">
                <a:latin typeface="Times New Roman" pitchFamily="18" charset="0"/>
                <a:ea typeface="Arial" panose="020B0604020202020204" pitchFamily="34" charset="0"/>
                <a:cs typeface="Times New Roman" pitchFamily="18" charset="0"/>
              </a:rPr>
              <a:t>m</a:t>
            </a:r>
            <a:r>
              <a:rPr lang="en-US" sz="3200" baseline="30000" dirty="0">
                <a:latin typeface="Times New Roman" pitchFamily="18" charset="0"/>
                <a:ea typeface="Arial" panose="020B0604020202020204" pitchFamily="34" charset="0"/>
                <a:cs typeface="Times New Roman" pitchFamily="18" charset="0"/>
              </a:rPr>
              <a:t>2</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Đơn vị áp suất là pascal, kí hiệu Pa</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1</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Pa = 1 N/</a:t>
            </a:r>
            <a:r>
              <a:rPr lang="en-US" sz="3200" dirty="0">
                <a:latin typeface="Times New Roman" pitchFamily="18" charset="0"/>
                <a:ea typeface="Arial" panose="020B0604020202020204" pitchFamily="34" charset="0"/>
                <a:cs typeface="Times New Roman" pitchFamily="18" charset="0"/>
              </a:rPr>
              <a:t>m</a:t>
            </a:r>
            <a:r>
              <a:rPr lang="en-US" sz="3200" baseline="30000" dirty="0">
                <a:latin typeface="Times New Roman" pitchFamily="18" charset="0"/>
                <a:ea typeface="Arial" panose="020B0604020202020204" pitchFamily="34" charset="0"/>
                <a:cs typeface="Times New Roman" pitchFamily="18" charset="0"/>
              </a:rPr>
              <a:t>2</a:t>
            </a:r>
            <a:endParaRPr lang="en-US" sz="3200" dirty="0">
              <a:latin typeface="Times New Roman" pitchFamily="18" charset="0"/>
              <a:cs typeface="Times New Roman" pitchFamily="18" charset="0"/>
            </a:endParaRPr>
          </a:p>
          <a:p>
            <a:endParaRPr lang="en-US" sz="3200" dirty="0"/>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91068" y="3521123"/>
            <a:ext cx="2620370" cy="830997"/>
          </a:xfrm>
          <a:prstGeom prst="rect">
            <a:avLst/>
          </a:prstGeom>
        </p:spPr>
        <p:txBody>
          <a:bodyPr wrap="square">
            <a:spAutoFit/>
          </a:bodyPr>
          <a:lstStyle/>
          <a:p>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US" sz="5400" dirty="0"/>
          </a:p>
        </p:txBody>
      </p:sp>
    </p:spTree>
    <p:extLst>
      <p:ext uri="{BB962C8B-B14F-4D97-AF65-F5344CB8AC3E}">
        <p14:creationId xmlns:p14="http://schemas.microsoft.com/office/powerpoint/2010/main" val="3844749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00E6F80-D953-1F2E-DB9C-E5AB935D362C}"/>
              </a:ext>
            </a:extLst>
          </p:cNvPr>
          <p:cNvPicPr>
            <a:picLocks noChangeAspect="1"/>
          </p:cNvPicPr>
          <p:nvPr/>
        </p:nvPicPr>
        <p:blipFill>
          <a:blip r:embed="rId3"/>
          <a:stretch>
            <a:fillRect/>
          </a:stretch>
        </p:blipFill>
        <p:spPr>
          <a:xfrm>
            <a:off x="5957455" y="1053753"/>
            <a:ext cx="6234545" cy="4236788"/>
          </a:xfrm>
          <a:prstGeom prst="rect">
            <a:avLst/>
          </a:prstGeom>
        </p:spPr>
      </p:pic>
      <p:sp>
        <p:nvSpPr>
          <p:cNvPr id="6" name="TextBox 5">
            <a:extLst>
              <a:ext uri="{FF2B5EF4-FFF2-40B4-BE49-F238E27FC236}">
                <a16:creationId xmlns:a16="http://schemas.microsoft.com/office/drawing/2014/main" xmlns="" id="{DDD7BBDF-B0C5-C4F2-8A6F-D6F2C906BF47}"/>
              </a:ext>
            </a:extLst>
          </p:cNvPr>
          <p:cNvSpPr txBox="1"/>
          <p:nvPr/>
        </p:nvSpPr>
        <p:spPr>
          <a:xfrm>
            <a:off x="318222" y="1"/>
            <a:ext cx="11542852" cy="954107"/>
          </a:xfrm>
          <a:prstGeom prst="rect">
            <a:avLst/>
          </a:prstGeom>
          <a:noFill/>
        </p:spPr>
        <p:txBody>
          <a:bodyPr wrap="square" rtlCol="0">
            <a:spAutoFit/>
          </a:bodyPr>
          <a:lstStyle/>
          <a:p>
            <a:pPr algn="just"/>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?3. </a:t>
            </a:r>
            <a:r>
              <a:rPr lang="vi-VN" sz="28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So sánh áp suất do khối kim loại tác dụng lên cát trong trường hợp ở hình 16.2a với 16.2b và 16.2c.</a:t>
            </a:r>
            <a:endPar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19138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6BA0EA7-106C-F559-96AE-8308BB0C7FD0}"/>
              </a:ext>
            </a:extLst>
          </p:cNvPr>
          <p:cNvGrpSpPr/>
          <p:nvPr/>
        </p:nvGrpSpPr>
        <p:grpSpPr>
          <a:xfrm>
            <a:off x="318222" y="222070"/>
            <a:ext cx="11807478" cy="3096601"/>
            <a:chOff x="318222" y="222070"/>
            <a:chExt cx="11807478" cy="2817443"/>
          </a:xfrm>
        </p:grpSpPr>
        <p:sp>
          <p:nvSpPr>
            <p:cNvPr id="6" name="TextBox 5">
              <a:extLst>
                <a:ext uri="{FF2B5EF4-FFF2-40B4-BE49-F238E27FC236}">
                  <a16:creationId xmlns:a16="http://schemas.microsoft.com/office/drawing/2014/main" xmlns="" id="{DDD7BBDF-B0C5-C4F2-8A6F-D6F2C906BF47}"/>
                </a:ext>
              </a:extLst>
            </p:cNvPr>
            <p:cNvSpPr txBox="1"/>
            <p:nvPr/>
          </p:nvSpPr>
          <p:spPr>
            <a:xfrm>
              <a:off x="318222" y="222070"/>
              <a:ext cx="11807478" cy="2044223"/>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ép</a:t>
              </a:r>
              <a:r>
                <a:rPr lang="en-US" sz="2800" b="1"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Cùng với một diện tích bị ép như nhau, áp lực càng lớn thì độ lún càng lớn hay áp suất càng lớn</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Cùng với một độ lớn áp lực, diện tích bị ép càng lớn thì tác dụng của áp lực lên diện tích đó càng nhỏ hay áp suất càng nhỏ.</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6A38E80-26E1-08A5-CE88-343050A667B3}"/>
                </a:ext>
              </a:extLst>
            </p:cNvPr>
            <p:cNvSpPr txBox="1"/>
            <p:nvPr/>
          </p:nvSpPr>
          <p:spPr>
            <a:xfrm>
              <a:off x="1580605" y="2563461"/>
              <a:ext cx="4284617" cy="476052"/>
            </a:xfrm>
            <a:prstGeom prst="rect">
              <a:avLst/>
            </a:prstGeom>
            <a:solidFill>
              <a:schemeClr val="bg1">
                <a:lumMod val="85000"/>
              </a:schemeClr>
            </a:solidFill>
            <a:ln>
              <a:solidFill>
                <a:schemeClr val="tx1"/>
              </a:solidFill>
            </a:ln>
          </p:spPr>
          <p:txBody>
            <a:bodyPr wrap="square">
              <a:spAutoFit/>
            </a:bodyPr>
            <a:lstStyle/>
            <a:p>
              <a:pPr algn="ctr"/>
              <a:r>
                <a:rPr lang="vi-VN" sz="2800" dirty="0">
                  <a:solidFill>
                    <a:srgbClr val="C00000"/>
                  </a:solidFill>
                  <a:effectLst/>
                  <a:latin typeface="+mj-lt"/>
                  <a:ea typeface="Calibri" panose="020F0502020204030204" pitchFamily="34" charset="0"/>
                  <a:cs typeface="Times New Roman" panose="02020603050405020304" pitchFamily="18" charset="0"/>
                </a:rPr>
                <a:t>P</a:t>
              </a:r>
              <a:r>
                <a:rPr lang="vi-VN" sz="2800" baseline="-25000" dirty="0">
                  <a:solidFill>
                    <a:srgbClr val="C00000"/>
                  </a:solidFill>
                  <a:effectLst/>
                  <a:latin typeface="+mj-lt"/>
                  <a:ea typeface="Calibri" panose="020F0502020204030204" pitchFamily="34" charset="0"/>
                  <a:cs typeface="Times New Roman" panose="02020603050405020304" pitchFamily="18" charset="0"/>
                </a:rPr>
                <a:t>3</a:t>
              </a:r>
              <a:r>
                <a:rPr lang="vi-VN" sz="2800" dirty="0">
                  <a:solidFill>
                    <a:srgbClr val="C00000"/>
                  </a:solidFill>
                  <a:effectLst/>
                  <a:latin typeface="+mj-lt"/>
                  <a:ea typeface="Calibri" panose="020F0502020204030204" pitchFamily="34" charset="0"/>
                  <a:cs typeface="Times New Roman" panose="02020603050405020304" pitchFamily="18" charset="0"/>
                </a:rPr>
                <a:t>&gt;P</a:t>
              </a:r>
              <a:r>
                <a:rPr lang="vi-VN" sz="2800" baseline="-25000" dirty="0">
                  <a:solidFill>
                    <a:srgbClr val="C00000"/>
                  </a:solidFill>
                  <a:effectLst/>
                  <a:latin typeface="+mj-lt"/>
                  <a:ea typeface="Calibri" panose="020F0502020204030204" pitchFamily="34" charset="0"/>
                  <a:cs typeface="Times New Roman" panose="02020603050405020304" pitchFamily="18" charset="0"/>
                </a:rPr>
                <a:t>1</a:t>
              </a:r>
              <a:r>
                <a:rPr lang="vi-VN" sz="2800" dirty="0">
                  <a:solidFill>
                    <a:srgbClr val="C00000"/>
                  </a:solidFill>
                  <a:effectLst/>
                  <a:latin typeface="+mj-lt"/>
                  <a:ea typeface="Calibri" panose="020F0502020204030204" pitchFamily="34" charset="0"/>
                  <a:cs typeface="Times New Roman" panose="02020603050405020304" pitchFamily="18" charset="0"/>
                </a:rPr>
                <a:t> ; P</a:t>
              </a:r>
              <a:r>
                <a:rPr lang="vi-VN" sz="2800" baseline="-25000" dirty="0">
                  <a:solidFill>
                    <a:srgbClr val="C00000"/>
                  </a:solidFill>
                  <a:effectLst/>
                  <a:latin typeface="+mj-lt"/>
                  <a:ea typeface="Calibri" panose="020F0502020204030204" pitchFamily="34" charset="0"/>
                  <a:cs typeface="Times New Roman" panose="02020603050405020304" pitchFamily="18" charset="0"/>
                </a:rPr>
                <a:t>2</a:t>
              </a:r>
              <a:r>
                <a:rPr lang="vi-VN" sz="2800" dirty="0">
                  <a:solidFill>
                    <a:srgbClr val="C00000"/>
                  </a:solidFill>
                  <a:effectLst/>
                  <a:latin typeface="+mj-lt"/>
                  <a:ea typeface="Calibri" panose="020F0502020204030204" pitchFamily="34" charset="0"/>
                  <a:cs typeface="Times New Roman" panose="02020603050405020304" pitchFamily="18" charset="0"/>
                </a:rPr>
                <a:t>&gt;P</a:t>
              </a:r>
              <a:r>
                <a:rPr lang="vi-VN" sz="2800" baseline="-25000" dirty="0">
                  <a:solidFill>
                    <a:srgbClr val="C00000"/>
                  </a:solidFill>
                  <a:effectLst/>
                  <a:latin typeface="+mj-lt"/>
                  <a:ea typeface="Calibri" panose="020F0502020204030204" pitchFamily="34" charset="0"/>
                  <a:cs typeface="Times New Roman" panose="02020603050405020304" pitchFamily="18" charset="0"/>
                </a:rPr>
                <a:t>1</a:t>
              </a:r>
              <a:endParaRPr lang="en-US" sz="2800" dirty="0">
                <a:solidFill>
                  <a:srgbClr val="C00000"/>
                </a:solidFill>
                <a:latin typeface="+mj-lt"/>
              </a:endParaRPr>
            </a:p>
          </p:txBody>
        </p:sp>
      </p:grpSp>
    </p:spTree>
    <p:extLst>
      <p:ext uri="{BB962C8B-B14F-4D97-AF65-F5344CB8AC3E}">
        <p14:creationId xmlns:p14="http://schemas.microsoft.com/office/powerpoint/2010/main" val="22897623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3C6FCF7-EF52-A762-A5D5-434E3D59E878}"/>
              </a:ext>
            </a:extLst>
          </p:cNvPr>
          <p:cNvPicPr>
            <a:picLocks noChangeAspect="1"/>
          </p:cNvPicPr>
          <p:nvPr/>
        </p:nvPicPr>
        <p:blipFill>
          <a:blip r:embed="rId3"/>
          <a:stretch>
            <a:fillRect/>
          </a:stretch>
        </p:blipFill>
        <p:spPr>
          <a:xfrm>
            <a:off x="177876" y="1"/>
            <a:ext cx="12014124" cy="2969202"/>
          </a:xfrm>
          <a:prstGeom prst="rect">
            <a:avLst/>
          </a:prstGeom>
        </p:spPr>
      </p:pic>
      <p:sp>
        <p:nvSpPr>
          <p:cNvPr id="7" name="TextBox 6">
            <a:extLst>
              <a:ext uri="{FF2B5EF4-FFF2-40B4-BE49-F238E27FC236}">
                <a16:creationId xmlns:a16="http://schemas.microsoft.com/office/drawing/2014/main" xmlns="" id="{377198F5-9B5A-A6B2-9A22-E63870B1B080}"/>
              </a:ext>
            </a:extLst>
          </p:cNvPr>
          <p:cNvSpPr txBox="1"/>
          <p:nvPr/>
        </p:nvSpPr>
        <p:spPr>
          <a:xfrm>
            <a:off x="671803" y="2952206"/>
            <a:ext cx="10719007" cy="3416320"/>
          </a:xfrm>
          <a:prstGeom prst="rect">
            <a:avLst/>
          </a:prstGeom>
          <a:noFill/>
        </p:spPr>
        <p:txBody>
          <a:bodyPr wrap="square">
            <a:spAutoFit/>
          </a:bodyPr>
          <a:lstStyle/>
          <a:p>
            <a:pPr marL="0" marR="0">
              <a:spcBef>
                <a:spcPts val="0"/>
              </a:spcBef>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1 (m</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sàn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 F:S=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200:1= 200 (N/m</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ép</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2 (m</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sàn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 F:S= 200:2= 100 (N/m</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200</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N/m</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100</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N/m</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srcRect/>
          <a:stretch>
            <a:fillRect/>
          </a:stretch>
        </p:blipFill>
        <p:spPr bwMode="auto">
          <a:xfrm>
            <a:off x="152399" y="2717074"/>
            <a:ext cx="3178630" cy="3958046"/>
          </a:xfrm>
          <a:prstGeom prst="rect">
            <a:avLst/>
          </a:prstGeom>
          <a:noFill/>
          <a:ln w="9525">
            <a:noFill/>
            <a:miter lim="800000"/>
            <a:headEnd/>
            <a:tailEnd/>
          </a:ln>
          <a:effectLst/>
        </p:spPr>
      </p:pic>
    </p:spTree>
    <p:extLst>
      <p:ext uri="{BB962C8B-B14F-4D97-AF65-F5344CB8AC3E}">
        <p14:creationId xmlns:p14="http://schemas.microsoft.com/office/powerpoint/2010/main" val="23518938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1099126" y="720436"/>
            <a:ext cx="9107056" cy="942109"/>
          </a:xfrm>
          <a:prstGeom prst="roundRect">
            <a:avLst>
              <a:gd name="adj" fmla="val 50000"/>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CHỦ ĐỀ 3: KHỐI LƯỢNG RIÊNG VÀ ÁP SUẤT</a:t>
            </a:r>
            <a:endParaRPr lang="en-US" sz="2400" dirty="0">
              <a:solidFill>
                <a:schemeClr val="tx1"/>
              </a:solidFill>
              <a:latin typeface="Times New Roman" pitchFamily="18" charset="0"/>
              <a:cs typeface="Times New Roman" pitchFamily="18" charset="0"/>
            </a:endParaRPr>
          </a:p>
          <a:p>
            <a:pPr algn="ct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16: ÁP SUẤT</a:t>
            </a:r>
          </a:p>
        </p:txBody>
      </p:sp>
      <p:sp>
        <p:nvSpPr>
          <p:cNvPr id="3" name="TextBox 2">
            <a:extLst>
              <a:ext uri="{FF2B5EF4-FFF2-40B4-BE49-F238E27FC236}">
                <a16:creationId xmlns:a16="http://schemas.microsoft.com/office/drawing/2014/main" xmlns="" id="{60F55D67-A710-D5AF-490C-2242210BB39B}"/>
              </a:ext>
            </a:extLst>
          </p:cNvPr>
          <p:cNvSpPr txBox="1"/>
          <p:nvPr/>
        </p:nvSpPr>
        <p:spPr>
          <a:xfrm>
            <a:off x="1533235" y="2484583"/>
            <a:ext cx="6539347"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III. TĂNG GIẢM ÁP SUẤT</a:t>
            </a:r>
          </a:p>
        </p:txBody>
      </p:sp>
    </p:spTree>
    <p:extLst>
      <p:ext uri="{BB962C8B-B14F-4D97-AF65-F5344CB8AC3E}">
        <p14:creationId xmlns:p14="http://schemas.microsoft.com/office/powerpoint/2010/main" val="42693387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5396" y="-1"/>
            <a:ext cx="5261317" cy="8159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KIỂM TRA BÀI CŨ</a:t>
            </a:r>
          </a:p>
        </p:txBody>
      </p:sp>
      <p:sp>
        <p:nvSpPr>
          <p:cNvPr id="3" name="TextBox 2"/>
          <p:cNvSpPr txBox="1"/>
          <p:nvPr/>
        </p:nvSpPr>
        <p:spPr>
          <a:xfrm>
            <a:off x="640426" y="1097523"/>
            <a:ext cx="10515254" cy="523220"/>
          </a:xfrm>
          <a:prstGeom prst="rect">
            <a:avLst/>
          </a:prstGeom>
          <a:solidFill>
            <a:schemeClr val="accent3"/>
          </a:solidFill>
        </p:spPr>
        <p:txBody>
          <a:bodyPr wrap="square" rtlCol="0">
            <a:spAutoFit/>
          </a:bodyPr>
          <a:lstStyle/>
          <a:p>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:Phát </a:t>
            </a:r>
            <a:r>
              <a:rPr lang="en-US" sz="2800" dirty="0" err="1">
                <a:solidFill>
                  <a:prstClr val="black"/>
                </a:solidFill>
                <a:latin typeface="Times New Roman" panose="02020603050405020304" pitchFamily="18" charset="0"/>
                <a:cs typeface="Times New Roman" panose="02020603050405020304" pitchFamily="18" charset="0"/>
              </a:rPr>
              <a:t>biểu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Acsimet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520504" y="1902340"/>
            <a:ext cx="10546425" cy="3970318"/>
          </a:xfrm>
          <a:prstGeom prst="rect">
            <a:avLst/>
          </a:prstGeom>
          <a:solidFill>
            <a:schemeClr val="accent3"/>
          </a:solidFill>
        </p:spPr>
        <p:txBody>
          <a:bodyPr wrap="square" rtlCol="0">
            <a:spAutoFit/>
          </a:bodyPr>
          <a:lstStyle/>
          <a:p>
            <a:r>
              <a:rPr lang="en-US" sz="2800" b="1" u="sng" dirty="0" err="1">
                <a:latin typeface="Times New Roman" pitchFamily="18" charset="0"/>
                <a:cs typeface="Times New Roman" pitchFamily="18" charset="0"/>
              </a:rPr>
              <a:t>Câu</a:t>
            </a:r>
            <a:r>
              <a:rPr lang="en-US" sz="2800" b="1" u="sng" dirty="0">
                <a:latin typeface="Times New Roman" pitchFamily="18" charset="0"/>
                <a:cs typeface="Times New Roman" pitchFamily="18" charset="0"/>
              </a:rPr>
              <a:t> 2</a:t>
            </a:r>
            <a:r>
              <a:rPr lang="en-US" sz="2800" b="1" u="sng" dirty="0">
                <a:solidFill>
                  <a:prstClr val="black"/>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Ba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nhôm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3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3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đẩy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Acsimet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sắt</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nhôm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đẩy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Acsimét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a:p>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Oval 5"/>
          <p:cNvSpPr/>
          <p:nvPr/>
        </p:nvSpPr>
        <p:spPr>
          <a:xfrm>
            <a:off x="510988" y="4935070"/>
            <a:ext cx="457200" cy="457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31189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 Box 3"/>
          <p:cNvSpPr txBox="1"/>
          <p:nvPr/>
        </p:nvSpPr>
        <p:spPr>
          <a:xfrm>
            <a:off x="108583" y="1164590"/>
            <a:ext cx="552150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III.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suất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B57326FC-7255-5617-DB3B-0106D617DF6E}"/>
              </a:ext>
            </a:extLst>
          </p:cNvPr>
          <p:cNvSpPr txBox="1"/>
          <p:nvPr/>
        </p:nvSpPr>
        <p:spPr>
          <a:xfrm>
            <a:off x="311020" y="2425842"/>
            <a:ext cx="11814679" cy="3429785"/>
          </a:xfrm>
          <a:prstGeom prst="rect">
            <a:avLst/>
          </a:prstGeom>
          <a:noFill/>
          <a:ln>
            <a:solidFill>
              <a:schemeClr val="tx1"/>
            </a:solidFill>
          </a:ln>
        </p:spPr>
        <p:txBody>
          <a:bodyPr wrap="square">
            <a:spAutoFit/>
          </a:bodyPr>
          <a:lstStyle/>
          <a:p>
            <a:pPr algn="just">
              <a:lnSpc>
                <a:spcPct val="107000"/>
              </a:lnSpc>
              <a:spcBef>
                <a:spcPts val="600"/>
              </a:spcBef>
              <a:spcAft>
                <a:spcPts val="800"/>
              </a:spcAft>
            </a:pP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ép</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hại</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ta</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ta</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áp</a:t>
            </a:r>
            <a:r>
              <a:rPr lang="en-US" sz="2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suất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pP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ta</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500"/>
              </a:spcAft>
              <a:buFont typeface="Symbol" panose="05050102010706020507" pitchFamily="18" charset="2"/>
              <a:buChar char=""/>
            </a:pP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b="1"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b="1"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ép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500"/>
              </a:spcAft>
              <a:buFont typeface="Symbol" panose="05050102010706020507" pitchFamily="18" charset="2"/>
              <a:buChar char=""/>
            </a:pP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b="1"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bí</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ép</a:t>
            </a:r>
            <a:r>
              <a:rPr lang="en-US" sz="2800"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b="1"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b="1" i="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500"/>
              </a:spcAft>
              <a:buFont typeface="Symbol" panose="05050102010706020507" pitchFamily="18" charset="2"/>
              <a:buChar char=""/>
            </a:pPr>
            <a:r>
              <a:rPr lang="en-US" sz="2800"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b="1"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b="1"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800" b="1"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800" b="1"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b="1"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b="1"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b="1"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ép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094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02FE812B-02DB-8701-326C-20D89D4676EA}"/>
              </a:ext>
            </a:extLst>
          </p:cNvPr>
          <p:cNvSpPr/>
          <p:nvPr/>
        </p:nvSpPr>
        <p:spPr>
          <a:xfrm>
            <a:off x="597158" y="248194"/>
            <a:ext cx="10767527" cy="3683726"/>
          </a:xfrm>
          <a:prstGeom prst="roundRect">
            <a:avLst/>
          </a:prstGeom>
          <a:solidFill>
            <a:schemeClr val="bg1"/>
          </a:solidFill>
          <a:ln w="571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4.a)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các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mũi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đinh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làm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nhọn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hình</a:t>
            </a:r>
            <a:r>
              <a:rPr lang="en-US" sz="2800" dirty="0">
                <a:solidFill>
                  <a:srgbClr val="333333"/>
                </a:solidFill>
                <a:effectLst/>
                <a:latin typeface="Times New Roman" panose="02020603050405020304" pitchFamily="18" charset="0"/>
                <a:ea typeface="Times New Roman" panose="02020603050405020304" pitchFamily="18" charset="0"/>
              </a:rPr>
              <a:t> 16.4a)?</a:t>
            </a:r>
            <a:endParaRPr lang="en-US" sz="2800" dirty="0">
              <a:effectLst/>
              <a:latin typeface="Times New Roman" panose="02020603050405020304" pitchFamily="18" charset="0"/>
              <a:ea typeface="Times New Roman" panose="02020603050405020304" pitchFamily="18" charset="0"/>
            </a:endParaRPr>
          </a:p>
          <a:p>
            <a:pPr marL="0" marR="0" algn="l">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   b)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phần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lưỡi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thường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mài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mỏng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hình</a:t>
            </a:r>
            <a:r>
              <a:rPr lang="en-US" sz="2800" dirty="0">
                <a:solidFill>
                  <a:srgbClr val="333333"/>
                </a:solidFill>
                <a:effectLst/>
                <a:latin typeface="Times New Roman" panose="02020603050405020304" pitchFamily="18" charset="0"/>
                <a:ea typeface="Times New Roman" panose="02020603050405020304" pitchFamily="18" charset="0"/>
              </a:rPr>
              <a:t> 16.4b)?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khi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thức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khi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ta</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cần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tăng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lực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tác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dụng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dao</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l">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  c)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khi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làm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phẳng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nền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lát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vữa</a:t>
            </a:r>
            <a:r>
              <a:rPr lang="en-US" sz="2800" dirty="0">
                <a:solidFill>
                  <a:srgbClr val="333333"/>
                </a:solidFill>
                <a:effectLst/>
                <a:latin typeface="Times New Roman" panose="02020603050405020304" pitchFamily="18" charset="0"/>
                <a:ea typeface="Times New Roman" panose="02020603050405020304" pitchFamily="18" charset="0"/>
              </a:rPr>
              <a:t> xi </a:t>
            </a:r>
            <a:r>
              <a:rPr lang="en-US" sz="2800" dirty="0" err="1">
                <a:solidFill>
                  <a:srgbClr val="333333"/>
                </a:solidFill>
                <a:effectLst/>
                <a:latin typeface="Times New Roman" panose="02020603050405020304" pitchFamily="18" charset="0"/>
                <a:ea typeface="Times New Roman" panose="02020603050405020304" pitchFamily="18" charset="0"/>
              </a:rPr>
              <a:t>măng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người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thợ</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cần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dùng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giày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đế</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phẳng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rộng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hình</a:t>
            </a:r>
            <a:r>
              <a:rPr lang="en-US" sz="2800" dirty="0">
                <a:solidFill>
                  <a:srgbClr val="333333"/>
                </a:solidFill>
                <a:effectLst/>
                <a:latin typeface="Times New Roman" panose="02020603050405020304" pitchFamily="18" charset="0"/>
                <a:ea typeface="Times New Roman" panose="02020603050405020304" pitchFamily="18" charset="0"/>
              </a:rPr>
              <a:t> 16.4c)?</a:t>
            </a:r>
            <a:endParaRPr lang="en-US"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327C4601-E91E-1579-4BA8-892E6B4412FC}"/>
              </a:ext>
            </a:extLst>
          </p:cNvPr>
          <p:cNvSpPr txBox="1"/>
          <p:nvPr/>
        </p:nvSpPr>
        <p:spPr>
          <a:xfrm>
            <a:off x="757345" y="4650377"/>
            <a:ext cx="10394301" cy="1384995"/>
          </a:xfrm>
          <a:prstGeom prst="rect">
            <a:avLst/>
          </a:prstGeom>
          <a:solidFill>
            <a:schemeClr val="lt1">
              <a:alpha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	a, </a:t>
            </a:r>
            <a:r>
              <a:rPr lang="en-US" sz="2800" dirty="0" err="1">
                <a:solidFill>
                  <a:srgbClr val="333333"/>
                </a:solidFill>
                <a:effectLst/>
                <a:latin typeface="Times New Roman" panose="02020603050405020304" pitchFamily="18" charset="0"/>
                <a:ea typeface="Times New Roman" panose="02020603050405020304" pitchFamily="18" charset="0"/>
              </a:rPr>
              <a:t>Mũi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đinh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làm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nhọn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làm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giảm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diện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tích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tiếp</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xúc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tăng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áp</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suất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dễ</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dàng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đâm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xuyên</a:t>
            </a:r>
            <a:r>
              <a:rPr lang="en-US" sz="2800" dirty="0">
                <a:solidFill>
                  <a:srgbClr val="333333"/>
                </a:solidFill>
                <a:effectLst/>
                <a:latin typeface="Times New Roman" panose="02020603050405020304" pitchFamily="18" charset="0"/>
                <a:ea typeface="Times New Roman" panose="02020603050405020304" pitchFamily="18" charset="0"/>
              </a:rPr>
              <a:t> qua </a:t>
            </a:r>
            <a:r>
              <a:rPr lang="en-US" sz="2800" dirty="0" err="1">
                <a:solidFill>
                  <a:srgbClr val="333333"/>
                </a:solidFill>
                <a:effectLst/>
                <a:latin typeface="Times New Roman" panose="02020603050405020304" pitchFamily="18" charset="0"/>
                <a:ea typeface="Times New Roman" panose="02020603050405020304" pitchFamily="18" charset="0"/>
              </a:rPr>
              <a:t>vật</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l">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4" name="Picture 3"/>
          <p:cNvPicPr/>
          <p:nvPr/>
        </p:nvPicPr>
        <p:blipFill>
          <a:blip r:embed="rId2" cstate="print"/>
          <a:stretch>
            <a:fillRect/>
          </a:stretch>
        </p:blipFill>
        <p:spPr>
          <a:xfrm>
            <a:off x="9418320" y="718456"/>
            <a:ext cx="1319348" cy="679269"/>
          </a:xfrm>
          <a:prstGeom prst="rect">
            <a:avLst/>
          </a:prstGeom>
          <a:noFill/>
          <a:ln>
            <a:noFill/>
          </a:ln>
        </p:spPr>
      </p:pic>
      <p:pic>
        <p:nvPicPr>
          <p:cNvPr id="6" name="Picture 5"/>
          <p:cNvPicPr/>
          <p:nvPr/>
        </p:nvPicPr>
        <p:blipFill>
          <a:blip r:embed="rId3"/>
          <a:stretch>
            <a:fillRect/>
          </a:stretch>
        </p:blipFill>
        <p:spPr>
          <a:xfrm>
            <a:off x="6988628" y="2717074"/>
            <a:ext cx="1972491" cy="1097280"/>
          </a:xfrm>
          <a:prstGeom prst="rect">
            <a:avLst/>
          </a:prstGeom>
          <a:noFill/>
          <a:ln>
            <a:noFill/>
          </a:ln>
        </p:spPr>
      </p:pic>
    </p:spTree>
    <p:extLst>
      <p:ext uri="{BB962C8B-B14F-4D97-AF65-F5344CB8AC3E}">
        <p14:creationId xmlns:p14="http://schemas.microsoft.com/office/powerpoint/2010/main" val="33523637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animEffect transition="in" filter="fade">
                                      <p:cBhvr>
                                        <p:cTn id="14"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02FE812B-02DB-8701-326C-20D89D4676EA}"/>
              </a:ext>
            </a:extLst>
          </p:cNvPr>
          <p:cNvSpPr/>
          <p:nvPr/>
        </p:nvSpPr>
        <p:spPr>
          <a:xfrm>
            <a:off x="544906" y="1"/>
            <a:ext cx="10767527" cy="3958046"/>
          </a:xfrm>
          <a:prstGeom prst="roundRect">
            <a:avLst/>
          </a:prstGeom>
          <a:solidFill>
            <a:schemeClr val="bg1"/>
          </a:solidFill>
          <a:ln w="571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pPr>
            <a:endParaRPr lang="en-US" sz="2800" dirty="0">
              <a:solidFill>
                <a:srgbClr val="333333"/>
              </a:solidFill>
              <a:effectLst/>
              <a:latin typeface="Times New Roman" panose="02020603050405020304" pitchFamily="18" charset="0"/>
              <a:ea typeface="Times New Roman" panose="02020603050405020304" pitchFamily="18" charset="0"/>
            </a:endParaRPr>
          </a:p>
          <a:p>
            <a:pPr marL="0" marR="0">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4.a)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các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mũi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đinh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làm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nhọn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hình</a:t>
            </a:r>
            <a:r>
              <a:rPr lang="en-US" sz="2800" dirty="0">
                <a:solidFill>
                  <a:srgbClr val="333333"/>
                </a:solidFill>
                <a:effectLst/>
                <a:latin typeface="Times New Roman" panose="02020603050405020304" pitchFamily="18" charset="0"/>
                <a:ea typeface="Times New Roman" panose="02020603050405020304" pitchFamily="18" charset="0"/>
              </a:rPr>
              <a:t> 16.4a)?</a:t>
            </a:r>
            <a:endParaRPr lang="en-US" sz="2800" dirty="0">
              <a:effectLst/>
              <a:latin typeface="Times New Roman" panose="02020603050405020304" pitchFamily="18" charset="0"/>
              <a:ea typeface="Times New Roman" panose="02020603050405020304" pitchFamily="18" charset="0"/>
            </a:endParaRPr>
          </a:p>
          <a:p>
            <a:pPr marL="0" marR="0" algn="l">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   b)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phần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lưỡi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thường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mài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mỏng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hình</a:t>
            </a:r>
            <a:r>
              <a:rPr lang="en-US" sz="2800" dirty="0">
                <a:solidFill>
                  <a:srgbClr val="333333"/>
                </a:solidFill>
                <a:effectLst/>
                <a:latin typeface="Times New Roman" panose="02020603050405020304" pitchFamily="18" charset="0"/>
                <a:ea typeface="Times New Roman" panose="02020603050405020304" pitchFamily="18" charset="0"/>
              </a:rPr>
              <a:t> 16.4b)?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khi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thức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khi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ta</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cần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tăng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lực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tác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dụng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dao</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333333"/>
                </a:solidFill>
                <a:effectLst/>
                <a:latin typeface="Times New Roman" panose="02020603050405020304" pitchFamily="18" charset="0"/>
                <a:ea typeface="Times New Roman" panose="02020603050405020304" pitchFamily="18" charset="0"/>
              </a:rPr>
              <a:t>  c)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khi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làm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phẳng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nền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lát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vữa</a:t>
            </a:r>
            <a:r>
              <a:rPr lang="en-US" sz="2800" dirty="0">
                <a:solidFill>
                  <a:srgbClr val="333333"/>
                </a:solidFill>
                <a:effectLst/>
                <a:latin typeface="Times New Roman" panose="02020603050405020304" pitchFamily="18" charset="0"/>
                <a:ea typeface="Times New Roman" panose="02020603050405020304" pitchFamily="18" charset="0"/>
              </a:rPr>
              <a:t> xi </a:t>
            </a:r>
            <a:r>
              <a:rPr lang="en-US" sz="2800" dirty="0" err="1">
                <a:solidFill>
                  <a:srgbClr val="333333"/>
                </a:solidFill>
                <a:effectLst/>
                <a:latin typeface="Times New Roman" panose="02020603050405020304" pitchFamily="18" charset="0"/>
                <a:ea typeface="Times New Roman" panose="02020603050405020304" pitchFamily="18" charset="0"/>
              </a:rPr>
              <a:t>măng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người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thợ</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cần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dùng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giày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đế</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phẳng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rộng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hình</a:t>
            </a:r>
            <a:r>
              <a:rPr lang="en-US" sz="2800" dirty="0">
                <a:solidFill>
                  <a:srgbClr val="333333"/>
                </a:solidFill>
                <a:effectLst/>
                <a:latin typeface="Times New Roman" panose="02020603050405020304" pitchFamily="18" charset="0"/>
                <a:ea typeface="Times New Roman" panose="02020603050405020304" pitchFamily="18" charset="0"/>
              </a:rPr>
              <a:t> 16.4c</a:t>
            </a:r>
            <a:r>
              <a:rPr lang="en-US" sz="2800" dirty="0">
                <a:solidFill>
                  <a:srgbClr val="333333"/>
                </a:solidFill>
                <a:latin typeface="Times New Roman" panose="02020603050405020304" pitchFamily="18" charset="0"/>
                <a:ea typeface="Times New Roman" panose="02020603050405020304" pitchFamily="18" charset="0"/>
              </a:rPr>
              <a:t>)?</a:t>
            </a:r>
          </a:p>
          <a:p>
            <a:endParaRPr lang="en-US" sz="2800" dirty="0">
              <a:solidFill>
                <a:srgbClr val="FF0000"/>
              </a:solidFill>
              <a:latin typeface="Times New Roman" panose="02020603050405020304" pitchFamily="18" charset="0"/>
              <a:ea typeface="Times New Roman" panose="02020603050405020304" pitchFamily="18" charset="0"/>
            </a:endParaRPr>
          </a:p>
          <a:p>
            <a:r>
              <a:rPr lang="en-US" sz="2800" dirty="0">
                <a:solidFill>
                  <a:srgbClr val="FF0000"/>
                </a:solidFill>
                <a:latin typeface="Times New Roman" panose="02020603050405020304" pitchFamily="18" charset="0"/>
                <a:ea typeface="Times New Roman" panose="02020603050405020304" pitchFamily="18" charset="0"/>
              </a:rPr>
              <a:t>HD</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a:solidFill>
                  <a:srgbClr val="0070C0"/>
                </a:solidFill>
                <a:latin typeface="Times New Roman" panose="02020603050405020304" pitchFamily="18" charset="0"/>
                <a:ea typeface="Times New Roman" panose="02020603050405020304" pitchFamily="18" charset="0"/>
              </a:rPr>
              <a:t>b, </a:t>
            </a:r>
            <a:r>
              <a:rPr lang="en-US" sz="2800" dirty="0" err="1">
                <a:solidFill>
                  <a:srgbClr val="0070C0"/>
                </a:solidFill>
                <a:latin typeface="Times New Roman" panose="02020603050405020304" pitchFamily="18" charset="0"/>
                <a:ea typeface="Times New Roman" panose="02020603050405020304" pitchFamily="18" charset="0"/>
              </a:rPr>
              <a:t>Phần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lưỡi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dao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càng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mỏng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thì</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sẽ</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giảm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được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diện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tích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tiếp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xúc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khi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cắt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đồ</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nhờ</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đó</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chỉ</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cần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dụng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lực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nhỏ</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cũng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áp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suất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lớn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dễ</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dàng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thể</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cắt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chặt</a:t>
            </a:r>
            <a:r>
              <a:rPr lang="en-US" sz="2800" dirty="0">
                <a:solidFill>
                  <a:srgbClr val="0070C0"/>
                </a:solidFill>
                <a:latin typeface="Times New Roman" panose="02020603050405020304" pitchFamily="18" charset="0"/>
                <a:ea typeface="Times New Roman" panose="02020603050405020304" pitchFamily="18" charset="0"/>
              </a:rPr>
              <a:t>. </a:t>
            </a:r>
            <a:endParaRPr lang="en-US" sz="2800" dirty="0">
              <a:solidFill>
                <a:srgbClr val="0070C0"/>
              </a:solidFill>
              <a:effectLst/>
              <a:latin typeface="Times New Roman" panose="02020603050405020304" pitchFamily="18" charset="0"/>
              <a:ea typeface="Times New Roman" panose="02020603050405020304" pitchFamily="18" charset="0"/>
            </a:endParaRPr>
          </a:p>
          <a:p>
            <a:pPr marL="0" marR="0" algn="l">
              <a:spcBef>
                <a:spcPts val="0"/>
              </a:spcBef>
            </a:pPr>
            <a:endParaRPr lang="en-US"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327C4601-E91E-1579-4BA8-892E6B4412FC}"/>
              </a:ext>
            </a:extLst>
          </p:cNvPr>
          <p:cNvSpPr txBox="1"/>
          <p:nvPr/>
        </p:nvSpPr>
        <p:spPr>
          <a:xfrm>
            <a:off x="639780" y="4376057"/>
            <a:ext cx="10394301" cy="954107"/>
          </a:xfrm>
          <a:prstGeom prst="rect">
            <a:avLst/>
          </a:prstGeom>
          <a:solidFill>
            <a:schemeClr val="lt1">
              <a:alpha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a:solidFill>
                  <a:srgbClr val="0070C0"/>
                </a:solidFill>
                <a:effectLst/>
                <a:latin typeface="Times New Roman" panose="02020603050405020304" pitchFamily="18" charset="0"/>
                <a:ea typeface="Times New Roman" panose="02020603050405020304" pitchFamily="18" charset="0"/>
              </a:rPr>
              <a:t>c, </a:t>
            </a:r>
            <a:r>
              <a:rPr lang="en-US" sz="2800" dirty="0" err="1">
                <a:solidFill>
                  <a:srgbClr val="0070C0"/>
                </a:solidFill>
                <a:effectLst/>
                <a:latin typeface="Times New Roman" panose="02020603050405020304" pitchFamily="18" charset="0"/>
                <a:ea typeface="Times New Roman" panose="02020603050405020304" pitchFamily="18" charset="0"/>
              </a:rPr>
              <a:t>Giày</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đế</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phẳng</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sẽ</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giảm</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áp</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lực</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lên</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bê</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mặt</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nền</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rộng</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thì</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diện</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tích</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bị</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ép</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sẽ</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lớn</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dẫn</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đến</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áp</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suất</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thấp</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nền</a:t>
            </a:r>
            <a:r>
              <a:rPr lang="en-US" sz="2800" dirty="0">
                <a:solidFill>
                  <a:srgbClr val="0070C0"/>
                </a:solidFill>
                <a:effectLst/>
                <a:latin typeface="Times New Roman" panose="02020603050405020304" pitchFamily="18" charset="0"/>
                <a:ea typeface="Times New Roman" panose="02020603050405020304" pitchFamily="18" charset="0"/>
              </a:rPr>
              <a:t> xi </a:t>
            </a:r>
            <a:r>
              <a:rPr lang="en-US" sz="2800" dirty="0" err="1">
                <a:solidFill>
                  <a:srgbClr val="0070C0"/>
                </a:solidFill>
                <a:effectLst/>
                <a:latin typeface="Times New Roman" panose="02020603050405020304" pitchFamily="18" charset="0"/>
                <a:ea typeface="Times New Roman" panose="02020603050405020304" pitchFamily="18" charset="0"/>
              </a:rPr>
              <a:t>măng</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sẽ</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không</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bị</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lún</a:t>
            </a:r>
            <a:r>
              <a:rPr lang="en-US" sz="2800" dirty="0">
                <a:solidFill>
                  <a:srgbClr val="0070C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3523637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animEffect transition="in" filter="fade">
                                      <p:cBhvr>
                                        <p:cTn id="14"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27C4601-E91E-1579-4BA8-892E6B4412FC}"/>
              </a:ext>
            </a:extLst>
          </p:cNvPr>
          <p:cNvSpPr txBox="1"/>
          <p:nvPr/>
        </p:nvSpPr>
        <p:spPr>
          <a:xfrm>
            <a:off x="757345" y="1337481"/>
            <a:ext cx="10394301" cy="1384995"/>
          </a:xfrm>
          <a:prstGeom prst="rect">
            <a:avLst/>
          </a:prstGeom>
          <a:solidFill>
            <a:schemeClr val="lt1">
              <a:alpha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rgbClr val="333333"/>
                </a:solidFill>
                <a:effectLst/>
                <a:latin typeface="Times New Roman" panose="02020603050405020304" pitchFamily="18" charset="0"/>
                <a:ea typeface="Times New Roman" panose="02020603050405020304" pitchFamily="18" charset="0"/>
              </a:rPr>
              <a:t>Ta </a:t>
            </a:r>
            <a:r>
              <a:rPr lang="en-US" sz="2800" dirty="0" err="1">
                <a:solidFill>
                  <a:srgbClr val="333333"/>
                </a:solidFill>
                <a:effectLst/>
                <a:latin typeface="Times New Roman" panose="02020603050405020304" pitchFamily="18" charset="0"/>
                <a:ea typeface="Times New Roman" panose="02020603050405020304" pitchFamily="18" charset="0"/>
              </a:rPr>
              <a:t>có</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thay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đổi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áp</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suất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tác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dụng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diện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tích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mặt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bị</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ép</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bằng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cách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nào</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l">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327C4601-E91E-1579-4BA8-892E6B4412FC}"/>
              </a:ext>
            </a:extLst>
          </p:cNvPr>
          <p:cNvSpPr txBox="1"/>
          <p:nvPr/>
        </p:nvSpPr>
        <p:spPr>
          <a:xfrm>
            <a:off x="909745" y="3098041"/>
            <a:ext cx="10394301" cy="1569660"/>
          </a:xfrm>
          <a:prstGeom prst="rect">
            <a:avLst/>
          </a:prstGeom>
          <a:solidFill>
            <a:schemeClr val="lt1">
              <a:alpha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333333"/>
                </a:solidFill>
                <a:effectLst/>
                <a:latin typeface="Times New Roman" panose="02020603050405020304" pitchFamily="18" charset="0"/>
                <a:ea typeface="Times New Roman" panose="02020603050405020304" pitchFamily="18" charset="0"/>
              </a:rPr>
              <a:t>Có</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thay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đổi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áp</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suất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tác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dụng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diện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tích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mặt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bị</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ép</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bằng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cách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thay</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đổi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áp</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lực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hoặc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thay</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đổi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diện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tích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mặt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bị</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ép</a:t>
            </a:r>
            <a:r>
              <a:rPr lang="en-US" sz="2800" b="1" dirty="0">
                <a:solidFill>
                  <a:srgbClr val="FF0000"/>
                </a:solidFill>
                <a:latin typeface="Times New Roman" panose="02020603050405020304" pitchFamily="18" charset="0"/>
                <a:ea typeface="Times New Roman" panose="02020603050405020304" pitchFamily="18" charset="0"/>
              </a:rPr>
              <a:t> </a:t>
            </a:r>
            <a:r>
              <a:rPr lang="en-US" sz="2800" dirty="0">
                <a:solidFill>
                  <a:srgbClr val="333333"/>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l">
              <a:spcBef>
                <a:spcPts val="0"/>
              </a:spcBef>
            </a:pPr>
            <a:r>
              <a:rPr lang="en-US" sz="2800" dirty="0">
                <a:solidFill>
                  <a:srgbClr val="333333"/>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23637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7BF8CE-F0EC-043F-C5FB-899CAEC3199A}"/>
              </a:ext>
            </a:extLst>
          </p:cNvPr>
          <p:cNvPicPr>
            <a:picLocks noChangeAspect="1"/>
          </p:cNvPicPr>
          <p:nvPr/>
        </p:nvPicPr>
        <p:blipFill>
          <a:blip r:embed="rId3"/>
          <a:stretch>
            <a:fillRect/>
          </a:stretch>
        </p:blipFill>
        <p:spPr>
          <a:xfrm>
            <a:off x="238513" y="0"/>
            <a:ext cx="11779316" cy="3030583"/>
          </a:xfrm>
          <a:prstGeom prst="rect">
            <a:avLst/>
          </a:prstGeom>
        </p:spPr>
      </p:pic>
      <p:sp>
        <p:nvSpPr>
          <p:cNvPr id="6" name="TextBox 5">
            <a:extLst>
              <a:ext uri="{FF2B5EF4-FFF2-40B4-BE49-F238E27FC236}">
                <a16:creationId xmlns:a16="http://schemas.microsoft.com/office/drawing/2014/main" xmlns="" id="{3A7DE175-D5F8-C79B-5B83-BBD8ACDD296A}"/>
              </a:ext>
            </a:extLst>
          </p:cNvPr>
          <p:cNvSpPr txBox="1"/>
          <p:nvPr/>
        </p:nvSpPr>
        <p:spPr>
          <a:xfrm>
            <a:off x="339634" y="2547258"/>
            <a:ext cx="11612879" cy="3970318"/>
          </a:xfrm>
          <a:prstGeom prst="rect">
            <a:avLst/>
          </a:prstGeom>
          <a:noFill/>
        </p:spPr>
        <p:txBody>
          <a:bodyPr wrap="square">
            <a:spAutoFit/>
          </a:bodyPr>
          <a:lstStyle/>
          <a:p>
            <a:r>
              <a:rPr lang="vi-VN" sz="2800" b="1" i="0" dirty="0">
                <a:solidFill>
                  <a:srgbClr val="FF0000"/>
                </a:solidFill>
                <a:effectLst/>
                <a:latin typeface="Times New Roman" pitchFamily="18" charset="0"/>
                <a:cs typeface="Times New Roman" pitchFamily="18" charset="0"/>
              </a:rPr>
              <a:t>Giảm áp suất</a:t>
            </a:r>
            <a:r>
              <a:rPr lang="vi-VN" sz="2800" b="1" i="0" dirty="0">
                <a:solidFill>
                  <a:srgbClr val="FF0000"/>
                </a:solidFill>
                <a:effectLst/>
                <a:latin typeface="+mj-lt"/>
                <a:cs typeface="Times New Roman" pitchFamily="18" charset="0"/>
              </a:rPr>
              <a:t>:</a:t>
            </a:r>
            <a:r>
              <a:rPr lang="vi-VN" sz="2800" dirty="0">
                <a:latin typeface="+mj-lt"/>
              </a:rPr>
              <a:t> </a:t>
            </a:r>
            <a:endParaRPr lang="en-US" sz="2800" dirty="0">
              <a:latin typeface="+mj-lt"/>
            </a:endParaRPr>
          </a:p>
          <a:p>
            <a:r>
              <a:rPr lang="en-US" sz="2800" dirty="0">
                <a:latin typeface="+mj-lt"/>
              </a:rPr>
              <a:t>- </a:t>
            </a:r>
            <a:r>
              <a:rPr lang="vi-VN" sz="2800" dirty="0">
                <a:latin typeface="+mj-lt"/>
              </a:rPr>
              <a:t>Móng nhà phải xây rộng bản hơn tường để tăng diện tích mặt ép nhằm giảm áp suất tác dụng lên mặt đất.</a:t>
            </a:r>
            <a:endParaRPr lang="vi-VN" sz="2800" b="1" i="0" dirty="0">
              <a:solidFill>
                <a:srgbClr val="FF0000"/>
              </a:solidFill>
              <a:effectLst/>
              <a:latin typeface="+mj-lt"/>
              <a:cs typeface="Times New Roman" pitchFamily="18" charset="0"/>
            </a:endParaRPr>
          </a:p>
          <a:p>
            <a:pPr algn="l"/>
            <a:r>
              <a:rPr lang="en-US" sz="2800" b="0" i="0" dirty="0">
                <a:effectLst/>
                <a:latin typeface="Times New Roman" pitchFamily="18" charset="0"/>
                <a:cs typeface="Times New Roman" pitchFamily="18" charset="0"/>
              </a:rPr>
              <a:t>-</a:t>
            </a:r>
            <a:r>
              <a:rPr lang="vi-VN" sz="2800" b="0" i="0" dirty="0">
                <a:effectLst/>
                <a:latin typeface="Times New Roman" pitchFamily="18" charset="0"/>
                <a:cs typeface="Times New Roman" pitchFamily="18" charset="0"/>
              </a:rPr>
              <a:t>Bánh xe tăng để làm giảm độ lún của vật trên nền đất, người ta làm vật này có mặt tiếp xúc lớn</a:t>
            </a:r>
          </a:p>
          <a:p>
            <a:pPr algn="l"/>
            <a:r>
              <a:rPr lang="en-US" sz="2800" b="0" i="0" dirty="0">
                <a:effectLst/>
                <a:latin typeface="Times New Roman" pitchFamily="18" charset="0"/>
                <a:cs typeface="Times New Roman" pitchFamily="18" charset="0"/>
              </a:rPr>
              <a:t>-</a:t>
            </a:r>
            <a:r>
              <a:rPr lang="vi-VN" sz="2800" b="0" i="0" dirty="0">
                <a:effectLst/>
                <a:latin typeface="Times New Roman" pitchFamily="18" charset="0"/>
                <a:cs typeface="Times New Roman" pitchFamily="18" charset="0"/>
              </a:rPr>
              <a:t>Nồi áp suất mở van cho khí bay hết ra ngoài thì mới mở </a:t>
            </a:r>
            <a:r>
              <a:rPr lang="en-US" sz="2800" dirty="0">
                <a:latin typeface="Times New Roman" pitchFamily="18" charset="0"/>
                <a:cs typeface="Times New Roman" pitchFamily="18" charset="0"/>
              </a:rPr>
              <a:t>đ</a:t>
            </a:r>
            <a:r>
              <a:rPr lang="vi-VN" sz="2800" b="0" i="0" dirty="0">
                <a:effectLst/>
                <a:latin typeface="Times New Roman" pitchFamily="18" charset="0"/>
                <a:cs typeface="Times New Roman" pitchFamily="18" charset="0"/>
              </a:rPr>
              <a:t>ược nắp nồi</a:t>
            </a:r>
          </a:p>
          <a:p>
            <a:pPr algn="l"/>
            <a:r>
              <a:rPr lang="vi-VN" sz="2800" b="1" i="0" dirty="0">
                <a:solidFill>
                  <a:srgbClr val="FF0000"/>
                </a:solidFill>
                <a:effectLst/>
                <a:latin typeface="Times New Roman" pitchFamily="18" charset="0"/>
                <a:cs typeface="Times New Roman" pitchFamily="18" charset="0"/>
              </a:rPr>
              <a:t>Tăng áp suất </a:t>
            </a:r>
            <a:r>
              <a:rPr lang="en-US" sz="2800" b="1" i="0" dirty="0">
                <a:solidFill>
                  <a:srgbClr val="FF0000"/>
                </a:solidFill>
                <a:effectLst/>
                <a:latin typeface="Times New Roman" pitchFamily="18" charset="0"/>
                <a:cs typeface="Times New Roman" pitchFamily="18" charset="0"/>
              </a:rPr>
              <a:t>:</a:t>
            </a:r>
            <a:endParaRPr lang="vi-VN" sz="2800" b="1" i="0" dirty="0">
              <a:solidFill>
                <a:srgbClr val="FF0000"/>
              </a:solidFill>
              <a:effectLst/>
              <a:latin typeface="Times New Roman" pitchFamily="18" charset="0"/>
              <a:cs typeface="Times New Roman" pitchFamily="18" charset="0"/>
            </a:endParaRPr>
          </a:p>
          <a:p>
            <a:r>
              <a:rPr lang="en-US" sz="2800" b="0" i="0" dirty="0">
                <a:effectLst/>
                <a:latin typeface="Times New Roman" pitchFamily="18" charset="0"/>
                <a:cs typeface="Times New Roman" pitchFamily="18" charset="0"/>
              </a:rPr>
              <a:t>- </a:t>
            </a:r>
            <a:r>
              <a:rPr lang="vi-VN" sz="2800" b="0" i="0" dirty="0">
                <a:effectLst/>
                <a:latin typeface="Times New Roman" pitchFamily="18" charset="0"/>
                <a:cs typeface="Times New Roman" pitchFamily="18" charset="0"/>
              </a:rPr>
              <a:t>Ống hút được làm nhọn để giảm diện tích bị ép nhằm tăng áp suất</a:t>
            </a:r>
            <a:r>
              <a:rPr lang="en-US" sz="2800" dirty="0">
                <a:latin typeface="Times New Roman" panose="02020603050405020304" pitchFamily="18" charset="0"/>
                <a:ea typeface="Segoe UI" panose="020B0502040204020203" pitchFamily="34" charset="0"/>
              </a:rPr>
              <a:t> </a:t>
            </a:r>
          </a:p>
          <a:p>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Đầu</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cọc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nhọn</a:t>
            </a:r>
            <a:r>
              <a:rPr lang="en-US" sz="2800" dirty="0">
                <a:latin typeface="Times New Roman" panose="02020603050405020304" pitchFamily="18" charset="0"/>
                <a:ea typeface="Segoe UI" panose="020B0502040204020203" pitchFamily="34" charset="0"/>
              </a:rPr>
              <a:t> </a:t>
            </a:r>
            <a:r>
              <a:rPr lang="vi-VN" sz="2800" dirty="0">
                <a:latin typeface="Times New Roman" pitchFamily="18" charset="0"/>
                <a:cs typeface="Times New Roman" pitchFamily="18" charset="0"/>
              </a:rPr>
              <a:t>để giảm diện tích bị ép </a:t>
            </a:r>
            <a:r>
              <a:rPr lang="en-US" sz="2800" dirty="0" err="1">
                <a:latin typeface="Times New Roman" panose="02020603050405020304" pitchFamily="18" charset="0"/>
                <a:ea typeface="Segoe UI" panose="020B0502040204020203" pitchFamily="34" charset="0"/>
              </a:rPr>
              <a:t>giúp</a:t>
            </a:r>
            <a:r>
              <a:rPr lang="en-US" sz="2800" dirty="0">
                <a:latin typeface="Times New Roman" panose="02020603050405020304" pitchFamily="18" charset="0"/>
                <a:ea typeface="Segoe UI" panose="020B0502040204020203" pitchFamily="34" charset="0"/>
              </a:rPr>
              <a:t> </a:t>
            </a:r>
            <a:r>
              <a:rPr lang="de-DE" sz="2800" dirty="0">
                <a:latin typeface="Times New Roman" panose="02020603050405020304" pitchFamily="18" charset="0"/>
                <a:ea typeface="Times New Roman" panose="02020603050405020304" pitchFamily="18" charset="0"/>
              </a:rPr>
              <a:t>ta đóng cọc được dễ dàng hơn</a:t>
            </a:r>
            <a:endParaRPr lang="vi-VN" sz="28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71618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4011" y="-544469"/>
            <a:ext cx="12192000" cy="7402469"/>
          </a:xfrm>
          <a:prstGeom prst="rect">
            <a:avLst/>
          </a:prstGeom>
        </p:spPr>
      </p:pic>
      <p:pic>
        <p:nvPicPr>
          <p:cNvPr id="4" name="Picture 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5400" y="711200"/>
            <a:ext cx="3222555" cy="2743200"/>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2602326" y="1006499"/>
            <a:ext cx="6926762" cy="200085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en-US" sz="2800" b="1" dirty="0" err="1">
                <a:solidFill>
                  <a:schemeClr val="bg1"/>
                </a:solidFill>
                <a:effectLst/>
                <a:latin typeface="Times New Roman" panose="02020603050405020304" pitchFamily="18" charset="0"/>
                <a:ea typeface="Arial" panose="020B0604020202020204" pitchFamily="34" charset="0"/>
              </a:rPr>
              <a:t>Câu</a:t>
            </a:r>
            <a:r>
              <a:rPr lang="en-US" sz="2800" b="1" dirty="0">
                <a:solidFill>
                  <a:schemeClr val="bg1"/>
                </a:solidFill>
                <a:effectLst/>
                <a:latin typeface="Times New Roman" panose="02020603050405020304" pitchFamily="18" charset="0"/>
                <a:ea typeface="Arial" panose="020B0604020202020204" pitchFamily="34" charset="0"/>
              </a:rPr>
              <a:t> 1: </a:t>
            </a:r>
            <a:r>
              <a:rPr lang="en-US" sz="2800" b="1" dirty="0" err="1">
                <a:solidFill>
                  <a:schemeClr val="bg1"/>
                </a:solidFill>
                <a:effectLst/>
                <a:latin typeface="Times New Roman" panose="02020603050405020304" pitchFamily="18" charset="0"/>
                <a:ea typeface="Arial" panose="020B0604020202020204" pitchFamily="34" charset="0"/>
              </a:rPr>
              <a:t>Đơn</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vị</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đo</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áp</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suất</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là</a:t>
            </a:r>
            <a:r>
              <a:rPr lang="en-US" sz="2800" b="1" dirty="0">
                <a:solidFill>
                  <a:schemeClr val="bg1"/>
                </a:solidFill>
                <a:effectLst/>
                <a:latin typeface="Times New Roman" panose="02020603050405020304" pitchFamily="18" charset="0"/>
                <a:ea typeface="Arial" panose="020B0604020202020204" pitchFamily="34" charset="0"/>
              </a:rPr>
              <a:t>:</a:t>
            </a:r>
            <a:endParaRPr lang="en-US" sz="2800" b="1" dirty="0">
              <a:solidFill>
                <a:schemeClr val="bg1"/>
              </a:solidFill>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xmlns="" id="{31D9F237-BC35-47CA-AE3D-2906AEF91F57}"/>
              </a:ext>
            </a:extLst>
          </p:cNvPr>
          <p:cNvSpPr/>
          <p:nvPr/>
        </p:nvSpPr>
        <p:spPr>
          <a:xfrm>
            <a:off x="571786" y="4104109"/>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dirty="0">
                <a:latin typeface="Times New Roman" panose="02020603050405020304" pitchFamily="18" charset="0"/>
                <a:cs typeface="Times New Roman" panose="02020603050405020304" pitchFamily="18" charset="0"/>
              </a:rPr>
              <a:t>A. N/m</a:t>
            </a:r>
            <a:r>
              <a:rPr lang="en-US" sz="2800" baseline="30000" dirty="0">
                <a:latin typeface="Times New Roman" panose="02020603050405020304" pitchFamily="18" charset="0"/>
                <a:cs typeface="Times New Roman" panose="02020603050405020304" pitchFamily="18" charset="0"/>
              </a:rPr>
              <a:t>2</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3B9A1A09-14A5-489A-9BE4-620FA15B571E}"/>
              </a:ext>
            </a:extLst>
          </p:cNvPr>
          <p:cNvSpPr/>
          <p:nvPr/>
        </p:nvSpPr>
        <p:spPr>
          <a:xfrm>
            <a:off x="3706983" y="4104109"/>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dirty="0">
                <a:latin typeface="Times New Roman" panose="02020603050405020304" pitchFamily="18" charset="0"/>
                <a:cs typeface="Times New Roman" panose="02020603050405020304" pitchFamily="18" charset="0"/>
              </a:rPr>
              <a:t>B. N/m</a:t>
            </a:r>
            <a:r>
              <a:rPr lang="en-US" sz="2800" baseline="30000" dirty="0">
                <a:latin typeface="Times New Roman" panose="02020603050405020304" pitchFamily="18" charset="0"/>
                <a:cs typeface="Times New Roman" panose="02020603050405020304" pitchFamily="18" charset="0"/>
              </a:rPr>
              <a:t>3</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FFDD793F-B1B3-4C54-989F-9203A93AB395}"/>
              </a:ext>
            </a:extLst>
          </p:cNvPr>
          <p:cNvSpPr/>
          <p:nvPr/>
        </p:nvSpPr>
        <p:spPr>
          <a:xfrm>
            <a:off x="6916437" y="4100675"/>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dirty="0">
                <a:latin typeface="Times New Roman" panose="02020603050405020304" pitchFamily="18" charset="0"/>
                <a:cs typeface="Times New Roman" panose="02020603050405020304" pitchFamily="18" charset="0"/>
              </a:rPr>
              <a:t>C. kg/m</a:t>
            </a:r>
            <a:r>
              <a:rPr lang="en-US" sz="2800" baseline="30000" dirty="0">
                <a:latin typeface="Times New Roman" panose="02020603050405020304" pitchFamily="18" charset="0"/>
                <a:cs typeface="Times New Roman" panose="02020603050405020304" pitchFamily="18" charset="0"/>
              </a:rPr>
              <a:t>3</a:t>
            </a:r>
            <a:endParaRPr lang="en-US" sz="2800" dirty="0">
              <a:solidFill>
                <a:prstClr val="white"/>
              </a:solidFill>
              <a:latin typeface="Times New Roman" panose="02020603050405020304" pitchFamily="18" charset="0"/>
              <a:cs typeface="Times New Roman" panose="02020603050405020304" pitchFamily="18" charset="0"/>
            </a:endParaRP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229600" y="5766266"/>
            <a:ext cx="3962400" cy="1091733"/>
          </a:xfrm>
          <a:prstGeom prst="rect">
            <a:avLst/>
          </a:prstGeom>
        </p:spPr>
      </p:pic>
      <p:pic>
        <p:nvPicPr>
          <p:cNvPr id="13" name="Picture 12">
            <a:hlinkClick r:id="rId4"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5" cstate="print"/>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344620" y="3863461"/>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xmlns="" id="{60BD1839-965D-424F-9B18-634B17E1AED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674" t="-2053" r="1326" b="2053"/>
          <a:stretch/>
        </p:blipFill>
        <p:spPr bwMode="auto">
          <a:xfrm>
            <a:off x="3477588" y="3859450"/>
            <a:ext cx="715932"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xmlns="" id="{096FBB72-8B54-44AF-9ED8-07D8C134CA2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674" t="-2053" r="1326" b="2053"/>
          <a:stretch/>
        </p:blipFill>
        <p:spPr bwMode="auto">
          <a:xfrm>
            <a:off x="6654111" y="3844165"/>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A94AE94F-A6EA-CB68-E1F7-1DA05FFCB848}"/>
              </a:ext>
            </a:extLst>
          </p:cNvPr>
          <p:cNvSpPr/>
          <p:nvPr/>
        </p:nvSpPr>
        <p:spPr>
          <a:xfrm>
            <a:off x="9791414" y="4100675"/>
            <a:ext cx="18288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dirty="0">
                <a:latin typeface="Times New Roman" panose="02020603050405020304" pitchFamily="18" charset="0"/>
                <a:cs typeface="Times New Roman" panose="02020603050405020304" pitchFamily="18" charset="0"/>
              </a:rPr>
              <a:t>D. N</a:t>
            </a:r>
            <a:endParaRPr lang="en-US" sz="2800" dirty="0">
              <a:solidFill>
                <a:prstClr val="white"/>
              </a:solidFill>
              <a:latin typeface="Times New Roman" panose="02020603050405020304" pitchFamily="18" charset="0"/>
              <a:cs typeface="Times New Roman" panose="02020603050405020304" pitchFamily="18" charset="0"/>
            </a:endParaRPr>
          </a:p>
        </p:txBody>
      </p:sp>
      <p:pic>
        <p:nvPicPr>
          <p:cNvPr id="18" name="Picture 4" descr="Download Tick And Cross Clipart Check Mark Clip Art Cross, Logo, Plant,  Face Transparent Png – Pngset.com">
            <a:extLst>
              <a:ext uri="{FF2B5EF4-FFF2-40B4-BE49-F238E27FC236}">
                <a16:creationId xmlns:a16="http://schemas.microsoft.com/office/drawing/2014/main" xmlns="" id="{E1FA4570-0335-B605-962B-9581A2A0E40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674" t="-2053" r="1326" b="2053"/>
          <a:stretch/>
        </p:blipFill>
        <p:spPr bwMode="auto">
          <a:xfrm>
            <a:off x="9529088" y="3844165"/>
            <a:ext cx="715932" cy="7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27" presetClass="emph" presetSubtype="0" repeatCount="5000" fill="remove" grpId="0" nodeType="clickEffect">
                                  <p:stCondLst>
                                    <p:cond delay="0"/>
                                  </p:stCondLst>
                                  <p:childTnLst>
                                    <p:animClr clrSpc="rgb" dir="cw">
                                      <p:cBhvr override="childStyle">
                                        <p:cTn id="25" dur="250" autoRev="1" fill="remove"/>
                                        <p:tgtEl>
                                          <p:spTgt spid="9"/>
                                        </p:tgtEl>
                                        <p:attrNameLst>
                                          <p:attrName>style.color</p:attrName>
                                        </p:attrNameLst>
                                      </p:cBhvr>
                                      <p:to>
                                        <a:srgbClr val="33CCFF"/>
                                      </p:to>
                                    </p:animClr>
                                    <p:animClr clrSpc="rgb" dir="cw">
                                      <p:cBhvr>
                                        <p:cTn id="26" dur="250" autoRev="1" fill="remove"/>
                                        <p:tgtEl>
                                          <p:spTgt spid="9"/>
                                        </p:tgtEl>
                                        <p:attrNameLst>
                                          <p:attrName>fillcolor</p:attrName>
                                        </p:attrNameLst>
                                      </p:cBhvr>
                                      <p:to>
                                        <a:srgbClr val="33CCFF"/>
                                      </p:to>
                                    </p:animClr>
                                    <p:set>
                                      <p:cBhvr>
                                        <p:cTn id="27" dur="250" autoRev="1" fill="remove"/>
                                        <p:tgtEl>
                                          <p:spTgt spid="9"/>
                                        </p:tgtEl>
                                        <p:attrNameLst>
                                          <p:attrName>fill.type</p:attrName>
                                        </p:attrNameLst>
                                      </p:cBhvr>
                                      <p:to>
                                        <p:strVal val="solid"/>
                                      </p:to>
                                    </p:set>
                                    <p:set>
                                      <p:cBhvr>
                                        <p:cTn id="28" dur="250" autoRev="1" fill="remove"/>
                                        <p:tgtEl>
                                          <p:spTgt spid="9"/>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2" name="correct-answer.wav"/>
                                        </p:tgtEl>
                                      </p:cMediaNode>
                                    </p:audio>
                                  </p:subTnLst>
                                </p:cTn>
                              </p:par>
                              <p:par>
                                <p:cTn id="29" presetID="53" presetClass="entr" presetSubtype="16"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p:cTn id="31" dur="500" fill="hold"/>
                                        <p:tgtEl>
                                          <p:spTgt spid="2052"/>
                                        </p:tgtEl>
                                        <p:attrNameLst>
                                          <p:attrName>ppt_w</p:attrName>
                                        </p:attrNameLst>
                                      </p:cBhvr>
                                      <p:tavLst>
                                        <p:tav tm="0">
                                          <p:val>
                                            <p:fltVal val="0"/>
                                          </p:val>
                                        </p:tav>
                                        <p:tav tm="100000">
                                          <p:val>
                                            <p:strVal val="#ppt_w"/>
                                          </p:val>
                                        </p:tav>
                                      </p:tavLst>
                                    </p:anim>
                                    <p:anim calcmode="lin" valueType="num">
                                      <p:cBhvr>
                                        <p:cTn id="32" dur="500" fill="hold"/>
                                        <p:tgtEl>
                                          <p:spTgt spid="2052"/>
                                        </p:tgtEl>
                                        <p:attrNameLst>
                                          <p:attrName>ppt_h</p:attrName>
                                        </p:attrNameLst>
                                      </p:cBhvr>
                                      <p:tavLst>
                                        <p:tav tm="0">
                                          <p:val>
                                            <p:fltVal val="0"/>
                                          </p:val>
                                        </p:tav>
                                        <p:tav tm="100000">
                                          <p:val>
                                            <p:strVal val="#ppt_h"/>
                                          </p:val>
                                        </p:tav>
                                      </p:tavLst>
                                    </p:anim>
                                    <p:animEffect transition="in" filter="fade">
                                      <p:cBhvr>
                                        <p:cTn id="33" dur="500"/>
                                        <p:tgtEl>
                                          <p:spTgt spid="2052"/>
                                        </p:tgtEl>
                                      </p:cBhvr>
                                    </p:animEffect>
                                  </p:childTnLst>
                                </p:cTn>
                              </p:par>
                              <p:par>
                                <p:cTn id="34" presetID="42" presetClass="entr" presetSubtype="0"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27" presetClass="emph" presetSubtype="0" repeatCount="5000" fill="remove" grpId="0" nodeType="clickEffect">
                                  <p:stCondLst>
                                    <p:cond delay="0"/>
                                  </p:stCondLst>
                                  <p:childTnLst>
                                    <p:animClr clrSpc="rgb" dir="cw">
                                      <p:cBhvr override="childStyle">
                                        <p:cTn id="43" dur="250" autoRev="1" fill="remove"/>
                                        <p:tgtEl>
                                          <p:spTgt spid="10"/>
                                        </p:tgtEl>
                                        <p:attrNameLst>
                                          <p:attrName>style.color</p:attrName>
                                        </p:attrNameLst>
                                      </p:cBhvr>
                                      <p:to>
                                        <a:srgbClr val="FF3300"/>
                                      </p:to>
                                    </p:animClr>
                                    <p:animClr clrSpc="rgb" dir="cw">
                                      <p:cBhvr>
                                        <p:cTn id="44" dur="250" autoRev="1" fill="remove"/>
                                        <p:tgtEl>
                                          <p:spTgt spid="10"/>
                                        </p:tgtEl>
                                        <p:attrNameLst>
                                          <p:attrName>fillcolor</p:attrName>
                                        </p:attrNameLst>
                                      </p:cBhvr>
                                      <p:to>
                                        <a:srgbClr val="FF3300"/>
                                      </p:to>
                                    </p:animClr>
                                    <p:set>
                                      <p:cBhvr>
                                        <p:cTn id="45" dur="250" autoRev="1" fill="remove"/>
                                        <p:tgtEl>
                                          <p:spTgt spid="10"/>
                                        </p:tgtEl>
                                        <p:attrNameLst>
                                          <p:attrName>fill.type</p:attrName>
                                        </p:attrNameLst>
                                      </p:cBhvr>
                                      <p:to>
                                        <p:strVal val="solid"/>
                                      </p:to>
                                    </p:set>
                                    <p:set>
                                      <p:cBhvr>
                                        <p:cTn id="46" dur="250" autoRev="1" fill="remove"/>
                                        <p:tgtEl>
                                          <p:spTgt spid="1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e feud-buzzer.wav"/>
                                        </p:tgtEl>
                                      </p:cMediaNode>
                                    </p:audio>
                                  </p:subTnLst>
                                </p:cTn>
                              </p:par>
                              <p:par>
                                <p:cTn id="47" presetID="53" presetClass="entr" presetSubtype="1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27" presetClass="emph" presetSubtype="0" repeatCount="5000" fill="remove" grpId="0" nodeType="clickEffect">
                                  <p:stCondLst>
                                    <p:cond delay="0"/>
                                  </p:stCondLst>
                                  <p:childTnLst>
                                    <p:animClr clrSpc="rgb" dir="cw">
                                      <p:cBhvr override="childStyle">
                                        <p:cTn id="56" dur="250" autoRev="1" fill="remove"/>
                                        <p:tgtEl>
                                          <p:spTgt spid="11"/>
                                        </p:tgtEl>
                                        <p:attrNameLst>
                                          <p:attrName>style.color</p:attrName>
                                        </p:attrNameLst>
                                      </p:cBhvr>
                                      <p:to>
                                        <a:srgbClr val="FF3300"/>
                                      </p:to>
                                    </p:animClr>
                                    <p:animClr clrSpc="rgb" dir="cw">
                                      <p:cBhvr>
                                        <p:cTn id="57" dur="250" autoRev="1" fill="remove"/>
                                        <p:tgtEl>
                                          <p:spTgt spid="11"/>
                                        </p:tgtEl>
                                        <p:attrNameLst>
                                          <p:attrName>fillcolor</p:attrName>
                                        </p:attrNameLst>
                                      </p:cBhvr>
                                      <p:to>
                                        <a:srgbClr val="FF3300"/>
                                      </p:to>
                                    </p:animClr>
                                    <p:set>
                                      <p:cBhvr>
                                        <p:cTn id="58" dur="250" autoRev="1" fill="remove"/>
                                        <p:tgtEl>
                                          <p:spTgt spid="11"/>
                                        </p:tgtEl>
                                        <p:attrNameLst>
                                          <p:attrName>fill.type</p:attrName>
                                        </p:attrNameLst>
                                      </p:cBhvr>
                                      <p:to>
                                        <p:strVal val="solid"/>
                                      </p:to>
                                    </p:set>
                                    <p:set>
                                      <p:cBhvr>
                                        <p:cTn id="59" dur="250" autoRev="1" fill="remove"/>
                                        <p:tgtEl>
                                          <p:spTgt spid="11"/>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3" name="Te feud-buzzer.wav"/>
                                        </p:tgtEl>
                                      </p:cMediaNode>
                                    </p:audio>
                                  </p:subTnLst>
                                </p:cTn>
                              </p:par>
                              <p:par>
                                <p:cTn id="60" presetID="53" presetClass="entr" presetSubtype="16"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27" presetClass="emph" presetSubtype="0" repeatCount="5000" fill="remove" grpId="0" nodeType="clickEffect">
                                  <p:stCondLst>
                                    <p:cond delay="0"/>
                                  </p:stCondLst>
                                  <p:childTnLst>
                                    <p:animClr clrSpc="rgb" dir="cw">
                                      <p:cBhvr override="childStyle">
                                        <p:cTn id="69" dur="250" autoRev="1" fill="remove"/>
                                        <p:tgtEl>
                                          <p:spTgt spid="15"/>
                                        </p:tgtEl>
                                        <p:attrNameLst>
                                          <p:attrName>style.color</p:attrName>
                                        </p:attrNameLst>
                                      </p:cBhvr>
                                      <p:to>
                                        <a:srgbClr val="FF3300"/>
                                      </p:to>
                                    </p:animClr>
                                    <p:animClr clrSpc="rgb" dir="cw">
                                      <p:cBhvr>
                                        <p:cTn id="70" dur="250" autoRev="1" fill="remove"/>
                                        <p:tgtEl>
                                          <p:spTgt spid="15"/>
                                        </p:tgtEl>
                                        <p:attrNameLst>
                                          <p:attrName>fillcolor</p:attrName>
                                        </p:attrNameLst>
                                      </p:cBhvr>
                                      <p:to>
                                        <a:srgbClr val="FF3300"/>
                                      </p:to>
                                    </p:animClr>
                                    <p:set>
                                      <p:cBhvr>
                                        <p:cTn id="71" dur="250" autoRev="1" fill="remove"/>
                                        <p:tgtEl>
                                          <p:spTgt spid="15"/>
                                        </p:tgtEl>
                                        <p:attrNameLst>
                                          <p:attrName>fill.type</p:attrName>
                                        </p:attrNameLst>
                                      </p:cBhvr>
                                      <p:to>
                                        <p:strVal val="solid"/>
                                      </p:to>
                                    </p:set>
                                    <p:set>
                                      <p:cBhvr>
                                        <p:cTn id="72" dur="250" autoRev="1" fill="remove"/>
                                        <p:tgtEl>
                                          <p:spTgt spid="15"/>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Te feud-buzzer.wav"/>
                                        </p:tgtEl>
                                      </p:cMediaNode>
                                    </p:audio>
                                  </p:subTnLst>
                                </p:cTn>
                              </p:par>
                              <p:par>
                                <p:cTn id="73" presetID="53" presetClass="entr" presetSubtype="16"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childTnLst>
              </p:cTn>
              <p:nextCondLst>
                <p:cond evt="onClick" delay="0">
                  <p:tgtEl>
                    <p:spTgt spid="15"/>
                  </p:tgtEl>
                </p:cond>
              </p:nextCondLst>
            </p:seq>
          </p:childTnLst>
        </p:cTn>
      </p:par>
    </p:tnLst>
    <p:bldLst>
      <p:bldP spid="9" grpId="0" animBg="1"/>
      <p:bldP spid="9" grpId="1" animBg="1"/>
      <p:bldP spid="10" grpId="0" animBg="1"/>
      <p:bldP spid="10" grpId="1" animBg="1"/>
      <p:bldP spid="11" grpId="0" animBg="1"/>
      <p:bldP spid="11" grpId="1" animBg="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4011" y="-544469"/>
            <a:ext cx="12192000" cy="7402469"/>
          </a:xfrm>
          <a:prstGeom prst="rect">
            <a:avLst/>
          </a:prstGeom>
        </p:spPr>
      </p:pic>
      <p:pic>
        <p:nvPicPr>
          <p:cNvPr id="4" name="Picture 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5400" y="711200"/>
            <a:ext cx="3222555" cy="2743200"/>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2588503" y="511553"/>
            <a:ext cx="7337162" cy="1498174"/>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en-US" sz="2800" b="1" dirty="0" err="1">
                <a:solidFill>
                  <a:schemeClr val="bg1"/>
                </a:solidFill>
                <a:effectLst/>
                <a:latin typeface="Times New Roman" panose="02020603050405020304" pitchFamily="18" charset="0"/>
                <a:ea typeface="Arial" panose="020B0604020202020204" pitchFamily="34" charset="0"/>
              </a:rPr>
              <a:t>Câu</a:t>
            </a:r>
            <a:r>
              <a:rPr lang="en-US" sz="2800" b="1" dirty="0">
                <a:solidFill>
                  <a:schemeClr val="bg1"/>
                </a:solidFill>
                <a:effectLst/>
                <a:latin typeface="Times New Roman" panose="02020603050405020304" pitchFamily="18" charset="0"/>
                <a:ea typeface="Arial" panose="020B0604020202020204" pitchFamily="34" charset="0"/>
              </a:rPr>
              <a:t> 2: </a:t>
            </a:r>
            <a:r>
              <a:rPr lang="en-US" sz="2800" b="1" dirty="0" err="1">
                <a:solidFill>
                  <a:schemeClr val="bg1"/>
                </a:solidFill>
                <a:effectLst/>
                <a:latin typeface="Times New Roman" panose="02020603050405020304" pitchFamily="18" charset="0"/>
                <a:ea typeface="Arial" panose="020B0604020202020204" pitchFamily="34" charset="0"/>
              </a:rPr>
              <a:t>Muốn</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tăng</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áp</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suất</a:t>
            </a:r>
            <a:r>
              <a:rPr lang="en-US" sz="2800" b="1" dirty="0">
                <a:solidFill>
                  <a:schemeClr val="bg1"/>
                </a:solidFill>
                <a:effectLst/>
                <a:latin typeface="Times New Roman" panose="02020603050405020304" pitchFamily="18" charset="0"/>
                <a:ea typeface="Arial" panose="020B0604020202020204" pitchFamily="34" charset="0"/>
              </a:rPr>
              <a:t> </a:t>
            </a:r>
            <a:r>
              <a:rPr lang="en-US" sz="2800" b="1" dirty="0" err="1">
                <a:solidFill>
                  <a:schemeClr val="bg1"/>
                </a:solidFill>
                <a:effectLst/>
                <a:latin typeface="Times New Roman" panose="02020603050405020304" pitchFamily="18" charset="0"/>
                <a:ea typeface="Arial" panose="020B0604020202020204" pitchFamily="34" charset="0"/>
              </a:rPr>
              <a:t>thì</a:t>
            </a:r>
            <a:r>
              <a:rPr lang="en-US" sz="2800" b="1" dirty="0">
                <a:solidFill>
                  <a:schemeClr val="bg1"/>
                </a:solidFill>
                <a:effectLst/>
                <a:latin typeface="Times New Roman" panose="02020603050405020304" pitchFamily="18" charset="0"/>
                <a:ea typeface="Arial" panose="020B0604020202020204" pitchFamily="34" charset="0"/>
              </a:rPr>
              <a:t>:</a:t>
            </a:r>
            <a:endParaRPr lang="en-US" sz="2800" b="1" dirty="0">
              <a:solidFill>
                <a:schemeClr val="bg1"/>
              </a:solidFill>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xmlns="" id="{31D9F237-BC35-47CA-AE3D-2906AEF91F57}"/>
              </a:ext>
            </a:extLst>
          </p:cNvPr>
          <p:cNvSpPr/>
          <p:nvPr/>
        </p:nvSpPr>
        <p:spPr>
          <a:xfrm>
            <a:off x="653123" y="3135085"/>
            <a:ext cx="4572000" cy="849086"/>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3B9A1A09-14A5-489A-9BE4-620FA15B571E}"/>
              </a:ext>
            </a:extLst>
          </p:cNvPr>
          <p:cNvSpPr/>
          <p:nvPr/>
        </p:nvSpPr>
        <p:spPr>
          <a:xfrm>
            <a:off x="6970542" y="2817495"/>
            <a:ext cx="45720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xmlns="" id="{FFDD793F-B1B3-4C54-989F-9203A93AB395}"/>
              </a:ext>
            </a:extLst>
          </p:cNvPr>
          <p:cNvSpPr/>
          <p:nvPr/>
        </p:nvSpPr>
        <p:spPr>
          <a:xfrm>
            <a:off x="653122" y="4545874"/>
            <a:ext cx="4572000" cy="966651"/>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229600" y="5766266"/>
            <a:ext cx="3962400" cy="1091733"/>
          </a:xfrm>
          <a:prstGeom prst="rect">
            <a:avLst/>
          </a:prstGeom>
        </p:spPr>
      </p:pic>
      <p:pic>
        <p:nvPicPr>
          <p:cNvPr id="13" name="Picture 12">
            <a:hlinkClick r:id="rId4"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5" cstate="print"/>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425956" y="2668175"/>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xmlns="" id="{60BD1839-965D-424F-9B18-634B17E1AED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674" t="-2053" r="1326" b="2053"/>
          <a:stretch/>
        </p:blipFill>
        <p:spPr bwMode="auto">
          <a:xfrm>
            <a:off x="6741148" y="2572836"/>
            <a:ext cx="715932"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xmlns="" id="{096FBB72-8B54-44AF-9ED8-07D8C134CA2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674" t="-2053" r="1326" b="2053"/>
          <a:stretch/>
        </p:blipFill>
        <p:spPr bwMode="auto">
          <a:xfrm>
            <a:off x="390796" y="4129823"/>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C9BC8C1-EA4A-889C-4521-F8586A6CF696}"/>
              </a:ext>
            </a:extLst>
          </p:cNvPr>
          <p:cNvSpPr/>
          <p:nvPr/>
        </p:nvSpPr>
        <p:spPr>
          <a:xfrm>
            <a:off x="6970544" y="4426197"/>
            <a:ext cx="457200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just" defTabSz="609630"/>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a:t>
            </a:r>
          </a:p>
        </p:txBody>
      </p:sp>
      <p:pic>
        <p:nvPicPr>
          <p:cNvPr id="14" name="Picture 4" descr="Download Tick And Cross Clipart Check Mark Clip Art Cross, Logo, Plant,  Face Transparent Png – Pngset.com">
            <a:extLst>
              <a:ext uri="{FF2B5EF4-FFF2-40B4-BE49-F238E27FC236}">
                <a16:creationId xmlns:a16="http://schemas.microsoft.com/office/drawing/2014/main" xmlns="" id="{CAD935C7-C4B8-A58F-9011-C3AD194CC8D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674" t="-2053" r="1326" b="2053"/>
          <a:stretch/>
        </p:blipFill>
        <p:spPr bwMode="auto">
          <a:xfrm>
            <a:off x="6708217" y="4169687"/>
            <a:ext cx="715932" cy="730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27" presetClass="emph" presetSubtype="0" repeatCount="5000" fill="remove" grpId="0" nodeType="clickEffect">
                                  <p:stCondLst>
                                    <p:cond delay="0"/>
                                  </p:stCondLst>
                                  <p:childTnLst>
                                    <p:animClr clrSpc="rgb" dir="cw">
                                      <p:cBhvr override="childStyle">
                                        <p:cTn id="25" dur="250" autoRev="1" fill="remove"/>
                                        <p:tgtEl>
                                          <p:spTgt spid="9"/>
                                        </p:tgtEl>
                                        <p:attrNameLst>
                                          <p:attrName>style.color</p:attrName>
                                        </p:attrNameLst>
                                      </p:cBhvr>
                                      <p:to>
                                        <a:srgbClr val="33CCFF"/>
                                      </p:to>
                                    </p:animClr>
                                    <p:animClr clrSpc="rgb" dir="cw">
                                      <p:cBhvr>
                                        <p:cTn id="26" dur="250" autoRev="1" fill="remove"/>
                                        <p:tgtEl>
                                          <p:spTgt spid="9"/>
                                        </p:tgtEl>
                                        <p:attrNameLst>
                                          <p:attrName>fillcolor</p:attrName>
                                        </p:attrNameLst>
                                      </p:cBhvr>
                                      <p:to>
                                        <a:srgbClr val="33CCFF"/>
                                      </p:to>
                                    </p:animClr>
                                    <p:set>
                                      <p:cBhvr>
                                        <p:cTn id="27" dur="250" autoRev="1" fill="remove"/>
                                        <p:tgtEl>
                                          <p:spTgt spid="9"/>
                                        </p:tgtEl>
                                        <p:attrNameLst>
                                          <p:attrName>fill.type</p:attrName>
                                        </p:attrNameLst>
                                      </p:cBhvr>
                                      <p:to>
                                        <p:strVal val="solid"/>
                                      </p:to>
                                    </p:set>
                                    <p:set>
                                      <p:cBhvr>
                                        <p:cTn id="28" dur="250" autoRev="1" fill="remove"/>
                                        <p:tgtEl>
                                          <p:spTgt spid="9"/>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2" name="correct-answer.wav"/>
                                        </p:tgtEl>
                                      </p:cMediaNode>
                                    </p:audio>
                                  </p:subTnLst>
                                </p:cTn>
                              </p:par>
                              <p:par>
                                <p:cTn id="29" presetID="53" presetClass="entr" presetSubtype="16"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p:cTn id="31" dur="500" fill="hold"/>
                                        <p:tgtEl>
                                          <p:spTgt spid="2052"/>
                                        </p:tgtEl>
                                        <p:attrNameLst>
                                          <p:attrName>ppt_w</p:attrName>
                                        </p:attrNameLst>
                                      </p:cBhvr>
                                      <p:tavLst>
                                        <p:tav tm="0">
                                          <p:val>
                                            <p:fltVal val="0"/>
                                          </p:val>
                                        </p:tav>
                                        <p:tav tm="100000">
                                          <p:val>
                                            <p:strVal val="#ppt_w"/>
                                          </p:val>
                                        </p:tav>
                                      </p:tavLst>
                                    </p:anim>
                                    <p:anim calcmode="lin" valueType="num">
                                      <p:cBhvr>
                                        <p:cTn id="32" dur="500" fill="hold"/>
                                        <p:tgtEl>
                                          <p:spTgt spid="2052"/>
                                        </p:tgtEl>
                                        <p:attrNameLst>
                                          <p:attrName>ppt_h</p:attrName>
                                        </p:attrNameLst>
                                      </p:cBhvr>
                                      <p:tavLst>
                                        <p:tav tm="0">
                                          <p:val>
                                            <p:fltVal val="0"/>
                                          </p:val>
                                        </p:tav>
                                        <p:tav tm="100000">
                                          <p:val>
                                            <p:strVal val="#ppt_h"/>
                                          </p:val>
                                        </p:tav>
                                      </p:tavLst>
                                    </p:anim>
                                    <p:animEffect transition="in" filter="fade">
                                      <p:cBhvr>
                                        <p:cTn id="33" dur="500"/>
                                        <p:tgtEl>
                                          <p:spTgt spid="2052"/>
                                        </p:tgtEl>
                                      </p:cBhvr>
                                    </p:animEffect>
                                  </p:childTnLst>
                                </p:cTn>
                              </p:par>
                              <p:par>
                                <p:cTn id="34" presetID="42" presetClass="entr" presetSubtype="0"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27" presetClass="emph" presetSubtype="0" repeatCount="5000" fill="remove" grpId="0" nodeType="clickEffect">
                                  <p:stCondLst>
                                    <p:cond delay="0"/>
                                  </p:stCondLst>
                                  <p:childTnLst>
                                    <p:animClr clrSpc="rgb" dir="cw">
                                      <p:cBhvr override="childStyle">
                                        <p:cTn id="43" dur="250" autoRev="1" fill="remove"/>
                                        <p:tgtEl>
                                          <p:spTgt spid="10"/>
                                        </p:tgtEl>
                                        <p:attrNameLst>
                                          <p:attrName>style.color</p:attrName>
                                        </p:attrNameLst>
                                      </p:cBhvr>
                                      <p:to>
                                        <a:srgbClr val="FF3300"/>
                                      </p:to>
                                    </p:animClr>
                                    <p:animClr clrSpc="rgb" dir="cw">
                                      <p:cBhvr>
                                        <p:cTn id="44" dur="250" autoRev="1" fill="remove"/>
                                        <p:tgtEl>
                                          <p:spTgt spid="10"/>
                                        </p:tgtEl>
                                        <p:attrNameLst>
                                          <p:attrName>fillcolor</p:attrName>
                                        </p:attrNameLst>
                                      </p:cBhvr>
                                      <p:to>
                                        <a:srgbClr val="FF3300"/>
                                      </p:to>
                                    </p:animClr>
                                    <p:set>
                                      <p:cBhvr>
                                        <p:cTn id="45" dur="250" autoRev="1" fill="remove"/>
                                        <p:tgtEl>
                                          <p:spTgt spid="10"/>
                                        </p:tgtEl>
                                        <p:attrNameLst>
                                          <p:attrName>fill.type</p:attrName>
                                        </p:attrNameLst>
                                      </p:cBhvr>
                                      <p:to>
                                        <p:strVal val="solid"/>
                                      </p:to>
                                    </p:set>
                                    <p:set>
                                      <p:cBhvr>
                                        <p:cTn id="46" dur="250" autoRev="1" fill="remove"/>
                                        <p:tgtEl>
                                          <p:spTgt spid="1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e feud-buzzer.wav"/>
                                        </p:tgtEl>
                                      </p:cMediaNode>
                                    </p:audio>
                                  </p:subTnLst>
                                </p:cTn>
                              </p:par>
                              <p:par>
                                <p:cTn id="47" presetID="53" presetClass="entr" presetSubtype="1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27" presetClass="emph" presetSubtype="0" repeatCount="5000" fill="remove" grpId="0" nodeType="clickEffect">
                                  <p:stCondLst>
                                    <p:cond delay="0"/>
                                  </p:stCondLst>
                                  <p:childTnLst>
                                    <p:animClr clrSpc="rgb" dir="cw">
                                      <p:cBhvr override="childStyle">
                                        <p:cTn id="56" dur="250" autoRev="1" fill="remove"/>
                                        <p:tgtEl>
                                          <p:spTgt spid="11"/>
                                        </p:tgtEl>
                                        <p:attrNameLst>
                                          <p:attrName>style.color</p:attrName>
                                        </p:attrNameLst>
                                      </p:cBhvr>
                                      <p:to>
                                        <a:srgbClr val="FF3300"/>
                                      </p:to>
                                    </p:animClr>
                                    <p:animClr clrSpc="rgb" dir="cw">
                                      <p:cBhvr>
                                        <p:cTn id="57" dur="250" autoRev="1" fill="remove"/>
                                        <p:tgtEl>
                                          <p:spTgt spid="11"/>
                                        </p:tgtEl>
                                        <p:attrNameLst>
                                          <p:attrName>fillcolor</p:attrName>
                                        </p:attrNameLst>
                                      </p:cBhvr>
                                      <p:to>
                                        <a:srgbClr val="FF3300"/>
                                      </p:to>
                                    </p:animClr>
                                    <p:set>
                                      <p:cBhvr>
                                        <p:cTn id="58" dur="250" autoRev="1" fill="remove"/>
                                        <p:tgtEl>
                                          <p:spTgt spid="11"/>
                                        </p:tgtEl>
                                        <p:attrNameLst>
                                          <p:attrName>fill.type</p:attrName>
                                        </p:attrNameLst>
                                      </p:cBhvr>
                                      <p:to>
                                        <p:strVal val="solid"/>
                                      </p:to>
                                    </p:set>
                                    <p:set>
                                      <p:cBhvr>
                                        <p:cTn id="59" dur="250" autoRev="1" fill="remove"/>
                                        <p:tgtEl>
                                          <p:spTgt spid="11"/>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3" name="Te feud-buzzer.wav"/>
                                        </p:tgtEl>
                                      </p:cMediaNode>
                                    </p:audio>
                                  </p:subTnLst>
                                </p:cTn>
                              </p:par>
                              <p:par>
                                <p:cTn id="60" presetID="53" presetClass="entr" presetSubtype="16"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6"/>
                    </p:tgtEl>
                  </p:cond>
                </p:stCondLst>
                <p:endSync evt="end" delay="0">
                  <p:rtn val="all"/>
                </p:endSync>
                <p:childTnLst>
                  <p:par>
                    <p:cTn id="66" fill="hold">
                      <p:stCondLst>
                        <p:cond delay="0"/>
                      </p:stCondLst>
                      <p:childTnLst>
                        <p:par>
                          <p:cTn id="67" fill="hold">
                            <p:stCondLst>
                              <p:cond delay="0"/>
                            </p:stCondLst>
                            <p:childTnLst>
                              <p:par>
                                <p:cTn id="68" presetID="27" presetClass="emph" presetSubtype="0" repeatCount="5000" fill="remove" grpId="0" nodeType="clickEffect">
                                  <p:stCondLst>
                                    <p:cond delay="0"/>
                                  </p:stCondLst>
                                  <p:childTnLst>
                                    <p:animClr clrSpc="rgb" dir="cw">
                                      <p:cBhvr override="childStyle">
                                        <p:cTn id="69" dur="250" autoRev="1" fill="remove"/>
                                        <p:tgtEl>
                                          <p:spTgt spid="6"/>
                                        </p:tgtEl>
                                        <p:attrNameLst>
                                          <p:attrName>style.color</p:attrName>
                                        </p:attrNameLst>
                                      </p:cBhvr>
                                      <p:to>
                                        <a:srgbClr val="FF3300"/>
                                      </p:to>
                                    </p:animClr>
                                    <p:animClr clrSpc="rgb" dir="cw">
                                      <p:cBhvr>
                                        <p:cTn id="70" dur="250" autoRev="1" fill="remove"/>
                                        <p:tgtEl>
                                          <p:spTgt spid="6"/>
                                        </p:tgtEl>
                                        <p:attrNameLst>
                                          <p:attrName>fillcolor</p:attrName>
                                        </p:attrNameLst>
                                      </p:cBhvr>
                                      <p:to>
                                        <a:srgbClr val="FF3300"/>
                                      </p:to>
                                    </p:animClr>
                                    <p:set>
                                      <p:cBhvr>
                                        <p:cTn id="71" dur="250" autoRev="1" fill="remove"/>
                                        <p:tgtEl>
                                          <p:spTgt spid="6"/>
                                        </p:tgtEl>
                                        <p:attrNameLst>
                                          <p:attrName>fill.type</p:attrName>
                                        </p:attrNameLst>
                                      </p:cBhvr>
                                      <p:to>
                                        <p:strVal val="solid"/>
                                      </p:to>
                                    </p:set>
                                    <p:set>
                                      <p:cBhvr>
                                        <p:cTn id="72" dur="250" autoRev="1" fill="remove"/>
                                        <p:tgtEl>
                                          <p:spTgt spid="6"/>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Te feud-buzzer.wav"/>
                                        </p:tgtEl>
                                      </p:cMediaNode>
                                    </p:audio>
                                  </p:subTnLst>
                                </p:cTn>
                              </p:par>
                              <p:par>
                                <p:cTn id="73" presetID="53" presetClass="entr" presetSubtype="16"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childTnLst>
                    </p:cTn>
                  </p:par>
                </p:childTnLst>
              </p:cTn>
              <p:nextCondLst>
                <p:cond evt="onClick" delay="0">
                  <p:tgtEl>
                    <p:spTgt spid="6"/>
                  </p:tgtEl>
                </p:cond>
              </p:nextCondLst>
            </p:seq>
          </p:childTnLst>
        </p:cTn>
      </p:par>
    </p:tnLst>
    <p:bldLst>
      <p:bldP spid="9" grpId="0" animBg="1"/>
      <p:bldP spid="9" grpId="1" animBg="1"/>
      <p:bldP spid="10" grpId="0" animBg="1"/>
      <p:bldP spid="10" grpId="1" animBg="1"/>
      <p:bldP spid="11" grpId="0" animBg="1"/>
      <p:bldP spid="11" grpId="1" animBg="1"/>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0" y="-544469"/>
            <a:ext cx="12753703" cy="7402469"/>
          </a:xfrm>
          <a:prstGeom prst="rect">
            <a:avLst/>
          </a:prstGeom>
        </p:spPr>
      </p:pic>
      <p:pic>
        <p:nvPicPr>
          <p:cNvPr id="7" name="Picture 5">
            <a:extLst>
              <a:ext uri="{FF2B5EF4-FFF2-40B4-BE49-F238E27FC236}">
                <a16:creationId xmlns:a16="http://schemas.microsoft.com/office/drawing/2014/main" xmlns="" id="{A2899FD1-6D79-4235-B10E-C896EA439B7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4063" y="5766266"/>
            <a:ext cx="3860800" cy="1091734"/>
          </a:xfrm>
          <a:prstGeom prst="rect">
            <a:avLst/>
          </a:prstGeom>
        </p:spPr>
      </p:pic>
      <p:sp>
        <p:nvSpPr>
          <p:cNvPr id="8" name="Rectangle 7">
            <a:extLst>
              <a:ext uri="{FF2B5EF4-FFF2-40B4-BE49-F238E27FC236}">
                <a16:creationId xmlns:a16="http://schemas.microsoft.com/office/drawing/2014/main" xmlns="" id="{C224A0A2-47C0-436B-BA35-F4A80A2F7E14}"/>
              </a:ext>
            </a:extLst>
          </p:cNvPr>
          <p:cNvSpPr/>
          <p:nvPr/>
        </p:nvSpPr>
        <p:spPr>
          <a:xfrm>
            <a:off x="0" y="0"/>
            <a:ext cx="7837715" cy="237744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nSpc>
                <a:spcPct val="115000"/>
              </a:lnSpc>
            </a:pPr>
            <a:r>
              <a:rPr lang="en-US" sz="2800" dirty="0" err="1">
                <a:solidFill>
                  <a:schemeClr val="tx1"/>
                </a:solidFill>
                <a:effectLst/>
                <a:latin typeface="Times New Roman" panose="02020603050405020304" pitchFamily="18" charset="0"/>
                <a:ea typeface="Arial" panose="020B0604020202020204" pitchFamily="34" charset="0"/>
              </a:rPr>
              <a:t>C</a:t>
            </a:r>
            <a:r>
              <a:rPr lang="en-US" sz="2800" dirty="0" err="1">
                <a:solidFill>
                  <a:schemeClr val="tx1"/>
                </a:solidFill>
                <a:latin typeface="Times New Roman" panose="02020603050405020304" pitchFamily="18" charset="0"/>
                <a:ea typeface="Arial" panose="020B0604020202020204" pitchFamily="34" charset="0"/>
              </a:rPr>
              <a:t>âu</a:t>
            </a:r>
            <a:r>
              <a:rPr lang="en-US" sz="2800" dirty="0">
                <a:solidFill>
                  <a:schemeClr val="tx1"/>
                </a:solidFill>
                <a:latin typeface="Times New Roman" panose="02020603050405020304" pitchFamily="18" charset="0"/>
                <a:ea typeface="Arial" panose="020B0604020202020204" pitchFamily="34" charset="0"/>
              </a:rPr>
              <a:t> 3: </a:t>
            </a:r>
            <a:r>
              <a:rPr lang="en-US" sz="2800" dirty="0" err="1">
                <a:solidFill>
                  <a:schemeClr val="tx1"/>
                </a:solidFill>
                <a:effectLst/>
                <a:latin typeface="Times New Roman" panose="02020603050405020304" pitchFamily="18" charset="0"/>
                <a:ea typeface="Arial" panose="020B0604020202020204" pitchFamily="34" charset="0"/>
              </a:rPr>
              <a:t>Đặt</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một</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a:solidFill>
                  <a:srgbClr val="FF0000"/>
                </a:solidFill>
                <a:effectLst/>
                <a:latin typeface="Times New Roman" panose="02020603050405020304" pitchFamily="18" charset="0"/>
                <a:ea typeface="Arial" panose="020B0604020202020204" pitchFamily="34" charset="0"/>
              </a:rPr>
              <a:t>bao </a:t>
            </a:r>
            <a:r>
              <a:rPr lang="en-US" sz="2800" dirty="0" err="1">
                <a:solidFill>
                  <a:srgbClr val="FF0000"/>
                </a:solidFill>
                <a:effectLst/>
                <a:latin typeface="Times New Roman" panose="02020603050405020304" pitchFamily="18" charset="0"/>
                <a:ea typeface="Arial" panose="020B0604020202020204" pitchFamily="34" charset="0"/>
              </a:rPr>
              <a:t>gạo</a:t>
            </a:r>
            <a:r>
              <a:rPr lang="en-US" sz="2800" dirty="0">
                <a:solidFill>
                  <a:srgbClr val="FF0000"/>
                </a:solidFill>
                <a:effectLst/>
                <a:latin typeface="Times New Roman" panose="02020603050405020304" pitchFamily="18" charset="0"/>
                <a:ea typeface="Arial" panose="020B0604020202020204" pitchFamily="34" charset="0"/>
              </a:rPr>
              <a:t> 60kg </a:t>
            </a:r>
            <a:r>
              <a:rPr lang="en-US" sz="2800" dirty="0" err="1">
                <a:solidFill>
                  <a:schemeClr val="tx1"/>
                </a:solidFill>
                <a:effectLst/>
                <a:latin typeface="Times New Roman" panose="02020603050405020304" pitchFamily="18" charset="0"/>
                <a:ea typeface="Arial" panose="020B0604020202020204" pitchFamily="34" charset="0"/>
              </a:rPr>
              <a:t>lên</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một</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ghế</a:t>
            </a:r>
            <a:r>
              <a:rPr lang="en-US" sz="2800" dirty="0">
                <a:solidFill>
                  <a:srgbClr val="FF0000"/>
                </a:solidFill>
                <a:effectLst/>
                <a:latin typeface="Times New Roman" panose="02020603050405020304" pitchFamily="18" charset="0"/>
                <a:ea typeface="Arial" panose="020B0604020202020204" pitchFamily="34" charset="0"/>
              </a:rPr>
              <a:t> 4 </a:t>
            </a:r>
            <a:r>
              <a:rPr lang="en-US" sz="2800" dirty="0" err="1">
                <a:solidFill>
                  <a:srgbClr val="FF0000"/>
                </a:solidFill>
                <a:effectLst/>
                <a:latin typeface="Times New Roman" panose="02020603050405020304" pitchFamily="18" charset="0"/>
                <a:ea typeface="Arial" panose="020B0604020202020204" pitchFamily="34" charset="0"/>
              </a:rPr>
              <a:t>chân</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có</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khối</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lượng</a:t>
            </a:r>
            <a:r>
              <a:rPr lang="en-US" sz="2800" dirty="0">
                <a:solidFill>
                  <a:srgbClr val="FF0000"/>
                </a:solidFill>
                <a:effectLst/>
                <a:latin typeface="Times New Roman" panose="02020603050405020304" pitchFamily="18" charset="0"/>
                <a:ea typeface="Arial" panose="020B0604020202020204" pitchFamily="34" charset="0"/>
              </a:rPr>
              <a:t> 4kg</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Diện</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tích</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tiếp</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xúc</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với</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mặt</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đất</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của</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mỗi</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chân</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ghế</a:t>
            </a:r>
            <a:r>
              <a:rPr lang="en-US" sz="2800" dirty="0">
                <a:solidFill>
                  <a:srgbClr val="FF0000"/>
                </a:solidFill>
                <a:effectLst/>
                <a:latin typeface="Times New Roman" panose="02020603050405020304" pitchFamily="18" charset="0"/>
                <a:ea typeface="Arial" panose="020B0604020202020204" pitchFamily="34" charset="0"/>
              </a:rPr>
              <a:t> </a:t>
            </a:r>
            <a:r>
              <a:rPr lang="en-US" sz="2800" dirty="0" err="1">
                <a:solidFill>
                  <a:srgbClr val="FF0000"/>
                </a:solidFill>
                <a:effectLst/>
                <a:latin typeface="Times New Roman" panose="02020603050405020304" pitchFamily="18" charset="0"/>
                <a:ea typeface="Arial" panose="020B0604020202020204" pitchFamily="34" charset="0"/>
              </a:rPr>
              <a:t>là</a:t>
            </a:r>
            <a:r>
              <a:rPr lang="en-US" sz="2800" dirty="0">
                <a:solidFill>
                  <a:srgbClr val="FF0000"/>
                </a:solidFill>
                <a:effectLst/>
                <a:latin typeface="Times New Roman" panose="02020603050405020304" pitchFamily="18" charset="0"/>
                <a:ea typeface="Arial" panose="020B0604020202020204" pitchFamily="34" charset="0"/>
              </a:rPr>
              <a:t> 8cm</a:t>
            </a:r>
            <a:r>
              <a:rPr lang="en-US" sz="2800" baseline="30000" dirty="0">
                <a:solidFill>
                  <a:srgbClr val="FF0000"/>
                </a:solidFill>
                <a:effectLst/>
                <a:latin typeface="Times New Roman" panose="02020603050405020304" pitchFamily="18" charset="0"/>
                <a:ea typeface="Arial" panose="020B0604020202020204" pitchFamily="34" charset="0"/>
              </a:rPr>
              <a:t>2</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Áp</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suất</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mà</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gạo</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và</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ghế</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tác</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dụng</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lên</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mặt</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đất</a:t>
            </a:r>
            <a:r>
              <a:rPr lang="en-US" sz="2800" dirty="0">
                <a:solidFill>
                  <a:schemeClr val="tx1"/>
                </a:solidFill>
                <a:effectLst/>
                <a:latin typeface="Times New Roman" panose="02020603050405020304" pitchFamily="18" charset="0"/>
                <a:ea typeface="Arial" panose="020B0604020202020204" pitchFamily="34" charset="0"/>
              </a:rPr>
              <a:t> </a:t>
            </a:r>
            <a:r>
              <a:rPr lang="en-US" sz="2800" dirty="0" err="1">
                <a:solidFill>
                  <a:schemeClr val="tx1"/>
                </a:solidFill>
                <a:effectLst/>
                <a:latin typeface="Times New Roman" panose="02020603050405020304" pitchFamily="18" charset="0"/>
                <a:ea typeface="Arial" panose="020B0604020202020204" pitchFamily="34" charset="0"/>
              </a:rPr>
              <a:t>là</a:t>
            </a:r>
            <a:r>
              <a:rPr lang="en-US" sz="2800" dirty="0">
                <a:solidFill>
                  <a:schemeClr val="tx1"/>
                </a:solidFill>
                <a:effectLst/>
                <a:latin typeface="Times New Roman" panose="02020603050405020304" pitchFamily="18" charset="0"/>
                <a:ea typeface="Arial" panose="020B0604020202020204" pitchFamily="34" charset="0"/>
              </a:rPr>
              <a:t>:</a:t>
            </a:r>
            <a:endParaRPr lang="en-US" sz="2800" dirty="0">
              <a:solidFill>
                <a:schemeClr val="tx1"/>
              </a:solidFill>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xmlns="" id="{31D9F237-BC35-47CA-AE3D-2906AEF91F57}"/>
              </a:ext>
            </a:extLst>
          </p:cNvPr>
          <p:cNvSpPr/>
          <p:nvPr/>
        </p:nvSpPr>
        <p:spPr>
          <a:xfrm>
            <a:off x="3879669" y="4946143"/>
            <a:ext cx="2808514"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dirty="0">
                <a:solidFill>
                  <a:prstClr val="white"/>
                </a:solidFill>
                <a:latin typeface="Times New Roman" panose="02020603050405020304" pitchFamily="18" charset="0"/>
                <a:cs typeface="Times New Roman" panose="02020603050405020304" pitchFamily="18" charset="0"/>
              </a:rPr>
              <a:t>D. </a:t>
            </a:r>
            <a:r>
              <a:rPr lang="de-DE" sz="2800" dirty="0"/>
              <a:t>200 000</a:t>
            </a:r>
            <a:r>
              <a:rPr lang="en-US" sz="2800" dirty="0">
                <a:solidFill>
                  <a:prstClr val="white"/>
                </a:solidFill>
                <a:latin typeface="Times New Roman" panose="02020603050405020304" pitchFamily="18" charset="0"/>
                <a:cs typeface="Times New Roman" panose="02020603050405020304" pitchFamily="18" charset="0"/>
              </a:rPr>
              <a:t> N/m</a:t>
            </a:r>
            <a:r>
              <a:rPr lang="en-US" sz="2800" baseline="30000" dirty="0">
                <a:solidFill>
                  <a:prstClr val="white"/>
                </a:solidFill>
                <a:latin typeface="Times New Roman" panose="02020603050405020304" pitchFamily="18" charset="0"/>
                <a:cs typeface="Times New Roman" panose="02020603050405020304" pitchFamily="18" charset="0"/>
              </a:rPr>
              <a:t>2</a:t>
            </a:r>
          </a:p>
          <a:p>
            <a:pPr algn="ctr" defTabSz="609630"/>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3B9A1A09-14A5-489A-9BE4-620FA15B571E}"/>
              </a:ext>
            </a:extLst>
          </p:cNvPr>
          <p:cNvSpPr/>
          <p:nvPr/>
        </p:nvSpPr>
        <p:spPr>
          <a:xfrm>
            <a:off x="692331" y="3637545"/>
            <a:ext cx="2834640"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dirty="0">
                <a:solidFill>
                  <a:prstClr val="white"/>
                </a:solidFill>
                <a:latin typeface="Cambria" panose="02040503050406030204" pitchFamily="18" charset="0"/>
              </a:rPr>
              <a:t>A. 187 500 N/m</a:t>
            </a:r>
            <a:r>
              <a:rPr lang="en-US" sz="2800" baseline="30000" dirty="0">
                <a:solidFill>
                  <a:prstClr val="white"/>
                </a:solidFill>
                <a:latin typeface="Cambria" panose="02040503050406030204" pitchFamily="18" charset="0"/>
              </a:rPr>
              <a:t>2</a:t>
            </a:r>
          </a:p>
        </p:txBody>
      </p:sp>
      <p:sp>
        <p:nvSpPr>
          <p:cNvPr id="11" name="Rectangle 10">
            <a:extLst>
              <a:ext uri="{FF2B5EF4-FFF2-40B4-BE49-F238E27FC236}">
                <a16:creationId xmlns:a16="http://schemas.microsoft.com/office/drawing/2014/main" xmlns="" id="{FFDD793F-B1B3-4C54-989F-9203A93AB395}"/>
              </a:ext>
            </a:extLst>
          </p:cNvPr>
          <p:cNvSpPr/>
          <p:nvPr/>
        </p:nvSpPr>
        <p:spPr>
          <a:xfrm>
            <a:off x="3931919" y="3669650"/>
            <a:ext cx="2756263" cy="91440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dirty="0">
                <a:solidFill>
                  <a:prstClr val="white"/>
                </a:solidFill>
                <a:latin typeface="Times New Roman" panose="02020603050405020304" pitchFamily="18" charset="0"/>
                <a:cs typeface="Times New Roman" panose="02020603050405020304" pitchFamily="18" charset="0"/>
              </a:rPr>
              <a:t>B. 200 000 N/m</a:t>
            </a:r>
            <a:endParaRPr lang="en-US" sz="2800" baseline="30000" dirty="0">
              <a:solidFill>
                <a:prstClr val="white"/>
              </a:solidFill>
              <a:latin typeface="Times New Roman" panose="02020603050405020304" pitchFamily="18" charset="0"/>
              <a:cs typeface="Times New Roman" panose="02020603050405020304" pitchFamily="18" charset="0"/>
            </a:endParaRPr>
          </a:p>
        </p:txBody>
      </p:sp>
      <p:pic>
        <p:nvPicPr>
          <p:cNvPr id="12" name="Picture 7">
            <a:extLst>
              <a:ext uri="{FF2B5EF4-FFF2-40B4-BE49-F238E27FC236}">
                <a16:creationId xmlns:a16="http://schemas.microsoft.com/office/drawing/2014/main" xmlns="" id="{025B4C0E-503D-4ECE-89D4-75993C6DEEFC}"/>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229600" y="5766266"/>
            <a:ext cx="3962400" cy="1091733"/>
          </a:xfrm>
          <a:prstGeom prst="rect">
            <a:avLst/>
          </a:prstGeom>
        </p:spPr>
      </p:pic>
      <p:pic>
        <p:nvPicPr>
          <p:cNvPr id="13" name="Picture 12">
            <a:hlinkClick r:id="rId4" action="ppaction://hlinksldjump"/>
            <a:extLst>
              <a:ext uri="{FF2B5EF4-FFF2-40B4-BE49-F238E27FC236}">
                <a16:creationId xmlns:a16="http://schemas.microsoft.com/office/drawing/2014/main" xmlns="" id="{1D9B4549-F236-4974-A381-7A955D6DE7DB}"/>
              </a:ext>
            </a:extLst>
          </p:cNvPr>
          <p:cNvPicPr>
            <a:picLocks noChangeAspect="1"/>
          </p:cNvPicPr>
          <p:nvPr/>
        </p:nvPicPr>
        <p:blipFill>
          <a:blip r:embed="rId5" cstate="print"/>
          <a:stretch>
            <a:fillRect/>
          </a:stretch>
        </p:blipFill>
        <p:spPr>
          <a:xfrm>
            <a:off x="5535783" y="5840662"/>
            <a:ext cx="994771" cy="1041400"/>
          </a:xfrm>
          <a:prstGeom prst="rect">
            <a:avLst/>
          </a:prstGeom>
        </p:spPr>
      </p:pic>
      <p:pic>
        <p:nvPicPr>
          <p:cNvPr id="2052" name="Picture 4" descr="Download Tick And Cross Clipart Check Mark Clip Art Cross, Logo, Plant,  Face Transparent Png – Pngset.com">
            <a:extLst>
              <a:ext uri="{FF2B5EF4-FFF2-40B4-BE49-F238E27FC236}">
                <a16:creationId xmlns:a16="http://schemas.microsoft.com/office/drawing/2014/main" xmlns="" id="{6C296559-3038-4D13-9EDA-81E7EE9F2483}"/>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3553097" y="4705495"/>
            <a:ext cx="666206"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xmlns="" id="{60BD1839-965D-424F-9B18-634B17E1AED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8674" t="-2053" r="1326" b="2053"/>
          <a:stretch/>
        </p:blipFill>
        <p:spPr bwMode="auto">
          <a:xfrm>
            <a:off x="169817" y="3379823"/>
            <a:ext cx="653143"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xmlns="" id="{096FBB72-8B54-44AF-9ED8-07D8C134CA2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8674" t="-2053" r="1326" b="2053"/>
          <a:stretch/>
        </p:blipFill>
        <p:spPr bwMode="auto">
          <a:xfrm>
            <a:off x="3605350" y="3426203"/>
            <a:ext cx="627016" cy="7302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395C956E-2722-7FBA-F174-926E6276C12D}"/>
              </a:ext>
            </a:extLst>
          </p:cNvPr>
          <p:cNvSpPr/>
          <p:nvPr/>
        </p:nvSpPr>
        <p:spPr>
          <a:xfrm>
            <a:off x="731520" y="4872446"/>
            <a:ext cx="2756263" cy="920080"/>
          </a:xfrm>
          <a:prstGeom prst="rect">
            <a:avLst/>
          </a:prstGeom>
          <a:solidFill>
            <a:schemeClr val="accent3">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800" dirty="0">
                <a:solidFill>
                  <a:prstClr val="white"/>
                </a:solidFill>
                <a:latin typeface="Times New Roman" panose="02020603050405020304" pitchFamily="18" charset="0"/>
                <a:cs typeface="Times New Roman" panose="02020603050405020304" pitchFamily="18" charset="0"/>
              </a:rPr>
              <a:t>C. 100 000 N/m</a:t>
            </a:r>
            <a:r>
              <a:rPr lang="en-US" sz="2800" baseline="30000" dirty="0">
                <a:solidFill>
                  <a:prstClr val="white"/>
                </a:solidFill>
                <a:latin typeface="Times New Roman" panose="02020603050405020304" pitchFamily="18" charset="0"/>
                <a:cs typeface="Times New Roman" panose="02020603050405020304" pitchFamily="18" charset="0"/>
              </a:rPr>
              <a:t>2</a:t>
            </a:r>
          </a:p>
          <a:p>
            <a:pPr algn="ctr" defTabSz="609630"/>
            <a:endParaRPr lang="en-US" sz="2800" dirty="0">
              <a:solidFill>
                <a:prstClr val="white"/>
              </a:solidFill>
              <a:latin typeface="Times New Roman" panose="02020603050405020304" pitchFamily="18" charset="0"/>
              <a:cs typeface="Times New Roman" panose="02020603050405020304" pitchFamily="18" charset="0"/>
            </a:endParaRPr>
          </a:p>
        </p:txBody>
      </p:sp>
      <p:pic>
        <p:nvPicPr>
          <p:cNvPr id="14" name="Picture 4" descr="Download Tick And Cross Clipart Check Mark Clip Art Cross, Logo, Plant,  Face Transparent Png – Pngset.com">
            <a:extLst>
              <a:ext uri="{FF2B5EF4-FFF2-40B4-BE49-F238E27FC236}">
                <a16:creationId xmlns:a16="http://schemas.microsoft.com/office/drawing/2014/main" xmlns="" id="{43F82714-07F5-C16A-9566-9EF889BBB9C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8674" t="-2053" r="1326" b="2053"/>
          <a:stretch/>
        </p:blipFill>
        <p:spPr bwMode="auto">
          <a:xfrm>
            <a:off x="156754" y="4598126"/>
            <a:ext cx="600892" cy="7537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6145EC1A-9726-28B5-3364-92C5BD50AB87}"/>
              </a:ext>
            </a:extLst>
          </p:cNvPr>
          <p:cNvSpPr txBox="1"/>
          <p:nvPr/>
        </p:nvSpPr>
        <p:spPr>
          <a:xfrm>
            <a:off x="9183189" y="0"/>
            <a:ext cx="3513908" cy="2569934"/>
          </a:xfrm>
          <a:prstGeom prst="rect">
            <a:avLst/>
          </a:prstGeom>
          <a:noFill/>
        </p:spPr>
        <p:txBody>
          <a:bodyPr wrap="square">
            <a:spAutoFit/>
          </a:bodyPr>
          <a:lstStyle/>
          <a:p>
            <a:pPr algn="just">
              <a:lnSpc>
                <a:spcPct val="115000"/>
              </a:lnSpc>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m</a:t>
            </a:r>
            <a:r>
              <a:rPr lang="en-US" sz="2800" baseline="-25000" dirty="0">
                <a:effectLst/>
                <a:latin typeface="Times New Roman" panose="02020603050405020304" pitchFamily="18" charset="0"/>
                <a:ea typeface="Arial" panose="020B0604020202020204" pitchFamily="34" charset="0"/>
                <a:cs typeface="Times New Roman" panose="02020603050405020304" pitchFamily="18" charset="0"/>
              </a:rPr>
              <a:t>1</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60kg</a:t>
            </a:r>
          </a:p>
          <a:p>
            <a:pPr algn="just">
              <a:lnSpc>
                <a:spcPct val="115000"/>
              </a:lnSpc>
            </a:pPr>
            <a:r>
              <a:rPr lang="en-US" sz="2800" dirty="0">
                <a:latin typeface="Times New Roman" panose="02020603050405020304" pitchFamily="18" charset="0"/>
                <a:ea typeface="Arial" panose="020B0604020202020204" pitchFamily="34" charset="0"/>
                <a:cs typeface="Times New Roman" panose="02020603050405020304" pitchFamily="18" charset="0"/>
              </a:rPr>
              <a:t>m</a:t>
            </a:r>
            <a:r>
              <a:rPr lang="en-US" sz="28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2800" dirty="0">
                <a:latin typeface="Times New Roman" panose="02020603050405020304" pitchFamily="18" charset="0"/>
                <a:ea typeface="Arial" panose="020B0604020202020204" pitchFamily="34" charset="0"/>
                <a:cs typeface="Times New Roman" panose="02020603050405020304" pitchFamily="18" charset="0"/>
              </a:rPr>
              <a:t>= 4kg</a:t>
            </a:r>
          </a:p>
          <a:p>
            <a:pPr algn="just">
              <a:lnSpc>
                <a:spcPct val="115000"/>
              </a:lnSpc>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S = 8cm</a:t>
            </a:r>
            <a:r>
              <a:rPr lang="en-US" sz="2800" baseline="30000" dirty="0">
                <a:effectLst/>
                <a:latin typeface="Times New Roman" panose="02020603050405020304" pitchFamily="18" charset="0"/>
                <a:ea typeface="Arial" panose="020B0604020202020204" pitchFamily="34" charset="0"/>
                <a:cs typeface="Times New Roman" panose="02020603050405020304" pitchFamily="18" charset="0"/>
              </a:rPr>
              <a:t>2</a:t>
            </a:r>
            <a:r>
              <a:rPr lang="en-US" sz="2800" dirty="0">
                <a:latin typeface="Times New Roman" panose="02020603050405020304" pitchFamily="18" charset="0"/>
                <a:ea typeface="Arial" panose="020B0604020202020204" pitchFamily="34" charset="0"/>
                <a:cs typeface="Times New Roman" panose="02020603050405020304" pitchFamily="18" charset="0"/>
              </a:rPr>
              <a:t>.4= 32cm</a:t>
            </a:r>
            <a:r>
              <a:rPr lang="en-US" sz="2800" baseline="30000" dirty="0">
                <a:latin typeface="Times New Roman" panose="02020603050405020304" pitchFamily="18" charset="0"/>
                <a:ea typeface="Arial" panose="020B0604020202020204" pitchFamily="34" charset="0"/>
                <a:cs typeface="Times New Roman" panose="02020603050405020304" pitchFamily="18" charset="0"/>
              </a:rPr>
              <a:t>2</a:t>
            </a:r>
            <a:r>
              <a:rPr lang="en-US" sz="2800" dirty="0">
                <a:latin typeface="Times New Roman" panose="02020603050405020304" pitchFamily="18" charset="0"/>
                <a:ea typeface="Arial" panose="020B0604020202020204" pitchFamily="34" charset="0"/>
                <a:cs typeface="Times New Roman" panose="02020603050405020304" pitchFamily="18" charset="0"/>
              </a:rPr>
              <a:t> </a:t>
            </a:r>
          </a:p>
          <a:p>
            <a:pPr algn="just">
              <a:lnSpc>
                <a:spcPct val="115000"/>
              </a:lnSpc>
            </a:pPr>
            <a:r>
              <a:rPr lang="en-US" sz="2800" dirty="0">
                <a:latin typeface="Times New Roman" panose="02020603050405020304" pitchFamily="18" charset="0"/>
                <a:ea typeface="Arial" panose="020B0604020202020204" pitchFamily="34" charset="0"/>
                <a:cs typeface="Times New Roman" panose="02020603050405020304" pitchFamily="18" charset="0"/>
              </a:rPr>
              <a:t>   = 0,0032m</a:t>
            </a:r>
            <a:r>
              <a:rPr lang="en-US" sz="2800" baseline="30000" dirty="0">
                <a:latin typeface="Times New Roman" panose="02020603050405020304" pitchFamily="18" charset="0"/>
                <a:ea typeface="Arial" panose="020B0604020202020204" pitchFamily="34" charset="0"/>
                <a:cs typeface="Times New Roman" panose="02020603050405020304" pitchFamily="18" charset="0"/>
              </a:rPr>
              <a:t>2</a:t>
            </a:r>
          </a:p>
          <a:p>
            <a:pPr algn="just">
              <a:lnSpc>
                <a:spcPct val="115000"/>
              </a:lnSpc>
            </a:pP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6145EC1A-9726-28B5-3364-92C5BD50AB87}"/>
              </a:ext>
            </a:extLst>
          </p:cNvPr>
          <p:cNvSpPr txBox="1"/>
          <p:nvPr/>
        </p:nvSpPr>
        <p:spPr>
          <a:xfrm>
            <a:off x="7837713" y="2299061"/>
            <a:ext cx="4767943" cy="2074414"/>
          </a:xfrm>
          <a:prstGeom prst="rect">
            <a:avLst/>
          </a:prstGeom>
          <a:noFill/>
        </p:spPr>
        <p:txBody>
          <a:bodyPr wrap="square">
            <a:spAutoFit/>
          </a:bodyPr>
          <a:lstStyle/>
          <a:p>
            <a:pPr algn="just">
              <a:lnSpc>
                <a:spcPct val="115000"/>
              </a:lnSpc>
            </a:pPr>
            <a:r>
              <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P= 10m = F =  10.64= 640(N)</a:t>
            </a:r>
          </a:p>
          <a:p>
            <a:pPr algn="just">
              <a:lnSpc>
                <a:spcPct val="115000"/>
              </a:lnSpc>
            </a:pPr>
            <a:r>
              <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p = F/S  </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640/ 0,0032</a:t>
            </a:r>
          </a:p>
          <a:p>
            <a:pPr algn="just">
              <a:lnSpc>
                <a:spcPct val="115000"/>
              </a:lnSpc>
            </a:pP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 200000(N/m</a:t>
            </a:r>
            <a:r>
              <a:rPr lang="en-US" sz="28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2</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131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27" presetClass="emph" presetSubtype="0" repeatCount="5000" fill="remove" grpId="0" nodeType="clickEffect">
                                  <p:stCondLst>
                                    <p:cond delay="0"/>
                                  </p:stCondLst>
                                  <p:childTnLst>
                                    <p:animClr clrSpc="rgb" dir="cw">
                                      <p:cBhvr override="childStyle">
                                        <p:cTn id="35" dur="250" autoRev="1" fill="remove"/>
                                        <p:tgtEl>
                                          <p:spTgt spid="9"/>
                                        </p:tgtEl>
                                        <p:attrNameLst>
                                          <p:attrName>style.color</p:attrName>
                                        </p:attrNameLst>
                                      </p:cBhvr>
                                      <p:to>
                                        <a:srgbClr val="33CCFF"/>
                                      </p:to>
                                    </p:animClr>
                                    <p:animClr clrSpc="rgb" dir="cw">
                                      <p:cBhvr>
                                        <p:cTn id="36" dur="250" autoRev="1" fill="remove"/>
                                        <p:tgtEl>
                                          <p:spTgt spid="9"/>
                                        </p:tgtEl>
                                        <p:attrNameLst>
                                          <p:attrName>fillcolor</p:attrName>
                                        </p:attrNameLst>
                                      </p:cBhvr>
                                      <p:to>
                                        <a:srgbClr val="33CCFF"/>
                                      </p:to>
                                    </p:animClr>
                                    <p:set>
                                      <p:cBhvr>
                                        <p:cTn id="37" dur="250" autoRev="1" fill="remove"/>
                                        <p:tgtEl>
                                          <p:spTgt spid="9"/>
                                        </p:tgtEl>
                                        <p:attrNameLst>
                                          <p:attrName>fill.type</p:attrName>
                                        </p:attrNameLst>
                                      </p:cBhvr>
                                      <p:to>
                                        <p:strVal val="solid"/>
                                      </p:to>
                                    </p:set>
                                    <p:set>
                                      <p:cBhvr>
                                        <p:cTn id="38" dur="250" autoRev="1" fill="remove"/>
                                        <p:tgtEl>
                                          <p:spTgt spid="9"/>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orrect-answer.wav"/>
                                        </p:tgtEl>
                                      </p:cMediaNode>
                                    </p:audio>
                                  </p:subTnLst>
                                </p:cTn>
                              </p:par>
                              <p:par>
                                <p:cTn id="39" presetID="53" presetClass="entr" presetSubtype="16"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p:cTn id="41" dur="500" fill="hold"/>
                                        <p:tgtEl>
                                          <p:spTgt spid="2052"/>
                                        </p:tgtEl>
                                        <p:attrNameLst>
                                          <p:attrName>ppt_w</p:attrName>
                                        </p:attrNameLst>
                                      </p:cBhvr>
                                      <p:tavLst>
                                        <p:tav tm="0">
                                          <p:val>
                                            <p:fltVal val="0"/>
                                          </p:val>
                                        </p:tav>
                                        <p:tav tm="100000">
                                          <p:val>
                                            <p:strVal val="#ppt_w"/>
                                          </p:val>
                                        </p:tav>
                                      </p:tavLst>
                                    </p:anim>
                                    <p:anim calcmode="lin" valueType="num">
                                      <p:cBhvr>
                                        <p:cTn id="42" dur="500" fill="hold"/>
                                        <p:tgtEl>
                                          <p:spTgt spid="2052"/>
                                        </p:tgtEl>
                                        <p:attrNameLst>
                                          <p:attrName>ppt_h</p:attrName>
                                        </p:attrNameLst>
                                      </p:cBhvr>
                                      <p:tavLst>
                                        <p:tav tm="0">
                                          <p:val>
                                            <p:fltVal val="0"/>
                                          </p:val>
                                        </p:tav>
                                        <p:tav tm="100000">
                                          <p:val>
                                            <p:strVal val="#ppt_h"/>
                                          </p:val>
                                        </p:tav>
                                      </p:tavLst>
                                    </p:anim>
                                    <p:animEffect transition="in" filter="fade">
                                      <p:cBhvr>
                                        <p:cTn id="43" dur="500"/>
                                        <p:tgtEl>
                                          <p:spTgt spid="2052"/>
                                        </p:tgtEl>
                                      </p:cBhvr>
                                    </p:animEffect>
                                  </p:childTnLst>
                                </p:cTn>
                              </p:par>
                              <p:par>
                                <p:cTn id="44" presetID="42" presetClass="entr" presetSubtype="0" fill="hold" nodeType="withEffect">
                                  <p:stCondLst>
                                    <p:cond delay="10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7" presetClass="emph" presetSubtype="0" repeatCount="5000" fill="remove" grpId="0" nodeType="clickEffect">
                                  <p:stCondLst>
                                    <p:cond delay="0"/>
                                  </p:stCondLst>
                                  <p:childTnLst>
                                    <p:animClr clrSpc="rgb" dir="cw">
                                      <p:cBhvr override="childStyle">
                                        <p:cTn id="53" dur="250" autoRev="1" fill="remove"/>
                                        <p:tgtEl>
                                          <p:spTgt spid="10"/>
                                        </p:tgtEl>
                                        <p:attrNameLst>
                                          <p:attrName>style.color</p:attrName>
                                        </p:attrNameLst>
                                      </p:cBhvr>
                                      <p:to>
                                        <a:srgbClr val="FF3300"/>
                                      </p:to>
                                    </p:animClr>
                                    <p:animClr clrSpc="rgb" dir="cw">
                                      <p:cBhvr>
                                        <p:cTn id="54" dur="250" autoRev="1" fill="remove"/>
                                        <p:tgtEl>
                                          <p:spTgt spid="10"/>
                                        </p:tgtEl>
                                        <p:attrNameLst>
                                          <p:attrName>fillcolor</p:attrName>
                                        </p:attrNameLst>
                                      </p:cBhvr>
                                      <p:to>
                                        <a:srgbClr val="FF3300"/>
                                      </p:to>
                                    </p:animClr>
                                    <p:set>
                                      <p:cBhvr>
                                        <p:cTn id="55" dur="250" autoRev="1" fill="remove"/>
                                        <p:tgtEl>
                                          <p:spTgt spid="10"/>
                                        </p:tgtEl>
                                        <p:attrNameLst>
                                          <p:attrName>fill.type</p:attrName>
                                        </p:attrNameLst>
                                      </p:cBhvr>
                                      <p:to>
                                        <p:strVal val="solid"/>
                                      </p:to>
                                    </p:set>
                                    <p:set>
                                      <p:cBhvr>
                                        <p:cTn id="56" dur="250" autoRev="1" fill="remove"/>
                                        <p:tgtEl>
                                          <p:spTgt spid="1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Te feud-buzzer.wav"/>
                                        </p:tgtEl>
                                      </p:cMediaNode>
                                    </p:audio>
                                  </p:subTnLst>
                                </p:cTn>
                              </p:par>
                              <p:par>
                                <p:cTn id="57" presetID="53" presetClass="entr" presetSubtype="16"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27" presetClass="emph" presetSubtype="0" repeatCount="5000" fill="remove" grpId="0" nodeType="clickEffect">
                                  <p:stCondLst>
                                    <p:cond delay="0"/>
                                  </p:stCondLst>
                                  <p:childTnLst>
                                    <p:animClr clrSpc="rgb" dir="cw">
                                      <p:cBhvr override="childStyle">
                                        <p:cTn id="66" dur="250" autoRev="1" fill="remove"/>
                                        <p:tgtEl>
                                          <p:spTgt spid="11"/>
                                        </p:tgtEl>
                                        <p:attrNameLst>
                                          <p:attrName>style.color</p:attrName>
                                        </p:attrNameLst>
                                      </p:cBhvr>
                                      <p:to>
                                        <a:srgbClr val="FF3300"/>
                                      </p:to>
                                    </p:animClr>
                                    <p:animClr clrSpc="rgb" dir="cw">
                                      <p:cBhvr>
                                        <p:cTn id="67" dur="250" autoRev="1" fill="remove"/>
                                        <p:tgtEl>
                                          <p:spTgt spid="11"/>
                                        </p:tgtEl>
                                        <p:attrNameLst>
                                          <p:attrName>fillcolor</p:attrName>
                                        </p:attrNameLst>
                                      </p:cBhvr>
                                      <p:to>
                                        <a:srgbClr val="FF3300"/>
                                      </p:to>
                                    </p:animClr>
                                    <p:set>
                                      <p:cBhvr>
                                        <p:cTn id="68" dur="250" autoRev="1" fill="remove"/>
                                        <p:tgtEl>
                                          <p:spTgt spid="11"/>
                                        </p:tgtEl>
                                        <p:attrNameLst>
                                          <p:attrName>fill.type</p:attrName>
                                        </p:attrNameLst>
                                      </p:cBhvr>
                                      <p:to>
                                        <p:strVal val="solid"/>
                                      </p:to>
                                    </p:set>
                                    <p:set>
                                      <p:cBhvr>
                                        <p:cTn id="69" dur="250" autoRev="1" fill="remove"/>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Te feud-buzzer.wav"/>
                                        </p:tgtEl>
                                      </p:cMediaNode>
                                    </p:audio>
                                  </p:subTnLst>
                                </p:cTn>
                              </p:par>
                              <p:par>
                                <p:cTn id="70" presetID="53" presetClass="entr" presetSubtype="16"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6"/>
                    </p:tgtEl>
                  </p:cond>
                </p:stCondLst>
                <p:endSync evt="end" delay="0">
                  <p:rtn val="all"/>
                </p:endSync>
                <p:childTnLst>
                  <p:par>
                    <p:cTn id="76" fill="hold">
                      <p:stCondLst>
                        <p:cond delay="0"/>
                      </p:stCondLst>
                      <p:childTnLst>
                        <p:par>
                          <p:cTn id="77" fill="hold">
                            <p:stCondLst>
                              <p:cond delay="0"/>
                            </p:stCondLst>
                            <p:childTnLst>
                              <p:par>
                                <p:cTn id="78" presetID="27" presetClass="emph" presetSubtype="0" repeatCount="5000" fill="remove" grpId="0" nodeType="clickEffect">
                                  <p:stCondLst>
                                    <p:cond delay="0"/>
                                  </p:stCondLst>
                                  <p:childTnLst>
                                    <p:animClr clrSpc="rgb" dir="cw">
                                      <p:cBhvr override="childStyle">
                                        <p:cTn id="79" dur="250" autoRev="1" fill="remove"/>
                                        <p:tgtEl>
                                          <p:spTgt spid="6"/>
                                        </p:tgtEl>
                                        <p:attrNameLst>
                                          <p:attrName>style.color</p:attrName>
                                        </p:attrNameLst>
                                      </p:cBhvr>
                                      <p:to>
                                        <a:srgbClr val="FF3300"/>
                                      </p:to>
                                    </p:animClr>
                                    <p:animClr clrSpc="rgb" dir="cw">
                                      <p:cBhvr>
                                        <p:cTn id="80" dur="250" autoRev="1" fill="remove"/>
                                        <p:tgtEl>
                                          <p:spTgt spid="6"/>
                                        </p:tgtEl>
                                        <p:attrNameLst>
                                          <p:attrName>fillcolor</p:attrName>
                                        </p:attrNameLst>
                                      </p:cBhvr>
                                      <p:to>
                                        <a:srgbClr val="FF3300"/>
                                      </p:to>
                                    </p:animClr>
                                    <p:set>
                                      <p:cBhvr>
                                        <p:cTn id="81" dur="250" autoRev="1" fill="remove"/>
                                        <p:tgtEl>
                                          <p:spTgt spid="6"/>
                                        </p:tgtEl>
                                        <p:attrNameLst>
                                          <p:attrName>fill.type</p:attrName>
                                        </p:attrNameLst>
                                      </p:cBhvr>
                                      <p:to>
                                        <p:strVal val="solid"/>
                                      </p:to>
                                    </p:set>
                                    <p:set>
                                      <p:cBhvr>
                                        <p:cTn id="82" dur="250" autoRev="1" fill="remove"/>
                                        <p:tgtEl>
                                          <p:spTgt spid="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Te feud-buzzer.wav"/>
                                        </p:tgtEl>
                                      </p:cMediaNode>
                                    </p:audio>
                                  </p:subTnLst>
                                </p:cTn>
                              </p:par>
                              <p:par>
                                <p:cTn id="83" presetID="53" presetClass="entr" presetSubtype="16"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childTnLst>
                    </p:cTn>
                  </p:par>
                </p:childTnLst>
              </p:cTn>
              <p:nextCondLst>
                <p:cond evt="onClick" delay="0">
                  <p:tgtEl>
                    <p:spTgt spid="6"/>
                  </p:tgtEl>
                </p:cond>
              </p:nextCondLst>
            </p:seq>
          </p:childTnLst>
        </p:cTn>
      </p:par>
    </p:tnLst>
    <p:bldLst>
      <p:bldP spid="9" grpId="0" animBg="1"/>
      <p:bldP spid="9" grpId="1" animBg="1"/>
      <p:bldP spid="10" grpId="0" animBg="1"/>
      <p:bldP spid="10" grpId="1" animBg="1"/>
      <p:bldP spid="11" grpId="0" animBg="1"/>
      <p:bldP spid="11" grpId="1" animBg="1"/>
      <p:bldP spid="6" grpId="0" animBg="1"/>
      <p:bldP spid="6" grpId="1" animBg="1"/>
      <p:bldP spid="19"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24CB73B-6F8F-D593-5006-9E163F57C13B}"/>
              </a:ext>
            </a:extLst>
          </p:cNvPr>
          <p:cNvSpPr>
            <a:spLocks noGrp="1"/>
          </p:cNvSpPr>
          <p:nvPr>
            <p:ph type="title"/>
          </p:nvPr>
        </p:nvSpPr>
        <p:spPr/>
        <p:txBody>
          <a:bodyPr>
            <a:normAutofit/>
          </a:bodyPr>
          <a:lstStyle/>
          <a:p>
            <a:r>
              <a:rPr lang="en-US" sz="2800" dirty="0"/>
              <a:t>* </a:t>
            </a:r>
            <a:r>
              <a:rPr lang="en-US" sz="2800" dirty="0" err="1"/>
              <a:t>Vận</a:t>
            </a:r>
            <a:r>
              <a:rPr lang="en-US" sz="2800" dirty="0"/>
              <a:t> </a:t>
            </a:r>
            <a:r>
              <a:rPr lang="en-US" sz="2800" dirty="0" err="1"/>
              <a:t>dụng</a:t>
            </a:r>
            <a:endParaRPr lang="en-US" sz="2800" dirty="0"/>
          </a:p>
        </p:txBody>
      </p:sp>
      <p:sp>
        <p:nvSpPr>
          <p:cNvPr id="10" name="TextBox 9">
            <a:extLst>
              <a:ext uri="{FF2B5EF4-FFF2-40B4-BE49-F238E27FC236}">
                <a16:creationId xmlns:a16="http://schemas.microsoft.com/office/drawing/2014/main" xmlns="" id="{605496CE-D307-E829-7866-E0650A176EA3}"/>
              </a:ext>
            </a:extLst>
          </p:cNvPr>
          <p:cNvSpPr txBox="1"/>
          <p:nvPr/>
        </p:nvSpPr>
        <p:spPr>
          <a:xfrm>
            <a:off x="680132" y="1611086"/>
            <a:ext cx="6694062" cy="3970318"/>
          </a:xfrm>
          <a:prstGeom prst="rect">
            <a:avLst/>
          </a:prstGeom>
          <a:noFill/>
        </p:spPr>
        <p:txBody>
          <a:bodyPr wrap="square">
            <a:spAutoFit/>
          </a:bodyPr>
          <a:lstStyle/>
          <a:p>
            <a:pPr algn="just">
              <a:lnSpc>
                <a:spcPct val="150000"/>
              </a:lnSpc>
            </a:pPr>
            <a:r>
              <a:rPr lang="en-US" sz="2800" dirty="0" err="1">
                <a:latin typeface="Times New Roman" panose="02020603050405020304" pitchFamily="18" charset="0"/>
                <a:ea typeface="Arial" panose="020B0604020202020204" pitchFamily="34" charset="0"/>
              </a:rPr>
              <a:t>Nhiệm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vụ</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về</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nhà</a:t>
            </a:r>
            <a:r>
              <a:rPr lang="en-US" sz="2800" dirty="0">
                <a:latin typeface="Times New Roman" panose="02020603050405020304" pitchFamily="18" charset="0"/>
                <a:ea typeface="Arial" panose="020B0604020202020204" pitchFamily="34" charset="0"/>
              </a:rPr>
              <a:t>:</a:t>
            </a:r>
          </a:p>
          <a:p>
            <a:pPr algn="just">
              <a:lnSpc>
                <a:spcPct val="150000"/>
              </a:lnSpc>
            </a:pP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1: </a:t>
            </a:r>
            <a:r>
              <a:rPr lang="en-US" sz="2800" dirty="0" err="1">
                <a:effectLst/>
                <a:latin typeface="Times New Roman" panose="02020603050405020304" pitchFamily="18" charset="0"/>
                <a:ea typeface="Arial" panose="020B0604020202020204" pitchFamily="34" charset="0"/>
              </a:rPr>
              <a:t>Nêu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ví</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dụ</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về</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tăng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giảm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suất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bằng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thay</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đổi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tích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mặt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bị</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ép</a:t>
            </a:r>
            <a:r>
              <a:rPr lang="en-US" sz="2800"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algn="just">
              <a:lnSpc>
                <a:spcPct val="150000"/>
              </a:lnSpc>
            </a:pP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2: </a:t>
            </a:r>
            <a:r>
              <a:rPr lang="en-US" sz="2800" dirty="0" err="1">
                <a:effectLst/>
                <a:latin typeface="Times New Roman" panose="02020603050405020304" pitchFamily="18" charset="0"/>
                <a:ea typeface="Arial" panose="020B0604020202020204" pitchFamily="34" charset="0"/>
              </a:rPr>
              <a:t>Giải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thích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vì</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sao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ống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hút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cắm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hộp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sữa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có</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một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đầu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nhọn</a:t>
            </a:r>
            <a:r>
              <a:rPr lang="en-US" sz="2800" dirty="0">
                <a:effectLst/>
                <a:latin typeface="Times New Roman" panose="02020603050405020304" pitchFamily="18" charset="0"/>
                <a:ea typeface="Arial" panose="020B0604020202020204" pitchFamily="34" charset="0"/>
              </a:rPr>
              <a:t>?</a:t>
            </a:r>
          </a:p>
        </p:txBody>
      </p:sp>
      <p:sp>
        <p:nvSpPr>
          <p:cNvPr id="6" name="Rectangle 5">
            <a:extLst>
              <a:ext uri="{FF2B5EF4-FFF2-40B4-BE49-F238E27FC236}">
                <a16:creationId xmlns:a16="http://schemas.microsoft.com/office/drawing/2014/main" xmlns="" id="{B1682CF0-A614-1B78-A354-B44736B460CF}"/>
              </a:ext>
            </a:extLst>
          </p:cNvPr>
          <p:cNvSpPr/>
          <p:nvPr/>
        </p:nvSpPr>
        <p:spPr>
          <a:xfrm>
            <a:off x="7792064" y="1310766"/>
            <a:ext cx="4183626" cy="52939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126897C-57A1-6D33-A284-F5CCF780C849}"/>
              </a:ext>
            </a:extLst>
          </p:cNvPr>
          <p:cNvPicPr>
            <a:picLocks noChangeAspect="1"/>
          </p:cNvPicPr>
          <p:nvPr/>
        </p:nvPicPr>
        <p:blipFill rotWithShape="1">
          <a:blip r:embed="rId2">
            <a:extLst>
              <a:ext uri="{28A0092B-C50C-407E-A947-70E740481C1C}">
                <a14:useLocalDpi xmlns:a14="http://schemas.microsoft.com/office/drawing/2010/main" val="0"/>
              </a:ext>
            </a:extLst>
          </a:blip>
          <a:srcRect t="13225" r="53809"/>
          <a:stretch/>
        </p:blipFill>
        <p:spPr>
          <a:xfrm>
            <a:off x="7615084" y="1377134"/>
            <a:ext cx="4223655" cy="5293977"/>
          </a:xfrm>
          <a:prstGeom prst="rect">
            <a:avLst/>
          </a:prstGeom>
          <a:ln>
            <a:noFill/>
          </a:ln>
        </p:spPr>
      </p:pic>
    </p:spTree>
    <p:extLst>
      <p:ext uri="{BB962C8B-B14F-4D97-AF65-F5344CB8AC3E}">
        <p14:creationId xmlns:p14="http://schemas.microsoft.com/office/powerpoint/2010/main" val="36223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30" name="Rounded Rectangle 29"/>
          <p:cNvSpPr/>
          <p:nvPr/>
        </p:nvSpPr>
        <p:spPr>
          <a:xfrm>
            <a:off x="953589" y="1110343"/>
            <a:ext cx="10829107" cy="1593668"/>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lvl="0" algn="ctr"/>
            <a:endParaRPr lang="en-US" sz="2800" dirty="0">
              <a:solidFill>
                <a:srgbClr val="4472C4">
                  <a:lumMod val="50000"/>
                </a:srgbClr>
              </a:solidFill>
              <a:latin typeface="Times New Roman" panose="02020603050405020304" pitchFamily="18" charset="0"/>
              <a:cs typeface="Times New Roman" panose="02020603050405020304" pitchFamily="18" charset="0"/>
            </a:endParaRPr>
          </a:p>
          <a:p>
            <a:pPr lvl="0"/>
            <a:r>
              <a:rPr lang="en-US" sz="2800" dirty="0">
                <a:solidFill>
                  <a:srgbClr val="4472C4">
                    <a:lumMod val="50000"/>
                  </a:srgbClr>
                </a:solidFill>
                <a:latin typeface="Times New Roman" panose="02020603050405020304" pitchFamily="18" charset="0"/>
                <a:cs typeface="Times New Roman" panose="02020603050405020304" pitchFamily="18" charset="0"/>
              </a:rPr>
              <a:t>?</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Một</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quả</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cầu</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bằng</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sắt</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treo</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vào</a:t>
            </a:r>
            <a:r>
              <a:rPr lang="en-US" sz="2800" b="1" dirty="0">
                <a:solidFill>
                  <a:srgbClr val="000000"/>
                </a:solidFill>
                <a:latin typeface="Times New Roman" pitchFamily="18" charset="0"/>
                <a:ea typeface="Times New Roman" pitchFamily="18" charset="0"/>
                <a:cs typeface="Times New Roman" pitchFamily="18" charset="0"/>
              </a:rPr>
              <a:t> 1 </a:t>
            </a:r>
            <a:r>
              <a:rPr lang="en-US" sz="2800" b="1" dirty="0" err="1">
                <a:solidFill>
                  <a:srgbClr val="000000"/>
                </a:solidFill>
                <a:latin typeface="Times New Roman" pitchFamily="18" charset="0"/>
                <a:ea typeface="Times New Roman" pitchFamily="18" charset="0"/>
                <a:cs typeface="Times New Roman" pitchFamily="18" charset="0"/>
              </a:rPr>
              <a:t>lực</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kế</a:t>
            </a:r>
            <a:r>
              <a:rPr lang="en-US" sz="2800" b="1" dirty="0">
                <a:solidFill>
                  <a:srgbClr val="000000"/>
                </a:solidFill>
                <a:latin typeface="Times New Roman" pitchFamily="18" charset="0"/>
                <a:ea typeface="Times New Roman" pitchFamily="18" charset="0"/>
                <a:cs typeface="Times New Roman" pitchFamily="18" charset="0"/>
              </a:rPr>
              <a:t> ở </a:t>
            </a:r>
            <a:r>
              <a:rPr lang="en-US" sz="2800" b="1" dirty="0" err="1">
                <a:solidFill>
                  <a:srgbClr val="000000"/>
                </a:solidFill>
                <a:latin typeface="Times New Roman" pitchFamily="18" charset="0"/>
                <a:ea typeface="Times New Roman" pitchFamily="18" charset="0"/>
                <a:cs typeface="Times New Roman" pitchFamily="18" charset="0"/>
              </a:rPr>
              <a:t>ngoài</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không</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khí</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lực</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kế</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chỉ</a:t>
            </a:r>
            <a:r>
              <a:rPr lang="en-US" sz="2800" b="1" dirty="0">
                <a:solidFill>
                  <a:srgbClr val="000000"/>
                </a:solidFill>
                <a:latin typeface="Times New Roman" pitchFamily="18" charset="0"/>
                <a:ea typeface="Times New Roman" pitchFamily="18" charset="0"/>
                <a:cs typeface="Times New Roman" pitchFamily="18" charset="0"/>
              </a:rPr>
              <a:t> 1,7 N. </a:t>
            </a:r>
            <a:r>
              <a:rPr lang="en-US" sz="2800" b="1" dirty="0" err="1">
                <a:solidFill>
                  <a:srgbClr val="000000"/>
                </a:solidFill>
                <a:latin typeface="Times New Roman" pitchFamily="18" charset="0"/>
                <a:ea typeface="Times New Roman" pitchFamily="18" charset="0"/>
                <a:cs typeface="Times New Roman" pitchFamily="18" charset="0"/>
              </a:rPr>
              <a:t>Nhúng</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chìm</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quả</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cầu</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vào</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nước</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thì</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lực</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kế</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chỉ</a:t>
            </a:r>
            <a:r>
              <a:rPr lang="en-US" sz="2800" b="1" dirty="0">
                <a:solidFill>
                  <a:srgbClr val="000000"/>
                </a:solidFill>
                <a:latin typeface="Times New Roman" pitchFamily="18" charset="0"/>
                <a:ea typeface="Times New Roman" pitchFamily="18" charset="0"/>
                <a:cs typeface="Times New Roman" pitchFamily="18" charset="0"/>
              </a:rPr>
              <a:t> 1,2 N. </a:t>
            </a:r>
            <a:r>
              <a:rPr lang="en-US" sz="2800" b="1" dirty="0" err="1">
                <a:solidFill>
                  <a:srgbClr val="000000"/>
                </a:solidFill>
                <a:latin typeface="Times New Roman" pitchFamily="18" charset="0"/>
                <a:ea typeface="Times New Roman" pitchFamily="18" charset="0"/>
                <a:cs typeface="Times New Roman" pitchFamily="18" charset="0"/>
              </a:rPr>
              <a:t>Lực</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đẩy</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Acsimet</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có</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độ</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lớn</a:t>
            </a:r>
            <a:r>
              <a:rPr lang="en-US" sz="2800" b="1" dirty="0">
                <a:solidFill>
                  <a:srgbClr val="000000"/>
                </a:solidFill>
                <a:latin typeface="Times New Roman" pitchFamily="18" charset="0"/>
                <a:ea typeface="Times New Roman" pitchFamily="18" charset="0"/>
                <a:cs typeface="Times New Roman" pitchFamily="18" charset="0"/>
              </a:rPr>
              <a:t> </a:t>
            </a:r>
            <a:r>
              <a:rPr lang="en-US" sz="2800" b="1" dirty="0" err="1">
                <a:solidFill>
                  <a:srgbClr val="000000"/>
                </a:solidFill>
                <a:latin typeface="Times New Roman" pitchFamily="18" charset="0"/>
                <a:ea typeface="Times New Roman" pitchFamily="18" charset="0"/>
                <a:cs typeface="Times New Roman" pitchFamily="18" charset="0"/>
              </a:rPr>
              <a:t>là</a:t>
            </a:r>
            <a:r>
              <a:rPr lang="en-US" sz="2800" b="1" dirty="0">
                <a:solidFill>
                  <a:srgbClr val="000000"/>
                </a:solidFill>
                <a:latin typeface="Times New Roman" pitchFamily="18" charset="0"/>
                <a:ea typeface="Times New Roman" pitchFamily="18" charset="0"/>
                <a:cs typeface="Times New Roman" pitchFamily="18" charset="0"/>
              </a:rPr>
              <a:t>:</a:t>
            </a:r>
            <a:endParaRPr lang="en-US" sz="3600" dirty="0">
              <a:solidFill>
                <a:schemeClr val="tx1"/>
              </a:solidFill>
              <a:latin typeface="Arial" pitchFamily="34" charset="0"/>
              <a:cs typeface="Arial" pitchFamily="34" charset="0"/>
            </a:endParaRPr>
          </a:p>
          <a:p>
            <a:pPr algn="ctr"/>
            <a:endParaRPr lang="en-US" sz="2800" dirty="0">
              <a:solidFill>
                <a:srgbClr val="4472C4">
                  <a:lumMod val="50000"/>
                </a:srgbClr>
              </a:solidFill>
              <a:latin typeface="Times New Roman" panose="02020603050405020304" pitchFamily="18" charset="0"/>
              <a:cs typeface="Times New Roman" panose="02020603050405020304" pitchFamily="18" charset="0"/>
            </a:endParaRPr>
          </a:p>
        </p:txBody>
      </p:sp>
      <p:sp>
        <p:nvSpPr>
          <p:cNvPr id="31" name="Up Ribbon 30"/>
          <p:cNvSpPr/>
          <p:nvPr/>
        </p:nvSpPr>
        <p:spPr>
          <a:xfrm>
            <a:off x="4538614" y="152860"/>
            <a:ext cx="3114772" cy="960581"/>
          </a:xfrm>
          <a:prstGeom prst="ribbon2">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733" dirty="0" err="1">
                <a:solidFill>
                  <a:srgbClr val="002060"/>
                </a:solidFill>
                <a:latin typeface="Times New Roman" panose="02020603050405020304" pitchFamily="18" charset="0"/>
                <a:cs typeface="Times New Roman" panose="02020603050405020304" pitchFamily="18" charset="0"/>
              </a:rPr>
              <a:t>Câu</a:t>
            </a:r>
            <a:r>
              <a:rPr lang="en-US" sz="3733" dirty="0">
                <a:solidFill>
                  <a:srgbClr val="002060"/>
                </a:solidFill>
                <a:latin typeface="Times New Roman" panose="02020603050405020304" pitchFamily="18" charset="0"/>
                <a:cs typeface="Times New Roman" panose="02020603050405020304" pitchFamily="18" charset="0"/>
              </a:rPr>
              <a:t> 3</a:t>
            </a:r>
          </a:p>
        </p:txBody>
      </p:sp>
      <p:sp>
        <p:nvSpPr>
          <p:cNvPr id="10" name="TextBox 9"/>
          <p:cNvSpPr txBox="1"/>
          <p:nvPr/>
        </p:nvSpPr>
        <p:spPr>
          <a:xfrm>
            <a:off x="1564640" y="2641601"/>
            <a:ext cx="894080" cy="543675"/>
          </a:xfrm>
          <a:prstGeom prst="rect">
            <a:avLst/>
          </a:prstGeom>
          <a:noFill/>
        </p:spPr>
        <p:txBody>
          <a:bodyPr wrap="square" rtlCol="0">
            <a:spAutoFit/>
          </a:bodyPr>
          <a:lstStyle/>
          <a:p>
            <a:r>
              <a:rPr lang="en-US" sz="2933" dirty="0">
                <a:solidFill>
                  <a:srgbClr val="002060"/>
                </a:solidFill>
                <a:latin typeface="Times New Roman" panose="02020603050405020304" pitchFamily="18" charset="0"/>
                <a:cs typeface="Times New Roman" panose="02020603050405020304" pitchFamily="18" charset="0"/>
              </a:rPr>
              <a:t>A.</a:t>
            </a:r>
          </a:p>
        </p:txBody>
      </p:sp>
      <p:sp>
        <p:nvSpPr>
          <p:cNvPr id="33" name="TextBox 32"/>
          <p:cNvSpPr txBox="1"/>
          <p:nvPr/>
        </p:nvSpPr>
        <p:spPr>
          <a:xfrm>
            <a:off x="1599475" y="3526761"/>
            <a:ext cx="894080" cy="543675"/>
          </a:xfrm>
          <a:prstGeom prst="rect">
            <a:avLst/>
          </a:prstGeom>
          <a:noFill/>
        </p:spPr>
        <p:txBody>
          <a:bodyPr wrap="square" rtlCol="0">
            <a:spAutoFit/>
          </a:bodyPr>
          <a:lstStyle/>
          <a:p>
            <a:r>
              <a:rPr lang="en-US" sz="2933" dirty="0">
                <a:solidFill>
                  <a:srgbClr val="002060"/>
                </a:solidFill>
                <a:latin typeface="Times New Roman" panose="02020603050405020304" pitchFamily="18" charset="0"/>
                <a:cs typeface="Times New Roman" panose="02020603050405020304" pitchFamily="18" charset="0"/>
              </a:rPr>
              <a:t>C.</a:t>
            </a:r>
          </a:p>
        </p:txBody>
      </p:sp>
      <p:sp>
        <p:nvSpPr>
          <p:cNvPr id="34" name="TextBox 33"/>
          <p:cNvSpPr txBox="1"/>
          <p:nvPr/>
        </p:nvSpPr>
        <p:spPr>
          <a:xfrm>
            <a:off x="6220305" y="2671729"/>
            <a:ext cx="894080" cy="543675"/>
          </a:xfrm>
          <a:prstGeom prst="rect">
            <a:avLst/>
          </a:prstGeom>
          <a:noFill/>
        </p:spPr>
        <p:txBody>
          <a:bodyPr wrap="square" rtlCol="0">
            <a:spAutoFit/>
          </a:bodyPr>
          <a:lstStyle/>
          <a:p>
            <a:r>
              <a:rPr lang="en-US" sz="2933" dirty="0">
                <a:solidFill>
                  <a:srgbClr val="002060"/>
                </a:solidFill>
                <a:latin typeface="Times New Roman" panose="02020603050405020304" pitchFamily="18" charset="0"/>
                <a:cs typeface="Times New Roman" panose="02020603050405020304" pitchFamily="18" charset="0"/>
              </a:rPr>
              <a:t>B.</a:t>
            </a:r>
          </a:p>
        </p:txBody>
      </p:sp>
      <p:sp>
        <p:nvSpPr>
          <p:cNvPr id="35" name="TextBox 34"/>
          <p:cNvSpPr txBox="1"/>
          <p:nvPr/>
        </p:nvSpPr>
        <p:spPr>
          <a:xfrm>
            <a:off x="6220305" y="3494194"/>
            <a:ext cx="894080" cy="543675"/>
          </a:xfrm>
          <a:prstGeom prst="rect">
            <a:avLst/>
          </a:prstGeom>
          <a:noFill/>
        </p:spPr>
        <p:txBody>
          <a:bodyPr wrap="square" rtlCol="0">
            <a:spAutoFit/>
          </a:bodyPr>
          <a:lstStyle/>
          <a:p>
            <a:r>
              <a:rPr lang="en-US" sz="2933" dirty="0">
                <a:solidFill>
                  <a:srgbClr val="002060"/>
                </a:solidFill>
                <a:latin typeface="Times New Roman" panose="02020603050405020304" pitchFamily="18" charset="0"/>
                <a:cs typeface="Times New Roman" panose="02020603050405020304" pitchFamily="18" charset="0"/>
              </a:rPr>
              <a:t>D.</a:t>
            </a:r>
          </a:p>
        </p:txBody>
      </p:sp>
      <p:sp>
        <p:nvSpPr>
          <p:cNvPr id="11" name="TextBox 10"/>
          <p:cNvSpPr txBox="1"/>
          <p:nvPr/>
        </p:nvSpPr>
        <p:spPr>
          <a:xfrm>
            <a:off x="6854375" y="3501749"/>
            <a:ext cx="3386180" cy="584775"/>
          </a:xfrm>
          <a:prstGeom prst="rect">
            <a:avLst/>
          </a:prstGeom>
          <a:noFill/>
        </p:spPr>
        <p:txBody>
          <a:bodyPr wrap="square" rtlCol="0">
            <a:spAutoFit/>
          </a:bodyPr>
          <a:lstStyle/>
          <a:p>
            <a:r>
              <a:rPr lang="en-US" sz="3200" dirty="0">
                <a:solidFill>
                  <a:srgbClr val="4472C4">
                    <a:lumMod val="50000"/>
                  </a:srgbClr>
                </a:solidFill>
                <a:latin typeface="Times New Roman" panose="02020603050405020304" pitchFamily="18" charset="0"/>
                <a:cs typeface="Times New Roman" panose="02020603050405020304" pitchFamily="18" charset="0"/>
              </a:rPr>
              <a:t>0,5 N.</a:t>
            </a:r>
          </a:p>
        </p:txBody>
      </p:sp>
      <p:sp>
        <p:nvSpPr>
          <p:cNvPr id="37" name="TextBox 36"/>
          <p:cNvSpPr txBox="1"/>
          <p:nvPr/>
        </p:nvSpPr>
        <p:spPr>
          <a:xfrm>
            <a:off x="6854374" y="2679284"/>
            <a:ext cx="3593219" cy="543675"/>
          </a:xfrm>
          <a:prstGeom prst="rect">
            <a:avLst/>
          </a:prstGeom>
          <a:noFill/>
        </p:spPr>
        <p:txBody>
          <a:bodyPr wrap="square" rtlCol="0">
            <a:spAutoFit/>
          </a:bodyPr>
          <a:lstStyle/>
          <a:p>
            <a:r>
              <a:rPr lang="en-US" sz="2933" dirty="0">
                <a:solidFill>
                  <a:srgbClr val="002060"/>
                </a:solidFill>
                <a:latin typeface="Times New Roman" panose="02020603050405020304" pitchFamily="18" charset="0"/>
                <a:cs typeface="Times New Roman" panose="02020603050405020304" pitchFamily="18" charset="0"/>
              </a:rPr>
              <a:t>1,2 N.</a:t>
            </a:r>
          </a:p>
        </p:txBody>
      </p:sp>
      <p:sp>
        <p:nvSpPr>
          <p:cNvPr id="38" name="TextBox 37"/>
          <p:cNvSpPr txBox="1"/>
          <p:nvPr/>
        </p:nvSpPr>
        <p:spPr>
          <a:xfrm>
            <a:off x="2166417" y="3484236"/>
            <a:ext cx="3171209" cy="543675"/>
          </a:xfrm>
          <a:prstGeom prst="rect">
            <a:avLst/>
          </a:prstGeom>
          <a:noFill/>
        </p:spPr>
        <p:txBody>
          <a:bodyPr wrap="square" rtlCol="0">
            <a:spAutoFit/>
          </a:bodyPr>
          <a:lstStyle/>
          <a:p>
            <a:r>
              <a:rPr lang="en-US" sz="2933" dirty="0">
                <a:solidFill>
                  <a:srgbClr val="002060"/>
                </a:solidFill>
                <a:latin typeface="Times New Roman" panose="02020603050405020304" pitchFamily="18" charset="0"/>
                <a:cs typeface="Times New Roman" panose="02020603050405020304" pitchFamily="18" charset="0"/>
              </a:rPr>
              <a:t>2,9 N.</a:t>
            </a:r>
          </a:p>
        </p:txBody>
      </p:sp>
      <p:sp>
        <p:nvSpPr>
          <p:cNvPr id="39" name="TextBox 38"/>
          <p:cNvSpPr txBox="1"/>
          <p:nvPr/>
        </p:nvSpPr>
        <p:spPr>
          <a:xfrm>
            <a:off x="2270035" y="2652118"/>
            <a:ext cx="1788160" cy="523220"/>
          </a:xfrm>
          <a:prstGeom prst="rect">
            <a:avLst/>
          </a:prstGeom>
          <a:noFill/>
        </p:spPr>
        <p:txBody>
          <a:bodyPr wrap="square" rtlCol="0">
            <a:spAutoFit/>
          </a:bodyPr>
          <a:lstStyle>
            <a:defPPr>
              <a:defRPr lang="vi-VN"/>
            </a:defPPr>
            <a:lvl1pPr>
              <a:defRPr sz="2800">
                <a:solidFill>
                  <a:schemeClr val="accent1">
                    <a:lumMod val="50000"/>
                  </a:schemeClr>
                </a:solidFill>
                <a:latin typeface="Times New Roman" panose="02020603050405020304" pitchFamily="18" charset="0"/>
                <a:cs typeface="Times New Roman" panose="02020603050405020304" pitchFamily="18" charset="0"/>
              </a:defRPr>
            </a:lvl1pPr>
          </a:lstStyle>
          <a:p>
            <a:r>
              <a:rPr lang="en-US" dirty="0">
                <a:solidFill>
                  <a:srgbClr val="4472C4">
                    <a:lumMod val="50000"/>
                  </a:srgbClr>
                </a:solidFill>
              </a:rPr>
              <a:t> </a:t>
            </a:r>
            <a:r>
              <a:rPr lang="en-US" dirty="0"/>
              <a:t>1,7 N.</a:t>
            </a:r>
            <a:endParaRPr lang="en-US" dirty="0">
              <a:solidFill>
                <a:srgbClr val="4472C4">
                  <a:lumMod val="50000"/>
                </a:srgbClr>
              </a:solidFill>
            </a:endParaRPr>
          </a:p>
        </p:txBody>
      </p:sp>
      <p:sp>
        <p:nvSpPr>
          <p:cNvPr id="12" name="Oval 11"/>
          <p:cNvSpPr/>
          <p:nvPr/>
        </p:nvSpPr>
        <p:spPr>
          <a:xfrm>
            <a:off x="6129489" y="3376322"/>
            <a:ext cx="682171" cy="692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073" name="Rectangle 1"/>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p:nvPr/>
        </p:nvSpPr>
        <p:spPr>
          <a:xfrm>
            <a:off x="5730355"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74045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0" y="0"/>
            <a:ext cx="12192000" cy="2717074"/>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a:solidFill>
                  <a:schemeClr val="tx1"/>
                </a:solidFill>
                <a:latin typeface="Times New Roman" panose="02020603050405020304" pitchFamily="18" charset="0"/>
                <a:cs typeface="Times New Roman" panose="02020603050405020304" pitchFamily="18" charset="0"/>
              </a:rPr>
              <a:t>Câu hỏi khởi động:</a:t>
            </a:r>
            <a:r>
              <a:rPr lang="en-US" sz="2800">
                <a:solidFill>
                  <a:schemeClr val="tx1"/>
                </a:solidFill>
                <a:latin typeface="Times New Roman" panose="02020603050405020304" pitchFamily="18" charset="0"/>
                <a:cs typeface="Times New Roman" panose="02020603050405020304" pitchFamily="18" charset="0"/>
              </a:rPr>
              <a:t> Khi láng sân xi măng, vữa trên sân chưa khô hẳn, nếu đi trực tiếp trên đó thì sẽ để lại các vết chân lún sâu. Để tránh hỏng mặt sân, người ta thường đặt những tấm ván trên mặt sân để đi trên đó. Vì sao người ta lại làm như vậy ?</a:t>
            </a:r>
          </a:p>
        </p:txBody>
      </p:sp>
      <p:pic>
        <p:nvPicPr>
          <p:cNvPr id="4" name="Picture 3"/>
          <p:cNvPicPr/>
          <p:nvPr/>
        </p:nvPicPr>
        <p:blipFill>
          <a:blip r:embed="rId3"/>
          <a:stretch>
            <a:fillRect/>
          </a:stretch>
        </p:blipFill>
        <p:spPr>
          <a:xfrm>
            <a:off x="0" y="2743200"/>
            <a:ext cx="12192000" cy="41148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16C5F395-B520-44C5-98FE-EAA09CFD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73065" cy="6696222"/>
          </a:xfrm>
          <a:prstGeom prst="rect">
            <a:avLst/>
          </a:prstGeom>
          <a:ln w="228600" cap="sq" cmpd="thickThin">
            <a:solidFill>
              <a:srgbClr val="000000"/>
            </a:solidFill>
            <a:prstDash val="solid"/>
            <a:miter lim="800000"/>
          </a:ln>
          <a:effectLst>
            <a:innerShdw blurRad="76200">
              <a:srgbClr val="000000"/>
            </a:innerShdw>
          </a:effectLst>
        </p:spPr>
      </p:pic>
      <p:sp>
        <p:nvSpPr>
          <p:cNvPr id="9" name="Google Shape;5915;p37">
            <a:extLst>
              <a:ext uri="{FF2B5EF4-FFF2-40B4-BE49-F238E27FC236}">
                <a16:creationId xmlns:a16="http://schemas.microsoft.com/office/drawing/2014/main" xmlns="" id="{BAF64984-4238-44DE-AD12-86B3158F5B49}"/>
              </a:ext>
            </a:extLst>
          </p:cNvPr>
          <p:cNvSpPr txBox="1">
            <a:spLocks/>
          </p:cNvSpPr>
          <p:nvPr/>
        </p:nvSpPr>
        <p:spPr>
          <a:xfrm>
            <a:off x="705394" y="496390"/>
            <a:ext cx="10894423" cy="1711234"/>
          </a:xfrm>
          <a:prstGeom prst="rect">
            <a:avLst/>
          </a:prstGeom>
        </p:spPr>
        <p:txBody>
          <a:bodyPr spcFirstLastPara="1" wrap="square" lIns="91416" tIns="91416" rIns="91416" bIns="91416"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09">
              <a:lnSpc>
                <a:spcPct val="100000"/>
              </a:lnSpc>
            </a:pPr>
            <a:r>
              <a:rPr lang="en-US" sz="4000" b="1" u="sng" dirty="0" err="1">
                <a:solidFill>
                  <a:srgbClr val="FF0000"/>
                </a:solidFill>
                <a:latin typeface="Times New Roman" pitchFamily="18" charset="0"/>
                <a:cs typeface="Times New Roman" pitchFamily="18" charset="0"/>
              </a:rPr>
              <a:t>Bài</a:t>
            </a:r>
            <a:r>
              <a:rPr lang="en-US" sz="4000" b="1" u="sng" dirty="0">
                <a:solidFill>
                  <a:srgbClr val="FF0000"/>
                </a:solidFill>
                <a:latin typeface="Times New Roman" pitchFamily="18" charset="0"/>
                <a:cs typeface="Times New Roman" pitchFamily="18" charset="0"/>
              </a:rPr>
              <a:t> 16: ÁP SUẤT</a:t>
            </a:r>
            <a:endParaRPr lang="vi-VN" altLang="en-US" sz="40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872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F4A4B88D-F80F-98BB-6E0F-DC27FCEA0851}"/>
              </a:ext>
            </a:extLst>
          </p:cNvPr>
          <p:cNvSpPr>
            <a:spLocks noGrp="1"/>
          </p:cNvSpPr>
          <p:nvPr>
            <p:ph type="body" sz="quarter" idx="10"/>
          </p:nvPr>
        </p:nvSpPr>
        <p:spPr>
          <a:xfrm>
            <a:off x="585287" y="835818"/>
            <a:ext cx="4340225" cy="508455"/>
          </a:xfrm>
        </p:spPr>
        <p:txBody>
          <a:bodyPr>
            <a:normAutofit/>
          </a:bodyPr>
          <a:lstStyle/>
          <a:p>
            <a:r>
              <a:rPr lang="en-US" sz="2800" dirty="0">
                <a:solidFill>
                  <a:srgbClr val="FF0000"/>
                </a:solidFill>
                <a:latin typeface="Times New Roman" pitchFamily="18" charset="0"/>
                <a:cs typeface="Times New Roman" pitchFamily="18" charset="0"/>
              </a:rPr>
              <a:t>I. ÁP LỰC</a:t>
            </a:r>
          </a:p>
        </p:txBody>
      </p:sp>
      <p:pic>
        <p:nvPicPr>
          <p:cNvPr id="17" name="Picture 16">
            <a:extLst>
              <a:ext uri="{FF2B5EF4-FFF2-40B4-BE49-F238E27FC236}">
                <a16:creationId xmlns:a16="http://schemas.microsoft.com/office/drawing/2014/main" xmlns="" id="{ED9D4409-6303-6153-7076-856CFA1C8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5399" y="3940363"/>
            <a:ext cx="4812903" cy="2518483"/>
          </a:xfrm>
          <a:prstGeom prst="rect">
            <a:avLst/>
          </a:prstGeom>
          <a:ln>
            <a:noFill/>
          </a:ln>
          <a:effectLst>
            <a:softEdge rad="112500"/>
          </a:effectLst>
        </p:spPr>
      </p:pic>
      <p:pic>
        <p:nvPicPr>
          <p:cNvPr id="18" name="Picture 17">
            <a:extLst>
              <a:ext uri="{FF2B5EF4-FFF2-40B4-BE49-F238E27FC236}">
                <a16:creationId xmlns:a16="http://schemas.microsoft.com/office/drawing/2014/main" xmlns="" id="{1E25CD10-E9FE-211F-B54B-02A9FF1403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5854" y1="80732" x2="15854" y2="80732"/>
                      </a14:backgroundRemoval>
                    </a14:imgEffect>
                  </a14:imgLayer>
                </a14:imgProps>
              </a:ext>
              <a:ext uri="{28A0092B-C50C-407E-A947-70E740481C1C}">
                <a14:useLocalDpi xmlns:a14="http://schemas.microsoft.com/office/drawing/2010/main" val="0"/>
              </a:ext>
            </a:extLst>
          </a:blip>
          <a:srcRect t="14222"/>
          <a:stretch/>
        </p:blipFill>
        <p:spPr>
          <a:xfrm>
            <a:off x="8095248" y="426237"/>
            <a:ext cx="4096752" cy="3514125"/>
          </a:xfrm>
          <a:prstGeom prst="rect">
            <a:avLst/>
          </a:prstGeom>
        </p:spPr>
      </p:pic>
      <p:pic>
        <p:nvPicPr>
          <p:cNvPr id="19" name="Picture 18">
            <a:extLst>
              <a:ext uri="{FF2B5EF4-FFF2-40B4-BE49-F238E27FC236}">
                <a16:creationId xmlns:a16="http://schemas.microsoft.com/office/drawing/2014/main" xmlns="" id="{E6264820-2AD9-74B6-217A-9AB4FAB8B5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275" y="1004134"/>
            <a:ext cx="3527158" cy="2518483"/>
          </a:xfrm>
          <a:prstGeom prst="rect">
            <a:avLst/>
          </a:prstGeom>
        </p:spPr>
      </p:pic>
      <p:sp>
        <p:nvSpPr>
          <p:cNvPr id="24" name="Speech Bubble: Rectangle with Corners Rounded 23">
            <a:extLst>
              <a:ext uri="{FF2B5EF4-FFF2-40B4-BE49-F238E27FC236}">
                <a16:creationId xmlns:a16="http://schemas.microsoft.com/office/drawing/2014/main" xmlns="" id="{45858F54-D468-713D-EA3B-FBE0FC265D8D}"/>
              </a:ext>
            </a:extLst>
          </p:cNvPr>
          <p:cNvSpPr/>
          <p:nvPr/>
        </p:nvSpPr>
        <p:spPr>
          <a:xfrm>
            <a:off x="162232" y="1344273"/>
            <a:ext cx="4376357" cy="2564049"/>
          </a:xfrm>
          <a:prstGeom prst="wedgeRoundRectCallout">
            <a:avLst>
              <a:gd name="adj1" fmla="val -31000"/>
              <a:gd name="adj2" fmla="val 805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ea typeface="Arial" panose="020B0604020202020204" pitchFamily="34" charset="0"/>
              </a:rPr>
              <a:t>L</a:t>
            </a:r>
            <a:r>
              <a:rPr lang="en-US" sz="2800" dirty="0" err="1">
                <a:effectLst/>
                <a:latin typeface="Times New Roman" panose="02020603050405020304" pitchFamily="18" charset="0"/>
                <a:ea typeface="Arial" panose="020B0604020202020204" pitchFamily="34" charset="0"/>
              </a:rPr>
              <a:t>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ô </a:t>
            </a:r>
            <a:r>
              <a:rPr lang="en-US" sz="2800" dirty="0" err="1">
                <a:effectLst/>
                <a:latin typeface="Times New Roman" panose="02020603050405020304" pitchFamily="18" charset="0"/>
                <a:ea typeface="Arial" panose="020B0604020202020204" pitchFamily="34" charset="0"/>
              </a:rPr>
              <a:t>tô</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trong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bãi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đỗ</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xe</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bàn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ghế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trong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lớp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học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máy</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móc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trong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nhà</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xưởng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dụng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lên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mặt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sàn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một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ép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ép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này</a:t>
            </a:r>
            <a:r>
              <a:rPr lang="en-US" sz="2800" dirty="0">
                <a:effectLst/>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a:t>
            </a:r>
            <a:r>
              <a:rPr lang="en-US" sz="2800" dirty="0" err="1">
                <a:effectLst/>
                <a:latin typeface="Times New Roman" panose="02020603050405020304" pitchFamily="18" charset="0"/>
                <a:ea typeface="Arial" panose="020B0604020202020204" pitchFamily="34" charset="0"/>
              </a:rPr>
              <a:t>ó</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phương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như</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nào</a:t>
            </a:r>
            <a:r>
              <a:rPr lang="en-US" sz="2800"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p:txBody>
      </p:sp>
      <p:cxnSp>
        <p:nvCxnSpPr>
          <p:cNvPr id="26" name="Straight Arrow Connector 25">
            <a:extLst>
              <a:ext uri="{FF2B5EF4-FFF2-40B4-BE49-F238E27FC236}">
                <a16:creationId xmlns:a16="http://schemas.microsoft.com/office/drawing/2014/main" xmlns="" id="{A625C8D2-4181-FC5D-13F5-5B547D600275}"/>
              </a:ext>
            </a:extLst>
          </p:cNvPr>
          <p:cNvCxnSpPr/>
          <p:nvPr/>
        </p:nvCxnSpPr>
        <p:spPr>
          <a:xfrm>
            <a:off x="6435210" y="2499184"/>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4642A18-DADB-837A-961B-C66D5A75B51A}"/>
              </a:ext>
            </a:extLst>
          </p:cNvPr>
          <p:cNvCxnSpPr/>
          <p:nvPr/>
        </p:nvCxnSpPr>
        <p:spPr>
          <a:xfrm>
            <a:off x="10495936" y="2123995"/>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D4F6F867-0963-4475-0283-A03128732ACC}"/>
              </a:ext>
            </a:extLst>
          </p:cNvPr>
          <p:cNvCxnSpPr/>
          <p:nvPr/>
        </p:nvCxnSpPr>
        <p:spPr>
          <a:xfrm>
            <a:off x="9950245" y="5199604"/>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Speech Bubble: Rectangle with Corners Rounded 28">
            <a:extLst>
              <a:ext uri="{FF2B5EF4-FFF2-40B4-BE49-F238E27FC236}">
                <a16:creationId xmlns:a16="http://schemas.microsoft.com/office/drawing/2014/main" xmlns="" id="{0063524D-0BF6-C471-9313-ED61583C35D3}"/>
              </a:ext>
            </a:extLst>
          </p:cNvPr>
          <p:cNvSpPr/>
          <p:nvPr/>
        </p:nvSpPr>
        <p:spPr>
          <a:xfrm>
            <a:off x="2387600" y="4030593"/>
            <a:ext cx="3958172" cy="1474469"/>
          </a:xfrm>
          <a:prstGeom prst="wedgeRoundRectCallout">
            <a:avLst>
              <a:gd name="adj1" fmla="val -76170"/>
              <a:gd name="adj2" fmla="val -71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ð"/>
            </a:pP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endParaRPr lang="en-US" sz="2800" dirty="0">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a16="http://schemas.microsoft.com/office/drawing/2014/main" xmlns="" id="{CE0648E1-3C66-A272-AC08-9412CBBAA93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046" b="89706" l="8824" r="88725">
                        <a14:foregroundMark x1="69281" y1="18137" x2="69281" y2="18137"/>
                        <a14:foregroundMark x1="74346" y1="18137" x2="74346" y2="18137"/>
                        <a14:foregroundMark x1="32843" y1="19608" x2="32843" y2="19608"/>
                        <a14:foregroundMark x1="70915" y1="49183" x2="70915" y2="49183"/>
                        <a14:foregroundMark x1="69281" y1="82516" x2="69281" y2="82516"/>
                        <a14:foregroundMark x1="70098" y1="77451" x2="70098" y2="77451"/>
                        <a14:foregroundMark x1="65850" y1="57353" x2="65850" y2="57353"/>
                        <a14:foregroundMark x1="76961" y1="35948" x2="76961" y2="35948"/>
                        <a14:foregroundMark x1="82026" y1="33007" x2="82026" y2="33007"/>
                        <a14:foregroundMark x1="59150" y1="6209" x2="59150" y2="6209"/>
                        <a14:foregroundMark x1="61601" y1="8497" x2="61601" y2="8497"/>
                        <a14:foregroundMark x1="72712" y1="9967" x2="72712" y2="9967"/>
                        <a14:foregroundMark x1="78268" y1="30392" x2="78268" y2="30392"/>
                        <a14:foregroundMark x1="80065" y1="17320" x2="80065" y2="17320"/>
                        <a14:foregroundMark x1="88725" y1="18301" x2="88725" y2="18301"/>
                        <a14:foregroundMark x1="54739" y1="19281" x2="54739" y2="19281"/>
                        <a14:foregroundMark x1="58660" y1="19281" x2="58660" y2="19281"/>
                        <a14:foregroundMark x1="65686" y1="68791" x2="65686" y2="68791"/>
                        <a14:foregroundMark x1="58660" y1="84804" x2="58660" y2="84804"/>
                        <a14:foregroundMark x1="75490" y1="85458" x2="75490" y2="85458"/>
                      </a14:backgroundRemoval>
                    </a14:imgEffect>
                  </a14:imgLayer>
                </a14:imgProps>
              </a:ext>
              <a:ext uri="{28A0092B-C50C-407E-A947-70E740481C1C}">
                <a14:useLocalDpi xmlns:a14="http://schemas.microsoft.com/office/drawing/2010/main" val="0"/>
              </a:ext>
            </a:extLst>
          </a:blip>
          <a:srcRect r="11259"/>
          <a:stretch/>
        </p:blipFill>
        <p:spPr>
          <a:xfrm flipH="1">
            <a:off x="37263" y="4432301"/>
            <a:ext cx="1883953" cy="2425700"/>
          </a:xfrm>
          <a:prstGeom prst="rect">
            <a:avLst/>
          </a:prstGeom>
        </p:spPr>
      </p:pic>
    </p:spTree>
    <p:extLst>
      <p:ext uri="{BB962C8B-B14F-4D97-AF65-F5344CB8AC3E}">
        <p14:creationId xmlns:p14="http://schemas.microsoft.com/office/powerpoint/2010/main" val="215345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par>
                                <p:cTn id="25" presetID="22" presetClass="entr" presetSubtype="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16C5F395-B520-44C5-98FE-EAA09CFD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59" y="0"/>
            <a:ext cx="12173065" cy="6696222"/>
          </a:xfrm>
          <a:prstGeom prst="rect">
            <a:avLst/>
          </a:prstGeom>
          <a:ln w="228600" cap="sq" cmpd="thickThin">
            <a:solidFill>
              <a:srgbClr val="000000"/>
            </a:solidFill>
            <a:prstDash val="solid"/>
            <a:miter lim="800000"/>
          </a:ln>
          <a:effectLst>
            <a:innerShdw blurRad="76200">
              <a:srgbClr val="000000"/>
            </a:innerShdw>
          </a:effectLst>
        </p:spPr>
      </p:pic>
      <p:sp>
        <p:nvSpPr>
          <p:cNvPr id="9" name="Google Shape;5915;p37">
            <a:extLst>
              <a:ext uri="{FF2B5EF4-FFF2-40B4-BE49-F238E27FC236}">
                <a16:creationId xmlns:a16="http://schemas.microsoft.com/office/drawing/2014/main" xmlns="" id="{BAF64984-4238-44DE-AD12-86B3158F5B49}"/>
              </a:ext>
            </a:extLst>
          </p:cNvPr>
          <p:cNvSpPr txBox="1">
            <a:spLocks/>
          </p:cNvSpPr>
          <p:nvPr/>
        </p:nvSpPr>
        <p:spPr>
          <a:xfrm>
            <a:off x="705394" y="496390"/>
            <a:ext cx="10894423" cy="1711234"/>
          </a:xfrm>
          <a:prstGeom prst="rect">
            <a:avLst/>
          </a:prstGeom>
        </p:spPr>
        <p:txBody>
          <a:bodyPr spcFirstLastPara="1" wrap="square" lIns="91416" tIns="91416" rIns="91416" bIns="91416"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09">
              <a:lnSpc>
                <a:spcPct val="100000"/>
              </a:lnSpc>
            </a:pPr>
            <a:r>
              <a:rPr lang="en-US" sz="4000" b="1" u="sng" dirty="0" err="1">
                <a:solidFill>
                  <a:srgbClr val="FF0000"/>
                </a:solidFill>
                <a:latin typeface="Times New Roman" pitchFamily="18" charset="0"/>
                <a:cs typeface="Times New Roman" pitchFamily="18" charset="0"/>
              </a:rPr>
              <a:t>Bài</a:t>
            </a:r>
            <a:r>
              <a:rPr lang="en-US" sz="4000" b="1" u="sng" dirty="0">
                <a:solidFill>
                  <a:srgbClr val="FF0000"/>
                </a:solidFill>
                <a:latin typeface="Times New Roman" pitchFamily="18" charset="0"/>
                <a:cs typeface="Times New Roman" pitchFamily="18" charset="0"/>
              </a:rPr>
              <a:t> 16: ÁP SUẤT</a:t>
            </a:r>
          </a:p>
          <a:p>
            <a:pPr defTabSz="914309">
              <a:lnSpc>
                <a:spcPct val="100000"/>
              </a:lnSpc>
            </a:pPr>
            <a:r>
              <a:rPr lang="en-US" altLang="en-US" sz="4000" b="1" dirty="0">
                <a:solidFill>
                  <a:srgbClr val="FF0000"/>
                </a:solidFill>
                <a:latin typeface="Times New Roman" pitchFamily="18" charset="0"/>
                <a:cs typeface="Times New Roman" pitchFamily="18" charset="0"/>
              </a:rPr>
              <a:t>I. </a:t>
            </a:r>
            <a:r>
              <a:rPr lang="en-US" altLang="en-US" sz="4000" b="1" dirty="0" err="1">
                <a:solidFill>
                  <a:srgbClr val="FF0000"/>
                </a:solidFill>
                <a:latin typeface="Times New Roman" pitchFamily="18" charset="0"/>
                <a:cs typeface="Times New Roman" pitchFamily="18" charset="0"/>
              </a:rPr>
              <a:t>Áp</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lực</a:t>
            </a:r>
            <a:r>
              <a:rPr lang="en-US" altLang="en-US" sz="4000" b="1" dirty="0">
                <a:solidFill>
                  <a:srgbClr val="FF0000"/>
                </a:solidFill>
                <a:latin typeface="Times New Roman" pitchFamily="18" charset="0"/>
                <a:cs typeface="Times New Roman" pitchFamily="18" charset="0"/>
              </a:rPr>
              <a:t>:</a:t>
            </a:r>
            <a:endParaRPr lang="vi-VN" altLang="en-US" sz="40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02656A57-9878-D56C-23F1-1D7510A08253}"/>
              </a:ext>
            </a:extLst>
          </p:cNvPr>
          <p:cNvSpPr/>
          <p:nvPr/>
        </p:nvSpPr>
        <p:spPr>
          <a:xfrm>
            <a:off x="477672" y="3029804"/>
            <a:ext cx="10399595" cy="285238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Áp lực là lực ép có phương vuông góc với mặt bị ép</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91068" y="3916907"/>
            <a:ext cx="2620370" cy="923330"/>
          </a:xfrm>
          <a:prstGeom prst="rect">
            <a:avLst/>
          </a:prstGeom>
        </p:spPr>
        <p:txBody>
          <a:bodyPr wrap="square">
            <a:spAutoFit/>
          </a:bodyPr>
          <a:lstStyle/>
          <a:p>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5400" dirty="0"/>
          </a:p>
        </p:txBody>
      </p:sp>
    </p:spTree>
    <p:extLst>
      <p:ext uri="{BB962C8B-B14F-4D97-AF65-F5344CB8AC3E}">
        <p14:creationId xmlns:p14="http://schemas.microsoft.com/office/powerpoint/2010/main" val="50872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33655" y="109683"/>
            <a:ext cx="121920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3: KHỐI LƯỢNG RIÊNG VÀ ÁP SUẤT</a:t>
            </a:r>
            <a:endParaRPr lang="en-US" sz="2000" dirty="0">
              <a:solidFill>
                <a:srgbClr val="FF0000"/>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16: ÁP SUẤT</a:t>
            </a:r>
          </a:p>
        </p:txBody>
      </p:sp>
      <p:sp>
        <p:nvSpPr>
          <p:cNvPr id="7" name="Rounded Rectangle 6"/>
          <p:cNvSpPr/>
          <p:nvPr/>
        </p:nvSpPr>
        <p:spPr>
          <a:xfrm>
            <a:off x="0" y="1711236"/>
            <a:ext cx="8164286" cy="129322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en-US" sz="2800" b="1" dirty="0">
                <a:solidFill>
                  <a:schemeClr val="tx1"/>
                </a:solidFill>
                <a:latin typeface="Times New Roman" panose="02020603050405020304" pitchFamily="18" charset="0"/>
                <a:cs typeface="Times New Roman" panose="02020603050405020304" pitchFamily="18" charset="0"/>
              </a:rPr>
              <a:t>?1. </a:t>
            </a:r>
            <a:r>
              <a:rPr lang="en-US" sz="2800" b="1" dirty="0" err="1">
                <a:solidFill>
                  <a:schemeClr val="tx1"/>
                </a:solidFill>
                <a:latin typeface="Times New Roman" panose="02020603050405020304" pitchFamily="18" charset="0"/>
                <a:cs typeface="Times New Roman" panose="02020603050405020304" pitchFamily="18" charset="0"/>
              </a:rPr>
              <a:t>Nêu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một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14" name="Text Box 13"/>
          <p:cNvSpPr txBox="1"/>
          <p:nvPr/>
        </p:nvSpPr>
        <p:spPr>
          <a:xfrm>
            <a:off x="0" y="3605349"/>
            <a:ext cx="7445829" cy="2308324"/>
          </a:xfrm>
          <a:prstGeom prst="rect">
            <a:avLst/>
          </a:prstGeom>
          <a:noFill/>
        </p:spPr>
        <p:txBody>
          <a:bodyPr wrap="square" rtlCol="0" anchor="t">
            <a:spAutoFit/>
          </a:bodyPr>
          <a:lstStyle/>
          <a:p>
            <a:pPr algn="just"/>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đè</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bàn</a:t>
            </a:r>
            <a:r>
              <a:rPr lang="en-US" sz="2400" dirty="0">
                <a:solidFill>
                  <a:schemeClr val="bg1"/>
                </a:solidFill>
                <a:latin typeface="Times New Roman" panose="02020603050405020304" pitchFamily="18" charset="0"/>
                <a:cs typeface="Times New Roman" panose="02020603050405020304" pitchFamily="18" charset="0"/>
              </a:rPr>
              <a:t> 1 </a:t>
            </a:r>
            <a:r>
              <a:rPr lang="en-US" sz="2400" dirty="0" err="1">
                <a:solidFill>
                  <a:schemeClr val="bg1"/>
                </a:solidFill>
                <a:latin typeface="Times New Roman" panose="02020603050405020304" pitchFamily="18" charset="0"/>
                <a:cs typeface="Times New Roman" panose="02020603050405020304" pitchFamily="18" charset="0"/>
              </a:rPr>
              <a:t>áp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 qua 2 </a:t>
            </a:r>
            <a:r>
              <a:rPr lang="en-US" sz="2400" dirty="0" err="1">
                <a:solidFill>
                  <a:schemeClr val="bg1"/>
                </a:solidFill>
                <a:latin typeface="Times New Roman" panose="02020603050405020304" pitchFamily="18" charset="0"/>
                <a:cs typeface="Times New Roman" panose="02020603050405020304" pitchFamily="18" charset="0"/>
              </a:rPr>
              <a:t>bàn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chân</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Xe</a:t>
            </a:r>
            <a:r>
              <a:rPr lang="en-US" sz="2400" dirty="0">
                <a:solidFill>
                  <a:schemeClr val="bg1"/>
                </a:solidFill>
                <a:latin typeface="Times New Roman" panose="02020603050405020304" pitchFamily="18" charset="0"/>
                <a:cs typeface="Times New Roman" panose="02020603050405020304" pitchFamily="18" charset="0"/>
              </a:rPr>
              <a:t> ô </a:t>
            </a:r>
            <a:r>
              <a:rPr lang="en-US" sz="2400" dirty="0" err="1">
                <a:solidFill>
                  <a:schemeClr val="bg1"/>
                </a:solidFill>
                <a:latin typeface="Times New Roman" panose="02020603050405020304" pitchFamily="18" charset="0"/>
                <a:cs typeface="Times New Roman" panose="02020603050405020304" pitchFamily="18" charset="0"/>
              </a:rPr>
              <a:t>tô</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chạy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đường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đè</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đường</a:t>
            </a:r>
            <a:r>
              <a:rPr lang="en-US" sz="2400" dirty="0">
                <a:solidFill>
                  <a:schemeClr val="bg1"/>
                </a:solidFill>
                <a:latin typeface="Times New Roman" panose="02020603050405020304" pitchFamily="18" charset="0"/>
                <a:cs typeface="Times New Roman" panose="02020603050405020304" pitchFamily="18" charset="0"/>
              </a:rPr>
              <a:t> 1 </a:t>
            </a:r>
            <a:r>
              <a:rPr lang="en-US" sz="2400" dirty="0" err="1">
                <a:solidFill>
                  <a:schemeClr val="bg1"/>
                </a:solidFill>
                <a:latin typeface="Times New Roman" panose="02020603050405020304" pitchFamily="18" charset="0"/>
                <a:cs typeface="Times New Roman" panose="02020603050405020304" pitchFamily="18" charset="0"/>
              </a:rPr>
              <a:t>áp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Dùng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búa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đinh</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Hòn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Kiện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ô </a:t>
            </a:r>
            <a:r>
              <a:rPr lang="en-US" sz="2400" dirty="0" err="1">
                <a:solidFill>
                  <a:schemeClr val="bg1"/>
                </a:solidFill>
                <a:latin typeface="Times New Roman" panose="02020603050405020304" pitchFamily="18" charset="0"/>
                <a:cs typeface="Times New Roman" panose="02020603050405020304" pitchFamily="18" charset="0"/>
              </a:rPr>
              <a:t>tô</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bàn</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81E3ECD0-D8E4-A0DB-85A6-0204035A0A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00" r="14803"/>
          <a:stretch/>
        </p:blipFill>
        <p:spPr>
          <a:xfrm>
            <a:off x="8360229" y="1515292"/>
            <a:ext cx="3290511" cy="2129246"/>
          </a:xfrm>
          <a:prstGeom prst="rect">
            <a:avLst/>
          </a:prstGeom>
        </p:spPr>
      </p:pic>
      <p:pic>
        <p:nvPicPr>
          <p:cNvPr id="8" name="Picture 7">
            <a:extLst>
              <a:ext uri="{FF2B5EF4-FFF2-40B4-BE49-F238E27FC236}">
                <a16:creationId xmlns:a16="http://schemas.microsoft.com/office/drawing/2014/main" xmlns="" id="{CB6EEC4E-4447-53D8-C86D-E37D8DC51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228" y="4140926"/>
            <a:ext cx="3265715" cy="232518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250" fill="hold">
                                          <p:stCondLst>
                                            <p:cond delay="0"/>
                                          </p:stCondLst>
                                        </p:cTn>
                                        <p:tgtEl>
                                          <p:spTgt spid="14"/>
                                        </p:tgtEl>
                                        <p:attrNameLst>
                                          <p:attrName>style.visibility</p:attrName>
                                        </p:attrNameLst>
                                      </p:cBhvr>
                                      <p:to>
                                        <p:strVal val="visible"/>
                                      </p:to>
                                    </p:set>
                                    <p:animEffect transition="in" filter="circle(in)">
                                      <p:cBhvr>
                                        <p:cTn id="7" dur="125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4428309"/>
          </a:xfrm>
          <a:prstGeom prst="rect">
            <a:avLst/>
          </a:prstGeom>
        </p:spPr>
      </p:pic>
      <p:sp>
        <p:nvSpPr>
          <p:cNvPr id="3" name="Text Box 2"/>
          <p:cNvSpPr txBox="1"/>
          <p:nvPr/>
        </p:nvSpPr>
        <p:spPr>
          <a:xfrm>
            <a:off x="-16510" y="4454434"/>
            <a:ext cx="12157710" cy="1938992"/>
          </a:xfrm>
          <a:prstGeom prst="rect">
            <a:avLst/>
          </a:prstGeom>
          <a:noFill/>
        </p:spPr>
        <p:txBody>
          <a:bodyPr wrap="square" rtlCol="0" anchor="t">
            <a:spAutoFit/>
          </a:bodyPr>
          <a:lstStyle/>
          <a:p>
            <a:pPr algn="just"/>
            <a:r>
              <a:rPr lang="en-US" sz="2400" dirty="0">
                <a:solidFill>
                  <a:schemeClr val="bg1"/>
                </a:solidFill>
                <a:latin typeface="Times New Roman" panose="02020603050405020304" pitchFamily="18"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kéo</a:t>
            </a:r>
            <a:r>
              <a:rPr lang="en-US" sz="2400" dirty="0">
                <a:solidFill>
                  <a:schemeClr val="bg1"/>
                </a:solidFill>
                <a:latin typeface="Times New Roman" panose="02020603050405020304" pitchFamily="18" charset="0"/>
                <a:cs typeface="Times New Roman" panose="02020603050405020304" pitchFamily="18" charset="0"/>
              </a:rPr>
              <a:t> - </a:t>
            </a:r>
            <a:r>
              <a:rPr lang="en-US" sz="2400" b="1" dirty="0" err="1">
                <a:solidFill>
                  <a:srgbClr val="FFC000"/>
                </a:solidFill>
                <a:latin typeface="Times New Roman" panose="02020603050405020304" pitchFamily="18" charset="0"/>
                <a:cs typeface="Times New Roman" panose="02020603050405020304" pitchFamily="18" charset="0"/>
              </a:rPr>
              <a:t>không</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phải</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áp</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ép</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xe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kéo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r>
              <a:rPr lang="en-US" sz="2400" dirty="0">
                <a:solidFill>
                  <a:schemeClr val="bg1"/>
                </a:solidFill>
                <a:latin typeface="Times New Roman" panose="02020603050405020304" pitchFamily="18" charset="0"/>
                <a:cs typeface="Times New Roman" panose="02020603050405020304" pitchFamily="18" charset="0"/>
              </a:rPr>
              <a:t> - </a:t>
            </a:r>
            <a:r>
              <a:rPr lang="en-US" sz="2400" b="1" dirty="0" err="1">
                <a:solidFill>
                  <a:srgbClr val="FFC000"/>
                </a:solidFill>
                <a:latin typeface="Times New Roman" panose="02020603050405020304" pitchFamily="18" charset="0"/>
                <a:cs typeface="Times New Roman" panose="02020603050405020304" pitchFamily="18" charset="0"/>
              </a:rPr>
              <a:t>là</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áp</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lực</a:t>
            </a:r>
            <a:r>
              <a:rPr lang="en-US" sz="2400" b="1" dirty="0">
                <a:solidFill>
                  <a:srgbClr val="FFC0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kéo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đường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vuông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góc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đường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ép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đường</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thùng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kéo</a:t>
            </a:r>
            <a:r>
              <a:rPr lang="en-US" sz="2400" dirty="0">
                <a:solidFill>
                  <a:schemeClr val="bg1"/>
                </a:solidFill>
                <a:latin typeface="Times New Roman" panose="02020603050405020304" pitchFamily="18" charset="0"/>
                <a:cs typeface="Times New Roman" panose="02020603050405020304" pitchFamily="18" charset="0"/>
              </a:rPr>
              <a:t> – </a:t>
            </a:r>
            <a:r>
              <a:rPr lang="en-US" sz="2400" b="1" dirty="0" err="1">
                <a:solidFill>
                  <a:srgbClr val="FFC000"/>
                </a:solidFill>
                <a:latin typeface="Times New Roman" panose="02020603050405020304" pitchFamily="18" charset="0"/>
                <a:cs typeface="Times New Roman" panose="02020603050405020304" pitchFamily="18" charset="0"/>
              </a:rPr>
              <a:t>là</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áp</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lực</a:t>
            </a:r>
            <a:r>
              <a:rPr lang="en-US" sz="2400" b="1" dirty="0">
                <a:solidFill>
                  <a:srgbClr val="FFC0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thùng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vuông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góc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sàn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ép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sàn</a:t>
            </a:r>
            <a:r>
              <a:rPr lang="en-US" sz="2400" dirty="0">
                <a:solidFill>
                  <a:schemeClr val="bg1"/>
                </a:solidFill>
                <a:latin typeface="Times New Roman" panose="02020603050405020304" pitchFamily="18"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xe.</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1773</Words>
  <Application>Microsoft Office PowerPoint</Application>
  <PresentationFormat>Custom</PresentationFormat>
  <Paragraphs>166</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Tại sao khi một em bé đứng lên chiếc đệm (nệm) thì đệm lại bị lún sâu hơn khi người lớn nằm trên nó?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93</cp:revision>
  <dcterms:created xsi:type="dcterms:W3CDTF">2023-06-29T03:39:00Z</dcterms:created>
  <dcterms:modified xsi:type="dcterms:W3CDTF">2024-05-23T08:33:32Z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706D63B1CB5442BD87BC03DF3694DDA3</vt:lpwstr>
  </property>
  <property fmtid="{D5CDD505-2E9C-101B-9397-08002B2CF9AE}" pid="3" name="KSOProductBuildVer">
    <vt:lpwstr>1033-11.2.0.11537</vt:lpwstr>
  </property>
</Properties>
</file>