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33" r:id="rId2"/>
    <p:sldId id="335" r:id="rId3"/>
    <p:sldId id="362" r:id="rId4"/>
    <p:sldId id="364" r:id="rId5"/>
    <p:sldId id="365" r:id="rId6"/>
    <p:sldId id="367" r:id="rId7"/>
    <p:sldId id="368" r:id="rId8"/>
    <p:sldId id="371" r:id="rId9"/>
    <p:sldId id="369" r:id="rId10"/>
    <p:sldId id="370" r:id="rId11"/>
    <p:sldId id="373" r:id="rId12"/>
    <p:sldId id="375" r:id="rId13"/>
    <p:sldId id="376" r:id="rId14"/>
    <p:sldId id="37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00FFFF"/>
    <a:srgbClr val="FF6600"/>
    <a:srgbClr val="FF0000"/>
    <a:srgbClr val="006600"/>
    <a:srgbClr val="0000CC"/>
    <a:srgbClr val="9C0C24"/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98" autoAdjust="0"/>
    <p:restoredTop sz="98566" autoAdjust="0"/>
  </p:normalViewPr>
  <p:slideViewPr>
    <p:cSldViewPr snapToGrid="0">
      <p:cViewPr varScale="1">
        <p:scale>
          <a:sx n="90" d="100"/>
          <a:sy n="90" d="100"/>
        </p:scale>
        <p:origin x="36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BCDB4-68F1-4CF5-B86E-7ECC8F61CF4F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9BF97-CCE8-4556-AECF-D3B0ACA3D1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74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03423-AC26-81A6-D911-CC9E4035B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9A722-DED6-E4C0-713C-06AAA68E7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308FB-1498-7B9A-946F-62E1B0251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CFA85-9F4C-191C-F201-193CD17C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B831E-DA43-063D-18A1-DB90E8D6A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17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6AB99-42D0-CE95-4922-976A7F2DF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F6EB7F-1B14-FDAC-D9F6-7677633F1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29353-18A1-E62E-F0E7-0D1DB37C7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FBAF1-8F12-554D-5626-6E222607E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51114-B29E-9DB5-1161-02C36CE1D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98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4FAE5C-66BA-BDC3-EED8-AB2E7FDBE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B6C9E6-16C6-6AEE-AEA6-FD466789C7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8DFEF-F563-6ADA-AE7D-EA7B9CBD9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8784B-C865-9894-5752-1B48F7CB7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8AD1F-F136-ABB3-FCE9-BBCDA401D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69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6424F-6FF3-581E-D9F7-CC3699FF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0A5D7-9373-D28C-F89A-737616969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FF51C-A686-C9EF-6705-2D21B90A8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D90C3-869F-C288-4F55-A252885B3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3D1F9-89D8-9F64-B07C-D123DEE88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6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D1C4D-97AE-9836-D351-8BB247533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DF857A-248B-AA0A-6ECD-ED130A5EC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1E298-89A3-8D15-25E9-03DFDEE53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A0F6F-0B75-E846-009B-1690213F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8A3CF-BCE3-2EA9-2FDD-D98673788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1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DFA6C-AB45-DD85-3521-91DF4480D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3F6DC-66D1-6A8D-28C7-C530456E1E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A55E59-565D-A0D6-B7A4-34CCB370E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06D9F4-C35F-E5D4-C980-AF9C8B965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C7EAD-7C89-6EC3-C7A8-B66DDE2B4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9EFD7-C7BF-5164-3CF1-8FB389B52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2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78A87-FB49-3DEE-3661-0A34760C7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BB807-E386-B2CB-7253-C78C9FA98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D7D980-B07A-E27C-2A45-68A39F972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49F2E8-928C-854C-F944-59D364FCF4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264C32-CCC0-5C55-C11E-C5BFD0D83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7046D3-876D-4C5B-45C3-7A78EAF1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E8B65-41C0-F8DC-75B1-B3B31440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F5E86F-4264-6A88-EF6C-EF2EE1D61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6D308-D658-43EC-8619-1829004A6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7C2031-2CC5-7BA1-98FD-2403904DC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9A14F2-E749-902A-31C6-F874B212B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D2D4EB-9FBC-B70F-8618-4A37A97BF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F85CE8-8581-2F50-4DAF-FC03F1FDF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7E7FA6-B5DF-8560-6067-2C59387AA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7ED599-BE0F-70D7-28EE-1D8ED4885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36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82498-553D-A2DB-F771-00B5A2B99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21FBF-EDCB-43AA-0632-84400D0C6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1847BC-9E53-30FA-0FD6-6BE424C74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C2C796-6882-D4E3-AA7F-532004367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B08152-6956-F4C5-3A69-7CC7C7E2F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D2FE6-4227-FD82-4937-8D59EA69B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3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C873F-E510-719F-98AC-3E70D87AE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C9E2E2-2AE6-3EBD-A9E4-7ED224ABC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D2EBDC-61E3-44F2-ABB4-2EB174992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F2E887-1386-15D9-5ECB-2E2384DFF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42CEC-AEEF-DFC4-E282-D593A0296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F40693-F29B-CF3B-65FE-11FC48F97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1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A1EDD5-0880-E869-4D10-C85553C03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80795F-1B41-82CD-C290-311DBA831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86E56-0772-62DB-E800-7629071249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47B41-D574-4D99-8733-CDF2B4333776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15C0E-FBAF-B2D2-251A-970E2D4CC2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648B1-B142-9FCA-13B3-C5042150F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9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file:///H:\THT_Chuyen%20de%20Thuc%20hien%20giao%20an%20dien%20tu\GDCD\Yeu%20thuong%20con%20nguoi.ppt#-1,1,Slide 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JAOn5b4I6k?si=a6peYO1nnBAOxNc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390658" y="4413719"/>
            <a:ext cx="13164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FF"/>
                </a:solidFill>
                <a:cs typeface="Times New Roman" pitchFamily="18" charset="0"/>
              </a:rPr>
              <a:t>GIÁO VIÊN</a:t>
            </a:r>
            <a:r>
              <a:rPr lang="en-US" b="1">
                <a:solidFill>
                  <a:srgbClr val="FF00FF"/>
                </a:solidFill>
                <a:cs typeface="Times New Roman" pitchFamily="18" charset="0"/>
              </a:rPr>
              <a:t>: </a:t>
            </a:r>
            <a:endParaRPr lang="vi-VN" b="1" dirty="0">
              <a:solidFill>
                <a:srgbClr val="FF00FF"/>
              </a:solidFill>
              <a:cs typeface="Times New Roman" pitchFamily="18" charset="0"/>
            </a:endParaRPr>
          </a:p>
        </p:txBody>
      </p:sp>
      <p:pic>
        <p:nvPicPr>
          <p:cNvPr id="2051" name="Picture 14" descr="Asian lily">
            <a:hlinkClick r:id="rId2" action="ppaction://hlinkpres?slideindex=1&amp;slidetitle=Slide 1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251" y="3860427"/>
            <a:ext cx="6400800" cy="266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Buom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95556"/>
            <a:ext cx="12192000" cy="79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Buom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44723"/>
            <a:ext cx="12192000" cy="79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WordArt 8"/>
          <p:cNvSpPr>
            <a:spLocks noChangeArrowheads="1" noChangeShapeType="1" noTextEdit="1"/>
          </p:cNvSpPr>
          <p:nvPr/>
        </p:nvSpPr>
        <p:spPr bwMode="auto">
          <a:xfrm>
            <a:off x="406400" y="672354"/>
            <a:ext cx="11785600" cy="165707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MỪNG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SINH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ĐẾN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VỚI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GIẢNG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ĐIỆN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TỬ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  <p:pic>
        <p:nvPicPr>
          <p:cNvPr id="2055" name="Picture 8" descr="hoahong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289621">
            <a:off x="730252" y="4332477"/>
            <a:ext cx="1835149" cy="198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WordArt 14"/>
          <p:cNvSpPr>
            <a:spLocks noChangeArrowheads="1" noChangeShapeType="1" noTextEdit="1"/>
          </p:cNvSpPr>
          <p:nvPr/>
        </p:nvSpPr>
        <p:spPr bwMode="auto">
          <a:xfrm>
            <a:off x="3860800" y="2506847"/>
            <a:ext cx="6197600" cy="8068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MÔN: KHOA HỌC TỰ </a:t>
            </a:r>
            <a:r>
              <a:rPr lang="en-US" sz="3600" b="1" kern="1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NHIÊN</a:t>
            </a:r>
            <a:r>
              <a:rPr lang="en-US" sz="36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 8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06400" y="3591486"/>
            <a:ext cx="10363200" cy="537882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algn="ctr" eaLnBrk="0" hangingPunct="0">
              <a:defRPr/>
            </a:pPr>
            <a:r>
              <a:rPr lang="en-US" sz="4400" b="1" kern="0" dirty="0">
                <a:solidFill>
                  <a:srgbClr val="0000FF"/>
                </a:solidFill>
                <a:ea typeface="+mj-ea"/>
                <a:cs typeface="Times New Roman" pitchFamily="18" charset="0"/>
              </a:rPr>
              <a:t>BỘ SÁCH CÁNH DIỀU</a:t>
            </a:r>
            <a:endParaRPr lang="en-US" sz="4400" kern="0" dirty="0">
              <a:solidFill>
                <a:srgbClr val="0000FF"/>
              </a:solidFill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99461" y="73342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18457" y="1412585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 trình hoá học: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BaCl</a:t>
            </a:r>
            <a:r>
              <a:rPr lang="vi-VN" sz="28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+ H</a:t>
            </a:r>
            <a:r>
              <a:rPr lang="vi-VN" sz="28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vi-VN" sz="28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→ BaSO</a:t>
            </a:r>
            <a:r>
              <a:rPr lang="vi-VN" sz="28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↓ + 2HCl.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2772" y="2157999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0" y="362278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acid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97928" y="1595747"/>
            <a:ext cx="7994072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Hiện tượng: có khí thoát ra.</a:t>
            </a:r>
          </a:p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Giải thích: H</a:t>
            </a:r>
            <a:r>
              <a:rPr lang="vi-VN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vi-VN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loãng tác dụng với Na</a:t>
            </a:r>
            <a:r>
              <a:rPr lang="vi-VN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vi-VN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sinh ra khí CO</a:t>
            </a:r>
            <a:r>
              <a:rPr lang="vi-VN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theo phương trình hoá học: 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vi-VN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Na</a:t>
            </a:r>
            <a:r>
              <a:rPr lang="vi-VN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vi-VN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→ Na</a:t>
            </a:r>
            <a:r>
              <a:rPr lang="vi-VN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vi-VN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CO</a:t>
            </a:r>
            <a:r>
              <a:rPr lang="vi-VN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↑ + H</a:t>
            </a:r>
            <a:r>
              <a:rPr lang="vi-VN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O.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4217032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ectangle 20"/>
          <p:cNvSpPr/>
          <p:nvPr/>
        </p:nvSpPr>
        <p:spPr>
          <a:xfrm>
            <a:off x="4197928" y="3410692"/>
            <a:ext cx="7994072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Hiện tượng: xuất hiện kết tủa trắng.</a:t>
            </a:r>
          </a:p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Giải thích: HCl tác dụng với AgNO</a:t>
            </a:r>
            <a:r>
              <a:rPr lang="vi-VN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sinh ra kết tủa trắng là AgCl theo phương trình hoá học: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HCl + AgNO</a:t>
            </a:r>
            <a:r>
              <a:rPr lang="vi-VN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→ AgCl↓ + HNO</a:t>
            </a:r>
            <a:r>
              <a:rPr lang="vi-VN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8219381" cy="484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4943751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Hiện tượng: Xuất hiện kết tủa xanh, dung dịch nhạt màu dần.</a:t>
            </a:r>
            <a:endParaRPr lang="vi-VN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498760" y="4641285"/>
            <a:ext cx="4488873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0" y="5544344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Giải thích: CuSO</a:t>
            </a:r>
            <a:r>
              <a:rPr lang="vi-VN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tác dụng với NaOH sinh ra kết tủa Cu(OH)</a:t>
            </a:r>
            <a:r>
              <a:rPr lang="vi-VN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có màu xanh. Phương trình hoá học: CuSO</a:t>
            </a:r>
            <a:r>
              <a:rPr lang="vi-VN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+ 2NaOH → Cu(OH)</a:t>
            </a:r>
            <a:r>
              <a:rPr lang="vi-VN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↓ + Na</a:t>
            </a:r>
            <a:r>
              <a:rPr lang="vi-VN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vi-VN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1386" y="106016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91386" y="1724512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 trình hoá học: CuSO</a:t>
            </a:r>
            <a:r>
              <a:rPr lang="vi-VN" sz="28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+ 2NaOH → Cu(OH)</a:t>
            </a:r>
            <a:r>
              <a:rPr lang="vi-VN" sz="28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↓ + Na</a:t>
            </a:r>
            <a:r>
              <a:rPr lang="vi-VN" sz="28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vi-VN" sz="28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1386" y="229989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5060" y="3540427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base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87637" y="2440875"/>
            <a:ext cx="720436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14350" indent="-514350">
              <a:buAutoNum type="alphaLcParenR"/>
            </a:pP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FeCl</a:t>
            </a:r>
            <a:r>
              <a:rPr lang="en-US" sz="32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3NaOH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→ Fe(OH)</a:t>
            </a:r>
            <a:r>
              <a:rPr lang="en-US" sz="32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↓ +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3NaCl</a:t>
            </a:r>
            <a:endParaRPr lang="en-US" sz="32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50689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17"/>
          <p:cNvSpPr/>
          <p:nvPr/>
        </p:nvSpPr>
        <p:spPr>
          <a:xfrm>
            <a:off x="5209310" y="3424547"/>
            <a:ext cx="698269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CuCl</a:t>
            </a:r>
            <a:r>
              <a:rPr lang="en-US" sz="32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2KOH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→ Cu(OH)</a:t>
            </a:r>
            <a:r>
              <a:rPr lang="en-US" sz="32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↓ +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2KCl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775112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8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12: </a:t>
            </a:r>
            <a:r>
              <a:rPr lang="en-US" sz="8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8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3970"/>
            <a:ext cx="12222799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0" y="5569526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* Link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https://youtu.be/zJAOn5b4I6k?si=a6peYO1nnBAOxNcm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12: 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7712" y="100608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7712" y="1599195"/>
            <a:ext cx="12192000" cy="596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Tên</a:t>
            </a:r>
            <a:r>
              <a:rPr lang="en-US" altLang="zh-CN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muối</a:t>
            </a:r>
            <a:r>
              <a:rPr lang="en-US" altLang="zh-CN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= </a:t>
            </a:r>
            <a:r>
              <a:rPr lang="en-US" altLang="zh-CN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tên</a:t>
            </a:r>
            <a:r>
              <a:rPr lang="en-US" altLang="zh-CN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ion </a:t>
            </a:r>
            <a:r>
              <a:rPr lang="en-US" altLang="zh-CN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kim</a:t>
            </a:r>
            <a:r>
              <a:rPr lang="en-US" altLang="zh-CN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loại</a:t>
            </a:r>
            <a:r>
              <a:rPr lang="en-US" altLang="zh-CN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[</a:t>
            </a:r>
            <a:r>
              <a:rPr lang="en-US" altLang="zh-CN" sz="2800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kèm</a:t>
            </a:r>
            <a:r>
              <a:rPr lang="en-US" altLang="zh-CN" sz="2800" kern="0" dirty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hoá</a:t>
            </a:r>
            <a:r>
              <a:rPr lang="en-US" altLang="zh-CN" sz="2800" kern="0" dirty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trị</a:t>
            </a:r>
            <a:r>
              <a:rPr lang="en-US" altLang="zh-CN" sz="2800" kern="0" dirty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]</a:t>
            </a:r>
            <a:r>
              <a:rPr lang="en-US" altLang="zh-CN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/ ion ammonium (</a:t>
            </a:r>
            <a:r>
              <a:rPr lang="en-US" altLang="zh-CN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NH</a:t>
            </a:r>
            <a:r>
              <a:rPr lang="en-US" altLang="zh-CN" sz="2800" b="1" kern="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4</a:t>
            </a:r>
            <a:r>
              <a:rPr lang="en-US" altLang="zh-CN" sz="2800" b="1" kern="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+</a:t>
            </a:r>
            <a:r>
              <a:rPr lang="en-US" altLang="zh-CN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) + </a:t>
            </a:r>
            <a:r>
              <a:rPr lang="en-US" altLang="zh-CN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tên</a:t>
            </a:r>
            <a:r>
              <a:rPr lang="en-US" altLang="zh-CN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gốc</a:t>
            </a:r>
            <a:r>
              <a:rPr lang="en-US" altLang="zh-CN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acid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3283" y="2344329"/>
            <a:ext cx="6082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VD</a:t>
            </a:r>
            <a:r>
              <a:rPr lang="en-US" sz="32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KCl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Potassium chloride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7712" y="3010796"/>
            <a:ext cx="6844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VD</a:t>
            </a:r>
            <a:r>
              <a:rPr lang="en-US" sz="32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sz="32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32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Aluminium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sulfate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9428" y="382710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9428" y="443749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CuSO</a:t>
            </a:r>
            <a:r>
              <a:rPr lang="en-US" sz="32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KNO</a:t>
            </a:r>
            <a:r>
              <a:rPr lang="en-US" sz="32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9428" y="502843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CaSO</a:t>
            </a:r>
            <a:r>
              <a:rPr lang="en-US" sz="32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PbCl</a:t>
            </a:r>
            <a:r>
              <a:rPr lang="en-US" sz="32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09428" y="5575012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BaSO</a:t>
            </a:r>
            <a:r>
              <a:rPr lang="en-US" sz="32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AgCl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CaCO</a:t>
            </a:r>
            <a:r>
              <a:rPr lang="en-US" sz="32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9431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2363" y="4527840"/>
            <a:ext cx="2161308" cy="233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ectangle 22"/>
          <p:cNvSpPr/>
          <p:nvPr/>
        </p:nvSpPr>
        <p:spPr>
          <a:xfrm>
            <a:off x="8672944" y="4754533"/>
            <a:ext cx="3463636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Các muối tan trong nước là: K</a:t>
            </a:r>
            <a:r>
              <a:rPr lang="vi-VN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vi-VN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Na</a:t>
            </a:r>
            <a:r>
              <a:rPr lang="vi-VN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vi-VN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AgNO</a:t>
            </a:r>
            <a:r>
              <a:rPr lang="vi-VN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KCl, CaCl</a:t>
            </a:r>
            <a:r>
              <a:rPr lang="vi-VN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MgSO</a:t>
            </a:r>
            <a:r>
              <a:rPr lang="vi-VN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8520545" y="0"/>
            <a:ext cx="367145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Hiện tượng: Mẩu dây đồng tan dần, có lớp kim loại trắng bạc bám ngoài dây đồng, dung dịch sau phản ứng có màu xanh.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859036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Straight Connector 15"/>
          <p:cNvCxnSpPr/>
          <p:nvPr/>
        </p:nvCxnSpPr>
        <p:spPr>
          <a:xfrm>
            <a:off x="554182" y="5638800"/>
            <a:ext cx="3200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8395855" y="986217"/>
            <a:ext cx="379614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Bề mặt sợi dây đồng có lớp kim loại trắng bạc, dung dịch trong ống nghiệm đậm màu dần. Do dung dịch AgNO</a:t>
            </a:r>
            <a:r>
              <a:rPr lang="vi-VN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đã phản ứng với kim loại Cu theo phương trình hoá học sau:</a:t>
            </a:r>
          </a:p>
          <a:p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2AgNO</a:t>
            </a:r>
            <a:r>
              <a:rPr lang="vi-VN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Cu → Cu(NO</a:t>
            </a:r>
            <a:r>
              <a:rPr lang="vi-VN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+ 2Ag↓.</a:t>
            </a:r>
          </a:p>
          <a:p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Dung dịch Cu(NO</a:t>
            </a:r>
            <a:r>
              <a:rPr lang="vi-VN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có màu xanh</a:t>
            </a:r>
            <a:r>
              <a:rPr lang="vi-VN" dirty="0"/>
              <a:t>.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568037" y="6151418"/>
            <a:ext cx="7439890" cy="277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1891" y="6553200"/>
            <a:ext cx="3200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3" grpId="0"/>
      <p:bldP spid="31763" grpId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257694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PTHH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2AgNO</a:t>
            </a:r>
            <a:r>
              <a:rPr lang="en-US" sz="32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Cu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Cu(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NO</a:t>
            </a:r>
            <a:r>
              <a:rPr lang="en-US" sz="32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3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)</a:t>
            </a:r>
            <a:r>
              <a:rPr lang="en-US" sz="32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+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2Ag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165725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208675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3103417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Dung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411480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311237" y="3840184"/>
            <a:ext cx="888076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it-IT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a) Fe + CuSO</a:t>
            </a:r>
            <a:r>
              <a:rPr lang="it-IT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it-IT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→ FeSO</a:t>
            </a:r>
            <a:r>
              <a:rPr lang="it-IT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it-IT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Cu.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408218" cy="6851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17"/>
          <p:cNvSpPr/>
          <p:nvPr/>
        </p:nvSpPr>
        <p:spPr>
          <a:xfrm>
            <a:off x="3380509" y="1859069"/>
            <a:ext cx="88114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3.</a:t>
            </a:r>
          </a:p>
          <a:p>
            <a:pPr algn="just"/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Phương trình hoá học xảy ra: Zn + CuSO</a:t>
            </a:r>
            <a:r>
              <a:rPr lang="vi-VN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→ ZnSO</a:t>
            </a:r>
            <a:r>
              <a:rPr lang="vi-VN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Cu.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380509" y="2787323"/>
            <a:ext cx="88114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Dự đoán sự thay đổi màu của dung dịch: Dung dịch nhạt màu dần đến mất màu.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311236" y="4394365"/>
            <a:ext cx="888076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b) Zn + 2AgNO</a:t>
            </a:r>
            <a:r>
              <a:rPr lang="it-IT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it-IT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→ Zn(NO</a:t>
            </a:r>
            <a:r>
              <a:rPr lang="it-IT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it-IT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it-IT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+ 2Ag.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8" grpId="0"/>
      <p:bldP spid="19" grpId="0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457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4611231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Hiện tượng: Xuất hiện kết tủa trắng.</a:t>
            </a:r>
            <a:endParaRPr lang="vi-VN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609600" y="4294910"/>
            <a:ext cx="4488873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0" y="5045564"/>
            <a:ext cx="1219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Giải thích: Dung dịch BaCl</a:t>
            </a:r>
            <a:r>
              <a:rPr lang="vi-VN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phản ứng với dung dịch H</a:t>
            </a:r>
            <a:r>
              <a:rPr lang="vi-VN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vi-VN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tạo thành kết tủa trắng là BaSO</a:t>
            </a:r>
            <a:r>
              <a:rPr lang="vi-VN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Phương trình hoá học:</a:t>
            </a:r>
          </a:p>
          <a:p>
            <a:pPr algn="ctr"/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BaCl</a:t>
            </a:r>
            <a:r>
              <a:rPr lang="vi-VN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H</a:t>
            </a:r>
            <a:r>
              <a:rPr lang="vi-VN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vi-VN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→ BaSO</a:t>
            </a:r>
            <a:r>
              <a:rPr lang="vi-VN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↓ + 2HCl.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5" grpId="0"/>
    </p:bldLst>
  </p:timing>
</p:sld>
</file>

<file path=ppt/theme/theme1.xml><?xml version="1.0" encoding="utf-8"?>
<a:theme xmlns:a="http://schemas.openxmlformats.org/drawingml/2006/main" name="MỞ ĐẦU KHTN 7-HIỀ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MỞ ĐẦU KHTN 7-HIỀN</Template>
  <TotalTime>2928</TotalTime>
  <Words>699</Words>
  <Application>Microsoft Office PowerPoint</Application>
  <PresentationFormat>Widescreen</PresentationFormat>
  <Paragraphs>64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MỞ ĐẦU KHTN 7-HIỀN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Bùi Thị Thu Hiền</dc:creator>
  <cp:lastModifiedBy>Administrator</cp:lastModifiedBy>
  <cp:revision>680</cp:revision>
  <dcterms:created xsi:type="dcterms:W3CDTF">2022-07-11T10:05:56Z</dcterms:created>
  <dcterms:modified xsi:type="dcterms:W3CDTF">2024-11-12T05:26:17Z</dcterms:modified>
</cp:coreProperties>
</file>