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69"/>
  </p:notesMasterIdLst>
  <p:sldIdLst>
    <p:sldId id="344" r:id="rId2"/>
    <p:sldId id="6351" r:id="rId3"/>
    <p:sldId id="6352" r:id="rId4"/>
    <p:sldId id="2007577326" r:id="rId5"/>
    <p:sldId id="320" r:id="rId6"/>
    <p:sldId id="259" r:id="rId7"/>
    <p:sldId id="6353" r:id="rId8"/>
    <p:sldId id="258" r:id="rId9"/>
    <p:sldId id="2007577327" r:id="rId10"/>
    <p:sldId id="2007577328" r:id="rId11"/>
    <p:sldId id="2007577329" r:id="rId12"/>
    <p:sldId id="330" r:id="rId13"/>
    <p:sldId id="2007577330" r:id="rId14"/>
    <p:sldId id="2007577333" r:id="rId15"/>
    <p:sldId id="2007577331" r:id="rId16"/>
    <p:sldId id="260" r:id="rId17"/>
    <p:sldId id="341" r:id="rId18"/>
    <p:sldId id="284" r:id="rId19"/>
    <p:sldId id="283" r:id="rId20"/>
    <p:sldId id="2007577298" r:id="rId21"/>
    <p:sldId id="345" r:id="rId22"/>
    <p:sldId id="2007577334" r:id="rId23"/>
    <p:sldId id="2007577335" r:id="rId24"/>
    <p:sldId id="2007577299" r:id="rId25"/>
    <p:sldId id="2007577300" r:id="rId26"/>
    <p:sldId id="277" r:id="rId27"/>
    <p:sldId id="278" r:id="rId28"/>
    <p:sldId id="293" r:id="rId29"/>
    <p:sldId id="268" r:id="rId30"/>
    <p:sldId id="279" r:id="rId31"/>
    <p:sldId id="351" r:id="rId32"/>
    <p:sldId id="352" r:id="rId33"/>
    <p:sldId id="2007577301" r:id="rId34"/>
    <p:sldId id="335" r:id="rId35"/>
    <p:sldId id="2007577303" r:id="rId36"/>
    <p:sldId id="257" r:id="rId37"/>
    <p:sldId id="2007577307" r:id="rId38"/>
    <p:sldId id="2007577308" r:id="rId39"/>
    <p:sldId id="2007577306" r:id="rId40"/>
    <p:sldId id="2007577338" r:id="rId41"/>
    <p:sldId id="2007577342" r:id="rId42"/>
    <p:sldId id="2007577282" r:id="rId43"/>
    <p:sldId id="2007577283" r:id="rId44"/>
    <p:sldId id="2007577284" r:id="rId45"/>
    <p:sldId id="2007577286" r:id="rId46"/>
    <p:sldId id="2007577339" r:id="rId47"/>
    <p:sldId id="2007577343" r:id="rId48"/>
    <p:sldId id="304" r:id="rId49"/>
    <p:sldId id="305" r:id="rId50"/>
    <p:sldId id="2007577313" r:id="rId51"/>
    <p:sldId id="2007577314" r:id="rId52"/>
    <p:sldId id="2007577340" r:id="rId53"/>
    <p:sldId id="2007577344" r:id="rId54"/>
    <p:sldId id="2007577315" r:id="rId55"/>
    <p:sldId id="309" r:id="rId56"/>
    <p:sldId id="313" r:id="rId57"/>
    <p:sldId id="307" r:id="rId58"/>
    <p:sldId id="2007577316" r:id="rId59"/>
    <p:sldId id="2007577341" r:id="rId60"/>
    <p:sldId id="2007577323" r:id="rId61"/>
    <p:sldId id="2007577324" r:id="rId62"/>
    <p:sldId id="382" r:id="rId63"/>
    <p:sldId id="2007577345" r:id="rId64"/>
    <p:sldId id="2007577346" r:id="rId65"/>
    <p:sldId id="448" r:id="rId66"/>
    <p:sldId id="2007577304" r:id="rId67"/>
    <p:sldId id="6348" r:id="rId68"/>
  </p:sldIdLst>
  <p:sldSz cx="9144000" cy="5143500" type="screen16x9"/>
  <p:notesSz cx="6858000" cy="9144000"/>
  <p:embeddedFontLst>
    <p:embeddedFont>
      <p:font typeface="#9Slide02 Noi dung rat dai" panose="020B0604020202020204" charset="0"/>
      <p:regular r:id="rId70"/>
    </p:embeddedFont>
    <p:embeddedFont>
      <p:font typeface="#9Slide03 Arima Madurai Black" panose="020B0604020202020204" charset="0"/>
      <p:bold r:id="rId71"/>
    </p:embeddedFont>
    <p:embeddedFont>
      <p:font typeface="#9Slide03 Roboto Medium" panose="020B0604020202020204" charset="0"/>
      <p:regular r:id="rId72"/>
    </p:embeddedFont>
    <p:embeddedFont>
      <p:font typeface="#9Slide03 SFU DIN Mittelschrift" panose="020B0604020202020204" charset="0"/>
      <p:regular r:id="rId73"/>
    </p:embeddedFont>
    <p:embeddedFont>
      <p:font typeface="#9Slide05 Claudia" panose="020B0604020202020204" charset="0"/>
      <p:regular r:id="rId74"/>
    </p:embeddedFont>
    <p:embeddedFont>
      <p:font typeface="#9Slide05 Gullever Font" panose="020B0604020202020204" charset="0"/>
      <p:regular r:id="rId75"/>
    </p:embeddedFont>
    <p:embeddedFont>
      <p:font typeface="#9Slide07 IcielBaliho Script" panose="020B0604020202020204" charset="0"/>
      <p:regular r:id="rId76"/>
    </p:embeddedFont>
    <p:embeddedFont>
      <p:font typeface="#9Slide07 IcielCadena" panose="020B0604020202020204" charset="0"/>
      <p:bold r:id="rId77"/>
    </p:embeddedFont>
    <p:embeddedFont>
      <p:font typeface="#9Slide07 IcielPony" panose="020B0604020202020204" charset="0"/>
      <p:regular r:id="rId78"/>
    </p:embeddedFont>
    <p:embeddedFont>
      <p:font typeface="Anton" pitchFamily="2" charset="0"/>
      <p:regular r:id="rId79"/>
    </p:embeddedFont>
    <p:embeddedFont>
      <p:font typeface="Calibri" panose="020F0502020204030204" pitchFamily="34" charset="0"/>
      <p:regular r:id="rId80"/>
      <p:bold r:id="rId81"/>
      <p:italic r:id="rId82"/>
      <p:boldItalic r:id="rId83"/>
    </p:embeddedFont>
    <p:embeddedFont>
      <p:font typeface="Fredoka One" panose="02000000000000000000" pitchFamily="2" charset="0"/>
      <p:regular r:id="rId84"/>
    </p:embeddedFont>
    <p:embeddedFont>
      <p:font typeface="Lato" panose="020F0502020204030203" pitchFamily="34" charset="0"/>
      <p:regular r:id="rId85"/>
      <p:bold r:id="rId86"/>
      <p:italic r:id="rId87"/>
      <p:boldItalic r:id="rId88"/>
    </p:embeddedFont>
    <p:embeddedFont>
      <p:font typeface="Patrick Hand" panose="00000500000000000000" pitchFamily="2" charset="0"/>
      <p:regular r:id="rId89"/>
    </p:embeddedFont>
    <p:embeddedFont>
      <p:font typeface="Roboto"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FD3468"/>
    <a:srgbClr val="FD2257"/>
    <a:srgbClr val="FE0849"/>
    <a:srgbClr val="028910"/>
    <a:srgbClr val="FF6600"/>
    <a:srgbClr val="7FBC85"/>
    <a:srgbClr val="03AC13"/>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249" autoAdjust="0"/>
  </p:normalViewPr>
  <p:slideViewPr>
    <p:cSldViewPr>
      <p:cViewPr varScale="1">
        <p:scale>
          <a:sx n="106" d="100"/>
          <a:sy n="106" d="100"/>
        </p:scale>
        <p:origin x="792" y="77"/>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4.xml"/><Relationship Id="rId90" Type="http://schemas.openxmlformats.org/officeDocument/2006/relationships/font" Target="fonts/font21.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notesMaster" Target="notesMasters/notesMaster1.xml"/><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93"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70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id="{DD8D09DE-6E13-8C1E-DDD5-21BF57132A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9D1F4D42-8E56-4025-A89D-152884C765FB}" type="slidenum">
              <a:rPr lang="en-US" altLang="en-US">
                <a:solidFill>
                  <a:srgbClr val="000000"/>
                </a:solidFill>
              </a:rPr>
              <a:pPr eaLnBrk="1" hangingPunct="1"/>
              <a:t>25</a:t>
            </a:fld>
            <a:endParaRPr lang="en-US" altLang="en-US">
              <a:solidFill>
                <a:srgbClr val="000000"/>
              </a:solidFill>
            </a:endParaRPr>
          </a:p>
        </p:txBody>
      </p:sp>
      <p:sp>
        <p:nvSpPr>
          <p:cNvPr id="29699" name="Rectangle 1">
            <a:extLst>
              <a:ext uri="{FF2B5EF4-FFF2-40B4-BE49-F238E27FC236}">
                <a16:creationId xmlns:a16="http://schemas.microsoft.com/office/drawing/2014/main" id="{6CDB7E93-80B8-094B-889B-CF161616F118}"/>
              </a:ext>
            </a:extLst>
          </p:cNvPr>
          <p:cNvSpPr>
            <a:spLocks noGrp="1" noRot="1" noChangeAspect="1" noChangeArrowheads="1" noTextEdit="1"/>
          </p:cNvSpPr>
          <p:nvPr>
            <p:ph type="sldImg" idx="4294967295"/>
          </p:nvPr>
        </p:nvSpPr>
        <p:spPr>
          <a:xfrm>
            <a:off x="381000" y="685800"/>
            <a:ext cx="6096000" cy="3429000"/>
          </a:xfrm>
          <a:ln/>
        </p:spPr>
      </p:sp>
      <p:sp>
        <p:nvSpPr>
          <p:cNvPr id="29700" name="Text Box 2">
            <a:extLst>
              <a:ext uri="{FF2B5EF4-FFF2-40B4-BE49-F238E27FC236}">
                <a16:creationId xmlns:a16="http://schemas.microsoft.com/office/drawing/2014/main" id="{B72AA307-9FB0-4E3E-1453-966564445FA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204089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id="{2919F118-4AED-BC23-0830-465FC8174A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8945C219-3AB5-4A9A-960C-983E23CB3707}" type="slidenum">
              <a:rPr lang="en-US" altLang="en-US">
                <a:solidFill>
                  <a:srgbClr val="000000"/>
                </a:solidFill>
              </a:rPr>
              <a:pPr eaLnBrk="1" hangingPunct="1"/>
              <a:t>29</a:t>
            </a:fld>
            <a:endParaRPr lang="en-US" altLang="en-US">
              <a:solidFill>
                <a:srgbClr val="000000"/>
              </a:solidFill>
            </a:endParaRPr>
          </a:p>
        </p:txBody>
      </p:sp>
      <p:sp>
        <p:nvSpPr>
          <p:cNvPr id="30723" name="Rectangle 1">
            <a:extLst>
              <a:ext uri="{FF2B5EF4-FFF2-40B4-BE49-F238E27FC236}">
                <a16:creationId xmlns:a16="http://schemas.microsoft.com/office/drawing/2014/main" id="{0F9C72AD-C0D5-9725-CDE8-385F3E695236}"/>
              </a:ext>
            </a:extLst>
          </p:cNvPr>
          <p:cNvSpPr>
            <a:spLocks noGrp="1" noRot="1" noChangeAspect="1" noChangeArrowheads="1" noTextEdit="1"/>
          </p:cNvSpPr>
          <p:nvPr>
            <p:ph type="sldImg" idx="4294967295"/>
          </p:nvPr>
        </p:nvSpPr>
        <p:spPr>
          <a:xfrm>
            <a:off x="381000" y="685800"/>
            <a:ext cx="6096000" cy="3429000"/>
          </a:xfrm>
          <a:ln/>
        </p:spPr>
      </p:sp>
      <p:sp>
        <p:nvSpPr>
          <p:cNvPr id="30724" name="Text Box 2">
            <a:extLst>
              <a:ext uri="{FF2B5EF4-FFF2-40B4-BE49-F238E27FC236}">
                <a16:creationId xmlns:a16="http://schemas.microsoft.com/office/drawing/2014/main" id="{E6AF169C-AE23-E49E-A3FE-9A0BA8AB615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498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866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981024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4121953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74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574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210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31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23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67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0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0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29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91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18340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C92758-1A3E-4CAA-9D8E-FD924AEC9622}" type="slidenum">
              <a:rPr lang="en-US" altLang="en-US"/>
              <a:pPr/>
              <a:t>‹#›</a:t>
            </a:fld>
            <a:endParaRPr lang="en-US" altLang="en-US"/>
          </a:p>
        </p:txBody>
      </p:sp>
    </p:spTree>
    <p:extLst>
      <p:ext uri="{BB962C8B-B14F-4D97-AF65-F5344CB8AC3E}">
        <p14:creationId xmlns:p14="http://schemas.microsoft.com/office/powerpoint/2010/main" val="425289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CA2622-D8B8-6806-AD50-46BD95F5CE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2ED590-D260-8963-3EBD-91185D7BB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FB6CD5-7C85-18D9-E54E-59A4970E63E0}"/>
              </a:ext>
            </a:extLst>
          </p:cNvPr>
          <p:cNvSpPr>
            <a:spLocks noGrp="1" noChangeArrowheads="1"/>
          </p:cNvSpPr>
          <p:nvPr>
            <p:ph type="sldNum" sz="quarter" idx="12"/>
          </p:nvPr>
        </p:nvSpPr>
        <p:spPr>
          <a:ln/>
        </p:spPr>
        <p:txBody>
          <a:bodyPr/>
          <a:lstStyle>
            <a:lvl1pPr>
              <a:defRPr/>
            </a:lvl1pPr>
          </a:lstStyle>
          <a:p>
            <a:fld id="{285A663C-B599-4B50-B53E-1EEB02D71756}" type="slidenum">
              <a:rPr lang="en-US" altLang="en-US"/>
              <a:pPr/>
              <a:t>‹#›</a:t>
            </a:fld>
            <a:endParaRPr lang="en-US" altLang="en-US"/>
          </a:p>
        </p:txBody>
      </p:sp>
    </p:spTree>
    <p:extLst>
      <p:ext uri="{BB962C8B-B14F-4D97-AF65-F5344CB8AC3E}">
        <p14:creationId xmlns:p14="http://schemas.microsoft.com/office/powerpoint/2010/main" val="422971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11/22/2023</a:t>
            </a:fld>
            <a:endParaRPr lang="en-US"/>
          </a:p>
        </p:txBody>
      </p:sp>
      <p:sp>
        <p:nvSpPr>
          <p:cNvPr id="5" name="Footer Placeholder 4">
            <a:extLst>
              <a:ext uri="{FF2B5EF4-FFF2-40B4-BE49-F238E27FC236}">
                <a16:creationId xmlns:a16="http://schemas.microsoft.com/office/drawing/2014/main"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79" r:id="rId5"/>
    <p:sldLayoutId id="2147483683" r:id="rId6"/>
    <p:sldLayoutId id="2147483684" r:id="rId7"/>
    <p:sldLayoutId id="2147483688" r:id="rId8"/>
    <p:sldLayoutId id="2147483702" r:id="rId9"/>
    <p:sldLayoutId id="2147483703" r:id="rId10"/>
    <p:sldLayoutId id="2147483704" r:id="rId11"/>
    <p:sldLayoutId id="2147483705" r:id="rId12"/>
    <p:sldLayoutId id="2147483706"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9.xml"/><Relationship Id="rId5" Type="http://schemas.openxmlformats.org/officeDocument/2006/relationships/image" Target="../media/image65.jpeg"/><Relationship Id="rId4" Type="http://schemas.openxmlformats.org/officeDocument/2006/relationships/slide" Target="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5.png"/><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dongvang">
            <a:extLst>
              <a:ext uri="{FF2B5EF4-FFF2-40B4-BE49-F238E27FC236}">
                <a16:creationId xmlns:a16="http://schemas.microsoft.com/office/drawing/2014/main" id="{5557DA2F-637A-B473-EF9B-EF67DABED8B9}"/>
              </a:ext>
            </a:extLst>
          </p:cNvPr>
          <p:cNvPicPr>
            <a:picLocks noChangeAspect="1" noChangeArrowheads="1"/>
          </p:cNvPicPr>
          <p:nvPr/>
        </p:nvPicPr>
        <p:blipFill>
          <a:blip r:embed="rId2">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2400300" y="300037"/>
            <a:ext cx="4329113" cy="432911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descr="original_pencil_w">
            <a:extLst>
              <a:ext uri="{FF2B5EF4-FFF2-40B4-BE49-F238E27FC236}">
                <a16:creationId xmlns:a16="http://schemas.microsoft.com/office/drawing/2014/main" id="{05A6478D-4140-E992-3A9A-75E963424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4114800"/>
            <a:ext cx="1371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WordArt 10">
            <a:extLst>
              <a:ext uri="{FF2B5EF4-FFF2-40B4-BE49-F238E27FC236}">
                <a16:creationId xmlns:a16="http://schemas.microsoft.com/office/drawing/2014/main" id="{B87FED9C-0AD9-C0B9-D19D-94ABDA59C79E}"/>
              </a:ext>
            </a:extLst>
          </p:cNvPr>
          <p:cNvSpPr>
            <a:spLocks noChangeArrowheads="1" noChangeShapeType="1" noTextEdit="1"/>
          </p:cNvSpPr>
          <p:nvPr/>
        </p:nvSpPr>
        <p:spPr bwMode="auto">
          <a:xfrm>
            <a:off x="2171700" y="971550"/>
            <a:ext cx="4843463" cy="571500"/>
          </a:xfrm>
          <a:prstGeom prst="rect">
            <a:avLst/>
          </a:prstGeom>
        </p:spPr>
        <p:txBody>
          <a:bodyPr wrap="none" fromWordArt="1">
            <a:prstTxWarp prst="textPlain">
              <a:avLst>
                <a:gd name="adj" fmla="val 50000"/>
              </a:avLst>
            </a:prstTxWarp>
          </a:bodyPr>
          <a:lstStyle/>
          <a:p>
            <a:pPr algn="ctr"/>
            <a:endParaRPr lang="en-US" sz="2100" b="1" kern="10">
              <a:ln w="9525">
                <a:solidFill>
                  <a:srgbClr val="000000"/>
                </a:solidFill>
                <a:round/>
                <a:headEnd/>
                <a:tailEnd/>
              </a:ln>
              <a:solidFill>
                <a:srgbClr val="FF0000"/>
              </a:solidFill>
              <a:effectLst>
                <a:outerShdw dist="35921" dir="2700000" algn="ctr" rotWithShape="0">
                  <a:srgbClr val="808080">
                    <a:alpha val="79999"/>
                  </a:srgbClr>
                </a:outerShdw>
              </a:effectLst>
              <a:cs typeface="Times New Roman" panose="02020603050405020304" pitchFamily="18" charset="0"/>
            </a:endParaRPr>
          </a:p>
        </p:txBody>
      </p:sp>
      <p:sp>
        <p:nvSpPr>
          <p:cNvPr id="2" name="Rectangle 1">
            <a:extLst>
              <a:ext uri="{FF2B5EF4-FFF2-40B4-BE49-F238E27FC236}">
                <a16:creationId xmlns:a16="http://schemas.microsoft.com/office/drawing/2014/main" id="{AB2D76D2-EE73-D94B-CE05-AFC06FE76FC0}"/>
              </a:ext>
            </a:extLst>
          </p:cNvPr>
          <p:cNvSpPr/>
          <p:nvPr/>
        </p:nvSpPr>
        <p:spPr>
          <a:xfrm>
            <a:off x="1981200" y="2038350"/>
            <a:ext cx="5181600" cy="71558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50" b="1" spc="38" dirty="0">
                <a:ln w="11430"/>
                <a:solidFill>
                  <a:srgbClr val="7030A0"/>
                </a:solidFill>
                <a:effectLst>
                  <a:outerShdw blurRad="76200" dist="50800" dir="5400000" algn="tl" rotWithShape="0">
                    <a:srgbClr val="000000">
                      <a:alpha val="65000"/>
                    </a:srgbClr>
                  </a:outerShdw>
                </a:effectLst>
                <a:cs typeface="+mn-cs"/>
              </a:rPr>
              <a:t>LỊCH SỬ LỚP 8</a:t>
            </a:r>
          </a:p>
        </p:txBody>
      </p:sp>
      <p:sp>
        <p:nvSpPr>
          <p:cNvPr id="3" name="TextBox 2">
            <a:extLst>
              <a:ext uri="{FF2B5EF4-FFF2-40B4-BE49-F238E27FC236}">
                <a16:creationId xmlns:a16="http://schemas.microsoft.com/office/drawing/2014/main" id="{EE52E5FC-C37F-75AB-574E-D5442EC9C301}"/>
              </a:ext>
            </a:extLst>
          </p:cNvPr>
          <p:cNvSpPr txBox="1"/>
          <p:nvPr/>
        </p:nvSpPr>
        <p:spPr>
          <a:xfrm>
            <a:off x="5886448" y="4344519"/>
            <a:ext cx="2876552" cy="738664"/>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GV: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Đinh</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Thu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Hằng</a:t>
            </a:r>
            <a:endPar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TH&amp;THCS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Cửu</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Long </a:t>
            </a:r>
          </a:p>
          <a:p>
            <a:pPr algn="ct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Lương</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Sơn</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Hòa</a:t>
            </a:r>
            <a:r>
              <a:rPr lang="en-US"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Bình        </a:t>
            </a:r>
            <a:endParaRPr lang="en-US"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78186"/>
                                        </p:tgtEl>
                                        <p:attrNameLst>
                                          <p:attrName>style.visibility</p:attrName>
                                        </p:attrNameLst>
                                      </p:cBhvr>
                                      <p:to>
                                        <p:strVal val="visible"/>
                                      </p:to>
                                    </p:set>
                                    <p:animEffect transition="in" filter="diamond(in)">
                                      <p:cBhvr>
                                        <p:cTn id="7" dur="2000"/>
                                        <p:tgtEl>
                                          <p:spTgt spid="178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4031873"/>
          </a:xfrm>
          <a:prstGeom prst="rect">
            <a:avLst/>
          </a:prstGeom>
          <a:noFill/>
        </p:spPr>
        <p:txBody>
          <a:bodyPr wrap="square" rtlCol="0">
            <a:spAutoFit/>
          </a:bodyPr>
          <a:lstStyle/>
          <a:p>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nghêm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bần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79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9214" name="Picture 14" descr="180px-MSH80_st_helens_eruption_plume_07-22-80">
            <a:extLst>
              <a:ext uri="{FF2B5EF4-FFF2-40B4-BE49-F238E27FC236}">
                <a16:creationId xmlns:a16="http://schemas.microsoft.com/office/drawing/2014/main" id="{4A887061-C6DA-17E3-0134-79D79F277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4300"/>
            <a:ext cx="37719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5" name="Text Box 15">
            <a:extLst>
              <a:ext uri="{FF2B5EF4-FFF2-40B4-BE49-F238E27FC236}">
                <a16:creationId xmlns:a16="http://schemas.microsoft.com/office/drawing/2014/main" id="{94BB71F0-C68C-E830-BCA7-B0CEC1E8C951}"/>
              </a:ext>
            </a:extLst>
          </p:cNvPr>
          <p:cNvSpPr txBox="1">
            <a:spLocks noChangeArrowheads="1"/>
          </p:cNvSpPr>
          <p:nvPr/>
        </p:nvSpPr>
        <p:spPr bwMode="auto">
          <a:xfrm>
            <a:off x="2571750" y="3705225"/>
            <a:ext cx="3771900" cy="4154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100" b="1"/>
              <a:t>Nguyễn Hữu Cảnh (1650-1700)</a:t>
            </a:r>
          </a:p>
        </p:txBody>
      </p:sp>
      <p:sp>
        <p:nvSpPr>
          <p:cNvPr id="179216" name="Rectangle 16">
            <a:extLst>
              <a:ext uri="{FF2B5EF4-FFF2-40B4-BE49-F238E27FC236}">
                <a16:creationId xmlns:a16="http://schemas.microsoft.com/office/drawing/2014/main" id="{5D303029-4606-9F93-03B2-7CB99FCBEEBA}"/>
              </a:ext>
            </a:extLst>
          </p:cNvPr>
          <p:cNvSpPr>
            <a:spLocks noChangeArrowheads="1"/>
          </p:cNvSpPr>
          <p:nvPr/>
        </p:nvSpPr>
        <p:spPr bwMode="auto">
          <a:xfrm>
            <a:off x="1371601" y="4243388"/>
            <a:ext cx="63841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en-US" sz="1800" b="1"/>
              <a:t>(ông được coi là người xác lập chủ quyền </a:t>
            </a:r>
          </a:p>
          <a:p>
            <a:pPr algn="ctr" eaLnBrk="1" hangingPunct="1">
              <a:buFontTx/>
              <a:buNone/>
            </a:pPr>
            <a:r>
              <a:rPr lang="en-US" altLang="en-US" sz="1800" b="1"/>
              <a:t>cho người Việt tại vùng đất Sài Gòn- Gia Định vào năm 1698).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79214"/>
                                        </p:tgtEl>
                                        <p:attrNameLst>
                                          <p:attrName>style.visibility</p:attrName>
                                        </p:attrNameLst>
                                      </p:cBhvr>
                                      <p:to>
                                        <p:strVal val="visible"/>
                                      </p:to>
                                    </p:set>
                                    <p:animEffect transition="in" filter="blinds(horizontal)">
                                      <p:cBhvr>
                                        <p:cTn id="7" dur="500"/>
                                        <p:tgtEl>
                                          <p:spTgt spid="179214"/>
                                        </p:tgtEl>
                                      </p:cBhvr>
                                    </p:animEffect>
                                  </p:childTnLst>
                                </p:cTn>
                              </p:par>
                              <p:par>
                                <p:cTn id="8" presetID="9" presetClass="entr" presetSubtype="0" fill="hold" nodeType="withEffect">
                                  <p:stCondLst>
                                    <p:cond delay="0"/>
                                  </p:stCondLst>
                                  <p:childTnLst>
                                    <p:set>
                                      <p:cBhvr>
                                        <p:cTn id="9" dur="1" fill="hold">
                                          <p:stCondLst>
                                            <p:cond delay="0"/>
                                          </p:stCondLst>
                                        </p:cTn>
                                        <p:tgtEl>
                                          <p:spTgt spid="179215"/>
                                        </p:tgtEl>
                                        <p:attrNameLst>
                                          <p:attrName>style.visibility</p:attrName>
                                        </p:attrNameLst>
                                      </p:cBhvr>
                                      <p:to>
                                        <p:strVal val="visible"/>
                                      </p:to>
                                    </p:set>
                                    <p:animEffect transition="in" filter="dissolve">
                                      <p:cBhvr>
                                        <p:cTn id="10" dur="500"/>
                                        <p:tgtEl>
                                          <p:spTgt spid="179215"/>
                                        </p:tgtEl>
                                      </p:cBhvr>
                                    </p:animEffect>
                                  </p:childTnLst>
                                </p:cTn>
                              </p:par>
                              <p:par>
                                <p:cTn id="11" presetID="3" presetClass="entr" presetSubtype="10" fill="hold" nodeType="withEffect">
                                  <p:stCondLst>
                                    <p:cond delay="0"/>
                                  </p:stCondLst>
                                  <p:childTnLst>
                                    <p:set>
                                      <p:cBhvr>
                                        <p:cTn id="12" dur="1" fill="hold">
                                          <p:stCondLst>
                                            <p:cond delay="0"/>
                                          </p:stCondLst>
                                        </p:cTn>
                                        <p:tgtEl>
                                          <p:spTgt spid="179216">
                                            <p:txEl>
                                              <p:pRg st="0" end="0"/>
                                            </p:txEl>
                                          </p:spTgt>
                                        </p:tgtEl>
                                        <p:attrNameLst>
                                          <p:attrName>style.visibility</p:attrName>
                                        </p:attrNameLst>
                                      </p:cBhvr>
                                      <p:to>
                                        <p:strVal val="visible"/>
                                      </p:to>
                                    </p:set>
                                    <p:animEffect transition="in" filter="blinds(horizontal)">
                                      <p:cBhvr>
                                        <p:cTn id="13" dur="500"/>
                                        <p:tgtEl>
                                          <p:spTgt spid="179216">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79216">
                                            <p:txEl>
                                              <p:pRg st="1" end="1"/>
                                            </p:txEl>
                                          </p:spTgt>
                                        </p:tgtEl>
                                        <p:attrNameLst>
                                          <p:attrName>style.visibility</p:attrName>
                                        </p:attrNameLst>
                                      </p:cBhvr>
                                      <p:to>
                                        <p:strVal val="visible"/>
                                      </p:to>
                                    </p:set>
                                    <p:animEffect transition="in" filter="blinds(horizontal)">
                                      <p:cBhvr>
                                        <p:cTn id="16" dur="500"/>
                                        <p:tgtEl>
                                          <p:spTgt spid="1792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5" grpId="0" animBg="1"/>
      <p:bldP spid="1792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ia dinh">
            <a:extLst>
              <a:ext uri="{FF2B5EF4-FFF2-40B4-BE49-F238E27FC236}">
                <a16:creationId xmlns:a16="http://schemas.microsoft.com/office/drawing/2014/main" id="{1D4F2330-4330-AB50-D403-5DC5A87BB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0487"/>
            <a:ext cx="5372100" cy="4938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3">
            <a:extLst>
              <a:ext uri="{FF2B5EF4-FFF2-40B4-BE49-F238E27FC236}">
                <a16:creationId xmlns:a16="http://schemas.microsoft.com/office/drawing/2014/main" id="{5CE8A612-AB70-5A70-868D-C879B823A874}"/>
              </a:ext>
            </a:extLst>
          </p:cNvPr>
          <p:cNvSpPr txBox="1">
            <a:spLocks noChangeArrowheads="1"/>
          </p:cNvSpPr>
          <p:nvPr/>
        </p:nvSpPr>
        <p:spPr bwMode="auto">
          <a:xfrm>
            <a:off x="4914900" y="800100"/>
            <a:ext cx="1028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Bình Phước</a:t>
            </a:r>
          </a:p>
        </p:txBody>
      </p:sp>
      <p:sp>
        <p:nvSpPr>
          <p:cNvPr id="40964" name="Text Box 4">
            <a:extLst>
              <a:ext uri="{FF2B5EF4-FFF2-40B4-BE49-F238E27FC236}">
                <a16:creationId xmlns:a16="http://schemas.microsoft.com/office/drawing/2014/main" id="{101E53B1-7BAE-DBC4-104F-69E9A6104A4A}"/>
              </a:ext>
            </a:extLst>
          </p:cNvPr>
          <p:cNvSpPr txBox="1">
            <a:spLocks noChangeArrowheads="1"/>
          </p:cNvSpPr>
          <p:nvPr/>
        </p:nvSpPr>
        <p:spPr bwMode="auto">
          <a:xfrm>
            <a:off x="4343400" y="1085851"/>
            <a:ext cx="685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b="1"/>
              <a:t>Tây </a:t>
            </a:r>
          </a:p>
          <a:p>
            <a:pPr eaLnBrk="1" hangingPunct="1">
              <a:spcBef>
                <a:spcPct val="0"/>
              </a:spcBef>
              <a:buFontTx/>
              <a:buNone/>
            </a:pPr>
            <a:r>
              <a:rPr lang="en-US" altLang="en-US" sz="1350" b="1"/>
              <a:t>Ninh</a:t>
            </a:r>
          </a:p>
        </p:txBody>
      </p:sp>
      <p:sp>
        <p:nvSpPr>
          <p:cNvPr id="40965" name="Text Box 5">
            <a:extLst>
              <a:ext uri="{FF2B5EF4-FFF2-40B4-BE49-F238E27FC236}">
                <a16:creationId xmlns:a16="http://schemas.microsoft.com/office/drawing/2014/main" id="{C8CA8BD7-18F5-3A0B-6E9F-3AD45BCCCEC7}"/>
              </a:ext>
            </a:extLst>
          </p:cNvPr>
          <p:cNvSpPr txBox="1">
            <a:spLocks noChangeArrowheads="1"/>
          </p:cNvSpPr>
          <p:nvPr/>
        </p:nvSpPr>
        <p:spPr bwMode="auto">
          <a:xfrm>
            <a:off x="4857750" y="1371600"/>
            <a:ext cx="85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Bình </a:t>
            </a:r>
          </a:p>
          <a:p>
            <a:pPr eaLnBrk="1" hangingPunct="1">
              <a:spcBef>
                <a:spcPct val="0"/>
              </a:spcBef>
              <a:buFontTx/>
              <a:buNone/>
            </a:pPr>
            <a:r>
              <a:rPr lang="en-US" altLang="en-US" sz="1200" b="1"/>
              <a:t>  Dương</a:t>
            </a:r>
          </a:p>
        </p:txBody>
      </p:sp>
      <p:sp>
        <p:nvSpPr>
          <p:cNvPr id="40966" name="Text Box 6">
            <a:extLst>
              <a:ext uri="{FF2B5EF4-FFF2-40B4-BE49-F238E27FC236}">
                <a16:creationId xmlns:a16="http://schemas.microsoft.com/office/drawing/2014/main" id="{D0DDFDCA-E5DA-5E6D-5A6B-856274212B75}"/>
              </a:ext>
            </a:extLst>
          </p:cNvPr>
          <p:cNvSpPr txBox="1">
            <a:spLocks noChangeArrowheads="1"/>
          </p:cNvSpPr>
          <p:nvPr/>
        </p:nvSpPr>
        <p:spPr bwMode="auto">
          <a:xfrm>
            <a:off x="5657850" y="1576388"/>
            <a:ext cx="685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b="1"/>
              <a:t>Đồng </a:t>
            </a:r>
          </a:p>
          <a:p>
            <a:pPr eaLnBrk="1" hangingPunct="1">
              <a:spcBef>
                <a:spcPct val="0"/>
              </a:spcBef>
              <a:buFontTx/>
              <a:buNone/>
            </a:pPr>
            <a:r>
              <a:rPr lang="en-US" altLang="en-US" sz="1350" b="1"/>
              <a:t>Nai</a:t>
            </a:r>
          </a:p>
        </p:txBody>
      </p:sp>
      <p:sp>
        <p:nvSpPr>
          <p:cNvPr id="40967" name="Text Box 9">
            <a:extLst>
              <a:ext uri="{FF2B5EF4-FFF2-40B4-BE49-F238E27FC236}">
                <a16:creationId xmlns:a16="http://schemas.microsoft.com/office/drawing/2014/main" id="{0B4D0EAC-12DF-6FB2-A71C-0BE1B0083C61}"/>
              </a:ext>
            </a:extLst>
          </p:cNvPr>
          <p:cNvSpPr txBox="1">
            <a:spLocks noChangeArrowheads="1"/>
          </p:cNvSpPr>
          <p:nvPr/>
        </p:nvSpPr>
        <p:spPr bwMode="auto">
          <a:xfrm>
            <a:off x="4114800" y="2057400"/>
            <a:ext cx="1028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Long An</a:t>
            </a:r>
          </a:p>
        </p:txBody>
      </p:sp>
      <p:sp>
        <p:nvSpPr>
          <p:cNvPr id="40968" name="Text Box 10">
            <a:extLst>
              <a:ext uri="{FF2B5EF4-FFF2-40B4-BE49-F238E27FC236}">
                <a16:creationId xmlns:a16="http://schemas.microsoft.com/office/drawing/2014/main" id="{78076CB9-8DF1-FB47-0C3E-D59ECAA7D23D}"/>
              </a:ext>
            </a:extLst>
          </p:cNvPr>
          <p:cNvSpPr txBox="1">
            <a:spLocks noChangeArrowheads="1"/>
          </p:cNvSpPr>
          <p:nvPr/>
        </p:nvSpPr>
        <p:spPr bwMode="auto">
          <a:xfrm>
            <a:off x="4800600" y="2800350"/>
            <a:ext cx="1028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Bến Tre</a:t>
            </a:r>
          </a:p>
        </p:txBody>
      </p:sp>
      <p:sp>
        <p:nvSpPr>
          <p:cNvPr id="162827" name="Text Box 11">
            <a:extLst>
              <a:ext uri="{FF2B5EF4-FFF2-40B4-BE49-F238E27FC236}">
                <a16:creationId xmlns:a16="http://schemas.microsoft.com/office/drawing/2014/main" id="{7461B60A-6DA5-C2B9-8E57-7639E891FE97}"/>
              </a:ext>
            </a:extLst>
          </p:cNvPr>
          <p:cNvSpPr txBox="1">
            <a:spLocks noChangeArrowheads="1"/>
          </p:cNvSpPr>
          <p:nvPr/>
        </p:nvSpPr>
        <p:spPr bwMode="auto">
          <a:xfrm>
            <a:off x="2457450" y="2632472"/>
            <a:ext cx="800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solidFill>
                  <a:srgbClr val="0000FF"/>
                </a:solidFill>
              </a:rPr>
              <a:t>Hà Tiên</a:t>
            </a:r>
          </a:p>
        </p:txBody>
      </p:sp>
      <p:sp>
        <p:nvSpPr>
          <p:cNvPr id="162828" name="Text Box 12">
            <a:extLst>
              <a:ext uri="{FF2B5EF4-FFF2-40B4-BE49-F238E27FC236}">
                <a16:creationId xmlns:a16="http://schemas.microsoft.com/office/drawing/2014/main" id="{C3B2A359-861A-FAEF-10BC-324D7C488419}"/>
              </a:ext>
            </a:extLst>
          </p:cNvPr>
          <p:cNvSpPr txBox="1">
            <a:spLocks noChangeArrowheads="1"/>
          </p:cNvSpPr>
          <p:nvPr/>
        </p:nvSpPr>
        <p:spPr bwMode="auto">
          <a:xfrm>
            <a:off x="4286250" y="2457450"/>
            <a:ext cx="800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350" b="1">
                <a:solidFill>
                  <a:srgbClr val="0000FF"/>
                </a:solidFill>
              </a:rPr>
              <a:t>Mỹ Tho</a:t>
            </a:r>
          </a:p>
        </p:txBody>
      </p:sp>
      <p:sp>
        <p:nvSpPr>
          <p:cNvPr id="162829" name="Cloud">
            <a:extLst>
              <a:ext uri="{FF2B5EF4-FFF2-40B4-BE49-F238E27FC236}">
                <a16:creationId xmlns:a16="http://schemas.microsoft.com/office/drawing/2014/main" id="{83F38DAD-6D4E-EF55-A717-AF1C5A8527F1}"/>
              </a:ext>
            </a:extLst>
          </p:cNvPr>
          <p:cNvSpPr>
            <a:spLocks noChangeAspect="1" noEditPoints="1" noChangeArrowheads="1"/>
          </p:cNvSpPr>
          <p:nvPr/>
        </p:nvSpPr>
        <p:spPr bwMode="auto">
          <a:xfrm>
            <a:off x="5486400" y="114300"/>
            <a:ext cx="1771650" cy="800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FF3399"/>
            </a:solidFill>
            <a:miter lim="800000"/>
            <a:headEnd/>
            <a:tailEnd/>
          </a:ln>
          <a:effectLst>
            <a:outerShdw dist="107763" dir="2700000" algn="ctr" rotWithShape="0">
              <a:srgbClr val="808080"/>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b="1"/>
              <a:t>DINH TRẤN </a:t>
            </a:r>
          </a:p>
          <a:p>
            <a:pPr algn="ctr" eaLnBrk="1" hangingPunct="1">
              <a:spcBef>
                <a:spcPct val="0"/>
              </a:spcBef>
              <a:buFontTx/>
              <a:buNone/>
            </a:pPr>
            <a:r>
              <a:rPr lang="en-US" altLang="en-US" sz="1350" b="1"/>
              <a:t>BIÊN</a:t>
            </a:r>
          </a:p>
        </p:txBody>
      </p:sp>
      <p:sp>
        <p:nvSpPr>
          <p:cNvPr id="162830" name="Cloud">
            <a:extLst>
              <a:ext uri="{FF2B5EF4-FFF2-40B4-BE49-F238E27FC236}">
                <a16:creationId xmlns:a16="http://schemas.microsoft.com/office/drawing/2014/main" id="{76A2F847-820D-1FD1-A9A5-2D7B5746A1E5}"/>
              </a:ext>
            </a:extLst>
          </p:cNvPr>
          <p:cNvSpPr>
            <a:spLocks noChangeAspect="1" noEditPoints="1" noChangeArrowheads="1"/>
          </p:cNvSpPr>
          <p:nvPr/>
        </p:nvSpPr>
        <p:spPr bwMode="auto">
          <a:xfrm>
            <a:off x="2686050" y="1371600"/>
            <a:ext cx="1828800" cy="800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FF3399"/>
            </a:solidFill>
            <a:miter lim="800000"/>
            <a:headEnd/>
            <a:tailEnd/>
          </a:ln>
          <a:effectLst>
            <a:outerShdw dist="107763" dir="2700000" algn="ctr" rotWithShape="0">
              <a:srgbClr val="808080"/>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b="1"/>
              <a:t>DINH PHIÊN TRẤN</a:t>
            </a:r>
          </a:p>
        </p:txBody>
      </p:sp>
      <p:sp>
        <p:nvSpPr>
          <p:cNvPr id="40973" name="Text Box 15">
            <a:extLst>
              <a:ext uri="{FF2B5EF4-FFF2-40B4-BE49-F238E27FC236}">
                <a16:creationId xmlns:a16="http://schemas.microsoft.com/office/drawing/2014/main" id="{027B6715-1704-6DA0-8E1F-7FE29CAB9452}"/>
              </a:ext>
            </a:extLst>
          </p:cNvPr>
          <p:cNvSpPr txBox="1">
            <a:spLocks noChangeArrowheads="1"/>
          </p:cNvSpPr>
          <p:nvPr/>
        </p:nvSpPr>
        <p:spPr bwMode="auto">
          <a:xfrm>
            <a:off x="2400300" y="285750"/>
            <a:ext cx="2114550" cy="415498"/>
          </a:xfrm>
          <a:prstGeom prst="rect">
            <a:avLst/>
          </a:prstGeom>
          <a:solidFill>
            <a:srgbClr val="66FF99"/>
          </a:solidFill>
          <a:ln w="28575">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100" b="1" dirty="0">
                <a:solidFill>
                  <a:srgbClr val="FF0000"/>
                </a:solidFill>
              </a:rPr>
              <a:t>PHỦ GIA ĐỊNH</a:t>
            </a:r>
          </a:p>
        </p:txBody>
      </p:sp>
      <p:sp>
        <p:nvSpPr>
          <p:cNvPr id="162832" name="Freeform 16">
            <a:extLst>
              <a:ext uri="{FF2B5EF4-FFF2-40B4-BE49-F238E27FC236}">
                <a16:creationId xmlns:a16="http://schemas.microsoft.com/office/drawing/2014/main" id="{092D6F77-5A86-9092-4A2F-CC2FED0ECBF2}"/>
              </a:ext>
            </a:extLst>
          </p:cNvPr>
          <p:cNvSpPr>
            <a:spLocks/>
          </p:cNvSpPr>
          <p:nvPr/>
        </p:nvSpPr>
        <p:spPr bwMode="auto">
          <a:xfrm>
            <a:off x="4855369" y="1012031"/>
            <a:ext cx="914400" cy="1633538"/>
          </a:xfrm>
          <a:custGeom>
            <a:avLst/>
            <a:gdLst>
              <a:gd name="T0" fmla="*/ 2147483646 w 768"/>
              <a:gd name="T1" fmla="*/ 0 h 1372"/>
              <a:gd name="T2" fmla="*/ 2147483646 w 768"/>
              <a:gd name="T3" fmla="*/ 2147483646 h 1372"/>
              <a:gd name="T4" fmla="*/ 2147483646 w 768"/>
              <a:gd name="T5" fmla="*/ 2147483646 h 1372"/>
              <a:gd name="T6" fmla="*/ 2147483646 w 768"/>
              <a:gd name="T7" fmla="*/ 2147483646 h 1372"/>
              <a:gd name="T8" fmla="*/ 2147483646 w 768"/>
              <a:gd name="T9" fmla="*/ 2147483646 h 1372"/>
              <a:gd name="T10" fmla="*/ 2147483646 w 768"/>
              <a:gd name="T11" fmla="*/ 2147483646 h 1372"/>
              <a:gd name="T12" fmla="*/ 0 w 768"/>
              <a:gd name="T13" fmla="*/ 2147483646 h 1372"/>
              <a:gd name="T14" fmla="*/ 2147483646 w 768"/>
              <a:gd name="T15" fmla="*/ 2147483646 h 1372"/>
              <a:gd name="T16" fmla="*/ 2147483646 w 768"/>
              <a:gd name="T17" fmla="*/ 2147483646 h 1372"/>
              <a:gd name="T18" fmla="*/ 2147483646 w 768"/>
              <a:gd name="T19" fmla="*/ 2147483646 h 1372"/>
              <a:gd name="T20" fmla="*/ 2147483646 w 768"/>
              <a:gd name="T21" fmla="*/ 2147483646 h 1372"/>
              <a:gd name="T22" fmla="*/ 2147483646 w 768"/>
              <a:gd name="T23" fmla="*/ 2147483646 h 1372"/>
              <a:gd name="T24" fmla="*/ 2147483646 w 768"/>
              <a:gd name="T25" fmla="*/ 2147483646 h 1372"/>
              <a:gd name="T26" fmla="*/ 2147483646 w 768"/>
              <a:gd name="T27" fmla="*/ 2147483646 h 1372"/>
              <a:gd name="T28" fmla="*/ 2147483646 w 768"/>
              <a:gd name="T29" fmla="*/ 2147483646 h 1372"/>
              <a:gd name="T30" fmla="*/ 2147483646 w 768"/>
              <a:gd name="T31" fmla="*/ 2147483646 h 1372"/>
              <a:gd name="T32" fmla="*/ 2147483646 w 768"/>
              <a:gd name="T33" fmla="*/ 2147483646 h 1372"/>
              <a:gd name="T34" fmla="*/ 2147483646 w 768"/>
              <a:gd name="T35" fmla="*/ 2147483646 h 1372"/>
              <a:gd name="T36" fmla="*/ 2147483646 w 768"/>
              <a:gd name="T37" fmla="*/ 2147483646 h 1372"/>
              <a:gd name="T38" fmla="*/ 2147483646 w 768"/>
              <a:gd name="T39" fmla="*/ 2147483646 h 1372"/>
              <a:gd name="T40" fmla="*/ 2147483646 w 768"/>
              <a:gd name="T41" fmla="*/ 2147483646 h 1372"/>
              <a:gd name="T42" fmla="*/ 2147483646 w 768"/>
              <a:gd name="T43" fmla="*/ 2147483646 h 1372"/>
              <a:gd name="T44" fmla="*/ 2147483646 w 768"/>
              <a:gd name="T45" fmla="*/ 2147483646 h 1372"/>
              <a:gd name="T46" fmla="*/ 2147483646 w 768"/>
              <a:gd name="T47" fmla="*/ 2147483646 h 1372"/>
              <a:gd name="T48" fmla="*/ 2147483646 w 768"/>
              <a:gd name="T49" fmla="*/ 2147483646 h 13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8"/>
              <a:gd name="T76" fmla="*/ 0 h 1372"/>
              <a:gd name="T77" fmla="*/ 768 w 768"/>
              <a:gd name="T78" fmla="*/ 1372 h 13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8" h="1372">
                <a:moveTo>
                  <a:pt x="45" y="0"/>
                </a:moveTo>
                <a:cubicBezTo>
                  <a:pt x="72" y="27"/>
                  <a:pt x="65" y="56"/>
                  <a:pt x="91" y="83"/>
                </a:cubicBezTo>
                <a:cubicBezTo>
                  <a:pt x="88" y="141"/>
                  <a:pt x="93" y="199"/>
                  <a:pt x="82" y="256"/>
                </a:cubicBezTo>
                <a:cubicBezTo>
                  <a:pt x="80" y="265"/>
                  <a:pt x="61" y="257"/>
                  <a:pt x="55" y="265"/>
                </a:cubicBezTo>
                <a:cubicBezTo>
                  <a:pt x="44" y="281"/>
                  <a:pt x="41" y="301"/>
                  <a:pt x="36" y="320"/>
                </a:cubicBezTo>
                <a:cubicBezTo>
                  <a:pt x="23" y="375"/>
                  <a:pt x="31" y="346"/>
                  <a:pt x="9" y="412"/>
                </a:cubicBezTo>
                <a:cubicBezTo>
                  <a:pt x="6" y="421"/>
                  <a:pt x="0" y="439"/>
                  <a:pt x="0" y="439"/>
                </a:cubicBezTo>
                <a:cubicBezTo>
                  <a:pt x="10" y="481"/>
                  <a:pt x="17" y="524"/>
                  <a:pt x="45" y="558"/>
                </a:cubicBezTo>
                <a:cubicBezTo>
                  <a:pt x="63" y="579"/>
                  <a:pt x="119" y="595"/>
                  <a:pt x="119" y="595"/>
                </a:cubicBezTo>
                <a:cubicBezTo>
                  <a:pt x="122" y="604"/>
                  <a:pt x="121" y="615"/>
                  <a:pt x="128" y="622"/>
                </a:cubicBezTo>
                <a:cubicBezTo>
                  <a:pt x="135" y="629"/>
                  <a:pt x="146" y="627"/>
                  <a:pt x="155" y="631"/>
                </a:cubicBezTo>
                <a:cubicBezTo>
                  <a:pt x="237" y="671"/>
                  <a:pt x="133" y="631"/>
                  <a:pt x="210" y="659"/>
                </a:cubicBezTo>
                <a:cubicBezTo>
                  <a:pt x="225" y="704"/>
                  <a:pt x="246" y="695"/>
                  <a:pt x="292" y="704"/>
                </a:cubicBezTo>
                <a:cubicBezTo>
                  <a:pt x="304" y="740"/>
                  <a:pt x="311" y="747"/>
                  <a:pt x="347" y="759"/>
                </a:cubicBezTo>
                <a:cubicBezTo>
                  <a:pt x="356" y="768"/>
                  <a:pt x="365" y="779"/>
                  <a:pt x="375" y="787"/>
                </a:cubicBezTo>
                <a:cubicBezTo>
                  <a:pt x="392" y="800"/>
                  <a:pt x="429" y="823"/>
                  <a:pt x="429" y="823"/>
                </a:cubicBezTo>
                <a:cubicBezTo>
                  <a:pt x="455" y="919"/>
                  <a:pt x="413" y="980"/>
                  <a:pt x="521" y="1006"/>
                </a:cubicBezTo>
                <a:cubicBezTo>
                  <a:pt x="527" y="1015"/>
                  <a:pt x="535" y="1023"/>
                  <a:pt x="539" y="1033"/>
                </a:cubicBezTo>
                <a:cubicBezTo>
                  <a:pt x="544" y="1045"/>
                  <a:pt x="539" y="1061"/>
                  <a:pt x="548" y="1070"/>
                </a:cubicBezTo>
                <a:cubicBezTo>
                  <a:pt x="557" y="1079"/>
                  <a:pt x="572" y="1077"/>
                  <a:pt x="585" y="1079"/>
                </a:cubicBezTo>
                <a:cubicBezTo>
                  <a:pt x="612" y="1083"/>
                  <a:pt x="640" y="1085"/>
                  <a:pt x="667" y="1088"/>
                </a:cubicBezTo>
                <a:cubicBezTo>
                  <a:pt x="689" y="1111"/>
                  <a:pt x="694" y="1131"/>
                  <a:pt x="704" y="1161"/>
                </a:cubicBezTo>
                <a:cubicBezTo>
                  <a:pt x="707" y="1207"/>
                  <a:pt x="702" y="1254"/>
                  <a:pt x="713" y="1299"/>
                </a:cubicBezTo>
                <a:cubicBezTo>
                  <a:pt x="718" y="1320"/>
                  <a:pt x="737" y="1335"/>
                  <a:pt x="749" y="1353"/>
                </a:cubicBezTo>
                <a:cubicBezTo>
                  <a:pt x="754" y="1360"/>
                  <a:pt x="768" y="1372"/>
                  <a:pt x="768" y="1372"/>
                </a:cubicBez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0975" name="Rectangle 17">
            <a:extLst>
              <a:ext uri="{FF2B5EF4-FFF2-40B4-BE49-F238E27FC236}">
                <a16:creationId xmlns:a16="http://schemas.microsoft.com/office/drawing/2014/main" id="{AB9B165E-75D9-E053-3BA4-118D3FF03101}"/>
              </a:ext>
            </a:extLst>
          </p:cNvPr>
          <p:cNvSpPr>
            <a:spLocks noChangeArrowheads="1"/>
          </p:cNvSpPr>
          <p:nvPr/>
        </p:nvSpPr>
        <p:spPr bwMode="auto">
          <a:xfrm rot="2387798">
            <a:off x="4993482" y="2184797"/>
            <a:ext cx="72151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a:t>TP HCM</a:t>
            </a:r>
          </a:p>
        </p:txBody>
      </p:sp>
      <p:sp>
        <p:nvSpPr>
          <p:cNvPr id="40976" name="Text Box 18">
            <a:extLst>
              <a:ext uri="{FF2B5EF4-FFF2-40B4-BE49-F238E27FC236}">
                <a16:creationId xmlns:a16="http://schemas.microsoft.com/office/drawing/2014/main" id="{14DA80DC-4108-50F5-52C2-81C9A048CC7E}"/>
              </a:ext>
            </a:extLst>
          </p:cNvPr>
          <p:cNvSpPr txBox="1">
            <a:spLocks noChangeArrowheads="1"/>
          </p:cNvSpPr>
          <p:nvPr/>
        </p:nvSpPr>
        <p:spPr bwMode="auto">
          <a:xfrm>
            <a:off x="5657850" y="2114550"/>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Bà Rịa-</a:t>
            </a:r>
          </a:p>
          <a:p>
            <a:pPr eaLnBrk="1" hangingPunct="1">
              <a:spcBef>
                <a:spcPct val="0"/>
              </a:spcBef>
              <a:buFontTx/>
              <a:buNone/>
            </a:pPr>
            <a:r>
              <a:rPr lang="en-US" altLang="en-US" sz="1200" b="1"/>
              <a:t>Vũng Tàu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62829"/>
                                        </p:tgtEl>
                                        <p:attrNameLst>
                                          <p:attrName>style.visibility</p:attrName>
                                        </p:attrNameLst>
                                      </p:cBhvr>
                                      <p:to>
                                        <p:strVal val="visible"/>
                                      </p:to>
                                    </p:set>
                                    <p:anim calcmode="lin" valueType="num">
                                      <p:cBhvr>
                                        <p:cTn id="7" dur="500" fill="hold"/>
                                        <p:tgtEl>
                                          <p:spTgt spid="162829"/>
                                        </p:tgtEl>
                                        <p:attrNameLst>
                                          <p:attrName>ppt_w</p:attrName>
                                        </p:attrNameLst>
                                      </p:cBhvr>
                                      <p:tavLst>
                                        <p:tav tm="0">
                                          <p:val>
                                            <p:fltVal val="0"/>
                                          </p:val>
                                        </p:tav>
                                        <p:tav tm="100000">
                                          <p:val>
                                            <p:strVal val="#ppt_w"/>
                                          </p:val>
                                        </p:tav>
                                      </p:tavLst>
                                    </p:anim>
                                    <p:anim calcmode="lin" valueType="num">
                                      <p:cBhvr>
                                        <p:cTn id="8" dur="500" fill="hold"/>
                                        <p:tgtEl>
                                          <p:spTgt spid="162829"/>
                                        </p:tgtEl>
                                        <p:attrNameLst>
                                          <p:attrName>ppt_h</p:attrName>
                                        </p:attrNameLst>
                                      </p:cBhvr>
                                      <p:tavLst>
                                        <p:tav tm="0">
                                          <p:val>
                                            <p:fltVal val="0"/>
                                          </p:val>
                                        </p:tav>
                                        <p:tav tm="100000">
                                          <p:val>
                                            <p:strVal val="#ppt_h"/>
                                          </p:val>
                                        </p:tav>
                                      </p:tavLst>
                                    </p:anim>
                                    <p:animEffect transition="in" filter="fade">
                                      <p:cBhvr>
                                        <p:cTn id="9" dur="500"/>
                                        <p:tgtEl>
                                          <p:spTgt spid="162829"/>
                                        </p:tgtEl>
                                      </p:cBhvr>
                                    </p:animEffect>
                                  </p:childTnLst>
                                </p:cTn>
                              </p:par>
                              <p:par>
                                <p:cTn id="10" presetID="53" presetClass="entr" presetSubtype="0" fill="hold" nodeType="withEffect">
                                  <p:stCondLst>
                                    <p:cond delay="0"/>
                                  </p:stCondLst>
                                  <p:childTnLst>
                                    <p:set>
                                      <p:cBhvr>
                                        <p:cTn id="11" dur="1" fill="hold">
                                          <p:stCondLst>
                                            <p:cond delay="0"/>
                                          </p:stCondLst>
                                        </p:cTn>
                                        <p:tgtEl>
                                          <p:spTgt spid="162830"/>
                                        </p:tgtEl>
                                        <p:attrNameLst>
                                          <p:attrName>style.visibility</p:attrName>
                                        </p:attrNameLst>
                                      </p:cBhvr>
                                      <p:to>
                                        <p:strVal val="visible"/>
                                      </p:to>
                                    </p:set>
                                    <p:anim calcmode="lin" valueType="num">
                                      <p:cBhvr>
                                        <p:cTn id="12" dur="500" fill="hold"/>
                                        <p:tgtEl>
                                          <p:spTgt spid="162830"/>
                                        </p:tgtEl>
                                        <p:attrNameLst>
                                          <p:attrName>ppt_w</p:attrName>
                                        </p:attrNameLst>
                                      </p:cBhvr>
                                      <p:tavLst>
                                        <p:tav tm="0">
                                          <p:val>
                                            <p:fltVal val="0"/>
                                          </p:val>
                                        </p:tav>
                                        <p:tav tm="100000">
                                          <p:val>
                                            <p:strVal val="#ppt_w"/>
                                          </p:val>
                                        </p:tav>
                                      </p:tavLst>
                                    </p:anim>
                                    <p:anim calcmode="lin" valueType="num">
                                      <p:cBhvr>
                                        <p:cTn id="13" dur="500" fill="hold"/>
                                        <p:tgtEl>
                                          <p:spTgt spid="162830"/>
                                        </p:tgtEl>
                                        <p:attrNameLst>
                                          <p:attrName>ppt_h</p:attrName>
                                        </p:attrNameLst>
                                      </p:cBhvr>
                                      <p:tavLst>
                                        <p:tav tm="0">
                                          <p:val>
                                            <p:fltVal val="0"/>
                                          </p:val>
                                        </p:tav>
                                        <p:tav tm="100000">
                                          <p:val>
                                            <p:strVal val="#ppt_h"/>
                                          </p:val>
                                        </p:tav>
                                      </p:tavLst>
                                    </p:anim>
                                    <p:animEffect transition="in" filter="fade">
                                      <p:cBhvr>
                                        <p:cTn id="14" dur="500"/>
                                        <p:tgtEl>
                                          <p:spTgt spid="162830"/>
                                        </p:tgtEl>
                                      </p:cBhvr>
                                    </p:animEffect>
                                  </p:childTnLst>
                                </p:cTn>
                              </p:par>
                            </p:childTnLst>
                          </p:cTn>
                        </p:par>
                        <p:par>
                          <p:cTn id="15" fill="hold" nodeType="afterGroup">
                            <p:stCondLst>
                              <p:cond delay="500"/>
                            </p:stCondLst>
                            <p:childTnLst>
                              <p:par>
                                <p:cTn id="16" presetID="18" presetClass="entr" presetSubtype="12" fill="hold" nodeType="afterEffect">
                                  <p:stCondLst>
                                    <p:cond delay="0"/>
                                  </p:stCondLst>
                                  <p:childTnLst>
                                    <p:set>
                                      <p:cBhvr>
                                        <p:cTn id="17" dur="1" fill="hold">
                                          <p:stCondLst>
                                            <p:cond delay="0"/>
                                          </p:stCondLst>
                                        </p:cTn>
                                        <p:tgtEl>
                                          <p:spTgt spid="162832"/>
                                        </p:tgtEl>
                                        <p:attrNameLst>
                                          <p:attrName>style.visibility</p:attrName>
                                        </p:attrNameLst>
                                      </p:cBhvr>
                                      <p:to>
                                        <p:strVal val="visible"/>
                                      </p:to>
                                    </p:set>
                                    <p:animEffect transition="in" filter="strips(downLeft)">
                                      <p:cBhvr>
                                        <p:cTn id="18" dur="3000"/>
                                        <p:tgtEl>
                                          <p:spTgt spid="1628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162828"/>
                                        </p:tgtEl>
                                        <p:attrNameLst>
                                          <p:attrName>style.visibility</p:attrName>
                                        </p:attrNameLst>
                                      </p:cBhvr>
                                      <p:to>
                                        <p:strVal val="visible"/>
                                      </p:to>
                                    </p:set>
                                    <p:anim calcmode="lin" valueType="num">
                                      <p:cBhvr>
                                        <p:cTn id="23" dur="500" fill="hold"/>
                                        <p:tgtEl>
                                          <p:spTgt spid="162828"/>
                                        </p:tgtEl>
                                        <p:attrNameLst>
                                          <p:attrName>ppt_w</p:attrName>
                                        </p:attrNameLst>
                                      </p:cBhvr>
                                      <p:tavLst>
                                        <p:tav tm="0">
                                          <p:val>
                                            <p:fltVal val="0"/>
                                          </p:val>
                                        </p:tav>
                                        <p:tav tm="100000">
                                          <p:val>
                                            <p:strVal val="#ppt_w"/>
                                          </p:val>
                                        </p:tav>
                                      </p:tavLst>
                                    </p:anim>
                                    <p:anim calcmode="lin" valueType="num">
                                      <p:cBhvr>
                                        <p:cTn id="24" dur="500" fill="hold"/>
                                        <p:tgtEl>
                                          <p:spTgt spid="162828"/>
                                        </p:tgtEl>
                                        <p:attrNameLst>
                                          <p:attrName>ppt_h</p:attrName>
                                        </p:attrNameLst>
                                      </p:cBhvr>
                                      <p:tavLst>
                                        <p:tav tm="0">
                                          <p:val>
                                            <p:fltVal val="0"/>
                                          </p:val>
                                        </p:tav>
                                        <p:tav tm="100000">
                                          <p:val>
                                            <p:strVal val="#ppt_h"/>
                                          </p:val>
                                        </p:tav>
                                      </p:tavLst>
                                    </p:anim>
                                    <p:animEffect transition="in" filter="fade">
                                      <p:cBhvr>
                                        <p:cTn id="25" dur="500"/>
                                        <p:tgtEl>
                                          <p:spTgt spid="162828"/>
                                        </p:tgtEl>
                                      </p:cBhvr>
                                    </p:animEffect>
                                  </p:childTnLst>
                                </p:cTn>
                              </p:par>
                              <p:par>
                                <p:cTn id="26" presetID="53" presetClass="entr" presetSubtype="0" fill="hold" nodeType="withEffect">
                                  <p:stCondLst>
                                    <p:cond delay="0"/>
                                  </p:stCondLst>
                                  <p:childTnLst>
                                    <p:set>
                                      <p:cBhvr>
                                        <p:cTn id="27" dur="1" fill="hold">
                                          <p:stCondLst>
                                            <p:cond delay="0"/>
                                          </p:stCondLst>
                                        </p:cTn>
                                        <p:tgtEl>
                                          <p:spTgt spid="162827"/>
                                        </p:tgtEl>
                                        <p:attrNameLst>
                                          <p:attrName>style.visibility</p:attrName>
                                        </p:attrNameLst>
                                      </p:cBhvr>
                                      <p:to>
                                        <p:strVal val="visible"/>
                                      </p:to>
                                    </p:set>
                                    <p:anim calcmode="lin" valueType="num">
                                      <p:cBhvr>
                                        <p:cTn id="28" dur="500" fill="hold"/>
                                        <p:tgtEl>
                                          <p:spTgt spid="162827"/>
                                        </p:tgtEl>
                                        <p:attrNameLst>
                                          <p:attrName>ppt_w</p:attrName>
                                        </p:attrNameLst>
                                      </p:cBhvr>
                                      <p:tavLst>
                                        <p:tav tm="0">
                                          <p:val>
                                            <p:fltVal val="0"/>
                                          </p:val>
                                        </p:tav>
                                        <p:tav tm="100000">
                                          <p:val>
                                            <p:strVal val="#ppt_w"/>
                                          </p:val>
                                        </p:tav>
                                      </p:tavLst>
                                    </p:anim>
                                    <p:anim calcmode="lin" valueType="num">
                                      <p:cBhvr>
                                        <p:cTn id="29" dur="500" fill="hold"/>
                                        <p:tgtEl>
                                          <p:spTgt spid="162827"/>
                                        </p:tgtEl>
                                        <p:attrNameLst>
                                          <p:attrName>ppt_h</p:attrName>
                                        </p:attrNameLst>
                                      </p:cBhvr>
                                      <p:tavLst>
                                        <p:tav tm="0">
                                          <p:val>
                                            <p:fltVal val="0"/>
                                          </p:val>
                                        </p:tav>
                                        <p:tav tm="100000">
                                          <p:val>
                                            <p:strVal val="#ppt_h"/>
                                          </p:val>
                                        </p:tav>
                                      </p:tavLst>
                                    </p:anim>
                                    <p:animEffect transition="in" filter="fade">
                                      <p:cBhvr>
                                        <p:cTn id="30" dur="500"/>
                                        <p:tgtEl>
                                          <p:spTgt spid="162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7" grpId="0"/>
      <p:bldP spid="162828" grpId="0"/>
      <p:bldP spid="162829" grpId="0" animBg="1"/>
      <p:bldP spid="1628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1937087"/>
            <a:ext cx="2827029"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b.Thủ</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C64C4F0B-27B8-A25A-8B6A-E80127DF9BAC}"/>
              </a:ext>
            </a:extLst>
          </p:cNvPr>
          <p:cNvSpPr/>
          <p:nvPr/>
        </p:nvSpPr>
        <p:spPr>
          <a:xfrm>
            <a:off x="3352800" y="1885950"/>
            <a:ext cx="5257799" cy="2822714"/>
          </a:xfrm>
          <a:prstGeom prst="cloudCallout">
            <a:avLst>
              <a:gd name="adj1" fmla="val 9663"/>
              <a:gd name="adj2" fmla="val -540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457200" algn="just">
              <a:lnSpc>
                <a:spcPct val="115000"/>
              </a:lnSpc>
              <a:spcAft>
                <a:spcPts val="10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XVI – XVIII. Em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kỹ</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ản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uất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gốm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05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3662541"/>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3442970" algn="l"/>
              </a:tabLs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Giang),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Lâm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Nam</a:t>
            </a:r>
          </a:p>
          <a:p>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235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3">
            <a:extLst>
              <a:ext uri="{FF2B5EF4-FFF2-40B4-BE49-F238E27FC236}">
                <a16:creationId xmlns:a16="http://schemas.microsoft.com/office/drawing/2014/main" id="{DDE52E3C-4E9A-7647-8532-9BA72BA7019F}"/>
              </a:ext>
            </a:extLst>
          </p:cNvPr>
          <p:cNvSpPr>
            <a:spLocks noChangeShapeType="1"/>
          </p:cNvSpPr>
          <p:nvPr/>
        </p:nvSpPr>
        <p:spPr bwMode="auto">
          <a:xfrm>
            <a:off x="4629150" y="1371600"/>
            <a:ext cx="0" cy="3771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47109" name="Rectangle 7">
            <a:extLst>
              <a:ext uri="{FF2B5EF4-FFF2-40B4-BE49-F238E27FC236}">
                <a16:creationId xmlns:a16="http://schemas.microsoft.com/office/drawing/2014/main" id="{AC47D918-8849-C5F8-B94C-A9B41F5D7910}"/>
              </a:ext>
            </a:extLst>
          </p:cNvPr>
          <p:cNvSpPr>
            <a:spLocks noChangeArrowheads="1"/>
          </p:cNvSpPr>
          <p:nvPr/>
        </p:nvSpPr>
        <p:spPr bwMode="auto">
          <a:xfrm>
            <a:off x="4743450" y="1085850"/>
            <a:ext cx="3028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500" u="sng">
              <a:solidFill>
                <a:srgbClr val="FF0000"/>
              </a:solidFill>
            </a:endParaRPr>
          </a:p>
        </p:txBody>
      </p:sp>
      <p:pic>
        <p:nvPicPr>
          <p:cNvPr id="181258" name="Picture 10" descr="bando">
            <a:extLst>
              <a:ext uri="{FF2B5EF4-FFF2-40B4-BE49-F238E27FC236}">
                <a16:creationId xmlns:a16="http://schemas.microsoft.com/office/drawing/2014/main" id="{BF6B80DF-8A01-7F0C-2A2C-B16A325EF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742950"/>
            <a:ext cx="3143247"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1259" name="AutoShape 11">
            <a:extLst>
              <a:ext uri="{FF2B5EF4-FFF2-40B4-BE49-F238E27FC236}">
                <a16:creationId xmlns:a16="http://schemas.microsoft.com/office/drawing/2014/main" id="{AA48923F-E2DA-9242-8D12-A243990503AB}"/>
              </a:ext>
            </a:extLst>
          </p:cNvPr>
          <p:cNvSpPr>
            <a:spLocks noChangeArrowheads="1"/>
          </p:cNvSpPr>
          <p:nvPr/>
        </p:nvSpPr>
        <p:spPr bwMode="auto">
          <a:xfrm>
            <a:off x="4629150" y="914400"/>
            <a:ext cx="914400" cy="342900"/>
          </a:xfrm>
          <a:prstGeom prst="wedgeRectCallout">
            <a:avLst>
              <a:gd name="adj1" fmla="val 93097"/>
              <a:gd name="adj2" fmla="val 96181"/>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Dệt La Khê</a:t>
            </a:r>
          </a:p>
          <a:p>
            <a:pPr algn="ctr" eaLnBrk="1" hangingPunct="1">
              <a:spcBef>
                <a:spcPct val="0"/>
              </a:spcBef>
              <a:buFontTx/>
              <a:buNone/>
            </a:pPr>
            <a:r>
              <a:rPr lang="en-US" altLang="en-US" sz="900"/>
              <a:t>(S.Tây)</a:t>
            </a:r>
          </a:p>
        </p:txBody>
      </p:sp>
      <p:sp>
        <p:nvSpPr>
          <p:cNvPr id="181260" name="AutoShape 12">
            <a:extLst>
              <a:ext uri="{FF2B5EF4-FFF2-40B4-BE49-F238E27FC236}">
                <a16:creationId xmlns:a16="http://schemas.microsoft.com/office/drawing/2014/main" id="{C9A598BE-E1AA-C460-E4FF-F1A0D23CA8C2}"/>
              </a:ext>
            </a:extLst>
          </p:cNvPr>
          <p:cNvSpPr>
            <a:spLocks noChangeArrowheads="1"/>
          </p:cNvSpPr>
          <p:nvPr/>
        </p:nvSpPr>
        <p:spPr bwMode="auto">
          <a:xfrm>
            <a:off x="6858000" y="914400"/>
            <a:ext cx="914400" cy="285750"/>
          </a:xfrm>
          <a:prstGeom prst="wedgeRectCallout">
            <a:avLst>
              <a:gd name="adj1" fmla="val -114194"/>
              <a:gd name="adj2" fmla="val 10458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Gốm ThổHà  </a:t>
            </a:r>
            <a:r>
              <a:rPr lang="en-US" altLang="en-US" sz="900"/>
              <a:t>(B,Giang)</a:t>
            </a:r>
          </a:p>
        </p:txBody>
      </p:sp>
      <p:sp>
        <p:nvSpPr>
          <p:cNvPr id="181261" name="AutoShape 13">
            <a:extLst>
              <a:ext uri="{FF2B5EF4-FFF2-40B4-BE49-F238E27FC236}">
                <a16:creationId xmlns:a16="http://schemas.microsoft.com/office/drawing/2014/main" id="{F9C2BDE5-3067-AA0B-C6BB-422850244F97}"/>
              </a:ext>
            </a:extLst>
          </p:cNvPr>
          <p:cNvSpPr>
            <a:spLocks noChangeArrowheads="1"/>
          </p:cNvSpPr>
          <p:nvPr/>
        </p:nvSpPr>
        <p:spPr bwMode="auto">
          <a:xfrm>
            <a:off x="6629400" y="1428750"/>
            <a:ext cx="1143000" cy="285750"/>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Gốm Bát Tràng </a:t>
            </a:r>
          </a:p>
          <a:p>
            <a:pPr algn="ctr" eaLnBrk="1" hangingPunct="1">
              <a:spcBef>
                <a:spcPct val="0"/>
              </a:spcBef>
              <a:buFontTx/>
              <a:buNone/>
            </a:pPr>
            <a:r>
              <a:rPr lang="en-US" altLang="en-US" sz="900"/>
              <a:t>(H.Nội)</a:t>
            </a:r>
          </a:p>
        </p:txBody>
      </p:sp>
      <p:sp>
        <p:nvSpPr>
          <p:cNvPr id="181262" name="AutoShape 14">
            <a:extLst>
              <a:ext uri="{FF2B5EF4-FFF2-40B4-BE49-F238E27FC236}">
                <a16:creationId xmlns:a16="http://schemas.microsoft.com/office/drawing/2014/main" id="{553A6941-5B34-DD58-FF77-9A23B4E84020}"/>
              </a:ext>
            </a:extLst>
          </p:cNvPr>
          <p:cNvSpPr>
            <a:spLocks noChangeArrowheads="1"/>
          </p:cNvSpPr>
          <p:nvPr/>
        </p:nvSpPr>
        <p:spPr bwMode="auto">
          <a:xfrm>
            <a:off x="6457950" y="2114550"/>
            <a:ext cx="1143000" cy="285750"/>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Rèn sắt Nho Lâm </a:t>
            </a:r>
          </a:p>
          <a:p>
            <a:pPr algn="ctr" eaLnBrk="1" hangingPunct="1">
              <a:spcBef>
                <a:spcPct val="0"/>
              </a:spcBef>
              <a:buFontTx/>
              <a:buNone/>
            </a:pPr>
            <a:r>
              <a:rPr lang="en-US" altLang="en-US" sz="900"/>
              <a:t>(N.An)</a:t>
            </a:r>
          </a:p>
        </p:txBody>
      </p:sp>
      <p:sp>
        <p:nvSpPr>
          <p:cNvPr id="181263" name="AutoShape 15">
            <a:extLst>
              <a:ext uri="{FF2B5EF4-FFF2-40B4-BE49-F238E27FC236}">
                <a16:creationId xmlns:a16="http://schemas.microsoft.com/office/drawing/2014/main" id="{6085DC21-AF82-AB9A-6B62-6633A415762F}"/>
              </a:ext>
            </a:extLst>
          </p:cNvPr>
          <p:cNvSpPr>
            <a:spLocks noChangeArrowheads="1"/>
          </p:cNvSpPr>
          <p:nvPr/>
        </p:nvSpPr>
        <p:spPr bwMode="auto">
          <a:xfrm>
            <a:off x="7086600" y="2628900"/>
            <a:ext cx="800100" cy="285750"/>
          </a:xfrm>
          <a:prstGeom prst="wedgeRectCallout">
            <a:avLst>
              <a:gd name="adj1" fmla="val -61162"/>
              <a:gd name="adj2" fmla="val 90000"/>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b="1"/>
              <a:t>Mía đường</a:t>
            </a:r>
          </a:p>
          <a:p>
            <a:pPr eaLnBrk="1" hangingPunct="1">
              <a:spcBef>
                <a:spcPct val="0"/>
              </a:spcBef>
              <a:buFontTx/>
              <a:buNone/>
            </a:pPr>
            <a:r>
              <a:rPr lang="en-US" altLang="en-US" sz="900"/>
              <a:t> (Q.Nam)</a:t>
            </a:r>
          </a:p>
        </p:txBody>
      </p:sp>
      <p:sp>
        <p:nvSpPr>
          <p:cNvPr id="181264" name="AutoShape 16">
            <a:extLst>
              <a:ext uri="{FF2B5EF4-FFF2-40B4-BE49-F238E27FC236}">
                <a16:creationId xmlns:a16="http://schemas.microsoft.com/office/drawing/2014/main" id="{294C26B0-DD12-627E-54C8-929032DAD641}"/>
              </a:ext>
            </a:extLst>
          </p:cNvPr>
          <p:cNvSpPr>
            <a:spLocks noChangeArrowheads="1"/>
          </p:cNvSpPr>
          <p:nvPr/>
        </p:nvSpPr>
        <p:spPr bwMode="auto">
          <a:xfrm>
            <a:off x="5029200" y="2857500"/>
            <a:ext cx="971550" cy="457200"/>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Rèn sắt</a:t>
            </a:r>
            <a:r>
              <a:rPr lang="en-US" altLang="en-US" sz="900"/>
              <a:t> H.Lương-P.Bài(T.Thiên) </a:t>
            </a:r>
          </a:p>
        </p:txBody>
      </p:sp>
      <p:sp>
        <p:nvSpPr>
          <p:cNvPr id="181265" name="Text Box 17">
            <a:extLst>
              <a:ext uri="{FF2B5EF4-FFF2-40B4-BE49-F238E27FC236}">
                <a16:creationId xmlns:a16="http://schemas.microsoft.com/office/drawing/2014/main" id="{CE5CC91F-022B-FB67-99C5-25ECB2DC8016}"/>
              </a:ext>
            </a:extLst>
          </p:cNvPr>
          <p:cNvSpPr txBox="1">
            <a:spLocks noChangeArrowheads="1"/>
          </p:cNvSpPr>
          <p:nvPr/>
        </p:nvSpPr>
        <p:spPr bwMode="auto">
          <a:xfrm>
            <a:off x="4629150" y="4800600"/>
            <a:ext cx="3028950" cy="253916"/>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50" b="1">
                <a:solidFill>
                  <a:srgbClr val="0000FF"/>
                </a:solidFill>
              </a:rPr>
              <a:t>Các làng nghề thủ công nổi tiếng ở TK XVII</a:t>
            </a:r>
          </a:p>
        </p:txBody>
      </p:sp>
      <p:sp>
        <p:nvSpPr>
          <p:cNvPr id="181266" name="Freeform 18">
            <a:extLst>
              <a:ext uri="{FF2B5EF4-FFF2-40B4-BE49-F238E27FC236}">
                <a16:creationId xmlns:a16="http://schemas.microsoft.com/office/drawing/2014/main" id="{CF8BBEDF-6CF1-8452-3975-3EAF1AFFC81A}"/>
              </a:ext>
            </a:extLst>
          </p:cNvPr>
          <p:cNvSpPr>
            <a:spLocks/>
          </p:cNvSpPr>
          <p:nvPr/>
        </p:nvSpPr>
        <p:spPr bwMode="auto">
          <a:xfrm>
            <a:off x="6000750" y="2386012"/>
            <a:ext cx="359569" cy="63104"/>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81268" name="AutoShape 20">
            <a:extLst>
              <a:ext uri="{FF2B5EF4-FFF2-40B4-BE49-F238E27FC236}">
                <a16:creationId xmlns:a16="http://schemas.microsoft.com/office/drawing/2014/main" id="{94473D67-4C97-A25A-313F-93D31BB1224D}"/>
              </a:ext>
            </a:extLst>
          </p:cNvPr>
          <p:cNvSpPr>
            <a:spLocks noChangeArrowheads="1"/>
          </p:cNvSpPr>
          <p:nvPr/>
        </p:nvSpPr>
        <p:spPr bwMode="auto">
          <a:xfrm>
            <a:off x="838200" y="1600200"/>
            <a:ext cx="2895600" cy="2114550"/>
          </a:xfrm>
          <a:prstGeom prst="cloudCallout">
            <a:avLst>
              <a:gd name="adj1" fmla="val -35241"/>
              <a:gd name="adj2" fmla="val 132176"/>
            </a:avLst>
          </a:prstGeom>
          <a:solidFill>
            <a:srgbClr val="FFCCFF"/>
          </a:solidFill>
          <a:ln w="9525">
            <a:solidFill>
              <a:srgbClr val="00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800" b="1" dirty="0" err="1"/>
              <a:t>Hãy</a:t>
            </a:r>
            <a:r>
              <a:rPr lang="en-US" altLang="en-US" sz="1800" b="1" dirty="0"/>
              <a:t> </a:t>
            </a:r>
            <a:r>
              <a:rPr lang="en-US" altLang="en-US" sz="1800" b="1" dirty="0" err="1"/>
              <a:t>xác</a:t>
            </a:r>
            <a:r>
              <a:rPr lang="en-US" altLang="en-US" sz="1800" b="1" dirty="0"/>
              <a:t> </a:t>
            </a:r>
            <a:r>
              <a:rPr lang="en-US" altLang="en-US" sz="1800" b="1" dirty="0" err="1"/>
              <a:t>định</a:t>
            </a:r>
            <a:r>
              <a:rPr lang="en-US" altLang="en-US" sz="1800" b="1" dirty="0"/>
              <a:t> </a:t>
            </a:r>
            <a:r>
              <a:rPr lang="en-US" altLang="en-US" sz="1800" b="1" dirty="0" err="1"/>
              <a:t>trên</a:t>
            </a:r>
            <a:r>
              <a:rPr lang="en-US" altLang="en-US" sz="1800" b="1" dirty="0"/>
              <a:t> </a:t>
            </a:r>
            <a:r>
              <a:rPr lang="en-US" altLang="en-US" sz="1800" b="1" dirty="0" err="1"/>
              <a:t>bản</a:t>
            </a:r>
            <a:r>
              <a:rPr lang="en-US" altLang="en-US" sz="1800" b="1" dirty="0"/>
              <a:t> </a:t>
            </a:r>
            <a:r>
              <a:rPr lang="en-US" altLang="en-US" sz="1800" b="1" dirty="0" err="1"/>
              <a:t>đồ</a:t>
            </a:r>
            <a:r>
              <a:rPr lang="en-US" altLang="en-US" sz="1800" b="1" dirty="0"/>
              <a:t> </a:t>
            </a:r>
            <a:r>
              <a:rPr lang="en-US" altLang="en-US" sz="1800" b="1" dirty="0" err="1"/>
              <a:t>một</a:t>
            </a:r>
            <a:r>
              <a:rPr lang="en-US" altLang="en-US" sz="1800" b="1" dirty="0"/>
              <a:t> </a:t>
            </a:r>
            <a:r>
              <a:rPr lang="en-US" altLang="en-US" sz="1800" b="1" dirty="0" err="1"/>
              <a:t>số</a:t>
            </a:r>
            <a:r>
              <a:rPr lang="en-US" altLang="en-US" sz="1800" b="1" dirty="0"/>
              <a:t> </a:t>
            </a:r>
            <a:r>
              <a:rPr lang="en-US" altLang="en-US" sz="1800" b="1" dirty="0" err="1"/>
              <a:t>làng</a:t>
            </a:r>
            <a:r>
              <a:rPr lang="en-US" altLang="en-US" sz="1800" b="1" dirty="0"/>
              <a:t> </a:t>
            </a:r>
            <a:r>
              <a:rPr lang="en-US" altLang="en-US" sz="1800" b="1" dirty="0" err="1"/>
              <a:t>thủ</a:t>
            </a:r>
            <a:r>
              <a:rPr lang="en-US" altLang="en-US" sz="1800" b="1" dirty="0"/>
              <a:t> </a:t>
            </a:r>
            <a:r>
              <a:rPr lang="en-US" altLang="en-US" sz="1800" b="1" dirty="0" err="1"/>
              <a:t>công</a:t>
            </a:r>
            <a:r>
              <a:rPr lang="en-US" altLang="en-US" sz="1800" b="1" dirty="0"/>
              <a:t> </a:t>
            </a:r>
            <a:r>
              <a:rPr lang="en-US" altLang="en-US" sz="1800" b="1" dirty="0" err="1"/>
              <a:t>nổi</a:t>
            </a:r>
            <a:r>
              <a:rPr lang="en-US" altLang="en-US" sz="1800" b="1" dirty="0"/>
              <a:t> </a:t>
            </a:r>
            <a:r>
              <a:rPr lang="en-US" altLang="en-US" sz="1800" b="1" dirty="0" err="1"/>
              <a:t>tiếng</a:t>
            </a:r>
            <a:r>
              <a:rPr lang="en-US" altLang="en-US" sz="1800" b="1" dirty="0"/>
              <a:t> ở </a:t>
            </a:r>
            <a:r>
              <a:rPr lang="en-US" altLang="en-US" sz="1800" b="1" dirty="0" err="1"/>
              <a:t>thế</a:t>
            </a:r>
            <a:r>
              <a:rPr lang="en-US" altLang="en-US" sz="1800" b="1" dirty="0"/>
              <a:t> </a:t>
            </a:r>
            <a:r>
              <a:rPr lang="en-US" altLang="en-US" sz="1800" b="1" dirty="0" err="1"/>
              <a:t>kỉ</a:t>
            </a:r>
            <a:r>
              <a:rPr lang="en-US" altLang="en-US" sz="1800" b="1" dirty="0"/>
              <a:t> XVIII?</a:t>
            </a:r>
            <a:endParaRPr lang="en-US" altLang="en-US" sz="1800" b="1" u="sng" dirty="0"/>
          </a:p>
          <a:p>
            <a:pPr eaLnBrk="1" hangingPunct="1">
              <a:buFontTx/>
              <a:buNone/>
            </a:pPr>
            <a:r>
              <a:rPr lang="en-US" altLang="en-US" sz="1200" dirty="0"/>
              <a:t>  </a:t>
            </a:r>
          </a:p>
        </p:txBody>
      </p:sp>
      <p:sp>
        <p:nvSpPr>
          <p:cNvPr id="181269" name="Rectangle 21">
            <a:extLst>
              <a:ext uri="{FF2B5EF4-FFF2-40B4-BE49-F238E27FC236}">
                <a16:creationId xmlns:a16="http://schemas.microsoft.com/office/drawing/2014/main" id="{63C99FFF-1857-8E65-E6A2-0A2CFD585DCA}"/>
              </a:ext>
            </a:extLst>
          </p:cNvPr>
          <p:cNvSpPr>
            <a:spLocks noChangeArrowheads="1"/>
          </p:cNvSpPr>
          <p:nvPr/>
        </p:nvSpPr>
        <p:spPr bwMode="auto">
          <a:xfrm>
            <a:off x="5715000" y="1371600"/>
            <a:ext cx="514350" cy="1143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solidFill>
                  <a:srgbClr val="0000FF"/>
                </a:solidFill>
              </a:rPr>
              <a:t>T.LONG</a:t>
            </a:r>
          </a:p>
        </p:txBody>
      </p:sp>
      <p:sp>
        <p:nvSpPr>
          <p:cNvPr id="181270" name="Rectangle 22">
            <a:extLst>
              <a:ext uri="{FF2B5EF4-FFF2-40B4-BE49-F238E27FC236}">
                <a16:creationId xmlns:a16="http://schemas.microsoft.com/office/drawing/2014/main" id="{36C758F5-85D8-3BB9-8028-CF2418589458}"/>
              </a:ext>
            </a:extLst>
          </p:cNvPr>
          <p:cNvSpPr>
            <a:spLocks noChangeArrowheads="1"/>
          </p:cNvSpPr>
          <p:nvPr/>
        </p:nvSpPr>
        <p:spPr bwMode="auto">
          <a:xfrm>
            <a:off x="6343650" y="4343400"/>
            <a:ext cx="514350" cy="1143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solidFill>
                  <a:srgbClr val="0000FF"/>
                </a:solidFill>
              </a:rPr>
              <a:t>GIA ĐỊNH</a:t>
            </a:r>
          </a:p>
        </p:txBody>
      </p:sp>
      <p:sp>
        <p:nvSpPr>
          <p:cNvPr id="4" name="TextBox 3">
            <a:extLst>
              <a:ext uri="{FF2B5EF4-FFF2-40B4-BE49-F238E27FC236}">
                <a16:creationId xmlns:a16="http://schemas.microsoft.com/office/drawing/2014/main" id="{400358DD-6B91-CE5A-5BE7-68C3A2E36FF1}"/>
              </a:ext>
            </a:extLst>
          </p:cNvPr>
          <p:cNvSpPr txBox="1"/>
          <p:nvPr/>
        </p:nvSpPr>
        <p:spPr>
          <a:xfrm>
            <a:off x="734406" y="133350"/>
            <a:ext cx="2770793" cy="461665"/>
          </a:xfrm>
          <a:prstGeom prst="rect">
            <a:avLst/>
          </a:prstGeom>
          <a:noFill/>
        </p:spPr>
        <p:txBody>
          <a:bodyPr wrap="square" rtlCol="0">
            <a:spAutoFit/>
          </a:bodyPr>
          <a:lstStyle/>
          <a:p>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b.Thủ</a:t>
            </a:r>
            <a:r>
              <a:rPr lang="en-US" sz="2400" b="1" dirty="0">
                <a:solidFill>
                  <a:srgbClr val="FD2257"/>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D2257"/>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dirty="0">
              <a:solidFill>
                <a:srgbClr val="FD2257"/>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1268"/>
                                        </p:tgtEl>
                                        <p:attrNameLst>
                                          <p:attrName>style.visibility</p:attrName>
                                        </p:attrNameLst>
                                      </p:cBhvr>
                                      <p:to>
                                        <p:strVal val="visible"/>
                                      </p:to>
                                    </p:set>
                                    <p:animEffect transition="in" filter="dissolve">
                                      <p:cBhvr>
                                        <p:cTn id="7" dur="500"/>
                                        <p:tgtEl>
                                          <p:spTgt spid="18126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81258"/>
                                        </p:tgtEl>
                                        <p:attrNameLst>
                                          <p:attrName>style.visibility</p:attrName>
                                        </p:attrNameLst>
                                      </p:cBhvr>
                                      <p:to>
                                        <p:strVal val="visible"/>
                                      </p:to>
                                    </p:set>
                                    <p:animEffect transition="in" filter="dissolve">
                                      <p:cBhvr>
                                        <p:cTn id="11" dur="500"/>
                                        <p:tgtEl>
                                          <p:spTgt spid="181258"/>
                                        </p:tgtEl>
                                      </p:cBhvr>
                                    </p:animEffect>
                                  </p:childTnLst>
                                </p:cTn>
                              </p:par>
                              <p:par>
                                <p:cTn id="12" presetID="9" presetClass="entr" presetSubtype="0" fill="hold" nodeType="withEffect">
                                  <p:stCondLst>
                                    <p:cond delay="0"/>
                                  </p:stCondLst>
                                  <p:childTnLst>
                                    <p:set>
                                      <p:cBhvr>
                                        <p:cTn id="13" dur="1" fill="hold">
                                          <p:stCondLst>
                                            <p:cond delay="0"/>
                                          </p:stCondLst>
                                        </p:cTn>
                                        <p:tgtEl>
                                          <p:spTgt spid="181270"/>
                                        </p:tgtEl>
                                        <p:attrNameLst>
                                          <p:attrName>style.visibility</p:attrName>
                                        </p:attrNameLst>
                                      </p:cBhvr>
                                      <p:to>
                                        <p:strVal val="visible"/>
                                      </p:to>
                                    </p:set>
                                    <p:animEffect transition="in" filter="dissolve">
                                      <p:cBhvr>
                                        <p:cTn id="14" dur="500"/>
                                        <p:tgtEl>
                                          <p:spTgt spid="181270"/>
                                        </p:tgtEl>
                                      </p:cBhvr>
                                    </p:animEffect>
                                  </p:childTnLst>
                                </p:cTn>
                              </p:par>
                              <p:par>
                                <p:cTn id="15" presetID="9" presetClass="entr" presetSubtype="0" fill="hold" nodeType="withEffect">
                                  <p:stCondLst>
                                    <p:cond delay="0"/>
                                  </p:stCondLst>
                                  <p:childTnLst>
                                    <p:set>
                                      <p:cBhvr>
                                        <p:cTn id="16" dur="1" fill="hold">
                                          <p:stCondLst>
                                            <p:cond delay="0"/>
                                          </p:stCondLst>
                                        </p:cTn>
                                        <p:tgtEl>
                                          <p:spTgt spid="181269"/>
                                        </p:tgtEl>
                                        <p:attrNameLst>
                                          <p:attrName>style.visibility</p:attrName>
                                        </p:attrNameLst>
                                      </p:cBhvr>
                                      <p:to>
                                        <p:strVal val="visible"/>
                                      </p:to>
                                    </p:set>
                                    <p:animEffect transition="in" filter="dissolve">
                                      <p:cBhvr>
                                        <p:cTn id="17" dur="500"/>
                                        <p:tgtEl>
                                          <p:spTgt spid="181269"/>
                                        </p:tgtEl>
                                      </p:cBhvr>
                                    </p:animEffect>
                                  </p:childTnLst>
                                </p:cTn>
                              </p:par>
                              <p:par>
                                <p:cTn id="18" presetID="18" presetClass="entr" presetSubtype="6" repeatCount="indefinite" fill="hold" nodeType="withEffect">
                                  <p:stCondLst>
                                    <p:cond delay="0"/>
                                  </p:stCondLst>
                                  <p:childTnLst>
                                    <p:set>
                                      <p:cBhvr>
                                        <p:cTn id="19" dur="1" fill="hold">
                                          <p:stCondLst>
                                            <p:cond delay="0"/>
                                          </p:stCondLst>
                                        </p:cTn>
                                        <p:tgtEl>
                                          <p:spTgt spid="181266"/>
                                        </p:tgtEl>
                                        <p:attrNameLst>
                                          <p:attrName>style.visibility</p:attrName>
                                        </p:attrNameLst>
                                      </p:cBhvr>
                                      <p:to>
                                        <p:strVal val="visible"/>
                                      </p:to>
                                    </p:set>
                                    <p:animEffect transition="in" filter="strips(downRight)">
                                      <p:cBhvr>
                                        <p:cTn id="20" dur="2000"/>
                                        <p:tgtEl>
                                          <p:spTgt spid="1812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1265"/>
                                        </p:tgtEl>
                                        <p:attrNameLst>
                                          <p:attrName>style.visibility</p:attrName>
                                        </p:attrNameLst>
                                      </p:cBhvr>
                                      <p:to>
                                        <p:strVal val="visible"/>
                                      </p:to>
                                    </p:set>
                                    <p:animEffect transition="in" filter="dissolve">
                                      <p:cBhvr>
                                        <p:cTn id="25" dur="500"/>
                                        <p:tgtEl>
                                          <p:spTgt spid="181265"/>
                                        </p:tgtEl>
                                      </p:cBhvr>
                                    </p:animEffect>
                                  </p:childTnLst>
                                </p:cTn>
                              </p:par>
                              <p:par>
                                <p:cTn id="26" presetID="9" presetClass="exit" presetSubtype="0" fill="hold" nodeType="withEffect">
                                  <p:stCondLst>
                                    <p:cond delay="0"/>
                                  </p:stCondLst>
                                  <p:childTnLst>
                                    <p:animEffect transition="out" filter="dissolve">
                                      <p:cBhvr>
                                        <p:cTn id="27" dur="500"/>
                                        <p:tgtEl>
                                          <p:spTgt spid="181268"/>
                                        </p:tgtEl>
                                      </p:cBhvr>
                                    </p:animEffect>
                                    <p:set>
                                      <p:cBhvr>
                                        <p:cTn id="28" dur="1" fill="hold">
                                          <p:stCondLst>
                                            <p:cond delay="499"/>
                                          </p:stCondLst>
                                        </p:cTn>
                                        <p:tgtEl>
                                          <p:spTgt spid="181268"/>
                                        </p:tgtEl>
                                        <p:attrNameLst>
                                          <p:attrName>style.visibility</p:attrName>
                                        </p:attrNameLst>
                                      </p:cBhvr>
                                      <p:to>
                                        <p:strVal val="hidden"/>
                                      </p:to>
                                    </p:set>
                                  </p:childTnLst>
                                </p:cTn>
                              </p:par>
                            </p:childTnLst>
                          </p:cTn>
                        </p:par>
                        <p:par>
                          <p:cTn id="29" fill="hold" nodeType="afterGroup">
                            <p:stCondLst>
                              <p:cond delay="500"/>
                            </p:stCondLst>
                            <p:childTnLst>
                              <p:par>
                                <p:cTn id="30" presetID="5" presetClass="entr" presetSubtype="10" fill="hold" nodeType="afterEffect">
                                  <p:stCondLst>
                                    <p:cond delay="0"/>
                                  </p:stCondLst>
                                  <p:childTnLst>
                                    <p:set>
                                      <p:cBhvr>
                                        <p:cTn id="31" dur="1" fill="hold">
                                          <p:stCondLst>
                                            <p:cond delay="0"/>
                                          </p:stCondLst>
                                        </p:cTn>
                                        <p:tgtEl>
                                          <p:spTgt spid="181259"/>
                                        </p:tgtEl>
                                        <p:attrNameLst>
                                          <p:attrName>style.visibility</p:attrName>
                                        </p:attrNameLst>
                                      </p:cBhvr>
                                      <p:to>
                                        <p:strVal val="visible"/>
                                      </p:to>
                                    </p:set>
                                    <p:animEffect transition="in" filter="checkerboard(across)">
                                      <p:cBhvr>
                                        <p:cTn id="32" dur="500"/>
                                        <p:tgtEl>
                                          <p:spTgt spid="181259"/>
                                        </p:tgtEl>
                                      </p:cBhvr>
                                    </p:animEffect>
                                  </p:childTnLst>
                                </p:cTn>
                              </p:par>
                            </p:childTnLst>
                          </p:cTn>
                        </p:par>
                        <p:par>
                          <p:cTn id="33" fill="hold" nodeType="afterGroup">
                            <p:stCondLst>
                              <p:cond delay="1000"/>
                            </p:stCondLst>
                            <p:childTnLst>
                              <p:par>
                                <p:cTn id="34" presetID="4" presetClass="entr" presetSubtype="16" fill="hold" nodeType="afterEffect">
                                  <p:stCondLst>
                                    <p:cond delay="0"/>
                                  </p:stCondLst>
                                  <p:childTnLst>
                                    <p:set>
                                      <p:cBhvr>
                                        <p:cTn id="35" dur="1" fill="hold">
                                          <p:stCondLst>
                                            <p:cond delay="0"/>
                                          </p:stCondLst>
                                        </p:cTn>
                                        <p:tgtEl>
                                          <p:spTgt spid="181260"/>
                                        </p:tgtEl>
                                        <p:attrNameLst>
                                          <p:attrName>style.visibility</p:attrName>
                                        </p:attrNameLst>
                                      </p:cBhvr>
                                      <p:to>
                                        <p:strVal val="visible"/>
                                      </p:to>
                                    </p:set>
                                    <p:animEffect transition="in" filter="box(in)">
                                      <p:cBhvr>
                                        <p:cTn id="36" dur="500"/>
                                        <p:tgtEl>
                                          <p:spTgt spid="181260"/>
                                        </p:tgtEl>
                                      </p:cBhvr>
                                    </p:animEffect>
                                  </p:childTnLst>
                                </p:cTn>
                              </p:par>
                            </p:childTnLst>
                          </p:cTn>
                        </p:par>
                        <p:par>
                          <p:cTn id="37" fill="hold" nodeType="afterGroup">
                            <p:stCondLst>
                              <p:cond delay="1500"/>
                            </p:stCondLst>
                            <p:childTnLst>
                              <p:par>
                                <p:cTn id="38" presetID="5" presetClass="entr" presetSubtype="10" fill="hold" nodeType="afterEffect">
                                  <p:stCondLst>
                                    <p:cond delay="0"/>
                                  </p:stCondLst>
                                  <p:childTnLst>
                                    <p:set>
                                      <p:cBhvr>
                                        <p:cTn id="39" dur="1" fill="hold">
                                          <p:stCondLst>
                                            <p:cond delay="0"/>
                                          </p:stCondLst>
                                        </p:cTn>
                                        <p:tgtEl>
                                          <p:spTgt spid="181261"/>
                                        </p:tgtEl>
                                        <p:attrNameLst>
                                          <p:attrName>style.visibility</p:attrName>
                                        </p:attrNameLst>
                                      </p:cBhvr>
                                      <p:to>
                                        <p:strVal val="visible"/>
                                      </p:to>
                                    </p:set>
                                    <p:animEffect transition="in" filter="checkerboard(across)">
                                      <p:cBhvr>
                                        <p:cTn id="40" dur="500"/>
                                        <p:tgtEl>
                                          <p:spTgt spid="181261"/>
                                        </p:tgtEl>
                                      </p:cBhvr>
                                    </p:animEffect>
                                  </p:childTnLst>
                                </p:cTn>
                              </p:par>
                            </p:childTnLst>
                          </p:cTn>
                        </p:par>
                        <p:par>
                          <p:cTn id="41" fill="hold" nodeType="afterGroup">
                            <p:stCondLst>
                              <p:cond delay="2000"/>
                            </p:stCondLst>
                            <p:childTnLst>
                              <p:par>
                                <p:cTn id="42" presetID="9" presetClass="entr" presetSubtype="0" fill="hold" nodeType="afterEffect">
                                  <p:stCondLst>
                                    <p:cond delay="0"/>
                                  </p:stCondLst>
                                  <p:childTnLst>
                                    <p:set>
                                      <p:cBhvr>
                                        <p:cTn id="43" dur="1" fill="hold">
                                          <p:stCondLst>
                                            <p:cond delay="0"/>
                                          </p:stCondLst>
                                        </p:cTn>
                                        <p:tgtEl>
                                          <p:spTgt spid="181262"/>
                                        </p:tgtEl>
                                        <p:attrNameLst>
                                          <p:attrName>style.visibility</p:attrName>
                                        </p:attrNameLst>
                                      </p:cBhvr>
                                      <p:to>
                                        <p:strVal val="visible"/>
                                      </p:to>
                                    </p:set>
                                    <p:animEffect transition="in" filter="dissolve">
                                      <p:cBhvr>
                                        <p:cTn id="44" dur="500"/>
                                        <p:tgtEl>
                                          <p:spTgt spid="181262"/>
                                        </p:tgtEl>
                                      </p:cBhvr>
                                    </p:animEffect>
                                  </p:childTnLst>
                                </p:cTn>
                              </p:par>
                            </p:childTnLst>
                          </p:cTn>
                        </p:par>
                        <p:par>
                          <p:cTn id="45" fill="hold" nodeType="afterGroup">
                            <p:stCondLst>
                              <p:cond delay="2500"/>
                            </p:stCondLst>
                            <p:childTnLst>
                              <p:par>
                                <p:cTn id="46" presetID="5" presetClass="entr" presetSubtype="10" fill="hold" nodeType="afterEffect">
                                  <p:stCondLst>
                                    <p:cond delay="0"/>
                                  </p:stCondLst>
                                  <p:childTnLst>
                                    <p:set>
                                      <p:cBhvr>
                                        <p:cTn id="47" dur="1" fill="hold">
                                          <p:stCondLst>
                                            <p:cond delay="0"/>
                                          </p:stCondLst>
                                        </p:cTn>
                                        <p:tgtEl>
                                          <p:spTgt spid="181264"/>
                                        </p:tgtEl>
                                        <p:attrNameLst>
                                          <p:attrName>style.visibility</p:attrName>
                                        </p:attrNameLst>
                                      </p:cBhvr>
                                      <p:to>
                                        <p:strVal val="visible"/>
                                      </p:to>
                                    </p:set>
                                    <p:animEffect transition="in" filter="checkerboard(across)">
                                      <p:cBhvr>
                                        <p:cTn id="48" dur="500"/>
                                        <p:tgtEl>
                                          <p:spTgt spid="181264"/>
                                        </p:tgtEl>
                                      </p:cBhvr>
                                    </p:animEffect>
                                  </p:childTnLst>
                                </p:cTn>
                              </p:par>
                            </p:childTnLst>
                          </p:cTn>
                        </p:par>
                        <p:par>
                          <p:cTn id="49" fill="hold" nodeType="afterGroup">
                            <p:stCondLst>
                              <p:cond delay="3000"/>
                            </p:stCondLst>
                            <p:childTnLst>
                              <p:par>
                                <p:cTn id="50" presetID="9" presetClass="entr" presetSubtype="0" fill="hold" nodeType="afterEffect">
                                  <p:stCondLst>
                                    <p:cond delay="0"/>
                                  </p:stCondLst>
                                  <p:childTnLst>
                                    <p:set>
                                      <p:cBhvr>
                                        <p:cTn id="51" dur="1" fill="hold">
                                          <p:stCondLst>
                                            <p:cond delay="0"/>
                                          </p:stCondLst>
                                        </p:cTn>
                                        <p:tgtEl>
                                          <p:spTgt spid="181263"/>
                                        </p:tgtEl>
                                        <p:attrNameLst>
                                          <p:attrName>style.visibility</p:attrName>
                                        </p:attrNameLst>
                                      </p:cBhvr>
                                      <p:to>
                                        <p:strVal val="visible"/>
                                      </p:to>
                                    </p:set>
                                    <p:animEffect transition="in" filter="dissolve">
                                      <p:cBhvr>
                                        <p:cTn id="52" dur="500"/>
                                        <p:tgtEl>
                                          <p:spTgt spid="18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9" grpId="0" animBg="1"/>
      <p:bldP spid="181260" grpId="0" animBg="1"/>
      <p:bldP spid="181261" grpId="0" animBg="1"/>
      <p:bldP spid="181262" grpId="0" animBg="1"/>
      <p:bldP spid="181263" grpId="0" animBg="1"/>
      <p:bldP spid="181264" grpId="0" animBg="1"/>
      <p:bldP spid="181265" grpId="0" animBg="1"/>
      <p:bldP spid="181268" grpId="0" animBg="1"/>
      <p:bldP spid="181268" grpId="1" animBg="1"/>
      <p:bldP spid="181269" grpId="0" animBg="1"/>
      <p:bldP spid="1812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a16="http://schemas.microsoft.com/office/drawing/2014/main"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a16="http://schemas.microsoft.com/office/drawing/2014/main"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a16="http://schemas.microsoft.com/office/drawing/2014/main"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a16="http://schemas.microsoft.com/office/drawing/2014/main"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a16="http://schemas.microsoft.com/office/drawing/2014/main"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a16="http://schemas.microsoft.com/office/drawing/2014/main"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a16="http://schemas.microsoft.com/office/drawing/2014/main"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 SU 10 H2">
            <a:extLst>
              <a:ext uri="{FF2B5EF4-FFF2-40B4-BE49-F238E27FC236}">
                <a16:creationId xmlns:a16="http://schemas.microsoft.com/office/drawing/2014/main" id="{690CEA92-6090-DA84-4A12-7D263AA1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941" y="457200"/>
            <a:ext cx="2812256" cy="3733800"/>
          </a:xfrm>
          <a:prstGeom prst="roundRect">
            <a:avLst/>
          </a:prstGeom>
          <a:solidFill>
            <a:srgbClr val="FF0000"/>
          </a:solidFill>
          <a:ln w="9525">
            <a:solidFill>
              <a:srgbClr val="FF0000"/>
            </a:solidFill>
            <a:miter lim="800000"/>
            <a:headEnd/>
            <a:tailEnd/>
          </a:ln>
        </p:spPr>
      </p:pic>
      <p:sp>
        <p:nvSpPr>
          <p:cNvPr id="24579" name="Text Box 3">
            <a:extLst>
              <a:ext uri="{FF2B5EF4-FFF2-40B4-BE49-F238E27FC236}">
                <a16:creationId xmlns:a16="http://schemas.microsoft.com/office/drawing/2014/main" id="{46E397B5-0F04-CC92-0676-5C6BA1B07687}"/>
              </a:ext>
            </a:extLst>
          </p:cNvPr>
          <p:cNvSpPr txBox="1">
            <a:spLocks noChangeArrowheads="1"/>
          </p:cNvSpPr>
          <p:nvPr/>
        </p:nvSpPr>
        <p:spPr bwMode="auto">
          <a:xfrm>
            <a:off x="1028700" y="4316016"/>
            <a:ext cx="382905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Cặp chân đèn hoa lam thế kỉ XVII</a:t>
            </a:r>
          </a:p>
        </p:txBody>
      </p:sp>
      <p:pic>
        <p:nvPicPr>
          <p:cNvPr id="24580" name="Picture 4" descr="L SU10 h3">
            <a:extLst>
              <a:ext uri="{FF2B5EF4-FFF2-40B4-BE49-F238E27FC236}">
                <a16:creationId xmlns:a16="http://schemas.microsoft.com/office/drawing/2014/main" id="{129C537D-B096-6699-8BE5-6CEE7FBE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25" y="403027"/>
            <a:ext cx="1827610" cy="3719513"/>
          </a:xfrm>
          <a:prstGeom prst="roundRect">
            <a:avLst/>
          </a:prstGeom>
          <a:solidFill>
            <a:srgbClr val="FF0000"/>
          </a:solidFill>
          <a:ln w="9525">
            <a:solidFill>
              <a:srgbClr val="FF0000"/>
            </a:solidFill>
            <a:miter lim="800000"/>
            <a:headEnd/>
            <a:tailEnd/>
          </a:ln>
        </p:spPr>
      </p:pic>
      <p:sp>
        <p:nvSpPr>
          <p:cNvPr id="24581" name="Text Box 5">
            <a:extLst>
              <a:ext uri="{FF2B5EF4-FFF2-40B4-BE49-F238E27FC236}">
                <a16:creationId xmlns:a16="http://schemas.microsoft.com/office/drawing/2014/main" id="{603D843B-EC78-303E-FA1D-7A64F508F689}"/>
              </a:ext>
            </a:extLst>
          </p:cNvPr>
          <p:cNvSpPr txBox="1">
            <a:spLocks noChangeArrowheads="1"/>
          </p:cNvSpPr>
          <p:nvPr/>
        </p:nvSpPr>
        <p:spPr bwMode="auto">
          <a:xfrm>
            <a:off x="5749529" y="4304110"/>
            <a:ext cx="217170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Lư hương (1590 )</a:t>
            </a:r>
            <a:r>
              <a:rPr lang="en-US" altLang="vi-VN" sz="1800">
                <a:solidFill>
                  <a:srgbClr val="028910"/>
                </a:solidFill>
                <a:latin typeface="+mn-lt"/>
                <a:cs typeface="Times New Roman" panose="02020603050405020304" pitchFamily="18" charset="0"/>
              </a:rPr>
              <a:t>  </a:t>
            </a:r>
          </a:p>
        </p:txBody>
      </p:sp>
      <p:pic>
        <p:nvPicPr>
          <p:cNvPr id="30726" name="Picture 8" descr="stars">
            <a:extLst>
              <a:ext uri="{FF2B5EF4-FFF2-40B4-BE49-F238E27FC236}">
                <a16:creationId xmlns:a16="http://schemas.microsoft.com/office/drawing/2014/main" id="{C854D89B-1F85-83CB-A138-4E4210A91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3536156"/>
            <a:ext cx="367904" cy="4048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par>
                                <p:cTn id="8" presetID="8" presetClass="entr" presetSubtype="1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diamond(in)">
                                      <p:cBhvr>
                                        <p:cTn id="10" dur="2000"/>
                                        <p:tgtEl>
                                          <p:spTgt spid="24580"/>
                                        </p:tgtEl>
                                      </p:cBhvr>
                                    </p:animEffect>
                                  </p:childTnLst>
                                </p:cTn>
                              </p:par>
                              <p:par>
                                <p:cTn id="11" presetID="8"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diamond(in)">
                                      <p:cBhvr>
                                        <p:cTn id="13" dur="2000"/>
                                        <p:tgtEl>
                                          <p:spTgt spid="24581"/>
                                        </p:tgtEl>
                                      </p:cBhvr>
                                    </p:animEffect>
                                  </p:childTnLst>
                                </p:cTn>
                              </p:par>
                              <p:par>
                                <p:cTn id="14" presetID="8" presetClass="entr" presetSubtype="16" fill="hold"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diamond(in)">
                                      <p:cBhvr>
                                        <p:cTn id="16"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a16="http://schemas.microsoft.com/office/drawing/2014/main"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A4B3-FE04-8AB5-9698-4199A5B65406}"/>
              </a:ext>
            </a:extLst>
          </p:cNvPr>
          <p:cNvSpPr>
            <a:spLocks noGrp="1"/>
          </p:cNvSpPr>
          <p:nvPr>
            <p:ph type="title"/>
          </p:nvPr>
        </p:nvSpPr>
        <p:spPr>
          <a:xfrm>
            <a:off x="4857750" y="989410"/>
            <a:ext cx="4000500" cy="845344"/>
          </a:xfrm>
          <a:prstGeom prst="roundRect">
            <a:avLst/>
          </a:prstGeom>
        </p:spPr>
        <p:txBody>
          <a:bodyPr>
            <a:normAutofit fontScale="90000"/>
          </a:bodyPr>
          <a:lstStyle/>
          <a:p>
            <a:pPr eaLnBrk="1" hangingPunct="1">
              <a:defRPr/>
            </a:pPr>
            <a:r>
              <a:rPr lang="en-US" sz="2100" b="1">
                <a:solidFill>
                  <a:srgbClr val="028910"/>
                </a:solidFill>
                <a:latin typeface="+mj-lt"/>
                <a:ea typeface="+mn-ea"/>
                <a:cs typeface="Times New Roman" panose="02020603050405020304" pitchFamily="18" charset="0"/>
              </a:rPr>
              <a:t>Rồng vẽ trên gốm</a:t>
            </a:r>
            <a:r>
              <a:rPr lang="en-US" sz="2100" b="1" dirty="0">
                <a:solidFill>
                  <a:srgbClr val="028910"/>
                </a:solidFill>
                <a:latin typeface="+mj-lt"/>
                <a:ea typeface="+mn-ea"/>
                <a:cs typeface="Times New Roman" panose="02020603050405020304" pitchFamily="18" charset="0"/>
              </a:rPr>
              <a:t> </a:t>
            </a:r>
            <a:r>
              <a:rPr lang="en-US" sz="2100" b="1">
                <a:solidFill>
                  <a:srgbClr val="028910"/>
                </a:solidFill>
                <a:latin typeface="+mj-lt"/>
                <a:ea typeface="+mn-ea"/>
                <a:cs typeface="Times New Roman" panose="02020603050405020304" pitchFamily="18" charset="0"/>
              </a:rPr>
              <a:t>lam thế kỉ XVI</a:t>
            </a:r>
            <a:endParaRPr lang="en-US" sz="2100" b="1" dirty="0">
              <a:solidFill>
                <a:srgbClr val="028910"/>
              </a:solidFill>
              <a:latin typeface="+mj-lt"/>
              <a:ea typeface="+mn-ea"/>
              <a:cs typeface="Times New Roman" panose="02020603050405020304" pitchFamily="18" charset="0"/>
            </a:endParaRPr>
          </a:p>
        </p:txBody>
      </p:sp>
      <p:pic>
        <p:nvPicPr>
          <p:cNvPr id="32771" name="Content Placeholder 5" descr="Gom_Bat_Trang_Su_tu_long_ma_the_ky_18.jpg">
            <a:extLst>
              <a:ext uri="{FF2B5EF4-FFF2-40B4-BE49-F238E27FC236}">
                <a16:creationId xmlns:a16="http://schemas.microsoft.com/office/drawing/2014/main" id="{F4FA38F8-DB7C-AD51-49B1-54F474D32E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0081" y="2583657"/>
            <a:ext cx="4171950" cy="2269331"/>
          </a:xfrm>
          <a:prstGeom prst="roundRect">
            <a:avLst/>
          </a:prstGeom>
          <a:ln w="28575">
            <a:solidFill>
              <a:schemeClr val="tx1"/>
            </a:solidFill>
            <a:miter lim="800000"/>
            <a:headEnd/>
            <a:tailEnd/>
          </a:ln>
        </p:spPr>
      </p:pic>
      <p:pic>
        <p:nvPicPr>
          <p:cNvPr id="32772" name="Picture 3" descr="C:\Users\admin\Downloads\Gom_Bat_Trang-Rong_the_ky_16.jpg">
            <a:extLst>
              <a:ext uri="{FF2B5EF4-FFF2-40B4-BE49-F238E27FC236}">
                <a16:creationId xmlns:a16="http://schemas.microsoft.com/office/drawing/2014/main" id="{FE3B4BEC-1044-604B-47F1-D0A31BA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57200"/>
            <a:ext cx="4167188" cy="1828800"/>
          </a:xfrm>
          <a:prstGeom prst="round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0DA0A41-395F-434E-05C4-2D84C43D2C68}"/>
              </a:ext>
            </a:extLst>
          </p:cNvPr>
          <p:cNvSpPr/>
          <p:nvPr/>
        </p:nvSpPr>
        <p:spPr>
          <a:xfrm>
            <a:off x="5257800" y="3438525"/>
            <a:ext cx="3200400" cy="817245"/>
          </a:xfrm>
          <a:prstGeom prst="roundRect">
            <a:avLst/>
          </a:prstGeom>
        </p:spPr>
        <p:txBody>
          <a:bodyPr>
            <a:spAutoFit/>
          </a:bodyPr>
          <a:lstStyle/>
          <a:p>
            <a:pPr>
              <a:defRPr/>
            </a:pPr>
            <a:r>
              <a:rPr lang="vi-VN" sz="2100" b="1" dirty="0">
                <a:solidFill>
                  <a:srgbClr val="028910"/>
                </a:solidFill>
                <a:latin typeface="+mj-lt"/>
              </a:rPr>
              <a:t>Sư tử</a:t>
            </a:r>
            <a:r>
              <a:rPr lang="en-US" sz="2100" b="1" dirty="0">
                <a:solidFill>
                  <a:srgbClr val="028910"/>
                </a:solidFill>
                <a:latin typeface="+mj-lt"/>
              </a:rPr>
              <a:t> </a:t>
            </a:r>
            <a:r>
              <a:rPr lang="vi-VN" sz="2100" b="1" dirty="0">
                <a:solidFill>
                  <a:srgbClr val="028910"/>
                </a:solidFill>
                <a:latin typeface="+mj-lt"/>
              </a:rPr>
              <a:t>-</a:t>
            </a:r>
            <a:r>
              <a:rPr lang="en-US" sz="2100" b="1" dirty="0">
                <a:solidFill>
                  <a:srgbClr val="028910"/>
                </a:solidFill>
                <a:latin typeface="+mj-lt"/>
              </a:rPr>
              <a:t> </a:t>
            </a:r>
            <a:r>
              <a:rPr lang="vi-VN" sz="2100" b="1" dirty="0">
                <a:solidFill>
                  <a:srgbClr val="028910"/>
                </a:solidFill>
                <a:latin typeface="+mj-lt"/>
              </a:rPr>
              <a:t>long mã chạm nổi trên gốm thế kỉ XVIII</a:t>
            </a:r>
            <a:endParaRPr lang="en-US" sz="2100" b="1" dirty="0">
              <a:solidFill>
                <a:srgbClr val="028910"/>
              </a:solidFill>
              <a:latin typeface="+mj-lt"/>
            </a:endParaRPr>
          </a:p>
        </p:txBody>
      </p:sp>
      <p:pic>
        <p:nvPicPr>
          <p:cNvPr id="4" name="Content Placeholder 5" descr="Gom_Bat_Trang_Su_tu_long_ma_the_ky_18.jpg">
            <a:extLst>
              <a:ext uri="{FF2B5EF4-FFF2-40B4-BE49-F238E27FC236}">
                <a16:creationId xmlns:a16="http://schemas.microsoft.com/office/drawing/2014/main" id="{68D78AB3-7671-49AF-545C-AE4E8B1AC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319" y="2416969"/>
            <a:ext cx="4171950" cy="2269331"/>
          </a:xfrm>
          <a:prstGeom prst="round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a16="http://schemas.microsoft.com/office/drawing/2014/main"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a16="http://schemas.microsoft.com/office/drawing/2014/main"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a16="http://schemas.microsoft.com/office/drawing/2014/main"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mj-lt"/>
              </a:rPr>
              <a:t>Start</a:t>
            </a:r>
          </a:p>
        </p:txBody>
      </p:sp>
    </p:spTree>
    <p:extLst>
      <p:ext uri="{BB962C8B-B14F-4D97-AF65-F5344CB8AC3E}">
        <p14:creationId xmlns:p14="http://schemas.microsoft.com/office/powerpoint/2010/main" val="89162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a16="http://schemas.microsoft.com/office/drawing/2014/main"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a16="http://schemas.microsoft.com/office/drawing/2014/main"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dirty="0">
                <a:solidFill>
                  <a:schemeClr val="tx1"/>
                </a:solidFill>
              </a:rPr>
              <a:t>“Làng Đam thì bán </a:t>
            </a:r>
            <a:r>
              <a:rPr lang="vi-VN" sz="1500" b="1" i="1" dirty="0">
                <a:solidFill>
                  <a:srgbClr val="FF0000"/>
                </a:solidFill>
              </a:rPr>
              <a:t>mắm tôm</a:t>
            </a:r>
          </a:p>
          <a:p>
            <a:pPr algn="ctr">
              <a:defRPr/>
            </a:pPr>
            <a:r>
              <a:rPr lang="vi-VN" sz="1500" b="1" i="1" dirty="0">
                <a:solidFill>
                  <a:schemeClr val="tx1"/>
                </a:solidFill>
              </a:rPr>
              <a:t>Làng Họa </a:t>
            </a:r>
            <a:r>
              <a:rPr lang="vi-VN" sz="1500" b="1" i="1" dirty="0">
                <a:solidFill>
                  <a:srgbClr val="FF0000"/>
                </a:solidFill>
              </a:rPr>
              <a:t>đan dó</a:t>
            </a:r>
            <a:r>
              <a:rPr lang="vi-VN" sz="1500" b="1" i="1" dirty="0">
                <a:solidFill>
                  <a:schemeClr val="tx1"/>
                </a:solidFill>
              </a:rPr>
              <a:t>, làng Om </a:t>
            </a:r>
            <a:r>
              <a:rPr lang="vi-VN" sz="1500" b="1" i="1" dirty="0">
                <a:solidFill>
                  <a:srgbClr val="FF0000"/>
                </a:solidFill>
              </a:rPr>
              <a:t>quấn thừng</a:t>
            </a:r>
            <a:r>
              <a:rPr lang="vi-VN" sz="1500" b="1" i="1" dirty="0">
                <a:solidFill>
                  <a:schemeClr val="tx1"/>
                </a:solidFill>
              </a:rPr>
              <a:t>”.</a:t>
            </a:r>
          </a:p>
          <a:p>
            <a:pPr algn="ctr">
              <a:defRPr/>
            </a:pPr>
            <a:r>
              <a:rPr lang="vi-VN" sz="1500" b="1" i="1" dirty="0">
                <a:solidFill>
                  <a:schemeClr val="tx1"/>
                </a:solidFill>
              </a:rPr>
              <a:t>“Tương Trúc làm nghề </a:t>
            </a:r>
            <a:r>
              <a:rPr lang="vi-VN" sz="1500" b="1" i="1" dirty="0">
                <a:solidFill>
                  <a:srgbClr val="FF0000"/>
                </a:solidFill>
              </a:rPr>
              <a:t>lược sừng</a:t>
            </a:r>
            <a:r>
              <a:rPr lang="vi-VN" sz="1500" b="1" i="1" dirty="0">
                <a:solidFill>
                  <a:schemeClr val="tx1"/>
                </a:solidFill>
              </a:rPr>
              <a:t>,</a:t>
            </a:r>
          </a:p>
          <a:p>
            <a:pPr algn="ctr">
              <a:defRPr/>
            </a:pPr>
            <a:r>
              <a:rPr lang="vi-VN" sz="1500" b="1" i="1" dirty="0">
                <a:solidFill>
                  <a:schemeClr val="tx1"/>
                </a:solidFill>
              </a:rPr>
              <a:t>Tự Khoát </a:t>
            </a:r>
            <a:r>
              <a:rPr lang="vi-VN" sz="1500" b="1" i="1" dirty="0">
                <a:solidFill>
                  <a:srgbClr val="FF0000"/>
                </a:solidFill>
              </a:rPr>
              <a:t>đan thúng</a:t>
            </a:r>
            <a:r>
              <a:rPr lang="vi-VN" sz="1500" b="1" i="1" dirty="0">
                <a:solidFill>
                  <a:schemeClr val="tx1"/>
                </a:solidFill>
              </a:rPr>
              <a:t>, Vĩnh Trung làm </a:t>
            </a:r>
            <a:r>
              <a:rPr lang="vi-VN" sz="1500" b="1" i="1" dirty="0">
                <a:solidFill>
                  <a:srgbClr val="FF0000"/>
                </a:solidFill>
              </a:rPr>
              <a:t>giành</a:t>
            </a:r>
            <a:r>
              <a:rPr lang="vi-VN" sz="1500" b="1" i="1" dirty="0">
                <a:solidFill>
                  <a:schemeClr val="tx1"/>
                </a:solidFill>
              </a:rPr>
              <a:t>”.</a:t>
            </a:r>
          </a:p>
        </p:txBody>
      </p:sp>
      <p:sp>
        <p:nvSpPr>
          <p:cNvPr id="7" name="Rectangle 6">
            <a:extLst>
              <a:ext uri="{FF2B5EF4-FFF2-40B4-BE49-F238E27FC236}">
                <a16:creationId xmlns:a16="http://schemas.microsoft.com/office/drawing/2014/main"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a16="http://schemas.microsoft.com/office/drawing/2014/main"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a16="http://schemas.microsoft.com/office/drawing/2014/main"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190500" y="146187"/>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1937087"/>
            <a:ext cx="2846993" cy="1508105"/>
          </a:xfrm>
          <a:prstGeom prst="rect">
            <a:avLst/>
          </a:prstGeom>
          <a:noFill/>
        </p:spPr>
        <p:txBody>
          <a:bodyPr wrap="square" rtlCol="0">
            <a:spAutoFit/>
          </a:bodyPr>
          <a:lstStyle/>
          <a:p>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id="{40ECE58B-36E3-BA64-9F71-49ABA7E2A144}"/>
              </a:ext>
            </a:extLst>
          </p:cNvPr>
          <p:cNvSpPr/>
          <p:nvPr/>
        </p:nvSpPr>
        <p:spPr>
          <a:xfrm>
            <a:off x="3491966" y="1733550"/>
            <a:ext cx="5461534" cy="3060837"/>
          </a:xfrm>
          <a:prstGeom prst="cloudCallout">
            <a:avLst>
              <a:gd name="adj1" fmla="val 12940"/>
              <a:gd name="adj2" fmla="val -48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457200" algn="just">
              <a:lnSpc>
                <a:spcPct val="115000"/>
              </a:lnSpc>
              <a:spcAft>
                <a:spcPts val="1000"/>
              </a:spcAft>
            </a:pPr>
            <a:r>
              <a:rPr lang="en-US" sz="2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9.2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9.3 qua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XVI – XVIII?</a:t>
            </a:r>
            <a:endParaRPr lang="en-US" sz="2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6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4031873"/>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Buôn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bán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mở</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rộng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mạng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lưới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chợ</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hình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ở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nhiều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vùng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a:t>
            </a:r>
          </a:p>
          <a:p>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Nhiều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đô</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xuất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gắn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với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hoạt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Thăng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Long,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Phố</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Hiến</a:t>
            </a:r>
            <a:r>
              <a:rPr lang="en-US" sz="2400" kern="1200" dirty="0">
                <a:solidFill>
                  <a:srgbClr val="0000FF"/>
                </a:solidFill>
                <a:latin typeface="Times New Roman" panose="02020603050405020304" pitchFamily="18" charset="0"/>
                <a:ea typeface="+mn-ea"/>
                <a:cs typeface="Times New Roman" panose="02020603050405020304" pitchFamily="18" charset="0"/>
              </a:rPr>
              <a:t>( </a:t>
            </a:r>
            <a:r>
              <a:rPr lang="en-US" sz="2400" kern="1200" dirty="0" err="1">
                <a:solidFill>
                  <a:srgbClr val="0000FF"/>
                </a:solidFill>
                <a:latin typeface="Times New Roman" panose="02020603050405020304" pitchFamily="18" charset="0"/>
                <a:ea typeface="+mn-ea"/>
                <a:cs typeface="Times New Roman" panose="02020603050405020304" pitchFamily="18" charset="0"/>
              </a:rPr>
              <a:t>Đàng</a:t>
            </a:r>
            <a:r>
              <a:rPr lang="en-US" sz="2400" kern="1200" dirty="0">
                <a:solidFill>
                  <a:srgbClr val="0000FF"/>
                </a:solidFill>
                <a:latin typeface="Times New Roman" panose="02020603050405020304" pitchFamily="18" charset="0"/>
                <a:ea typeface="+mn-ea"/>
                <a:cs typeface="Times New Roman" panose="02020603050405020304" pitchFamily="18" charset="0"/>
              </a:rPr>
              <a:t> </a:t>
            </a:r>
            <a:r>
              <a:rPr lang="en-US" sz="2400" kern="1200" dirty="0" err="1">
                <a:solidFill>
                  <a:srgbClr val="0000FF"/>
                </a:solidFill>
                <a:latin typeface="Times New Roman" panose="02020603050405020304" pitchFamily="18" charset="0"/>
                <a:ea typeface="+mn-ea"/>
                <a:cs typeface="Times New Roman" panose="02020603050405020304" pitchFamily="18" charset="0"/>
              </a:rPr>
              <a:t>ngoài</a:t>
            </a:r>
            <a:r>
              <a:rPr lang="en-US" sz="2400" kern="1200" dirty="0">
                <a:solidFill>
                  <a:srgbClr val="0000FF"/>
                </a:solidFill>
                <a:latin typeface="Times New Roman" panose="02020603050405020304" pitchFamily="18" charset="0"/>
                <a:ea typeface="+mn-ea"/>
                <a:cs typeface="Times New Roman" panose="02020603050405020304" pitchFamily="18" charset="0"/>
              </a:rPr>
              <a: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Thanh Hà,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Hội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An, Gia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Định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Đàng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Trong).</a:t>
            </a:r>
          </a:p>
          <a:p>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Nửa</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sau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TK XVIII,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suy</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tàn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do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quyền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sách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hạn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chế</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thương</a:t>
            </a:r>
            <a:endParaRPr lang="en-US" sz="2400" kern="1200" dirty="0">
              <a:solidFill>
                <a:srgbClr val="0000FF"/>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0"/>
              </a:spcAft>
            </a:pP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8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228600" y="717569"/>
            <a:ext cx="67056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pSp>
        <p:nvGrpSpPr>
          <p:cNvPr id="7" name="Group 6">
            <a:extLst>
              <a:ext uri="{FF2B5EF4-FFF2-40B4-BE49-F238E27FC236}">
                <a16:creationId xmlns:a16="http://schemas.microsoft.com/office/drawing/2014/main" id="{FA4A7FA6-8665-A537-2C89-70AA1B5F93C1}"/>
              </a:ext>
            </a:extLst>
          </p:cNvPr>
          <p:cNvGrpSpPr/>
          <p:nvPr/>
        </p:nvGrpSpPr>
        <p:grpSpPr>
          <a:xfrm>
            <a:off x="5562599" y="717570"/>
            <a:ext cx="3314701" cy="4099940"/>
            <a:chOff x="6098507" y="914492"/>
            <a:chExt cx="2778793" cy="3903017"/>
          </a:xfrm>
        </p:grpSpPr>
        <p:pic>
          <p:nvPicPr>
            <p:cNvPr id="3" name="Picture 2">
              <a:extLst>
                <a:ext uri="{FF2B5EF4-FFF2-40B4-BE49-F238E27FC236}">
                  <a16:creationId xmlns:a16="http://schemas.microsoft.com/office/drawing/2014/main"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
        <p:nvSpPr>
          <p:cNvPr id="8" name="AutoShape 20">
            <a:extLst>
              <a:ext uri="{FF2B5EF4-FFF2-40B4-BE49-F238E27FC236}">
                <a16:creationId xmlns:a16="http://schemas.microsoft.com/office/drawing/2014/main" id="{7F90D82F-4EF9-7659-D278-FA8C85D12630}"/>
              </a:ext>
            </a:extLst>
          </p:cNvPr>
          <p:cNvSpPr>
            <a:spLocks noChangeArrowheads="1"/>
          </p:cNvSpPr>
          <p:nvPr/>
        </p:nvSpPr>
        <p:spPr bwMode="auto">
          <a:xfrm>
            <a:off x="1905000" y="1600200"/>
            <a:ext cx="2895600" cy="2114550"/>
          </a:xfrm>
          <a:prstGeom prst="cloudCallout">
            <a:avLst>
              <a:gd name="adj1" fmla="val -35241"/>
              <a:gd name="adj2" fmla="val 132176"/>
            </a:avLst>
          </a:prstGeom>
          <a:solidFill>
            <a:srgbClr val="FFCCFF"/>
          </a:solidFill>
          <a:ln w="9525">
            <a:solidFill>
              <a:srgbClr val="00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800" b="1" dirty="0" err="1"/>
              <a:t>Hãy</a:t>
            </a:r>
            <a:r>
              <a:rPr lang="en-US" altLang="en-US" sz="1800" b="1" dirty="0"/>
              <a:t> </a:t>
            </a:r>
            <a:r>
              <a:rPr lang="en-US" altLang="en-US" sz="1800" b="1" dirty="0" err="1"/>
              <a:t>xác</a:t>
            </a:r>
            <a:r>
              <a:rPr lang="en-US" altLang="en-US" sz="1800" b="1" dirty="0"/>
              <a:t> </a:t>
            </a:r>
            <a:r>
              <a:rPr lang="en-US" altLang="en-US" sz="1800" b="1" dirty="0" err="1"/>
              <a:t>định</a:t>
            </a:r>
            <a:r>
              <a:rPr lang="en-US" altLang="en-US" sz="1800" b="1" dirty="0"/>
              <a:t> </a:t>
            </a:r>
            <a:r>
              <a:rPr lang="en-US" altLang="en-US" sz="1800" b="1" dirty="0" err="1"/>
              <a:t>trên</a:t>
            </a:r>
            <a:r>
              <a:rPr lang="en-US" altLang="en-US" sz="1800" b="1" dirty="0"/>
              <a:t> </a:t>
            </a:r>
            <a:r>
              <a:rPr lang="en-US" altLang="en-US" sz="1800" b="1" dirty="0" err="1"/>
              <a:t>bản</a:t>
            </a:r>
            <a:r>
              <a:rPr lang="en-US" altLang="en-US" sz="1800" b="1" dirty="0"/>
              <a:t> </a:t>
            </a:r>
            <a:r>
              <a:rPr lang="en-US" altLang="en-US" sz="1800" b="1" dirty="0" err="1"/>
              <a:t>đồ</a:t>
            </a:r>
            <a:r>
              <a:rPr lang="en-US" altLang="en-US" sz="1800" b="1" dirty="0"/>
              <a:t> </a:t>
            </a:r>
            <a:r>
              <a:rPr lang="en-US" altLang="en-US" sz="1800" b="1" dirty="0" err="1"/>
              <a:t>một</a:t>
            </a:r>
            <a:r>
              <a:rPr lang="en-US" altLang="en-US" sz="1800" b="1" dirty="0"/>
              <a:t> </a:t>
            </a:r>
            <a:r>
              <a:rPr lang="en-US" altLang="en-US" sz="1800" b="1" dirty="0" err="1"/>
              <a:t>số</a:t>
            </a:r>
            <a:r>
              <a:rPr lang="en-US" altLang="en-US" sz="1800" b="1" dirty="0"/>
              <a:t> </a:t>
            </a:r>
            <a:r>
              <a:rPr lang="en-US" altLang="en-US" sz="1800" b="1" dirty="0" err="1"/>
              <a:t>đô</a:t>
            </a:r>
            <a:r>
              <a:rPr lang="en-US" altLang="en-US" sz="1800" b="1" dirty="0"/>
              <a:t> </a:t>
            </a:r>
            <a:r>
              <a:rPr lang="en-US" altLang="en-US" sz="1800" b="1" dirty="0" err="1"/>
              <a:t>thị</a:t>
            </a:r>
            <a:r>
              <a:rPr lang="en-US" altLang="en-US" sz="1800" b="1" dirty="0"/>
              <a:t> </a:t>
            </a:r>
            <a:r>
              <a:rPr lang="en-US" altLang="en-US" sz="1800" b="1" dirty="0" err="1"/>
              <a:t>nổi</a:t>
            </a:r>
            <a:r>
              <a:rPr lang="en-US" altLang="en-US" sz="1800" b="1" dirty="0"/>
              <a:t> </a:t>
            </a:r>
            <a:r>
              <a:rPr lang="en-US" altLang="en-US" sz="1800" b="1" dirty="0" err="1"/>
              <a:t>tiếng</a:t>
            </a:r>
            <a:r>
              <a:rPr lang="en-US" altLang="en-US" sz="1800" b="1" dirty="0"/>
              <a:t> ở </a:t>
            </a:r>
            <a:r>
              <a:rPr lang="en-US" altLang="en-US" sz="1800" b="1" dirty="0" err="1"/>
              <a:t>thế</a:t>
            </a:r>
            <a:r>
              <a:rPr lang="en-US" altLang="en-US" sz="1800" b="1" dirty="0"/>
              <a:t> </a:t>
            </a:r>
            <a:r>
              <a:rPr lang="en-US" altLang="en-US" sz="1800" b="1" dirty="0" err="1"/>
              <a:t>kỉ</a:t>
            </a:r>
            <a:r>
              <a:rPr lang="en-US" altLang="en-US" sz="1800" b="1" dirty="0"/>
              <a:t> XVII- XVIII?</a:t>
            </a:r>
            <a:endParaRPr lang="en-US" altLang="en-US" sz="1800" b="1" u="sng" dirty="0"/>
          </a:p>
          <a:p>
            <a:pPr eaLnBrk="1" hangingPunct="1">
              <a:buFontTx/>
              <a:buNone/>
            </a:pPr>
            <a:r>
              <a:rPr lang="en-US" altLang="en-US" sz="1200" dirty="0"/>
              <a:t>  </a:t>
            </a:r>
          </a:p>
        </p:txBody>
      </p:sp>
    </p:spTree>
    <p:extLst>
      <p:ext uri="{BB962C8B-B14F-4D97-AF65-F5344CB8AC3E}">
        <p14:creationId xmlns:p14="http://schemas.microsoft.com/office/powerpoint/2010/main" val="320666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xit" presetSubtype="0" fill="hold" nodeType="with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523A8FA-145E-DF96-E423-35F8F882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87960"/>
            <a:ext cx="8839200" cy="42291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4AFB1F3-0168-2CE0-3356-D2F398C09812}"/>
              </a:ext>
            </a:extLst>
          </p:cNvPr>
          <p:cNvSpPr/>
          <p:nvPr/>
        </p:nvSpPr>
        <p:spPr>
          <a:xfrm>
            <a:off x="1341833" y="4420285"/>
            <a:ext cx="6326981" cy="646331"/>
          </a:xfrm>
          <a:prstGeom prst="rect">
            <a:avLst/>
          </a:prstGeom>
          <a:solidFill>
            <a:schemeClr val="bg1"/>
          </a:solidFill>
        </p:spPr>
        <p:txBody>
          <a:bodyPr wrap="square">
            <a:spAutoFit/>
          </a:bodyPr>
          <a:lstStyle/>
          <a:p>
            <a:pPr algn="ctr">
              <a:defRPr/>
            </a:pPr>
            <a:r>
              <a:rPr lang="vi-VN" sz="1800" b="1" i="1" dirty="0">
                <a:solidFill>
                  <a:srgbClr val="028910"/>
                </a:solidFill>
                <a:latin typeface="+mn-lt"/>
              </a:rPr>
              <a:t>Cảnh Thăng Long-Kẻ Chợ năm 1690 do Samuel Baron miêu tả sau chuyến đi đến Đàng Ngoài của ông.</a:t>
            </a:r>
          </a:p>
        </p:txBody>
      </p:sp>
    </p:spTree>
    <p:extLst>
      <p:ext uri="{BB962C8B-B14F-4D97-AF65-F5344CB8AC3E}">
        <p14:creationId xmlns:p14="http://schemas.microsoft.com/office/powerpoint/2010/main" val="21857321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checkerboard(across)">
                                      <p:cBhvr additive="repl">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a16="http://schemas.microsoft.com/office/drawing/2014/main"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a16="http://schemas.microsoft.com/office/drawing/2014/main"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a16="http://schemas.microsoft.com/office/drawing/2014/main"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a16="http://schemas.microsoft.com/office/drawing/2014/main"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a16="http://schemas.microsoft.com/office/drawing/2014/main"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a16="http://schemas.microsoft.com/office/drawing/2014/main"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a16="http://schemas.microsoft.com/office/drawing/2014/main"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a16="http://schemas.microsoft.com/office/drawing/2014/main"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a16="http://schemas.microsoft.com/office/drawing/2014/main"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a16="http://schemas.microsoft.com/office/drawing/2014/main"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a16="http://schemas.microsoft.com/office/drawing/2014/main"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a16="http://schemas.microsoft.com/office/drawing/2014/main"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a16="http://schemas.microsoft.com/office/drawing/2014/main"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571E2DA-416A-7BC4-AF2D-1BBD9A4572A1}"/>
              </a:ext>
            </a:extLst>
          </p:cNvPr>
          <p:cNvSpPr>
            <a:spLocks noGrp="1" noChangeArrowheads="1"/>
          </p:cNvSpPr>
          <p:nvPr>
            <p:ph type="title"/>
          </p:nvPr>
        </p:nvSpPr>
        <p:spPr>
          <a:xfrm>
            <a:off x="1600200" y="4552950"/>
            <a:ext cx="5372100" cy="685800"/>
          </a:xfrm>
        </p:spPr>
        <p:txBody>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b="1" dirty="0" err="1">
                <a:solidFill>
                  <a:srgbClr val="028910"/>
                </a:solidFill>
                <a:latin typeface="+mj-lt"/>
              </a:rPr>
              <a:t>Thương</a:t>
            </a:r>
            <a:r>
              <a:rPr lang="en-US" altLang="en-US" sz="1800" b="1" dirty="0">
                <a:solidFill>
                  <a:srgbClr val="028910"/>
                </a:solidFill>
                <a:latin typeface="+mj-lt"/>
              </a:rPr>
              <a:t> </a:t>
            </a:r>
            <a:r>
              <a:rPr lang="en-US" altLang="en-US" sz="1800" b="1" dirty="0" err="1">
                <a:solidFill>
                  <a:srgbClr val="028910"/>
                </a:solidFill>
                <a:latin typeface="+mj-lt"/>
              </a:rPr>
              <a:t>cảng</a:t>
            </a:r>
            <a:r>
              <a:rPr lang="en-US" altLang="en-US" sz="1800" b="1" dirty="0">
                <a:solidFill>
                  <a:srgbClr val="028910"/>
                </a:solidFill>
                <a:latin typeface="+mj-lt"/>
              </a:rPr>
              <a:t> </a:t>
            </a:r>
            <a:r>
              <a:rPr lang="en-US" altLang="en-US" sz="1800" b="1" dirty="0" err="1">
                <a:solidFill>
                  <a:srgbClr val="028910"/>
                </a:solidFill>
                <a:latin typeface="+mj-lt"/>
              </a:rPr>
              <a:t>Hội</a:t>
            </a:r>
            <a:r>
              <a:rPr lang="en-US" altLang="en-US" sz="1800" b="1" dirty="0">
                <a:solidFill>
                  <a:srgbClr val="028910"/>
                </a:solidFill>
                <a:latin typeface="+mj-lt"/>
              </a:rPr>
              <a:t> An </a:t>
            </a:r>
            <a:r>
              <a:rPr lang="en-US" altLang="en-US" sz="1800" b="1" dirty="0" err="1">
                <a:solidFill>
                  <a:srgbClr val="028910"/>
                </a:solidFill>
                <a:latin typeface="+mj-lt"/>
              </a:rPr>
              <a:t>thế</a:t>
            </a:r>
            <a:r>
              <a:rPr lang="en-US" altLang="en-US" sz="1800" b="1" dirty="0">
                <a:solidFill>
                  <a:srgbClr val="028910"/>
                </a:solidFill>
                <a:latin typeface="+mj-lt"/>
              </a:rPr>
              <a:t> </a:t>
            </a:r>
            <a:r>
              <a:rPr lang="en-US" altLang="en-US" sz="1800" b="1" dirty="0" err="1">
                <a:solidFill>
                  <a:srgbClr val="028910"/>
                </a:solidFill>
                <a:latin typeface="+mj-lt"/>
              </a:rPr>
              <a:t>kỉ</a:t>
            </a:r>
            <a:r>
              <a:rPr lang="en-US" altLang="en-US" sz="1800" b="1" dirty="0">
                <a:solidFill>
                  <a:srgbClr val="028910"/>
                </a:solidFill>
                <a:latin typeface="+mj-lt"/>
              </a:rPr>
              <a:t> XVIII</a:t>
            </a:r>
          </a:p>
        </p:txBody>
      </p:sp>
      <p:pic>
        <p:nvPicPr>
          <p:cNvPr id="15362" name="Picture 2">
            <a:extLst>
              <a:ext uri="{FF2B5EF4-FFF2-40B4-BE49-F238E27FC236}">
                <a16:creationId xmlns:a16="http://schemas.microsoft.com/office/drawing/2014/main" id="{43C86477-775C-7B6B-DD64-3B4A410A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9550"/>
            <a:ext cx="8001000" cy="41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5362"/>
                                        </p:tgtEl>
                                        <p:attrNameLst>
                                          <p:attrName>style.visibility</p:attrName>
                                        </p:attrNameLst>
                                      </p:cBhvr>
                                      <p:to>
                                        <p:strVal val="visible"/>
                                      </p:to>
                                    </p:set>
                                    <p:animEffect transition="in" filter="blinds(horizontal)">
                                      <p:cBhvr additive="repl">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5361"/>
                                        </p:tgtEl>
                                        <p:attrNameLst>
                                          <p:attrName>style.visibility</p:attrName>
                                        </p:attrNameLst>
                                      </p:cBhvr>
                                      <p:to>
                                        <p:strVal val="visible"/>
                                      </p:to>
                                    </p:set>
                                    <p:animEffect transition="in" filter="blinds(horizontal)">
                                      <p:cBhvr additive="repl">
                                        <p:cTn id="12"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en-VN"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en-VN"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mj-lt"/>
                <a:ea typeface="Calibri" panose="020F0502020204030204" pitchFamily="34" charset="0"/>
                <a:cs typeface="Times New Roman" panose="02020603050405020304" pitchFamily="18" charset="0"/>
              </a:rPr>
              <a:t>        Ở </a:t>
            </a:r>
            <a:r>
              <a:rPr lang="en-US" sz="2000" b="1" dirty="0" err="1">
                <a:solidFill>
                  <a:srgbClr val="0000CC"/>
                </a:solidFill>
                <a:effectLst/>
                <a:latin typeface="+mj-lt"/>
                <a:ea typeface="Calibri" panose="020F0502020204030204" pitchFamily="34" charset="0"/>
                <a:cs typeface="Times New Roman" panose="02020603050405020304" pitchFamily="18" charset="0"/>
              </a:rPr>
              <a:t>các</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thế</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kỉ</a:t>
            </a:r>
            <a:r>
              <a:rPr lang="en-US" sz="2000" b="1" dirty="0">
                <a:solidFill>
                  <a:srgbClr val="0000CC"/>
                </a:solidFill>
                <a:effectLst/>
                <a:latin typeface="+mj-lt"/>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mj-lt"/>
                <a:ea typeface="Calibri" panose="020F0502020204030204" pitchFamily="34" charset="0"/>
                <a:cs typeface="Times New Roman" panose="02020603050405020304" pitchFamily="18" charset="0"/>
              </a:rPr>
              <a:t>trong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dân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gian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phổ</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biến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những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câu</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sau</a:t>
            </a:r>
            <a:r>
              <a:rPr lang="en-US" sz="2000" b="1" dirty="0">
                <a:solidFill>
                  <a:srgbClr val="0000CC"/>
                </a:solidFill>
                <a:effectLst/>
                <a:latin typeface="+mj-lt"/>
                <a:ea typeface="Calibri" panose="020F0502020204030204" pitchFamily="34" charset="0"/>
                <a:cs typeface="Times New Roman" panose="02020603050405020304" pitchFamily="18" charset="0"/>
              </a:rPr>
              <a:t>:</a:t>
            </a:r>
          </a:p>
          <a:p>
            <a:pPr algn="ct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Ước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lấy</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được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nàng</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Để</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mua</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gạch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Bát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Tràng</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về</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xây</a:t>
            </a:r>
            <a:r>
              <a:rPr lang="en-US" sz="2000" b="1" i="1" dirty="0">
                <a:solidFill>
                  <a:srgbClr val="0000CC"/>
                </a:solidFill>
                <a:latin typeface="+mj-lt"/>
                <a:cs typeface="Times New Roman" panose="02020603050405020304" pitchFamily="18" charset="0"/>
              </a:rPr>
              <a:t>,</a:t>
            </a:r>
            <a:endParaRPr lang="en-GB" sz="2000" b="1" dirty="0">
              <a:solidFill>
                <a:srgbClr val="0000CC"/>
              </a:solidFill>
              <a:latin typeface="+mj-lt"/>
              <a:cs typeface="Times New Roman" panose="02020603050405020304" pitchFamily="18" charset="0"/>
            </a:endParaRPr>
          </a:p>
          <a:p>
            <a:r>
              <a:rPr lang="en-GB" sz="2000" b="1" i="1" dirty="0">
                <a:solidFill>
                  <a:srgbClr val="0000CC"/>
                </a:solidFill>
                <a:latin typeface="+mj-lt"/>
                <a:cs typeface="Times New Roman" panose="02020603050405020304" pitchFamily="18" charset="0"/>
              </a:rPr>
              <a:t>                                      - </a:t>
            </a: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nhất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Kinh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Kì</a:t>
            </a:r>
            <a:endParaRPr lang="en-GB" sz="2000" b="1" dirty="0">
              <a:solidFill>
                <a:srgbClr val="0000CC"/>
              </a:solidFill>
              <a:latin typeface="+mj-lt"/>
              <a:cs typeface="Times New Roman" panose="02020603050405020304" pitchFamily="18" charset="0"/>
            </a:endParaRPr>
          </a:p>
          <a:p>
            <a:r>
              <a:rPr lang="en-GB"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Phố</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Hiến</a:t>
            </a:r>
            <a:r>
              <a:rPr lang="en-US" sz="2000" b="1" i="1" dirty="0">
                <a:solidFill>
                  <a:srgbClr val="0000CC"/>
                </a:solidFill>
                <a:latin typeface="+mj-lt"/>
                <a:cs typeface="Times New Roman" panose="02020603050405020304" pitchFamily="18" charset="0"/>
              </a:rPr>
              <a:t>.</a:t>
            </a:r>
          </a:p>
        </p:txBody>
      </p:sp>
      <p:sp>
        <p:nvSpPr>
          <p:cNvPr id="9" name="TextBox 8">
            <a:extLst>
              <a:ext uri="{FF2B5EF4-FFF2-40B4-BE49-F238E27FC236}">
                <a16:creationId xmlns:a16="http://schemas.microsoft.com/office/drawing/2014/main" id="{272D2736-DE4C-CD74-4E00-8468BC992E56}"/>
              </a:ext>
            </a:extLst>
          </p:cNvPr>
          <p:cNvSpPr txBox="1"/>
          <p:nvPr/>
        </p:nvSpPr>
        <p:spPr>
          <a:xfrm>
            <a:off x="1158265" y="3333750"/>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a16="http://schemas.microsoft.com/office/drawing/2014/main"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a16="http://schemas.microsoft.com/office/drawing/2014/main"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a16="http://schemas.microsoft.com/office/drawing/2014/main"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a16="http://schemas.microsoft.com/office/drawing/2014/main"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id="{6F9EF89D-4002-1434-62E5-162122C5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1450"/>
            <a:ext cx="7715250" cy="429220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D9DE88C-8509-8D42-9C2E-76365C63B536}"/>
              </a:ext>
            </a:extLst>
          </p:cNvPr>
          <p:cNvSpPr txBox="1">
            <a:spLocks/>
          </p:cNvSpPr>
          <p:nvPr/>
        </p:nvSpPr>
        <p:spPr>
          <a:xfrm>
            <a:off x="1257300" y="4463653"/>
            <a:ext cx="6629400" cy="622697"/>
          </a:xfrm>
          <a:prstGeom prst="rect">
            <a:avLst/>
          </a:prstGeom>
        </p:spPr>
        <p:txBody>
          <a:bodyPr lIns="34290" rIns="34290" anchor="ctr">
            <a:normAutofit/>
          </a:bodyPr>
          <a:lstStyle/>
          <a:p>
            <a:pPr algn="ctr" defTabSz="685800">
              <a:defRPr/>
            </a:pPr>
            <a:r>
              <a:rPr lang="vi-VN" sz="2100" b="1" i="1" dirty="0">
                <a:solidFill>
                  <a:srgbClr val="028910"/>
                </a:solidFill>
                <a:latin typeface="+mn-lt"/>
              </a:rPr>
              <a:t>Tranh vẽ thương cảng Hội An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195267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74775"/>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3963572729"/>
                  </a:ext>
                </a:extLst>
              </a:tr>
            </a:tbl>
          </a:graphicData>
        </a:graphic>
      </p:graphicFrame>
    </p:spTree>
    <p:extLst>
      <p:ext uri="{BB962C8B-B14F-4D97-AF65-F5344CB8AC3E}">
        <p14:creationId xmlns:p14="http://schemas.microsoft.com/office/powerpoint/2010/main" val="368324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B5CCDD07-74E5-A58B-3D7C-5C776AD2902F}"/>
              </a:ext>
            </a:extLst>
          </p:cNvPr>
          <p:cNvSpPr/>
          <p:nvPr/>
        </p:nvSpPr>
        <p:spPr>
          <a:xfrm>
            <a:off x="14400" y="-18735"/>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9189"/>
            <a:ext cx="314262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8814"/>
            <a:ext cx="2532797" cy="4467936"/>
          </a:xfrm>
          <a:prstGeom prst="rect">
            <a:avLst/>
          </a:prstGeom>
        </p:spPr>
      </p:pic>
      <p:pic>
        <p:nvPicPr>
          <p:cNvPr id="2" name="Picture 1">
            <a:extLst>
              <a:ext uri="{FF2B5EF4-FFF2-40B4-BE49-F238E27FC236}">
                <a16:creationId xmlns:a16="http://schemas.microsoft.com/office/drawing/2014/main" id="{721B1E62-5E38-611D-F63F-0FD6C5869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50"/>
            <a:ext cx="3018358" cy="4503760"/>
          </a:xfrm>
          <a:prstGeom prst="rect">
            <a:avLst/>
          </a:prstGeom>
        </p:spPr>
      </p:pic>
      <p:sp>
        <p:nvSpPr>
          <p:cNvPr id="7" name="TextBox 6">
            <a:extLst>
              <a:ext uri="{FF2B5EF4-FFF2-40B4-BE49-F238E27FC236}">
                <a16:creationId xmlns:a16="http://schemas.microsoft.com/office/drawing/2014/main" id="{FB8B16F2-7098-5518-5FA7-03ED2CD43991}"/>
              </a:ext>
            </a:extLst>
          </p:cNvPr>
          <p:cNvSpPr txBox="1"/>
          <p:nvPr/>
        </p:nvSpPr>
        <p:spPr>
          <a:xfrm>
            <a:off x="1066800" y="4629150"/>
            <a:ext cx="1295400" cy="400110"/>
          </a:xfrm>
          <a:prstGeom prst="rect">
            <a:avLst/>
          </a:prstGeom>
          <a:noFill/>
        </p:spPr>
        <p:txBody>
          <a:bodyPr wrap="square">
            <a:spAutoFit/>
          </a:bodyPr>
          <a:lstStyle/>
          <a:p>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p>
        </p:txBody>
      </p:sp>
      <p:sp>
        <p:nvSpPr>
          <p:cNvPr id="9" name="TextBox 8">
            <a:extLst>
              <a:ext uri="{FF2B5EF4-FFF2-40B4-BE49-F238E27FC236}">
                <a16:creationId xmlns:a16="http://schemas.microsoft.com/office/drawing/2014/main" id="{AB3B230A-7CDB-8F63-12B0-EDB221C15633}"/>
              </a:ext>
            </a:extLst>
          </p:cNvPr>
          <p:cNvSpPr txBox="1"/>
          <p:nvPr/>
        </p:nvSpPr>
        <p:spPr>
          <a:xfrm>
            <a:off x="3505200" y="4629150"/>
            <a:ext cx="2286000" cy="400110"/>
          </a:xfrm>
          <a:prstGeom prst="rect">
            <a:avLst/>
          </a:prstGeom>
          <a:noFill/>
        </p:spPr>
        <p:txBody>
          <a:bodyPr wrap="square">
            <a:spAutoFit/>
          </a:bodyPr>
          <a:lstStyle/>
          <a:p>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Đạo giáo </a:t>
            </a:r>
            <a:endParaRPr lang="en-US" sz="2000" dirty="0"/>
          </a:p>
        </p:txBody>
      </p:sp>
      <p:sp>
        <p:nvSpPr>
          <p:cNvPr id="10" name="TextBox 9">
            <a:extLst>
              <a:ext uri="{FF2B5EF4-FFF2-40B4-BE49-F238E27FC236}">
                <a16:creationId xmlns:a16="http://schemas.microsoft.com/office/drawing/2014/main" id="{BCFCA0C0-B088-1B0D-CB0A-BA38BF0098A6}"/>
              </a:ext>
            </a:extLst>
          </p:cNvPr>
          <p:cNvSpPr txBox="1"/>
          <p:nvPr/>
        </p:nvSpPr>
        <p:spPr>
          <a:xfrm>
            <a:off x="6934200" y="4552950"/>
            <a:ext cx="2286000" cy="400110"/>
          </a:xfrm>
          <a:prstGeom prst="rect">
            <a:avLst/>
          </a:prstGeom>
          <a:noFill/>
        </p:spPr>
        <p:txBody>
          <a:bodyPr wrap="square">
            <a:spAutoFit/>
          </a:bodyPr>
          <a:lstStyle/>
          <a:p>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a:t>
            </a:r>
            <a:endParaRPr lang="en-US" sz="2000" dirty="0"/>
          </a:p>
        </p:txBody>
      </p:sp>
    </p:spTree>
    <p:extLst>
      <p:ext uri="{BB962C8B-B14F-4D97-AF65-F5344CB8AC3E}">
        <p14:creationId xmlns:p14="http://schemas.microsoft.com/office/powerpoint/2010/main" val="2095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3" y="278603"/>
            <a:ext cx="4565177" cy="4367153"/>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err="1">
                <a:solidFill>
                  <a:srgbClr val="028910"/>
                </a:solidFill>
                <a:latin typeface="+mj-lt"/>
                <a:cs typeface="Times New Roman" panose="02020603050405020304" pitchFamily="18" charset="0"/>
              </a:rPr>
              <a:t>Từ</a:t>
            </a:r>
            <a:r>
              <a:rPr lang="en-US" sz="2400" b="1" dirty="0">
                <a:solidFill>
                  <a:srgbClr val="028910"/>
                </a:solidFill>
                <a:latin typeface="+mj-lt"/>
                <a:cs typeface="Times New Roman" panose="02020603050405020304" pitchFamily="18" charset="0"/>
              </a:rPr>
              <a:t> thế kỉ XVI-XVIII, sự truyền giáo của giáo sĩ và nhà thờ Thiên Chúa Giáo mọc lên ở nhiều nơi.</a:t>
            </a:r>
          </a:p>
          <a:p>
            <a:pPr marL="214313" indent="-214313" algn="just">
              <a:buFontTx/>
              <a:buChar char="-"/>
            </a:pPr>
            <a:r>
              <a:rPr lang="en-US" sz="2400" b="1" dirty="0">
                <a:solidFill>
                  <a:srgbClr val="028910"/>
                </a:solidFill>
                <a:latin typeface="+mj-lt"/>
                <a:cs typeface="Times New Roman" panose="02020603050405020304" pitchFamily="18" charset="0"/>
              </a:rPr>
              <a:t>Đạo Thiên Chúa trở thành tôn giáo được lan truyền trong cả nước, tuy nhiên hoạt động truyền giáo của các giáo sĩ bị nhà nước cấm đoán.</a:t>
            </a:r>
          </a:p>
          <a:p>
            <a:endParaRPr lang="vi-VN" sz="1050" dirty="0">
              <a:solidFill>
                <a:srgbClr val="02891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30" y="203409"/>
            <a:ext cx="3193577" cy="4442347"/>
          </a:xfrm>
          <a:prstGeom prst="roundRect">
            <a:avLst/>
          </a:prstGeom>
          <a:solidFill>
            <a:schemeClr val="accent5"/>
          </a:solidFill>
          <a:ln>
            <a:solidFill>
              <a:srgbClr val="028910"/>
            </a:solidFill>
          </a:ln>
        </p:spPr>
      </p:pic>
    </p:spTree>
    <p:extLst>
      <p:ext uri="{BB962C8B-B14F-4D97-AF65-F5344CB8AC3E}">
        <p14:creationId xmlns:p14="http://schemas.microsoft.com/office/powerpoint/2010/main" val="21326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371136"/>
          </a:xfrm>
          <a:prstGeom prst="roundRect">
            <a:avLst/>
          </a:prstGeom>
          <a:solidFill>
            <a:schemeClr val="accent5"/>
          </a:solidFill>
          <a:ln>
            <a:solidFill>
              <a:srgbClr val="028910"/>
            </a:solidFill>
          </a:ln>
        </p:spPr>
        <p:txBody>
          <a:bodyPr wrap="square" rtlCol="0">
            <a:spAutoFit/>
          </a:bodyPr>
          <a:lstStyle/>
          <a:p>
            <a:pPr algn="just"/>
            <a:endParaRPr lang="en-US" sz="2400" b="1" dirty="0">
              <a:latin typeface="Times New Roman" panose="02020603050405020304" pitchFamily="18" charset="0"/>
              <a:cs typeface="Times New Roman" panose="02020603050405020304" pitchFamily="18" charset="0"/>
            </a:endParaRP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4509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7506"/>
            <a:ext cx="3597349"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457200" y="342900"/>
            <a:ext cx="8236225" cy="44577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165347-E5FA-CA2A-7D13-BE4858566E97}"/>
              </a:ext>
            </a:extLst>
          </p:cNvPr>
          <p:cNvSpPr txBox="1"/>
          <p:nvPr/>
        </p:nvSpPr>
        <p:spPr>
          <a:xfrm>
            <a:off x="533400" y="-171450"/>
            <a:ext cx="7696201" cy="4809009"/>
          </a:xfrm>
          <a:prstGeom prst="rect">
            <a:avLst/>
          </a:prstGeom>
          <a:noFill/>
        </p:spPr>
        <p:txBody>
          <a:bodyPr wrap="square" rtlCol="0">
            <a:spAutoFit/>
          </a:bodyPr>
          <a:lstStyle/>
          <a:p>
            <a:pPr algn="just">
              <a:lnSpc>
                <a:spcPct val="115000"/>
              </a:lnSpc>
              <a:spcAft>
                <a:spcPts val="75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750"/>
              </a:spcAft>
            </a:pP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Tràng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(Hà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Long - Hà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Hưng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 ở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Hiến</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750"/>
              </a:spcAft>
            </a:pP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=&gt; Trong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tuy</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endParaRPr lang="en-US" sz="1050" dirty="0"/>
          </a:p>
        </p:txBody>
      </p:sp>
    </p:spTree>
    <p:extLst>
      <p:ext uri="{BB962C8B-B14F-4D97-AF65-F5344CB8AC3E}">
        <p14:creationId xmlns:p14="http://schemas.microsoft.com/office/powerpoint/2010/main" val="331477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3847207"/>
          </a:xfrm>
          <a:prstGeom prst="rect">
            <a:avLst/>
          </a:prstGeom>
          <a:noFill/>
        </p:spPr>
        <p:txBody>
          <a:bodyPr wrap="square" rtlCol="0">
            <a:spAutoFit/>
          </a:bodyPr>
          <a:lstStyle/>
          <a:p>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Tư</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tưởng</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tín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ngưỡng</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tôn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giáo</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Nho 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 1533,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ngưỡng</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640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ác giáo sĩ phương Tây học tiếng Việt để truyền đạo</a:t>
            </a:r>
            <a:r>
              <a:rPr lang="en-GB" b="1" dirty="0">
                <a:solidFill>
                  <a:srgbClr val="FD3468"/>
                </a:solidFill>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183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a16="http://schemas.microsoft.com/office/drawing/2014/main"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 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t>
            </a:r>
            <a:r>
              <a:rPr lang="en-US" sz="2000" kern="1200" dirty="0" err="1">
                <a:solidFill>
                  <a:srgbClr val="FF0000"/>
                </a:solidFill>
                <a:latin typeface="Times New Roman" panose="02020603050405020304" pitchFamily="18" charset="0"/>
                <a:ea typeface="Arial" panose="020B0604020202020204" pitchFamily="34" charset="0"/>
              </a:rPr>
              <a:t>Ông</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đã ghi nhận và thừa hưởng di cảo của những người tiền bối</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0114" y="590550"/>
            <a:ext cx="2417173" cy="3505200"/>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Tu dien Viet - Bo - La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657"/>
            <a:ext cx="3912395" cy="4572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han dung Alexandre de Rhode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648200" y="37657"/>
            <a:ext cx="4133850" cy="4572000"/>
          </a:xfrm>
          <a:prstGeom prst="roundRect">
            <a:avLst/>
          </a:prstGeom>
        </p:spPr>
      </p:pic>
      <p:sp>
        <p:nvSpPr>
          <p:cNvPr id="5" name="Rectangle: Rounded Corners 4"/>
          <p:cNvSpPr>
            <a:spLocks noChangeArrowheads="1"/>
          </p:cNvSpPr>
          <p:nvPr/>
        </p:nvSpPr>
        <p:spPr bwMode="auto">
          <a:xfrm>
            <a:off x="1676401" y="4675142"/>
            <a:ext cx="2970282"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marL="0" indent="0"/>
            <a:r>
              <a:rPr lang="en-US" altLang="en-US" sz="1800" b="1" dirty="0" err="1">
                <a:solidFill>
                  <a:srgbClr val="028910"/>
                </a:solidFill>
                <a:latin typeface="+mj-lt"/>
              </a:rPr>
              <a:t>Từ</a:t>
            </a:r>
            <a:r>
              <a:rPr lang="en-US" altLang="en-US" sz="1800" b="1" dirty="0">
                <a:solidFill>
                  <a:srgbClr val="028910"/>
                </a:solidFill>
                <a:latin typeface="+mj-lt"/>
              </a:rPr>
              <a:t> </a:t>
            </a:r>
            <a:r>
              <a:rPr lang="en-US" altLang="en-US" sz="1800" b="1" dirty="0" err="1">
                <a:solidFill>
                  <a:srgbClr val="028910"/>
                </a:solidFill>
                <a:latin typeface="+mj-lt"/>
              </a:rPr>
              <a:t>điển</a:t>
            </a:r>
            <a:r>
              <a:rPr lang="en-US" altLang="en-US" sz="1800" b="1" dirty="0">
                <a:solidFill>
                  <a:srgbClr val="028910"/>
                </a:solidFill>
                <a:latin typeface="+mj-lt"/>
              </a:rPr>
              <a:t> </a:t>
            </a:r>
            <a:r>
              <a:rPr lang="en-US" altLang="en-US" sz="1800" b="1" dirty="0" err="1">
                <a:solidFill>
                  <a:srgbClr val="028910"/>
                </a:solidFill>
                <a:latin typeface="+mj-lt"/>
              </a:rPr>
              <a:t>Việt</a:t>
            </a:r>
            <a:r>
              <a:rPr lang="en-US" altLang="en-US" sz="1800" b="1" dirty="0">
                <a:solidFill>
                  <a:srgbClr val="028910"/>
                </a:solidFill>
                <a:latin typeface="+mj-lt"/>
              </a:rPr>
              <a:t>- </a:t>
            </a:r>
            <a:r>
              <a:rPr lang="en-US" altLang="en-US" sz="1800" b="1" dirty="0" err="1">
                <a:solidFill>
                  <a:srgbClr val="028910"/>
                </a:solidFill>
                <a:latin typeface="+mj-lt"/>
              </a:rPr>
              <a:t>Bồ</a:t>
            </a:r>
            <a:r>
              <a:rPr lang="en-US" altLang="en-US" sz="1800" b="1" dirty="0">
                <a:solidFill>
                  <a:srgbClr val="028910"/>
                </a:solidFill>
                <a:latin typeface="+mj-lt"/>
              </a:rPr>
              <a:t>- La-</a:t>
            </a:r>
            <a:r>
              <a:rPr lang="en-US" altLang="en-US" sz="1800" b="1" dirty="0" err="1">
                <a:solidFill>
                  <a:srgbClr val="028910"/>
                </a:solidFill>
                <a:latin typeface="+mj-lt"/>
              </a:rPr>
              <a:t>tinh</a:t>
            </a:r>
            <a:r>
              <a:rPr lang="en-US" altLang="en-US" sz="1800" b="1" dirty="0">
                <a:solidFill>
                  <a:srgbClr val="028910"/>
                </a:solidFill>
                <a:latin typeface="+mj-lt"/>
              </a:rPr>
              <a:t>.</a:t>
            </a:r>
          </a:p>
        </p:txBody>
      </p:sp>
      <p:sp>
        <p:nvSpPr>
          <p:cNvPr id="6" name="Rectangle: Rounded Corners 5"/>
          <p:cNvSpPr>
            <a:spLocks noChangeArrowheads="1"/>
          </p:cNvSpPr>
          <p:nvPr/>
        </p:nvSpPr>
        <p:spPr bwMode="auto">
          <a:xfrm>
            <a:off x="5505451" y="4675142"/>
            <a:ext cx="2426464"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800" b="1">
                <a:solidFill>
                  <a:srgbClr val="028910"/>
                </a:solidFill>
                <a:latin typeface="+mj-lt"/>
              </a:rPr>
              <a:t>Alexandre de Rodes</a:t>
            </a:r>
          </a:p>
        </p:txBody>
      </p:sp>
    </p:spTree>
    <p:extLst>
      <p:ext uri="{BB962C8B-B14F-4D97-AF65-F5344CB8AC3E}">
        <p14:creationId xmlns:p14="http://schemas.microsoft.com/office/powerpoint/2010/main" val="2332560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14800" y="0"/>
            <a:ext cx="1837886"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viết</a:t>
            </a:r>
            <a:endParaRPr lang="en-US" altLang="en-US" sz="3300" dirty="0">
              <a:solidFill>
                <a:srgbClr val="028910"/>
              </a:solidFill>
              <a:latin typeface="+mj-lt"/>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3962400" cy="283845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85901" y="4000500"/>
            <a:ext cx="1887372"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hán</a:t>
            </a:r>
            <a:endParaRPr lang="en-US" altLang="en-US" sz="3300" dirty="0">
              <a:solidFill>
                <a:srgbClr val="028910"/>
              </a:solidFill>
              <a:latin typeface="+mj-lt"/>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819150"/>
            <a:ext cx="4494213" cy="2838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29200" y="4057650"/>
            <a:ext cx="2080364"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a:solidFill>
                  <a:srgbClr val="028910"/>
                </a:solidFill>
                <a:latin typeface="+mj-lt"/>
                <a:cs typeface="Times New Roman" panose="02020603050405020304" pitchFamily="18" charset="0"/>
              </a:rPr>
              <a:t>Chữ Nôm</a:t>
            </a:r>
          </a:p>
        </p:txBody>
      </p:sp>
    </p:spTree>
    <p:extLst>
      <p:ext uri="{BB962C8B-B14F-4D97-AF65-F5344CB8AC3E}">
        <p14:creationId xmlns:p14="http://schemas.microsoft.com/office/powerpoint/2010/main" val="376830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a:t>2</a:t>
            </a:r>
            <a:endParaRPr lang="en" sz="2800" dirty="0"/>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4093428"/>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Chữ</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viết</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ác giáo sĩ phương Tây học tiếng Việt để truyền đạo</a:t>
            </a:r>
            <a:r>
              <a:rPr lang="en-GB"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họ dùng chữ cái La-tinh để ghi âm tiếng Việt, tạo ra chữ Quốc ngữ. Loại chữ này dần được sử dụng phổ biến vì tiện lợi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khoa học.</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92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18" name="Rectangle: Rounded Corners 17">
            <a:extLst>
              <a:ext uri="{FF2B5EF4-FFF2-40B4-BE49-F238E27FC236}">
                <a16:creationId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20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bp.blogspot.com/-W5f5sVLNqz8/T-fWEpib-5I/AAAAAAAADwc/M0CPE-SlQzU/s1600/Daoduytu092.jpg"/>
          <p:cNvPicPr>
            <a:picLocks noChangeAspect="1" noChangeArrowheads="1"/>
          </p:cNvPicPr>
          <p:nvPr/>
        </p:nvPicPr>
        <p:blipFill>
          <a:blip r:embed="rId2"/>
          <a:srcRect/>
          <a:stretch>
            <a:fillRect/>
          </a:stretch>
        </p:blipFill>
        <p:spPr bwMode="auto">
          <a:xfrm>
            <a:off x="4286250" y="628650"/>
            <a:ext cx="3600450" cy="4457700"/>
          </a:xfrm>
          <a:prstGeom prst="roundRect">
            <a:avLst/>
          </a:prstGeom>
          <a:noFill/>
        </p:spPr>
      </p:pic>
      <p:sp>
        <p:nvSpPr>
          <p:cNvPr id="6" name="TextBox 5"/>
          <p:cNvSpPr txBox="1"/>
          <p:nvPr/>
        </p:nvSpPr>
        <p:spPr>
          <a:xfrm>
            <a:off x="4114800" y="132919"/>
            <a:ext cx="3200400" cy="510778"/>
          </a:xfrm>
          <a:prstGeom prst="roundRect">
            <a:avLst/>
          </a:prstGeom>
          <a:noFill/>
        </p:spPr>
        <p:txBody>
          <a:bodyPr wrap="square" rtlCol="0">
            <a:spAutoFit/>
          </a:bodyPr>
          <a:lstStyle/>
          <a:p>
            <a:pPr algn="ctr"/>
            <a:r>
              <a:rPr lang="en-US" sz="2400" b="1" dirty="0">
                <a:solidFill>
                  <a:srgbClr val="0000CC"/>
                </a:solidFill>
                <a:latin typeface="+mj-lt"/>
                <a:cs typeface="Times New Roman" pitchFamily="18" charset="0"/>
              </a:rPr>
              <a:t>ĐÀO DUY TỪ</a:t>
            </a:r>
          </a:p>
        </p:txBody>
      </p:sp>
      <p:sp>
        <p:nvSpPr>
          <p:cNvPr id="7" name="TextBox 6"/>
          <p:cNvSpPr txBox="1"/>
          <p:nvPr/>
        </p:nvSpPr>
        <p:spPr>
          <a:xfrm>
            <a:off x="5600700" y="400050"/>
            <a:ext cx="1771650" cy="280928"/>
          </a:xfrm>
          <a:prstGeom prst="roundRect">
            <a:avLst/>
          </a:prstGeom>
          <a:noFill/>
        </p:spPr>
        <p:txBody>
          <a:bodyPr wrap="square" rtlCol="0">
            <a:spAutoFit/>
          </a:bodyPr>
          <a:lstStyle/>
          <a:p>
            <a:endParaRPr lang="en-US" sz="1050" dirty="0">
              <a:latin typeface="+mj-lt"/>
            </a:endParaRPr>
          </a:p>
        </p:txBody>
      </p:sp>
      <p:sp>
        <p:nvSpPr>
          <p:cNvPr id="9" name="TextBox 8"/>
          <p:cNvSpPr txBox="1"/>
          <p:nvPr/>
        </p:nvSpPr>
        <p:spPr>
          <a:xfrm>
            <a:off x="1187624" y="144492"/>
            <a:ext cx="2971800" cy="510778"/>
          </a:xfrm>
          <a:prstGeom prst="roundRect">
            <a:avLst/>
          </a:prstGeom>
          <a:pattFill prst="pct50">
            <a:fgClr>
              <a:srgbClr val="FFFF00"/>
            </a:fgClr>
            <a:bgClr>
              <a:schemeClr val="bg1"/>
            </a:bgClr>
          </a:pattFill>
        </p:spPr>
        <p:txBody>
          <a:bodyPr wrap="square" rtlCol="0">
            <a:spAutoFit/>
          </a:bodyPr>
          <a:lstStyle/>
          <a:p>
            <a:pPr algn="ctr"/>
            <a:r>
              <a:rPr lang="en-US" sz="2100" dirty="0">
                <a:latin typeface="+mj-lt"/>
              </a:rPr>
              <a:t>   </a:t>
            </a:r>
            <a:r>
              <a:rPr lang="vi-VN" sz="2400" b="1" dirty="0">
                <a:solidFill>
                  <a:srgbClr val="FF0000"/>
                </a:solidFill>
                <a:latin typeface="+mj-lt"/>
              </a:rPr>
              <a:t>Hổ trướng khu cơ</a:t>
            </a:r>
            <a:endParaRPr lang="en-US" sz="2400" b="1" dirty="0">
              <a:solidFill>
                <a:srgbClr val="FF0000"/>
              </a:solidFill>
              <a:latin typeface="+mj-lt"/>
            </a:endParaRPr>
          </a:p>
        </p:txBody>
      </p:sp>
      <p:pic>
        <p:nvPicPr>
          <p:cNvPr id="8" name="Picture 3" descr="vtc_183387_P1420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 y="720567"/>
            <a:ext cx="3165563" cy="44357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randombar(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id="{65F96A2D-6C49-4352-981F-5F06644C65BD}"/>
              </a:ext>
            </a:extLst>
          </p:cNvPr>
          <p:cNvSpPr txBox="1">
            <a:spLocks/>
          </p:cNvSpPr>
          <p:nvPr/>
        </p:nvSpPr>
        <p:spPr>
          <a:xfrm>
            <a:off x="304800" y="209550"/>
            <a:ext cx="4572001" cy="48006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en-US" sz="3600" b="1" dirty="0" err="1">
                <a:solidFill>
                  <a:srgbClr val="F34976"/>
                </a:solidFill>
                <a:latin typeface="Times New Roman" panose="02020603050405020304" pitchFamily="18" charset="0"/>
                <a:cs typeface="Times New Roman" panose="02020603050405020304" pitchFamily="18" charset="0"/>
              </a:rPr>
              <a:t>Tiết</a:t>
            </a:r>
            <a:r>
              <a:rPr lang="en-US" sz="3600" b="1" dirty="0">
                <a:solidFill>
                  <a:srgbClr val="F34976"/>
                </a:solidFill>
                <a:latin typeface="Times New Roman" panose="02020603050405020304" pitchFamily="18" charset="0"/>
                <a:cs typeface="Times New Roman" panose="02020603050405020304" pitchFamily="18" charset="0"/>
              </a:rPr>
              <a:t> 20,21-</a:t>
            </a:r>
            <a:r>
              <a:rPr lang="vi-VN" sz="3600" b="1" dirty="0">
                <a:solidFill>
                  <a:srgbClr val="F34976"/>
                </a:solidFill>
                <a:latin typeface="Times New Roman" panose="02020603050405020304" pitchFamily="18" charset="0"/>
                <a:cs typeface="Times New Roman" panose="02020603050405020304" pitchFamily="18" charset="0"/>
              </a:rPr>
              <a:t>Bài </a:t>
            </a:r>
            <a:r>
              <a:rPr lang="en-US" sz="3600" b="1" dirty="0">
                <a:solidFill>
                  <a:srgbClr val="F34976"/>
                </a:solidFill>
                <a:latin typeface="Times New Roman" panose="02020603050405020304" pitchFamily="18" charset="0"/>
                <a:cs typeface="Times New Roman" panose="02020603050405020304" pitchFamily="18" charset="0"/>
              </a:rPr>
              <a:t>9</a:t>
            </a:r>
            <a:r>
              <a:rPr lang="vi-VN" sz="3600" b="1" dirty="0">
                <a:solidFill>
                  <a:srgbClr val="F34976"/>
                </a:solidFill>
                <a:latin typeface="Times New Roman" panose="02020603050405020304" pitchFamily="18" charset="0"/>
                <a:cs typeface="Times New Roman" panose="02020603050405020304" pitchFamily="18" charset="0"/>
              </a:rPr>
              <a:t>:</a:t>
            </a:r>
          </a:p>
          <a:p>
            <a:pPr algn="ctr"/>
            <a:r>
              <a:rPr lang="en-US" sz="4800" dirty="0" err="1">
                <a:solidFill>
                  <a:srgbClr val="028910"/>
                </a:solidFill>
                <a:latin typeface="#9Slide07 IcielCadena" panose="02000503000000020004" pitchFamily="2" charset="0"/>
              </a:rPr>
              <a:t>Tình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kinh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văn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hóa</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tôn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giáo</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trong</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các</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thế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kỉ</a:t>
            </a:r>
            <a:r>
              <a:rPr lang="en-US" sz="4800" dirty="0">
                <a:solidFill>
                  <a:srgbClr val="028910"/>
                </a:solidFill>
                <a:latin typeface="#9Slide07 IcielCadena" panose="02000503000000020004" pitchFamily="2" charset="0"/>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42672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http://quangngai.net/dcqn/images/5/5a/Chinh_Ph%E1%BB%A5_Ng%C3%A2m.jpg">
            <a:extLst>
              <a:ext uri="{FF2B5EF4-FFF2-40B4-BE49-F238E27FC236}">
                <a16:creationId xmlns:a16="http://schemas.microsoft.com/office/drawing/2014/main" id="{8B33C72B-63B3-21A8-8361-46289C22ECB8}"/>
              </a:ext>
            </a:extLst>
          </p:cNvPr>
          <p:cNvPicPr>
            <a:picLocks noChangeAspect="1" noChangeArrowheads="1"/>
          </p:cNvPicPr>
          <p:nvPr/>
        </p:nvPicPr>
        <p:blipFill>
          <a:blip r:embed="rId2"/>
          <a:srcRect/>
          <a:stretch>
            <a:fillRect/>
          </a:stretch>
        </p:blipFill>
        <p:spPr bwMode="auto">
          <a:xfrm>
            <a:off x="230748" y="267406"/>
            <a:ext cx="3766279" cy="3962400"/>
          </a:xfrm>
          <a:prstGeom prst="rect">
            <a:avLst/>
          </a:prstGeom>
          <a:noFill/>
          <a:ln w="9525">
            <a:noFill/>
            <a:miter lim="800000"/>
            <a:headEnd/>
            <a:tailEnd/>
          </a:ln>
        </p:spPr>
      </p:pic>
      <p:pic>
        <p:nvPicPr>
          <p:cNvPr id="7" name="Picture 4" descr="http://www.danchimviet.info/wp-content/uploads/2011/04/Cung-oan-ngam-khuc.jpg">
            <a:extLst>
              <a:ext uri="{FF2B5EF4-FFF2-40B4-BE49-F238E27FC236}">
                <a16:creationId xmlns:a16="http://schemas.microsoft.com/office/drawing/2014/main" id="{9FA8A0B1-9422-0FD1-1DDA-490B1A70FDE5}"/>
              </a:ext>
            </a:extLst>
          </p:cNvPr>
          <p:cNvPicPr>
            <a:picLocks noChangeAspect="1" noChangeArrowheads="1"/>
          </p:cNvPicPr>
          <p:nvPr/>
        </p:nvPicPr>
        <p:blipFill>
          <a:blip r:embed="rId3"/>
          <a:srcRect/>
          <a:stretch>
            <a:fillRect/>
          </a:stretch>
        </p:blipFill>
        <p:spPr bwMode="auto">
          <a:xfrm>
            <a:off x="4378553" y="267406"/>
            <a:ext cx="4435839" cy="3962400"/>
          </a:xfrm>
          <a:prstGeom prst="rect">
            <a:avLst/>
          </a:prstGeom>
          <a:noFill/>
          <a:ln w="9525">
            <a:noFill/>
            <a:miter lim="800000"/>
            <a:headEnd/>
            <a:tailEnd/>
          </a:ln>
        </p:spPr>
      </p:pic>
      <p:sp>
        <p:nvSpPr>
          <p:cNvPr id="8" name="TextBox 7">
            <a:extLst>
              <a:ext uri="{FF2B5EF4-FFF2-40B4-BE49-F238E27FC236}">
                <a16:creationId xmlns:a16="http://schemas.microsoft.com/office/drawing/2014/main" id="{410ACC64-B316-6051-4485-63729DFD48A1}"/>
              </a:ext>
            </a:extLst>
          </p:cNvPr>
          <p:cNvSpPr txBox="1"/>
          <p:nvPr/>
        </p:nvSpPr>
        <p:spPr>
          <a:xfrm>
            <a:off x="63359" y="4457760"/>
            <a:ext cx="4101059"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Chinh </a:t>
            </a:r>
            <a:r>
              <a:rPr lang="en-US" sz="2000" dirty="0" err="1">
                <a:solidFill>
                  <a:srgbClr val="028910"/>
                </a:solidFill>
                <a:latin typeface="+mj-lt"/>
                <a:cs typeface="Times New Roman" pitchFamily="18" charset="0"/>
              </a:rPr>
              <a:t>phụ</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Trần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Côn</a:t>
            </a:r>
            <a:r>
              <a:rPr lang="en-US" sz="2000" dirty="0">
                <a:solidFill>
                  <a:srgbClr val="028910"/>
                </a:solidFill>
                <a:latin typeface="+mj-lt"/>
                <a:cs typeface="Times New Roman" pitchFamily="18" charset="0"/>
              </a:rPr>
              <a:t>)</a:t>
            </a:r>
          </a:p>
        </p:txBody>
      </p:sp>
      <p:sp>
        <p:nvSpPr>
          <p:cNvPr id="9" name="TextBox 8">
            <a:extLst>
              <a:ext uri="{FF2B5EF4-FFF2-40B4-BE49-F238E27FC236}">
                <a16:creationId xmlns:a16="http://schemas.microsoft.com/office/drawing/2014/main" id="{EA75EE87-021C-F924-03B6-28179142FD5B}"/>
              </a:ext>
            </a:extLst>
          </p:cNvPr>
          <p:cNvSpPr txBox="1"/>
          <p:nvPr/>
        </p:nvSpPr>
        <p:spPr>
          <a:xfrm>
            <a:off x="4267200" y="4475984"/>
            <a:ext cx="5105400"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Cung </a:t>
            </a:r>
            <a:r>
              <a:rPr lang="en-US" sz="2000" dirty="0" err="1">
                <a:solidFill>
                  <a:srgbClr val="028910"/>
                </a:solidFill>
                <a:latin typeface="+mj-lt"/>
                <a:cs typeface="Times New Roman" pitchFamily="18" charset="0"/>
              </a:rPr>
              <a:t>oán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Nguyễn</a:t>
            </a:r>
            <a:r>
              <a:rPr lang="en-US" sz="2000" dirty="0">
                <a:solidFill>
                  <a:srgbClr val="028910"/>
                </a:solidFill>
                <a:latin typeface="+mj-lt"/>
                <a:cs typeface="Times New Roman" pitchFamily="18" charset="0"/>
              </a:rPr>
              <a:t> Gia </a:t>
            </a:r>
            <a:r>
              <a:rPr lang="en-US" sz="2000" dirty="0" err="1">
                <a:solidFill>
                  <a:srgbClr val="028910"/>
                </a:solidFill>
                <a:latin typeface="+mj-lt"/>
                <a:cs typeface="Times New Roman" pitchFamily="18" charset="0"/>
              </a:rPr>
              <a:t>Thiều</a:t>
            </a:r>
            <a:r>
              <a:rPr lang="en-US" sz="2000" dirty="0">
                <a:solidFill>
                  <a:srgbClr val="028910"/>
                </a:solidFill>
                <a:latin typeface="+mj-lt"/>
                <a:cs typeface="Times New Roman" pitchFamily="18" charset="0"/>
              </a:rPr>
              <a:t>)</a:t>
            </a:r>
          </a:p>
        </p:txBody>
      </p:sp>
    </p:spTree>
    <p:extLst>
      <p:ext uri="{BB962C8B-B14F-4D97-AF65-F5344CB8AC3E}">
        <p14:creationId xmlns:p14="http://schemas.microsoft.com/office/powerpoint/2010/main" val="10514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a16="http://schemas.microsoft.com/office/drawing/2014/main"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a16="http://schemas.microsoft.com/office/drawing/2014/main"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4216539"/>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Văn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học</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57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19" name="Rectangle: Rounded Corners 18">
            <a:extLst>
              <a:ext uri="{FF2B5EF4-FFF2-40B4-BE49-F238E27FC236}">
                <a16:creationId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7" name="Straight Arrow Connector 66">
            <a:extLst>
              <a:ext uri="{FF2B5EF4-FFF2-40B4-BE49-F238E27FC236}">
                <a16:creationId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72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02">
            <a:extLst>
              <a:ext uri="{FF2B5EF4-FFF2-40B4-BE49-F238E27FC236}">
                <a16:creationId xmlns:a16="http://schemas.microsoft.com/office/drawing/2014/main" id="{340CEC9B-DB04-6165-E51F-E6E5EF466CAA}"/>
              </a:ext>
            </a:extLst>
          </p:cNvPr>
          <p:cNvPicPr>
            <a:picLocks noChangeAspect="1" noChangeArrowheads="1"/>
          </p:cNvPicPr>
          <p:nvPr/>
        </p:nvPicPr>
        <p:blipFill>
          <a:blip r:embed="rId2"/>
          <a:srcRect/>
          <a:stretch>
            <a:fillRect/>
          </a:stretch>
        </p:blipFill>
        <p:spPr bwMode="auto">
          <a:xfrm>
            <a:off x="457200" y="2647950"/>
            <a:ext cx="3962400" cy="2209800"/>
          </a:xfrm>
          <a:prstGeom prst="roundRect">
            <a:avLst/>
          </a:prstGeom>
          <a:noFill/>
          <a:ln w="9525">
            <a:noFill/>
            <a:miter lim="800000"/>
            <a:headEnd/>
            <a:tailEnd/>
          </a:ln>
        </p:spPr>
      </p:pic>
      <p:pic>
        <p:nvPicPr>
          <p:cNvPr id="6" name="Picture 3" descr="Tay-dang-3nd">
            <a:extLst>
              <a:ext uri="{FF2B5EF4-FFF2-40B4-BE49-F238E27FC236}">
                <a16:creationId xmlns:a16="http://schemas.microsoft.com/office/drawing/2014/main" id="{C8851422-8953-795B-2284-9A8C75CD2DC6}"/>
              </a:ext>
            </a:extLst>
          </p:cNvPr>
          <p:cNvPicPr>
            <a:picLocks noChangeAspect="1" noChangeArrowheads="1"/>
          </p:cNvPicPr>
          <p:nvPr/>
        </p:nvPicPr>
        <p:blipFill>
          <a:blip r:embed="rId3"/>
          <a:srcRect/>
          <a:stretch>
            <a:fillRect/>
          </a:stretch>
        </p:blipFill>
        <p:spPr bwMode="auto">
          <a:xfrm>
            <a:off x="457200" y="361950"/>
            <a:ext cx="3962400" cy="2209800"/>
          </a:xfrm>
          <a:prstGeom prst="roundRect">
            <a:avLst/>
          </a:prstGeom>
          <a:noFill/>
          <a:ln w="9525">
            <a:noFill/>
            <a:miter lim="800000"/>
            <a:headEnd/>
            <a:tailEnd/>
          </a:ln>
        </p:spPr>
      </p:pic>
      <p:pic>
        <p:nvPicPr>
          <p:cNvPr id="7" name="Picture 12" descr="P1080610">
            <a:hlinkClick r:id="rId4" action="ppaction://hlinksldjump"/>
            <a:extLst>
              <a:ext uri="{FF2B5EF4-FFF2-40B4-BE49-F238E27FC236}">
                <a16:creationId xmlns:a16="http://schemas.microsoft.com/office/drawing/2014/main" id="{672BE8ED-3AFF-A4AC-4F3A-F37AA97C3B4E}"/>
              </a:ext>
            </a:extLst>
          </p:cNvPr>
          <p:cNvPicPr>
            <a:picLocks noChangeAspect="1" noChangeArrowheads="1"/>
          </p:cNvPicPr>
          <p:nvPr/>
        </p:nvPicPr>
        <p:blipFill>
          <a:blip r:embed="rId5"/>
          <a:srcRect/>
          <a:stretch>
            <a:fillRect/>
          </a:stretch>
        </p:blipFill>
        <p:spPr bwMode="auto">
          <a:xfrm>
            <a:off x="4572000" y="676930"/>
            <a:ext cx="4191000" cy="3124200"/>
          </a:xfrm>
          <a:prstGeom prst="roundRect">
            <a:avLst/>
          </a:prstGeom>
          <a:noFill/>
          <a:ln w="9525">
            <a:noFill/>
            <a:miter lim="800000"/>
            <a:headEnd/>
            <a:tailEnd/>
          </a:ln>
        </p:spPr>
      </p:pic>
      <p:sp>
        <p:nvSpPr>
          <p:cNvPr id="8" name="TextBox 7">
            <a:extLst>
              <a:ext uri="{FF2B5EF4-FFF2-40B4-BE49-F238E27FC236}">
                <a16:creationId xmlns:a16="http://schemas.microsoft.com/office/drawing/2014/main" id="{8965975A-7473-BB54-5F64-0E8550FF8EAF}"/>
              </a:ext>
            </a:extLst>
          </p:cNvPr>
          <p:cNvSpPr txBox="1"/>
          <p:nvPr/>
        </p:nvSpPr>
        <p:spPr>
          <a:xfrm>
            <a:off x="5029200" y="4095750"/>
            <a:ext cx="3505200" cy="578882"/>
          </a:xfrm>
          <a:prstGeom prst="roundRect">
            <a:avLst/>
          </a:prstGeom>
          <a:noFill/>
        </p:spPr>
        <p:txBody>
          <a:bodyPr wrap="square" rtlCol="0">
            <a:spAutoFit/>
          </a:bodyPr>
          <a:lstStyle/>
          <a:p>
            <a:pPr algn="ctr"/>
            <a:r>
              <a:rPr lang="en-US" sz="2800" b="1" dirty="0" err="1">
                <a:solidFill>
                  <a:srgbClr val="028910"/>
                </a:solidFill>
                <a:latin typeface="+mj-lt"/>
                <a:cs typeface="Times New Roman" pitchFamily="18" charset="0"/>
              </a:rPr>
              <a:t>Điêu</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khắc</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dân</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gian</a:t>
            </a:r>
            <a:endParaRPr lang="en-US" sz="280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03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4446779"/>
            <a:ext cx="2996330"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id="{31217643-A0D8-0E59-051D-6912931F06D1}"/>
              </a:ext>
            </a:extLst>
          </p:cNvPr>
          <p:cNvSpPr/>
          <p:nvPr/>
        </p:nvSpPr>
        <p:spPr>
          <a:xfrm>
            <a:off x="4419601" y="4459317"/>
            <a:ext cx="37338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162800"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4677" y="4804946"/>
            <a:ext cx="4249881"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a:t>
            </a:r>
            <a:r>
              <a:rPr lang="en-US" sz="1600" b="1" dirty="0" err="1">
                <a:solidFill>
                  <a:srgbClr val="028910"/>
                </a:solidFill>
                <a:latin typeface="+mn-lt"/>
                <a:cs typeface="Times New Roman" pitchFamily="18" charset="0"/>
              </a:rPr>
              <a:t>Nội</a:t>
            </a:r>
            <a:r>
              <a:rPr lang="vi-VN" sz="1600" b="1" dirty="0">
                <a:solidFill>
                  <a:srgbClr val="028910"/>
                </a:solidFill>
                <a:latin typeface="+mn-lt"/>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1000"/>
                                        <p:tgtEl>
                                          <p:spTgt spid="21507"/>
                                        </p:tgtEl>
                                      </p:cBhvr>
                                    </p:animEffect>
                                    <p:anim calcmode="lin" valueType="num">
                                      <p:cBhvr>
                                        <p:cTn id="8" dur="1000" fill="hold"/>
                                        <p:tgtEl>
                                          <p:spTgt spid="21507"/>
                                        </p:tgtEl>
                                        <p:attrNameLst>
                                          <p:attrName>ppt_x</p:attrName>
                                        </p:attrNameLst>
                                      </p:cBhvr>
                                      <p:tavLst>
                                        <p:tav tm="0">
                                          <p:val>
                                            <p:strVal val="#ppt_x"/>
                                          </p:val>
                                        </p:tav>
                                        <p:tav tm="100000">
                                          <p:val>
                                            <p:strVal val="#ppt_x"/>
                                          </p:val>
                                        </p:tav>
                                      </p:tavLst>
                                    </p:anim>
                                    <p:anim calcmode="lin" valueType="num">
                                      <p:cBhvr>
                                        <p:cTn id="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58</a:t>
            </a:fld>
            <a:endParaRPr lang="en-US"/>
          </a:p>
        </p:txBody>
      </p:sp>
      <p:pic>
        <p:nvPicPr>
          <p:cNvPr id="5" name="Picture 4" descr="cheo.jpg">
            <a:extLst>
              <a:ext uri="{FF2B5EF4-FFF2-40B4-BE49-F238E27FC236}">
                <a16:creationId xmlns:a16="http://schemas.microsoft.com/office/drawing/2014/main"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a16="http://schemas.microsoft.com/office/drawing/2014/main"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a16="http://schemas.microsoft.com/office/drawing/2014/main"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a16="http://schemas.microsoft.com/office/drawing/2014/main"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742950"/>
            <a:ext cx="8028593" cy="3785652"/>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Nghệ</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thuật</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dân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gian</a:t>
            </a:r>
            <a:endParaRPr lang="vi-VN"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ê</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 khắc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 nét chạm khắc mềm mại, mô tả cảnh sinh hoạt thường ngày và tượng Phật rất đặc sắc.</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07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dirty="0">
                <a:solidFill>
                  <a:srgbClr val="F34976"/>
                </a:solidFill>
                <a:latin typeface="#9Slide05 Gullever Font" panose="02000507000000020004" pitchFamily="2" charset="0"/>
              </a:rPr>
              <a:t>Bài </a:t>
            </a:r>
            <a:r>
              <a:rPr lang="en-US" sz="2000" dirty="0">
                <a:solidFill>
                  <a:srgbClr val="F34976"/>
                </a:solidFill>
                <a:latin typeface="#9Slide05 Gullever Font" panose="02000507000000020004" pitchFamily="2" charset="0"/>
              </a:rPr>
              <a:t>9</a:t>
            </a:r>
            <a:r>
              <a:rPr lang="vi-VN" sz="2000" dirty="0">
                <a:solidFill>
                  <a:srgbClr val="F34976"/>
                </a:solidFill>
                <a:latin typeface="#9Slide05 Gullever Font" panose="02000507000000020004" pitchFamily="2" charset="0"/>
              </a:rPr>
              <a:t>:</a:t>
            </a:r>
            <a:endParaRPr lang="en-US" sz="2000" dirty="0">
              <a:solidFill>
                <a:srgbClr val="F34976"/>
              </a:solidFill>
              <a:latin typeface="#9Slide05 Gullever Font" panose="02000507000000020004" pitchFamily="2"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id="{4339233A-5F92-F9BE-CD24-6998E4F406BD}"/>
              </a:ext>
            </a:extLst>
          </p:cNvPr>
          <p:cNvGraphicFramePr>
            <a:graphicFrameLocks noGrp="1"/>
          </p:cNvGraphicFramePr>
          <p:nvPr>
            <p:extLst>
              <p:ext uri="{D42A27DB-BD31-4B8C-83A1-F6EECF244321}">
                <p14:modId xmlns:p14="http://schemas.microsoft.com/office/powerpoint/2010/main" val="3169094927"/>
              </p:ext>
            </p:extLst>
          </p:nvPr>
        </p:nvGraphicFramePr>
        <p:xfrm>
          <a:off x="990600" y="1532378"/>
          <a:ext cx="7010400" cy="3553972"/>
        </p:xfrm>
        <a:graphic>
          <a:graphicData uri="http://schemas.openxmlformats.org/drawingml/2006/table">
            <a:tbl>
              <a:tblPr firstRow="1" firstCol="1" bandRow="1">
                <a:tableStyleId>{B7FD0E7F-9C0A-4CCD-AD92-66A2B31F771F}</a:tableStyleId>
              </a:tblPr>
              <a:tblGrid>
                <a:gridCol w="1601968">
                  <a:extLst>
                    <a:ext uri="{9D8B030D-6E8A-4147-A177-3AD203B41FA5}">
                      <a16:colId xmlns:a16="http://schemas.microsoft.com/office/drawing/2014/main" val="3937132638"/>
                    </a:ext>
                  </a:extLst>
                </a:gridCol>
                <a:gridCol w="2704216">
                  <a:extLst>
                    <a:ext uri="{9D8B030D-6E8A-4147-A177-3AD203B41FA5}">
                      <a16:colId xmlns:a16="http://schemas.microsoft.com/office/drawing/2014/main" val="1204365576"/>
                    </a:ext>
                  </a:extLst>
                </a:gridCol>
                <a:gridCol w="2704216">
                  <a:extLst>
                    <a:ext uri="{9D8B030D-6E8A-4147-A177-3AD203B41FA5}">
                      <a16:colId xmlns:a16="http://schemas.microsoft.com/office/drawing/2014/main" val="369179299"/>
                    </a:ext>
                  </a:extLst>
                </a:gridCol>
              </a:tblGrid>
              <a:tr h="223036">
                <a:tc gridSpan="2">
                  <a:txBody>
                    <a:bodyPr/>
                    <a:lstStyle/>
                    <a:p>
                      <a:pPr marL="0" marR="0" algn="ctr">
                        <a:lnSpc>
                          <a:spcPct val="115000"/>
                        </a:lnSpc>
                        <a:spcBef>
                          <a:spcPts val="0"/>
                        </a:spcBef>
                        <a:spcAft>
                          <a:spcPts val="0"/>
                        </a:spcAft>
                      </a:pPr>
                      <a:r>
                        <a:rPr lang="vi-VN" sz="1400">
                          <a:effectLst/>
                        </a:rPr>
                        <a:t>Lĩnh vực</a:t>
                      </a:r>
                      <a:endParaRPr lang="en-US" sz="110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val="673355838"/>
                  </a:ext>
                </a:extLst>
              </a:tr>
              <a:tr h="461170">
                <a:tc rowSpan="3">
                  <a:txBody>
                    <a:bodyPr/>
                    <a:lstStyle/>
                    <a:p>
                      <a:pPr marL="0" marR="0" algn="ctr">
                        <a:lnSpc>
                          <a:spcPct val="115000"/>
                        </a:lnSpc>
                        <a:spcBef>
                          <a:spcPts val="0"/>
                        </a:spcBef>
                        <a:spcAft>
                          <a:spcPts val="0"/>
                        </a:spcAft>
                      </a:pPr>
                      <a:r>
                        <a:rPr lang="vi-VN" sz="1400">
                          <a:effectLst/>
                        </a:rPr>
                        <a:t>Kinh tế</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Nông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4289205642"/>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Thủ công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2999092754"/>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Thương nghiệp</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443544791"/>
                  </a:ext>
                </a:extLst>
              </a:tr>
              <a:tr h="461170">
                <a:tc rowSpan="4">
                  <a:txBody>
                    <a:bodyPr/>
                    <a:lstStyle/>
                    <a:p>
                      <a:pPr marL="0" marR="0" algn="ctr">
                        <a:lnSpc>
                          <a:spcPct val="115000"/>
                        </a:lnSpc>
                        <a:spcBef>
                          <a:spcPts val="0"/>
                        </a:spcBef>
                        <a:spcAft>
                          <a:spcPts val="0"/>
                        </a:spcAft>
                      </a:pPr>
                      <a:r>
                        <a:rPr lang="vi-VN" sz="1400">
                          <a:effectLst/>
                        </a:rPr>
                        <a:t>Văn hóa</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Tư tưởng, tín ngưỡng, tôn giáo</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2726668980"/>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Chữ viết</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388660322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Văn học</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376286409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Nghệ thuật dân gian</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1868216083"/>
                  </a:ext>
                </a:extLst>
              </a:tr>
            </a:tbl>
          </a:graphicData>
        </a:graphic>
      </p:graphicFrame>
      <p:sp>
        <p:nvSpPr>
          <p:cNvPr id="6" name="TextBox 5">
            <a:extLst>
              <a:ext uri="{FF2B5EF4-FFF2-40B4-BE49-F238E27FC236}">
                <a16:creationId xmlns:a16="http://schemas.microsoft.com/office/drawing/2014/main" id="{73E3393A-0543-3A8B-D29E-158678D4E5AE}"/>
              </a:ext>
            </a:extLst>
          </p:cNvPr>
          <p:cNvSpPr txBox="1"/>
          <p:nvPr/>
        </p:nvSpPr>
        <p:spPr>
          <a:xfrm>
            <a:off x="1143000" y="742950"/>
            <a:ext cx="6934200" cy="707886"/>
          </a:xfrm>
          <a:prstGeom prst="rect">
            <a:avLst/>
          </a:prstGeom>
          <a:noFill/>
        </p:spPr>
        <p:txBody>
          <a:bodyPr wrap="square">
            <a:spAutoFit/>
          </a:bodyPr>
          <a:lstStyle/>
          <a:p>
            <a:r>
              <a:rPr lang="vi-VN" sz="2000" b="1" dirty="0">
                <a:solidFill>
                  <a:srgbClr val="FF0000"/>
                </a:solidFill>
                <a:effectLst/>
                <a:latin typeface="Times New Roman" panose="02020603050405020304" pitchFamily="18" charset="0"/>
                <a:ea typeface="Calibri" panose="020F0502020204030204" pitchFamily="34" charset="0"/>
              </a:rPr>
              <a:t>Hãy lập bảng tóm tắt nét chính về tình hình kinh tế, văn hoá, tôn giáo ở Đại Việt trong các thế kỉ XVI – XVIII theo </a:t>
            </a:r>
            <a:r>
              <a:rPr lang="en-US" sz="2000" b="1" dirty="0" err="1">
                <a:solidFill>
                  <a:srgbClr val="FF0000"/>
                </a:solidFill>
                <a:effectLst/>
                <a:latin typeface="Times New Roman" panose="02020603050405020304" pitchFamily="18" charset="0"/>
                <a:ea typeface="Calibri" panose="020F0502020204030204" pitchFamily="34" charset="0"/>
              </a:rPr>
              <a:t>mẫu</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sau</a:t>
            </a:r>
            <a:endParaRPr lang="en-US" sz="2000" b="1" dirty="0">
              <a:solidFill>
                <a:srgbClr val="FF0000"/>
              </a:solidFill>
            </a:endParaRPr>
          </a:p>
        </p:txBody>
      </p:sp>
    </p:spTree>
    <p:extLst>
      <p:ext uri="{BB962C8B-B14F-4D97-AF65-F5344CB8AC3E}">
        <p14:creationId xmlns:p14="http://schemas.microsoft.com/office/powerpoint/2010/main" val="39794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id="{4339233A-5F92-F9BE-CD24-6998E4F406BD}"/>
              </a:ext>
            </a:extLst>
          </p:cNvPr>
          <p:cNvGraphicFramePr>
            <a:graphicFrameLocks noGrp="1"/>
          </p:cNvGraphicFramePr>
          <p:nvPr>
            <p:extLst>
              <p:ext uri="{D42A27DB-BD31-4B8C-83A1-F6EECF244321}">
                <p14:modId xmlns:p14="http://schemas.microsoft.com/office/powerpoint/2010/main" val="760203821"/>
              </p:ext>
            </p:extLst>
          </p:nvPr>
        </p:nvGraphicFramePr>
        <p:xfrm>
          <a:off x="152400" y="895350"/>
          <a:ext cx="8839200" cy="3759738"/>
        </p:xfrm>
        <a:graphic>
          <a:graphicData uri="http://schemas.openxmlformats.org/drawingml/2006/table">
            <a:tbl>
              <a:tblPr firstRow="1" firstCol="1" bandRow="1">
                <a:tableStyleId>{B7FD0E7F-9C0A-4CCD-AD92-66A2B31F771F}</a:tableStyleId>
              </a:tblPr>
              <a:tblGrid>
                <a:gridCol w="838200">
                  <a:extLst>
                    <a:ext uri="{9D8B030D-6E8A-4147-A177-3AD203B41FA5}">
                      <a16:colId xmlns:a16="http://schemas.microsoft.com/office/drawing/2014/main" val="3937132638"/>
                    </a:ext>
                  </a:extLst>
                </a:gridCol>
                <a:gridCol w="1524000">
                  <a:extLst>
                    <a:ext uri="{9D8B030D-6E8A-4147-A177-3AD203B41FA5}">
                      <a16:colId xmlns:a16="http://schemas.microsoft.com/office/drawing/2014/main" val="1204365576"/>
                    </a:ext>
                  </a:extLst>
                </a:gridCol>
                <a:gridCol w="6477000">
                  <a:extLst>
                    <a:ext uri="{9D8B030D-6E8A-4147-A177-3AD203B41FA5}">
                      <a16:colId xmlns:a16="http://schemas.microsoft.com/office/drawing/2014/main" val="369179299"/>
                    </a:ext>
                  </a:extLst>
                </a:gridCol>
              </a:tblGrid>
              <a:tr h="265777">
                <a:tc gridSpan="2">
                  <a:txBody>
                    <a:bodyPr/>
                    <a:lstStyle/>
                    <a:p>
                      <a:pPr marL="0" marR="0" algn="ctr">
                        <a:lnSpc>
                          <a:spcPct val="115000"/>
                        </a:lnSpc>
                        <a:spcBef>
                          <a:spcPts val="0"/>
                        </a:spcBef>
                        <a:spcAft>
                          <a:spcPts val="0"/>
                        </a:spcAft>
                      </a:pPr>
                      <a:r>
                        <a:rPr lang="vi-VN" sz="1400" dirty="0">
                          <a:effectLst/>
                        </a:rPr>
                        <a:t>Lĩnh vực</a:t>
                      </a:r>
                      <a:endParaRPr lang="en-US" sz="1100" dirty="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val="673355838"/>
                  </a:ext>
                </a:extLst>
              </a:tr>
              <a:tr h="549861">
                <a:tc rowSpan="3">
                  <a:txBody>
                    <a:bodyPr/>
                    <a:lstStyle/>
                    <a:p>
                      <a:pPr marL="0" marR="0" algn="ctr">
                        <a:lnSpc>
                          <a:spcPct val="115000"/>
                        </a:lnSpc>
                        <a:spcBef>
                          <a:spcPts val="0"/>
                        </a:spcBef>
                        <a:spcAft>
                          <a:spcPts val="0"/>
                        </a:spcAft>
                      </a:pPr>
                      <a:r>
                        <a:rPr lang="vi-VN" sz="1400">
                          <a:effectLst/>
                        </a:rPr>
                        <a:t>Kinh tế</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Nông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r>
                        <a:rPr lang="vi-VN" sz="1400" b="0" i="0" u="none" strike="noStrike" cap="none" dirty="0">
                          <a:solidFill>
                            <a:srgbClr val="000000"/>
                          </a:solidFill>
                          <a:effectLst/>
                          <a:latin typeface="Arial"/>
                          <a:ea typeface="Arial"/>
                          <a:cs typeface="Arial"/>
                          <a:sym typeface="Arial"/>
                        </a:rPr>
                        <a:t>- Ở Đàng ngoài: sản xuất sa sút; nông dân bị thiếu ruộng trầm trọng, lâm vào cảnh đói khổ, bần cùng.</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Ở Đàng Trong: sản xuất phát triển; hình thành tầng lớp đại địa chủ; tình trạng nông dân thiếu ruộng không trầm trọng như Đàng Ngoài.</a:t>
                      </a: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4289205642"/>
                  </a:ext>
                </a:extLst>
              </a:tr>
              <a:tr h="549861">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Thủ công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r>
                        <a:rPr lang="vi-VN" sz="1400" b="0" i="0" u="none" strike="noStrike" cap="none" dirty="0">
                          <a:solidFill>
                            <a:srgbClr val="000000"/>
                          </a:solidFill>
                          <a:effectLst/>
                          <a:latin typeface="Arial"/>
                          <a:ea typeface="Arial"/>
                          <a:cs typeface="Arial"/>
                          <a:sym typeface="Arial"/>
                        </a:rPr>
                        <a:t>- Ở cả Đàng Trong và Đàng Ngoài, các chính quyền vẫn duy trì hoạt động của các quan xưởng.</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Thủ công nghiệp trong nhân dân tiếp tục phát triển: đa dạng nhiều ngành, nghề; sản phẩm phong phú, tinh tế; xuất hiện nhiều làng nghề nổi tiếng.</a:t>
                      </a: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2999092754"/>
                  </a:ext>
                </a:extLst>
              </a:tr>
              <a:tr h="549861">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Thương nghiệp</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Hoạt động buôn bán trong dân đã trở nên phổ biến.</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Ngoại thương phát triển mạnh, có quan hệ giao thương với nhiều nước trên thế giới.</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Nhiều đô thị được hưng khởi.</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443544791"/>
                  </a:ext>
                </a:extLst>
              </a:tr>
            </a:tbl>
          </a:graphicData>
        </a:graphic>
      </p:graphicFrame>
    </p:spTree>
    <p:extLst>
      <p:ext uri="{BB962C8B-B14F-4D97-AF65-F5344CB8AC3E}">
        <p14:creationId xmlns:p14="http://schemas.microsoft.com/office/powerpoint/2010/main" val="3374885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id="{4339233A-5F92-F9BE-CD24-6998E4F406BD}"/>
              </a:ext>
            </a:extLst>
          </p:cNvPr>
          <p:cNvGraphicFramePr>
            <a:graphicFrameLocks noGrp="1"/>
          </p:cNvGraphicFramePr>
          <p:nvPr>
            <p:extLst>
              <p:ext uri="{D42A27DB-BD31-4B8C-83A1-F6EECF244321}">
                <p14:modId xmlns:p14="http://schemas.microsoft.com/office/powerpoint/2010/main" val="2205512724"/>
              </p:ext>
            </p:extLst>
          </p:nvPr>
        </p:nvGraphicFramePr>
        <p:xfrm>
          <a:off x="228600" y="1100136"/>
          <a:ext cx="8763000" cy="3939702"/>
        </p:xfrm>
        <a:graphic>
          <a:graphicData uri="http://schemas.openxmlformats.org/drawingml/2006/table">
            <a:tbl>
              <a:tblPr firstRow="1" firstCol="1" bandRow="1">
                <a:tableStyleId>{B7FD0E7F-9C0A-4CCD-AD92-66A2B31F771F}</a:tableStyleId>
              </a:tblPr>
              <a:tblGrid>
                <a:gridCol w="1074472">
                  <a:extLst>
                    <a:ext uri="{9D8B030D-6E8A-4147-A177-3AD203B41FA5}">
                      <a16:colId xmlns:a16="http://schemas.microsoft.com/office/drawing/2014/main" val="3937132638"/>
                    </a:ext>
                  </a:extLst>
                </a:gridCol>
                <a:gridCol w="2148944">
                  <a:extLst>
                    <a:ext uri="{9D8B030D-6E8A-4147-A177-3AD203B41FA5}">
                      <a16:colId xmlns:a16="http://schemas.microsoft.com/office/drawing/2014/main" val="1204365576"/>
                    </a:ext>
                  </a:extLst>
                </a:gridCol>
                <a:gridCol w="5539584">
                  <a:extLst>
                    <a:ext uri="{9D8B030D-6E8A-4147-A177-3AD203B41FA5}">
                      <a16:colId xmlns:a16="http://schemas.microsoft.com/office/drawing/2014/main" val="369179299"/>
                    </a:ext>
                  </a:extLst>
                </a:gridCol>
              </a:tblGrid>
              <a:tr h="223036">
                <a:tc gridSpan="2">
                  <a:txBody>
                    <a:bodyPr/>
                    <a:lstStyle/>
                    <a:p>
                      <a:pPr marL="0" marR="0" algn="ctr">
                        <a:lnSpc>
                          <a:spcPct val="115000"/>
                        </a:lnSpc>
                        <a:spcBef>
                          <a:spcPts val="0"/>
                        </a:spcBef>
                        <a:spcAft>
                          <a:spcPts val="0"/>
                        </a:spcAft>
                      </a:pPr>
                      <a:r>
                        <a:rPr lang="vi-VN" sz="1400">
                          <a:effectLst/>
                        </a:rPr>
                        <a:t>Lĩnh vực</a:t>
                      </a:r>
                      <a:endParaRPr lang="en-US" sz="110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val="673355838"/>
                  </a:ext>
                </a:extLst>
              </a:tr>
              <a:tr h="461170">
                <a:tc rowSpan="4">
                  <a:txBody>
                    <a:bodyPr/>
                    <a:lstStyle/>
                    <a:p>
                      <a:pPr marL="0" marR="0" algn="ctr">
                        <a:lnSpc>
                          <a:spcPct val="115000"/>
                        </a:lnSpc>
                        <a:spcBef>
                          <a:spcPts val="0"/>
                        </a:spcBef>
                        <a:spcAft>
                          <a:spcPts val="0"/>
                        </a:spcAft>
                      </a:pPr>
                      <a:r>
                        <a:rPr lang="vi-VN" sz="1400" dirty="0">
                          <a:effectLst/>
                        </a:rPr>
                        <a:t>Văn hóa</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Tư tưởng, tín ngưỡng, tôn giáo</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Nho giáo vẫn giữ địa vị thống trị.</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Đạo giáo và Phật giáo được phục hồi.</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Thiên Chúa giáo du nhập và dần gây được ảnh hưởng trong nhân dân.</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Tín ngưỡng: thờ Thành hoàng, thờ cúng tổ tiên, tổ chức lễ hội hàng năm...</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2726668980"/>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Chữ viết</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b="0" i="0" u="none" strike="noStrike" cap="none" dirty="0">
                          <a:solidFill>
                            <a:srgbClr val="000000"/>
                          </a:solidFill>
                          <a:effectLst/>
                          <a:latin typeface="Arial"/>
                          <a:ea typeface="Arial"/>
                          <a:cs typeface="Arial"/>
                          <a:sym typeface="Arial"/>
                        </a:rPr>
                        <a:t>Chữ Quốc ngữ ra đời và dần được sử dụng phổ biến.</a:t>
                      </a:r>
                      <a:r>
                        <a:rPr lang="vi-VN" sz="1400" dirty="0">
                          <a:effectLst/>
                        </a:rPr>
                        <a:t>	</a:t>
                      </a:r>
                      <a:endParaRPr lang="en-US" sz="1100" dirty="0">
                        <a:effectLst/>
                      </a:endParaRPr>
                    </a:p>
                  </a:txBody>
                  <a:tcPr marL="66559" marR="66559" marT="0" marB="0"/>
                </a:tc>
                <a:extLst>
                  <a:ext uri="{0D108BD9-81ED-4DB2-BD59-A6C34878D82A}">
                    <a16:rowId xmlns:a16="http://schemas.microsoft.com/office/drawing/2014/main" val="388660322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Văn học</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Văn học chữ Hán vẫn chiếm ưu thế.</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Văn học chữ Nôm đã phát triển mạnh hơn trước.</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Văn học dân gian phát triển với nhiều thế loại.</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376286409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Nghệ thuật dân gian</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Nghệ thuật điêu khắc rất phát triển với nét chạm khắc mềm mại, tinh tế.</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Nghệ thuật sân khấu đa dạng với các loại hình.</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val="1868216083"/>
                  </a:ext>
                </a:extLst>
              </a:tr>
            </a:tbl>
          </a:graphicData>
        </a:graphic>
      </p:graphicFrame>
    </p:spTree>
    <p:extLst>
      <p:ext uri="{BB962C8B-B14F-4D97-AF65-F5344CB8AC3E}">
        <p14:creationId xmlns:p14="http://schemas.microsoft.com/office/powerpoint/2010/main" val="348625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65</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rPr>
              <a:t>điều </a:t>
            </a:r>
            <a:r>
              <a:rPr lang="en-US" sz="1800" dirty="0" err="1">
                <a:solidFill>
                  <a:srgbClr val="00B050"/>
                </a:solidFill>
                <a:latin typeface="#9Slide03 Roboto Medium" panose="02000000000000000000" pitchFamily="2" charset="0"/>
                <a:ea typeface="#9Slide03 Roboto Medium" panose="02000000000000000000" pitchFamily="2" charset="0"/>
              </a:rPr>
              <a:t>em</a:t>
            </a:r>
            <a:r>
              <a:rPr lang="en-US" sz="1800" dirty="0">
                <a:solidFill>
                  <a:srgbClr val="00B050"/>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2286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1.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Trả</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lời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các</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câu</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hỏi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SGK VÀ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oàn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thiện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trong</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vở</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2.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Nghiên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cứu</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nội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dung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mới</a:t>
            </a:r>
            <a:endParaRPr kumimoji="0" lang="vi-VN"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endParaRPr>
          </a:p>
        </p:txBody>
      </p:sp>
      <p:sp>
        <p:nvSpPr>
          <p:cNvPr id="3" name="Rectangle 2">
            <a:extLst>
              <a:ext uri="{FF2B5EF4-FFF2-40B4-BE49-F238E27FC236}">
                <a16:creationId xmlns:a16="http://schemas.microsoft.com/office/drawing/2014/main"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H</a:t>
            </a:r>
            <a:r>
              <a:rPr kumimoji="0" lang="vi-VN"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ư</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ớng</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dẫn</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về</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nhà</a:t>
            </a:r>
            <a:endPar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endParaRPr>
          </a:p>
        </p:txBody>
      </p:sp>
    </p:spTree>
    <p:extLst>
      <p:ext uri="{BB962C8B-B14F-4D97-AF65-F5344CB8AC3E}">
        <p14:creationId xmlns:p14="http://schemas.microsoft.com/office/powerpoint/2010/main" val="389023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id="{09DBDD8A-B6D9-C619-19CA-C7C86A113C7F}"/>
              </a:ext>
            </a:extLst>
          </p:cNvPr>
          <p:cNvSpPr txBox="1"/>
          <p:nvPr/>
        </p:nvSpPr>
        <p:spPr>
          <a:xfrm>
            <a:off x="734407" y="1937087"/>
            <a:ext cx="7190393" cy="769441"/>
          </a:xfrm>
          <a:prstGeom prst="rect">
            <a:avLst/>
          </a:prstGeom>
          <a:noFill/>
        </p:spPr>
        <p:txBody>
          <a:bodyPr wrap="square" rtlCol="0">
            <a:spAutoFit/>
          </a:bodyPr>
          <a:lstStyle/>
          <a:p>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rgbClr val="FE0849"/>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E0849"/>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97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3474DA9-3185-C3F8-A8C6-F6D2C5E9E32A}"/>
              </a:ext>
            </a:extLst>
          </p:cNvPr>
          <p:cNvGraphicFramePr>
            <a:graphicFrameLocks noGrp="1"/>
          </p:cNvGraphicFramePr>
          <p:nvPr>
            <p:extLst>
              <p:ext uri="{D42A27DB-BD31-4B8C-83A1-F6EECF244321}">
                <p14:modId xmlns:p14="http://schemas.microsoft.com/office/powerpoint/2010/main" val="3610679788"/>
              </p:ext>
            </p:extLst>
          </p:nvPr>
        </p:nvGraphicFramePr>
        <p:xfrm>
          <a:off x="304800" y="1123950"/>
          <a:ext cx="8686799" cy="3711652"/>
        </p:xfrm>
        <a:graphic>
          <a:graphicData uri="http://schemas.openxmlformats.org/drawingml/2006/table">
            <a:tbl>
              <a:tblPr firstRow="1" firstCol="1" bandRow="1">
                <a:tableStyleId>{5C22544A-7EE6-4342-B048-85BDC9FD1C3A}</a:tableStyleId>
              </a:tblPr>
              <a:tblGrid>
                <a:gridCol w="1707631">
                  <a:extLst>
                    <a:ext uri="{9D8B030D-6E8A-4147-A177-3AD203B41FA5}">
                      <a16:colId xmlns:a16="http://schemas.microsoft.com/office/drawing/2014/main" val="2161544366"/>
                    </a:ext>
                  </a:extLst>
                </a:gridCol>
                <a:gridCol w="3555548">
                  <a:extLst>
                    <a:ext uri="{9D8B030D-6E8A-4147-A177-3AD203B41FA5}">
                      <a16:colId xmlns:a16="http://schemas.microsoft.com/office/drawing/2014/main" val="2533985502"/>
                    </a:ext>
                  </a:extLst>
                </a:gridCol>
                <a:gridCol w="3423620">
                  <a:extLst>
                    <a:ext uri="{9D8B030D-6E8A-4147-A177-3AD203B41FA5}">
                      <a16:colId xmlns:a16="http://schemas.microsoft.com/office/drawing/2014/main" val="689028083"/>
                    </a:ext>
                  </a:extLst>
                </a:gridCol>
              </a:tblGrid>
              <a:tr h="415385">
                <a:tc>
                  <a:txBody>
                    <a:bodyPr/>
                    <a:lstStyle/>
                    <a:p>
                      <a:pPr algn="ctr">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Tình hình</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dirty="0" err="1">
                          <a:solidFill>
                            <a:schemeClr val="tx1"/>
                          </a:solidFill>
                          <a:effectLst/>
                          <a:latin typeface="Times New Roman" panose="02020603050405020304" pitchFamily="18" charset="0"/>
                          <a:cs typeface="Times New Roman" panose="02020603050405020304" pitchFamily="18" charset="0"/>
                        </a:rPr>
                        <a:t>Đàng</a:t>
                      </a:r>
                      <a:r>
                        <a:rPr lang="en-US" sz="2000" dirty="0">
                          <a:solidFill>
                            <a:schemeClr val="tx1"/>
                          </a:solidFill>
                          <a:effectLst/>
                          <a:latin typeface="Times New Roman" panose="02020603050405020304" pitchFamily="18" charset="0"/>
                          <a:cs typeface="Times New Roman" panose="02020603050405020304" pitchFamily="18" charset="0"/>
                        </a:rPr>
                        <a:t> Trong</a:t>
                      </a:r>
                    </a:p>
                    <a:p>
                      <a:pPr algn="ctr">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Đàng Ngoài</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01159973"/>
                  </a:ext>
                </a:extLst>
              </a:tr>
              <a:tr h="415385">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Ruộng đất</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95087620"/>
                  </a:ext>
                </a:extLst>
              </a:tr>
              <a:tr h="415385">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cs typeface="Times New Roman" panose="02020603050405020304" pitchFamily="18" charset="0"/>
                        </a:rPr>
                        <a:t>Đời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732785283"/>
                  </a:ext>
                </a:extLst>
              </a:tr>
              <a:tr h="415385">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32966359"/>
                  </a:ext>
                </a:extLst>
              </a:tr>
              <a:tr h="512012">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366272314"/>
                  </a:ext>
                </a:extLst>
              </a:tr>
            </a:tbl>
          </a:graphicData>
        </a:graphic>
      </p:graphicFrame>
      <p:sp>
        <p:nvSpPr>
          <p:cNvPr id="6" name="TextBox 5">
            <a:extLst>
              <a:ext uri="{FF2B5EF4-FFF2-40B4-BE49-F238E27FC236}">
                <a16:creationId xmlns:a16="http://schemas.microsoft.com/office/drawing/2014/main" id="{A19E10F7-C15E-A8DC-2197-3B462809C834}"/>
              </a:ext>
            </a:extLst>
          </p:cNvPr>
          <p:cNvSpPr txBox="1"/>
          <p:nvPr/>
        </p:nvSpPr>
        <p:spPr>
          <a:xfrm>
            <a:off x="734407" y="133350"/>
            <a:ext cx="7190393" cy="1015663"/>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a:t>
            </a:r>
            <a:endParaRPr lang="en-US"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Hoàn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latin typeface="Times New Roman" panose="02020603050405020304" pitchFamily="18" charset="0"/>
                <a:ea typeface="Calibri" panose="020F0502020204030204" pitchFamily="34" charset="0"/>
                <a:cs typeface="Times New Roman" panose="02020603050405020304" pitchFamily="18" charset="0"/>
              </a:rPr>
              <a:t> PHT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40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E049B56-57AA-FBFC-AEF4-C682EA2053FD}"/>
              </a:ext>
            </a:extLst>
          </p:cNvPr>
          <p:cNvGraphicFramePr>
            <a:graphicFrameLocks noGrp="1"/>
          </p:cNvGraphicFramePr>
          <p:nvPr>
            <p:extLst>
              <p:ext uri="{D42A27DB-BD31-4B8C-83A1-F6EECF244321}">
                <p14:modId xmlns:p14="http://schemas.microsoft.com/office/powerpoint/2010/main" val="2234561518"/>
              </p:ext>
            </p:extLst>
          </p:nvPr>
        </p:nvGraphicFramePr>
        <p:xfrm>
          <a:off x="152400" y="1073426"/>
          <a:ext cx="8839199" cy="4479424"/>
        </p:xfrm>
        <a:graphic>
          <a:graphicData uri="http://schemas.openxmlformats.org/drawingml/2006/table">
            <a:tbl>
              <a:tblPr firstRow="1" firstCol="1" bandRow="1">
                <a:tableStyleId>{5C22544A-7EE6-4342-B048-85BDC9FD1C3A}</a:tableStyleId>
              </a:tblPr>
              <a:tblGrid>
                <a:gridCol w="1737588">
                  <a:extLst>
                    <a:ext uri="{9D8B030D-6E8A-4147-A177-3AD203B41FA5}">
                      <a16:colId xmlns:a16="http://schemas.microsoft.com/office/drawing/2014/main" val="414351433"/>
                    </a:ext>
                  </a:extLst>
                </a:gridCol>
                <a:gridCol w="3617927">
                  <a:extLst>
                    <a:ext uri="{9D8B030D-6E8A-4147-A177-3AD203B41FA5}">
                      <a16:colId xmlns:a16="http://schemas.microsoft.com/office/drawing/2014/main" val="3096055172"/>
                    </a:ext>
                  </a:extLst>
                </a:gridCol>
                <a:gridCol w="3483684">
                  <a:extLst>
                    <a:ext uri="{9D8B030D-6E8A-4147-A177-3AD203B41FA5}">
                      <a16:colId xmlns:a16="http://schemas.microsoft.com/office/drawing/2014/main" val="636170241"/>
                    </a:ext>
                  </a:extLst>
                </a:gridCol>
              </a:tblGrid>
              <a:tr h="531197">
                <a:tc>
                  <a:txBody>
                    <a:bodyPr/>
                    <a:lstStyle/>
                    <a:p>
                      <a:pPr algn="ctr">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Tình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hình</a:t>
                      </a: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cs typeface="Times New Roman" panose="02020603050405020304" pitchFamily="18" charset="0"/>
                        </a:rPr>
                        <a:t> Trong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Đàng Ngoài</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142852527"/>
                  </a:ext>
                </a:extLst>
              </a:tr>
              <a:tr h="531197">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Ruộng đất</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Biến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tư</a:t>
                      </a: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Đẩy mạnh khai hoang</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411051526"/>
                  </a:ext>
                </a:extLst>
              </a:tr>
              <a:tr h="1308769">
                <a:tc>
                  <a:txBody>
                    <a:bodyPr/>
                    <a:lstStyle/>
                    <a:p>
                      <a:pPr algn="l">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Người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Người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chịu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nhiều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nghĩa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vụ</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tô</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thuế</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nặng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nề</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nghèo</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phải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bỏ</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làng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tán</a:t>
                      </a:r>
                      <a:endParaRPr lang="en-US" sz="20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1000"/>
                        </a:spcAft>
                      </a:pP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bần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cùng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hóa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nhưng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chưa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nghiêm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trọng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91774859"/>
                  </a:ext>
                </a:extLst>
              </a:tr>
              <a:tr h="516150">
                <a:tc>
                  <a:txBody>
                    <a:bodyPr/>
                    <a:lstStyle/>
                    <a:p>
                      <a:pPr algn="just">
                        <a:lnSpc>
                          <a:spcPct val="115000"/>
                        </a:lnSpc>
                        <a:spcAft>
                          <a:spcPts val="1000"/>
                        </a:spcAft>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ĐK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Thiên</a:t>
                      </a:r>
                      <a:r>
                        <a:rPr lang="en-US" sz="2000" b="1" dirty="0">
                          <a:solidFill>
                            <a:schemeClr val="tx1"/>
                          </a:solidFill>
                          <a:effectLst/>
                          <a:latin typeface="Times New Roman" panose="02020603050405020304" pitchFamily="18" charset="0"/>
                          <a:cs typeface="Times New Roman" panose="02020603050405020304" pitchFamily="18" charset="0"/>
                        </a:rPr>
                        <a:t> tai,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mùa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đói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kém</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Điều kiện tự nhiên thuận lợi</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39511826"/>
                  </a:ext>
                </a:extLst>
              </a:tr>
              <a:tr h="1049410">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Nhận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xét</a:t>
                      </a:r>
                      <a:r>
                        <a:rPr lang="en-US" sz="2000" b="1" dirty="0">
                          <a:solidFill>
                            <a:schemeClr val="tx1"/>
                          </a:solidFill>
                          <a:effectLst/>
                          <a:latin typeface="Times New Roman" panose="02020603050405020304" pitchFamily="18" charset="0"/>
                          <a:cs typeface="Times New Roman" panose="02020603050405020304" pitchFamily="18" charset="0"/>
                        </a:rPr>
                        <a: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sút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nghiêm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trọng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triển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rõ</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rệt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940270217"/>
                  </a:ext>
                </a:extLst>
              </a:tr>
            </a:tbl>
          </a:graphicData>
        </a:graphic>
      </p:graphicFrame>
      <p:sp>
        <p:nvSpPr>
          <p:cNvPr id="2" name="TextBox 1">
            <a:extLst>
              <a:ext uri="{FF2B5EF4-FFF2-40B4-BE49-F238E27FC236}">
                <a16:creationId xmlns:a16="http://schemas.microsoft.com/office/drawing/2014/main" id="{260A1656-456A-4E61-5928-50A85931DD47}"/>
              </a:ext>
            </a:extLst>
          </p:cNvPr>
          <p:cNvSpPr txBox="1"/>
          <p:nvPr/>
        </p:nvSpPr>
        <p:spPr>
          <a:xfrm>
            <a:off x="437321" y="133350"/>
            <a:ext cx="5469767"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rPr>
              <a:t>Hoàn </a:t>
            </a:r>
            <a:r>
              <a:rPr lang="en-US" sz="2000" b="1" dirty="0" err="1">
                <a:latin typeface="Times New Roman" panose="02020603050405020304" pitchFamily="18" charset="0"/>
                <a:ea typeface="Calibri" panose="020F0502020204030204" pitchFamily="34" charset="0"/>
              </a:rPr>
              <a:t>thành</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các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nội</a:t>
            </a:r>
            <a:r>
              <a:rPr lang="en-US" sz="2000" b="1" dirty="0">
                <a:latin typeface="Times New Roman" panose="02020603050405020304" pitchFamily="18" charset="0"/>
                <a:ea typeface="Calibri" panose="020F0502020204030204" pitchFamily="34" charset="0"/>
              </a:rPr>
              <a:t> dung </a:t>
            </a:r>
            <a:r>
              <a:rPr lang="en-US" sz="2000" b="1" dirty="0" err="1">
                <a:latin typeface="Times New Roman" panose="02020603050405020304" pitchFamily="18" charset="0"/>
                <a:ea typeface="Calibri" panose="020F0502020204030204" pitchFamily="34" charset="0"/>
              </a:rPr>
              <a:t>vào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phiếu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sau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đây</a:t>
            </a:r>
            <a:r>
              <a:rPr lang="en-US" sz="2000" b="1" dirty="0">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2260092221"/>
      </p:ext>
    </p:extLst>
  </p:cSld>
  <p:clrMapOvr>
    <a:masterClrMapping/>
  </p:clrMapOvr>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3770</Words>
  <Application>Microsoft Office PowerPoint</Application>
  <PresentationFormat>On-screen Show (16:9)</PresentationFormat>
  <Paragraphs>370</Paragraphs>
  <Slides>67</Slides>
  <Notes>28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67</vt:i4>
      </vt:variant>
    </vt:vector>
  </HeadingPairs>
  <TitlesOfParts>
    <vt:vector size="86" baseType="lpstr">
      <vt:lpstr>#9Slide02 Noi dung rat dai</vt:lpstr>
      <vt:lpstr>Anton</vt:lpstr>
      <vt:lpstr>#9Slide07 IcielBaliho Script</vt:lpstr>
      <vt:lpstr>Ranchers</vt:lpstr>
      <vt:lpstr>Arial</vt:lpstr>
      <vt:lpstr>#9Slide07 IcielCadena</vt:lpstr>
      <vt:lpstr>#9Slide03 SFU DIN Mittelschrift</vt:lpstr>
      <vt:lpstr>Fredoka One</vt:lpstr>
      <vt:lpstr>Lato</vt:lpstr>
      <vt:lpstr>#9Slide07 IcielPony</vt:lpstr>
      <vt:lpstr>Times New Roman</vt:lpstr>
      <vt:lpstr>#9Slide03 Roboto Medium</vt:lpstr>
      <vt:lpstr>#9Slide03 Arima Madurai Black</vt:lpstr>
      <vt:lpstr>#9Slide05 Gullever Font</vt:lpstr>
      <vt:lpstr>Calibri</vt:lpstr>
      <vt:lpstr>#9Slide05 Claudia</vt:lpstr>
      <vt:lpstr>Roboto</vt:lpstr>
      <vt:lpstr>Patrick Hand</vt:lpstr>
      <vt:lpstr>Great British Pea Week by Slidesgo</vt:lpstr>
      <vt:lpstr>PowerPoint Presentation</vt:lpstr>
      <vt:lpstr>PowerPoint Presentation</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PowerPoint Presentation</vt:lpstr>
      <vt:lpstr>Một chiếc đỉnh bằng gốm tráng men trang trí đắp nổi rồng và nghê do thợ làng Bát Tràng chế tạo vào năm 1736, thời Cảnh Hưng.</vt:lpstr>
      <vt:lpstr>Rồng vẽ trên gốm lam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Thương cảng Hội An thế kỉ XVIII</vt:lpstr>
      <vt:lpstr>Hôi An - thành phố cảng lớn nhất Đàng Trong -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admin</cp:lastModifiedBy>
  <cp:revision>90</cp:revision>
  <dcterms:modified xsi:type="dcterms:W3CDTF">2023-11-22T15:17:40Z</dcterms:modified>
</cp:coreProperties>
</file>