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26"/>
  </p:notesMasterIdLst>
  <p:sldIdLst>
    <p:sldId id="257" r:id="rId2"/>
    <p:sldId id="317" r:id="rId3"/>
    <p:sldId id="270" r:id="rId4"/>
    <p:sldId id="279" r:id="rId5"/>
    <p:sldId id="318" r:id="rId6"/>
    <p:sldId id="319" r:id="rId7"/>
    <p:sldId id="308" r:id="rId8"/>
    <p:sldId id="320" r:id="rId9"/>
    <p:sldId id="322" r:id="rId10"/>
    <p:sldId id="309" r:id="rId11"/>
    <p:sldId id="332" r:id="rId12"/>
    <p:sldId id="333" r:id="rId13"/>
    <p:sldId id="326" r:id="rId14"/>
    <p:sldId id="328" r:id="rId15"/>
    <p:sldId id="335" r:id="rId16"/>
    <p:sldId id="267" r:id="rId17"/>
    <p:sldId id="329" r:id="rId18"/>
    <p:sldId id="330" r:id="rId19"/>
    <p:sldId id="331" r:id="rId20"/>
    <p:sldId id="297" r:id="rId21"/>
    <p:sldId id="274" r:id="rId22"/>
    <p:sldId id="273" r:id="rId23"/>
    <p:sldId id="280" r:id="rId24"/>
    <p:sldId id="281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D60093"/>
    <a:srgbClr val="008000"/>
    <a:srgbClr val="0000FF"/>
    <a:srgbClr val="FF00FF"/>
    <a:srgbClr val="0D7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30F3C-606A-462D-8F64-4699D889C143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749C5-DC87-4209-9AA5-120B705841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44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4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2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566-14D5-4CD7-A9BF-BB99CDBE8372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5EF-460B-4388-9496-E884A268F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468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566-14D5-4CD7-A9BF-BB99CDBE8372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5EF-460B-4388-9496-E884A268F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25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566-14D5-4CD7-A9BF-BB99CDBE8372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5EF-460B-4388-9496-E884A268F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61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566-14D5-4CD7-A9BF-BB99CDBE8372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5EF-460B-4388-9496-E884A268F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98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566-14D5-4CD7-A9BF-BB99CDBE8372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5EF-460B-4388-9496-E884A268F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161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566-14D5-4CD7-A9BF-BB99CDBE8372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5EF-460B-4388-9496-E884A268F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471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566-14D5-4CD7-A9BF-BB99CDBE8372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5EF-460B-4388-9496-E884A268F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28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566-14D5-4CD7-A9BF-BB99CDBE8372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5EF-460B-4388-9496-E884A268F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107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566-14D5-4CD7-A9BF-BB99CDBE8372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5EF-460B-4388-9496-E884A268F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10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566-14D5-4CD7-A9BF-BB99CDBE8372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5EF-460B-4388-9496-E884A268F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41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3566-14D5-4CD7-A9BF-BB99CDBE8372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45EF-460B-4388-9496-E884A268F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540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73566-14D5-4CD7-A9BF-BB99CDBE8372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45EF-460B-4388-9496-E884A268F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971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mon\Desktop\TUY&#7872;N%20THI\Nh&#7841;c%20Kh&#244;ng%20L&#7901;i%20Nh&#7865;%20Nh&#224;ng%20V&#224;%20S&#226;u%20L&#7855;ng%20-%20nhac%20hay%20nhat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9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>
            <a:extLst>
              <a:ext uri="{FF2B5EF4-FFF2-40B4-BE49-F238E27FC236}">
                <a16:creationId xmlns:a16="http://schemas.microsoft.com/office/drawing/2014/main" id="{63005CE2-985E-3626-8D02-17B5779FF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7" y="104504"/>
            <a:ext cx="11782696" cy="66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BlueBirds-baby">
            <a:extLst>
              <a:ext uri="{FF2B5EF4-FFF2-40B4-BE49-F238E27FC236}">
                <a16:creationId xmlns:a16="http://schemas.microsoft.com/office/drawing/2014/main" id="{1DC23A98-FEF1-69DC-4E79-0E5ED94D2F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49" y="4909509"/>
            <a:ext cx="1507572" cy="138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9" descr="3d bird">
            <a:extLst>
              <a:ext uri="{FF2B5EF4-FFF2-40B4-BE49-F238E27FC236}">
                <a16:creationId xmlns:a16="http://schemas.microsoft.com/office/drawing/2014/main" id="{754637C5-748F-1361-7B15-D503FC0585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648" y="792480"/>
            <a:ext cx="990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">
            <a:extLst>
              <a:ext uri="{FF2B5EF4-FFF2-40B4-BE49-F238E27FC236}">
                <a16:creationId xmlns:a16="http://schemas.microsoft.com/office/drawing/2014/main" id="{CF04B080-9AE3-CE01-F2B2-E71C50EDBB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4" y="250825"/>
            <a:ext cx="9082219" cy="178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94C027-11B1-D77C-4F88-C56BEC9B89A7}"/>
              </a:ext>
            </a:extLst>
          </p:cNvPr>
          <p:cNvSpPr/>
          <p:nvPr/>
        </p:nvSpPr>
        <p:spPr>
          <a:xfrm>
            <a:off x="1156614" y="2077936"/>
            <a:ext cx="8981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Teachers to visit class 9A3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Nhạc Không Lời Nhẹ Nhàng Và Sâu Lắng - nhac hay nhat.mp3">
            <a:hlinkClick r:id="" action="ppaction://media"/>
            <a:extLst>
              <a:ext uri="{FF2B5EF4-FFF2-40B4-BE49-F238E27FC236}">
                <a16:creationId xmlns:a16="http://schemas.microsoft.com/office/drawing/2014/main" id="{742B4399-C797-4202-49D3-A9D3DAAB8343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984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04666" y="3551969"/>
            <a:ext cx="62173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Gv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Hà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Thị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Tuyết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Linh</a:t>
            </a:r>
            <a:endParaRPr lang="en-US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Trường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THCS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Mỹ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An</a:t>
            </a:r>
          </a:p>
        </p:txBody>
      </p:sp>
    </p:spTree>
    <p:extLst>
      <p:ext uri="{BB962C8B-B14F-4D97-AF65-F5344CB8AC3E}">
        <p14:creationId xmlns:p14="http://schemas.microsoft.com/office/powerpoint/2010/main" val="256710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/>
          <p:nvPr/>
        </p:nvSpPr>
        <p:spPr>
          <a:xfrm>
            <a:off x="537482" y="108494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60093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Task 4: Rewrite </a:t>
            </a:r>
            <a:r>
              <a:rPr lang="en-US" sz="3200" b="1" dirty="0">
                <a:solidFill>
                  <a:srgbClr val="D60093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the following sentences, using wish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482" y="861876"/>
            <a:ext cx="113627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doesn’t have an iPhone. She’d like to have one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She wishes (that)_______________________________.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I’m sorry that I don’t have a three-month summer holiday as my grandma did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I wish________________________________________.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3.I want my parents to let me make my own decisions, but they don’t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I wish (that)___________________________________.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Mike wants to play musical instruments, but he can’t 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Mike wishes ___________________________________.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My dad is very busy. I want him to have more time with me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 I wish________________________________________.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7906" y="1250577"/>
            <a:ext cx="555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she had an iPhone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060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9561" y="-120123"/>
            <a:ext cx="4549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MY ANSWERS MATTER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928" y="408212"/>
            <a:ext cx="11907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An………………castle that has been continuously lived in by the same family for centuries is hard to find . 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4054" y="1354296"/>
            <a:ext cx="3014548" cy="4767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well-preserved</a:t>
            </a:r>
            <a:endParaRPr lang="en-US" sz="24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96696" y="1329703"/>
            <a:ext cx="2019400" cy="4481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ancient</a:t>
            </a:r>
            <a:endParaRPr lang="en-US" sz="24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4190" y="1304883"/>
            <a:ext cx="2145144" cy="4635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occupied</a:t>
            </a:r>
            <a:endParaRPr lang="en-US" sz="24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91363" y="1299692"/>
            <a:ext cx="2081751" cy="4687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modern</a:t>
            </a:r>
            <a:endParaRPr lang="en-US" sz="24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2507" y="1926063"/>
            <a:ext cx="11334206" cy="5458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He wishes he </a:t>
            </a:r>
            <a:r>
              <a:rPr 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…………………back 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his grandparents’ time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4928" y="2627147"/>
            <a:ext cx="2685507" cy="4085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  <a:r>
              <a:rPr lang="en-US" sz="1600" dirty="0"/>
              <a:t> </a:t>
            </a:r>
            <a:r>
              <a:rPr lang="en-US" sz="4000" b="1" dirty="0" smtClean="0">
                <a:solidFill>
                  <a:srgbClr val="336600"/>
                </a:solidFill>
              </a:rPr>
              <a:t>could go</a:t>
            </a:r>
            <a:endParaRPr lang="vi-VN" sz="40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32506" y="2668987"/>
            <a:ext cx="2083590" cy="3819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  <a:r>
              <a:rPr lang="vi-V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336600"/>
                </a:solidFill>
              </a:rPr>
              <a:t>go</a:t>
            </a:r>
            <a:endParaRPr lang="vi-VN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91866" y="2685983"/>
            <a:ext cx="2479781" cy="397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</a:t>
            </a:r>
            <a:r>
              <a:rPr lang="vi-V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336600"/>
                </a:solidFill>
              </a:rPr>
              <a:t>can go</a:t>
            </a:r>
            <a:endParaRPr lang="vi-VN" sz="80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66804" y="2629395"/>
            <a:ext cx="2153914" cy="453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</a:t>
            </a:r>
            <a:r>
              <a:rPr lang="vi-VN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336600"/>
                </a:solidFill>
              </a:rPr>
              <a:t>w</a:t>
            </a:r>
            <a:r>
              <a:rPr lang="en-US" sz="3600" b="1" dirty="0" smtClean="0">
                <a:solidFill>
                  <a:srgbClr val="336600"/>
                </a:solidFill>
              </a:rPr>
              <a:t>ent </a:t>
            </a:r>
            <a:endParaRPr lang="vi-VN" sz="80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4928" y="3258421"/>
            <a:ext cx="11630042" cy="7099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Children (watch)……………….TV </a:t>
            </a:r>
            <a:r>
              <a:rPr 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mother (come</a:t>
            </a:r>
            <a:r>
              <a:rPr 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……………..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yesterday.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4928" y="4066096"/>
            <a:ext cx="4506211" cy="4687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en-US" sz="28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watched / came </a:t>
            </a:r>
            <a:r>
              <a:rPr lang="en-US" dirty="0"/>
              <a:t>             </a:t>
            </a:r>
            <a:endParaRPr lang="vi-VN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91866" y="4092608"/>
            <a:ext cx="5111105" cy="5293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sz="28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ere watching / came</a:t>
            </a:r>
            <a:endParaRPr lang="vi-V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4927" y="4632609"/>
            <a:ext cx="4917719" cy="4585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vi-V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sz="28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atched / was coming</a:t>
            </a:r>
            <a:endParaRPr lang="vi-V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91866" y="4679203"/>
            <a:ext cx="6084773" cy="4119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sz="28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ere watching / was coming</a:t>
            </a:r>
            <a:endParaRPr lang="en-US" sz="28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91989" y="5337830"/>
            <a:ext cx="9503047" cy="587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 smtClean="0">
              <a:solidFill>
                <a:srgbClr val="FF0066"/>
              </a:solidFill>
            </a:endParaRPr>
          </a:p>
          <a:p>
            <a:endParaRPr lang="en-US" sz="4400" b="1" dirty="0">
              <a:solidFill>
                <a:srgbClr val="FF0066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When was Ho Da Ban Historical Site  recognized?</a:t>
            </a:r>
          </a:p>
          <a:p>
            <a:endParaRPr lang="vi-VN" sz="8800" b="1" dirty="0">
              <a:solidFill>
                <a:srgbClr val="0000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1989" y="6100866"/>
            <a:ext cx="1885855" cy="3936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2010</a:t>
            </a:r>
            <a:endParaRPr lang="vi-VN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91755" y="6086610"/>
            <a:ext cx="1809305" cy="4079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2011</a:t>
            </a:r>
            <a:endParaRPr lang="vi-VN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314971" y="6086610"/>
            <a:ext cx="1722465" cy="4079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</a:t>
            </a:r>
            <a:endParaRPr lang="vi-VN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251347" y="6086610"/>
            <a:ext cx="1981463" cy="3945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2009</a:t>
            </a:r>
            <a:endParaRPr lang="vi-VN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5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unge-paper-background"/>
          <p:cNvPicPr>
            <a:picLocks noChangeAspect="1"/>
          </p:cNvPicPr>
          <p:nvPr/>
        </p:nvPicPr>
        <p:blipFill>
          <a:blip r:embed="rId3"/>
          <a:srcRect b="57386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635" y="19685"/>
            <a:ext cx="12331065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 rot="21180000">
            <a:off x="259715" y="1463040"/>
            <a:ext cx="686498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4400" b="1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Life in your neighborhood</a:t>
            </a:r>
          </a:p>
        </p:txBody>
      </p:sp>
      <p:sp>
        <p:nvSpPr>
          <p:cNvPr id="4" name="Text Box 3"/>
          <p:cNvSpPr txBox="1"/>
          <p:nvPr/>
        </p:nvSpPr>
        <p:spPr>
          <a:xfrm rot="21360000">
            <a:off x="654050" y="2399030"/>
            <a:ext cx="51968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 algn="ctr"/>
            <a:r>
              <a:rPr lang="en-US" sz="4400" b="1">
                <a:solidFill>
                  <a:srgbClr val="FF0000"/>
                </a:solidFill>
                <a:effectLst>
                  <a:glow rad="457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40 years ago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0EBDF">
                  <a:alpha val="100000"/>
                </a:srgbClr>
              </a:clrFrom>
              <a:clrTo>
                <a:srgbClr val="F0EBDF">
                  <a:alpha val="100000"/>
                  <a:alpha val="0"/>
                </a:srgbClr>
              </a:clrTo>
            </a:clrChange>
          </a:blip>
          <a:srcRect t="6507" r="5182"/>
          <a:stretch>
            <a:fillRect/>
          </a:stretch>
        </p:blipFill>
        <p:spPr>
          <a:xfrm>
            <a:off x="4812665" y="3538220"/>
            <a:ext cx="3080385" cy="2221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065" y="4318000"/>
            <a:ext cx="3230880" cy="2022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8325" y="1243330"/>
            <a:ext cx="3962400" cy="27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93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9412" y="0"/>
            <a:ext cx="11125200" cy="58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criterias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Product Form </a:t>
            </a:r>
            <a:r>
              <a:rPr lang="en-US" altLang="en-US" sz="28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8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(30%)</a:t>
            </a:r>
            <a:endParaRPr lang="en-US" altLang="en-US" sz="32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Fluent 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presentation, with coordination among group members </a:t>
            </a:r>
            <a:r>
              <a:rPr lang="en-US" alt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(30%)</a:t>
            </a:r>
            <a:endParaRPr lang="en-US" altLang="en-US" sz="36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Diverse, rich content with practical </a:t>
            </a:r>
            <a:r>
              <a:rPr lang="en-US" alt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connections (</a:t>
            </a:r>
            <a:r>
              <a:rPr lang="en-US" altLang="en-US" sz="32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(30%)</a:t>
            </a:r>
            <a:endParaRPr lang="en-US" altLang="en-US" sz="36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Provide solutions and future development directions </a:t>
            </a:r>
            <a:r>
              <a:rPr lang="en-US" alt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(10%)</a:t>
            </a:r>
            <a:endParaRPr lang="en-US" altLang="en-US" sz="36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1280" y="0"/>
            <a:ext cx="12192000" cy="819785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 CAN...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645" y="793750"/>
            <a:ext cx="696404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ym typeface="+mn-ea"/>
              </a:rPr>
              <a:t>Complete the self-assessment table.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55" y="1440761"/>
            <a:ext cx="11954449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604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389814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045" y="1793875"/>
            <a:ext cx="11184255" cy="194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-Do all exercises again and exercises in work book</a:t>
            </a:r>
          </a:p>
          <a:p>
            <a:r>
              <a:rPr lang="en-US" sz="3600" dirty="0" smtClean="0"/>
              <a:t>- Prepare Unit5: Our experiences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65" y="3111500"/>
            <a:ext cx="3496310" cy="349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49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3837" y="1047283"/>
            <a:ext cx="7768046" cy="144655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Good bye !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7" b="100000" l="8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6" y="1770558"/>
            <a:ext cx="7759336" cy="33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77" y="535577"/>
            <a:ext cx="5324340" cy="5630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97" y="402363"/>
            <a:ext cx="5486400" cy="57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64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1" y="470263"/>
            <a:ext cx="5512525" cy="5329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366" y="666206"/>
            <a:ext cx="5283780" cy="513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41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38" y="665265"/>
            <a:ext cx="5416807" cy="5278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983" y="665265"/>
            <a:ext cx="5486400" cy="52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2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13508" y="1149532"/>
            <a:ext cx="7106195" cy="5499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02" y="72314"/>
            <a:ext cx="7889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Look at the picture and list things in the past and now.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96232"/>
              </p:ext>
            </p:extLst>
          </p:nvPr>
        </p:nvGraphicFramePr>
        <p:xfrm>
          <a:off x="7720149" y="1149532"/>
          <a:ext cx="4127862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604">
                  <a:extLst>
                    <a:ext uri="{9D8B030D-6E8A-4147-A177-3AD203B41FA5}">
                      <a16:colId xmlns:a16="http://schemas.microsoft.com/office/drawing/2014/main" val="1934389034"/>
                    </a:ext>
                  </a:extLst>
                </a:gridCol>
                <a:gridCol w="2260258">
                  <a:extLst>
                    <a:ext uri="{9D8B030D-6E8A-4147-A177-3AD203B41FA5}">
                      <a16:colId xmlns:a16="http://schemas.microsoft.com/office/drawing/2014/main" val="1812786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 the past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Now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996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radio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Mobile 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900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 </a:t>
                      </a:r>
                      <a:r>
                        <a:rPr lang="en-US" sz="2800" dirty="0" err="1" smtClean="0"/>
                        <a:t>electicity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TV, electric lights</a:t>
                      </a:r>
                      <a:endParaRPr 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916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Oil</a:t>
                      </a:r>
                      <a:r>
                        <a:rPr lang="en-US" sz="2800" baseline="0" dirty="0" smtClean="0"/>
                        <a:t> lamp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School uniform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143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Modern dress, </a:t>
                      </a:r>
                      <a:r>
                        <a:rPr lang="en-US" sz="2400" dirty="0" smtClean="0"/>
                        <a:t>colorful clothes</a:t>
                      </a:r>
                      <a:endParaRPr 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8376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19703" y="4581715"/>
            <a:ext cx="5177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1.What </a:t>
            </a:r>
            <a:r>
              <a:rPr lang="en-US" sz="2400" b="1" dirty="0"/>
              <a:t>was the life in the </a:t>
            </a:r>
            <a:r>
              <a:rPr lang="en-US" sz="2400" b="1" dirty="0" smtClean="0"/>
              <a:t>past like? 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7391011" y="5045120"/>
            <a:ext cx="4406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2. </a:t>
            </a:r>
            <a:r>
              <a:rPr lang="en-US" sz="2400" b="1" dirty="0"/>
              <a:t>How </a:t>
            </a:r>
            <a:r>
              <a:rPr lang="en-US" sz="2400" b="1" dirty="0" smtClean="0"/>
              <a:t>did children go to school?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7391011" y="5506785"/>
            <a:ext cx="43558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3. Did people use machine to do </a:t>
            </a:r>
          </a:p>
          <a:p>
            <a:r>
              <a:rPr lang="en-US" sz="2400" b="1" dirty="0" smtClean="0"/>
              <a:t>farming?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710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1900" y="414348"/>
            <a:ext cx="941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COMPLETE THE SENTENCES.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200" y="1951335"/>
            <a:ext cx="11176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vi-VN" sz="2800" dirty="0"/>
              <a:t>........................the acting in the film was good, I didn’t like its story.</a:t>
            </a:r>
          </a:p>
          <a:p>
            <a:pPr>
              <a:lnSpc>
                <a:spcPct val="150000"/>
              </a:lnSpc>
            </a:pPr>
            <a:r>
              <a:rPr lang="vi-VN" sz="2800" dirty="0"/>
              <a:t>2. </a:t>
            </a:r>
            <a:r>
              <a:rPr lang="vi-VN" sz="2800" dirty="0" smtClean="0"/>
              <a:t>When we watch a ....................film, we can reduce stress.</a:t>
            </a:r>
          </a:p>
          <a:p>
            <a:pPr>
              <a:lnSpc>
                <a:spcPct val="150000"/>
              </a:lnSpc>
            </a:pPr>
            <a:r>
              <a:rPr lang="vi-VN" sz="2800" dirty="0" smtClean="0"/>
              <a:t>3. The story of the film is silly........................, many people liked it.</a:t>
            </a:r>
          </a:p>
          <a:p>
            <a:pPr>
              <a:lnSpc>
                <a:spcPct val="150000"/>
              </a:lnSpc>
            </a:pPr>
            <a:r>
              <a:rPr lang="vi-VN" sz="2800" dirty="0" smtClean="0"/>
              <a:t>4</a:t>
            </a:r>
            <a:r>
              <a:rPr lang="vi-VN" sz="3200" dirty="0" smtClean="0"/>
              <a:t>.</a:t>
            </a:r>
            <a:r>
              <a:rPr lang="en-US" sz="3200" dirty="0" smtClean="0"/>
              <a:t> </a:t>
            </a:r>
            <a:r>
              <a:rPr lang="en-US" sz="3200" dirty="0"/>
              <a:t>Tom doesn’t like watching </a:t>
            </a:r>
            <a:r>
              <a:rPr lang="en-US" sz="3200" i="1" dirty="0" smtClean="0"/>
              <a:t>………………………………….</a:t>
            </a:r>
            <a:r>
              <a:rPr lang="en-US" sz="3200" dirty="0"/>
              <a:t> films. He always has bad dreams.</a:t>
            </a:r>
            <a:br>
              <a:rPr lang="en-US" sz="3200" dirty="0"/>
            </a:br>
            <a:endParaRPr lang="vi-VN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1358900" y="1003300"/>
            <a:ext cx="1803400" cy="622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However</a:t>
            </a:r>
            <a:endParaRPr lang="vi-VN" sz="3200" b="1" dirty="0">
              <a:solidFill>
                <a:srgbClr val="0000C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59200" y="956905"/>
            <a:ext cx="1803400" cy="622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Although</a:t>
            </a:r>
            <a:endParaRPr lang="vi-VN" sz="3200" b="1" dirty="0">
              <a:solidFill>
                <a:srgbClr val="0000CC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296400" y="937568"/>
            <a:ext cx="1803400" cy="622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comedy</a:t>
            </a:r>
            <a:endParaRPr lang="vi-VN" sz="3200" b="1" dirty="0">
              <a:solidFill>
                <a:srgbClr val="0000CC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72200" y="941973"/>
            <a:ext cx="2298700" cy="622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frightening</a:t>
            </a:r>
            <a:endParaRPr lang="vi-VN" sz="3200" b="1" dirty="0">
              <a:solidFill>
                <a:srgbClr val="0000CC"/>
              </a:solidFill>
            </a:endParaRPr>
          </a:p>
        </p:txBody>
      </p:sp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584200" y="5943600"/>
            <a:ext cx="1022531" cy="9144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19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20833 0.1446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43854 0.245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33541 0.32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1302 0.4432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70" y="181520"/>
            <a:ext cx="11225816" cy="64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697" y="248194"/>
            <a:ext cx="112601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:</a:t>
            </a:r>
          </a:p>
          <a:p>
            <a:r>
              <a:rPr lang="en-US" dirty="0" smtClean="0"/>
              <a:t>warm up: Video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: </a:t>
            </a:r>
            <a:r>
              <a:rPr lang="en-US" dirty="0" err="1" smtClean="0"/>
              <a:t>cho</a:t>
            </a:r>
            <a:r>
              <a:rPr lang="en-US" dirty="0" smtClean="0"/>
              <a:t> HS </a:t>
            </a:r>
            <a:r>
              <a:rPr lang="en-US" dirty="0" err="1" smtClean="0"/>
              <a:t>xem</a:t>
            </a:r>
            <a:r>
              <a:rPr lang="en-US" dirty="0" smtClean="0"/>
              <a:t> video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HS </a:t>
            </a: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film -&gt;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endParaRPr lang="en-US" dirty="0" smtClean="0"/>
          </a:p>
          <a:p>
            <a:r>
              <a:rPr lang="en-US" dirty="0" smtClean="0"/>
              <a:t>A.VOCABUARY</a:t>
            </a:r>
          </a:p>
          <a:p>
            <a:pPr marL="342900" indent="-342900">
              <a:buAutoNum type="arabicPeriod"/>
            </a:pPr>
            <a:r>
              <a:rPr lang="en-US" dirty="0" smtClean="0"/>
              <a:t>REVISION</a:t>
            </a:r>
          </a:p>
          <a:p>
            <a:r>
              <a:rPr lang="en-US" dirty="0" smtClean="0"/>
              <a:t>2. PRACTICE</a:t>
            </a:r>
          </a:p>
          <a:p>
            <a:r>
              <a:rPr lang="en-US" dirty="0" smtClean="0"/>
              <a:t>B. GRAMMAR</a:t>
            </a:r>
          </a:p>
          <a:p>
            <a:r>
              <a:rPr lang="en-US" dirty="0" smtClean="0"/>
              <a:t>1.REVISION  (dung video </a:t>
            </a:r>
            <a:r>
              <a:rPr lang="en-US" dirty="0" err="1" smtClean="0"/>
              <a:t>ngắn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nhắc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,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?)</a:t>
            </a:r>
          </a:p>
          <a:p>
            <a:r>
              <a:rPr lang="en-US" dirty="0" smtClean="0"/>
              <a:t>2. Practice</a:t>
            </a:r>
          </a:p>
          <a:p>
            <a:r>
              <a:rPr lang="en-US" dirty="0" smtClean="0"/>
              <a:t>C. Project</a:t>
            </a:r>
          </a:p>
          <a:p>
            <a:r>
              <a:rPr lang="en-US" dirty="0" smtClean="0"/>
              <a:t>HS </a:t>
            </a:r>
            <a:r>
              <a:rPr lang="en-US" dirty="0" err="1" smtClean="0"/>
              <a:t>đem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poster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dán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bảng</a:t>
            </a:r>
            <a:r>
              <a:rPr lang="en-US" dirty="0" smtClean="0"/>
              <a:t>,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nhớm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bày</a:t>
            </a:r>
            <a:r>
              <a:rPr lang="en-US" dirty="0" smtClean="0"/>
              <a:t> (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trưởng</a:t>
            </a:r>
            <a:r>
              <a:rPr lang="en-US" dirty="0" smtClean="0"/>
              <a:t> </a:t>
            </a:r>
            <a:r>
              <a:rPr lang="en-US" dirty="0" err="1" smtClean="0"/>
              <a:t>thôi</a:t>
            </a:r>
            <a:r>
              <a:rPr lang="en-US" dirty="0" smtClean="0"/>
              <a:t> </a:t>
            </a:r>
            <a:r>
              <a:rPr lang="en-US" dirty="0" err="1" smtClean="0"/>
              <a:t>hả</a:t>
            </a:r>
            <a:r>
              <a:rPr lang="en-US" dirty="0" smtClean="0"/>
              <a:t>?)</a:t>
            </a:r>
          </a:p>
          <a:p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sticker </a:t>
            </a:r>
            <a:r>
              <a:rPr lang="en-US" dirty="0" err="1" smtClean="0"/>
              <a:t>cho</a:t>
            </a:r>
            <a:r>
              <a:rPr lang="en-US" dirty="0" smtClean="0"/>
              <a:t> HS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dán</a:t>
            </a:r>
            <a:r>
              <a:rPr lang="en-US" dirty="0" smtClean="0"/>
              <a:t> </a:t>
            </a:r>
            <a:r>
              <a:rPr lang="en-US" dirty="0" err="1" smtClean="0"/>
              <a:t>bầu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poster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953516"/>
              </p:ext>
            </p:extLst>
          </p:nvPr>
        </p:nvGraphicFramePr>
        <p:xfrm>
          <a:off x="981891" y="1376749"/>
          <a:ext cx="10813869" cy="53645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74808">
                  <a:extLst>
                    <a:ext uri="{9D8B030D-6E8A-4147-A177-3AD203B41FA5}">
                      <a16:colId xmlns:a16="http://schemas.microsoft.com/office/drawing/2014/main" val="3900880618"/>
                    </a:ext>
                  </a:extLst>
                </a:gridCol>
                <a:gridCol w="6458455">
                  <a:extLst>
                    <a:ext uri="{9D8B030D-6E8A-4147-A177-3AD203B41FA5}">
                      <a16:colId xmlns:a16="http://schemas.microsoft.com/office/drawing/2014/main" val="1194270084"/>
                    </a:ext>
                  </a:extLst>
                </a:gridCol>
                <a:gridCol w="1580606">
                  <a:extLst>
                    <a:ext uri="{9D8B030D-6E8A-4147-A177-3AD203B41FA5}">
                      <a16:colId xmlns:a16="http://schemas.microsoft.com/office/drawing/2014/main" val="2874409962"/>
                    </a:ext>
                  </a:extLst>
                </a:gridCol>
              </a:tblGrid>
              <a:tr h="337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KEYS</a:t>
                      </a:r>
                      <a:endParaRPr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4062641"/>
                  </a:ext>
                </a:extLst>
              </a:tr>
              <a:tr h="65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rgbClr val="F26548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1. </a:t>
                      </a:r>
                      <a:r>
                        <a:rPr lang="en-US" sz="2800" b="1" i="0" u="none" strike="noStrike" cap="none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science fiction film</a:t>
                      </a:r>
                      <a:endParaRPr sz="4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</a:t>
                      </a:r>
                      <a:r>
                        <a:rPr lang="en-US" sz="2800" b="1" i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a</a:t>
                      </a:r>
                      <a:r>
                        <a:rPr lang="en-US" sz="2800" b="1" i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r>
                        <a:rPr lang="en-US" sz="2800" b="0" i="1" dirty="0">
                          <a:solidFill>
                            <a:srgbClr val="00A9A5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0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This type</a:t>
                      </a:r>
                      <a:r>
                        <a:rPr lang="en-US" sz="2800" b="0" i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of film makes you laugh</a:t>
                      </a:r>
                      <a:endParaRPr sz="40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200" i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32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676741712"/>
                  </a:ext>
                </a:extLst>
              </a:tr>
              <a:tr h="59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dirty="0">
                          <a:solidFill>
                            <a:srgbClr val="F26548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2. </a:t>
                      </a:r>
                      <a:r>
                        <a:rPr lang="en-US" sz="2800" b="1" i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comedy</a:t>
                      </a:r>
                      <a:endParaRPr sz="4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1" dirty="0" smtClean="0">
                          <a:solidFill>
                            <a:srgbClr val="00A9A5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</a:t>
                      </a:r>
                      <a:r>
                        <a:rPr lang="en-US" sz="2800" b="1" i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</a:t>
                      </a:r>
                      <a:r>
                        <a:rPr lang="en-US" sz="2800" b="0" i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r>
                        <a:rPr lang="en-US" sz="2800" b="0" i="1" dirty="0">
                          <a:solidFill>
                            <a:srgbClr val="00A9A5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0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This type of film has supernatural events</a:t>
                      </a:r>
                      <a:endParaRPr sz="40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000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40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188123853"/>
                  </a:ext>
                </a:extLst>
              </a:tr>
              <a:tr h="65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dirty="0">
                          <a:solidFill>
                            <a:srgbClr val="F26548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3. </a:t>
                      </a:r>
                      <a:r>
                        <a:rPr lang="en-US" sz="2800" b="1" i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horror film</a:t>
                      </a:r>
                      <a:endParaRPr sz="4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1" dirty="0" smtClean="0">
                          <a:solidFill>
                            <a:srgbClr val="00A9A5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 </a:t>
                      </a:r>
                      <a:r>
                        <a:rPr lang="en-US" sz="2800" b="1" i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</a:t>
                      </a:r>
                      <a:r>
                        <a:rPr lang="en-US" sz="2800" b="1" i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r>
                        <a:rPr lang="en-US" sz="2800" b="0" i="1" dirty="0">
                          <a:solidFill>
                            <a:srgbClr val="00A9A5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0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This type of film gives</a:t>
                      </a:r>
                      <a:r>
                        <a:rPr lang="en-US" sz="2800" b="0" i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us useful information about animals, science or technology</a:t>
                      </a:r>
                      <a:endParaRPr sz="40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4000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sz="40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5272274"/>
                  </a:ext>
                </a:extLst>
              </a:tr>
              <a:tr h="65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dirty="0">
                          <a:solidFill>
                            <a:srgbClr val="F26548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4. </a:t>
                      </a:r>
                      <a:r>
                        <a:rPr lang="en-US" sz="2800" b="1" i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documentary</a:t>
                      </a:r>
                      <a:endParaRPr sz="4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1" dirty="0" smtClean="0">
                          <a:solidFill>
                            <a:srgbClr val="00A9A5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</a:t>
                      </a:r>
                      <a:r>
                        <a:rPr lang="en-US" sz="2800" b="1" i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</a:t>
                      </a:r>
                      <a:r>
                        <a:rPr lang="en-US" sz="2800" b="1" i="1" dirty="0">
                          <a:solidFill>
                            <a:srgbClr val="00A9A5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r>
                        <a:rPr lang="en-US" sz="2800" b="0" i="1" dirty="0">
                          <a:solidFill>
                            <a:srgbClr val="00A9A5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0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This type of film is about life in the future, robots and space travel</a:t>
                      </a:r>
                      <a:endParaRPr sz="40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4000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40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581666073"/>
                  </a:ext>
                </a:extLst>
              </a:tr>
              <a:tr h="492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dirty="0">
                          <a:solidFill>
                            <a:srgbClr val="F26548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5. </a:t>
                      </a:r>
                      <a:r>
                        <a:rPr lang="en-US" sz="2800" b="1" i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fantasy</a:t>
                      </a:r>
                      <a:endParaRPr sz="4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1" dirty="0" smtClean="0">
                          <a:solidFill>
                            <a:srgbClr val="00A9A5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</a:t>
                      </a:r>
                      <a:r>
                        <a:rPr lang="en-US" sz="2800" b="1" i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e</a:t>
                      </a:r>
                      <a:r>
                        <a:rPr lang="en-US" sz="2800" b="1" i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r>
                        <a:rPr lang="en-US" sz="2800" b="0" i="1" dirty="0">
                          <a:solidFill>
                            <a:srgbClr val="00A9A5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0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This is a frightening</a:t>
                      </a:r>
                      <a:r>
                        <a:rPr lang="en-US" sz="2800" b="0" i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type of film</a:t>
                      </a:r>
                      <a:endParaRPr sz="40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sz="32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711574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4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5633" y="854491"/>
            <a:ext cx="2168434" cy="9274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fiction film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74728" y="1223681"/>
            <a:ext cx="1869166" cy="5582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omedy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60129" y="1223681"/>
            <a:ext cx="2168434" cy="5582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Horror film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15350" y="1223682"/>
            <a:ext cx="2651762" cy="5652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Documentary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53899" y="1223681"/>
            <a:ext cx="1894112" cy="5582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Fantasy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383" y="156754"/>
            <a:ext cx="1156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1: Match the types of film with their descriptions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666568"/>
              </p:ext>
            </p:extLst>
          </p:nvPr>
        </p:nvGraphicFramePr>
        <p:xfrm>
          <a:off x="420188" y="2036212"/>
          <a:ext cx="11427823" cy="399507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671561">
                  <a:extLst>
                    <a:ext uri="{9D8B030D-6E8A-4147-A177-3AD203B41FA5}">
                      <a16:colId xmlns:a16="http://schemas.microsoft.com/office/drawing/2014/main" val="1194270084"/>
                    </a:ext>
                  </a:extLst>
                </a:gridCol>
                <a:gridCol w="2756262">
                  <a:extLst>
                    <a:ext uri="{9D8B030D-6E8A-4147-A177-3AD203B41FA5}">
                      <a16:colId xmlns:a16="http://schemas.microsoft.com/office/drawing/2014/main" val="2874409962"/>
                    </a:ext>
                  </a:extLst>
                </a:gridCol>
              </a:tblGrid>
              <a:tr h="71591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1.</a:t>
                      </a:r>
                      <a:r>
                        <a:rPr lang="en-US" sz="2800" b="1" i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This type</a:t>
                      </a:r>
                      <a:r>
                        <a:rPr lang="en-US" sz="2800" b="1" i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of film makes you laugh</a:t>
                      </a:r>
                      <a:endParaRPr sz="4000" b="1" i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676741712"/>
                  </a:ext>
                </a:extLst>
              </a:tr>
              <a:tr h="71591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2.</a:t>
                      </a:r>
                      <a:r>
                        <a:rPr lang="en-US" sz="2800" b="1" i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This type of film has supernatural events</a:t>
                      </a:r>
                      <a:endParaRPr sz="4000" b="1" i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188123853"/>
                  </a:ext>
                </a:extLst>
              </a:tr>
              <a:tr h="10392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3. </a:t>
                      </a:r>
                      <a:r>
                        <a:rPr lang="en-US" sz="2800" b="1" i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This type of film gives</a:t>
                      </a:r>
                      <a:r>
                        <a:rPr lang="en-US" sz="2800" b="1" i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us useful information about animals, science or technology</a:t>
                      </a:r>
                      <a:endParaRPr sz="4000" b="1" i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40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5272274"/>
                  </a:ext>
                </a:extLst>
              </a:tr>
              <a:tr h="90940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4.</a:t>
                      </a:r>
                      <a:r>
                        <a:rPr lang="en-US" sz="2800" b="1" i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This type of film is about life in the future, robots and space travel</a:t>
                      </a:r>
                      <a:endParaRPr sz="4000" b="1" i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i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400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581666073"/>
                  </a:ext>
                </a:extLst>
              </a:tr>
              <a:tr h="5573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5.</a:t>
                      </a:r>
                      <a:r>
                        <a:rPr lang="en-US" sz="2800" b="1" i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This is a frightening</a:t>
                      </a:r>
                      <a:r>
                        <a:rPr lang="en-US" sz="2800" b="1" i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type of film</a:t>
                      </a:r>
                      <a:endParaRPr sz="4000" b="1" i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711574786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5199017" y="2599509"/>
            <a:ext cx="679269" cy="1306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97680" y="3317966"/>
            <a:ext cx="281767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60129" y="3981355"/>
            <a:ext cx="281767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244762" y="5930153"/>
            <a:ext cx="2354132" cy="8033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91" y="5026620"/>
            <a:ext cx="7766977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7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53945 0.1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6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0263 0.22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16692 0.36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6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74128 0.5407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36341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263" y="300446"/>
            <a:ext cx="500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 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Revision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685248" y="3028696"/>
            <a:ext cx="1451960" cy="6766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funny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43988" y="1338170"/>
            <a:ext cx="2024741" cy="7121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332515" y="1254553"/>
            <a:ext cx="1515498" cy="7636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violent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368290" y="2187993"/>
            <a:ext cx="1479723" cy="6709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dull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332515" y="442040"/>
            <a:ext cx="1515498" cy="6709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scary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43989" y="445648"/>
            <a:ext cx="2024741" cy="7121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gripping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368290" y="3028696"/>
            <a:ext cx="1515498" cy="7636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24240" y="2199202"/>
            <a:ext cx="2344489" cy="6709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frightening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1" y="1338170"/>
            <a:ext cx="3300004" cy="21397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306" y="3081518"/>
            <a:ext cx="3968840" cy="257883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973248" y="2471455"/>
            <a:ext cx="2168434" cy="9274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fiction film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98285" y="2439035"/>
            <a:ext cx="2168434" cy="9274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comedy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53940" y="5451860"/>
            <a:ext cx="2168434" cy="9274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Horror film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27726" y="5451860"/>
            <a:ext cx="2651762" cy="9274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documentary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33456" y="4026492"/>
            <a:ext cx="1894112" cy="9274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fantasy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a1">
            <a:extLst>
              <a:ext uri="{FF2B5EF4-FFF2-40B4-BE49-F238E27FC236}">
                <a16:creationId xmlns:a16="http://schemas.microsoft.com/office/drawing/2014/main" id="{63005CE2-985E-3626-8D02-17B5779FF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7" y="104504"/>
            <a:ext cx="11782696" cy="66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8457" y="1240971"/>
            <a:ext cx="10358847" cy="1789612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8991"/>
              </a:avLst>
            </a:prstTxWarp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UNIT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4: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REMEMBERING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THE PAST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Lesson: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Looking back and Project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599508" y="91440"/>
            <a:ext cx="627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VOCABULARY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571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5714879" y="5912722"/>
            <a:ext cx="470263" cy="4833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601771" y="4998508"/>
            <a:ext cx="470263" cy="4833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38480" y="4031582"/>
            <a:ext cx="470263" cy="4833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4080" y="2653895"/>
            <a:ext cx="470263" cy="4833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8298" y="1407789"/>
            <a:ext cx="470263" cy="4833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8298" y="100887"/>
            <a:ext cx="9523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Task 1: Choose </a:t>
            </a:r>
            <a:r>
              <a:rPr lang="en-US" sz="3200" b="1" dirty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correct answer A, B, C, or D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298" y="358837"/>
            <a:ext cx="109466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CC"/>
                </a:solidFill>
              </a:rPr>
              <a:t>1</a:t>
            </a:r>
            <a:r>
              <a:rPr lang="en-US" sz="4000" b="1" dirty="0">
                <a:solidFill>
                  <a:srgbClr val="0000CC"/>
                </a:solidFill>
              </a:rPr>
              <a:t>.</a:t>
            </a:r>
            <a:r>
              <a:rPr lang="en-US" sz="2800" b="1" dirty="0">
                <a:solidFill>
                  <a:srgbClr val="0000CC"/>
                </a:solidFill>
              </a:rPr>
              <a:t> In keeping with ______, we cook five-</a:t>
            </a:r>
            <a:r>
              <a:rPr lang="en-US" sz="2800" b="1" dirty="0" err="1">
                <a:solidFill>
                  <a:srgbClr val="0000CC"/>
                </a:solidFill>
              </a:rPr>
              <a:t>colour</a:t>
            </a:r>
            <a:r>
              <a:rPr lang="en-US" sz="2800" b="1" dirty="0">
                <a:solidFill>
                  <a:srgbClr val="0000CC"/>
                </a:solidFill>
              </a:rPr>
              <a:t> sticky rice on the first day  of a lunar month.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. tradition </a:t>
            </a:r>
            <a:r>
              <a:rPr lang="en-US" sz="2800" dirty="0" smtClean="0">
                <a:solidFill>
                  <a:srgbClr val="FF0000"/>
                </a:solidFill>
              </a:rPr>
              <a:t>	        </a:t>
            </a:r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en-US" sz="2800" dirty="0">
                <a:solidFill>
                  <a:srgbClr val="FF0000"/>
                </a:solidFill>
              </a:rPr>
              <a:t> habit </a:t>
            </a:r>
            <a:r>
              <a:rPr lang="en-US" sz="2800" dirty="0" smtClean="0">
                <a:solidFill>
                  <a:srgbClr val="FF0000"/>
                </a:solidFill>
              </a:rPr>
              <a:t>	     </a:t>
            </a:r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en-US" sz="2800" dirty="0">
                <a:solidFill>
                  <a:srgbClr val="FF0000"/>
                </a:solidFill>
              </a:rPr>
              <a:t> ritual </a:t>
            </a:r>
            <a:r>
              <a:rPr lang="en-US" sz="2800" dirty="0" smtClean="0">
                <a:solidFill>
                  <a:srgbClr val="FF0000"/>
                </a:solidFill>
              </a:rPr>
              <a:t>	        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sz="2800" dirty="0">
                <a:solidFill>
                  <a:srgbClr val="FF0000"/>
                </a:solidFill>
              </a:rPr>
              <a:t>. practice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298" y="1799152"/>
            <a:ext cx="111034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</a:rPr>
              <a:t>2. Sam is very interested in history, and he remembers a lot of historical ______and dates.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</a:rPr>
              <a:t>A.</a:t>
            </a:r>
            <a:r>
              <a:rPr lang="en-US" sz="2800" dirty="0">
                <a:solidFill>
                  <a:srgbClr val="FF0000"/>
                </a:solidFill>
              </a:rPr>
              <a:t> traditions 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en-US" sz="2800" dirty="0">
                <a:solidFill>
                  <a:srgbClr val="FF0000"/>
                </a:solidFill>
              </a:rPr>
              <a:t> events </a:t>
            </a:r>
            <a:r>
              <a:rPr lang="en-US" sz="2800" dirty="0" smtClean="0">
                <a:solidFill>
                  <a:srgbClr val="FF0000"/>
                </a:solidFill>
              </a:rPr>
              <a:t>	    </a:t>
            </a:r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en-US" sz="2800" dirty="0">
                <a:solidFill>
                  <a:srgbClr val="FF0000"/>
                </a:solidFill>
              </a:rPr>
              <a:t> anniversaries </a:t>
            </a:r>
            <a:r>
              <a:rPr lang="en-US" sz="2800" dirty="0" smtClean="0">
                <a:solidFill>
                  <a:srgbClr val="FF0000"/>
                </a:solidFill>
              </a:rPr>
              <a:t>	     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en-US" sz="2800" dirty="0">
                <a:solidFill>
                  <a:srgbClr val="FF0000"/>
                </a:solidFill>
              </a:rPr>
              <a:t> practices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298" y="3142732"/>
            <a:ext cx="114889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</a:rPr>
              <a:t>3. The fire of London in 1666 destroyed thousands of old ______ and damaged a large part of London’s </a:t>
            </a:r>
            <a:r>
              <a:rPr lang="en-US" sz="2800" b="1" dirty="0" err="1">
                <a:solidFill>
                  <a:srgbClr val="0000CC"/>
                </a:solidFill>
              </a:rPr>
              <a:t>centre</a:t>
            </a:r>
            <a:r>
              <a:rPr lang="en-US" sz="2800" b="1" dirty="0">
                <a:solidFill>
                  <a:srgbClr val="0000CC"/>
                </a:solidFill>
              </a:rPr>
              <a:t>.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</a:rPr>
              <a:t>A.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organisations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		</a:t>
            </a:r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structures   </a:t>
            </a:r>
            <a:r>
              <a:rPr lang="en-US" sz="2800" b="1" dirty="0" err="1" smtClean="0">
                <a:solidFill>
                  <a:srgbClr val="FF0000"/>
                </a:solidFill>
              </a:rPr>
              <a:t>C.</a:t>
            </a:r>
            <a:r>
              <a:rPr lang="en-US" sz="2800" dirty="0" err="1" smtClean="0">
                <a:solidFill>
                  <a:srgbClr val="FF0000"/>
                </a:solidFill>
              </a:rPr>
              <a:t>associations</a:t>
            </a:r>
            <a:r>
              <a:rPr lang="en-US" sz="2800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en-US" sz="2800" dirty="0">
                <a:solidFill>
                  <a:srgbClr val="FF0000"/>
                </a:solidFill>
              </a:rPr>
              <a:t> connections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298" y="4527727"/>
            <a:ext cx="113516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</a:rPr>
              <a:t>4. This practice was more common in ______ times than it is now.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. beginning 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. antique </a:t>
            </a:r>
            <a:r>
              <a:rPr lang="en-US" sz="2800" dirty="0" smtClean="0">
                <a:solidFill>
                  <a:srgbClr val="FF0000"/>
                </a:solidFill>
              </a:rPr>
              <a:t>		</a:t>
            </a:r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en-US" sz="2800" dirty="0">
                <a:solidFill>
                  <a:srgbClr val="FF0000"/>
                </a:solidFill>
              </a:rPr>
              <a:t> historic </a:t>
            </a:r>
            <a:r>
              <a:rPr lang="en-US" sz="2800" dirty="0" smtClean="0">
                <a:solidFill>
                  <a:srgbClr val="FF0000"/>
                </a:solidFill>
              </a:rPr>
              <a:t>		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en-US" sz="2800" dirty="0">
                <a:solidFill>
                  <a:srgbClr val="FF0000"/>
                </a:solidFill>
              </a:rPr>
              <a:t> ancient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329658" y="5475561"/>
            <a:ext cx="114889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</a:rPr>
              <a:t>5. This complex of buildings was ______ by foreign troops during the war.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en-US" sz="2800" dirty="0">
                <a:solidFill>
                  <a:srgbClr val="FF0000"/>
                </a:solidFill>
              </a:rPr>
              <a:t> received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en-US" sz="2800" dirty="0">
                <a:solidFill>
                  <a:srgbClr val="FF0000"/>
                </a:solidFill>
              </a:rPr>
              <a:t> busy 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 C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en-US" sz="2800" dirty="0">
                <a:solidFill>
                  <a:srgbClr val="FF0000"/>
                </a:solidFill>
              </a:rPr>
              <a:t> occupied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D.</a:t>
            </a:r>
            <a:r>
              <a:rPr lang="en-US" sz="2800" dirty="0">
                <a:solidFill>
                  <a:srgbClr val="FF0000"/>
                </a:solidFill>
              </a:rPr>
              <a:t> filled</a:t>
            </a:r>
          </a:p>
        </p:txBody>
      </p:sp>
    </p:spTree>
    <p:extLst>
      <p:ext uri="{BB962C8B-B14F-4D97-AF65-F5344CB8AC3E}">
        <p14:creationId xmlns:p14="http://schemas.microsoft.com/office/powerpoint/2010/main" val="95026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750" y="190629"/>
            <a:ext cx="11192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D60093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Task 2: Finish </a:t>
            </a:r>
            <a:r>
              <a:rPr lang="en-US" sz="3200" b="1" dirty="0">
                <a:solidFill>
                  <a:srgbClr val="D60093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 by completing each blank with a word. The first letter of each word is given. </a:t>
            </a:r>
          </a:p>
        </p:txBody>
      </p:sp>
      <p:sp>
        <p:nvSpPr>
          <p:cNvPr id="6" name="Text Box 1"/>
          <p:cNvSpPr txBox="1"/>
          <p:nvPr/>
        </p:nvSpPr>
        <p:spPr>
          <a:xfrm>
            <a:off x="412750" y="1436519"/>
            <a:ext cx="11073765" cy="1076325"/>
          </a:xfrm>
          <a:prstGeom prst="rect">
            <a:avLst/>
          </a:prstGeom>
          <a:solidFill>
            <a:srgbClr val="EEE9D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The custom of </a:t>
            </a:r>
            <a:r>
              <a:rPr lang="en-US" sz="3200" b="1" dirty="0"/>
              <a:t>w</a:t>
            </a:r>
            <a:r>
              <a:rPr lang="en-US" sz="3200" dirty="0"/>
              <a:t>______  ancestors is a beautiful and rich tradition in Vietnamese culture.</a:t>
            </a:r>
          </a:p>
        </p:txBody>
      </p:sp>
      <p:sp>
        <p:nvSpPr>
          <p:cNvPr id="7" name="Text Box 11"/>
          <p:cNvSpPr txBox="1"/>
          <p:nvPr/>
        </p:nvSpPr>
        <p:spPr>
          <a:xfrm>
            <a:off x="412750" y="2512844"/>
            <a:ext cx="11073765" cy="1076325"/>
          </a:xfrm>
          <a:prstGeom prst="rect">
            <a:avLst/>
          </a:prstGeom>
          <a:solidFill>
            <a:srgbClr val="93BFC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The custom of sending a greeting card has become a </a:t>
            </a:r>
            <a:endParaRPr lang="en-US" sz="3200" dirty="0" smtClean="0"/>
          </a:p>
          <a:p>
            <a:pPr algn="just"/>
            <a:r>
              <a:rPr lang="en-US" sz="3200" b="1" dirty="0" smtClean="0"/>
              <a:t>d</a:t>
            </a:r>
            <a:r>
              <a:rPr lang="en-US" sz="3200" dirty="0" smtClean="0"/>
              <a:t>___________ </a:t>
            </a:r>
            <a:r>
              <a:rPr lang="en-US" sz="3200" dirty="0"/>
              <a:t>tradition in many western countries.</a:t>
            </a:r>
          </a:p>
        </p:txBody>
      </p:sp>
      <p:sp>
        <p:nvSpPr>
          <p:cNvPr id="8" name="Text Box 13"/>
          <p:cNvSpPr txBox="1"/>
          <p:nvPr/>
        </p:nvSpPr>
        <p:spPr>
          <a:xfrm>
            <a:off x="412750" y="3589169"/>
            <a:ext cx="11073765" cy="583565"/>
          </a:xfrm>
          <a:prstGeom prst="rect">
            <a:avLst/>
          </a:prstGeom>
          <a:solidFill>
            <a:srgbClr val="EEE9D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</a:t>
            </a:r>
            <a:r>
              <a:rPr lang="en-US" sz="3200" dirty="0"/>
              <a:t>. A country’s cultural </a:t>
            </a:r>
            <a:r>
              <a:rPr lang="en-US" sz="3200" b="1" dirty="0"/>
              <a:t>h</a:t>
            </a:r>
            <a:r>
              <a:rPr lang="en-US" sz="3200" dirty="0"/>
              <a:t>______ is a valuable resource</a:t>
            </a:r>
          </a:p>
        </p:txBody>
      </p:sp>
      <p:sp>
        <p:nvSpPr>
          <p:cNvPr id="9" name="Text Box 14"/>
          <p:cNvSpPr txBox="1"/>
          <p:nvPr/>
        </p:nvSpPr>
        <p:spPr>
          <a:xfrm>
            <a:off x="412750" y="4172734"/>
            <a:ext cx="11073765" cy="1076325"/>
          </a:xfrm>
          <a:prstGeom prst="rect">
            <a:avLst/>
          </a:prstGeom>
          <a:solidFill>
            <a:srgbClr val="93BFC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4.</a:t>
            </a:r>
            <a:r>
              <a:rPr lang="en-US" sz="3200" dirty="0"/>
              <a:t> Festivals, which are handed down from one </a:t>
            </a:r>
            <a:r>
              <a:rPr lang="en-US" sz="3200" b="1" dirty="0"/>
              <a:t>g</a:t>
            </a:r>
            <a:r>
              <a:rPr lang="en-US" sz="3200" dirty="0"/>
              <a:t>______    to the next, are an important way to promote tourism</a:t>
            </a:r>
          </a:p>
        </p:txBody>
      </p:sp>
      <p:sp>
        <p:nvSpPr>
          <p:cNvPr id="10" name="Text Box 21"/>
          <p:cNvSpPr txBox="1"/>
          <p:nvPr/>
        </p:nvSpPr>
        <p:spPr>
          <a:xfrm>
            <a:off x="412750" y="5249059"/>
            <a:ext cx="11073765" cy="1076325"/>
          </a:xfrm>
          <a:prstGeom prst="rect">
            <a:avLst/>
          </a:prstGeom>
          <a:solidFill>
            <a:srgbClr val="EEE9D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5.</a:t>
            </a:r>
            <a:r>
              <a:rPr lang="en-US" sz="3200" dirty="0"/>
              <a:t> Besides the key </a:t>
            </a:r>
            <a:r>
              <a:rPr lang="en-US" sz="3200" b="1" dirty="0" err="1"/>
              <a:t>i</a:t>
            </a:r>
            <a:r>
              <a:rPr lang="en-US" sz="3200" dirty="0"/>
              <a:t>______,    another secret to achieving the perfect fish and chips is the temperature of the oil.</a:t>
            </a:r>
          </a:p>
        </p:txBody>
      </p:sp>
      <p:sp>
        <p:nvSpPr>
          <p:cNvPr id="11" name="Text Box 22"/>
          <p:cNvSpPr txBox="1"/>
          <p:nvPr/>
        </p:nvSpPr>
        <p:spPr>
          <a:xfrm>
            <a:off x="3995602" y="1436519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orshiping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3"/>
          <p:cNvSpPr txBox="1"/>
          <p:nvPr/>
        </p:nvSpPr>
        <p:spPr>
          <a:xfrm>
            <a:off x="693645" y="3004128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-rooted</a:t>
            </a:r>
          </a:p>
        </p:txBody>
      </p:sp>
      <p:sp>
        <p:nvSpPr>
          <p:cNvPr id="13" name="Text Box 24"/>
          <p:cNvSpPr txBox="1"/>
          <p:nvPr/>
        </p:nvSpPr>
        <p:spPr>
          <a:xfrm>
            <a:off x="4307205" y="3589169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5"/>
          <p:cNvSpPr txBox="1"/>
          <p:nvPr/>
        </p:nvSpPr>
        <p:spPr>
          <a:xfrm>
            <a:off x="8562303" y="4172734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28"/>
          <p:cNvSpPr txBox="1"/>
          <p:nvPr/>
        </p:nvSpPr>
        <p:spPr>
          <a:xfrm>
            <a:off x="3893185" y="5259219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4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  <p:bldP spid="8" grpId="1" animBg="1"/>
      <p:bldP spid="9" grpId="1" animBg="1"/>
      <p:bldP spid="10" grpId="1" animBg="1"/>
      <p:bldP spid="11" grpId="0"/>
      <p:bldP spid="11" grpId="1"/>
      <p:bldP spid="12" grpId="0"/>
      <p:bldP spid="12" grpId="1"/>
      <p:bldP spid="13" grpId="1"/>
      <p:bldP spid="14" grpId="1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66" y="143691"/>
            <a:ext cx="3160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B. GRAMMAR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331" y="728466"/>
            <a:ext cx="489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PAST CONTINUOUS</a:t>
            </a:r>
            <a:endParaRPr lang="en-US" sz="2800" b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65" y="1251686"/>
            <a:ext cx="7987004" cy="537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4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294" y="186871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Task 3: Put </a:t>
            </a: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the verb in brackets in the past continuous to complete each sentence.</a:t>
            </a:r>
          </a:p>
        </p:txBody>
      </p:sp>
      <p:sp>
        <p:nvSpPr>
          <p:cNvPr id="3" name="Text Box 1"/>
          <p:cNvSpPr txBox="1"/>
          <p:nvPr/>
        </p:nvSpPr>
        <p:spPr>
          <a:xfrm>
            <a:off x="498294" y="1263196"/>
            <a:ext cx="11073765" cy="1076325"/>
          </a:xfrm>
          <a:prstGeom prst="rect">
            <a:avLst/>
          </a:prstGeom>
          <a:solidFill>
            <a:srgbClr val="EEE9D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Luckily, the sun </a:t>
            </a:r>
            <a:r>
              <a:rPr lang="en-US" sz="3200" b="1" dirty="0"/>
              <a:t>(shine)</a:t>
            </a:r>
            <a:r>
              <a:rPr lang="en-US" sz="3200" dirty="0"/>
              <a:t> ______________ brightly when we reached the campsite</a:t>
            </a:r>
          </a:p>
        </p:txBody>
      </p:sp>
      <p:sp>
        <p:nvSpPr>
          <p:cNvPr id="4" name="Text Box 2"/>
          <p:cNvSpPr txBox="1"/>
          <p:nvPr/>
        </p:nvSpPr>
        <p:spPr>
          <a:xfrm>
            <a:off x="498294" y="2380161"/>
            <a:ext cx="11073765" cy="1076325"/>
          </a:xfrm>
          <a:prstGeom prst="rect">
            <a:avLst/>
          </a:prstGeom>
          <a:solidFill>
            <a:srgbClr val="93BFC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They </a:t>
            </a:r>
            <a:r>
              <a:rPr lang="en-US" sz="3200" b="1" dirty="0"/>
              <a:t>(build)</a:t>
            </a:r>
            <a:r>
              <a:rPr lang="en-US" sz="3200" dirty="0"/>
              <a:t> ______________ Ho Chi Minh Mausoleum from 1973 to 1975.</a:t>
            </a:r>
          </a:p>
        </p:txBody>
      </p:sp>
      <p:sp>
        <p:nvSpPr>
          <p:cNvPr id="5" name="Text Box 22"/>
          <p:cNvSpPr txBox="1"/>
          <p:nvPr/>
        </p:nvSpPr>
        <p:spPr>
          <a:xfrm>
            <a:off x="5770699" y="1263196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shining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18024" y="2351587"/>
            <a:ext cx="27781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building</a:t>
            </a:r>
          </a:p>
        </p:txBody>
      </p:sp>
      <p:sp>
        <p:nvSpPr>
          <p:cNvPr id="7" name="Text Box 3"/>
          <p:cNvSpPr txBox="1"/>
          <p:nvPr/>
        </p:nvSpPr>
        <p:spPr>
          <a:xfrm>
            <a:off x="498294" y="3456486"/>
            <a:ext cx="11073765" cy="1076325"/>
          </a:xfrm>
          <a:prstGeom prst="rect">
            <a:avLst/>
          </a:prstGeom>
          <a:solidFill>
            <a:srgbClr val="EEE9D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 smtClean="0"/>
              <a:t>3.</a:t>
            </a:r>
            <a:r>
              <a:rPr lang="en-US" sz="3200" dirty="0" smtClean="0"/>
              <a:t> </a:t>
            </a:r>
            <a:r>
              <a:rPr lang="en-US" sz="3200" dirty="0"/>
              <a:t>When their mum came home, they </a:t>
            </a:r>
            <a:r>
              <a:rPr lang="en-US" sz="3200" b="1" dirty="0"/>
              <a:t>(not study)</a:t>
            </a:r>
            <a:r>
              <a:rPr lang="en-US" sz="3200" dirty="0"/>
              <a:t> ____________; they </a:t>
            </a:r>
            <a:r>
              <a:rPr lang="en-US" sz="3200" b="1" dirty="0"/>
              <a:t>(chat)</a:t>
            </a:r>
            <a:r>
              <a:rPr lang="en-US" sz="3200" dirty="0"/>
              <a:t> _______________noisily.</a:t>
            </a:r>
          </a:p>
        </p:txBody>
      </p:sp>
      <p:sp>
        <p:nvSpPr>
          <p:cNvPr id="8" name="Text Box 6"/>
          <p:cNvSpPr txBox="1"/>
          <p:nvPr/>
        </p:nvSpPr>
        <p:spPr>
          <a:xfrm>
            <a:off x="8809355" y="3485060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weren’t studying</a:t>
            </a:r>
          </a:p>
        </p:txBody>
      </p:sp>
      <p:sp>
        <p:nvSpPr>
          <p:cNvPr id="9" name="Text Box 18"/>
          <p:cNvSpPr txBox="1"/>
          <p:nvPr/>
        </p:nvSpPr>
        <p:spPr>
          <a:xfrm>
            <a:off x="2652531" y="3949246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chatting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498293" y="4612729"/>
            <a:ext cx="11073765" cy="1076325"/>
          </a:xfrm>
          <a:prstGeom prst="rect">
            <a:avLst/>
          </a:prstGeom>
          <a:solidFill>
            <a:srgbClr val="EEE9D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______ they still </a:t>
            </a:r>
            <a:r>
              <a:rPr lang="en-US" sz="3200" b="1"/>
              <a:t>(wait)</a:t>
            </a:r>
            <a:r>
              <a:rPr lang="en-US" sz="3200"/>
              <a:t> __________ when the tour guide arrived?</a:t>
            </a:r>
          </a:p>
        </p:txBody>
      </p:sp>
      <p:sp>
        <p:nvSpPr>
          <p:cNvPr id="11" name="Text Box 2"/>
          <p:cNvSpPr txBox="1"/>
          <p:nvPr/>
        </p:nvSpPr>
        <p:spPr>
          <a:xfrm>
            <a:off x="498293" y="5729694"/>
            <a:ext cx="11073765" cy="1076325"/>
          </a:xfrm>
          <a:prstGeom prst="rect">
            <a:avLst/>
          </a:prstGeom>
          <a:solidFill>
            <a:srgbClr val="93BFC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5. </a:t>
            </a:r>
            <a:r>
              <a:rPr lang="en-US" sz="3200" dirty="0"/>
              <a:t>I </a:t>
            </a:r>
            <a:r>
              <a:rPr lang="en-US" sz="3200" b="1" dirty="0"/>
              <a:t>(think)</a:t>
            </a:r>
            <a:r>
              <a:rPr lang="en-US" sz="3200" dirty="0"/>
              <a:t> _________________ of my grandmother for years after she died.</a:t>
            </a:r>
          </a:p>
        </p:txBody>
      </p:sp>
      <p:sp>
        <p:nvSpPr>
          <p:cNvPr id="12" name="Text Box 6"/>
          <p:cNvSpPr txBox="1"/>
          <p:nvPr/>
        </p:nvSpPr>
        <p:spPr>
          <a:xfrm>
            <a:off x="1152343" y="4535259"/>
            <a:ext cx="14859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</a:p>
        </p:txBody>
      </p:sp>
      <p:sp>
        <p:nvSpPr>
          <p:cNvPr id="13" name="Text Box 18"/>
          <p:cNvSpPr txBox="1"/>
          <p:nvPr/>
        </p:nvSpPr>
        <p:spPr>
          <a:xfrm>
            <a:off x="5630363" y="4612729"/>
            <a:ext cx="15595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waiting</a:t>
            </a:r>
          </a:p>
        </p:txBody>
      </p:sp>
      <p:sp>
        <p:nvSpPr>
          <p:cNvPr id="14" name="Text Box 4"/>
          <p:cNvSpPr txBox="1"/>
          <p:nvPr/>
        </p:nvSpPr>
        <p:spPr>
          <a:xfrm>
            <a:off x="3045551" y="5729694"/>
            <a:ext cx="37953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thinking</a:t>
            </a:r>
          </a:p>
        </p:txBody>
      </p:sp>
    </p:spTree>
    <p:extLst>
      <p:ext uri="{BB962C8B-B14F-4D97-AF65-F5344CB8AC3E}">
        <p14:creationId xmlns:p14="http://schemas.microsoft.com/office/powerpoint/2010/main" val="120823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  <p:bldP spid="5" grpId="0"/>
      <p:bldP spid="5" grpId="1"/>
      <p:bldP spid="6" grpId="0"/>
      <p:bldP spid="6" grpId="1"/>
      <p:bldP spid="7" grpId="1" animBg="1"/>
      <p:bldP spid="8" grpId="0"/>
      <p:bldP spid="8" grpId="1"/>
      <p:bldP spid="9" grpId="0"/>
      <p:bldP spid="9" grpId="1"/>
      <p:bldP spid="10" grpId="1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66" y="143691"/>
            <a:ext cx="3160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B. GRAMMAR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330" y="728466"/>
            <a:ext cx="6230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28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WISH + PAST SIMPLE</a:t>
            </a:r>
            <a:endParaRPr lang="en-US" sz="3200" b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b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34" y="2159483"/>
            <a:ext cx="4237269" cy="4365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820" y="2159484"/>
            <a:ext cx="4665083" cy="4365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0789" y="1267097"/>
            <a:ext cx="830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Form:  S  (wish) + S  V (simple past)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2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1826</TotalTime>
  <Words>1221</Words>
  <Application>Microsoft Office PowerPoint</Application>
  <PresentationFormat>Widescreen</PresentationFormat>
  <Paragraphs>177</Paragraphs>
  <Slides>24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</dc:creator>
  <cp:lastModifiedBy>TDC</cp:lastModifiedBy>
  <cp:revision>137</cp:revision>
  <dcterms:created xsi:type="dcterms:W3CDTF">2023-02-16T13:30:25Z</dcterms:created>
  <dcterms:modified xsi:type="dcterms:W3CDTF">2024-11-26T16:36:27Z</dcterms:modified>
</cp:coreProperties>
</file>