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9" r:id="rId3"/>
    <p:sldId id="267" r:id="rId4"/>
    <p:sldId id="260" r:id="rId5"/>
    <p:sldId id="262" r:id="rId6"/>
    <p:sldId id="263" r:id="rId7"/>
    <p:sldId id="273" r:id="rId8"/>
    <p:sldId id="271" r:id="rId9"/>
    <p:sldId id="264" r:id="rId10"/>
    <p:sldId id="265" r:id="rId11"/>
    <p:sldId id="266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8EA59-E1EC-4712-AB69-6EBD97EA929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746B2-7D31-4D39-B945-EBD147C8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1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46B2-7D31-4D39-B945-EBD147C888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0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FEC2-510F-4C32-9ECA-3AC26021BAD7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3DDC-8AF9-40D8-A896-0CF5A2219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FEC2-510F-4C32-9ECA-3AC26021BAD7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3DDC-8AF9-40D8-A896-0CF5A2219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FEC2-510F-4C32-9ECA-3AC26021BAD7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3DDC-8AF9-40D8-A896-0CF5A2219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FEC2-510F-4C32-9ECA-3AC26021BAD7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3DDC-8AF9-40D8-A896-0CF5A2219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FEC2-510F-4C32-9ECA-3AC26021BAD7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3DDC-8AF9-40D8-A896-0CF5A2219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FEC2-510F-4C32-9ECA-3AC26021BAD7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3DDC-8AF9-40D8-A896-0CF5A2219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FEC2-510F-4C32-9ECA-3AC26021BAD7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3DDC-8AF9-40D8-A896-0CF5A2219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FEC2-510F-4C32-9ECA-3AC26021BAD7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3DDC-8AF9-40D8-A896-0CF5A2219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FEC2-510F-4C32-9ECA-3AC26021BAD7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3DDC-8AF9-40D8-A896-0CF5A2219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FEC2-510F-4C32-9ECA-3AC26021BAD7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3DDC-8AF9-40D8-A896-0CF5A2219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FEC2-510F-4C32-9ECA-3AC26021BAD7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3DDC-8AF9-40D8-A896-0CF5A2219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2FEC2-510F-4C32-9ECA-3AC26021BAD7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D3DDC-8AF9-40D8-A896-0CF5A2219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wer-Anh 6 thi diem\Unit3\Package - Unit 03. My friends. Lesson 1. Getting started\Data\2015-04-15_1025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76200"/>
            <a:ext cx="7175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 16- Unit 3: My Friends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752600" y="773668"/>
            <a:ext cx="5224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1. Getting started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20062"/>
              </p:ext>
            </p:extLst>
          </p:nvPr>
        </p:nvGraphicFramePr>
        <p:xfrm>
          <a:off x="76200" y="457200"/>
          <a:ext cx="8991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325"/>
                <a:gridCol w="4722275"/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To be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+ adjective </a:t>
                      </a: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To be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+ adjective </a:t>
                      </a:r>
                    </a:p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I’m ( am ) hard-working </a:t>
                      </a:r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You’re (are) kind</a:t>
                      </a:r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smtClean="0"/>
                        <a:t>He’s/she’s/ </a:t>
                      </a:r>
                      <a:r>
                        <a:rPr lang="en-US" sz="2400" b="1" dirty="0" smtClean="0"/>
                        <a:t>it’s (is) friendly</a:t>
                      </a:r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smtClean="0"/>
                        <a:t>We’re/you’re/they’re </a:t>
                      </a:r>
                      <a:r>
                        <a:rPr lang="en-US" sz="2400" b="1" dirty="0" smtClean="0"/>
                        <a:t>(are) funny</a:t>
                      </a:r>
                    </a:p>
                    <a:p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I’m not ( am not ) hard-working </a:t>
                      </a:r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You aren’t (are not ) kind</a:t>
                      </a:r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smtClean="0"/>
                        <a:t>He/she/it </a:t>
                      </a:r>
                      <a:r>
                        <a:rPr lang="en-US" sz="2400" b="1" dirty="0" smtClean="0"/>
                        <a:t>isn’t  (is not ) friendly</a:t>
                      </a:r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smtClean="0"/>
                        <a:t>We/you/they </a:t>
                      </a:r>
                      <a:r>
                        <a:rPr lang="en-US" sz="2400" b="1" dirty="0" smtClean="0"/>
                        <a:t>aren’t (are not) funny</a:t>
                      </a:r>
                    </a:p>
                    <a:p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4648200"/>
            <a:ext cx="25908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 </a:t>
            </a:r>
            <a:r>
              <a:rPr lang="en-US" sz="3200" b="1" smtClean="0"/>
              <a:t>+ to be </a:t>
            </a:r>
            <a:r>
              <a:rPr lang="en-US" sz="3200" b="1" dirty="0" smtClean="0"/>
              <a:t>+ adj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4648200"/>
            <a:ext cx="38862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 </a:t>
            </a:r>
            <a:r>
              <a:rPr lang="en-US" sz="3200" b="1" smtClean="0"/>
              <a:t>+ to be </a:t>
            </a:r>
            <a:r>
              <a:rPr lang="en-US" sz="3200" b="1" dirty="0" smtClean="0"/>
              <a:t>+ not + adj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     4. Complete the sentences</a:t>
            </a:r>
          </a:p>
          <a:p>
            <a:pPr marL="342900" indent="-342900">
              <a:buAutoNum type="arabicPeriod"/>
            </a:pPr>
            <a:r>
              <a:rPr lang="en-US" sz="3600" b="1" dirty="0" smtClean="0"/>
              <a:t>I </a:t>
            </a:r>
            <a:r>
              <a:rPr lang="en-US" sz="3600" b="1" smtClean="0"/>
              <a:t>_____ hard-working. </a:t>
            </a:r>
            <a:r>
              <a:rPr lang="en-US" sz="3600" b="1" dirty="0" smtClean="0"/>
              <a:t>( +)</a:t>
            </a:r>
          </a:p>
          <a:p>
            <a:pPr marL="342900" indent="-342900">
              <a:buAutoNum type="arabicPeriod"/>
            </a:pPr>
            <a:r>
              <a:rPr lang="en-US" sz="3600" b="1" dirty="0" smtClean="0"/>
              <a:t>Phuc _____ kind. (+)</a:t>
            </a:r>
          </a:p>
          <a:p>
            <a:pPr marL="342900" indent="-342900">
              <a:buAutoNum type="arabicPeriod"/>
            </a:pPr>
            <a:r>
              <a:rPr lang="en-US" sz="3600" b="1" dirty="0" smtClean="0"/>
              <a:t>Chau </a:t>
            </a:r>
            <a:r>
              <a:rPr lang="en-US" sz="3600" b="1" smtClean="0"/>
              <a:t>______ shy. </a:t>
            </a:r>
            <a:r>
              <a:rPr lang="en-US" sz="3600" b="1" dirty="0" smtClean="0"/>
              <a:t>(-)</a:t>
            </a:r>
          </a:p>
          <a:p>
            <a:pPr marL="342900" indent="-342900">
              <a:buAutoNum type="arabicPeriod"/>
            </a:pPr>
            <a:r>
              <a:rPr lang="en-US" sz="3600" b="1" dirty="0" smtClean="0"/>
              <a:t>We ________ creative. ( -)</a:t>
            </a:r>
          </a:p>
          <a:p>
            <a:pPr marL="342900" indent="-342900">
              <a:buAutoNum type="arabicPeriod"/>
            </a:pPr>
            <a:r>
              <a:rPr lang="en-US" sz="3600" b="1" dirty="0" smtClean="0"/>
              <a:t>My dog _____ friendly</a:t>
            </a:r>
            <a:r>
              <a:rPr lang="en-US" sz="3600" b="1" smtClean="0"/>
              <a:t>. (+)</a:t>
            </a:r>
            <a:endParaRPr lang="en-US" sz="3600" b="1" dirty="0" smtClean="0"/>
          </a:p>
          <a:p>
            <a:pPr marL="342900" indent="-342900">
              <a:buAutoNum type="arabicPeriod"/>
            </a:pPr>
            <a:r>
              <a:rPr lang="en-US" sz="3600" b="1" dirty="0" smtClean="0"/>
              <a:t>They </a:t>
            </a:r>
            <a:r>
              <a:rPr lang="en-US" sz="3600" b="1" smtClean="0"/>
              <a:t>_______ funny. </a:t>
            </a:r>
            <a:r>
              <a:rPr lang="en-US" sz="3600" b="1" dirty="0" smtClean="0"/>
              <a:t>(+)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0300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600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133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is not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667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are  not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239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37732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are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wer-Anh 6 thi diem\Unit3\Package - Unit 03. My friends. Lesson 1. Getting started\Data\E6T10027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553200" cy="47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04800" y="152400"/>
            <a:ext cx="845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         5. Game: Friendship Flower.</a:t>
            </a:r>
          </a:p>
          <a:p>
            <a:pPr algn="just"/>
            <a:r>
              <a:rPr lang="en-US" sz="2400" b="1" dirty="0" smtClean="0"/>
              <a:t>In groups of four/six, each member writes in the flower petal two adjectives for </a:t>
            </a:r>
            <a:r>
              <a:rPr lang="en-US" sz="2400" b="1" smtClean="0"/>
              <a:t>personalities which you </a:t>
            </a:r>
            <a:r>
              <a:rPr lang="en-US" sz="2400" b="1" dirty="0" smtClean="0"/>
              <a:t>like about the others. Compare and discuss </a:t>
            </a:r>
            <a:r>
              <a:rPr lang="en-US" sz="2400" b="1" smtClean="0"/>
              <a:t>which 2 </a:t>
            </a:r>
            <a:r>
              <a:rPr lang="en-US" sz="2400" b="1" dirty="0" smtClean="0"/>
              <a:t>words best describe each person.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157008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Minh is kind and funny</a:t>
            </a:r>
            <a:endParaRPr lang="en-US" sz="4000" b="1" dirty="0">
              <a:solidFill>
                <a:srgbClr val="0033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838200" y="3276600"/>
            <a:ext cx="15240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7800" y="22860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Hue</a:t>
            </a:r>
          </a:p>
          <a:p>
            <a:r>
              <a:rPr lang="en-US" sz="2800" b="1" dirty="0" smtClean="0">
                <a:solidFill>
                  <a:srgbClr val="0033CC"/>
                </a:solidFill>
              </a:rPr>
              <a:t>hard-working</a:t>
            </a:r>
          </a:p>
          <a:p>
            <a:r>
              <a:rPr lang="en-US" sz="2800" b="1" dirty="0" smtClean="0">
                <a:solidFill>
                  <a:srgbClr val="0033CC"/>
                </a:solidFill>
              </a:rPr>
              <a:t>clever</a:t>
            </a:r>
            <a:endParaRPr lang="en-US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-152400"/>
            <a:ext cx="8229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  This is a great idea, Duong. I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love picnic!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Me too,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 think Lucas likes them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 Dog barks )</a:t>
            </a:r>
          </a:p>
          <a:p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Lucas is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so friendly!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Duong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Can you pass me the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biscuits please?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sure.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Duong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Thank you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What are you reading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 Phuc?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4Teen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It’s my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magazine!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Duong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Oh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 look!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It’s Mai. And she is with someone.</a:t>
            </a:r>
          </a:p>
          <a:p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  Oh,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who’s that?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She has glasses and she has long black hair.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Duong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I don’t know. They’re coming over.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    Hi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Hi Duong. This is my friend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 Duong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Hi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Nice to meet you.</a:t>
            </a:r>
          </a:p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Nice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meet you too.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Duong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Would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you like to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sit down?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have lots of food.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sorry, we can’t. It’s time to go home. This evening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working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project.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Sounds great. I’m going to the judo club with my brother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about you,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visiting my grandma and grandpa.</a:t>
            </a:r>
          </a:p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Ok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see you later !</a:t>
            </a:r>
          </a:p>
          <a:p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Bye 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E6-U3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5486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            a/ Put a suitable word in each blank.</a:t>
            </a:r>
          </a:p>
          <a:p>
            <a:pPr marL="342900" indent="-342900"/>
            <a:r>
              <a:rPr lang="en-US" sz="3200" smtClean="0"/>
              <a:t>1. Phuc </a:t>
            </a:r>
            <a:r>
              <a:rPr lang="en-US" sz="3200" dirty="0" smtClean="0"/>
              <a:t>and Duong are having a _____</a:t>
            </a:r>
          </a:p>
          <a:p>
            <a:pPr marL="342900" indent="-342900"/>
            <a:r>
              <a:rPr lang="en-US" sz="3200" dirty="0" smtClean="0"/>
              <a:t>2. Lucas ______ picnics.</a:t>
            </a:r>
          </a:p>
          <a:p>
            <a:pPr marL="342900" indent="-342900"/>
            <a:r>
              <a:rPr lang="en-US" sz="3200" dirty="0" smtClean="0"/>
              <a:t>3. Lucas is a _______ dog.</a:t>
            </a:r>
          </a:p>
          <a:p>
            <a:pPr marL="342900" indent="-342900"/>
            <a:r>
              <a:rPr lang="en-US" sz="3200" dirty="0" smtClean="0"/>
              <a:t>4. Phuc and Duong see ____ and _____</a:t>
            </a:r>
          </a:p>
          <a:p>
            <a:pPr marL="342900" indent="-342900"/>
            <a:r>
              <a:rPr lang="en-US" sz="3200" dirty="0" smtClean="0"/>
              <a:t>5. Chau </a:t>
            </a:r>
            <a:r>
              <a:rPr lang="en-US" sz="3200" smtClean="0"/>
              <a:t>has ______, </a:t>
            </a:r>
            <a:r>
              <a:rPr lang="en-US" sz="3200" dirty="0" smtClean="0"/>
              <a:t>and she has _____________</a:t>
            </a:r>
          </a:p>
          <a:p>
            <a:pPr marL="342900" indent="-342900"/>
            <a:r>
              <a:rPr lang="en-US" sz="3200" dirty="0" smtClean="0"/>
              <a:t>6. This evening, Mai and Chau </a:t>
            </a:r>
            <a:r>
              <a:rPr lang="en-US" sz="3200" smtClean="0"/>
              <a:t>are ____________</a:t>
            </a:r>
            <a:endParaRPr lang="en-US" sz="3200" dirty="0" smtClean="0"/>
          </a:p>
          <a:p>
            <a:pPr marL="342900" indent="-342900"/>
            <a:r>
              <a:rPr lang="en-US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763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33CC"/>
                </a:solidFill>
              </a:rPr>
              <a:t>                   </a:t>
            </a:r>
            <a:r>
              <a:rPr lang="en-US" sz="2400" b="1" i="1" dirty="0" smtClean="0">
                <a:solidFill>
                  <a:srgbClr val="0033CC"/>
                </a:solidFill>
              </a:rPr>
              <a:t>1/</a:t>
            </a:r>
            <a:r>
              <a:rPr lang="en-US" sz="2400" b="1" i="1" u="sng" dirty="0" smtClean="0">
                <a:solidFill>
                  <a:srgbClr val="0033CC"/>
                </a:solidFill>
              </a:rPr>
              <a:t> Listen and read.</a:t>
            </a:r>
            <a:endParaRPr lang="en-US" sz="1600" b="1" i="1" u="sng" dirty="0" smtClean="0">
              <a:solidFill>
                <a:srgbClr val="0033CC"/>
              </a:solidFill>
            </a:endParaRPr>
          </a:p>
          <a:p>
            <a:r>
              <a:rPr lang="en-US" sz="1600" b="1" dirty="0" smtClean="0">
                <a:solidFill>
                  <a:srgbClr val="0033CC"/>
                </a:solidFill>
              </a:rPr>
              <a:t>Phuc</a:t>
            </a:r>
            <a:r>
              <a:rPr lang="en-US" sz="1600" dirty="0" smtClean="0"/>
              <a:t>:    This is a great idea, Duong. I love picnic !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Duong</a:t>
            </a:r>
            <a:r>
              <a:rPr lang="en-US" sz="1600" dirty="0" smtClean="0"/>
              <a:t>: Me too, Phuc. I think Lucas likes them too.</a:t>
            </a:r>
          </a:p>
          <a:p>
            <a:r>
              <a:rPr lang="en-US" sz="1600" dirty="0" smtClean="0"/>
              <a:t>               ( Dog barks )</a:t>
            </a:r>
          </a:p>
          <a:p>
            <a:r>
              <a:rPr lang="en-US" sz="1600" b="1" dirty="0" smtClean="0">
                <a:solidFill>
                  <a:srgbClr val="0033CC"/>
                </a:solidFill>
              </a:rPr>
              <a:t>Phuc </a:t>
            </a:r>
            <a:r>
              <a:rPr lang="en-US" sz="1600" dirty="0" smtClean="0"/>
              <a:t>:     Ha ha. Lucas is so friendly !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Duong </a:t>
            </a:r>
            <a:r>
              <a:rPr lang="en-US" sz="1600" dirty="0" smtClean="0"/>
              <a:t>: Can you pass me the biscuits please ?</a:t>
            </a:r>
          </a:p>
          <a:p>
            <a:r>
              <a:rPr lang="en-US" sz="1600" b="1" dirty="0" smtClean="0">
                <a:solidFill>
                  <a:srgbClr val="0033CC"/>
                </a:solidFill>
              </a:rPr>
              <a:t>Phuc </a:t>
            </a:r>
            <a:r>
              <a:rPr lang="en-US" sz="1600" dirty="0" smtClean="0"/>
              <a:t>:     Yes, sure.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Duong </a:t>
            </a:r>
            <a:r>
              <a:rPr lang="en-US" sz="1600" dirty="0" smtClean="0"/>
              <a:t>:</a:t>
            </a:r>
            <a:r>
              <a:rPr lang="en-US" sz="1600" b="1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/>
              <a:t>Thank  you. What are you reading, Phuc ?</a:t>
            </a:r>
          </a:p>
          <a:p>
            <a:r>
              <a:rPr lang="en-US" sz="1600" b="1" dirty="0" smtClean="0">
                <a:solidFill>
                  <a:srgbClr val="0033CC"/>
                </a:solidFill>
              </a:rPr>
              <a:t>Phuc </a:t>
            </a:r>
            <a:r>
              <a:rPr lang="en-US" sz="1600" dirty="0" smtClean="0"/>
              <a:t>:    </a:t>
            </a:r>
            <a:r>
              <a:rPr lang="en-US" sz="1600" i="1" dirty="0" smtClean="0"/>
              <a:t>4Teen</a:t>
            </a:r>
            <a:r>
              <a:rPr lang="en-US" sz="1600" dirty="0" smtClean="0"/>
              <a:t>. It’s my favourite magazine !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Duong </a:t>
            </a:r>
            <a:r>
              <a:rPr lang="en-US" sz="1600" dirty="0" smtClean="0"/>
              <a:t>: Oh, look ! It’s Mai. And she is with someone.</a:t>
            </a:r>
          </a:p>
          <a:p>
            <a:r>
              <a:rPr lang="en-US" sz="1600" b="1" dirty="0" smtClean="0">
                <a:solidFill>
                  <a:srgbClr val="0033CC"/>
                </a:solidFill>
              </a:rPr>
              <a:t>Phuc </a:t>
            </a:r>
            <a:r>
              <a:rPr lang="en-US" sz="1600" dirty="0" smtClean="0"/>
              <a:t>:    Oh, who’s that ? She has glasses and she has</a:t>
            </a:r>
          </a:p>
          <a:p>
            <a:r>
              <a:rPr lang="en-US" sz="1600" dirty="0" smtClean="0"/>
              <a:t>               long black hair.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Duong </a:t>
            </a:r>
            <a:r>
              <a:rPr lang="en-US" sz="1600" dirty="0" smtClean="0"/>
              <a:t>: I don’t know. They’re coming over.</a:t>
            </a:r>
          </a:p>
          <a:p>
            <a:r>
              <a:rPr lang="en-US" sz="1600" b="1" dirty="0" smtClean="0"/>
              <a:t>Mai</a:t>
            </a:r>
            <a:r>
              <a:rPr lang="en-US" sz="1600" b="1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/>
              <a:t>:      Hi Phuc. Hi Duong. This is my friend Chau.</a:t>
            </a:r>
          </a:p>
          <a:p>
            <a:r>
              <a:rPr lang="en-US" sz="1600" b="1" dirty="0" smtClean="0">
                <a:solidFill>
                  <a:srgbClr val="0033CC"/>
                </a:solidFill>
              </a:rPr>
              <a:t>Phuc </a:t>
            </a:r>
            <a:r>
              <a:rPr lang="en-US" sz="1600" b="1" dirty="0" smtClean="0">
                <a:solidFill>
                  <a:srgbClr val="FF0000"/>
                </a:solidFill>
              </a:rPr>
              <a:t>&amp; Duong </a:t>
            </a:r>
            <a:r>
              <a:rPr lang="en-US" sz="1600" dirty="0" smtClean="0"/>
              <a:t>: Hi Chau. Nice to meet you.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Chau</a:t>
            </a:r>
            <a:r>
              <a:rPr lang="en-US" sz="1600" dirty="0" smtClean="0"/>
              <a:t>:     Nice to meet you too.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Duong</a:t>
            </a:r>
            <a:r>
              <a:rPr lang="en-US" sz="1600" dirty="0" smtClean="0"/>
              <a:t>:   Would you like to sit down ? We have lots of food.</a:t>
            </a:r>
          </a:p>
          <a:p>
            <a:r>
              <a:rPr lang="en-US" sz="1600" b="1" dirty="0" smtClean="0"/>
              <a:t>Mai</a:t>
            </a:r>
            <a:r>
              <a:rPr lang="en-US" sz="1600" dirty="0" smtClean="0"/>
              <a:t>:       Oh, sorry, we can’t. It’s time to go home. This evening, we are working on our </a:t>
            </a:r>
          </a:p>
          <a:p>
            <a:r>
              <a:rPr lang="en-US" sz="1600" dirty="0" smtClean="0"/>
              <a:t>               school project.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Duong</a:t>
            </a:r>
            <a:r>
              <a:rPr lang="en-US" sz="1600" dirty="0" smtClean="0"/>
              <a:t>:  Sounds great. I’m going to the judo club with my brother. How about you , Phuc ?</a:t>
            </a:r>
          </a:p>
          <a:p>
            <a:r>
              <a:rPr lang="en-US" sz="1600" b="1" dirty="0" smtClean="0">
                <a:solidFill>
                  <a:srgbClr val="0033CC"/>
                </a:solidFill>
              </a:rPr>
              <a:t>Phuc</a:t>
            </a:r>
            <a:r>
              <a:rPr lang="en-US" sz="1600" dirty="0" smtClean="0"/>
              <a:t>:     I’m visiting my grandma and grandpa.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Chau</a:t>
            </a:r>
            <a:r>
              <a:rPr lang="en-US" sz="1600" dirty="0" smtClean="0"/>
              <a:t>:     Ok, see you later !</a:t>
            </a:r>
          </a:p>
          <a:p>
            <a:r>
              <a:rPr lang="en-US" sz="1600" b="1" dirty="0" smtClean="0">
                <a:solidFill>
                  <a:srgbClr val="0033CC"/>
                </a:solidFill>
              </a:rPr>
              <a:t>Phuc</a:t>
            </a:r>
            <a:r>
              <a:rPr lang="en-US" sz="1600" dirty="0" smtClean="0"/>
              <a:t> &amp; </a:t>
            </a:r>
            <a:r>
              <a:rPr lang="en-US" sz="1600" b="1" dirty="0" smtClean="0">
                <a:solidFill>
                  <a:srgbClr val="FF0000"/>
                </a:solidFill>
              </a:rPr>
              <a:t>Duong</a:t>
            </a:r>
            <a:r>
              <a:rPr lang="en-US" sz="1600" dirty="0" smtClean="0"/>
              <a:t>: Bye !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685800"/>
            <a:ext cx="30480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38600" y="468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(a.1)</a:t>
            </a:r>
            <a:endParaRPr lang="en-US" b="1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90600" y="990600"/>
            <a:ext cx="3048000" cy="116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7200" y="68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(a.2)</a:t>
            </a:r>
            <a:endParaRPr lang="en-US" b="1" dirty="0">
              <a:solidFill>
                <a:srgbClr val="0033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447800" y="1447800"/>
            <a:ext cx="1676400" cy="116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4200" y="114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(a.3)</a:t>
            </a:r>
            <a:endParaRPr lang="en-US" b="1" dirty="0">
              <a:solidFill>
                <a:srgbClr val="0033C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200" y="2667000"/>
            <a:ext cx="35814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62400" y="220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(a.4)</a:t>
            </a:r>
            <a:endParaRPr lang="en-US" b="1" dirty="0">
              <a:solidFill>
                <a:srgbClr val="0033CC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057400" y="2895600"/>
            <a:ext cx="2438400" cy="116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38600" y="2831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(a.5)</a:t>
            </a:r>
            <a:endParaRPr lang="en-US" b="1" dirty="0">
              <a:solidFill>
                <a:srgbClr val="0033CC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267200" y="4648200"/>
            <a:ext cx="28956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9000" y="4419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(a.6)</a:t>
            </a:r>
            <a:endParaRPr lang="en-US" b="1" dirty="0">
              <a:solidFill>
                <a:srgbClr val="0033CC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14400" y="4875212"/>
            <a:ext cx="11430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0" y="1020901"/>
            <a:ext cx="4648200" cy="286232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a/ Put a suitable word in each blank.</a:t>
            </a:r>
          </a:p>
          <a:p>
            <a:pPr marL="342900" indent="-342900"/>
            <a:r>
              <a:rPr lang="en-US" sz="2000" b="1" dirty="0" smtClean="0">
                <a:solidFill>
                  <a:srgbClr val="0033CC"/>
                </a:solidFill>
              </a:rPr>
              <a:t>1.Phuc and Duong are having a _____</a:t>
            </a:r>
          </a:p>
          <a:p>
            <a:pPr marL="342900" indent="-342900"/>
            <a:r>
              <a:rPr lang="en-US" sz="2000" b="1" dirty="0" smtClean="0">
                <a:solidFill>
                  <a:srgbClr val="0033CC"/>
                </a:solidFill>
              </a:rPr>
              <a:t>2. Lucas ______         picnics.</a:t>
            </a:r>
          </a:p>
          <a:p>
            <a:pPr marL="342900" indent="-342900"/>
            <a:r>
              <a:rPr lang="en-US" sz="2000" b="1" dirty="0" smtClean="0">
                <a:solidFill>
                  <a:srgbClr val="0033CC"/>
                </a:solidFill>
              </a:rPr>
              <a:t>3. Lucas is a _______ dog.</a:t>
            </a:r>
          </a:p>
          <a:p>
            <a:pPr marL="342900" indent="-342900"/>
            <a:r>
              <a:rPr lang="en-US" sz="2000" b="1" dirty="0" smtClean="0">
                <a:solidFill>
                  <a:srgbClr val="0033CC"/>
                </a:solidFill>
              </a:rPr>
              <a:t>4. Phuc and Duong see ____ and _____</a:t>
            </a:r>
          </a:p>
          <a:p>
            <a:pPr marL="342900" indent="-342900"/>
            <a:r>
              <a:rPr lang="en-US" sz="2000" b="1" dirty="0" smtClean="0">
                <a:solidFill>
                  <a:srgbClr val="0033CC"/>
                </a:solidFill>
              </a:rPr>
              <a:t>5. Chau has ______ and she has _____________</a:t>
            </a:r>
          </a:p>
          <a:p>
            <a:pPr marL="342900" indent="-342900"/>
            <a:r>
              <a:rPr lang="en-US" sz="2000" b="1" dirty="0" smtClean="0">
                <a:solidFill>
                  <a:srgbClr val="0033CC"/>
                </a:solidFill>
              </a:rPr>
              <a:t>6. This evening, Mai and Chau are _______________________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24800" y="13257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picnic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6400" y="163050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Likes/ loves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3600" y="193530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friendly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86600" y="22401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77200" y="22401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7400" y="25449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glasses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284970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long  black hair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0600" y="345930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working on their school  project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6260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838200" y="3124200"/>
            <a:ext cx="1295400" cy="116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2" grpId="0"/>
      <p:bldP spid="15" grpId="0"/>
      <p:bldP spid="18" grpId="0"/>
      <p:bldP spid="20" grpId="0"/>
      <p:bldP spid="22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6629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b/ Polite requests and suggestions.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       Put the words in the correct order.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33CC"/>
                </a:solidFill>
              </a:rPr>
              <a:t>* Making and responding to a request.</a:t>
            </a:r>
          </a:p>
          <a:p>
            <a:pPr marL="342900" indent="-342900"/>
            <a:r>
              <a:rPr lang="en-US" sz="2400" b="1" dirty="0" smtClean="0"/>
              <a:t>1. can/ pass / the / please </a:t>
            </a:r>
            <a:r>
              <a:rPr lang="en-US" sz="2400" b="1" smtClean="0"/>
              <a:t>/ biscuits </a:t>
            </a:r>
            <a:r>
              <a:rPr lang="en-US" sz="2400" b="1" dirty="0" smtClean="0"/>
              <a:t>/ you / me 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-&gt; Can you pass me the </a:t>
            </a:r>
            <a:r>
              <a:rPr lang="en-US" sz="2400" b="1" smtClean="0">
                <a:solidFill>
                  <a:srgbClr val="C00000"/>
                </a:solidFill>
              </a:rPr>
              <a:t>biscuits please?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2400" b="1" dirty="0" smtClean="0"/>
              <a:t>2. Sure / yes.</a:t>
            </a:r>
          </a:p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</a:rPr>
              <a:t>- &gt; Yes, sure.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sz="1200" b="1" dirty="0" smtClean="0">
              <a:solidFill>
                <a:srgbClr val="0033CC"/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rgbClr val="0033CC"/>
                </a:solidFill>
              </a:rPr>
              <a:t>*Making and responding to a suggestion.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sit down / like to / would / you ?</a:t>
            </a:r>
          </a:p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</a:rPr>
              <a:t>-&gt; Would you like to </a:t>
            </a:r>
            <a:r>
              <a:rPr lang="en-US" sz="2400" b="1" smtClean="0">
                <a:solidFill>
                  <a:srgbClr val="C00000"/>
                </a:solidFill>
              </a:rPr>
              <a:t>sit down?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2400" b="1" dirty="0" smtClean="0"/>
              <a:t>2. Sorry / oh / can’t / we.</a:t>
            </a:r>
          </a:p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</a:rPr>
              <a:t>-&gt; Oh, sorry, we can’t.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369403"/>
            <a:ext cx="3810000" cy="830997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 you + V + </a:t>
            </a:r>
            <a:r>
              <a:rPr lang="en-US" sz="2400" b="1" smtClean="0"/>
              <a:t>........ please?</a:t>
            </a:r>
            <a:endParaRPr lang="en-US" sz="2400" b="1" dirty="0" smtClean="0"/>
          </a:p>
          <a:p>
            <a:r>
              <a:rPr lang="en-US" sz="2400" b="1" dirty="0" smtClean="0"/>
              <a:t> Yes, sure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181600"/>
            <a:ext cx="4953000" cy="1200329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Would you like to + V + </a:t>
            </a:r>
            <a:r>
              <a:rPr lang="en-US" sz="2400" b="1" smtClean="0"/>
              <a:t>........ please?</a:t>
            </a:r>
            <a:endParaRPr lang="en-US" sz="2400" b="1" dirty="0" smtClean="0"/>
          </a:p>
          <a:p>
            <a:r>
              <a:rPr lang="en-US" sz="2400" b="1" dirty="0" smtClean="0"/>
              <a:t> Yes, I’d love to.</a:t>
            </a:r>
          </a:p>
          <a:p>
            <a:r>
              <a:rPr lang="en-US" sz="2400" b="1" dirty="0" smtClean="0"/>
              <a:t> Oh, sorry, I can’t.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2514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=&gt; Ask for help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=&gt; Make a suggestion.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C00000"/>
                </a:solidFill>
              </a:rPr>
              <a:t>                              2. Game: </a:t>
            </a:r>
            <a:r>
              <a:rPr lang="en-US" sz="2800" b="1" smtClean="0">
                <a:solidFill>
                  <a:srgbClr val="C00000"/>
                </a:solidFill>
              </a:rPr>
              <a:t>Lucky Number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2000" b="1" dirty="0" smtClean="0"/>
              <a:t>     Cut 6 pieces of paper. Number them 1-6. In pairs, take turns to choose a number. Look at the grid and either ask for help or make a suggestion.</a:t>
            </a:r>
          </a:p>
          <a:p>
            <a:pPr marL="342900" indent="-342900"/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3581400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pass the pen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981200"/>
            <a:ext cx="3581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play outside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590800"/>
            <a:ext cx="3733800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move the chair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371600"/>
            <a:ext cx="3733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listen to music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981200"/>
            <a:ext cx="3733800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5. turn on </a:t>
            </a:r>
            <a:r>
              <a:rPr lang="en-US" sz="3200" b="1" smtClean="0"/>
              <a:t>the lights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2590800"/>
            <a:ext cx="3733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6. have a picnic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352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 If it is 1, 3, 5, ask for help.</a:t>
            </a:r>
          </a:p>
          <a:p>
            <a:r>
              <a:rPr lang="en-US" sz="2400" b="1" dirty="0" smtClean="0"/>
              <a:t>Example:      A:  Can you </a:t>
            </a:r>
            <a:r>
              <a:rPr lang="en-US" sz="2400" b="1" smtClean="0"/>
              <a:t>__________ please?</a:t>
            </a:r>
            <a:endParaRPr lang="en-US" sz="2400" b="1" dirty="0" smtClean="0"/>
          </a:p>
          <a:p>
            <a:r>
              <a:rPr lang="en-US" sz="2400" b="1" dirty="0" smtClean="0"/>
              <a:t>                       B:   Yes, sure.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67874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If it is 2,4,6, make a suggestion.</a:t>
            </a:r>
          </a:p>
          <a:p>
            <a:r>
              <a:rPr lang="en-US" sz="2400" b="1" dirty="0" smtClean="0"/>
              <a:t>Example:      A:  Would you like to _________?</a:t>
            </a:r>
          </a:p>
          <a:p>
            <a:r>
              <a:rPr lang="en-US" sz="2400" b="1" dirty="0" smtClean="0"/>
              <a:t>                      B:   Yes, I’d </a:t>
            </a:r>
            <a:r>
              <a:rPr lang="en-US" sz="2400" b="1" smtClean="0"/>
              <a:t>love to. </a:t>
            </a:r>
            <a:endParaRPr lang="en-US" sz="2400" b="1" dirty="0" smtClean="0"/>
          </a:p>
          <a:p>
            <a:r>
              <a:rPr lang="en-US" sz="2400" b="1" dirty="0" smtClean="0"/>
              <a:t>                             Oh, sorry, I can’t.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62970" y="3653810"/>
            <a:ext cx="336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6. Have a picnic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4310" y="2278863"/>
            <a:ext cx="432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5. Turn on the lights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364310" y="946123"/>
            <a:ext cx="4246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4. Listen to music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49346" y="3352800"/>
            <a:ext cx="364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Move the chair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85570" y="2278863"/>
            <a:ext cx="360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Play outside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85572" y="1006180"/>
            <a:ext cx="330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Pass the pen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598715" y="1088571"/>
            <a:ext cx="2982685" cy="5038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85572" y="2363969"/>
            <a:ext cx="3529228" cy="5612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" y="3429000"/>
            <a:ext cx="3352800" cy="4832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437068" y="1079581"/>
            <a:ext cx="3335332" cy="5345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451244" y="2301503"/>
            <a:ext cx="3778356" cy="5048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876800" y="3657600"/>
            <a:ext cx="2950228" cy="5242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197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3374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Vocabulary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150" y="1447800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- </a:t>
            </a:r>
            <a:r>
              <a:rPr lang="en-US" sz="2400" b="1" smtClean="0"/>
              <a:t>Confident (adj): 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1447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/>
              <a:t>Tự</a:t>
            </a:r>
            <a:r>
              <a:rPr lang="en-US" sz="2400" smtClean="0"/>
              <a:t> tin, </a:t>
            </a:r>
            <a:r>
              <a:rPr lang="en-US" sz="2400" dirty="0" smtClean="0"/>
              <a:t>tin </a:t>
            </a:r>
            <a:r>
              <a:rPr lang="en-US" sz="2400" dirty="0" err="1" smtClean="0"/>
              <a:t>tưởng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2057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- </a:t>
            </a:r>
            <a:r>
              <a:rPr lang="en-US" sz="2400" b="1" smtClean="0"/>
              <a:t>Shy (adj): 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572603" y="2057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/>
              <a:t>Bẽn</a:t>
            </a:r>
            <a:r>
              <a:rPr lang="en-US" sz="2400" smtClean="0"/>
              <a:t> lẽn, </a:t>
            </a:r>
            <a:r>
              <a:rPr lang="en-US" sz="2400" dirty="0" err="1" smtClean="0"/>
              <a:t>xấu</a:t>
            </a:r>
            <a:r>
              <a:rPr lang="en-US" sz="2400" dirty="0" smtClean="0"/>
              <a:t> </a:t>
            </a:r>
            <a:r>
              <a:rPr lang="en-US" sz="2400" dirty="0" err="1" smtClean="0"/>
              <a:t>hổ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2667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- </a:t>
            </a:r>
            <a:r>
              <a:rPr lang="en-US" sz="2400" b="1" smtClean="0"/>
              <a:t>Funny (adj): 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79427" y="2667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Thú vị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27337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Adjectives for personality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3.</a:t>
            </a:r>
            <a:r>
              <a:rPr lang="en-US" b="1" dirty="0" smtClean="0"/>
              <a:t> Choose the adjectives in the box to complete the sentences. </a:t>
            </a:r>
          </a:p>
          <a:p>
            <a:r>
              <a:rPr lang="en-US" b="1" dirty="0" smtClean="0"/>
              <a:t>    Look  for the </a:t>
            </a:r>
            <a:r>
              <a:rPr lang="en-US" b="1" dirty="0" smtClean="0">
                <a:solidFill>
                  <a:srgbClr val="FF0000"/>
                </a:solidFill>
              </a:rPr>
              <a:t>highlighted </a:t>
            </a:r>
            <a:r>
              <a:rPr lang="en-US" b="1" dirty="0" smtClean="0"/>
              <a:t>words. Listen, check and repeat the words.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4582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talkative            clever              boring                  creative         shy     </a:t>
            </a:r>
          </a:p>
          <a:p>
            <a:r>
              <a:rPr lang="en-US" sz="2400" b="1" dirty="0" smtClean="0"/>
              <a:t> kind                confident          hardworking        friendly         funny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381071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 Mina is very __________. She likes to </a:t>
            </a:r>
            <a:r>
              <a:rPr lang="en-US" sz="2000" b="1" dirty="0" smtClean="0">
                <a:solidFill>
                  <a:srgbClr val="FF0000"/>
                </a:solidFill>
              </a:rPr>
              <a:t>draw pictures</a:t>
            </a:r>
            <a:r>
              <a:rPr lang="en-US" sz="2000" b="1" dirty="0" smtClean="0"/>
              <a:t>. She always has lots </a:t>
            </a:r>
            <a:r>
              <a:rPr lang="en-US" sz="2000" b="1" dirty="0" smtClean="0">
                <a:solidFill>
                  <a:srgbClr val="FF0000"/>
                </a:solidFill>
              </a:rPr>
              <a:t>of new ideas.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7" descr="D:\Power-Anh 6 thi diem\Unit3\Package - Unit 03. My friends. Lesson 1. Getting started\Data\E6T10027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133600"/>
            <a:ext cx="1447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2400" y="40165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 Thu is _____________. He likes to </a:t>
            </a:r>
            <a:r>
              <a:rPr lang="en-US" sz="2000" b="1" dirty="0" smtClean="0">
                <a:solidFill>
                  <a:srgbClr val="FF0000"/>
                </a:solidFill>
              </a:rPr>
              <a:t>help</a:t>
            </a:r>
            <a:r>
              <a:rPr lang="en-US" sz="2000" b="1" dirty="0" smtClean="0"/>
              <a:t> his friends.</a:t>
            </a:r>
            <a:endParaRPr lang="en-US" sz="2000" b="1" dirty="0"/>
          </a:p>
        </p:txBody>
      </p:sp>
      <p:pic>
        <p:nvPicPr>
          <p:cNvPr id="9" name="Picture 4" descr="D:\Power-Anh 6 thi diem\Unit3\Package - Unit 03. My friends. Lesson 1. Getting started\Data\E6T10027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733800"/>
            <a:ext cx="1676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28600" y="509647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3. Minh Duc is _________. He isn’t shy. He likes to </a:t>
            </a:r>
            <a:r>
              <a:rPr lang="en-US" sz="2000" b="1" dirty="0" smtClean="0">
                <a:solidFill>
                  <a:srgbClr val="FF0000"/>
                </a:solidFill>
              </a:rPr>
              <a:t>meet new people.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5" descr="D:\Power-Anh 6 thi diem\Unit3\Package - Unit 03. My friends. Lesson 1. Getting started\Data\E6T10027_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5005387"/>
            <a:ext cx="1676400" cy="14716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419600" y="250567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4. Kim is very ___________.   She’s </a:t>
            </a:r>
            <a:r>
              <a:rPr lang="en-US" sz="2000" b="1" dirty="0" smtClean="0">
                <a:solidFill>
                  <a:srgbClr val="FF0000"/>
                </a:solidFill>
              </a:rPr>
              <a:t>always on the phone, chatting </a:t>
            </a:r>
            <a:r>
              <a:rPr lang="en-US" sz="2000" b="1" dirty="0" smtClean="0"/>
              <a:t>to friends.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48687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5. Mai is ______________. She </a:t>
            </a:r>
            <a:r>
              <a:rPr lang="en-US" sz="2000" b="1" dirty="0" smtClean="0">
                <a:solidFill>
                  <a:srgbClr val="FF0000"/>
                </a:solidFill>
              </a:rPr>
              <a:t>understands </a:t>
            </a:r>
            <a:r>
              <a:rPr lang="en-US" sz="2000" b="1" dirty="0" smtClean="0"/>
              <a:t>things </a:t>
            </a:r>
            <a:r>
              <a:rPr lang="en-US" sz="2000" b="1" dirty="0" smtClean="0">
                <a:solidFill>
                  <a:srgbClr val="FF0000"/>
                </a:solidFill>
              </a:rPr>
              <a:t>quickly and easily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14" name="Picture 3" descr="D:\Power-Anh 6 thi diem\Unit3\Package - Unit 03. My friends. Lesson 1. Getting started\Data\E6T10024_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2286000"/>
            <a:ext cx="13716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D:\Power-Anh 6 thi diem\Unit3\Package - Unit 03. My friends. Lesson 1. Getting started\Data\E6T10027_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4191000"/>
            <a:ext cx="16764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828800" y="2286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creative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3957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kind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029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confident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2433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talkative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441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clever</a:t>
            </a: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20" name="Picture 7" descr="D:\Power-Anh 6 thi diem\Unit3\Package - Unit 03. My friends. Lesson 1. Getting started\Data\E6T10027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286000"/>
            <a:ext cx="1447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4" descr="D:\Power-Anh 6 thi diem\Unit3\Package - Unit 03. My friends. Lesson 1. Getting started\Data\E6T10027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1703" y="3789164"/>
            <a:ext cx="1676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6-U3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9052" y="5638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1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1312</Words>
  <Application>Microsoft Office PowerPoint</Application>
  <PresentationFormat>On-screen Show (4:3)</PresentationFormat>
  <Paragraphs>186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CTY MAY TINH HITECH</dc:creator>
  <cp:lastModifiedBy>Admin</cp:lastModifiedBy>
  <cp:revision>61</cp:revision>
  <dcterms:created xsi:type="dcterms:W3CDTF">2015-09-25T16:33:40Z</dcterms:created>
  <dcterms:modified xsi:type="dcterms:W3CDTF">2020-10-07T02:39:22Z</dcterms:modified>
</cp:coreProperties>
</file>