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78" r:id="rId3"/>
    <p:sldId id="285" r:id="rId4"/>
    <p:sldId id="280" r:id="rId5"/>
    <p:sldId id="274" r:id="rId6"/>
    <p:sldId id="262" r:id="rId7"/>
    <p:sldId id="263" r:id="rId8"/>
    <p:sldId id="266" r:id="rId9"/>
    <p:sldId id="261" r:id="rId10"/>
    <p:sldId id="267" r:id="rId11"/>
    <p:sldId id="268" r:id="rId12"/>
    <p:sldId id="265" r:id="rId13"/>
    <p:sldId id="264" r:id="rId14"/>
    <p:sldId id="269" r:id="rId15"/>
    <p:sldId id="286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D2853-A80B-43FB-BE14-C06A2DB1F92D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FDF2-3754-44FF-99DF-66823D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5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0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6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2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57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62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53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2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5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0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31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7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2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2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68AF-7499-44CB-90A2-25AF467B0520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5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3" y="4"/>
            <a:ext cx="1368001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-143933" y="364908"/>
            <a:ext cx="8276400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b="1" smtClean="0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Chào </a:t>
            </a:r>
            <a:r>
              <a:rPr lang="en-US" sz="5400" b="1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mừng </a:t>
            </a:r>
            <a:r>
              <a:rPr lang="en-US" sz="5400" b="1" smtClean="0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các con </a:t>
            </a:r>
          </a:p>
          <a:p>
            <a:pPr algn="ctr"/>
            <a:r>
              <a:rPr lang="en-US" sz="5400" b="1" smtClean="0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 đến với bài học</a:t>
            </a:r>
          </a:p>
        </p:txBody>
      </p:sp>
      <p:pic>
        <p:nvPicPr>
          <p:cNvPr id="410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2060575"/>
            <a:ext cx="42227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3073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8" y="0"/>
            <a:ext cx="10287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8089" y="3193961"/>
            <a:ext cx="4517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Lung-linh-ngôi-sao-nhỏ-_Bài-hát-mẫ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2281" y="5571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4" t="16140" r="26104" b="15024"/>
          <a:stretch/>
        </p:blipFill>
        <p:spPr>
          <a:xfrm>
            <a:off x="2103118" y="91440"/>
            <a:ext cx="7747899" cy="6257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4456" y="1776548"/>
            <a:ext cx="1423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UTM Avo" panose="02040603050506020204" pitchFamily="18" charset="0"/>
              </a:rPr>
              <a:t>nấm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4982" y="1776548"/>
            <a:ext cx="1689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UTM Avo" panose="02040603050506020204" pitchFamily="18" charset="0"/>
              </a:rPr>
              <a:t>mầm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256" y="5995566"/>
            <a:ext cx="2460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UTM Avo" panose="02040603050506020204" pitchFamily="18" charset="0"/>
              </a:rPr>
              <a:t>tập múa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4982" y="6072840"/>
            <a:ext cx="256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UTM Avo" panose="02040603050506020204" pitchFamily="18" charset="0"/>
              </a:rPr>
              <a:t>sâm cầm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2923" y="1776548"/>
            <a:ext cx="1015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âm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69369" y="1784324"/>
            <a:ext cx="1015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âm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33657" y="6068982"/>
            <a:ext cx="1015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âm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89142" y="6068798"/>
            <a:ext cx="1015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âm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2356" y="5994015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370529" y="2382592"/>
            <a:ext cx="5704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591676" y="2382592"/>
            <a:ext cx="5704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282951" y="6605020"/>
            <a:ext cx="582383" cy="77686"/>
            <a:chOff x="9828439" y="2919266"/>
            <a:chExt cx="582383" cy="7768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9828439" y="2919266"/>
              <a:ext cx="5704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840416" y="2996952"/>
              <a:ext cx="5704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8455964" y="6682294"/>
            <a:ext cx="5704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411449" y="6667575"/>
            <a:ext cx="5704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9539" y="1468772"/>
            <a:ext cx="1515571" cy="132343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u="sng">
                <a:latin typeface="UTM Avo" panose="02040603050506020204" pitchFamily="18" charset="0"/>
              </a:rPr>
              <a:t>â</a:t>
            </a:r>
            <a:r>
              <a:rPr lang="vi-VN" sz="4000" u="sng" smtClean="0">
                <a:latin typeface="UTM Avo" panose="02040603050506020204" pitchFamily="18" charset="0"/>
              </a:rPr>
              <a:t>m</a:t>
            </a:r>
          </a:p>
          <a:p>
            <a:pPr algn="ctr"/>
            <a:r>
              <a:rPr lang="vi-VN" sz="4000" u="sng" smtClean="0">
                <a:latin typeface="UTM Avo" panose="02040603050506020204" pitchFamily="18" charset="0"/>
              </a:rPr>
              <a:t>âp</a:t>
            </a:r>
            <a:endParaRPr lang="en-US" sz="4000" u="sng" dirty="0">
              <a:latin typeface="UTM Avo" panose="020406030505060202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824713" y="2766453"/>
            <a:ext cx="4452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39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04625" y="248297"/>
            <a:ext cx="3642246" cy="872111"/>
            <a:chOff x="4576903" y="50544"/>
            <a:chExt cx="3642246" cy="872111"/>
          </a:xfrm>
        </p:grpSpPr>
        <p:sp>
          <p:nvSpPr>
            <p:cNvPr id="2" name="Rounded Rectangle 1"/>
            <p:cNvSpPr/>
            <p:nvPr/>
          </p:nvSpPr>
          <p:spPr>
            <a:xfrm>
              <a:off x="5409129" y="341986"/>
              <a:ext cx="2810020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Ghép đúng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050" name="Picture 2" descr="hình ảnh hoạt hình của cô bé hoạt hình bay bằng bút chì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7" t="21098" r="5287" b="27979"/>
            <a:stretch/>
          </p:blipFill>
          <p:spPr bwMode="auto">
            <a:xfrm flipH="1">
              <a:off x="4576903" y="50544"/>
              <a:ext cx="1095028" cy="872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ounded Rectangle 6"/>
          <p:cNvSpPr/>
          <p:nvPr/>
        </p:nvSpPr>
        <p:spPr>
          <a:xfrm>
            <a:off x="2425149" y="1842053"/>
            <a:ext cx="2438400" cy="76862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UTM Avo" panose="02040603050506020204" pitchFamily="18" charset="0"/>
              </a:rPr>
              <a:t>đ</a:t>
            </a:r>
            <a:r>
              <a:rPr lang="vi-VN" sz="4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ầm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25149" y="3173897"/>
            <a:ext cx="2438400" cy="76862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đập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5149" y="4479111"/>
            <a:ext cx="2438400" cy="76862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tấp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56719" y="2010052"/>
            <a:ext cx="2438400" cy="7686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nập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56719" y="3271331"/>
            <a:ext cx="2438400" cy="7686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cá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56719" y="4616734"/>
            <a:ext cx="2438400" cy="7686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lúa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04625" y="2226366"/>
            <a:ext cx="3786338" cy="1547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662152" y="2610679"/>
            <a:ext cx="3528811" cy="2252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04625" y="3558210"/>
            <a:ext cx="3902248" cy="1442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52 0.003 C -0.1086 0.01434 -0.11446 0.02174 -0.11875 0.03538 C -0.12383 0.05111 -0.1293 0.06614 -0.13568 0.07932 C -0.14649 0.10199 -0.1599 0.12095 -0.16771 0.14986 C -0.16927 0.16744 -0.16954 0.18432 -0.1737 0.19958 C -0.17487 0.21415 -0.17826 0.22502 -0.18047 0.23982 C -0.18164 0.24815 -0.1819 0.25578 -0.18451 0.26272 C -0.18529 0.26457 -0.18633 0.26503 -0.18711 0.26665 C -0.18815 0.26896 -0.18855 0.2722 -0.18959 0.27428 C -0.19506 0.28446 -0.19714 0.28561 -0.20313 0.2914 C -0.20508 0.29602 -0.20638 0.30273 -0.20899 0.30504 C -0.21355 0.30874 -0.21563 0.31337 -0.21927 0.32007 C -0.22084 0.32285 -0.22253 0.32539 -0.22435 0.32794 C -0.22513 0.32886 -0.22683 0.3314 -0.22683 0.33164 C -0.22891 0.33881 -0.23177 0.34297 -0.23438 0.34898 C -0.23815 0.37535 -0.24271 0.36794 -0.25456 0.36794 " pathEditMode="relative" rAng="0" ptsTypes="fffffffffffffff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8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7 0.00185 C -0.11445 -0.00069 -0.11719 -0.00624 -0.12956 -0.00856 C -0.13555 -0.01572 -0.14245 -0.01711 -0.14909 -0.02127 C -0.15521 -0.02474 -0.15951 -0.0296 -0.16628 -0.03168 C -0.17852 -0.04255 -0.16302 -0.03006 -0.17721 -0.03816 C -0.18529 -0.04255 -0.19401 -0.0488 -0.20169 -0.05504 C -0.20703 -0.05897 -0.2099 -0.06522 -0.21523 -0.06961 C -0.21693 -0.074 -0.22005 -0.07724 -0.22135 -0.08233 C -0.22227 -0.08534 -0.22214 -0.08927 -0.22266 -0.09274 C -0.22409 -0.10546 -0.22565 -0.11818 -0.22747 -0.13066 C -0.22891 -0.15726 -0.22786 -0.15448 -0.23607 -0.17484 C -0.23893 -0.18201 -0.24063 -0.18663 -0.24583 -0.18941 C -0.24883 -0.1975 -0.25677 -0.21045 -0.25677 -0.21022 " pathEditMode="relative" rAng="0" ptsTypes="ffffffffffff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-10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7 0.0037 C -0.11107 -0.01966 -0.11029 -0.02775 -0.12266 -0.03261 C -0.12657 -0.03793 -0.13581 -0.05388 -0.14128 -0.05897 C -0.15118 -0.06799 -0.16198 -0.07331 -0.17175 -0.08302 C -0.1823 -0.09366 -0.1892 -0.10176 -0.20014 -0.10684 C -0.20209 -0.10916 -0.20391 -0.11193 -0.20599 -0.11401 C -0.20717 -0.11517 -0.20847 -0.1154 -0.20951 -0.11656 C -0.21198 -0.11956 -0.21667 -0.12604 -0.21667 -0.12581 C -0.22019 -0.13737 -0.23152 -0.16512 -0.23777 -0.16906 C -0.23985 -0.17507 -0.24284 -0.17969 -0.24467 -0.18617 C -0.24506 -0.18756 -0.24662 -0.19935 -0.24714 -0.20051 C -0.2543 -0.21485 -0.25404 -0.20351 -0.25404 -0.2123 " pathEditMode="relative" rAng="0" ptsTypes="fffffffffff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7" y="-10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4" grpId="0" animBg="1"/>
      <p:bldP spid="1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86786" y="117170"/>
            <a:ext cx="3811553" cy="846266"/>
            <a:chOff x="3864257" y="161682"/>
            <a:chExt cx="3811553" cy="846266"/>
          </a:xfrm>
        </p:grpSpPr>
        <p:sp>
          <p:nvSpPr>
            <p:cNvPr id="2" name="Rounded Rectangle 1"/>
            <p:cNvSpPr/>
            <p:nvPr/>
          </p:nvSpPr>
          <p:spPr>
            <a:xfrm>
              <a:off x="5409129" y="341986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257" y="161682"/>
              <a:ext cx="1712256" cy="84626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2" t="36409" r="34059" b="26925"/>
          <a:stretch/>
        </p:blipFill>
        <p:spPr>
          <a:xfrm>
            <a:off x="837127" y="963436"/>
            <a:ext cx="10753859" cy="555327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735523" y="4391489"/>
            <a:ext cx="33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7868" y="0"/>
            <a:ext cx="11632163" cy="8380533"/>
            <a:chOff x="335901" y="416392"/>
            <a:chExt cx="8724122" cy="7998699"/>
          </a:xfrm>
        </p:grpSpPr>
        <p:sp>
          <p:nvSpPr>
            <p:cNvPr id="5" name="TextBox 4"/>
            <p:cNvSpPr txBox="1"/>
            <p:nvPr/>
          </p:nvSpPr>
          <p:spPr>
            <a:xfrm>
              <a:off x="2828375" y="416392"/>
              <a:ext cx="3788231" cy="1057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00">
                  <a:solidFill>
                    <a:srgbClr val="FF0000"/>
                  </a:solidFill>
                  <a:latin typeface=".VnAvant" panose="020B7200000000000000" pitchFamily="34" charset="0"/>
                </a:rPr>
                <a:t>    </a:t>
              </a:r>
              <a:r>
                <a:rPr lang="en-US" sz="640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BÐ Lª</a:t>
              </a:r>
              <a:endParaRPr lang="en-US" sz="64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901" y="1482505"/>
              <a:ext cx="8724122" cy="6932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smtClean="0">
                  <a:latin typeface=".VnAvant" panose="020B7200000000000000" pitchFamily="34" charset="0"/>
                </a:rPr>
                <a:t>BÐ Lª mª ti vi. Ti vi cã s©m cÇm. BÐ chØ :</a:t>
              </a:r>
              <a:r>
                <a:rPr lang="en-US" sz="6600" smtClean="0">
                  <a:latin typeface=".VnAvant" panose="020B7200000000000000" pitchFamily="34" charset="0"/>
                </a:rPr>
                <a:t>“</a:t>
              </a:r>
              <a:r>
                <a:rPr lang="en-US" sz="6400" smtClean="0">
                  <a:latin typeface=".VnAvant" panose="020B7200000000000000" pitchFamily="34" charset="0"/>
                </a:rPr>
                <a:t>Cß...Cß</a:t>
              </a:r>
              <a:r>
                <a:rPr lang="en-US" sz="6600">
                  <a:latin typeface=".VnAvant" panose="020B7200000000000000" pitchFamily="34" charset="0"/>
                </a:rPr>
                <a:t> ”</a:t>
              </a:r>
              <a:r>
                <a:rPr lang="vi-VN" sz="6600"/>
                <a:t>.</a:t>
              </a:r>
              <a:r>
                <a:rPr lang="en-US" sz="6400" smtClean="0">
                  <a:latin typeface=".VnAvant" panose="020B7200000000000000" pitchFamily="34" charset="0"/>
                </a:rPr>
                <a:t>.Ti vi cã c¸ mËp.BÐ la:</a:t>
              </a:r>
              <a:r>
                <a:rPr lang="en-US" sz="6000" smtClean="0">
                  <a:latin typeface=".VnAvant" panose="020B7200000000000000" pitchFamily="34" charset="0"/>
                </a:rPr>
                <a:t>“</a:t>
              </a:r>
              <a:r>
                <a:rPr lang="en-US" sz="6400" smtClean="0">
                  <a:latin typeface=".VnAvant" panose="020B7200000000000000" pitchFamily="34" charset="0"/>
                </a:rPr>
                <a:t>Sî!</a:t>
              </a:r>
              <a:r>
                <a:rPr lang="en-US" sz="6600">
                  <a:latin typeface=".VnAvant" panose="020B7200000000000000" pitchFamily="34" charset="0"/>
                </a:rPr>
                <a:t> ”</a:t>
              </a:r>
              <a:r>
                <a:rPr lang="vi-VN" sz="6600"/>
                <a:t>.</a:t>
              </a:r>
              <a:r>
                <a:rPr lang="en-US" sz="6400" smtClean="0">
                  <a:latin typeface=".VnAvant" panose="020B7200000000000000" pitchFamily="34" charset="0"/>
                </a:rPr>
                <a:t> M¸ bÕ bÐ vç vÒ :</a:t>
              </a:r>
              <a:r>
                <a:rPr lang="en-US" sz="6000" smtClean="0">
                  <a:latin typeface=".VnAvant" panose="020B7200000000000000" pitchFamily="34" charset="0"/>
                </a:rPr>
                <a:t>“</a:t>
              </a:r>
              <a:r>
                <a:rPr lang="en-US" sz="6400" smtClean="0">
                  <a:latin typeface=".VnAvant" panose="020B7200000000000000" pitchFamily="34" charset="0"/>
                </a:rPr>
                <a:t>C¸ mËp ë ti vi  mµ</a:t>
              </a:r>
              <a:r>
                <a:rPr lang="en-US" sz="6600">
                  <a:latin typeface=".VnAvant" panose="020B7200000000000000" pitchFamily="34" charset="0"/>
                </a:rPr>
                <a:t> ”</a:t>
              </a:r>
              <a:r>
                <a:rPr lang="vi-VN" sz="6600" smtClean="0"/>
                <a:t>.</a:t>
              </a:r>
              <a:r>
                <a:rPr lang="en-US" sz="6400" smtClean="0">
                  <a:latin typeface=".VnAvant" panose="020B7200000000000000" pitchFamily="34" charset="0"/>
                </a:rPr>
                <a:t>M¸ Êm qu¸. BÐ ch¶ sî n÷a.</a:t>
              </a:r>
              <a:endParaRPr lang="en-US" sz="6400" dirty="0">
                <a:latin typeface=".VnAvant" panose="020B7200000000000000" pitchFamily="34" charset="0"/>
              </a:endParaRPr>
            </a:p>
            <a:p>
              <a:endParaRPr lang="en-US" sz="8000" dirty="0">
                <a:latin typeface=".VnAvant" panose="020B7200000000000000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05945" y="0"/>
            <a:ext cx="3582951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0537" y="2119000"/>
            <a:ext cx="2193874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400" smtClean="0">
                <a:solidFill>
                  <a:srgbClr val="FF0000"/>
                </a:solidFill>
                <a:latin typeface=".VnAvant" panose="020B7200000000000000" pitchFamily="34" charset="0"/>
              </a:rPr>
              <a:t>cÇm</a:t>
            </a:r>
            <a:endParaRPr lang="en-US" sz="6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2141" y="1123038"/>
            <a:ext cx="219788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400" smtClean="0">
                <a:solidFill>
                  <a:srgbClr val="FF0000"/>
                </a:solidFill>
                <a:latin typeface=".VnAvant" panose="020B7200000000000000" pitchFamily="34" charset="0"/>
              </a:rPr>
              <a:t>s©m</a:t>
            </a:r>
            <a:endParaRPr lang="en-US" sz="6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0763" y="3111086"/>
            <a:ext cx="2321089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400" smtClean="0">
                <a:solidFill>
                  <a:srgbClr val="FF0000"/>
                </a:solidFill>
                <a:latin typeface=".VnAvant" panose="020B7200000000000000" pitchFamily="34" charset="0"/>
              </a:rPr>
              <a:t>mËp</a:t>
            </a:r>
            <a:endParaRPr lang="en-US" sz="6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10449" y="5113271"/>
            <a:ext cx="1694895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400" smtClean="0">
                <a:solidFill>
                  <a:srgbClr val="FF0000"/>
                </a:solidFill>
                <a:latin typeface=".VnAvant" panose="020B7200000000000000" pitchFamily="34" charset="0"/>
              </a:rPr>
              <a:t>Êm</a:t>
            </a:r>
            <a:endParaRPr lang="en-US" sz="6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4558" y="4117497"/>
            <a:ext cx="2321089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400" smtClean="0">
                <a:solidFill>
                  <a:srgbClr val="FF0000"/>
                </a:solidFill>
                <a:latin typeface=".VnAvant" panose="020B7200000000000000" pitchFamily="34" charset="0"/>
              </a:rPr>
              <a:t>mËp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0500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82195" y="630403"/>
            <a:ext cx="3611155" cy="802947"/>
            <a:chOff x="4913715" y="264643"/>
            <a:chExt cx="3611155" cy="802947"/>
          </a:xfrm>
        </p:grpSpPr>
        <p:sp>
          <p:nvSpPr>
            <p:cNvPr id="7" name="Rounded Rectangle 6"/>
            <p:cNvSpPr/>
            <p:nvPr/>
          </p:nvSpPr>
          <p:spPr>
            <a:xfrm>
              <a:off x="5140235" y="526677"/>
              <a:ext cx="3384635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Chọn ý đúng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L-Shape 9"/>
            <p:cNvSpPr/>
            <p:nvPr/>
          </p:nvSpPr>
          <p:spPr>
            <a:xfrm rot="18531968">
              <a:off x="4715692" y="462666"/>
              <a:ext cx="770708" cy="374661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80524" y="2220686"/>
            <a:ext cx="7439577" cy="2379540"/>
            <a:chOff x="3219713" y="2220686"/>
            <a:chExt cx="7439577" cy="2379540"/>
          </a:xfrm>
        </p:grpSpPr>
        <p:sp>
          <p:nvSpPr>
            <p:cNvPr id="12" name="TextBox 11"/>
            <p:cNvSpPr txBox="1"/>
            <p:nvPr/>
          </p:nvSpPr>
          <p:spPr>
            <a:xfrm>
              <a:off x="3866606" y="2220686"/>
              <a:ext cx="49638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 smtClean="0">
                  <a:latin typeface="UTM Avo" panose="02040603050506020204" pitchFamily="18" charset="0"/>
                </a:rPr>
                <a:t>a) Bé Lê chả mê ti vi.</a:t>
              </a:r>
              <a:endParaRPr lang="en-US" sz="3600" dirty="0">
                <a:latin typeface="UTM Avo" panose="020406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66606" y="3086399"/>
              <a:ext cx="49638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 smtClean="0">
                  <a:latin typeface="UTM Avo" panose="02040603050506020204" pitchFamily="18" charset="0"/>
                </a:rPr>
                <a:t>b) Bé Lê sợ cá mập.</a:t>
              </a:r>
              <a:endParaRPr lang="en-US" sz="3600" dirty="0">
                <a:latin typeface="UTM Avo" panose="020406030505060202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66605" y="3953895"/>
              <a:ext cx="6792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 smtClean="0">
                  <a:latin typeface="UTM Avo" panose="02040603050506020204" pitchFamily="18" charset="0"/>
                </a:rPr>
                <a:t>c) Có má, bé Lê chả sợ nữa.</a:t>
              </a:r>
              <a:endParaRPr lang="en-US" sz="3600" dirty="0">
                <a:latin typeface="UTM Avo" panose="020406030505060202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26526" y="2285999"/>
              <a:ext cx="515703" cy="515703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226525" y="3151712"/>
              <a:ext cx="515703" cy="515703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219713" y="4019208"/>
              <a:ext cx="515703" cy="515703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L-Shape 19"/>
          <p:cNvSpPr/>
          <p:nvPr/>
        </p:nvSpPr>
        <p:spPr>
          <a:xfrm rot="18531968">
            <a:off x="3284466" y="3210570"/>
            <a:ext cx="544973" cy="231878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 rot="18531968">
            <a:off x="3207920" y="4134058"/>
            <a:ext cx="544973" cy="231878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15163" y="117564"/>
            <a:ext cx="3513992" cy="1358621"/>
            <a:chOff x="4036340" y="35415"/>
            <a:chExt cx="3853626" cy="1554564"/>
          </a:xfrm>
        </p:grpSpPr>
        <p:sp>
          <p:nvSpPr>
            <p:cNvPr id="5" name="Rounded Rectangle 4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36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6" name="Picture 2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t="26073" r="17533" b="57065"/>
          <a:stretch/>
        </p:blipFill>
        <p:spPr>
          <a:xfrm>
            <a:off x="742446" y="2690949"/>
            <a:ext cx="10773355" cy="162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3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691" y="698559"/>
            <a:ext cx="6082467" cy="514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" name="TextBox 1330"/>
          <p:cNvSpPr txBox="1">
            <a:spLocks noChangeArrowheads="1"/>
          </p:cNvSpPr>
          <p:nvPr/>
        </p:nvSpPr>
        <p:spPr bwMode="auto">
          <a:xfrm>
            <a:off x="5752509" y="1952182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332" name="TextBox 1331"/>
          <p:cNvSpPr txBox="1">
            <a:spLocks noChangeArrowheads="1"/>
          </p:cNvSpPr>
          <p:nvPr/>
        </p:nvSpPr>
        <p:spPr bwMode="auto">
          <a:xfrm>
            <a:off x="3930243" y="2099789"/>
            <a:ext cx="53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333" name="TextBox 1332"/>
          <p:cNvSpPr txBox="1">
            <a:spLocks noChangeArrowheads="1"/>
          </p:cNvSpPr>
          <p:nvPr/>
        </p:nvSpPr>
        <p:spPr bwMode="auto">
          <a:xfrm>
            <a:off x="4924502" y="2880211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334" name="TextBox 1333"/>
          <p:cNvSpPr txBox="1">
            <a:spLocks noChangeArrowheads="1"/>
          </p:cNvSpPr>
          <p:nvPr/>
        </p:nvSpPr>
        <p:spPr bwMode="auto">
          <a:xfrm>
            <a:off x="3240811" y="3234223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50913" y="4065093"/>
            <a:ext cx="3423297" cy="279290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600" b="1" dirty="0" smtClean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4400" b="1" smtClean="0">
                <a:solidFill>
                  <a:schemeClr val="bg1"/>
                </a:solidFill>
                <a:latin typeface=".VnArial" pitchFamily="34" charset="0"/>
                <a:cs typeface="Arial" pitchFamily="34" charset="0"/>
              </a:rPr>
              <a:t>Th¸p Rïa</a:t>
            </a:r>
            <a:endParaRPr lang="en-US" sz="4400" dirty="0">
              <a:solidFill>
                <a:schemeClr val="bg1"/>
              </a:solidFill>
              <a:latin typeface=".VnArial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5" name="TextBox 1334"/>
          <p:cNvSpPr txBox="1">
            <a:spLocks noChangeArrowheads="1"/>
          </p:cNvSpPr>
          <p:nvPr/>
        </p:nvSpPr>
        <p:spPr bwMode="auto">
          <a:xfrm>
            <a:off x="6195630" y="3357068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-399245" y="2544896"/>
            <a:ext cx="3387144" cy="15201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600" b="1" dirty="0" smtClean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4800" b="1" smtClean="0">
                <a:solidFill>
                  <a:schemeClr val="bg1"/>
                </a:solidFill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lam</a:t>
            </a:r>
            <a:endParaRPr lang="en-US" sz="4800" b="1" dirty="0">
              <a:solidFill>
                <a:schemeClr val="bg1"/>
              </a:solidFill>
              <a:latin typeface=".VnArial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9845" y="436168"/>
            <a:ext cx="3248266" cy="201744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800" b="1" smtClean="0">
                <a:solidFill>
                  <a:schemeClr val="bg1"/>
                </a:solidFill>
                <a:latin typeface=".VnArial" pitchFamily="34" charset="0"/>
                <a:ea typeface="Arial-Rounded" panose="020B0500000000000000" pitchFamily="34" charset="0"/>
                <a:cs typeface="Arial" pitchFamily="34" charset="0"/>
              </a:rPr>
              <a:t>chăm </a:t>
            </a:r>
            <a:r>
              <a:rPr lang="en-US" sz="4800" b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528810" y="321123"/>
            <a:ext cx="3049297" cy="183770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600" b="1" dirty="0" smtClean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4000" b="1" smtClean="0">
                <a:solidFill>
                  <a:schemeClr val="bg1"/>
                </a:solidFill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Cặp da</a:t>
            </a:r>
            <a:endParaRPr lang="en-US" sz="4000" b="1" dirty="0">
              <a:solidFill>
                <a:schemeClr val="bg1"/>
              </a:solidFill>
              <a:latin typeface=".VnArial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29030" y="2158826"/>
            <a:ext cx="6297858" cy="484728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000" b="1" dirty="0" smtClean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smtClean="0">
                <a:solidFill>
                  <a:schemeClr val="bg1"/>
                </a:solidFill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.VnAvant" pitchFamily="34" charset="0"/>
              </a:rPr>
              <a:t>Bµ bÞ c¶m.C¶ nhµ lo l¾m.Nhê cã c¶ nhµ ch¨m.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.VnAvant" pitchFamily="34" charset="0"/>
              </a:rPr>
              <a:t>Bµ ®· ®ì.</a:t>
            </a:r>
            <a:endParaRPr lang="en-US" sz="4000" b="1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77718" y="116182"/>
            <a:ext cx="514958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Trò chơi: HÁI TÁO</a:t>
            </a:r>
            <a:endParaRPr lang="en-US" sz="5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5-Point Star 19">
            <a:hlinkClick r:id="" action="ppaction://noaction"/>
          </p:cNvPr>
          <p:cNvSpPr/>
          <p:nvPr/>
        </p:nvSpPr>
        <p:spPr>
          <a:xfrm>
            <a:off x="32339" y="80291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18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3.7037E-7 L 0.00027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31" grpId="0"/>
      <p:bldP spid="1332" grpId="0"/>
      <p:bldP spid="1333" grpId="0"/>
      <p:bldP spid="1334" grpId="0"/>
      <p:bldP spid="21" grpId="0" animBg="1"/>
      <p:bldP spid="1335" grpId="0"/>
      <p:bldP spid="22" grpId="0" animBg="1"/>
      <p:bldP spid="23" grpId="0" animBg="1"/>
      <p:bldP spid="24" grpId="0" animBg="1"/>
      <p:bldP spid="25" grpId="0" animBg="1"/>
      <p:bldP spid="19" grpId="0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42AFE6-157C-46E1-BC76-3C00D02C8927}"/>
              </a:ext>
            </a:extLst>
          </p:cNvPr>
          <p:cNvSpPr txBox="1"/>
          <p:nvPr/>
        </p:nvSpPr>
        <p:spPr>
          <a:xfrm>
            <a:off x="345901" y="1082687"/>
            <a:ext cx="11283722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C« </a:t>
            </a: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bÐ</a:t>
            </a:r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ch¨m</a:t>
            </a:r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chØ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r>
              <a:rPr lang="en-US" sz="5400" dirty="0">
                <a:latin typeface=".VnAvant" panose="020B7200000000000000" pitchFamily="34" charset="0"/>
              </a:rPr>
              <a:t>BÐ </a:t>
            </a:r>
            <a:r>
              <a:rPr lang="en-US" sz="5400">
                <a:latin typeface=".VnAvant" panose="020B7200000000000000" pitchFamily="34" charset="0"/>
              </a:rPr>
              <a:t>Chi </a:t>
            </a:r>
            <a:r>
              <a:rPr lang="en-US" sz="5400" smtClean="0">
                <a:latin typeface=".VnAvant" panose="020B7200000000000000" pitchFamily="34" charset="0"/>
              </a:rPr>
              <a:t>ch¨m chØ l¾m. </a:t>
            </a:r>
            <a:r>
              <a:rPr lang="en-US" sz="5400" dirty="0">
                <a:latin typeface=".VnAvant" panose="020B7200000000000000" pitchFamily="34" charset="0"/>
              </a:rPr>
              <a:t>BÐ ®</a:t>
            </a:r>
            <a:r>
              <a:rPr lang="en-US" sz="5400" dirty="0" err="1">
                <a:latin typeface=".VnAvant" panose="020B7200000000000000" pitchFamily="34" charset="0"/>
              </a:rPr>
              <a:t>i</a:t>
            </a:r>
            <a:r>
              <a:rPr lang="en-US" sz="5400" dirty="0">
                <a:latin typeface=".VnAvant" panose="020B7200000000000000" pitchFamily="34" charset="0"/>
              </a:rPr>
              <a:t> kh¾p </a:t>
            </a:r>
            <a:r>
              <a:rPr lang="en-US" sz="5400" dirty="0" err="1">
                <a:latin typeface=".VnAvant" panose="020B7200000000000000" pitchFamily="34" charset="0"/>
              </a:rPr>
              <a:t>nh</a:t>
            </a:r>
            <a:r>
              <a:rPr lang="en-US" sz="5400" dirty="0">
                <a:latin typeface=".VnAvant" panose="020B7200000000000000" pitchFamily="34" charset="0"/>
              </a:rPr>
              <a:t>µ. Khi </a:t>
            </a:r>
            <a:r>
              <a:rPr lang="en-US" sz="5400" dirty="0" err="1">
                <a:latin typeface=".VnAvant" panose="020B7200000000000000" pitchFamily="34" charset="0"/>
              </a:rPr>
              <a:t>th</a:t>
            </a:r>
            <a:r>
              <a:rPr lang="en-US" sz="5400" dirty="0">
                <a:latin typeface=".VnAvant" panose="020B7200000000000000" pitchFamily="34" charset="0"/>
              </a:rPr>
              <a:t>× </a:t>
            </a:r>
            <a:r>
              <a:rPr lang="en-US" sz="5400" dirty="0" err="1">
                <a:latin typeface=".VnAvant" panose="020B7200000000000000" pitchFamily="34" charset="0"/>
              </a:rPr>
              <a:t>bÐ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më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vë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cña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chÞ</a:t>
            </a:r>
            <a:r>
              <a:rPr lang="en-US" sz="5400" dirty="0">
                <a:latin typeface=".VnAvant" panose="020B7200000000000000" pitchFamily="34" charset="0"/>
              </a:rPr>
              <a:t>, ª a. Khi </a:t>
            </a:r>
            <a:r>
              <a:rPr lang="en-US" sz="5400" dirty="0" err="1">
                <a:latin typeface=".VnAvant" panose="020B7200000000000000" pitchFamily="34" charset="0"/>
              </a:rPr>
              <a:t>th</a:t>
            </a:r>
            <a:r>
              <a:rPr lang="en-US" sz="5400" dirty="0">
                <a:latin typeface=".VnAvant" panose="020B7200000000000000" pitchFamily="34" charset="0"/>
              </a:rPr>
              <a:t>× </a:t>
            </a:r>
            <a:r>
              <a:rPr lang="en-US" sz="5400" dirty="0" err="1">
                <a:latin typeface=".VnAvant" panose="020B7200000000000000" pitchFamily="34" charset="0"/>
              </a:rPr>
              <a:t>bÐ</a:t>
            </a:r>
            <a:r>
              <a:rPr lang="en-US" sz="5400" dirty="0">
                <a:latin typeface=".VnAvant" panose="020B7200000000000000" pitchFamily="34" charset="0"/>
              </a:rPr>
              <a:t> ®</a:t>
            </a:r>
            <a:r>
              <a:rPr lang="en-US" sz="5400" dirty="0" err="1">
                <a:latin typeface=".VnAvant" panose="020B7200000000000000" pitchFamily="34" charset="0"/>
              </a:rPr>
              <a:t>i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xe</a:t>
            </a:r>
            <a:r>
              <a:rPr lang="en-US" sz="5400" dirty="0">
                <a:latin typeface=".VnAvant" panose="020B7200000000000000" pitchFamily="34" charset="0"/>
              </a:rPr>
              <a:t> ®¹p. Khi </a:t>
            </a:r>
            <a:r>
              <a:rPr lang="en-US" sz="5400" dirty="0" err="1">
                <a:latin typeface=".VnAvant" panose="020B7200000000000000" pitchFamily="34" charset="0"/>
              </a:rPr>
              <a:t>th</a:t>
            </a:r>
            <a:r>
              <a:rPr lang="en-US" sz="5400" dirty="0">
                <a:latin typeface=".VnAvant" panose="020B7200000000000000" pitchFamily="34" charset="0"/>
              </a:rPr>
              <a:t>× </a:t>
            </a:r>
            <a:r>
              <a:rPr lang="en-US" sz="5400" dirty="0" err="1">
                <a:latin typeface=".VnAvant" panose="020B7200000000000000" pitchFamily="34" charset="0"/>
              </a:rPr>
              <a:t>bÐ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err="1">
                <a:latin typeface=".VnAvant" panose="020B7200000000000000" pitchFamily="34" charset="0"/>
              </a:rPr>
              <a:t>kh¸m</a:t>
            </a:r>
            <a:r>
              <a:rPr lang="en-US" sz="5400">
                <a:latin typeface=".VnAvant" panose="020B7200000000000000" pitchFamily="34" charset="0"/>
              </a:rPr>
              <a:t> cho </a:t>
            </a:r>
            <a:r>
              <a:rPr lang="en-US" sz="5400" smtClean="0">
                <a:latin typeface=".VnAvant" panose="020B7200000000000000" pitchFamily="34" charset="0"/>
              </a:rPr>
              <a:t>chã </a:t>
            </a:r>
            <a:r>
              <a:rPr lang="en-US" sz="5400">
                <a:latin typeface=".VnAvant" panose="020B7200000000000000" pitchFamily="34" charset="0"/>
              </a:rPr>
              <a:t>Lu</a:t>
            </a:r>
            <a:r>
              <a:rPr lang="en-US" sz="5400" dirty="0">
                <a:latin typeface=".VnAvant" panose="020B7200000000000000" pitchFamily="34" charset="0"/>
              </a:rPr>
              <a:t>. Lu “</a:t>
            </a:r>
            <a:r>
              <a:rPr lang="en-US" sz="5400" dirty="0" err="1">
                <a:latin typeface=".VnAvant" panose="020B7200000000000000" pitchFamily="34" charset="0"/>
              </a:rPr>
              <a:t>gõ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gõ</a:t>
            </a:r>
            <a:r>
              <a:rPr lang="en-US" sz="5400" dirty="0">
                <a:latin typeface=".VnAvant" panose="020B7200000000000000" pitchFamily="34" charset="0"/>
              </a:rPr>
              <a:t>” </a:t>
            </a:r>
            <a:r>
              <a:rPr lang="en-US" sz="5400" dirty="0" err="1">
                <a:latin typeface=".VnAvant" panose="020B7200000000000000" pitchFamily="34" charset="0"/>
              </a:rPr>
              <a:t>cã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vÎ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thó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vÞ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>
                <a:latin typeface=".VnAvant" panose="020B7200000000000000" pitchFamily="34" charset="0"/>
              </a:rPr>
              <a:t>l¾m</a:t>
            </a:r>
            <a:r>
              <a:rPr lang="en-US" sz="5400" smtClean="0">
                <a:latin typeface=".VnAvant" panose="020B7200000000000000" pitchFamily="34" charset="0"/>
              </a:rPr>
              <a:t>.</a:t>
            </a:r>
          </a:p>
          <a:p>
            <a:endParaRPr lang="en-US" sz="5400">
              <a:latin typeface=".VnAvant" panose="020B7200000000000000" pitchFamily="34" charset="0"/>
            </a:endParaRPr>
          </a:p>
          <a:p>
            <a:endParaRPr lang="en-US" sz="4800" smtClean="0">
              <a:latin typeface=".VnAvant" panose="020B7200000000000000" pitchFamily="34" charset="0"/>
            </a:endParaRPr>
          </a:p>
          <a:p>
            <a:endParaRPr lang="en-US" sz="2800">
              <a:latin typeface=".VnAvant" panose="020B7200000000000000" pitchFamily="34" charset="0"/>
            </a:endParaRPr>
          </a:p>
          <a:p>
            <a:endParaRPr lang="en-US" sz="2800" smtClean="0">
              <a:latin typeface=".VnAvant" panose="020B7200000000000000" pitchFamily="34" charset="0"/>
            </a:endParaRPr>
          </a:p>
          <a:p>
            <a:endParaRPr lang="en-US" sz="2800">
              <a:latin typeface=".VnAvant" panose="020B7200000000000000" pitchFamily="34" charset="0"/>
            </a:endParaRPr>
          </a:p>
          <a:p>
            <a:endParaRPr lang="en-US" sz="2800" smtClean="0">
              <a:latin typeface=".VnAvant" panose="020B7200000000000000" pitchFamily="34" charset="0"/>
            </a:endParaRPr>
          </a:p>
          <a:p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86A53C8-B382-4BD3-909B-6A9EF88617FE}"/>
              </a:ext>
            </a:extLst>
          </p:cNvPr>
          <p:cNvSpPr/>
          <p:nvPr/>
        </p:nvSpPr>
        <p:spPr>
          <a:xfrm>
            <a:off x="9464040" y="1157686"/>
            <a:ext cx="1261872" cy="40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CA98124-9CE2-48D8-8240-22156ED1757C}"/>
              </a:ext>
            </a:extLst>
          </p:cNvPr>
          <p:cNvSpPr/>
          <p:nvPr/>
        </p:nvSpPr>
        <p:spPr>
          <a:xfrm>
            <a:off x="6037598" y="2181814"/>
            <a:ext cx="3872529" cy="40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2" name="5-Point Star 11">
            <a:hlinkClick r:id="rId2" action="ppaction://hlinksldjump"/>
            <a:extLst>
              <a:ext uri="{FF2B5EF4-FFF2-40B4-BE49-F238E27FC236}">
                <a16:creationId xmlns="" xmlns:a16="http://schemas.microsoft.com/office/drawing/2014/main" id="{1CC8C632-3DB1-444C-A340-F27EB731E737}"/>
              </a:ext>
            </a:extLst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7437" y="2203824"/>
            <a:ext cx="4038600" cy="3682896"/>
            <a:chOff x="1828800" y="2641705"/>
            <a:chExt cx="4038600" cy="3682896"/>
          </a:xfrm>
          <a:solidFill>
            <a:srgbClr val="FFCCCC"/>
          </a:solidFill>
        </p:grpSpPr>
        <p:sp>
          <p:nvSpPr>
            <p:cNvPr id="5" name="Oval 4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vi-VN" sz="13000" dirty="0" err="1">
                  <a:solidFill>
                    <a:srgbClr val="008000"/>
                  </a:solidFill>
                  <a:latin typeface="UTM Avo" panose="02040603050506020204" pitchFamily="18" charset="0"/>
                </a:rPr>
                <a:t>â</a:t>
              </a:r>
              <a:r>
                <a:rPr lang="en-US" sz="130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m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39437" y="2305319"/>
            <a:ext cx="4038600" cy="3682896"/>
            <a:chOff x="6400800" y="2743200"/>
            <a:chExt cx="4038600" cy="3682896"/>
          </a:xfrm>
          <a:solidFill>
            <a:srgbClr val="FFCCCC"/>
          </a:solidFill>
        </p:grpSpPr>
        <p:sp>
          <p:nvSpPr>
            <p:cNvPr id="8" name="Oval 7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grp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vi-VN" sz="13000" dirty="0">
                  <a:solidFill>
                    <a:srgbClr val="008000"/>
                  </a:solidFill>
                  <a:latin typeface="UTM Avo" panose="02040603050506020204" pitchFamily="18" charset="0"/>
                </a:rPr>
                <a:t>â</a:t>
              </a:r>
              <a:r>
                <a:rPr lang="en-US" sz="130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p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56336" y="656602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40: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âm - âp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87635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âp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â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p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89545" y="4998540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(â - pờ - âp)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8372" y="331873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40: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âm - âp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5250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âm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âm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â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m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4136" y="4998541"/>
            <a:ext cx="5210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(â - mờ - âm)</a:t>
            </a:r>
            <a:endParaRPr lang="en-US" sz="6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hân sâm 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7" y="1234960"/>
            <a:ext cx="4348697" cy="32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7203" y="4851023"/>
            <a:ext cx="2792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củ sâm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3954" y="4851023"/>
            <a:ext cx="1733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âm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4875" y="1234960"/>
            <a:ext cx="195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s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âm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3777" y="237789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sâm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s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â</a:t>
              </a:r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68269" y="4804856"/>
            <a:ext cx="5844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UTM Avo" panose="02040603050506020204" pitchFamily="18" charset="0"/>
              </a:rPr>
              <a:t>(sờ - âm - sâm)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0498" y="117567"/>
            <a:ext cx="4232365" cy="640078"/>
          </a:xfrm>
          <a:prstGeom prst="roundRect">
            <a:avLst>
              <a:gd name="adj" fmla="val 2672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UTM Avo" panose="02040603050506020204" pitchFamily="18" charset="0"/>
              </a:rPr>
              <a:t>1. Làm quen</a:t>
            </a:r>
            <a:endParaRPr lang="en-US" sz="36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193777" y="2570922"/>
            <a:ext cx="3129666" cy="2057806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mập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m</a:t>
              </a:r>
              <a:endParaRPr lang="en-US" sz="48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ập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18577" y="4821814"/>
            <a:ext cx="753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UTM Avo" panose="02040603050506020204" pitchFamily="18" charset="0"/>
              </a:rPr>
              <a:t>(mờ - âp - mâp - nặng - mập)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25" y="1011524"/>
            <a:ext cx="3354729" cy="3334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41719" y="4821814"/>
            <a:ext cx="2254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UTM Avo" panose="02040603050506020204" pitchFamily="18" charset="0"/>
              </a:rPr>
              <a:t>c</a:t>
            </a:r>
            <a:r>
              <a:rPr lang="vi-VN" sz="4000" b="1" dirty="0" smtClean="0">
                <a:latin typeface="UTM Avo" panose="02040603050506020204" pitchFamily="18" charset="0"/>
              </a:rPr>
              <a:t>á mập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5927" y="4821814"/>
            <a:ext cx="1229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â</a:t>
            </a:r>
            <a:r>
              <a:rPr lang="vi-VN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94008" y="1251331"/>
            <a:ext cx="2321902" cy="830997"/>
            <a:chOff x="7814875" y="1234960"/>
            <a:chExt cx="232190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UTM Avo" panose="02040603050506020204" pitchFamily="18" charset="0"/>
                </a:rPr>
                <a:t>mập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90555" y="1234960"/>
              <a:ext cx="104708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â</a:t>
              </a:r>
              <a:r>
                <a:rPr lang="vi-VN" sz="4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p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2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160" y="1769940"/>
            <a:ext cx="3354729" cy="3334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73634" y="5476821"/>
            <a:ext cx="2460930" cy="769441"/>
            <a:chOff x="2228684" y="5861543"/>
            <a:chExt cx="2460930" cy="769441"/>
          </a:xfrm>
        </p:grpSpPr>
        <p:sp>
          <p:nvSpPr>
            <p:cNvPr id="5" name="TextBox 4"/>
            <p:cNvSpPr txBox="1"/>
            <p:nvPr/>
          </p:nvSpPr>
          <p:spPr>
            <a:xfrm>
              <a:off x="2228684" y="5861543"/>
              <a:ext cx="24609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latin typeface="UTM Avo" panose="02040603050506020204" pitchFamily="18" charset="0"/>
                </a:rPr>
                <a:t>c</a:t>
              </a:r>
              <a:r>
                <a:rPr lang="vi-VN" sz="4400" b="1" dirty="0" smtClean="0">
                  <a:latin typeface="UTM Avo" panose="02040603050506020204" pitchFamily="18" charset="0"/>
                </a:rPr>
                <a:t>á mập</a:t>
              </a:r>
              <a:endParaRPr lang="en-US" sz="4400" b="1" dirty="0">
                <a:latin typeface="UTM Avo" panose="020406030505060202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38443" y="5861543"/>
              <a:ext cx="133851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vi-VN" sz="4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â</a:t>
              </a:r>
              <a:r>
                <a:rPr lang="vi-VN" sz="4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p</a:t>
              </a:r>
              <a:endParaRPr lang="en-US" sz="4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7" name="Picture 4" descr="Nhân sâm 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20" y="1673947"/>
            <a:ext cx="4348697" cy="32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161625" y="5476822"/>
            <a:ext cx="2308646" cy="769442"/>
            <a:chOff x="8300335" y="5861542"/>
            <a:chExt cx="2308646" cy="769442"/>
          </a:xfrm>
        </p:grpSpPr>
        <p:sp>
          <p:nvSpPr>
            <p:cNvPr id="8" name="TextBox 7"/>
            <p:cNvSpPr txBox="1"/>
            <p:nvPr/>
          </p:nvSpPr>
          <p:spPr>
            <a:xfrm>
              <a:off x="8300335" y="5861542"/>
              <a:ext cx="23086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 smtClean="0">
                  <a:latin typeface="UTM Avo" panose="02040603050506020204" pitchFamily="18" charset="0"/>
                </a:rPr>
                <a:t>củ sâm</a:t>
              </a:r>
              <a:endParaRPr lang="en-US" sz="4400" b="1" dirty="0">
                <a:latin typeface="UTM Avo" panose="0204060305050602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203883" y="5861543"/>
              <a:ext cx="140509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vi-VN" sz="4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âm</a:t>
              </a:r>
              <a:endParaRPr lang="en-US" sz="4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56336" y="656602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40: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âm - âp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318</Words>
  <Application>Microsoft Office PowerPoint</Application>
  <PresentationFormat>Custom</PresentationFormat>
  <Paragraphs>93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</cp:lastModifiedBy>
  <cp:revision>143</cp:revision>
  <dcterms:created xsi:type="dcterms:W3CDTF">2020-08-09T11:49:32Z</dcterms:created>
  <dcterms:modified xsi:type="dcterms:W3CDTF">2022-10-19T08:24:47Z</dcterms:modified>
</cp:coreProperties>
</file>