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3"/>
  </p:notesMasterIdLst>
  <p:sldIdLst>
    <p:sldId id="257" r:id="rId3"/>
    <p:sldId id="289" r:id="rId4"/>
    <p:sldId id="271" r:id="rId5"/>
    <p:sldId id="286" r:id="rId6"/>
    <p:sldId id="287" r:id="rId7"/>
    <p:sldId id="290" r:id="rId8"/>
    <p:sldId id="291" r:id="rId9"/>
    <p:sldId id="292" r:id="rId10"/>
    <p:sldId id="28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19/04/2023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19/04/2023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19/04/2023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7200" b="1">
                <a:solidFill>
                  <a:srgbClr val="FF0000"/>
                </a:solidFill>
                <a:latin typeface="UTM Avo" panose="02040603050506020204"/>
              </a:rPr>
              <a:t>các 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sz="7200" b="1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đến với </a:t>
            </a:r>
            <a:r>
              <a:rPr sz="7200" b="1">
                <a:solidFill>
                  <a:srgbClr val="FF0000"/>
                </a:solidFill>
                <a:latin typeface="UTM Avo" panose="02040603050506020204"/>
              </a:rPr>
              <a:t>tiết 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tập đọc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2095362" y="3316680"/>
            <a:ext cx="644395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lang="en-US" sz="960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9600">
                <a:solidFill>
                  <a:srgbClr val="FF0000"/>
                </a:solidFill>
                <a:latin typeface=".VnAristote" pitchFamily="34" charset="0"/>
              </a:rPr>
              <a:t>C</a:t>
            </a:r>
            <a:r>
              <a:rPr lang="en-US" sz="9600" smtClean="0">
                <a:solidFill>
                  <a:srgbClr val="FF0000"/>
                </a:solidFill>
                <a:latin typeface=".VnAristote" pitchFamily="34" charset="0"/>
              </a:rPr>
              <a:t>hµo c¸c em</a:t>
            </a:r>
            <a:endParaRPr sz="96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vi-VN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0760" y="142875"/>
            <a:ext cx="12608416" cy="77559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5400" b="1" smtClean="0">
                <a:solidFill>
                  <a:srgbClr val="7030A0"/>
                </a:solidFill>
              </a:rPr>
              <a:t>  </a:t>
            </a:r>
            <a:r>
              <a:rPr lang="vi-VN" sz="4800" b="1" smtClean="0">
                <a:solidFill>
                  <a:schemeClr val="tx1"/>
                </a:solidFill>
              </a:rPr>
              <a:t>Sơn ca thử lao mình xuống nước.</a:t>
            </a:r>
          </a:p>
          <a:p>
            <a:pPr>
              <a:defRPr/>
            </a:pPr>
            <a:r>
              <a:rPr lang="vi-VN" sz="4800" b="1" smtClean="0">
                <a:solidFill>
                  <a:schemeClr val="tx1"/>
                </a:solidFill>
              </a:rPr>
              <a:t>Suýt nữa thì chết đuối.Nai leo lên tảng đá tập bay.Nhưng nó vừa tung mình lên thì </a:t>
            </a:r>
          </a:p>
          <a:p>
            <a:pPr>
              <a:defRPr/>
            </a:pPr>
            <a:r>
              <a:rPr lang="vi-VN" sz="4800" b="1" smtClean="0">
                <a:solidFill>
                  <a:schemeClr val="tx1"/>
                </a:solidFill>
              </a:rPr>
              <a:t>rơi huỵch xuống đất, đau điếng.Còn ếch thì thấy rừng rậm thật khủng khiếp.</a:t>
            </a:r>
          </a:p>
          <a:p>
            <a:pPr>
              <a:defRPr/>
            </a:pPr>
            <a:r>
              <a:rPr lang="vi-VN" sz="4800" b="1" smtClean="0">
                <a:solidFill>
                  <a:schemeClr val="tx1"/>
                </a:solidFill>
              </a:rPr>
              <a:t>Gặp lại nhau, ba bạn đồng thanh nói:</a:t>
            </a:r>
          </a:p>
          <a:p>
            <a:pPr>
              <a:defRPr/>
            </a:pPr>
            <a:r>
              <a:rPr lang="vi-VN" sz="4800" b="1" smtClean="0">
                <a:solidFill>
                  <a:schemeClr val="tx1"/>
                </a:solidFill>
              </a:rPr>
              <a:t>- Chúng ta sẽ không chơi trò dại dột như vậy nữa.</a:t>
            </a:r>
          </a:p>
          <a:p>
            <a:pPr>
              <a:defRPr/>
            </a:pPr>
            <a:endParaRPr lang="en-US" sz="5400" b="1" smtClean="0">
              <a:solidFill>
                <a:schemeClr val="tx1"/>
              </a:solidFill>
              <a:latin typeface="VNI-Avo" pitchFamily="2" charset="0"/>
            </a:endParaRPr>
          </a:p>
          <a:p>
            <a:pPr>
              <a:defRPr/>
            </a:pPr>
            <a:endParaRPr lang="vi-VN" sz="5400" b="1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istrator\Downloads\IMG_20210411_103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" y="437881"/>
            <a:ext cx="11741239" cy="65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\Downloads\IMG_20210413_073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670" y="1"/>
            <a:ext cx="13149329" cy="82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5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1242306" y="4738068"/>
            <a:ext cx="1101386" cy="881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489" y="576476"/>
            <a:ext cx="106427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NI-Avo" pitchFamily="2" charset="0"/>
              </a:rPr>
              <a:t>Cuoäc thi khoâng thaønh</a:t>
            </a:r>
            <a:endParaRPr lang="vi-VN" sz="3200" b="1">
              <a:solidFill>
                <a:schemeClr val="bg1"/>
              </a:solidFill>
              <a:latin typeface="VNI-Avo" pitchFamily="2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Toâm, caù vaø cua thi chaïy. Baùc ruøa laøm </a:t>
            </a:r>
            <a:r>
              <a:rPr lang="vi-VN" sz="2800" b="1" smtClean="0">
                <a:solidFill>
                  <a:schemeClr val="bg1"/>
                </a:solidFill>
                <a:latin typeface="VNI-Avo" pitchFamily="2" charset="0"/>
              </a:rPr>
              <a:t>troïng </a:t>
            </a:r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taøi.Khi chuaån bò xuaát phaùt thì sinh chuyeän raéc roái. </a:t>
            </a:r>
            <a:r>
              <a:rPr lang="en-US" sz="2800" b="1">
                <a:solidFill>
                  <a:schemeClr val="bg1"/>
                </a:solidFill>
                <a:latin typeface="VNI-Avo" pitchFamily="2" charset="0"/>
              </a:rPr>
              <a:t>Toâm baûo:</a:t>
            </a:r>
            <a:endParaRPr lang="vi-VN" sz="3200" b="1">
              <a:solidFill>
                <a:schemeClr val="bg1"/>
              </a:solidFill>
              <a:latin typeface="VNI-Avo" pitchFamily="2" charset="0"/>
            </a:endParaRPr>
          </a:p>
          <a:p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   - Hai caäu phaûi quay ñuoâi veà ñích nhö mình.</a:t>
            </a:r>
          </a:p>
          <a:p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   Caù nguùng nguaåy:</a:t>
            </a:r>
          </a:p>
          <a:p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   -Khoâng, hai caäu phaûi quay ñaàu veà ñích nhö tôù</a:t>
            </a:r>
            <a:r>
              <a:rPr lang="vi-VN" sz="2800" b="1" smtClean="0">
                <a:solidFill>
                  <a:schemeClr val="bg1"/>
                </a:solidFill>
                <a:latin typeface="VNI-Avo" pitchFamily="2" charset="0"/>
              </a:rPr>
              <a:t>!</a:t>
            </a:r>
          </a:p>
          <a:p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Cua laïi noùi:</a:t>
            </a:r>
          </a:p>
          <a:p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   - Hai caäu phaûi quay ngang nhö tôù.</a:t>
            </a:r>
          </a:p>
          <a:p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 Chuùng caõi nhau vì toâm chæ quen bôi giaät </a:t>
            </a:r>
            <a:r>
              <a:rPr lang="vi-VN" sz="2800" b="1" smtClean="0">
                <a:solidFill>
                  <a:schemeClr val="bg1"/>
                </a:solidFill>
                <a:latin typeface="VNI-Avo" pitchFamily="2" charset="0"/>
              </a:rPr>
              <a:t>luøi</a:t>
            </a:r>
            <a:r>
              <a:rPr lang="vi-VN" sz="2800" b="1">
                <a:solidFill>
                  <a:schemeClr val="bg1"/>
                </a:solidFill>
                <a:latin typeface="VNI-Avo" pitchFamily="2" charset="0"/>
              </a:rPr>
              <a:t>. Caù chæ bieát phoùng thaúng, cua chæ boø  ngang.Ai cuõng cho mình laø ñuùng.Baùc ruøa khuyeân baûo, chuùng chaúng nghe. Theá laø cuoäc thi khoâng thaønh, maát caû vui.</a:t>
            </a:r>
          </a:p>
          <a:p>
            <a:endParaRPr lang="vi-VN" sz="2800" b="1">
              <a:solidFill>
                <a:schemeClr val="bg1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0501" y="142876"/>
            <a:ext cx="12001500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Cuoäc thi khoâng thaønh</a:t>
            </a:r>
            <a:endParaRPr lang="vi-VN" sz="5400" b="1" smtClean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  <a:p>
            <a:r>
              <a:rPr lang="vi-VN" sz="6000" b="1" smtClean="0">
                <a:latin typeface="VNI-Avo" pitchFamily="2" charset="0"/>
              </a:rPr>
              <a:t>    </a:t>
            </a:r>
            <a:r>
              <a:rPr lang="vi-VN" sz="4400" b="1" smtClean="0">
                <a:latin typeface="VNI-Avo" pitchFamily="2" charset="0"/>
              </a:rPr>
              <a:t>Toâm, caù vaø cua thi chaïy. </a:t>
            </a:r>
            <a:r>
              <a:rPr lang="vi-VN" sz="4400" b="1" smtClean="0">
                <a:solidFill>
                  <a:srgbClr val="7030A0"/>
                </a:solidFill>
                <a:latin typeface="VNI-Avo" pitchFamily="2" charset="0"/>
              </a:rPr>
              <a:t>Baùc ruøa laøm troïng taøi.</a:t>
            </a:r>
            <a:r>
              <a:rPr lang="vi-VN" sz="4400" b="1" smtClean="0">
                <a:solidFill>
                  <a:srgbClr val="00B050"/>
                </a:solidFill>
                <a:latin typeface="VNI-Avo" pitchFamily="2" charset="0"/>
              </a:rPr>
              <a:t>Khi chuaån bò xuaát phaùt thì sinh chuyeän raéc roái. </a:t>
            </a:r>
            <a:r>
              <a:rPr lang="en-US" sz="4400" b="1" smtClean="0">
                <a:solidFill>
                  <a:srgbClr val="7030A0"/>
                </a:solidFill>
                <a:latin typeface="VNI-Avo" pitchFamily="2" charset="0"/>
              </a:rPr>
              <a:t>Toâm baûo:</a:t>
            </a:r>
            <a:endParaRPr lang="vi-VN" sz="4800" b="1" smtClean="0">
              <a:solidFill>
                <a:srgbClr val="7030A0"/>
              </a:solidFill>
              <a:latin typeface="VNI-Avo" pitchFamily="2" charset="0"/>
            </a:endParaRPr>
          </a:p>
          <a:p>
            <a:r>
              <a:rPr lang="vi-VN" sz="4400" b="1" smtClean="0">
                <a:solidFill>
                  <a:srgbClr val="FF0000"/>
                </a:solidFill>
                <a:latin typeface="VNI-Avo" pitchFamily="2" charset="0"/>
              </a:rPr>
              <a:t>   - Hai caäu phaûi quay ñuoâi veà ñích nhö mình.</a:t>
            </a:r>
          </a:p>
          <a:p>
            <a:r>
              <a:rPr lang="vi-VN" sz="4400" b="1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vi-VN" sz="4400" b="1" smtClean="0">
                <a:latin typeface="VNI-Avo" pitchFamily="2" charset="0"/>
              </a:rPr>
              <a:t>Caù nguùng nguaåy:</a:t>
            </a:r>
          </a:p>
          <a:p>
            <a:r>
              <a:rPr lang="vi-VN" sz="4400" b="1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vi-VN" sz="4400" b="1" smtClean="0">
                <a:solidFill>
                  <a:srgbClr val="00B050"/>
                </a:solidFill>
                <a:latin typeface="VNI-Avo" pitchFamily="2" charset="0"/>
              </a:rPr>
              <a:t>-Khoâng, hai caäu phaûi quay ñaàu veà ñích nhö tôù!</a:t>
            </a:r>
          </a:p>
        </p:txBody>
      </p:sp>
    </p:spTree>
    <p:extLst>
      <p:ext uri="{BB962C8B-B14F-4D97-AF65-F5344CB8AC3E}">
        <p14:creationId xmlns:p14="http://schemas.microsoft.com/office/powerpoint/2010/main" val="1184896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0501" y="142876"/>
            <a:ext cx="120015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4400" b="1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vi-VN" sz="4600" b="1" smtClean="0">
                <a:latin typeface="VNI-Avo" pitchFamily="2" charset="0"/>
              </a:rPr>
              <a:t>Cua laïi noùi:</a:t>
            </a:r>
          </a:p>
          <a:p>
            <a:r>
              <a:rPr lang="vi-VN" sz="4600" b="1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600" b="1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4600" b="1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vi-VN" sz="4600" b="1" smtClean="0">
                <a:solidFill>
                  <a:srgbClr val="7030A0"/>
                </a:solidFill>
                <a:latin typeface="VNI-Avo" pitchFamily="2" charset="0"/>
              </a:rPr>
              <a:t>- Hai caäu phaûi quay ngang nhö tôù.</a:t>
            </a:r>
          </a:p>
          <a:p>
            <a:r>
              <a:rPr lang="vi-VN" sz="4600" b="1" smtClean="0">
                <a:latin typeface="VNI-Avo" pitchFamily="2" charset="0"/>
              </a:rPr>
              <a:t>   Chuùng caõi nhau vì toâm chæ quen bôi giaät luøi. </a:t>
            </a:r>
            <a:r>
              <a:rPr lang="vi-VN" sz="4600" b="1" smtClean="0">
                <a:solidFill>
                  <a:srgbClr val="00B050"/>
                </a:solidFill>
                <a:latin typeface="VNI-Avo" pitchFamily="2" charset="0"/>
              </a:rPr>
              <a:t>Caù chæ bieát phoùng thaúng, cua chæ boø  ngang.</a:t>
            </a:r>
            <a:r>
              <a:rPr lang="vi-VN" sz="4600" b="1" smtClean="0">
                <a:solidFill>
                  <a:srgbClr val="0070C0"/>
                </a:solidFill>
                <a:latin typeface="VNI-Avo" pitchFamily="2" charset="0"/>
              </a:rPr>
              <a:t>Ai cuõng cho mình laø ñuùng.</a:t>
            </a:r>
            <a:r>
              <a:rPr lang="vi-VN" sz="4600" b="1" smtClean="0">
                <a:latin typeface="VNI-Avo" pitchFamily="2" charset="0"/>
              </a:rPr>
              <a:t>Baùc ruøa khuyeân baûo, chuùng chaúng nghe. </a:t>
            </a:r>
            <a:r>
              <a:rPr lang="vi-VN" sz="4600" b="1" smtClean="0">
                <a:solidFill>
                  <a:srgbClr val="C00000"/>
                </a:solidFill>
                <a:latin typeface="VNI-Avo" pitchFamily="2" charset="0"/>
              </a:rPr>
              <a:t>Theá laø cuoäc thi khoâng thaønh, maát caû vui.</a:t>
            </a:r>
          </a:p>
          <a:p>
            <a:r>
              <a:rPr lang="vi-VN" sz="4600" b="1" smtClean="0">
                <a:latin typeface="VNI-Avo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84896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33341" y="307975"/>
            <a:ext cx="10135673" cy="16882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UTM Avo" panose="02040603050506020204" charset="0"/>
                <a:cs typeface="UTM Avo" panose="02040603050506020204" charset="0"/>
              </a:rPr>
              <a:t>1</a:t>
            </a:r>
            <a:r>
              <a:rPr lang="en-US" sz="4000" smtClean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4800" smtClean="0">
                <a:latin typeface="UTM Avo" panose="02040603050506020204" charset="0"/>
                <a:cs typeface="UTM Avo" panose="02040603050506020204" charset="0"/>
              </a:rPr>
              <a:t>Tôm, cá và cua định làm gì?</a:t>
            </a:r>
            <a:endParaRPr lang="en-US" sz="4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8338" y="2305050"/>
            <a:ext cx="10959921" cy="17024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UTM Avo" panose="02040603050506020204" charset="0"/>
                <a:cs typeface="UTM Avo" panose="02040603050506020204" charset="0"/>
              </a:rPr>
              <a:t>Tôm, cá và cua định </a:t>
            </a:r>
            <a:r>
              <a:rPr lang="en-US" sz="6000" smtClean="0">
                <a:latin typeface="UTM Avo" panose="02040603050506020204" charset="0"/>
                <a:cs typeface="UTM Avo" panose="02040603050506020204" charset="0"/>
              </a:rPr>
              <a:t>thi bơi lội. </a:t>
            </a:r>
            <a:endParaRPr lang="en-US" sz="600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88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age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321972"/>
            <a:ext cx="11565229" cy="55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/>
          <p:cNvSpPr/>
          <p:nvPr/>
        </p:nvSpPr>
        <p:spPr>
          <a:xfrm>
            <a:off x="1349393" y="3722989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age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592429"/>
            <a:ext cx="10444766" cy="57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79583" y="2833352"/>
            <a:ext cx="1004552" cy="8886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76552" y="3876541"/>
            <a:ext cx="1107583" cy="82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679583" y="2987899"/>
            <a:ext cx="1159099" cy="18159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93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2337" y="134688"/>
            <a:ext cx="7216775" cy="6493545"/>
            <a:chOff x="1143000" y="135859"/>
            <a:chExt cx="7216775" cy="6493545"/>
          </a:xfrm>
        </p:grpSpPr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43000" y="135859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511380" y="3332047"/>
            <a:ext cx="730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English111 Vivace BT" pitchFamily="66" charset="0"/>
              </a:rPr>
              <a:t>    </a:t>
            </a:r>
            <a:r>
              <a:rPr lang="en-US" sz="3000" b="1" smtClean="0">
                <a:latin typeface="HP001 4 hàng" pitchFamily="34" charset="0"/>
              </a:rPr>
              <a:t>Mẹ thương con vì con giống ba</a:t>
            </a:r>
            <a:endParaRPr lang="en-US" sz="3000"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0625" y="1166227"/>
            <a:ext cx="753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Cả nhà thương nhau</a:t>
            </a:r>
            <a:endParaRPr lang="en-US" sz="4000" b="1"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2282" y="4102639"/>
            <a:ext cx="8770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English111 Vivace BT" pitchFamily="66" charset="0"/>
              </a:rPr>
              <a:t>                    </a:t>
            </a:r>
            <a:r>
              <a:rPr lang="en-US" sz="3000" b="1" smtClean="0">
                <a:latin typeface="HP001 4 hàng" pitchFamily="34" charset="0"/>
              </a:rPr>
              <a:t>Cả nhà ta cùng thương yêu nhau”</a:t>
            </a:r>
            <a:endParaRPr lang="en-US" sz="3000"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2282" y="2591500"/>
            <a:ext cx="940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English111 Vivace BT" pitchFamily="66" charset="0"/>
              </a:rPr>
              <a:t>                </a:t>
            </a:r>
            <a:r>
              <a:rPr lang="en-US" sz="3000" b="1" smtClean="0">
                <a:latin typeface="HP001 4 hàng" pitchFamily="34" charset="0"/>
              </a:rPr>
              <a:t>Ba thương con vì con giống mẹ</a:t>
            </a:r>
            <a:endParaRPr lang="en-US" sz="300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6703" y="494370"/>
            <a:ext cx="35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HP001 4 hàng" pitchFamily="34" charset="0"/>
              </a:rPr>
              <a:t>Chính tả</a:t>
            </a:r>
            <a:endParaRPr lang="en-US" sz="320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1380" y="4821715"/>
            <a:ext cx="6877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English111 Vivace BT" pitchFamily="66" charset="0"/>
              </a:rPr>
              <a:t>     </a:t>
            </a:r>
            <a:r>
              <a:rPr lang="en-US" sz="3000" b="1" smtClean="0">
                <a:latin typeface="HP001 4 hàng" pitchFamily="34" charset="0"/>
              </a:rPr>
              <a:t>Xa </a:t>
            </a:r>
            <a:r>
              <a:rPr lang="en-US" sz="3000" b="1">
                <a:latin typeface="HP001 4 hàng" pitchFamily="34" charset="0"/>
              </a:rPr>
              <a:t>là nhớ, gần nhau là cười.</a:t>
            </a:r>
            <a:r>
              <a:rPr lang="en-US" sz="3000" b="1" smtClean="0">
                <a:latin typeface="English111 Vivace BT" pitchFamily="66" charset="0"/>
              </a:rPr>
              <a:t>                      </a:t>
            </a:r>
            <a:endParaRPr lang="en-US" sz="300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7082" y="5540791"/>
            <a:ext cx="8770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English111 Vivace BT" pitchFamily="66" charset="0"/>
              </a:rPr>
              <a:t>                                                     </a:t>
            </a:r>
            <a:r>
              <a:rPr lang="en-US" sz="3000" b="1" smtClean="0">
                <a:latin typeface="HP001 4 hàng" pitchFamily="34" charset="0"/>
              </a:rPr>
              <a:t>Phan Văn Minh</a:t>
            </a:r>
            <a:endParaRPr lang="en-US" sz="300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05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391</Words>
  <Application>Microsoft Office PowerPoint</Application>
  <PresentationFormat>Custom</PresentationFormat>
  <Paragraphs>34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</cp:lastModifiedBy>
  <cp:revision>79</cp:revision>
  <dcterms:created xsi:type="dcterms:W3CDTF">2021-01-17T13:59:52Z</dcterms:created>
  <dcterms:modified xsi:type="dcterms:W3CDTF">2023-04-19T15:09:13Z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