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audio1.wav" ContentType="audio/x-wav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11" r:id="rId4"/>
  </p:sldMasterIdLst>
  <p:notesMasterIdLst>
    <p:notesMasterId r:id="rId19"/>
  </p:notesMasterIdLst>
  <p:sldIdLst>
    <p:sldId id="256" r:id="rId5"/>
    <p:sldId id="267" r:id="rId6"/>
    <p:sldId id="257" r:id="rId7"/>
    <p:sldId id="258" r:id="rId8"/>
    <p:sldId id="260" r:id="rId9"/>
    <p:sldId id="261" r:id="rId10"/>
    <p:sldId id="262" r:id="rId11"/>
    <p:sldId id="274" r:id="rId12"/>
    <p:sldId id="275" r:id="rId13"/>
    <p:sldId id="276" r:id="rId14"/>
    <p:sldId id="259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B198-05EF-4421-8D03-BC1DF144555D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1E9A-E718-418C-867F-5D989214D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3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8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2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9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6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8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9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32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89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6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0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2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28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71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4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95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6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78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52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86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83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26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6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63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15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1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3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9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49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2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69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89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26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112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5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6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2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2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6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7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1261-7C1B-491D-908C-73B5A972E899}" type="datetimeFigureOut">
              <a:rPr lang="en-US" smtClean="0"/>
              <a:t>08/09/2022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2668-8E0D-4FE9-A956-7BE7A8C16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3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slide" Target="slide11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0.jpeg"/><Relationship Id="rId7" Type="http://schemas.openxmlformats.org/officeDocument/2006/relationships/image" Target="../media/image7.gif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2.wav"/><Relationship Id="rId16" Type="http://schemas.openxmlformats.org/officeDocument/2006/relationships/image" Target="../media/image18.png"/><Relationship Id="rId20" Type="http://schemas.openxmlformats.org/officeDocument/2006/relationships/image" Target="../media/image13.gif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slide" Target="slide13.xml"/><Relationship Id="rId5" Type="http://schemas.openxmlformats.org/officeDocument/2006/relationships/audio" Target="../media/audio2.wav"/><Relationship Id="rId15" Type="http://schemas.openxmlformats.org/officeDocument/2006/relationships/slide" Target="slide12.xml"/><Relationship Id="rId23" Type="http://schemas.openxmlformats.org/officeDocument/2006/relationships/image" Target="../media/image21.jpe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gif"/><Relationship Id="rId14" Type="http://schemas.openxmlformats.org/officeDocument/2006/relationships/image" Target="../media/image17.png"/><Relationship Id="rId22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4152" y="2910625"/>
            <a:ext cx="8963695" cy="30522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800" dirty="0" smtClean="0">
                <a:solidFill>
                  <a:srgbClr val="002060"/>
                </a:solidFill>
              </a:rPr>
              <a:t>CHÀO MỪNG CÁC CON</a:t>
            </a:r>
          </a:p>
          <a:p>
            <a:pPr algn="ctr"/>
            <a:r>
              <a:rPr lang="vi-VN" sz="4800" dirty="0" smtClean="0">
                <a:solidFill>
                  <a:srgbClr val="002060"/>
                </a:solidFill>
              </a:rPr>
              <a:t>ĐẾN VỚI TIẾT HỌC VẦN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pic>
        <p:nvPicPr>
          <p:cNvPr id="95" name="khe3a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pic>
        <p:nvPicPr>
          <p:cNvPr id="9" name="khe1a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75160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1722" y="1085842"/>
            <a:ext cx="549275" cy="850900"/>
          </a:xfrm>
          <a:prstGeom prst="rect">
            <a:avLst/>
          </a:prstGeom>
        </p:spPr>
      </p:pic>
      <p:pic>
        <p:nvPicPr>
          <p:cNvPr id="84" name="khe2a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97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806673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7812638" y="719299"/>
            <a:ext cx="1369998" cy="1021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9497624" y="660162"/>
            <a:ext cx="1369998" cy="10213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7944607" y="1982429"/>
            <a:ext cx="1369998" cy="1021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7944607" y="1681478"/>
            <a:ext cx="1369998" cy="10213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9650024" y="1611568"/>
            <a:ext cx="1369998" cy="10213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8812625" y="2894125"/>
            <a:ext cx="1369998" cy="10213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9491767" y="519050"/>
            <a:ext cx="1369998" cy="10213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7812638" y="564502"/>
            <a:ext cx="1369998" cy="10213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9650024" y="1964878"/>
            <a:ext cx="1369998" cy="10213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8815835" y="1588120"/>
            <a:ext cx="1369998" cy="1021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5821" y="3721704"/>
            <a:ext cx="5784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vo" pitchFamily="18" charset="0"/>
              </a:rPr>
              <a:t>May </a:t>
            </a:r>
            <a:r>
              <a:rPr lang="en-US" sz="8800" b="1" dirty="0" err="1">
                <a:ln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vo" pitchFamily="18" charset="0"/>
              </a:rPr>
              <a:t>Mắn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rgbClr val="FF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UTM Avo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A7184BDF-5E13-44DF-917B-7B523285C01D}"/>
              </a:ext>
            </a:extLst>
          </p:cNvPr>
          <p:cNvSpPr/>
          <p:nvPr/>
        </p:nvSpPr>
        <p:spPr>
          <a:xfrm flipV="1">
            <a:off x="6365821" y="6082841"/>
            <a:ext cx="1814969" cy="2981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1" name="Picture 30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83309" y="6404229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C 0.06016 0.0169 0.07721 0.01389 0.12956 0.0537 C 0.17253 0.08056 0.20208 0.09977 0.22604 0.17153 C 0.22734 0.21111 0.23724 0.2956 0.1918 0.30741 " pathEditMode="relative" rAng="0" ptsTypes="AAAA">
                                      <p:cBhvr>
                                        <p:cTn id="3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86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8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50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6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1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6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4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19871" r="30070" b="25152"/>
          <a:stretch/>
        </p:blipFill>
        <p:spPr>
          <a:xfrm>
            <a:off x="1842867" y="972821"/>
            <a:ext cx="9172135" cy="5725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501" y="208671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 nào có âm </a:t>
            </a:r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63963" y="2827606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86169" y="2210006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459878" y="3141613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189340" y="548425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71254" y="543970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77776" y="5259169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255805">
            <a:off x="2443341" y="2822734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-Shape 12"/>
          <p:cNvSpPr/>
          <p:nvPr/>
        </p:nvSpPr>
        <p:spPr>
          <a:xfrm rot="18255805">
            <a:off x="5765547" y="2225029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8255805">
            <a:off x="10188318" y="5500652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-Shape 14"/>
          <p:cNvSpPr/>
          <p:nvPr/>
        </p:nvSpPr>
        <p:spPr>
          <a:xfrm rot="18255805">
            <a:off x="5459365" y="5430311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39838" y="6404229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0" t="22856" r="30909" b="17938"/>
          <a:stretch/>
        </p:blipFill>
        <p:spPr>
          <a:xfrm>
            <a:off x="1740065" y="1083212"/>
            <a:ext cx="9200271" cy="5774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501" y="208671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Tiếng nào có âm </a:t>
            </a:r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?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09628" y="4780867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12573" y="4640192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09628" y="2256791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12573" y="2212440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823735" y="2977858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822544" y="4050714"/>
            <a:ext cx="450166" cy="4501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255805">
            <a:off x="3889005" y="2231185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-Shape 12"/>
          <p:cNvSpPr/>
          <p:nvPr/>
        </p:nvSpPr>
        <p:spPr>
          <a:xfrm rot="18255805">
            <a:off x="6586525" y="2207568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-Shape 13"/>
          <p:cNvSpPr/>
          <p:nvPr/>
        </p:nvSpPr>
        <p:spPr>
          <a:xfrm rot="18255805">
            <a:off x="8801922" y="2991549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-Shape 14"/>
          <p:cNvSpPr/>
          <p:nvPr/>
        </p:nvSpPr>
        <p:spPr>
          <a:xfrm rot="18255805">
            <a:off x="3898404" y="4799611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-Shape 15"/>
          <p:cNvSpPr/>
          <p:nvPr/>
        </p:nvSpPr>
        <p:spPr>
          <a:xfrm rot="18255805">
            <a:off x="6605323" y="4625062"/>
            <a:ext cx="569202" cy="251069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39838" y="6404229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22110" r="14686" b="21669"/>
          <a:stretch/>
        </p:blipFill>
        <p:spPr>
          <a:xfrm>
            <a:off x="478300" y="1188723"/>
            <a:ext cx="11278556" cy="5493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0568" y="272076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Tìm chữ </a:t>
            </a:r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r>
              <a:rPr lang="vi-V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, chữ </a:t>
            </a:r>
            <a:r>
              <a:rPr lang="vi-VN" sz="4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?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93502" y="5105597"/>
            <a:ext cx="1041009" cy="10138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0530" y="4598671"/>
            <a:ext cx="1041009" cy="101385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6906" r="7570" b="12657"/>
          <a:stretch/>
        </p:blipFill>
        <p:spPr>
          <a:xfrm>
            <a:off x="11539838" y="6404229"/>
            <a:ext cx="608691" cy="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20369" r="28811" b="59730"/>
          <a:stretch/>
        </p:blipFill>
        <p:spPr>
          <a:xfrm>
            <a:off x="1294226" y="2447779"/>
            <a:ext cx="10237765" cy="2883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9409" y="651904"/>
            <a:ext cx="5867400" cy="707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Tập viết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44" t="32001" r="27186" b="50485"/>
          <a:stretch/>
        </p:blipFill>
        <p:spPr>
          <a:xfrm>
            <a:off x="1378632" y="2699825"/>
            <a:ext cx="9546364" cy="22238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89384" y="230945"/>
            <a:ext cx="6562578" cy="5345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Nối hình với từ tương ứng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338" t="17479" r="28373" b="67286"/>
          <a:stretch/>
        </p:blipFill>
        <p:spPr>
          <a:xfrm>
            <a:off x="4128868" y="4804117"/>
            <a:ext cx="3186398" cy="2053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611" t="19471" r="57113" b="67975"/>
          <a:stretch/>
        </p:blipFill>
        <p:spPr>
          <a:xfrm>
            <a:off x="2770169" y="1030249"/>
            <a:ext cx="2717398" cy="1562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5" t="20120" r="43077" b="67691"/>
          <a:stretch/>
        </p:blipFill>
        <p:spPr>
          <a:xfrm>
            <a:off x="6738425" y="996462"/>
            <a:ext cx="3024338" cy="17033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106572" y="1842868"/>
            <a:ext cx="3446585" cy="1505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70169" y="4543865"/>
            <a:ext cx="2336403" cy="105507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70673" y="2221523"/>
            <a:ext cx="944886" cy="11969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7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28800" y="2641705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9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505201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130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o</a:t>
            </a:r>
            <a:endParaRPr lang="en-US" sz="130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0800" y="2743200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9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8644" y="3581403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13000" dirty="0">
                <a:solidFill>
                  <a:srgbClr val="008000"/>
                </a:solidFill>
                <a:latin typeface="UTM Avo" panose="02040603050506020204" pitchFamily="18" charset="0"/>
              </a:rPr>
              <a:t>ô</a:t>
            </a:r>
            <a:endParaRPr lang="en-US" sz="130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 defTabSz="914309">
              <a:lnSpc>
                <a:spcPct val="15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solidFill>
                <a:prstClr val="black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531204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 </a:t>
            </a:r>
            <a:r>
              <a:rPr lang="en-US" sz="4000" b="1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4: </a:t>
            </a:r>
            <a:endParaRPr lang="en-US" sz="4000" b="1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395" y="1334036"/>
            <a:ext cx="262729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o - ô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48088" y="4754439"/>
            <a:ext cx="5638801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(kéo)</a:t>
            </a:r>
            <a:r>
              <a:rPr lang="vi-VN" sz="80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 </a:t>
            </a:r>
            <a:r>
              <a:rPr lang="vi-VN" sz="8000" dirty="0" smtClean="0">
                <a:latin typeface="UTM Avo" panose="02040603050506020204" pitchFamily="18" charset="0"/>
              </a:rPr>
              <a:t>c</a:t>
            </a:r>
            <a:r>
              <a:rPr lang="vi-VN" sz="8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endParaRPr lang="en-US" sz="8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01718" y="4421523"/>
            <a:ext cx="2514600" cy="1656347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co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  <a:endParaRPr lang="en-US" sz="36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b="1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o</a:t>
              </a:r>
              <a:endParaRPr lang="en-US" sz="3600" b="1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67200" y="228601"/>
            <a:ext cx="4038600" cy="769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1. </a:t>
            </a:r>
            <a:r>
              <a:rPr lang="vi-VN" sz="4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Làm quen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3133" y="4754439"/>
            <a:ext cx="2175725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8000" dirty="0" smtClean="0">
                <a:latin typeface="UTM Avo" panose="02040603050506020204" pitchFamily="18" charset="0"/>
              </a:rPr>
              <a:t>c</a:t>
            </a:r>
            <a:r>
              <a:rPr lang="vi-VN" sz="8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endParaRPr lang="en-US" sz="8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983695" y="4421523"/>
            <a:ext cx="2514600" cy="1656347"/>
            <a:chOff x="3810000" y="1447800"/>
            <a:chExt cx="2209800" cy="1524000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b="1" dirty="0" smtClean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  <a:endParaRPr lang="en-US" sz="3600" b="1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ô</a:t>
              </a:r>
              <a:endParaRPr lang="en-US" sz="3600" b="1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cô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33676" r="45711" b="43550"/>
          <a:stretch/>
        </p:blipFill>
        <p:spPr>
          <a:xfrm>
            <a:off x="493301" y="1711664"/>
            <a:ext cx="6490374" cy="248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3" t="18190" r="16517" b="40817"/>
          <a:stretch/>
        </p:blipFill>
        <p:spPr>
          <a:xfrm>
            <a:off x="7716747" y="1218666"/>
            <a:ext cx="3048496" cy="29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7457" y="5032734"/>
            <a:ext cx="5638801" cy="13234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8000" dirty="0">
                <a:latin typeface="UTM Avo" panose="02040603050506020204" pitchFamily="18" charset="0"/>
              </a:rPr>
              <a:t>c</a:t>
            </a:r>
            <a:r>
              <a:rPr lang="vi-VN" sz="8000" dirty="0" smtClean="0">
                <a:latin typeface="UTM Avo" panose="02040603050506020204" pitchFamily="18" charset="0"/>
              </a:rPr>
              <a:t>ờ - o - co</a:t>
            </a:r>
            <a:endParaRPr lang="en-US" sz="8000" dirty="0"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0208" y="506896"/>
            <a:ext cx="4038600" cy="769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1. </a:t>
            </a:r>
            <a:r>
              <a:rPr lang="vi-VN" sz="4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Làm quen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1206" y="5047748"/>
            <a:ext cx="5485594" cy="13234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8000" dirty="0" smtClean="0">
                <a:latin typeface="UTM Avo" panose="02040603050506020204" pitchFamily="18" charset="0"/>
              </a:rPr>
              <a:t>cờ - ô - cô</a:t>
            </a:r>
            <a:endParaRPr lang="en-US" sz="80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33676" r="45711" b="43550"/>
          <a:stretch/>
        </p:blipFill>
        <p:spPr>
          <a:xfrm>
            <a:off x="53008" y="1989959"/>
            <a:ext cx="6490374" cy="248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3" t="18190" r="16517" b="40817"/>
          <a:stretch/>
        </p:blipFill>
        <p:spPr>
          <a:xfrm>
            <a:off x="7769755" y="1743459"/>
            <a:ext cx="3048496" cy="298222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7457" y="5032733"/>
            <a:ext cx="5638801" cy="132343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8000" dirty="0" smtClean="0">
                <a:latin typeface="UTM Avo" panose="02040603050506020204" pitchFamily="18" charset="0"/>
              </a:rPr>
              <a:t>o - </a:t>
            </a:r>
            <a:r>
              <a:rPr lang="vi-VN" sz="8000" dirty="0" smtClean="0">
                <a:latin typeface="HP001 4 hàng" panose="020B0603050302020204" pitchFamily="34" charset="0"/>
              </a:rPr>
              <a:t>o </a:t>
            </a:r>
            <a:r>
              <a:rPr lang="vi-VN" sz="8000" dirty="0" smtClean="0">
                <a:latin typeface="UTM Avo" panose="02040603050506020204" pitchFamily="18" charset="0"/>
              </a:rPr>
              <a:t>- O</a:t>
            </a:r>
            <a:endParaRPr lang="en-US" sz="8000" dirty="0">
              <a:latin typeface="UTM Avo" panose="02040603050506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3382" y="5086796"/>
            <a:ext cx="5493418" cy="132343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8000" dirty="0" smtClean="0">
                <a:latin typeface="UTM Avo" panose="02040603050506020204" pitchFamily="18" charset="0"/>
              </a:rPr>
              <a:t>ô - </a:t>
            </a:r>
            <a:r>
              <a:rPr lang="vi-VN" sz="8000" dirty="0">
                <a:latin typeface="HP001 4 hàng" panose="020B0603050302020204" pitchFamily="34" charset="0"/>
              </a:rPr>
              <a:t>ô</a:t>
            </a:r>
            <a:r>
              <a:rPr lang="vi-VN" sz="8000" dirty="0" smtClean="0">
                <a:latin typeface="HP001 4 hàng" panose="020B0603050302020204" pitchFamily="34" charset="0"/>
              </a:rPr>
              <a:t> </a:t>
            </a:r>
            <a:r>
              <a:rPr lang="vi-VN" sz="8000" dirty="0" smtClean="0">
                <a:latin typeface="UTM Avo" panose="02040603050506020204" pitchFamily="18" charset="0"/>
              </a:rPr>
              <a:t>- Ô</a:t>
            </a:r>
            <a:endParaRPr lang="en-US" sz="8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6" grpId="0" animBg="1"/>
      <p:bldP spid="26" grpId="1" animBg="1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48088" y="4754439"/>
            <a:ext cx="5638801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pitchFamily="18" charset="0"/>
              </a:rPr>
              <a:t>(kéo)</a:t>
            </a:r>
            <a:r>
              <a:rPr lang="vi-VN" sz="8000" dirty="0" smtClean="0">
                <a:solidFill>
                  <a:srgbClr val="008000"/>
                </a:solidFill>
                <a:latin typeface="UTM Avo" panose="02040603050506020204" pitchFamily="18" charset="0"/>
              </a:rPr>
              <a:t> </a:t>
            </a:r>
            <a:r>
              <a:rPr lang="vi-VN" sz="8000" dirty="0" smtClean="0">
                <a:latin typeface="UTM Avo" panose="02040603050506020204" pitchFamily="18" charset="0"/>
              </a:rPr>
              <a:t>c</a:t>
            </a:r>
            <a:r>
              <a:rPr lang="vi-VN" sz="8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  <a:endParaRPr lang="en-US" sz="8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228601"/>
            <a:ext cx="4038600" cy="769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1. </a:t>
            </a:r>
            <a:r>
              <a:rPr lang="vi-VN" sz="4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 pitchFamily="18" charset="0"/>
              </a:rPr>
              <a:t>Làm quen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3133" y="4754439"/>
            <a:ext cx="2175725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vi-VN" sz="8000" dirty="0" smtClean="0">
                <a:latin typeface="UTM Avo" panose="02040603050506020204" pitchFamily="18" charset="0"/>
              </a:rPr>
              <a:t>c</a:t>
            </a:r>
            <a:r>
              <a:rPr lang="vi-VN" sz="8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</a:t>
            </a:r>
            <a:endParaRPr lang="en-US" sz="8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33676" r="45711" b="43550"/>
          <a:stretch/>
        </p:blipFill>
        <p:spPr>
          <a:xfrm>
            <a:off x="493301" y="1711664"/>
            <a:ext cx="6490374" cy="248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3" t="18190" r="16517" b="40817"/>
          <a:stretch/>
        </p:blipFill>
        <p:spPr>
          <a:xfrm>
            <a:off x="7716747" y="1218666"/>
            <a:ext cx="3048496" cy="29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3662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40603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202D62F-C8EE-41DC-914E-578EC30CFB2E}"/>
              </a:ext>
            </a:extLst>
          </p:cNvPr>
          <p:cNvSpPr/>
          <p:nvPr/>
        </p:nvSpPr>
        <p:spPr>
          <a:xfrm flipV="1">
            <a:off x="6365821" y="6082841"/>
            <a:ext cx="1814969" cy="2981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75018"/>
            <a:ext cx="7042280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Ăn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một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quả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trả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cục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vàng</a:t>
            </a:r>
            <a:endParaRPr lang="en-US" sz="2800" dirty="0">
              <a:solidFill>
                <a:srgbClr val="FF0066"/>
              </a:solidFill>
              <a:latin typeface="UTM Avo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May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túi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ba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gang,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mang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theo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mà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UTM Avo" pitchFamily="18" charset="0"/>
              </a:rPr>
              <a:t>đựng</a:t>
            </a:r>
            <a:r>
              <a:rPr lang="en-US" sz="2800" dirty="0">
                <a:solidFill>
                  <a:srgbClr val="FF0066"/>
                </a:solidFill>
                <a:latin typeface="UTM Avo" pitchFamily="18" charset="0"/>
              </a:rPr>
              <a:t>.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409420" y="131328"/>
            <a:ext cx="5782580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   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Từ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bây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giờ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những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quả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khế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ngon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ngọt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này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bây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giờ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của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ta.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Muốn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ăn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khế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thì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trả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lời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đúng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những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câu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hỏi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mà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ta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đưa</a:t>
            </a:r>
            <a:r>
              <a:rPr lang="en-US" sz="2400" dirty="0">
                <a:solidFill>
                  <a:prstClr val="white"/>
                </a:solidFill>
                <a:latin typeface="UTM Avo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UTM Avo" pitchFamily="18" charset="0"/>
              </a:rPr>
              <a:t>ra.</a:t>
            </a:r>
            <a:endParaRPr lang="en-US" sz="2400" dirty="0">
              <a:solidFill>
                <a:prstClr val="white"/>
              </a:solidFill>
              <a:latin typeface="UTM Avo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098366F-840C-4087-9BAB-C17BE6227C99}"/>
              </a:ext>
            </a:extLst>
          </p:cNvPr>
          <p:cNvSpPr/>
          <p:nvPr/>
        </p:nvSpPr>
        <p:spPr>
          <a:xfrm flipV="1">
            <a:off x="6365821" y="6082841"/>
            <a:ext cx="1814969" cy="29814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160</Words>
  <Application>Microsoft Office PowerPoint</Application>
  <PresentationFormat>Custom</PresentationFormat>
  <Paragraphs>36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58</cp:revision>
  <dcterms:created xsi:type="dcterms:W3CDTF">2020-08-03T08:33:18Z</dcterms:created>
  <dcterms:modified xsi:type="dcterms:W3CDTF">2022-09-08T01:15:44Z</dcterms:modified>
</cp:coreProperties>
</file>