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sldIdLst>
    <p:sldId id="280" r:id="rId3"/>
    <p:sldId id="347" r:id="rId4"/>
    <p:sldId id="379" r:id="rId5"/>
    <p:sldId id="261" r:id="rId6"/>
    <p:sldId id="262" r:id="rId7"/>
    <p:sldId id="371" r:id="rId8"/>
    <p:sldId id="263" r:id="rId9"/>
    <p:sldId id="264" r:id="rId10"/>
    <p:sldId id="378" r:id="rId11"/>
    <p:sldId id="265" r:id="rId12"/>
    <p:sldId id="385" r:id="rId13"/>
    <p:sldId id="401" r:id="rId14"/>
    <p:sldId id="402" r:id="rId15"/>
    <p:sldId id="414" r:id="rId16"/>
    <p:sldId id="382" r:id="rId17"/>
    <p:sldId id="383" r:id="rId18"/>
    <p:sldId id="390" r:id="rId19"/>
    <p:sldId id="407" r:id="rId20"/>
    <p:sldId id="399" r:id="rId21"/>
    <p:sldId id="408" r:id="rId22"/>
    <p:sldId id="398" r:id="rId23"/>
    <p:sldId id="409" r:id="rId24"/>
    <p:sldId id="397" r:id="rId25"/>
    <p:sldId id="403" r:id="rId26"/>
    <p:sldId id="404" r:id="rId27"/>
    <p:sldId id="410" r:id="rId28"/>
    <p:sldId id="392" r:id="rId29"/>
    <p:sldId id="405" r:id="rId30"/>
    <p:sldId id="406" r:id="rId31"/>
    <p:sldId id="396" r:id="rId32"/>
    <p:sldId id="364" r:id="rId33"/>
    <p:sldId id="413" r:id="rId34"/>
    <p:sldId id="395" r:id="rId35"/>
    <p:sldId id="412" r:id="rId36"/>
    <p:sldId id="28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41B20-8327-4E63-9C77-59CDA87F4AB2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5A7B8-76C7-4035-BD91-88EA0F5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83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Google Shape;85;p1:notes">
            <a:extLst>
              <a:ext uri="{FF2B5EF4-FFF2-40B4-BE49-F238E27FC236}">
                <a16:creationId xmlns:a16="http://schemas.microsoft.com/office/drawing/2014/main" id="{3D0DAAF7-FAF0-8981-1061-E570744F462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Google Shape;86;p1:notes">
            <a:extLst>
              <a:ext uri="{FF2B5EF4-FFF2-40B4-BE49-F238E27FC236}">
                <a16:creationId xmlns:a16="http://schemas.microsoft.com/office/drawing/2014/main" id="{2469F2E4-1DC5-DCE1-CBAF-DEC02E0AC3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>
                <a:srgbClr val="000000"/>
              </a:buClr>
              <a:buSzPts val="1200"/>
              <a:buFont typeface="Calibri" panose="020F0502020204030204" pitchFamily="34" charset="0"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196" name="Google Shape;87;p1:notes">
            <a:extLst>
              <a:ext uri="{FF2B5EF4-FFF2-40B4-BE49-F238E27FC236}">
                <a16:creationId xmlns:a16="http://schemas.microsoft.com/office/drawing/2014/main" id="{64D5C51B-3550-AED8-E19F-1A9DE11CF4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1C9FE4-AEAF-47E2-ADBF-31069DDAC85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>
            <a:extLst>
              <a:ext uri="{FF2B5EF4-FFF2-40B4-BE49-F238E27FC236}">
                <a16:creationId xmlns:a16="http://schemas.microsoft.com/office/drawing/2014/main" id="{04D537D6-7BE2-52C8-12B2-8704368B56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>
            <a:extLst>
              <a:ext uri="{FF2B5EF4-FFF2-40B4-BE49-F238E27FC236}">
                <a16:creationId xmlns:a16="http://schemas.microsoft.com/office/drawing/2014/main" id="{352A1AAE-66D9-55ED-37B0-D23AE0DB08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6388" name="灯片编号占位符 3">
            <a:extLst>
              <a:ext uri="{FF2B5EF4-FFF2-40B4-BE49-F238E27FC236}">
                <a16:creationId xmlns:a16="http://schemas.microsoft.com/office/drawing/2014/main" id="{314B0A03-72D9-8FB3-9C46-EA4E897C9D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3EED0A-D859-4967-BEF0-EBC1235B68D0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1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7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97">
            <a:hlinkClick r:id="" action="ppaction://media"/>
            <a:extLst>
              <a:ext uri="{FF2B5EF4-FFF2-40B4-BE49-F238E27FC236}">
                <a16:creationId xmlns:a16="http://schemas.microsoft.com/office/drawing/2014/main" id="{E4E3DDBC-F213-BB8D-74B1-FDB211C56D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638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2375789-1517-D942-38F7-05E86A8FD0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2"/>
          <a:stretch>
            <a:fillRect/>
          </a:stretch>
        </p:blipFill>
        <p:spPr bwMode="auto">
          <a:xfrm>
            <a:off x="0" y="31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325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9EAC4020-BAEF-52B6-78DD-1D45E86CBF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989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02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78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4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76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95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40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90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02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29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71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5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7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6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3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3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58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95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5E071-6D28-4BDE-B521-F00D35874267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4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MMTJUybVMQ?feature=oembed" TargetMode="Externa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Google Shape;89;p1">
            <a:extLst>
              <a:ext uri="{FF2B5EF4-FFF2-40B4-BE49-F238E27FC236}">
                <a16:creationId xmlns:a16="http://schemas.microsoft.com/office/drawing/2014/main" id="{CE1BB876-BBE0-C763-5640-4B50357A6C1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1"/>
          <a:stretch>
            <a:fillRect/>
          </a:stretch>
        </p:blipFill>
        <p:spPr bwMode="auto">
          <a:xfrm>
            <a:off x="0" y="3213100"/>
            <a:ext cx="121920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38">
            <a:extLst>
              <a:ext uri="{FF2B5EF4-FFF2-40B4-BE49-F238E27FC236}">
                <a16:creationId xmlns:a16="http://schemas.microsoft.com/office/drawing/2014/main" id="{84B9E725-A02F-3436-B9C0-8FA7C8BF3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4" y="1400175"/>
            <a:ext cx="99345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1483;p40">
            <a:extLst>
              <a:ext uri="{FF2B5EF4-FFF2-40B4-BE49-F238E27FC236}">
                <a16:creationId xmlns:a16="http://schemas.microsoft.com/office/drawing/2014/main" id="{C90672E0-1FFA-A69B-4D64-C01CE2237A35}"/>
              </a:ext>
            </a:extLst>
          </p:cNvPr>
          <p:cNvSpPr txBox="1">
            <a:spLocks/>
          </p:cNvSpPr>
          <p:nvPr/>
        </p:nvSpPr>
        <p:spPr>
          <a:xfrm>
            <a:off x="104775" y="592138"/>
            <a:ext cx="12284075" cy="808037"/>
          </a:xfrm>
          <a:prstGeom prst="rect">
            <a:avLst/>
          </a:prstGeom>
        </p:spPr>
        <p:txBody>
          <a:bodyPr spcFirstLastPara="1" lIns="91425" tIns="91425" rIns="91425" bIns="91425">
            <a:prstTxWarp prst="textArchUp">
              <a:avLst>
                <a:gd name="adj" fmla="val 10784251"/>
              </a:avLst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fontAlgn="auto" hangingPunct="1">
              <a:defRPr/>
            </a:pPr>
            <a:endParaRPr lang="en-US" sz="4000" b="1" kern="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ooper Black" panose="0208090404030B020404" pitchFamily="18" charset="0"/>
              <a:ea typeface="Cambria" panose="02040503050406030204" pitchFamily="18" charset="0"/>
            </a:endParaRPr>
          </a:p>
        </p:txBody>
      </p:sp>
      <p:sp>
        <p:nvSpPr>
          <p:cNvPr id="7173" name="TextBox 10">
            <a:extLst>
              <a:ext uri="{FF2B5EF4-FFF2-40B4-BE49-F238E27FC236}">
                <a16:creationId xmlns:a16="http://schemas.microsoft.com/office/drawing/2014/main" id="{9B32E344-D723-78B4-5CBF-92DABAF15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966788"/>
            <a:ext cx="11217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TRƯỜNG TIỂU HỌC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SỐ 2 CÁT TRINH</a:t>
            </a:r>
            <a:endParaRPr lang="en-US" altLang="en-US" sz="3600" b="1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7174" name="TextBox 11">
            <a:extLst>
              <a:ext uri="{FF2B5EF4-FFF2-40B4-BE49-F238E27FC236}">
                <a16:creationId xmlns:a16="http://schemas.microsoft.com/office/drawing/2014/main" id="{128897C8-C28D-3DB7-C2AF-3CDFD44D6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325" y="2316163"/>
            <a:ext cx="6251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4400" b="1" u="sng">
                <a:solidFill>
                  <a:srgbClr val="002060"/>
                </a:solidFill>
                <a:latin typeface="Times New Roman" panose="02020603050405020304" pitchFamily="18" charset="0"/>
              </a:rPr>
              <a:t>MÔN</a:t>
            </a:r>
            <a:r>
              <a:rPr lang="vi-VN" altLang="en-US" sz="4400" b="1">
                <a:solidFill>
                  <a:srgbClr val="002060"/>
                </a:solidFill>
                <a:latin typeface="Times New Roman" panose="02020603050405020304" pitchFamily="18" charset="0"/>
              </a:rPr>
              <a:t>: TIẾNG VIỆT</a:t>
            </a:r>
            <a:endParaRPr lang="en-US" altLang="en-US" sz="4400" b="1">
              <a:solidFill>
                <a:srgbClr val="002060"/>
              </a:solidFill>
              <a:latin typeface="Calibri Light" panose="020F0302020204030204" pitchFamily="34" charset="0"/>
            </a:endParaRPr>
          </a:p>
        </p:txBody>
      </p:sp>
      <p:sp>
        <p:nvSpPr>
          <p:cNvPr id="7175" name="TextBox 12">
            <a:extLst>
              <a:ext uri="{FF2B5EF4-FFF2-40B4-BE49-F238E27FC236}">
                <a16:creationId xmlns:a16="http://schemas.microsoft.com/office/drawing/2014/main" id="{0EB1A231-8252-8718-2E04-13FA9E235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15" y="3268663"/>
            <a:ext cx="801217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2 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LÊN RẪY</a:t>
            </a:r>
            <a:endParaRPr lang="en-US" altLang="en-US" sz="4400" b="1" dirty="0">
              <a:solidFill>
                <a:srgbClr val="002060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5">
            <a:extLst>
              <a:ext uri="{FF2B5EF4-FFF2-40B4-BE49-F238E27FC236}">
                <a16:creationId xmlns:a16="http://schemas.microsoft.com/office/drawing/2014/main" id="{64428B0B-E66E-97AC-7A32-1D05B878E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699"/>
          <a:stretch>
            <a:fillRect/>
          </a:stretch>
        </p:blipFill>
        <p:spPr bwMode="auto">
          <a:xfrm>
            <a:off x="0" y="0"/>
            <a:ext cx="408146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图片 16">
            <a:extLst>
              <a:ext uri="{FF2B5EF4-FFF2-40B4-BE49-F238E27FC236}">
                <a16:creationId xmlns:a16="http://schemas.microsoft.com/office/drawing/2014/main" id="{71BD15E0-8A84-AFDC-E525-411B3DD4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699"/>
          <a:stretch>
            <a:fillRect/>
          </a:stretch>
        </p:blipFill>
        <p:spPr bwMode="auto">
          <a:xfrm>
            <a:off x="6122988" y="0"/>
            <a:ext cx="5632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图片 17">
            <a:extLst>
              <a:ext uri="{FF2B5EF4-FFF2-40B4-BE49-F238E27FC236}">
                <a16:creationId xmlns:a16="http://schemas.microsoft.com/office/drawing/2014/main" id="{B7CABED2-DF47-6C40-B10A-19C45A0EA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>
            <a:fillRect/>
          </a:stretch>
        </p:blipFill>
        <p:spPr bwMode="auto">
          <a:xfrm>
            <a:off x="23813" y="4398963"/>
            <a:ext cx="12198350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图片 20">
            <a:extLst>
              <a:ext uri="{FF2B5EF4-FFF2-40B4-BE49-F238E27FC236}">
                <a16:creationId xmlns:a16="http://schemas.microsoft.com/office/drawing/2014/main" id="{44EEAA81-2F68-A0CD-AFC8-EF177AFBB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699"/>
          <a:stretch>
            <a:fillRect/>
          </a:stretch>
        </p:blipFill>
        <p:spPr bwMode="auto">
          <a:xfrm>
            <a:off x="23813" y="0"/>
            <a:ext cx="408146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图片 21">
            <a:extLst>
              <a:ext uri="{FF2B5EF4-FFF2-40B4-BE49-F238E27FC236}">
                <a16:creationId xmlns:a16="http://schemas.microsoft.com/office/drawing/2014/main" id="{930579F9-005F-1E02-B659-BD5ADB57F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699"/>
          <a:stretch>
            <a:fillRect/>
          </a:stretch>
        </p:blipFill>
        <p:spPr bwMode="auto">
          <a:xfrm>
            <a:off x="6146800" y="0"/>
            <a:ext cx="5632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45DE277-3710-89EA-9FE7-6F0F77E1BCF4}"/>
              </a:ext>
            </a:extLst>
          </p:cNvPr>
          <p:cNvSpPr/>
          <p:nvPr/>
        </p:nvSpPr>
        <p:spPr>
          <a:xfrm>
            <a:off x="330200" y="404812"/>
            <a:ext cx="11633200" cy="6048375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srgbClr val="FF0000"/>
                </a:solidFill>
              </a:rPr>
              <a:t>/</a:t>
            </a:r>
            <a:endParaRPr lang="vi-VN" sz="23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BB664-7362-042A-8929-00A56C073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44" y="1168749"/>
            <a:ext cx="1150302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dirty="0"/>
              <a:t>	                   </a:t>
            </a:r>
            <a:r>
              <a:rPr lang="en-US" altLang="zh-CN" sz="3600" i="1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Ngắt</a:t>
            </a:r>
            <a:r>
              <a:rPr lang="en-US" altLang="zh-CN" sz="3600" i="1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i="1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nghỉ</a:t>
            </a:r>
            <a:r>
              <a:rPr lang="en-US" altLang="zh-CN" sz="3600" i="1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i="1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nhịp</a:t>
            </a:r>
            <a:r>
              <a:rPr lang="en-US" altLang="zh-CN" sz="3600" i="1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i="1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600" i="1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  <a:endParaRPr lang="zh-CN" altLang="en-US" sz="3600" i="1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eaLnBrk="1" hangingPunct="1"/>
            <a:endParaRPr lang="en-US" altLang="en-US" sz="3600" dirty="0"/>
          </a:p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giăng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Tia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0D0E4C-0BF0-31DD-11B5-24B0DA083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466" y="1168749"/>
            <a:ext cx="1116278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dirty="0"/>
              <a:t>	</a:t>
            </a:r>
            <a:r>
              <a:rPr lang="en-US" altLang="en-US" sz="4000" dirty="0"/>
              <a:t>                </a:t>
            </a:r>
            <a:r>
              <a:rPr lang="en-US" altLang="zh-CN" sz="4000" i="1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Ngắt</a:t>
            </a:r>
            <a:r>
              <a:rPr lang="en-US" altLang="zh-CN" sz="4000" i="1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000" i="1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nghỉ</a:t>
            </a:r>
            <a:r>
              <a:rPr lang="en-US" altLang="zh-CN" sz="4000" i="1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i="1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nhịp</a:t>
            </a:r>
            <a:r>
              <a:rPr lang="en-US" altLang="zh-CN" sz="4000" i="1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i="1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4000" i="1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  <a:endParaRPr lang="zh-CN" altLang="en-US" sz="4000" i="1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en-US" sz="3600" dirty="0"/>
              <a:t>            </a:t>
            </a:r>
          </a:p>
          <a:p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giăng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Tia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  <a:endParaRPr lang="en-US" alt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116" y="-93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B71884EB-6B85-49F5-8EE1-AA0D2CE33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361" y="115231"/>
            <a:ext cx="1803639" cy="1803639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8D0C8EC-7A52-4A42-8EC4-18EBB409D8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-124116" y="-248847"/>
            <a:ext cx="2691383" cy="2052486"/>
          </a:xfrm>
          <a:prstGeom prst="rect">
            <a:avLst/>
          </a:prstGeom>
        </p:spPr>
      </p:pic>
      <p:sp>
        <p:nvSpPr>
          <p:cNvPr id="7" name="文本框 4">
            <a:extLst>
              <a:ext uri="{FF2B5EF4-FFF2-40B4-BE49-F238E27FC236}">
                <a16:creationId xmlns:a16="http://schemas.microsoft.com/office/drawing/2014/main" id="{8A16FD0A-0FB7-4422-98B7-630AE282FE8D}"/>
              </a:ext>
            </a:extLst>
          </p:cNvPr>
          <p:cNvSpPr txBox="1"/>
          <p:nvPr/>
        </p:nvSpPr>
        <p:spPr>
          <a:xfrm rot="21049605">
            <a:off x="58089" y="729719"/>
            <a:ext cx="2314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8947">
              <a:defRPr/>
            </a:pP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GIẢI NGHĨA TỪ KHÓ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7620F646-FF6F-4F91-B882-377928B7C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9" y="1591591"/>
            <a:ext cx="11305571" cy="4715064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E913A5-0263-4760-B10E-E1E3D891772E}"/>
              </a:ext>
            </a:extLst>
          </p:cNvPr>
          <p:cNvSpPr/>
          <p:nvPr/>
        </p:nvSpPr>
        <p:spPr>
          <a:xfrm>
            <a:off x="1581956" y="2235270"/>
            <a:ext cx="9708224" cy="253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Rẫy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đất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trồng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trọt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ở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vùng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rừng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núi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Mế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: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mẹ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(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dân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tộc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thiểu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).</a:t>
            </a:r>
          </a:p>
          <a:p>
            <a:pPr>
              <a:lnSpc>
                <a:spcPct val="200000"/>
              </a:lnSpc>
            </a:pPr>
            <a:r>
              <a:rPr lang="en-US" sz="2600" dirty="0" err="1">
                <a:solidFill>
                  <a:srgbClr val="FFC000"/>
                </a:solidFill>
                <a:latin typeface="UTM Avo" panose="02040603050506020204" pitchFamily="18" charset="0"/>
              </a:rPr>
              <a:t>Gùi</a:t>
            </a:r>
            <a:r>
              <a:rPr lang="en-US" sz="2600" dirty="0">
                <a:solidFill>
                  <a:srgbClr val="FFC000"/>
                </a:solidFill>
                <a:latin typeface="UTM Avo" panose="02040603050506020204" pitchFamily="18" charset="0"/>
              </a:rPr>
              <a:t>:</a:t>
            </a:r>
            <a:r>
              <a:rPr lang="en-US" sz="2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đồ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đan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bằng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mây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tre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mang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đồ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đạc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lưng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  <a:endParaRPr lang="en-US" sz="26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9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116" y="-93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B71884EB-6B85-49F5-8EE1-AA0D2CE33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361" y="115231"/>
            <a:ext cx="1803639" cy="1803639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8D0C8EC-7A52-4A42-8EC4-18EBB409D8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-124116" y="-987837"/>
            <a:ext cx="2691383" cy="2052486"/>
          </a:xfrm>
          <a:prstGeom prst="rect">
            <a:avLst/>
          </a:prstGeom>
        </p:spPr>
      </p:pic>
      <p:sp>
        <p:nvSpPr>
          <p:cNvPr id="7" name="文本框 4">
            <a:extLst>
              <a:ext uri="{FF2B5EF4-FFF2-40B4-BE49-F238E27FC236}">
                <a16:creationId xmlns:a16="http://schemas.microsoft.com/office/drawing/2014/main" id="{8A16FD0A-0FB7-4422-98B7-630AE282FE8D}"/>
              </a:ext>
            </a:extLst>
          </p:cNvPr>
          <p:cNvSpPr txBox="1"/>
          <p:nvPr/>
        </p:nvSpPr>
        <p:spPr>
          <a:xfrm rot="21049605">
            <a:off x="61253" y="45012"/>
            <a:ext cx="2314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8947">
              <a:defRPr/>
            </a:pP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GIẢI NGHĨA TỪ KHÓ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7620F646-FF6F-4F91-B882-377928B7C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9" y="922712"/>
            <a:ext cx="11305571" cy="6049907"/>
          </a:xfrm>
          <a:prstGeom prst="rect">
            <a:avLst/>
          </a:prstGeom>
          <a:noFill/>
        </p:spPr>
      </p:pic>
      <p:pic>
        <p:nvPicPr>
          <p:cNvPr id="1026" name="Picture 2" descr="Cà phê vẫn là nông sản chủ lực của tỉnh Đắk Lắk">
            <a:extLst>
              <a:ext uri="{FF2B5EF4-FFF2-40B4-BE49-F238E27FC236}">
                <a16:creationId xmlns:a16="http://schemas.microsoft.com/office/drawing/2014/main" id="{456626E9-FC8B-39BD-E095-D7ACDABDF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27" y="1454726"/>
            <a:ext cx="9601199" cy="379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04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116" y="-93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B71884EB-6B85-49F5-8EE1-AA0D2CE33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361" y="115231"/>
            <a:ext cx="1803639" cy="1803639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8D0C8EC-7A52-4A42-8EC4-18EBB409D8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-124116" y="-987837"/>
            <a:ext cx="2691383" cy="2052486"/>
          </a:xfrm>
          <a:prstGeom prst="rect">
            <a:avLst/>
          </a:prstGeom>
        </p:spPr>
      </p:pic>
      <p:sp>
        <p:nvSpPr>
          <p:cNvPr id="7" name="文本框 4">
            <a:extLst>
              <a:ext uri="{FF2B5EF4-FFF2-40B4-BE49-F238E27FC236}">
                <a16:creationId xmlns:a16="http://schemas.microsoft.com/office/drawing/2014/main" id="{8A16FD0A-0FB7-4422-98B7-630AE282FE8D}"/>
              </a:ext>
            </a:extLst>
          </p:cNvPr>
          <p:cNvSpPr txBox="1"/>
          <p:nvPr/>
        </p:nvSpPr>
        <p:spPr>
          <a:xfrm rot="21049605">
            <a:off x="61253" y="45012"/>
            <a:ext cx="2314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8947">
              <a:defRPr/>
            </a:pP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GIẢI NGHĨA TỪ KHÓ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4" name="Picture 6" descr="Gùi tre - Gùi dân tộc đan kín">
            <a:extLst>
              <a:ext uri="{FF2B5EF4-FFF2-40B4-BE49-F238E27FC236}">
                <a16:creationId xmlns:a16="http://schemas.microsoft.com/office/drawing/2014/main" id="{38FB9942-1577-AEA0-CC6D-EBCEE92AC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64" y="199505"/>
            <a:ext cx="5552901" cy="574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26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942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C5C364-FAAC-4888-BD15-BE0A99890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8" y="521003"/>
            <a:ext cx="9028731" cy="52895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57BA0E-D863-4841-9B56-385EE596ABF9}"/>
              </a:ext>
            </a:extLst>
          </p:cNvPr>
          <p:cNvSpPr/>
          <p:nvPr/>
        </p:nvSpPr>
        <p:spPr>
          <a:xfrm>
            <a:off x="3681831" y="2937520"/>
            <a:ext cx="4828337" cy="122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1557">
              <a:defRPr/>
            </a:pPr>
            <a:r>
              <a:rPr lang="en-US" sz="7333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ĐỌC HIỂU</a:t>
            </a:r>
          </a:p>
        </p:txBody>
      </p:sp>
    </p:spTree>
    <p:extLst>
      <p:ext uri="{BB962C8B-B14F-4D97-AF65-F5344CB8AC3E}">
        <p14:creationId xmlns:p14="http://schemas.microsoft.com/office/powerpoint/2010/main" val="147283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DA8C07-F82D-4FCB-A235-BCDE6289827E}"/>
              </a:ext>
            </a:extLst>
          </p:cNvPr>
          <p:cNvSpPr/>
          <p:nvPr/>
        </p:nvSpPr>
        <p:spPr>
          <a:xfrm>
            <a:off x="556591" y="741431"/>
            <a:ext cx="11900452" cy="515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1.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lời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ai?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đâu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2.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Cảnh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thiên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đẹp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3.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Tìm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xúc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giúp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mế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rẫy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4.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Vẻ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đẹp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rẫy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khu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rừng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giả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miêu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tả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qua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ảnh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5.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nghĩ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758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ài thơ ấy là lời của ai? Bạn ấy đi đâu?">
            <a:extLst>
              <a:ext uri="{FF2B5EF4-FFF2-40B4-BE49-F238E27FC236}">
                <a16:creationId xmlns:a16="http://schemas.microsoft.com/office/drawing/2014/main" id="{7D018BB4-308E-CEDB-FFE2-A56E80366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95" y="627610"/>
            <a:ext cx="8478982" cy="560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092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080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6063E8-A973-32A4-DA7F-C70CF3BB6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118" y="440574"/>
            <a:ext cx="8046720" cy="58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25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586784"/>
            <a:ext cx="657307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640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hát hiện con suối bên thảo nguyên đẹp như nước ngoài: Cách ...">
            <a:extLst>
              <a:ext uri="{FF2B5EF4-FFF2-40B4-BE49-F238E27FC236}">
                <a16:creationId xmlns:a16="http://schemas.microsoft.com/office/drawing/2014/main" id="{2E837E89-C069-5614-B867-08CCF7B30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669" y="1197033"/>
            <a:ext cx="8013469" cy="429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477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248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3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ào rừng săn ảnh hoa lan">
            <a:extLst>
              <a:ext uri="{FF2B5EF4-FFF2-40B4-BE49-F238E27FC236}">
                <a16:creationId xmlns:a16="http://schemas.microsoft.com/office/drawing/2014/main" id="{C5C3C2BB-A0FF-FFFB-98BC-AB311361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02" y="905775"/>
            <a:ext cx="9954883" cy="499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963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3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7 loài hoa lan rừng đẹp bí ẩn, mê mẩn không thể thiếu trong ...">
            <a:extLst>
              <a:ext uri="{FF2B5EF4-FFF2-40B4-BE49-F238E27FC236}">
                <a16:creationId xmlns:a16="http://schemas.microsoft.com/office/drawing/2014/main" id="{8A4DD5D5-66DE-F4B6-515A-1E4EEFF3D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92" y="1190446"/>
            <a:ext cx="8134708" cy="415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666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3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ruyện ngắn: Hoa chuối rừng | Caritas Hưng Hóa">
            <a:extLst>
              <a:ext uri="{FF2B5EF4-FFF2-40B4-BE49-F238E27FC236}">
                <a16:creationId xmlns:a16="http://schemas.microsoft.com/office/drawing/2014/main" id="{6B05878F-16E2-6A40-B9A1-29CD8519B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23" y="1155941"/>
            <a:ext cx="4470460" cy="470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Ý nghĩa, cách trồng và công dụng chữa bệnh bất ngờ của hoa ...">
            <a:extLst>
              <a:ext uri="{FF2B5EF4-FFF2-40B4-BE49-F238E27FC236}">
                <a16:creationId xmlns:a16="http://schemas.microsoft.com/office/drawing/2014/main" id="{48B1F899-26A0-19FF-6EB5-F1349FD8F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86" y="1155941"/>
            <a:ext cx="4394402" cy="462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519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419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23" y="-9276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056DC8-4AB3-41FE-8933-7D87DD845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0" t="12349" r="3750" b="12121"/>
          <a:stretch/>
        </p:blipFill>
        <p:spPr>
          <a:xfrm>
            <a:off x="225287" y="225287"/>
            <a:ext cx="11521380" cy="6632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EB9925-9E42-41B7-B123-5E15859E1CA1}"/>
              </a:ext>
            </a:extLst>
          </p:cNvPr>
          <p:cNvSpPr txBox="1"/>
          <p:nvPr/>
        </p:nvSpPr>
        <p:spPr>
          <a:xfrm>
            <a:off x="1364974" y="2835837"/>
            <a:ext cx="9462051" cy="3610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3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037041-BCF5-090F-F9B0-93A128596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593725"/>
            <a:ext cx="1219200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6C12AD8-387B-40C1-DB1B-7026DE1B5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963" y="0"/>
            <a:ext cx="1951037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CCC0C8-1BFB-FE9C-1452-C4FE582C9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34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3A9BB7B-7AB4-9098-7F5D-378C8093FD96}"/>
              </a:ext>
            </a:extLst>
          </p:cNvPr>
          <p:cNvSpPr txBox="1"/>
          <p:nvPr/>
        </p:nvSpPr>
        <p:spPr>
          <a:xfrm>
            <a:off x="1567617" y="2175243"/>
            <a:ext cx="9246459" cy="954075"/>
          </a:xfrm>
          <a:prstGeom prst="rect">
            <a:avLst/>
          </a:prstGeom>
          <a:noFill/>
        </p:spPr>
        <p:txBody>
          <a:bodyPr lIns="121889" tIns="60944" rIns="121889" bIns="60944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LUYỆN ĐỌC DIỄN CẢM</a:t>
            </a:r>
            <a:endParaRPr lang="zh-CN" altLang="en-US" sz="54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24ABE30-B8AC-8119-EF1E-2D630826D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7" y="3429000"/>
            <a:ext cx="928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C041FDD-FC18-4DC1-8EFB-A584903F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287338"/>
            <a:ext cx="9286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271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2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3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EDC618-8E4C-45A4-914E-385327A47672}"/>
              </a:ext>
            </a:extLst>
          </p:cNvPr>
          <p:cNvSpPr/>
          <p:nvPr/>
        </p:nvSpPr>
        <p:spPr>
          <a:xfrm>
            <a:off x="856210" y="2371885"/>
            <a:ext cx="53533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Rẫy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lắm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Bắp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trổ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cờ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non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duyên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gái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vây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…. 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50581C-E0EB-4C07-A258-79A4E57945F9}"/>
              </a:ext>
            </a:extLst>
          </p:cNvPr>
          <p:cNvSpPr/>
          <p:nvPr/>
        </p:nvSpPr>
        <p:spPr>
          <a:xfrm>
            <a:off x="6874624" y="2430074"/>
            <a:ext cx="56651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tựa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Phong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lan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nở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chuối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thắm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đỏ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mắc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lồng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文本框 8">
            <a:extLst>
              <a:ext uri="{FF2B5EF4-FFF2-40B4-BE49-F238E27FC236}">
                <a16:creationId xmlns:a16="http://schemas.microsoft.com/office/drawing/2014/main" id="{A2E11C68-F250-0BD7-2839-10540CDC711C}"/>
              </a:ext>
            </a:extLst>
          </p:cNvPr>
          <p:cNvSpPr txBox="1"/>
          <p:nvPr/>
        </p:nvSpPr>
        <p:spPr>
          <a:xfrm>
            <a:off x="1683995" y="815618"/>
            <a:ext cx="9246459" cy="954075"/>
          </a:xfrm>
          <a:prstGeom prst="rect">
            <a:avLst/>
          </a:prstGeom>
          <a:noFill/>
        </p:spPr>
        <p:txBody>
          <a:bodyPr lIns="121889" tIns="60944" rIns="121889" bIns="60944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Ngắt</a:t>
            </a:r>
            <a:r>
              <a:rPr lang="en-US" altLang="zh-CN" sz="54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54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nghỉ</a:t>
            </a:r>
            <a:r>
              <a:rPr lang="en-US" altLang="zh-CN" sz="54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54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nhấn</a:t>
            </a:r>
            <a:r>
              <a:rPr lang="en-US" altLang="zh-CN" sz="54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54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:</a:t>
            </a:r>
            <a:endParaRPr lang="zh-CN" altLang="en-US" sz="54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819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nline Media 3" title="Khởi động tiết học - Bài 49">
            <a:hlinkClick r:id="" action="ppaction://media"/>
            <a:extLst>
              <a:ext uri="{FF2B5EF4-FFF2-40B4-BE49-F238E27FC236}">
                <a16:creationId xmlns:a16="http://schemas.microsoft.com/office/drawing/2014/main" id="{08F67974-21B1-1A06-F0E9-4654D509A9D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05449" y="31726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EDC618-8E4C-45A4-914E-385327A47672}"/>
              </a:ext>
            </a:extLst>
          </p:cNvPr>
          <p:cNvSpPr/>
          <p:nvPr/>
        </p:nvSpPr>
        <p:spPr>
          <a:xfrm>
            <a:off x="691280" y="2371885"/>
            <a:ext cx="57779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Rẫy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36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36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lắm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//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Bắp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trổ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cờ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non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//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36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duyên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gái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//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</a:t>
            </a:r>
            <a:r>
              <a:rPr lang="en-US" sz="36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vây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…//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50581C-E0EB-4C07-A258-79A4E57945F9}"/>
              </a:ext>
            </a:extLst>
          </p:cNvPr>
          <p:cNvSpPr/>
          <p:nvPr/>
        </p:nvSpPr>
        <p:spPr>
          <a:xfrm>
            <a:off x="6802581" y="2274838"/>
            <a:ext cx="60032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tựa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6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//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Phong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lan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nở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//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chuối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thắm</a:t>
            </a:r>
            <a:r>
              <a:rPr lang="en-US" sz="36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đỏ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//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r>
              <a:rPr lang="en-US" sz="36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mắc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lồng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.//</a:t>
            </a:r>
            <a:endParaRPr 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863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D3AC64-B79D-472C-A961-019381CDBD66}"/>
              </a:ext>
            </a:extLst>
          </p:cNvPr>
          <p:cNvSpPr/>
          <p:nvPr/>
        </p:nvSpPr>
        <p:spPr>
          <a:xfrm>
            <a:off x="1205345" y="1864705"/>
            <a:ext cx="9173336" cy="1902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77681A-7117-40D0-A0CF-CA7FB76429E9}"/>
              </a:ext>
            </a:extLst>
          </p:cNvPr>
          <p:cNvSpPr/>
          <p:nvPr/>
        </p:nvSpPr>
        <p:spPr>
          <a:xfrm>
            <a:off x="1388225" y="2279419"/>
            <a:ext cx="8562110" cy="824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30000"/>
              </a:lnSpc>
              <a:spcAft>
                <a:spcPts val="0"/>
              </a:spcAft>
              <a:tabLst>
                <a:tab pos="346075" algn="l"/>
              </a:tabLst>
            </a:pP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lòng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380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6FC825-9819-4C4B-BA5C-FAEBF11787F9}"/>
              </a:ext>
            </a:extLst>
          </p:cNvPr>
          <p:cNvSpPr txBox="1"/>
          <p:nvPr/>
        </p:nvSpPr>
        <p:spPr>
          <a:xfrm>
            <a:off x="4703500" y="1206778"/>
            <a:ext cx="33441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D1CE8-1477-4EF7-B093-AD6515BA6945}"/>
              </a:ext>
            </a:extLst>
          </p:cNvPr>
          <p:cNvSpPr txBox="1"/>
          <p:nvPr/>
        </p:nvSpPr>
        <p:spPr>
          <a:xfrm>
            <a:off x="1121951" y="2464825"/>
            <a:ext cx="109017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kern="1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5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6FC825-9819-4C4B-BA5C-FAEBF11787F9}"/>
              </a:ext>
            </a:extLst>
          </p:cNvPr>
          <p:cNvSpPr txBox="1"/>
          <p:nvPr/>
        </p:nvSpPr>
        <p:spPr>
          <a:xfrm>
            <a:off x="4703500" y="1206778"/>
            <a:ext cx="33441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D1CE8-1477-4EF7-B093-AD6515BA6945}"/>
              </a:ext>
            </a:extLst>
          </p:cNvPr>
          <p:cNvSpPr txBox="1"/>
          <p:nvPr/>
        </p:nvSpPr>
        <p:spPr>
          <a:xfrm>
            <a:off x="1121951" y="2464825"/>
            <a:ext cx="109017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kern="1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2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6FC825-9819-4C4B-BA5C-FAEBF11787F9}"/>
              </a:ext>
            </a:extLst>
          </p:cNvPr>
          <p:cNvSpPr txBox="1"/>
          <p:nvPr/>
        </p:nvSpPr>
        <p:spPr>
          <a:xfrm>
            <a:off x="4703500" y="1206778"/>
            <a:ext cx="33441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D1CE8-1477-4EF7-B093-AD6515BA6945}"/>
              </a:ext>
            </a:extLst>
          </p:cNvPr>
          <p:cNvSpPr txBox="1"/>
          <p:nvPr/>
        </p:nvSpPr>
        <p:spPr>
          <a:xfrm>
            <a:off x="1121951" y="2464825"/>
            <a:ext cx="109017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??</a:t>
            </a:r>
            <a:endParaRPr lang="en-US" sz="4400" kern="1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45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7">
            <a:extLst>
              <a:ext uri="{FF2B5EF4-FFF2-40B4-BE49-F238E27FC236}">
                <a16:creationId xmlns:a16="http://schemas.microsoft.com/office/drawing/2014/main" id="{F13223F8-1350-3D75-E1B8-CCAA5F73C0E4}"/>
              </a:ext>
            </a:extLst>
          </p:cNvPr>
          <p:cNvSpPr/>
          <p:nvPr/>
        </p:nvSpPr>
        <p:spPr>
          <a:xfrm>
            <a:off x="3644900" y="1092200"/>
            <a:ext cx="4122738" cy="8810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ko-KR" alt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F2B040DA-4ADA-B2E8-3E76-F032B4A5AE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86350" y="4059238"/>
            <a:ext cx="1922463" cy="1890712"/>
          </a:xfrm>
          <a:prstGeom prst="rect">
            <a:avLst/>
          </a:prstGeom>
        </p:spPr>
      </p:pic>
      <p:pic>
        <p:nvPicPr>
          <p:cNvPr id="2" name="Good Old Days by Joakim Karud (Official).mp3">
            <a:hlinkClick r:id="" action="ppaction://media"/>
            <a:extLst>
              <a:ext uri="{FF2B5EF4-FFF2-40B4-BE49-F238E27FC236}">
                <a16:creationId xmlns:a16="http://schemas.microsoft.com/office/drawing/2014/main" id="{AE30B645-19C8-4B83-509F-CA1E46602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0" y="64516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7EEDE3-557C-2833-90F3-FCE65C81CEAF}"/>
              </a:ext>
            </a:extLst>
          </p:cNvPr>
          <p:cNvSpPr/>
          <p:nvPr/>
        </p:nvSpPr>
        <p:spPr>
          <a:xfrm>
            <a:off x="4327524" y="2154238"/>
            <a:ext cx="2858279" cy="735063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38100" cmpd="sng">
                  <a:solidFill>
                    <a:srgbClr val="EA661B"/>
                  </a:solidFill>
                  <a:prstDash val="solid"/>
                </a:ln>
                <a:solidFill>
                  <a:srgbClr val="FDC9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Lên</a:t>
            </a:r>
            <a:r>
              <a:rPr lang="en-US" sz="4000" b="1" dirty="0">
                <a:ln w="38100" cmpd="sng">
                  <a:solidFill>
                    <a:srgbClr val="EA661B"/>
                  </a:solidFill>
                  <a:prstDash val="solid"/>
                </a:ln>
                <a:solidFill>
                  <a:srgbClr val="FDC9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000" b="1" dirty="0" err="1">
                <a:ln w="38100" cmpd="sng">
                  <a:solidFill>
                    <a:srgbClr val="EA661B"/>
                  </a:solidFill>
                  <a:prstDash val="solid"/>
                </a:ln>
                <a:solidFill>
                  <a:srgbClr val="FDC9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rẫy</a:t>
            </a:r>
            <a:endParaRPr lang="en-US" sz="4000" b="1" dirty="0">
              <a:ln w="38100" cmpd="sng">
                <a:solidFill>
                  <a:srgbClr val="EA661B"/>
                </a:solidFill>
                <a:prstDash val="solid"/>
              </a:ln>
              <a:solidFill>
                <a:srgbClr val="FDC9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144FED-E7E6-7823-71A7-A9E34F6B0E51}"/>
              </a:ext>
            </a:extLst>
          </p:cNvPr>
          <p:cNvSpPr txBox="1"/>
          <p:nvPr/>
        </p:nvSpPr>
        <p:spPr>
          <a:xfrm>
            <a:off x="596900" y="2154238"/>
            <a:ext cx="2660650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50800" dist="50800" dir="5400000" sx="96000" sy="96000" algn="ctr" rotWithShape="0">
                    <a:prstClr val="whit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50800" dist="50800" dir="5400000" sx="96000" sy="96000" algn="ctr" rotWithShape="0">
                    <a:prstClr val="whit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50800" dist="50800" dir="5400000" sx="96000" sy="96000" algn="ctr" rotWithShape="0">
                    <a:prstClr val="whit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effectLst>
                  <a:outerShdw blurRad="50800" dist="50800" dir="5400000" sx="96000" sy="96000" algn="ctr" rotWithShape="0">
                    <a:prstClr val="whit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23">
            <a:extLst>
              <a:ext uri="{FF2B5EF4-FFF2-40B4-BE49-F238E27FC236}">
                <a16:creationId xmlns:a16="http://schemas.microsoft.com/office/drawing/2014/main" id="{0A05F541-5DC9-0AE4-7437-1059241F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E937D555-F6E7-AF17-A267-6360FEFD6A7F}"/>
              </a:ext>
            </a:extLst>
          </p:cNvPr>
          <p:cNvGrpSpPr>
            <a:grpSpLocks/>
          </p:cNvGrpSpPr>
          <p:nvPr/>
        </p:nvGrpSpPr>
        <p:grpSpPr bwMode="auto">
          <a:xfrm>
            <a:off x="1755774" y="1192213"/>
            <a:ext cx="9185276" cy="4178300"/>
            <a:chOff x="1177774" y="2598340"/>
            <a:chExt cx="4901933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A94BEAA1-DB4F-049C-21E3-9A8015589C2C}"/>
                </a:ext>
              </a:extLst>
            </p:cNvPr>
            <p:cNvSpPr/>
            <p:nvPr/>
          </p:nvSpPr>
          <p:spPr>
            <a:xfrm>
              <a:off x="1177774" y="2598340"/>
              <a:ext cx="4901933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32ECC81-CC40-A2D8-B945-95222B2CDC1B}"/>
                </a:ext>
              </a:extLst>
            </p:cNvPr>
            <p:cNvSpPr txBox="1"/>
            <p:nvPr/>
          </p:nvSpPr>
          <p:spPr>
            <a:xfrm>
              <a:off x="1573938" y="2659995"/>
              <a:ext cx="4109530" cy="8020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8000" dirty="0">
                  <a:ln>
                    <a:solidFill>
                      <a:prstClr val="black"/>
                    </a:solidFill>
                  </a:ln>
                  <a:solidFill>
                    <a:srgbClr val="0070C0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LUYỆN  ĐỌC THÀNH TIẾNG</a:t>
              </a:r>
              <a:endParaRPr lang="zh-CN" altLang="en-US" sz="800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B3C6DBC3-B61A-8FAD-19E1-962389945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  <p:pic>
        <p:nvPicPr>
          <p:cNvPr id="12293" name="Picture 3">
            <a:extLst>
              <a:ext uri="{FF2B5EF4-FFF2-40B4-BE49-F238E27FC236}">
                <a16:creationId xmlns:a16="http://schemas.microsoft.com/office/drawing/2014/main" id="{D7E7FB14-070C-2FFC-77BA-1E6EB4F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3" y="2698750"/>
            <a:ext cx="2493962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>
            <a:extLst>
              <a:ext uri="{FF2B5EF4-FFF2-40B4-BE49-F238E27FC236}">
                <a16:creationId xmlns:a16="http://schemas.microsoft.com/office/drawing/2014/main" id="{BC5A5856-937F-6AEC-68CB-E7E2D7573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3606800"/>
            <a:ext cx="16383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2">
            <a:extLst>
              <a:ext uri="{FF2B5EF4-FFF2-40B4-BE49-F238E27FC236}">
                <a16:creationId xmlns:a16="http://schemas.microsoft.com/office/drawing/2014/main" id="{C89D60A1-5262-5995-A777-B4BF611E6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554038"/>
            <a:ext cx="523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1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255E7C-DB2D-4713-8B0D-CC6F2EA8FE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6523"/>
          <a:stretch/>
        </p:blipFill>
        <p:spPr>
          <a:xfrm>
            <a:off x="-58189" y="0"/>
            <a:ext cx="12250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4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7">
            <a:extLst>
              <a:ext uri="{FF2B5EF4-FFF2-40B4-BE49-F238E27FC236}">
                <a16:creationId xmlns:a16="http://schemas.microsoft.com/office/drawing/2014/main" id="{2FD24584-F377-3CFA-E243-197756488746}"/>
              </a:ext>
            </a:extLst>
          </p:cNvPr>
          <p:cNvSpPr/>
          <p:nvPr/>
        </p:nvSpPr>
        <p:spPr>
          <a:xfrm>
            <a:off x="930275" y="754063"/>
            <a:ext cx="10825163" cy="5321300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000" dirty="0">
              <a:solidFill>
                <a:srgbClr val="0070C0"/>
              </a:solidFill>
              <a:ea typeface="思源黑体 CN Bold" panose="020B0800000000000000"/>
            </a:endParaRPr>
          </a:p>
        </p:txBody>
      </p:sp>
      <p:sp>
        <p:nvSpPr>
          <p:cNvPr id="9" name="矩形 29">
            <a:extLst>
              <a:ext uri="{FF2B5EF4-FFF2-40B4-BE49-F238E27FC236}">
                <a16:creationId xmlns:a16="http://schemas.microsoft.com/office/drawing/2014/main" id="{8BFF607A-A246-7399-7A75-94742CCE0180}"/>
              </a:ext>
            </a:extLst>
          </p:cNvPr>
          <p:cNvSpPr/>
          <p:nvPr/>
        </p:nvSpPr>
        <p:spPr>
          <a:xfrm>
            <a:off x="2641600" y="1098550"/>
            <a:ext cx="8428038" cy="612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vi-VN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 đọc chia làm 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5</a:t>
            </a:r>
            <a:r>
              <a:rPr lang="vi-VN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khổ</a:t>
            </a:r>
            <a:r>
              <a:rPr lang="vi-VN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0D134FDD-873D-E668-AB64-7E2A319CA1E4}"/>
              </a:ext>
            </a:extLst>
          </p:cNvPr>
          <p:cNvSpPr/>
          <p:nvPr/>
        </p:nvSpPr>
        <p:spPr>
          <a:xfrm>
            <a:off x="2641600" y="1917700"/>
            <a:ext cx="8428038" cy="612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Khổ</a:t>
            </a:r>
            <a:r>
              <a:rPr lang="vi-VN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1: Từ đầu .... 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Theo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bước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chân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nô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đùa</a:t>
            </a:r>
            <a:r>
              <a:rPr lang="vi-VN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?</a:t>
            </a:r>
          </a:p>
        </p:txBody>
      </p:sp>
      <p:sp>
        <p:nvSpPr>
          <p:cNvPr id="4" name="矩形 29">
            <a:extLst>
              <a:ext uri="{FF2B5EF4-FFF2-40B4-BE49-F238E27FC236}">
                <a16:creationId xmlns:a16="http://schemas.microsoft.com/office/drawing/2014/main" id="{DEB4FDA1-DBA0-AD15-4F0D-D06F196B09AD}"/>
              </a:ext>
            </a:extLst>
          </p:cNvPr>
          <p:cNvSpPr/>
          <p:nvPr/>
        </p:nvSpPr>
        <p:spPr>
          <a:xfrm>
            <a:off x="2641600" y="2692400"/>
            <a:ext cx="8428038" cy="6127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Khổ</a:t>
            </a:r>
            <a:r>
              <a:rPr lang="vi-VN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2: Tiếp theo... 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Tia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nắng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chuyền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long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lanh</a:t>
            </a:r>
            <a:r>
              <a:rPr lang="vi-VN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sp>
        <p:nvSpPr>
          <p:cNvPr id="5" name="矩形 29">
            <a:extLst>
              <a:ext uri="{FF2B5EF4-FFF2-40B4-BE49-F238E27FC236}">
                <a16:creationId xmlns:a16="http://schemas.microsoft.com/office/drawing/2014/main" id="{44BE9C0B-C1AB-0020-EA26-C7D9D84FF664}"/>
              </a:ext>
            </a:extLst>
          </p:cNvPr>
          <p:cNvSpPr/>
          <p:nvPr/>
        </p:nvSpPr>
        <p:spPr>
          <a:xfrm>
            <a:off x="2641600" y="3502025"/>
            <a:ext cx="8428038" cy="6129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Khổ</a:t>
            </a:r>
            <a:r>
              <a:rPr lang="vi-VN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3: Tiếp theo ...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Xôn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xao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hoài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bước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chân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vi-VN" altLang="en-US" sz="3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0" name="矩形 29">
            <a:extLst>
              <a:ext uri="{FF2B5EF4-FFF2-40B4-BE49-F238E27FC236}">
                <a16:creationId xmlns:a16="http://schemas.microsoft.com/office/drawing/2014/main" id="{92016705-11CE-B846-74BD-6EE3EB5000F0}"/>
              </a:ext>
            </a:extLst>
          </p:cNvPr>
          <p:cNvSpPr/>
          <p:nvPr/>
        </p:nvSpPr>
        <p:spPr>
          <a:xfrm>
            <a:off x="2641600" y="4973638"/>
            <a:ext cx="8428038" cy="6127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Khổ</a:t>
            </a:r>
            <a:r>
              <a:rPr lang="vi-VN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5</a:t>
            </a:r>
            <a:r>
              <a:rPr lang="vi-VN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Còn lại</a:t>
            </a:r>
          </a:p>
        </p:txBody>
      </p:sp>
      <p:sp>
        <p:nvSpPr>
          <p:cNvPr id="11" name="矩形 29">
            <a:extLst>
              <a:ext uri="{FF2B5EF4-FFF2-40B4-BE49-F238E27FC236}">
                <a16:creationId xmlns:a16="http://schemas.microsoft.com/office/drawing/2014/main" id="{C78986A1-9DBC-3DE2-33C5-B13287D5F032}"/>
              </a:ext>
            </a:extLst>
          </p:cNvPr>
          <p:cNvSpPr/>
          <p:nvPr/>
        </p:nvSpPr>
        <p:spPr>
          <a:xfrm>
            <a:off x="2641600" y="4227513"/>
            <a:ext cx="8428038" cy="612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Khổ</a:t>
            </a:r>
            <a:r>
              <a:rPr lang="vi-VN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</a:t>
            </a:r>
            <a:r>
              <a:rPr lang="vi-VN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Tiếp theo ...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Suối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lượn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lờ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vây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alt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037041-BCF5-090F-F9B0-93A128596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593725"/>
            <a:ext cx="1219200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6C12AD8-387B-40C1-DB1B-7026DE1B5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963" y="0"/>
            <a:ext cx="1951037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CCC0C8-1BFB-FE9C-1452-C4FE582C9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34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3A9BB7B-7AB4-9098-7F5D-378C8093FD96}"/>
              </a:ext>
            </a:extLst>
          </p:cNvPr>
          <p:cNvSpPr txBox="1"/>
          <p:nvPr/>
        </p:nvSpPr>
        <p:spPr>
          <a:xfrm>
            <a:off x="1743274" y="702978"/>
            <a:ext cx="9246459" cy="2585291"/>
          </a:xfrm>
          <a:prstGeom prst="rect">
            <a:avLst/>
          </a:prstGeom>
          <a:noFill/>
        </p:spPr>
        <p:txBody>
          <a:bodyPr lIns="121889" tIns="60944" rIns="121889" bIns="60944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LUYỆN ĐỌC THEO NHÓM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solidFill>
                <a:srgbClr val="0070C0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24ABE30-B8AC-8119-EF1E-2D630826D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325563"/>
            <a:ext cx="928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C041FDD-FC18-4DC1-8EFB-A584903F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287338"/>
            <a:ext cx="9286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9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8">
            <a:extLst>
              <a:ext uri="{FF2B5EF4-FFF2-40B4-BE49-F238E27FC236}">
                <a16:creationId xmlns:a16="http://schemas.microsoft.com/office/drawing/2014/main" id="{B7690612-0882-B696-2293-96C8B88638FE}"/>
              </a:ext>
            </a:extLst>
          </p:cNvPr>
          <p:cNvSpPr txBox="1"/>
          <p:nvPr/>
        </p:nvSpPr>
        <p:spPr>
          <a:xfrm>
            <a:off x="1564210" y="1160178"/>
            <a:ext cx="9246459" cy="1354185"/>
          </a:xfrm>
          <a:prstGeom prst="rect">
            <a:avLst/>
          </a:prstGeom>
          <a:noFill/>
        </p:spPr>
        <p:txBody>
          <a:bodyPr lIns="121889" tIns="60944" rIns="121889" bIns="60944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khó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600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509</Words>
  <Application>Microsoft Office PowerPoint</Application>
  <PresentationFormat>Widescreen</PresentationFormat>
  <Paragraphs>73</Paragraphs>
  <Slides>35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等线</vt:lpstr>
      <vt:lpstr>SimSun</vt:lpstr>
      <vt:lpstr>Arial</vt:lpstr>
      <vt:lpstr>Arial-Rounded</vt:lpstr>
      <vt:lpstr>Calibri</vt:lpstr>
      <vt:lpstr>Calibri Light</vt:lpstr>
      <vt:lpstr>Cambria</vt:lpstr>
      <vt:lpstr>Cooper Black</vt:lpstr>
      <vt:lpstr>SVN-Yahoo</vt:lpstr>
      <vt:lpstr>Times New Roman</vt:lpstr>
      <vt:lpstr>UTM Ambrose</vt:lpstr>
      <vt:lpstr>UTM Avo</vt:lpstr>
      <vt:lpstr>UTM Brushtip-C</vt:lpstr>
      <vt:lpstr>UTM Cookies</vt:lpstr>
      <vt:lpstr>VNI-Times</vt:lpstr>
      <vt:lpstr>思源黑体 CN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86</cp:revision>
  <dcterms:created xsi:type="dcterms:W3CDTF">2023-08-26T10:26:17Z</dcterms:created>
  <dcterms:modified xsi:type="dcterms:W3CDTF">2025-09-19T01:57:25Z</dcterms:modified>
</cp:coreProperties>
</file>