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7" r:id="rId3"/>
    <p:sldMasterId id="2147483679" r:id="rId4"/>
    <p:sldMasterId id="2147483691" r:id="rId5"/>
    <p:sldMasterId id="2147483703" r:id="rId6"/>
    <p:sldMasterId id="2147483715" r:id="rId7"/>
  </p:sldMasterIdLst>
  <p:notesMasterIdLst>
    <p:notesMasterId r:id="rId20"/>
  </p:notesMasterIdLst>
  <p:sldIdLst>
    <p:sldId id="589" r:id="rId8"/>
    <p:sldId id="590" r:id="rId9"/>
    <p:sldId id="301" r:id="rId10"/>
    <p:sldId id="287" r:id="rId11"/>
    <p:sldId id="599" r:id="rId12"/>
    <p:sldId id="606" r:id="rId13"/>
    <p:sldId id="600" r:id="rId14"/>
    <p:sldId id="591" r:id="rId15"/>
    <p:sldId id="601" r:id="rId16"/>
    <p:sldId id="605" r:id="rId17"/>
    <p:sldId id="602" r:id="rId18"/>
    <p:sldId id="603"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F1"/>
    <a:srgbClr val="3E830E"/>
    <a:srgbClr val="E820A1"/>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snapToGrid="0">
      <p:cViewPr>
        <p:scale>
          <a:sx n="87" d="100"/>
          <a:sy n="87" d="100"/>
        </p:scale>
        <p:origin x="418" y="6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43230-0F13-458A-95C5-A9B71305981F}"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EED95-58A3-4679-BD02-2C47E85CA3B8}" type="slidenum">
              <a:rPr lang="en-US" smtClean="0"/>
              <a:t>‹#›</a:t>
            </a:fld>
            <a:endParaRPr lang="en-US"/>
          </a:p>
        </p:txBody>
      </p:sp>
    </p:spTree>
    <p:extLst>
      <p:ext uri="{BB962C8B-B14F-4D97-AF65-F5344CB8AC3E}">
        <p14:creationId xmlns:p14="http://schemas.microsoft.com/office/powerpoint/2010/main" val="2784321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734"/>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94"/>
            </a:lvl1pPr>
            <a:lvl2pPr marL="360731" indent="0" algn="ctr">
              <a:buNone/>
              <a:defRPr sz="1578"/>
            </a:lvl2pPr>
            <a:lvl3pPr marL="721462" indent="0" algn="ctr">
              <a:buNone/>
              <a:defRPr sz="1420"/>
            </a:lvl3pPr>
            <a:lvl4pPr marL="1082192" indent="0" algn="ctr">
              <a:buNone/>
              <a:defRPr sz="1262"/>
            </a:lvl4pPr>
            <a:lvl5pPr marL="1442923" indent="0" algn="ctr">
              <a:buNone/>
              <a:defRPr sz="1262"/>
            </a:lvl5pPr>
            <a:lvl6pPr marL="1803654" indent="0" algn="ctr">
              <a:buNone/>
              <a:defRPr sz="1262"/>
            </a:lvl6pPr>
            <a:lvl7pPr marL="2164385" indent="0" algn="ctr">
              <a:buNone/>
              <a:defRPr sz="1262"/>
            </a:lvl7pPr>
            <a:lvl8pPr marL="2525116" indent="0" algn="ctr">
              <a:buNone/>
              <a:defRPr sz="1262"/>
            </a:lvl8pPr>
            <a:lvl9pPr marL="2885846" indent="0" algn="ctr">
              <a:buNone/>
              <a:defRPr sz="1262"/>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DF14748-5C06-46BC-B6B3-6544299AEC78}" type="datetimeFigureOut">
              <a:rPr lang="en-US"/>
              <a:pPr>
                <a:defRPr/>
              </a:pPr>
              <a:t>2/13/2025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29443B-8686-494A-ADC0-F51633D1A827}" type="slidenum">
              <a:rPr lang="en-US" altLang="en-US"/>
              <a:pPr>
                <a:defRPr/>
              </a:pPr>
              <a:t>‹#›</a:t>
            </a:fld>
            <a:endParaRPr lang="en-US" altLang="en-US"/>
          </a:p>
        </p:txBody>
      </p:sp>
    </p:spTree>
    <p:extLst>
      <p:ext uri="{BB962C8B-B14F-4D97-AF65-F5344CB8AC3E}">
        <p14:creationId xmlns:p14="http://schemas.microsoft.com/office/powerpoint/2010/main" val="2454585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0971224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2025/2/13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2025/2/13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816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41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06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74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0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394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026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82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032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50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579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77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074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73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586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097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19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84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3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7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115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917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900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465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2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433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46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97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411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666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840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03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833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43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03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470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677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6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32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45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9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75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406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46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11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247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8788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3467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103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272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850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928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031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45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 id="2147483727" r:id="rId14"/>
    <p:sldLayoutId id="214748372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2661159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32023828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134022443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11395340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106413360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wm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15.xml"/><Relationship Id="rId7" Type="http://schemas.openxmlformats.org/officeDocument/2006/relationships/image" Target="../media/image22.GIF"/><Relationship Id="rId2" Type="http://schemas.openxmlformats.org/officeDocument/2006/relationships/audio" Target="file:///D:\Mucsic3\hay%20hat%20len.mp3" TargetMode="External"/><Relationship Id="rId1" Type="http://schemas.microsoft.com/office/2007/relationships/media" Target="file:///D:\Mucsic3\hay%20hat%20len.mp3" TargetMode="Externa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wmf"/><Relationship Id="rId9" Type="http://schemas.openxmlformats.org/officeDocument/2006/relationships/image" Target="../media/image2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tbrd0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79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92"/>
          <p:cNvSpPr txBox="1">
            <a:spLocks noChangeArrowheads="1"/>
          </p:cNvSpPr>
          <p:nvPr/>
        </p:nvSpPr>
        <p:spPr bwMode="auto">
          <a:xfrm>
            <a:off x="1300988" y="1188574"/>
            <a:ext cx="9465522" cy="378565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None/>
              <a:defRPr/>
            </a:pPr>
            <a:r>
              <a:rPr lang="en-US" altLang="zh-CN" sz="4000" b="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rPr>
              <a:t>CHÀO MỪNG QUÝ </a:t>
            </a:r>
            <a:r>
              <a:rPr lang="en-US" altLang="zh-CN" sz="4000" b="1"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rPr>
              <a:t>THẦY CÔ </a:t>
            </a:r>
            <a:endParaRPr lang="en-US" altLang="zh-CN" sz="4000" b="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endParaRPr>
          </a:p>
          <a:p>
            <a:pPr algn="ctr">
              <a:lnSpc>
                <a:spcPct val="100000"/>
              </a:lnSpc>
              <a:spcBef>
                <a:spcPct val="0"/>
              </a:spcBef>
              <a:buNone/>
              <a:defRPr/>
            </a:pPr>
            <a:r>
              <a:rPr lang="en-US" altLang="zh-CN" sz="4000" b="1"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rPr>
              <a:t>VỀ THĂM LỚP</a:t>
            </a:r>
            <a:endParaRPr lang="en-US" altLang="zh-CN" sz="4000" b="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endParaRPr>
          </a:p>
          <a:p>
            <a:pPr algn="ctr">
              <a:lnSpc>
                <a:spcPct val="100000"/>
              </a:lnSpc>
              <a:spcBef>
                <a:spcPct val="0"/>
              </a:spcBef>
              <a:buNone/>
              <a:defRPr/>
            </a:pPr>
            <a:r>
              <a:rPr lang="en-US" altLang="zh-CN" sz="4000" b="1" smtClean="0">
                <a:ln w="13462">
                  <a:solidFill>
                    <a:schemeClr val="bg1"/>
                  </a:solidFill>
                  <a:prstDash val="solid"/>
                </a:ln>
                <a:solidFill>
                  <a:schemeClr val="accent4">
                    <a:lumMod val="75000"/>
                  </a:schemeClr>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rPr>
              <a:t>MÔN TIẾNG </a:t>
            </a:r>
            <a:r>
              <a:rPr lang="en-US" altLang="zh-CN" sz="4000" b="1" smtClean="0">
                <a:ln w="13462">
                  <a:solidFill>
                    <a:schemeClr val="bg1"/>
                  </a:solidFill>
                  <a:prstDash val="solid"/>
                </a:ln>
                <a:solidFill>
                  <a:schemeClr val="accent4">
                    <a:lumMod val="75000"/>
                  </a:schemeClr>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rPr>
              <a:t>VIỆT – LỚP 5</a:t>
            </a:r>
            <a:endParaRPr lang="en-US" altLang="zh-CN" sz="4000" b="1" smtClean="0">
              <a:ln w="13462">
                <a:solidFill>
                  <a:schemeClr val="bg1"/>
                </a:solidFill>
                <a:prstDash val="solid"/>
              </a:ln>
              <a:solidFill>
                <a:schemeClr val="accent4">
                  <a:lumMod val="75000"/>
                </a:schemeClr>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endParaRPr>
          </a:p>
          <a:p>
            <a:pPr algn="ctr">
              <a:lnSpc>
                <a:spcPct val="100000"/>
              </a:lnSpc>
              <a:spcBef>
                <a:spcPct val="0"/>
              </a:spcBef>
              <a:buNone/>
              <a:defRPr/>
            </a:pPr>
            <a:r>
              <a:rPr lang="en-US" altLang="zh-CN" sz="4000" b="1" smtClean="0">
                <a:ln w="13462">
                  <a:solidFill>
                    <a:schemeClr val="bg1"/>
                  </a:solidFill>
                  <a:prstDash val="solid"/>
                </a:ln>
                <a:solidFill>
                  <a:srgbClr val="0070C0"/>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rPr>
              <a:t>BÀI ĐỌC 4: BẦU TRỜI MÙA THU </a:t>
            </a:r>
          </a:p>
          <a:p>
            <a:pPr lvl="0" algn="ctr">
              <a:lnSpc>
                <a:spcPct val="100000"/>
              </a:lnSpc>
              <a:spcBef>
                <a:spcPct val="0"/>
              </a:spcBef>
              <a:buNone/>
              <a:defRPr/>
            </a:pPr>
            <a:r>
              <a:rPr lang="en-US" altLang="zh-CN" sz="4000" b="1">
                <a:ln w="13462">
                  <a:solidFill>
                    <a:prstClr val="white"/>
                  </a:solidFill>
                  <a:prstDash val="solid"/>
                </a:ln>
                <a:solidFill>
                  <a:srgbClr val="FF0000"/>
                </a:solidFill>
                <a:effectLst>
                  <a:outerShdw dist="38100" dir="2700000" algn="bl" rotWithShape="0">
                    <a:srgbClr val="5B9BD5"/>
                  </a:outerShdw>
                </a:effectLst>
                <a:latin typeface="Times New Roman" panose="02020603050405020304" pitchFamily="18" charset="0"/>
                <a:ea typeface="印品黑体" panose="00000500000000000000" pitchFamily="2" charset="-122"/>
                <a:cs typeface="Times New Roman" panose="02020603050405020304" pitchFamily="18" charset="0"/>
              </a:rPr>
              <a:t>GV: LÊ THỊ THẮM -  LỚP 5A3</a:t>
            </a:r>
          </a:p>
          <a:p>
            <a:pPr lvl="0" algn="ctr">
              <a:lnSpc>
                <a:spcPct val="100000"/>
              </a:lnSpc>
              <a:spcBef>
                <a:spcPct val="0"/>
              </a:spcBef>
              <a:buNone/>
              <a:defRPr/>
            </a:pPr>
            <a:r>
              <a:rPr lang="en-US" altLang="zh-CN" sz="4000" b="1">
                <a:ln w="13462">
                  <a:solidFill>
                    <a:prstClr val="white"/>
                  </a:solidFill>
                  <a:prstDash val="solid"/>
                </a:ln>
                <a:solidFill>
                  <a:srgbClr val="FF0000"/>
                </a:solidFill>
                <a:effectLst>
                  <a:outerShdw dist="38100" dir="2700000" algn="bl" rotWithShape="0">
                    <a:srgbClr val="5B9BD5"/>
                  </a:outerShdw>
                </a:effectLst>
                <a:latin typeface="Times New Roman" panose="02020603050405020304" pitchFamily="18" charset="0"/>
                <a:ea typeface="印品黑体" panose="00000500000000000000" pitchFamily="2" charset="-122"/>
                <a:cs typeface="Times New Roman" panose="02020603050405020304" pitchFamily="18" charset="0"/>
              </a:rPr>
              <a:t>TRƯỜNG TIỂU HỌC SỐ 2 CÁT TRINH</a:t>
            </a:r>
            <a:endParaRPr lang="zh-CN" altLang="en-US" sz="4000" b="1" dirty="0">
              <a:ln w="13462">
                <a:solidFill>
                  <a:prstClr val="white"/>
                </a:solidFill>
                <a:prstDash val="solid"/>
              </a:ln>
              <a:solidFill>
                <a:srgbClr val="FF0000"/>
              </a:solidFill>
              <a:effectLst>
                <a:outerShdw dist="38100" dir="2700000" algn="bl" rotWithShape="0">
                  <a:srgbClr val="5B9BD5"/>
                </a:outerShdw>
              </a:effectLst>
              <a:latin typeface="Times New Roman" panose="02020603050405020304" pitchFamily="18" charset="0"/>
              <a:ea typeface="印品黑体" panose="00000500000000000000" pitchFamily="2" charset="-122"/>
              <a:cs typeface="Times New Roman" panose="02020603050405020304" pitchFamily="18" charset="0"/>
            </a:endParaRPr>
          </a:p>
        </p:txBody>
      </p:sp>
      <p:pic>
        <p:nvPicPr>
          <p:cNvPr id="6148" name="Picture 8" descr="HongT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9834" y="4677311"/>
            <a:ext cx="1340193" cy="138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HongT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22599" y="4780306"/>
            <a:ext cx="1171104" cy="138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083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4;p18">
            <a:extLst>
              <a:ext uri="{FF2B5EF4-FFF2-40B4-BE49-F238E27FC236}">
                <a16:creationId xmlns:a16="http://schemas.microsoft.com/office/drawing/2014/main" id="{2334D811-006A-554F-2368-B522F993D6C2}"/>
              </a:ext>
            </a:extLst>
          </p:cNvPr>
          <p:cNvSpPr txBox="1"/>
          <p:nvPr/>
        </p:nvSpPr>
        <p:spPr>
          <a:xfrm>
            <a:off x="3263528" y="29636"/>
            <a:ext cx="5383787"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cs typeface="Arial"/>
                <a:sym typeface="Arial"/>
              </a:rPr>
              <a:t>LUYỆN ĐỌC NÂNG CAO</a:t>
            </a:r>
          </a:p>
        </p:txBody>
      </p:sp>
      <p:sp>
        <p:nvSpPr>
          <p:cNvPr id="4" name="Rectangle 3"/>
          <p:cNvSpPr/>
          <p:nvPr/>
        </p:nvSpPr>
        <p:spPr>
          <a:xfrm>
            <a:off x="727788" y="861605"/>
            <a:ext cx="10618237" cy="4509953"/>
          </a:xfrm>
          <a:prstGeom prst="rect">
            <a:avLst/>
          </a:prstGeom>
        </p:spPr>
        <p:txBody>
          <a:bodyPr wrap="square">
            <a:spAutoFit/>
          </a:bodyPr>
          <a:lstStyle/>
          <a:p>
            <a:pPr algn="just">
              <a:lnSpc>
                <a:spcPct val="150000"/>
              </a:lnSpc>
              <a:spcAft>
                <a:spcPts val="600"/>
              </a:spcAft>
            </a:pPr>
            <a:r>
              <a:rPr lang="en-US" sz="3200" smtClean="0"/>
              <a:t>       </a:t>
            </a:r>
            <a:r>
              <a:rPr lang="en-US" sz="3200" b="1" smtClean="0">
                <a:solidFill>
                  <a:srgbClr val="002060"/>
                </a:solidFill>
                <a:latin typeface="UTM Avo" panose="02040603050506020204"/>
              </a:rPr>
              <a:t>Tôi </a:t>
            </a:r>
            <a:r>
              <a:rPr lang="en-US" sz="3200" b="1">
                <a:solidFill>
                  <a:srgbClr val="002060"/>
                </a:solidFill>
                <a:latin typeface="UTM Avo" panose="02040603050506020204"/>
              </a:rPr>
              <a:t>cùng bọn trẻ đi ra cánh đồng. Buổi sáng tháng Chín mát mẻ và dễ chịu. Tôi nói với các em</a:t>
            </a:r>
            <a:r>
              <a:rPr lang="en-US" sz="3200" b="1" smtClean="0">
                <a:solidFill>
                  <a:srgbClr val="002060"/>
                </a:solidFill>
                <a:latin typeface="UTM Avo" panose="02040603050506020204"/>
              </a:rPr>
              <a:t>:</a:t>
            </a:r>
          </a:p>
          <a:p>
            <a:pPr algn="just">
              <a:lnSpc>
                <a:spcPct val="150000"/>
              </a:lnSpc>
              <a:spcAft>
                <a:spcPts val="600"/>
              </a:spcAft>
            </a:pPr>
            <a:r>
              <a:rPr lang="en-US" sz="3200" b="1" smtClean="0">
                <a:solidFill>
                  <a:srgbClr val="002060"/>
                </a:solidFill>
                <a:latin typeface="UTM Avo" panose="02040603050506020204"/>
              </a:rPr>
              <a:t>      - Các em hãy nhìn lên bầu trời mà xem. Mùa hè, nó rất nóng và cháy lên những tia sáng của ngọn lửa. Còn bây giờ, bầu trời thế nào? Hãy suy nghĩ và chọn những từ ngữ thích hợp để miêu tả nó.</a:t>
            </a:r>
            <a:endParaRPr lang="en-US" sz="3200" b="1">
              <a:solidFill>
                <a:srgbClr val="002060"/>
              </a:solidFill>
              <a:latin typeface="UTM Avo" panose="02040603050506020204"/>
            </a:endParaRPr>
          </a:p>
        </p:txBody>
      </p:sp>
    </p:spTree>
    <p:extLst>
      <p:ext uri="{BB962C8B-B14F-4D97-AF65-F5344CB8AC3E}">
        <p14:creationId xmlns:p14="http://schemas.microsoft.com/office/powerpoint/2010/main" val="69297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284;p18">
            <a:extLst>
              <a:ext uri="{FF2B5EF4-FFF2-40B4-BE49-F238E27FC236}">
                <a16:creationId xmlns:a16="http://schemas.microsoft.com/office/drawing/2014/main" id="{2334D811-006A-554F-2368-B522F993D6C2}"/>
              </a:ext>
            </a:extLst>
          </p:cNvPr>
          <p:cNvSpPr txBox="1"/>
          <p:nvPr/>
        </p:nvSpPr>
        <p:spPr>
          <a:xfrm>
            <a:off x="3263528" y="-63673"/>
            <a:ext cx="5383787" cy="738664"/>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200" b="1" kern="0" dirty="0">
                <a:solidFill>
                  <a:srgbClr val="C00000"/>
                </a:solidFill>
                <a:latin typeface="UTM Avo" panose="02040603050506020204" pitchFamily="18" charset="0"/>
                <a:cs typeface="Arial"/>
                <a:sym typeface="Arial"/>
              </a:rPr>
              <a:t>LUYỆN ĐỌC NÂNG CAO</a:t>
            </a:r>
          </a:p>
        </p:txBody>
      </p:sp>
      <p:cxnSp>
        <p:nvCxnSpPr>
          <p:cNvPr id="11" name="Straight Connector 10"/>
          <p:cNvCxnSpPr/>
          <p:nvPr/>
        </p:nvCxnSpPr>
        <p:spPr>
          <a:xfrm flipH="1">
            <a:off x="10978721" y="155898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sp>
        <p:nvSpPr>
          <p:cNvPr id="2" name="Rectangle 1"/>
          <p:cNvSpPr/>
          <p:nvPr/>
        </p:nvSpPr>
        <p:spPr>
          <a:xfrm>
            <a:off x="774440" y="656329"/>
            <a:ext cx="10591553" cy="4601260"/>
          </a:xfrm>
          <a:prstGeom prst="rect">
            <a:avLst/>
          </a:prstGeom>
        </p:spPr>
        <p:txBody>
          <a:bodyPr wrap="square">
            <a:spAutoFit/>
          </a:bodyPr>
          <a:lstStyle/>
          <a:p>
            <a:pPr algn="just">
              <a:lnSpc>
                <a:spcPct val="150000"/>
              </a:lnSpc>
              <a:spcAft>
                <a:spcPts val="600"/>
              </a:spcAft>
            </a:pPr>
            <a:r>
              <a:rPr lang="en-US" sz="3200" smtClean="0"/>
              <a:t>       </a:t>
            </a:r>
            <a:r>
              <a:rPr lang="en-US" sz="3200" b="1" i="1" smtClean="0">
                <a:solidFill>
                  <a:srgbClr val="002060"/>
                </a:solidFill>
                <a:latin typeface="UTM Avo" panose="02040603050506020204"/>
              </a:rPr>
              <a:t>Tôi </a:t>
            </a:r>
            <a:r>
              <a:rPr lang="en-US" sz="3200" b="1" i="1">
                <a:solidFill>
                  <a:srgbClr val="002060"/>
                </a:solidFill>
                <a:latin typeface="UTM Avo" panose="02040603050506020204"/>
              </a:rPr>
              <a:t>cùng bọn trẻ đi ra cánh </a:t>
            </a:r>
            <a:r>
              <a:rPr lang="en-US" sz="3200" b="1" i="1" smtClean="0">
                <a:solidFill>
                  <a:srgbClr val="002060"/>
                </a:solidFill>
                <a:latin typeface="UTM Avo" panose="02040603050506020204"/>
              </a:rPr>
              <a:t>đồng. </a:t>
            </a:r>
            <a:r>
              <a:rPr lang="en-US" sz="3200" b="1" i="1">
                <a:solidFill>
                  <a:srgbClr val="002060"/>
                </a:solidFill>
                <a:latin typeface="UTM Avo" panose="02040603050506020204"/>
              </a:rPr>
              <a:t>Buổi sáng tháng Chín </a:t>
            </a:r>
            <a:r>
              <a:rPr lang="en-US" sz="3200" b="1" i="1">
                <a:solidFill>
                  <a:srgbClr val="FF0000"/>
                </a:solidFill>
                <a:latin typeface="UTM Avo" panose="02040603050506020204"/>
              </a:rPr>
              <a:t>mát mẻ </a:t>
            </a:r>
            <a:r>
              <a:rPr lang="en-US" sz="3200" b="1" i="1">
                <a:solidFill>
                  <a:srgbClr val="002060"/>
                </a:solidFill>
                <a:latin typeface="UTM Avo" panose="02040603050506020204"/>
              </a:rPr>
              <a:t>và </a:t>
            </a:r>
            <a:r>
              <a:rPr lang="en-US" sz="3200" b="1" i="1">
                <a:solidFill>
                  <a:srgbClr val="FF0000"/>
                </a:solidFill>
                <a:latin typeface="UTM Avo" panose="02040603050506020204"/>
              </a:rPr>
              <a:t>dễ chịu</a:t>
            </a:r>
            <a:r>
              <a:rPr lang="en-US" sz="3200" b="1" i="1">
                <a:solidFill>
                  <a:srgbClr val="002060"/>
                </a:solidFill>
                <a:latin typeface="UTM Avo" panose="02040603050506020204"/>
              </a:rPr>
              <a:t>. Tôi nói với các em</a:t>
            </a:r>
            <a:r>
              <a:rPr lang="en-US" sz="3200" b="1" i="1" smtClean="0">
                <a:solidFill>
                  <a:srgbClr val="002060"/>
                </a:solidFill>
                <a:latin typeface="UTM Avo" panose="02040603050506020204"/>
              </a:rPr>
              <a:t>:</a:t>
            </a:r>
          </a:p>
          <a:p>
            <a:pPr algn="just">
              <a:lnSpc>
                <a:spcPct val="150000"/>
              </a:lnSpc>
              <a:spcAft>
                <a:spcPts val="600"/>
              </a:spcAft>
            </a:pPr>
            <a:r>
              <a:rPr lang="en-US" sz="3200" b="1" i="1" smtClean="0">
                <a:solidFill>
                  <a:srgbClr val="002060"/>
                </a:solidFill>
                <a:latin typeface="UTM Avo" panose="02040603050506020204"/>
              </a:rPr>
              <a:t>      - </a:t>
            </a:r>
            <a:r>
              <a:rPr lang="en-US" sz="3200" b="1" i="1">
                <a:solidFill>
                  <a:srgbClr val="002060"/>
                </a:solidFill>
                <a:latin typeface="UTM Avo" panose="02040603050506020204"/>
              </a:rPr>
              <a:t>Các em hãy nhìn lên bầu trời mà xem. Mùa hè, nó </a:t>
            </a:r>
            <a:r>
              <a:rPr lang="en-US" sz="3200" b="1" i="1">
                <a:solidFill>
                  <a:srgbClr val="FF0000"/>
                </a:solidFill>
                <a:latin typeface="UTM Avo" panose="02040603050506020204"/>
              </a:rPr>
              <a:t>rất nóng </a:t>
            </a:r>
            <a:r>
              <a:rPr lang="en-US" sz="3200" b="1" i="1">
                <a:solidFill>
                  <a:srgbClr val="002060"/>
                </a:solidFill>
                <a:latin typeface="UTM Avo" panose="02040603050506020204"/>
              </a:rPr>
              <a:t>và </a:t>
            </a:r>
            <a:r>
              <a:rPr lang="en-US" sz="3200" b="1" i="1">
                <a:solidFill>
                  <a:srgbClr val="FF0000"/>
                </a:solidFill>
                <a:latin typeface="UTM Avo" panose="02040603050506020204"/>
              </a:rPr>
              <a:t>cháy lên </a:t>
            </a:r>
            <a:r>
              <a:rPr lang="en-US" sz="3200" b="1" i="1">
                <a:solidFill>
                  <a:srgbClr val="002060"/>
                </a:solidFill>
                <a:latin typeface="UTM Avo" panose="02040603050506020204"/>
              </a:rPr>
              <a:t>những tia sáng của ngọn lửa. Còn bây giờ, bầu trời thế nào? Hãy suy nghĩ và chọn những từ ngữ thích hợp để miêu tả nó</a:t>
            </a:r>
            <a:r>
              <a:rPr lang="en-US" sz="3200" b="1" i="1" smtClean="0">
                <a:solidFill>
                  <a:srgbClr val="002060"/>
                </a:solidFill>
                <a:latin typeface="UTM Avo" panose="02040603050506020204"/>
              </a:rPr>
              <a:t>.</a:t>
            </a:r>
            <a:endParaRPr lang="en-US" sz="3200" b="1" i="1">
              <a:solidFill>
                <a:srgbClr val="002060"/>
              </a:solidFill>
              <a:latin typeface="UTM Avo" panose="02040603050506020204"/>
            </a:endParaRPr>
          </a:p>
        </p:txBody>
      </p:sp>
      <p:cxnSp>
        <p:nvCxnSpPr>
          <p:cNvPr id="46" name="Straight Connector 45"/>
          <p:cNvCxnSpPr/>
          <p:nvPr/>
        </p:nvCxnSpPr>
        <p:spPr>
          <a:xfrm flipH="1">
            <a:off x="7565358" y="893657"/>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47" name="Straight Connector 46"/>
          <p:cNvCxnSpPr/>
          <p:nvPr/>
        </p:nvCxnSpPr>
        <p:spPr>
          <a:xfrm flipH="1">
            <a:off x="7501822" y="893657"/>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48" name="Straight Connector 47"/>
          <p:cNvCxnSpPr/>
          <p:nvPr/>
        </p:nvCxnSpPr>
        <p:spPr>
          <a:xfrm flipH="1">
            <a:off x="2172048" y="159582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49" name="Straight Connector 48"/>
          <p:cNvCxnSpPr/>
          <p:nvPr/>
        </p:nvCxnSpPr>
        <p:spPr>
          <a:xfrm flipH="1">
            <a:off x="4094770" y="162463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0" name="Straight Connector 49"/>
          <p:cNvCxnSpPr/>
          <p:nvPr/>
        </p:nvCxnSpPr>
        <p:spPr>
          <a:xfrm flipH="1">
            <a:off x="4031234" y="162463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1" name="Straight Connector 50"/>
          <p:cNvCxnSpPr/>
          <p:nvPr/>
        </p:nvCxnSpPr>
        <p:spPr>
          <a:xfrm flipH="1">
            <a:off x="4075792" y="4664946"/>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4" name="Straight Connector 53"/>
          <p:cNvCxnSpPr/>
          <p:nvPr/>
        </p:nvCxnSpPr>
        <p:spPr>
          <a:xfrm flipH="1">
            <a:off x="7346136" y="1627182"/>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5" name="Straight Connector 54"/>
          <p:cNvCxnSpPr/>
          <p:nvPr/>
        </p:nvCxnSpPr>
        <p:spPr>
          <a:xfrm flipH="1">
            <a:off x="8583778" y="2419300"/>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6" name="Straight Connector 55"/>
          <p:cNvCxnSpPr/>
          <p:nvPr/>
        </p:nvCxnSpPr>
        <p:spPr>
          <a:xfrm flipH="1">
            <a:off x="8520242" y="2419300"/>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7" name="Straight Connector 56"/>
          <p:cNvCxnSpPr/>
          <p:nvPr/>
        </p:nvCxnSpPr>
        <p:spPr>
          <a:xfrm flipH="1">
            <a:off x="10097701" y="245672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8" name="Straight Connector 57"/>
          <p:cNvCxnSpPr/>
          <p:nvPr/>
        </p:nvCxnSpPr>
        <p:spPr>
          <a:xfrm flipH="1">
            <a:off x="1806647" y="313716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9" name="Straight Connector 58"/>
          <p:cNvCxnSpPr/>
          <p:nvPr/>
        </p:nvCxnSpPr>
        <p:spPr>
          <a:xfrm flipH="1">
            <a:off x="9083416" y="313716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0" name="Straight Connector 59"/>
          <p:cNvCxnSpPr/>
          <p:nvPr/>
        </p:nvCxnSpPr>
        <p:spPr>
          <a:xfrm flipH="1">
            <a:off x="9019880" y="313716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1" name="Straight Connector 60"/>
          <p:cNvCxnSpPr/>
          <p:nvPr/>
        </p:nvCxnSpPr>
        <p:spPr>
          <a:xfrm flipH="1">
            <a:off x="11365993" y="3163830"/>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2" name="Straight Connector 61"/>
          <p:cNvCxnSpPr/>
          <p:nvPr/>
        </p:nvCxnSpPr>
        <p:spPr>
          <a:xfrm flipH="1">
            <a:off x="3974528" y="3838326"/>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3" name="Straight Connector 62"/>
          <p:cNvCxnSpPr/>
          <p:nvPr/>
        </p:nvCxnSpPr>
        <p:spPr>
          <a:xfrm flipH="1">
            <a:off x="3904161" y="3838326"/>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4" name="Straight Connector 63"/>
          <p:cNvCxnSpPr/>
          <p:nvPr/>
        </p:nvCxnSpPr>
        <p:spPr>
          <a:xfrm flipH="1">
            <a:off x="1588024" y="4577432"/>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5" name="Straight Connector 64"/>
          <p:cNvCxnSpPr/>
          <p:nvPr/>
        </p:nvCxnSpPr>
        <p:spPr>
          <a:xfrm flipH="1">
            <a:off x="6378207" y="3838326"/>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6" name="Straight Connector 65"/>
          <p:cNvCxnSpPr/>
          <p:nvPr/>
        </p:nvCxnSpPr>
        <p:spPr>
          <a:xfrm flipH="1">
            <a:off x="4031234" y="4664946"/>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4" name="Straight Connector 23"/>
          <p:cNvCxnSpPr/>
          <p:nvPr/>
        </p:nvCxnSpPr>
        <p:spPr>
          <a:xfrm flipH="1">
            <a:off x="7438285" y="1634168"/>
            <a:ext cx="127073" cy="501336"/>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052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1)">
                                      <p:cBhvr>
                                        <p:cTn id="21" dur="2000"/>
                                        <p:tgtEl>
                                          <p:spTgt spid="47"/>
                                        </p:tgtEl>
                                      </p:cBhvr>
                                    </p:animEffect>
                                  </p:childTnLst>
                                </p:cTn>
                              </p:par>
                              <p:par>
                                <p:cTn id="22" presetID="21" presetClass="entr" presetSubtype="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heel(1)">
                                      <p:cBhvr>
                                        <p:cTn id="24" dur="2000"/>
                                        <p:tgtEl>
                                          <p:spTgt spid="48"/>
                                        </p:tgtEl>
                                      </p:cBhvr>
                                    </p:animEffect>
                                  </p:childTnLst>
                                </p:cTn>
                              </p:par>
                              <p:par>
                                <p:cTn id="25" presetID="21" presetClass="entr" presetSubtype="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heel(1)">
                                      <p:cBhvr>
                                        <p:cTn id="27" dur="2000"/>
                                        <p:tgtEl>
                                          <p:spTgt spid="49"/>
                                        </p:tgtEl>
                                      </p:cBhvr>
                                    </p:animEffect>
                                  </p:childTnLst>
                                </p:cTn>
                              </p:par>
                              <p:par>
                                <p:cTn id="28" presetID="21" presetClass="entr" presetSubtype="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heel(1)">
                                      <p:cBhvr>
                                        <p:cTn id="30" dur="2000"/>
                                        <p:tgtEl>
                                          <p:spTgt spid="50"/>
                                        </p:tgtEl>
                                      </p:cBhvr>
                                    </p:animEffect>
                                  </p:childTnLst>
                                </p:cTn>
                              </p:par>
                              <p:par>
                                <p:cTn id="31" presetID="21" presetClass="entr" presetSubtype="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heel(1)">
                                      <p:cBhvr>
                                        <p:cTn id="33" dur="2000"/>
                                        <p:tgtEl>
                                          <p:spTgt spid="51"/>
                                        </p:tgtEl>
                                      </p:cBhvr>
                                    </p:animEffect>
                                  </p:childTnLst>
                                </p:cTn>
                              </p:par>
                              <p:par>
                                <p:cTn id="34" presetID="21" presetClass="entr" presetSubtype="1"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heel(1)">
                                      <p:cBhvr>
                                        <p:cTn id="36" dur="2000"/>
                                        <p:tgtEl>
                                          <p:spTgt spid="54"/>
                                        </p:tgtEl>
                                      </p:cBhvr>
                                    </p:animEffect>
                                  </p:childTnLst>
                                </p:cTn>
                              </p:par>
                              <p:par>
                                <p:cTn id="37" presetID="21" presetClass="entr" presetSubtype="1"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heel(1)">
                                      <p:cBhvr>
                                        <p:cTn id="39" dur="2000"/>
                                        <p:tgtEl>
                                          <p:spTgt spid="55"/>
                                        </p:tgtEl>
                                      </p:cBhvr>
                                    </p:animEffect>
                                  </p:childTnLst>
                                </p:cTn>
                              </p:par>
                              <p:par>
                                <p:cTn id="40" presetID="21" presetClass="entr" presetSubtype="1"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heel(1)">
                                      <p:cBhvr>
                                        <p:cTn id="42" dur="2000"/>
                                        <p:tgtEl>
                                          <p:spTgt spid="56"/>
                                        </p:tgtEl>
                                      </p:cBhvr>
                                    </p:animEffect>
                                  </p:childTnLst>
                                </p:cTn>
                              </p:par>
                              <p:par>
                                <p:cTn id="43" presetID="21" presetClass="entr" presetSubtype="1"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heel(1)">
                                      <p:cBhvr>
                                        <p:cTn id="45" dur="2000"/>
                                        <p:tgtEl>
                                          <p:spTgt spid="57"/>
                                        </p:tgtEl>
                                      </p:cBhvr>
                                    </p:animEffect>
                                  </p:childTnLst>
                                </p:cTn>
                              </p:par>
                              <p:par>
                                <p:cTn id="46" presetID="21" presetClass="entr" presetSubtype="1"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heel(1)">
                                      <p:cBhvr>
                                        <p:cTn id="48" dur="2000"/>
                                        <p:tgtEl>
                                          <p:spTgt spid="58"/>
                                        </p:tgtEl>
                                      </p:cBhvr>
                                    </p:animEffect>
                                  </p:childTnLst>
                                </p:cTn>
                              </p:par>
                              <p:par>
                                <p:cTn id="49" presetID="21" presetClass="entr" presetSubtype="1"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heel(1)">
                                      <p:cBhvr>
                                        <p:cTn id="51" dur="2000"/>
                                        <p:tgtEl>
                                          <p:spTgt spid="59"/>
                                        </p:tgtEl>
                                      </p:cBhvr>
                                    </p:animEffect>
                                  </p:childTnLst>
                                </p:cTn>
                              </p:par>
                              <p:par>
                                <p:cTn id="52" presetID="21" presetClass="entr" presetSubtype="1"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heel(1)">
                                      <p:cBhvr>
                                        <p:cTn id="54" dur="2000"/>
                                        <p:tgtEl>
                                          <p:spTgt spid="60"/>
                                        </p:tgtEl>
                                      </p:cBhvr>
                                    </p:animEffect>
                                  </p:childTnLst>
                                </p:cTn>
                              </p:par>
                              <p:par>
                                <p:cTn id="55" presetID="21" presetClass="entr" presetSubtype="1"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heel(1)">
                                      <p:cBhvr>
                                        <p:cTn id="57" dur="2000"/>
                                        <p:tgtEl>
                                          <p:spTgt spid="61"/>
                                        </p:tgtEl>
                                      </p:cBhvr>
                                    </p:animEffect>
                                  </p:childTnLst>
                                </p:cTn>
                              </p:par>
                              <p:par>
                                <p:cTn id="58" presetID="21" presetClass="entr" presetSubtype="1" fill="hold"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heel(1)">
                                      <p:cBhvr>
                                        <p:cTn id="60" dur="2000"/>
                                        <p:tgtEl>
                                          <p:spTgt spid="62"/>
                                        </p:tgtEl>
                                      </p:cBhvr>
                                    </p:animEffect>
                                  </p:childTnLst>
                                </p:cTn>
                              </p:par>
                              <p:par>
                                <p:cTn id="61" presetID="21" presetClass="entr" presetSubtype="1"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heel(1)">
                                      <p:cBhvr>
                                        <p:cTn id="63" dur="2000"/>
                                        <p:tgtEl>
                                          <p:spTgt spid="63"/>
                                        </p:tgtEl>
                                      </p:cBhvr>
                                    </p:animEffect>
                                  </p:childTnLst>
                                </p:cTn>
                              </p:par>
                              <p:par>
                                <p:cTn id="64" presetID="21" presetClass="entr" presetSubtype="1" fill="hold"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wheel(1)">
                                      <p:cBhvr>
                                        <p:cTn id="66" dur="2000"/>
                                        <p:tgtEl>
                                          <p:spTgt spid="64"/>
                                        </p:tgtEl>
                                      </p:cBhvr>
                                    </p:animEffect>
                                  </p:childTnLst>
                                </p:cTn>
                              </p:par>
                              <p:par>
                                <p:cTn id="67" presetID="21" presetClass="entr" presetSubtype="1"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heel(1)">
                                      <p:cBhvr>
                                        <p:cTn id="69" dur="2000"/>
                                        <p:tgtEl>
                                          <p:spTgt spid="65"/>
                                        </p:tgtEl>
                                      </p:cBhvr>
                                    </p:animEffect>
                                  </p:childTnLst>
                                </p:cTn>
                              </p:par>
                              <p:par>
                                <p:cTn id="70" presetID="21" presetClass="entr" presetSubtype="1" fill="hold"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wheel(1)">
                                      <p:cBhvr>
                                        <p:cTn id="72" dur="2000"/>
                                        <p:tgtEl>
                                          <p:spTgt spid="66"/>
                                        </p:tgtEl>
                                      </p:cBhvr>
                                    </p:animEffect>
                                  </p:childTnLst>
                                </p:cTn>
                              </p:par>
                              <p:par>
                                <p:cTn id="73" presetID="21" presetClass="entr" presetSubtype="1"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HUNG20"/>
          <p:cNvPicPr>
            <a:picLocks noGrp="1" noChangeAspect="1"/>
          </p:cNvPicPr>
          <p:nvPr>
            <p:ph idx="1"/>
          </p:nvPr>
        </p:nvPicPr>
        <p:blipFill>
          <a:blip r:embed="rId4"/>
          <a:srcRect/>
          <a:stretch>
            <a:fillRect/>
          </a:stretch>
        </p:blipFill>
        <p:spPr>
          <a:xfrm>
            <a:off x="1524000" y="0"/>
            <a:ext cx="9067800" cy="6858000"/>
          </a:xfrm>
        </p:spPr>
      </p:pic>
      <p:pic>
        <p:nvPicPr>
          <p:cNvPr id="18" name="hay hat len.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5791200" y="4800600"/>
            <a:ext cx="609600" cy="457200"/>
          </a:xfrm>
          <a:prstGeom prst="rect">
            <a:avLst/>
          </a:prstGeom>
          <a:noFill/>
          <a:ln w="9525">
            <a:noFill/>
          </a:ln>
        </p:spPr>
      </p:pic>
      <p:pic>
        <p:nvPicPr>
          <p:cNvPr id="56324" name="Picture 4" descr="flower6"/>
          <p:cNvPicPr>
            <a:picLocks noChangeAspect="1"/>
          </p:cNvPicPr>
          <p:nvPr/>
        </p:nvPicPr>
        <p:blipFill>
          <a:blip r:embed="rId6"/>
          <a:stretch>
            <a:fillRect/>
          </a:stretch>
        </p:blipFill>
        <p:spPr>
          <a:xfrm rot="-4444279">
            <a:off x="4319588" y="4352925"/>
            <a:ext cx="1295400" cy="2286000"/>
          </a:xfrm>
          <a:prstGeom prst="rect">
            <a:avLst/>
          </a:prstGeom>
          <a:noFill/>
          <a:ln w="9525">
            <a:noFill/>
          </a:ln>
        </p:spPr>
      </p:pic>
      <p:pic>
        <p:nvPicPr>
          <p:cNvPr id="56325" name="Picture 5" descr="flower4"/>
          <p:cNvPicPr>
            <a:picLocks noChangeAspect="1"/>
          </p:cNvPicPr>
          <p:nvPr/>
        </p:nvPicPr>
        <p:blipFill>
          <a:blip r:embed="rId7"/>
          <a:stretch>
            <a:fillRect/>
          </a:stretch>
        </p:blipFill>
        <p:spPr>
          <a:xfrm rot="1644742">
            <a:off x="5813425" y="2332038"/>
            <a:ext cx="2025650" cy="2868612"/>
          </a:xfrm>
          <a:prstGeom prst="rect">
            <a:avLst/>
          </a:prstGeom>
          <a:noFill/>
          <a:ln w="9525">
            <a:noFill/>
          </a:ln>
        </p:spPr>
      </p:pic>
      <p:pic>
        <p:nvPicPr>
          <p:cNvPr id="56326" name="Picture 6" descr="flower6"/>
          <p:cNvPicPr>
            <a:picLocks noChangeAspect="1"/>
          </p:cNvPicPr>
          <p:nvPr/>
        </p:nvPicPr>
        <p:blipFill>
          <a:blip r:embed="rId6"/>
          <a:stretch>
            <a:fillRect/>
          </a:stretch>
        </p:blipFill>
        <p:spPr>
          <a:xfrm rot="2465970">
            <a:off x="6615113" y="3009900"/>
            <a:ext cx="1295400" cy="2286000"/>
          </a:xfrm>
          <a:prstGeom prst="rect">
            <a:avLst/>
          </a:prstGeom>
          <a:noFill/>
          <a:ln w="9525">
            <a:noFill/>
          </a:ln>
        </p:spPr>
      </p:pic>
      <p:pic>
        <p:nvPicPr>
          <p:cNvPr id="56327" name="Picture 7" descr="flower4"/>
          <p:cNvPicPr>
            <a:picLocks noChangeAspect="1"/>
          </p:cNvPicPr>
          <p:nvPr/>
        </p:nvPicPr>
        <p:blipFill>
          <a:blip r:embed="rId7"/>
          <a:stretch>
            <a:fillRect/>
          </a:stretch>
        </p:blipFill>
        <p:spPr>
          <a:xfrm rot="-1644742">
            <a:off x="4672014" y="2827339"/>
            <a:ext cx="1290637" cy="2351087"/>
          </a:xfrm>
          <a:prstGeom prst="rect">
            <a:avLst/>
          </a:prstGeom>
          <a:noFill/>
          <a:ln w="9525">
            <a:noFill/>
          </a:ln>
        </p:spPr>
      </p:pic>
      <p:pic>
        <p:nvPicPr>
          <p:cNvPr id="56328" name="Picture 8" descr="flower6"/>
          <p:cNvPicPr>
            <a:picLocks noChangeAspect="1"/>
          </p:cNvPicPr>
          <p:nvPr/>
        </p:nvPicPr>
        <p:blipFill>
          <a:blip r:embed="rId6"/>
          <a:stretch>
            <a:fillRect/>
          </a:stretch>
        </p:blipFill>
        <p:spPr>
          <a:xfrm>
            <a:off x="5562600" y="1854200"/>
            <a:ext cx="1295400" cy="2286000"/>
          </a:xfrm>
          <a:prstGeom prst="rect">
            <a:avLst/>
          </a:prstGeom>
          <a:noFill/>
          <a:ln w="9525">
            <a:noFill/>
          </a:ln>
        </p:spPr>
      </p:pic>
      <p:pic>
        <p:nvPicPr>
          <p:cNvPr id="56330" name="Picture 10" descr="flower5"/>
          <p:cNvPicPr>
            <a:picLocks noChangeAspect="1"/>
          </p:cNvPicPr>
          <p:nvPr/>
        </p:nvPicPr>
        <p:blipFill>
          <a:blip r:embed="rId8"/>
          <a:stretch>
            <a:fillRect/>
          </a:stretch>
        </p:blipFill>
        <p:spPr>
          <a:xfrm rot="230698">
            <a:off x="4203700" y="3475038"/>
            <a:ext cx="3733800" cy="2800350"/>
          </a:xfrm>
          <a:prstGeom prst="rect">
            <a:avLst/>
          </a:prstGeom>
          <a:noFill/>
          <a:ln w="9525">
            <a:noFill/>
          </a:ln>
        </p:spPr>
      </p:pic>
      <p:pic>
        <p:nvPicPr>
          <p:cNvPr id="56332" name="Picture 13" descr="flower5"/>
          <p:cNvPicPr>
            <a:picLocks noChangeAspect="1"/>
          </p:cNvPicPr>
          <p:nvPr/>
        </p:nvPicPr>
        <p:blipFill>
          <a:blip r:embed="rId8"/>
          <a:stretch>
            <a:fillRect/>
          </a:stretch>
        </p:blipFill>
        <p:spPr>
          <a:xfrm rot="2664532">
            <a:off x="4945063" y="4187825"/>
            <a:ext cx="3124200" cy="2343150"/>
          </a:xfrm>
          <a:prstGeom prst="rect">
            <a:avLst/>
          </a:prstGeom>
          <a:noFill/>
          <a:ln w="9525">
            <a:noFill/>
          </a:ln>
        </p:spPr>
      </p:pic>
      <p:pic>
        <p:nvPicPr>
          <p:cNvPr id="56333" name="Picture 14" descr="flower5"/>
          <p:cNvPicPr>
            <a:picLocks noChangeAspect="1"/>
          </p:cNvPicPr>
          <p:nvPr/>
        </p:nvPicPr>
        <p:blipFill>
          <a:blip r:embed="rId8"/>
          <a:stretch>
            <a:fillRect/>
          </a:stretch>
        </p:blipFill>
        <p:spPr>
          <a:xfrm rot="-2604191">
            <a:off x="3989388" y="4140200"/>
            <a:ext cx="2743200" cy="2057400"/>
          </a:xfrm>
          <a:prstGeom prst="rect">
            <a:avLst/>
          </a:prstGeom>
          <a:noFill/>
          <a:ln w="9525">
            <a:noFill/>
          </a:ln>
        </p:spPr>
      </p:pic>
      <p:pic>
        <p:nvPicPr>
          <p:cNvPr id="56334" name="Picture 16" descr="Notes-02-june"/>
          <p:cNvPicPr>
            <a:picLocks noChangeAspect="1"/>
          </p:cNvPicPr>
          <p:nvPr/>
        </p:nvPicPr>
        <p:blipFill>
          <a:blip r:embed="rId9"/>
          <a:stretch>
            <a:fillRect/>
          </a:stretch>
        </p:blipFill>
        <p:spPr>
          <a:xfrm>
            <a:off x="1828801" y="1752600"/>
            <a:ext cx="1025525" cy="1447800"/>
          </a:xfrm>
          <a:prstGeom prst="rect">
            <a:avLst/>
          </a:prstGeom>
          <a:noFill/>
          <a:ln w="9525">
            <a:noFill/>
          </a:ln>
        </p:spPr>
      </p:pic>
      <p:pic>
        <p:nvPicPr>
          <p:cNvPr id="56335" name="Picture 17" descr="Notes-02-june"/>
          <p:cNvPicPr>
            <a:picLocks noChangeAspect="1"/>
          </p:cNvPicPr>
          <p:nvPr/>
        </p:nvPicPr>
        <p:blipFill>
          <a:blip r:embed="rId9"/>
          <a:stretch>
            <a:fillRect/>
          </a:stretch>
        </p:blipFill>
        <p:spPr>
          <a:xfrm>
            <a:off x="9144001" y="1600200"/>
            <a:ext cx="1025525" cy="1447800"/>
          </a:xfrm>
          <a:prstGeom prst="rect">
            <a:avLst/>
          </a:prstGeom>
          <a:noFill/>
          <a:ln w="9525">
            <a:noFill/>
          </a:ln>
        </p:spPr>
      </p:pic>
      <p:sp>
        <p:nvSpPr>
          <p:cNvPr id="45074" name="Rectangle 18"/>
          <p:cNvSpPr/>
          <p:nvPr/>
        </p:nvSpPr>
        <p:spPr>
          <a:xfrm>
            <a:off x="1828800" y="0"/>
            <a:ext cx="8839200" cy="6858000"/>
          </a:xfrm>
          <a:prstGeom prst="rect">
            <a:avLst/>
          </a:prstGeom>
          <a:noFill/>
          <a:ln w="9525">
            <a:noFill/>
          </a:ln>
        </p:spPr>
        <p:txBody>
          <a:bodyPr/>
          <a:lstStyle/>
          <a:p>
            <a:pPr marL="342900" indent="-342900" algn="ctr">
              <a:lnSpc>
                <a:spcPct val="90000"/>
              </a:lnSpc>
              <a:spcBef>
                <a:spcPct val="20000"/>
              </a:spcBef>
            </a:pPr>
            <a:endParaRPr sz="6000" b="1">
              <a:solidFill>
                <a:srgbClr val="6600FF"/>
              </a:solidFill>
              <a:latin typeface="Times New Roman" panose="02020603050405020304" pitchFamily="18" charset="0"/>
              <a:cs typeface="Times New Roman" panose="02020603050405020304" pitchFamily="18" charset="0"/>
            </a:endParaRPr>
          </a:p>
          <a:p>
            <a:pPr marL="342900" indent="-342900" algn="ctr">
              <a:lnSpc>
                <a:spcPct val="90000"/>
              </a:lnSpc>
              <a:spcBef>
                <a:spcPct val="20000"/>
              </a:spcBef>
            </a:pPr>
            <a:endParaRPr sz="6000" b="1">
              <a:solidFill>
                <a:srgbClr val="6600FF"/>
              </a:solidFill>
              <a:latin typeface="Times New Roman" panose="02020603050405020304" pitchFamily="18" charset="0"/>
              <a:cs typeface="Times New Roman" panose="02020603050405020304" pitchFamily="18" charset="0"/>
            </a:endParaRPr>
          </a:p>
          <a:p>
            <a:pPr marL="342900" indent="-342900" algn="ctr">
              <a:lnSpc>
                <a:spcPct val="90000"/>
              </a:lnSpc>
              <a:spcBef>
                <a:spcPct val="20000"/>
              </a:spcBef>
            </a:pPr>
            <a:endParaRPr sz="6000" b="1">
              <a:solidFill>
                <a:srgbClr val="002060"/>
              </a:solidFill>
              <a:latin typeface="Times New Roman" panose="02020603050405020304" pitchFamily="18" charset="0"/>
              <a:cs typeface="Times New Roman" panose="02020603050405020304" pitchFamily="18" charset="0"/>
            </a:endParaRPr>
          </a:p>
          <a:p>
            <a:pPr marL="342900" indent="-342900" algn="ctr">
              <a:lnSpc>
                <a:spcPct val="90000"/>
              </a:lnSpc>
              <a:spcBef>
                <a:spcPct val="20000"/>
              </a:spcBef>
            </a:pPr>
            <a:endParaRPr lang="vi-VN" altLang="x-none" sz="6000" b="1" dirty="0">
              <a:latin typeface=".VnTifani HeavyH" panose="020B7200000000000000" pitchFamily="34" charset="0"/>
            </a:endParaRPr>
          </a:p>
        </p:txBody>
      </p:sp>
      <p:sp>
        <p:nvSpPr>
          <p:cNvPr id="56339" name="Rectangles 56338"/>
          <p:cNvSpPr/>
          <p:nvPr/>
        </p:nvSpPr>
        <p:spPr>
          <a:xfrm>
            <a:off x="2133600" y="1219200"/>
            <a:ext cx="7467600" cy="4572000"/>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en-US" sz="3600" b="1" dirty="0">
                <a:gradFill rotWithShape="0">
                  <a:gsLst>
                    <a:gs pos="0">
                      <a:srgbClr val="FFE701"/>
                    </a:gs>
                    <a:gs pos="100000">
                      <a:srgbClr val="FE3E02"/>
                    </a:gs>
                  </a:gsLst>
                  <a:lin ang="5400000" scaled="1"/>
                  <a:tileRect/>
                </a:gradFill>
                <a:latin typeface="Impact" panose="020B0806030902050204" charset="0"/>
                <a:ea typeface="Impact" panose="020B0806030902050204" charset="0"/>
              </a:rPr>
              <a:t>CHÀO CÁC EM!</a:t>
            </a:r>
          </a:p>
        </p:txBody>
      </p:sp>
    </p:spTree>
    <p:extLst>
      <p:ext uri="{BB962C8B-B14F-4D97-AF65-F5344CB8AC3E}">
        <p14:creationId xmlns:p14="http://schemas.microsoft.com/office/powerpoint/2010/main" val="425845995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39"/>
                                        </p:tgtEl>
                                        <p:attrNameLst>
                                          <p:attrName>style.visibility</p:attrName>
                                        </p:attrNameLst>
                                      </p:cBhvr>
                                      <p:to>
                                        <p:strVal val="visible"/>
                                      </p:to>
                                    </p:set>
                                    <p:anim calcmode="lin" valueType="num">
                                      <p:cBhvr additive="base">
                                        <p:cTn id="7" dur="500" fill="hold"/>
                                        <p:tgtEl>
                                          <p:spTgt spid="56339"/>
                                        </p:tgtEl>
                                        <p:attrNameLst>
                                          <p:attrName>ppt_x</p:attrName>
                                        </p:attrNameLst>
                                      </p:cBhvr>
                                      <p:tavLst>
                                        <p:tav tm="0">
                                          <p:val>
                                            <p:strVal val="#ppt_x"/>
                                          </p:val>
                                        </p:tav>
                                        <p:tav tm="100000">
                                          <p:val>
                                            <p:strVal val="#ppt_x"/>
                                          </p:val>
                                        </p:tav>
                                      </p:tavLst>
                                    </p:anim>
                                    <p:anim calcmode="lin" valueType="num">
                                      <p:cBhvr additive="base">
                                        <p:cTn id="8" dur="500" fill="hold"/>
                                        <p:tgtEl>
                                          <p:spTgt spid="56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9"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563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1262737" y="654873"/>
            <a:ext cx="9402753"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solidFill>
                  <a:srgbClr val="FF0000"/>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KHỞI</a:t>
            </a:r>
            <a:r>
              <a:rPr lang="en-US" altLang="zh-CN" sz="8000" dirty="0">
                <a:ln w="38100">
                  <a:gradFill>
                    <a:gsLst>
                      <a:gs pos="0">
                        <a:srgbClr val="66A117"/>
                      </a:gs>
                      <a:gs pos="100000">
                        <a:srgbClr val="3E830E"/>
                      </a:gs>
                    </a:gsLst>
                    <a:lin ang="5400000" scaled="1"/>
                  </a:gradFill>
                </a:ln>
                <a:solidFill>
                  <a:srgbClr val="FF0000"/>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8000" dirty="0" err="1">
                <a:ln w="38100">
                  <a:gradFill>
                    <a:gsLst>
                      <a:gs pos="0">
                        <a:srgbClr val="66A117"/>
                      </a:gs>
                      <a:gs pos="100000">
                        <a:srgbClr val="3E830E"/>
                      </a:gs>
                    </a:gsLst>
                    <a:lin ang="5400000" scaled="1"/>
                  </a:gradFill>
                </a:ln>
                <a:solidFill>
                  <a:srgbClr val="FF0000"/>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ĐỘNG</a:t>
            </a:r>
            <a:endParaRPr lang="zh-CN" altLang="en-US" sz="8000" dirty="0">
              <a:ln w="38100">
                <a:gradFill>
                  <a:gsLst>
                    <a:gs pos="0">
                      <a:srgbClr val="66A117"/>
                    </a:gs>
                    <a:gs pos="100000">
                      <a:srgbClr val="3E830E"/>
                    </a:gs>
                  </a:gsLst>
                  <a:lin ang="5400000" scaled="1"/>
                </a:gradFill>
              </a:ln>
              <a:solidFill>
                <a:srgbClr val="FF0000"/>
              </a:soli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33"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6077" y="4059009"/>
            <a:ext cx="1922636" cy="189139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036" y="6451600"/>
            <a:ext cx="406400" cy="406400"/>
          </a:xfrm>
          <a:prstGeom prst="rect">
            <a:avLst/>
          </a:prstGeom>
        </p:spPr>
      </p:pic>
    </p:spTree>
    <p:extLst>
      <p:ext uri="{BB962C8B-B14F-4D97-AF65-F5344CB8AC3E}">
        <p14:creationId xmlns:p14="http://schemas.microsoft.com/office/powerpoint/2010/main" val="32883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iterate type="lt">
                                    <p:tmPct val="10000"/>
                                  </p:iterate>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22" showWhenStopped="0">
                <p:cTn id="13"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94965" y="1595239"/>
            <a:ext cx="6002595"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 name="Khởi động tiết học - Bài 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5856338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71;p6">
            <a:extLst>
              <a:ext uri="{FF2B5EF4-FFF2-40B4-BE49-F238E27FC236}">
                <a16:creationId xmlns:a16="http://schemas.microsoft.com/office/drawing/2014/main" id="{7630A90B-C871-317B-3A45-066540D97CC9}"/>
              </a:ext>
            </a:extLst>
          </p:cNvPr>
          <p:cNvSpPr txBox="1"/>
          <p:nvPr/>
        </p:nvSpPr>
        <p:spPr>
          <a:xfrm>
            <a:off x="1752714" y="1281472"/>
            <a:ext cx="8686572" cy="738609"/>
          </a:xfrm>
          <a:prstGeom prst="rect">
            <a:avLst/>
          </a:prstGeom>
          <a:noFill/>
          <a:ln>
            <a:noFill/>
          </a:ln>
        </p:spPr>
        <p:txBody>
          <a:bodyPr spcFirstLastPara="1" wrap="square" lIns="121900" tIns="60933" rIns="121900" bIns="60933" anchor="t" anchorCtr="0">
            <a:spAutoFit/>
          </a:bodyPr>
          <a:lstStyle/>
          <a:p>
            <a:pPr>
              <a:lnSpc>
                <a:spcPct val="125000"/>
              </a:lnSpc>
              <a:buClr>
                <a:srgbClr val="000000"/>
              </a:buClr>
              <a:buFont typeface="Arial"/>
              <a:buNone/>
            </a:pPr>
            <a:r>
              <a:rPr lang="en-US" sz="3200" b="1" kern="0" dirty="0">
                <a:solidFill>
                  <a:srgbClr val="000000"/>
                </a:solidFill>
                <a:latin typeface="UTM Avo" panose="02040603050506020204" pitchFamily="18" charset="0"/>
                <a:cs typeface="Arial"/>
                <a:sym typeface="Arial"/>
              </a:rPr>
              <a:t>   </a:t>
            </a:r>
            <a:r>
              <a:rPr lang="vi-VN" sz="3200" b="1" kern="0" dirty="0">
                <a:solidFill>
                  <a:srgbClr val="FF0000"/>
                </a:solidFill>
                <a:latin typeface="UTM Avo" panose="02040603050506020204" pitchFamily="18" charset="0"/>
                <a:cs typeface="Arial"/>
                <a:sym typeface="Arial"/>
              </a:rPr>
              <a:t>Đoạn 1</a:t>
            </a:r>
            <a:r>
              <a:rPr lang="vi-VN" sz="3200" b="1" kern="0">
                <a:solidFill>
                  <a:srgbClr val="FF0000"/>
                </a:solidFill>
                <a:latin typeface="UTM Avo" panose="02040603050506020204" pitchFamily="18" charset="0"/>
                <a:cs typeface="Arial"/>
                <a:sym typeface="Arial"/>
              </a:rPr>
              <a:t>:</a:t>
            </a:r>
            <a:r>
              <a:rPr lang="vi-VN" sz="3200" b="1" kern="0">
                <a:solidFill>
                  <a:srgbClr val="000000"/>
                </a:solidFill>
                <a:latin typeface="UTM Avo" panose="02040603050506020204" pitchFamily="18" charset="0"/>
                <a:cs typeface="Arial"/>
                <a:sym typeface="Arial"/>
              </a:rPr>
              <a:t> </a:t>
            </a:r>
            <a:r>
              <a:rPr lang="en-US" sz="3200" kern="0" smtClean="0">
                <a:solidFill>
                  <a:srgbClr val="0033CC"/>
                </a:solidFill>
                <a:latin typeface="UTM Avo" panose="02040603050506020204" pitchFamily="18" charset="0"/>
                <a:cs typeface="Arial"/>
                <a:sym typeface="Arial"/>
              </a:rPr>
              <a:t>Từ đầu </a:t>
            </a:r>
            <a:r>
              <a:rPr lang="en-US" sz="3200" kern="0" smtClean="0">
                <a:solidFill>
                  <a:srgbClr val="000000"/>
                </a:solidFill>
                <a:latin typeface="UTM Avo" panose="02040603050506020204" pitchFamily="18" charset="0"/>
                <a:cs typeface="Arial"/>
                <a:sym typeface="Arial"/>
              </a:rPr>
              <a:t>…</a:t>
            </a:r>
            <a:r>
              <a:rPr lang="vi-VN" sz="3200" kern="0" smtClean="0">
                <a:solidFill>
                  <a:srgbClr val="000000"/>
                </a:solidFill>
                <a:latin typeface="UTM Avo" panose="02040603050506020204" pitchFamily="18" charset="0"/>
                <a:cs typeface="Arial"/>
                <a:sym typeface="Arial"/>
              </a:rPr>
              <a:t> </a:t>
            </a:r>
            <a:r>
              <a:rPr lang="en-US" sz="3200" kern="0" smtClean="0">
                <a:solidFill>
                  <a:srgbClr val="0033CC"/>
                </a:solidFill>
                <a:latin typeface="UTM Avo" panose="02040603050506020204" pitchFamily="18" charset="0"/>
                <a:cs typeface="Arial"/>
                <a:sym typeface="Arial"/>
              </a:rPr>
              <a:t>để miêu tả nó</a:t>
            </a:r>
            <a:r>
              <a:rPr lang="vi-VN" sz="3200" kern="0" smtClean="0">
                <a:solidFill>
                  <a:srgbClr val="000000"/>
                </a:solidFill>
                <a:latin typeface="UTM Avo" panose="02040603050506020204" pitchFamily="18" charset="0"/>
                <a:cs typeface="Arial"/>
                <a:sym typeface="Arial"/>
              </a:rPr>
              <a:t>.</a:t>
            </a:r>
            <a:endParaRPr sz="3200" kern="0" dirty="0">
              <a:solidFill>
                <a:srgbClr val="000000"/>
              </a:solidFill>
              <a:latin typeface="UTM Avo" panose="02040603050506020204" pitchFamily="18" charset="0"/>
              <a:cs typeface="Arial"/>
              <a:sym typeface="Arial"/>
            </a:endParaRPr>
          </a:p>
        </p:txBody>
      </p:sp>
      <p:sp>
        <p:nvSpPr>
          <p:cNvPr id="6" name="Google Shape;1171;p6">
            <a:extLst>
              <a:ext uri="{FF2B5EF4-FFF2-40B4-BE49-F238E27FC236}">
                <a16:creationId xmlns:a16="http://schemas.microsoft.com/office/drawing/2014/main" id="{7630A90B-C871-317B-3A45-066540D97CC9}"/>
              </a:ext>
            </a:extLst>
          </p:cNvPr>
          <p:cNvSpPr txBox="1"/>
          <p:nvPr/>
        </p:nvSpPr>
        <p:spPr>
          <a:xfrm>
            <a:off x="1787887" y="2225481"/>
            <a:ext cx="8686572" cy="738609"/>
          </a:xfrm>
          <a:prstGeom prst="rect">
            <a:avLst/>
          </a:prstGeom>
          <a:noFill/>
          <a:ln>
            <a:noFill/>
          </a:ln>
        </p:spPr>
        <p:txBody>
          <a:bodyPr spcFirstLastPara="1" wrap="square" lIns="121900" tIns="60933" rIns="121900" bIns="60933" anchor="t" anchorCtr="0">
            <a:spAutoFit/>
          </a:bodyPr>
          <a:lstStyle/>
          <a:p>
            <a:pPr>
              <a:lnSpc>
                <a:spcPct val="125000"/>
              </a:lnSpc>
              <a:buClr>
                <a:srgbClr val="000000"/>
              </a:buClr>
              <a:buFont typeface="Arial"/>
              <a:buNone/>
            </a:pPr>
            <a:r>
              <a:rPr lang="en-US" sz="3200" b="1" kern="0" dirty="0">
                <a:solidFill>
                  <a:srgbClr val="000000"/>
                </a:solidFill>
                <a:latin typeface="UTM Avo" panose="02040603050506020204" pitchFamily="18" charset="0"/>
                <a:cs typeface="Arial"/>
                <a:sym typeface="Arial"/>
              </a:rPr>
              <a:t>   </a:t>
            </a:r>
            <a:r>
              <a:rPr lang="vi-VN" sz="3200" b="1" kern="0">
                <a:solidFill>
                  <a:srgbClr val="FF0000"/>
                </a:solidFill>
                <a:latin typeface="UTM Avo" panose="02040603050506020204" pitchFamily="18" charset="0"/>
                <a:cs typeface="Arial"/>
                <a:sym typeface="Arial"/>
              </a:rPr>
              <a:t>Đoạn </a:t>
            </a:r>
            <a:r>
              <a:rPr lang="en-US" sz="3200" b="1" kern="0" smtClean="0">
                <a:solidFill>
                  <a:srgbClr val="FF0000"/>
                </a:solidFill>
                <a:latin typeface="UTM Avo" panose="02040603050506020204" pitchFamily="18" charset="0"/>
                <a:cs typeface="Arial"/>
                <a:sym typeface="Arial"/>
              </a:rPr>
              <a:t>2</a:t>
            </a:r>
            <a:r>
              <a:rPr lang="vi-VN" sz="3200" b="1" kern="0" smtClean="0">
                <a:solidFill>
                  <a:srgbClr val="FF0000"/>
                </a:solidFill>
                <a:latin typeface="UTM Avo" panose="02040603050506020204" pitchFamily="18" charset="0"/>
                <a:cs typeface="Arial"/>
                <a:sym typeface="Arial"/>
              </a:rPr>
              <a:t>:</a:t>
            </a:r>
            <a:r>
              <a:rPr lang="vi-VN" sz="3200" b="1" kern="0" smtClean="0">
                <a:solidFill>
                  <a:srgbClr val="000000"/>
                </a:solidFill>
                <a:latin typeface="UTM Avo" panose="02040603050506020204" pitchFamily="18" charset="0"/>
                <a:cs typeface="Arial"/>
                <a:sym typeface="Arial"/>
              </a:rPr>
              <a:t> </a:t>
            </a:r>
            <a:r>
              <a:rPr lang="en-US" sz="3200" kern="0" smtClean="0">
                <a:solidFill>
                  <a:srgbClr val="0033CC"/>
                </a:solidFill>
                <a:latin typeface="UTM Avo" panose="02040603050506020204" pitchFamily="18" charset="0"/>
                <a:cs typeface="Arial"/>
                <a:sym typeface="Arial"/>
              </a:rPr>
              <a:t>Bọn trẻ …… bầu trời xanh biếc.</a:t>
            </a:r>
            <a:endParaRPr sz="3200" kern="0" dirty="0">
              <a:solidFill>
                <a:srgbClr val="000000"/>
              </a:solidFill>
              <a:latin typeface="UTM Avo" panose="02040603050506020204" pitchFamily="18" charset="0"/>
              <a:cs typeface="Arial"/>
              <a:sym typeface="Arial"/>
            </a:endParaRPr>
          </a:p>
        </p:txBody>
      </p:sp>
      <p:sp>
        <p:nvSpPr>
          <p:cNvPr id="8" name="Google Shape;1171;p6">
            <a:extLst>
              <a:ext uri="{FF2B5EF4-FFF2-40B4-BE49-F238E27FC236}">
                <a16:creationId xmlns:a16="http://schemas.microsoft.com/office/drawing/2014/main" id="{7630A90B-C871-317B-3A45-066540D97CC9}"/>
              </a:ext>
            </a:extLst>
          </p:cNvPr>
          <p:cNvSpPr txBox="1"/>
          <p:nvPr/>
        </p:nvSpPr>
        <p:spPr>
          <a:xfrm>
            <a:off x="1884599" y="3219012"/>
            <a:ext cx="8686572" cy="738609"/>
          </a:xfrm>
          <a:prstGeom prst="rect">
            <a:avLst/>
          </a:prstGeom>
          <a:noFill/>
          <a:ln>
            <a:noFill/>
          </a:ln>
        </p:spPr>
        <p:txBody>
          <a:bodyPr spcFirstLastPara="1" wrap="square" lIns="121900" tIns="60933" rIns="121900" bIns="60933" anchor="t" anchorCtr="0">
            <a:spAutoFit/>
          </a:bodyPr>
          <a:lstStyle/>
          <a:p>
            <a:pPr>
              <a:lnSpc>
                <a:spcPct val="125000"/>
              </a:lnSpc>
              <a:buClr>
                <a:srgbClr val="000000"/>
              </a:buClr>
              <a:buFont typeface="Arial"/>
              <a:buNone/>
            </a:pPr>
            <a:r>
              <a:rPr lang="en-US" sz="3200" b="1" kern="0" dirty="0">
                <a:solidFill>
                  <a:srgbClr val="000000"/>
                </a:solidFill>
                <a:latin typeface="UTM Avo" panose="02040603050506020204" pitchFamily="18" charset="0"/>
                <a:cs typeface="Arial"/>
                <a:sym typeface="Arial"/>
              </a:rPr>
              <a:t>   </a:t>
            </a:r>
            <a:r>
              <a:rPr lang="vi-VN" sz="3200" b="1" kern="0">
                <a:solidFill>
                  <a:srgbClr val="FF0000"/>
                </a:solidFill>
                <a:latin typeface="UTM Avo" panose="02040603050506020204" pitchFamily="18" charset="0"/>
                <a:cs typeface="Arial"/>
                <a:sym typeface="Arial"/>
              </a:rPr>
              <a:t>Đoạn </a:t>
            </a:r>
            <a:r>
              <a:rPr lang="en-US" sz="3200" b="1" kern="0" smtClean="0">
                <a:solidFill>
                  <a:srgbClr val="FF0000"/>
                </a:solidFill>
                <a:latin typeface="UTM Avo" panose="02040603050506020204" pitchFamily="18" charset="0"/>
                <a:cs typeface="Arial"/>
                <a:sym typeface="Arial"/>
              </a:rPr>
              <a:t>3</a:t>
            </a:r>
            <a:r>
              <a:rPr lang="vi-VN" sz="3200" b="1" kern="0" smtClean="0">
                <a:solidFill>
                  <a:srgbClr val="FF0000"/>
                </a:solidFill>
                <a:latin typeface="UTM Avo" panose="02040603050506020204" pitchFamily="18" charset="0"/>
                <a:cs typeface="Arial"/>
                <a:sym typeface="Arial"/>
              </a:rPr>
              <a:t>:</a:t>
            </a:r>
            <a:r>
              <a:rPr lang="vi-VN" sz="3200" b="1" kern="0" smtClean="0">
                <a:solidFill>
                  <a:srgbClr val="000000"/>
                </a:solidFill>
                <a:latin typeface="UTM Avo" panose="02040603050506020204" pitchFamily="18" charset="0"/>
                <a:cs typeface="Arial"/>
                <a:sym typeface="Arial"/>
              </a:rPr>
              <a:t> </a:t>
            </a:r>
            <a:r>
              <a:rPr lang="en-US" sz="3200" kern="0" smtClean="0">
                <a:solidFill>
                  <a:srgbClr val="0033CC"/>
                </a:solidFill>
                <a:latin typeface="UTM Avo" panose="02040603050506020204" pitchFamily="18" charset="0"/>
                <a:cs typeface="Arial"/>
                <a:sym typeface="Arial"/>
              </a:rPr>
              <a:t>Cô bé Va-li-a …… mỉm cười.</a:t>
            </a:r>
            <a:endParaRPr sz="3200" kern="0" dirty="0">
              <a:solidFill>
                <a:srgbClr val="000000"/>
              </a:solidFill>
              <a:latin typeface="UTM Avo" panose="02040603050506020204" pitchFamily="18" charset="0"/>
              <a:cs typeface="Arial"/>
              <a:sym typeface="Arial"/>
            </a:endParaRPr>
          </a:p>
        </p:txBody>
      </p:sp>
      <p:sp>
        <p:nvSpPr>
          <p:cNvPr id="10" name="Google Shape;1171;p6">
            <a:extLst>
              <a:ext uri="{FF2B5EF4-FFF2-40B4-BE49-F238E27FC236}">
                <a16:creationId xmlns:a16="http://schemas.microsoft.com/office/drawing/2014/main" id="{7630A90B-C871-317B-3A45-066540D97CC9}"/>
              </a:ext>
            </a:extLst>
          </p:cNvPr>
          <p:cNvSpPr txBox="1"/>
          <p:nvPr/>
        </p:nvSpPr>
        <p:spPr>
          <a:xfrm>
            <a:off x="1884599" y="4238919"/>
            <a:ext cx="8686572" cy="738609"/>
          </a:xfrm>
          <a:prstGeom prst="rect">
            <a:avLst/>
          </a:prstGeom>
          <a:noFill/>
          <a:ln>
            <a:noFill/>
          </a:ln>
        </p:spPr>
        <p:txBody>
          <a:bodyPr spcFirstLastPara="1" wrap="square" lIns="121900" tIns="60933" rIns="121900" bIns="60933" anchor="t" anchorCtr="0">
            <a:spAutoFit/>
          </a:bodyPr>
          <a:lstStyle/>
          <a:p>
            <a:pPr>
              <a:lnSpc>
                <a:spcPct val="125000"/>
              </a:lnSpc>
              <a:buClr>
                <a:srgbClr val="000000"/>
              </a:buClr>
              <a:buFont typeface="Arial"/>
              <a:buNone/>
            </a:pPr>
            <a:r>
              <a:rPr lang="en-US" sz="3200" b="1" kern="0" dirty="0">
                <a:solidFill>
                  <a:srgbClr val="000000"/>
                </a:solidFill>
                <a:latin typeface="UTM Avo" panose="02040603050506020204" pitchFamily="18" charset="0"/>
                <a:cs typeface="Arial"/>
                <a:sym typeface="Arial"/>
              </a:rPr>
              <a:t>   </a:t>
            </a:r>
            <a:r>
              <a:rPr lang="vi-VN" sz="3200" b="1" kern="0">
                <a:solidFill>
                  <a:srgbClr val="FF0000"/>
                </a:solidFill>
                <a:latin typeface="UTM Avo" panose="02040603050506020204" pitchFamily="18" charset="0"/>
                <a:cs typeface="Arial"/>
                <a:sym typeface="Arial"/>
              </a:rPr>
              <a:t>Đoạn </a:t>
            </a:r>
            <a:r>
              <a:rPr lang="en-US" sz="3200" b="1" kern="0" smtClean="0">
                <a:solidFill>
                  <a:srgbClr val="FF0000"/>
                </a:solidFill>
                <a:latin typeface="UTM Avo" panose="02040603050506020204" pitchFamily="18" charset="0"/>
                <a:cs typeface="Arial"/>
                <a:sym typeface="Arial"/>
              </a:rPr>
              <a:t>4</a:t>
            </a:r>
            <a:r>
              <a:rPr lang="vi-VN" sz="3200" b="1" kern="0" smtClean="0">
                <a:solidFill>
                  <a:srgbClr val="FF0000"/>
                </a:solidFill>
                <a:latin typeface="UTM Avo" panose="02040603050506020204" pitchFamily="18" charset="0"/>
                <a:cs typeface="Arial"/>
                <a:sym typeface="Arial"/>
              </a:rPr>
              <a:t>:</a:t>
            </a:r>
            <a:r>
              <a:rPr lang="vi-VN" sz="3200" b="1" kern="0" smtClean="0">
                <a:solidFill>
                  <a:srgbClr val="000000"/>
                </a:solidFill>
                <a:latin typeface="UTM Avo" panose="02040603050506020204" pitchFamily="18" charset="0"/>
                <a:cs typeface="Arial"/>
                <a:sym typeface="Arial"/>
              </a:rPr>
              <a:t> </a:t>
            </a:r>
            <a:r>
              <a:rPr lang="en-US" sz="3200" kern="0" smtClean="0">
                <a:solidFill>
                  <a:srgbClr val="0033CC"/>
                </a:solidFill>
                <a:latin typeface="UTM Avo" panose="02040603050506020204" pitchFamily="18" charset="0"/>
                <a:cs typeface="Arial"/>
                <a:sym typeface="Arial"/>
              </a:rPr>
              <a:t>Phần còn lại.</a:t>
            </a:r>
            <a:endParaRPr sz="3200" kern="0" dirty="0">
              <a:solidFill>
                <a:srgbClr val="00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8759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83;p7">
            <a:extLst>
              <a:ext uri="{FF2B5EF4-FFF2-40B4-BE49-F238E27FC236}">
                <a16:creationId xmlns:a16="http://schemas.microsoft.com/office/drawing/2014/main" id="{DA1B37CD-5B18-CDEF-808F-A582D269B70C}"/>
              </a:ext>
            </a:extLst>
          </p:cNvPr>
          <p:cNvSpPr/>
          <p:nvPr/>
        </p:nvSpPr>
        <p:spPr>
          <a:xfrm>
            <a:off x="1889555" y="2080726"/>
            <a:ext cx="7924592" cy="1891001"/>
          </a:xfrm>
          <a:prstGeom prst="roundRect">
            <a:avLst>
              <a:gd name="adj" fmla="val 16667"/>
            </a:avLst>
          </a:prstGeom>
          <a:solidFill>
            <a:srgbClr val="FFFFFF"/>
          </a:solidFill>
          <a:ln w="25400" cap="flat" cmpd="sng">
            <a:solidFill>
              <a:srgbClr val="BA9744"/>
            </a:solidFill>
            <a:prstDash val="solid"/>
            <a:round/>
            <a:headEnd type="none" w="sm" len="sm"/>
            <a:tailEnd type="none" w="sm" len="sm"/>
          </a:ln>
        </p:spPr>
        <p:txBody>
          <a:bodyPr spcFirstLastPara="1" wrap="square" lIns="121900" tIns="60933" rIns="121900" bIns="60933" anchor="ctr" anchorCtr="0">
            <a:noAutofit/>
          </a:bodyPr>
          <a:lstStyle/>
          <a:p>
            <a:pPr algn="just">
              <a:lnSpc>
                <a:spcPct val="150000"/>
              </a:lnSpc>
              <a:spcAft>
                <a:spcPts val="600"/>
              </a:spcAft>
              <a:buClr>
                <a:srgbClr val="000000"/>
              </a:buClr>
              <a:defRPr/>
            </a:pPr>
            <a:r>
              <a:rPr lang="en-US" sz="2400" kern="0">
                <a:solidFill>
                  <a:srgbClr val="000000"/>
                </a:solidFill>
                <a:latin typeface="UTM Avo" panose="02040603050506020204" pitchFamily="18" charset="0"/>
                <a:cs typeface="Arial"/>
                <a:sym typeface="Arial"/>
              </a:rPr>
              <a:t>    </a:t>
            </a:r>
            <a:r>
              <a:rPr lang="en-US" sz="3200" b="1" kern="0">
                <a:solidFill>
                  <a:srgbClr val="0033CC"/>
                </a:solidFill>
                <a:latin typeface="UTM Avo" panose="02040603050506020204" pitchFamily="18" charset="0"/>
                <a:cs typeface="Arial"/>
                <a:sym typeface="Arial"/>
              </a:rPr>
              <a:t>Mùa hè, nó rất nóng và cháy lên những tia sáng của ngọn lửa. </a:t>
            </a:r>
            <a:endParaRPr sz="3200" b="1" kern="0" dirty="0">
              <a:solidFill>
                <a:srgbClr val="0033CC"/>
              </a:solidFill>
              <a:latin typeface="UTM Avo" panose="02040603050506020204" pitchFamily="18" charset="0"/>
              <a:cs typeface="Arial"/>
              <a:sym typeface="Arial"/>
            </a:endParaRPr>
          </a:p>
        </p:txBody>
      </p:sp>
      <p:cxnSp>
        <p:nvCxnSpPr>
          <p:cNvPr id="3" name="Straight Connector 2"/>
          <p:cNvCxnSpPr/>
          <p:nvPr/>
        </p:nvCxnSpPr>
        <p:spPr>
          <a:xfrm flipH="1">
            <a:off x="3630992" y="2407897"/>
            <a:ext cx="254146" cy="609584"/>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4" name="Straight Connector 3"/>
          <p:cNvCxnSpPr/>
          <p:nvPr/>
        </p:nvCxnSpPr>
        <p:spPr>
          <a:xfrm flipH="1">
            <a:off x="5768265" y="2388640"/>
            <a:ext cx="254146" cy="609584"/>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5" name="Straight Connector 4"/>
          <p:cNvCxnSpPr/>
          <p:nvPr/>
        </p:nvCxnSpPr>
        <p:spPr>
          <a:xfrm flipH="1">
            <a:off x="5372429" y="3026226"/>
            <a:ext cx="254146" cy="609584"/>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6" name="Straight Connector 5"/>
          <p:cNvCxnSpPr/>
          <p:nvPr/>
        </p:nvCxnSpPr>
        <p:spPr>
          <a:xfrm flipH="1">
            <a:off x="5308222" y="3026226"/>
            <a:ext cx="254146" cy="609584"/>
          </a:xfrm>
          <a:prstGeom prst="line">
            <a:avLst/>
          </a:prstGeom>
          <a:ln w="38100">
            <a:solidFill>
              <a:srgbClr val="FF000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385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83;p7">
            <a:extLst>
              <a:ext uri="{FF2B5EF4-FFF2-40B4-BE49-F238E27FC236}">
                <a16:creationId xmlns:a16="http://schemas.microsoft.com/office/drawing/2014/main" id="{DA1B37CD-5B18-CDEF-808F-A582D269B70C}"/>
              </a:ext>
            </a:extLst>
          </p:cNvPr>
          <p:cNvSpPr/>
          <p:nvPr/>
        </p:nvSpPr>
        <p:spPr>
          <a:xfrm>
            <a:off x="483577" y="518746"/>
            <a:ext cx="11201400" cy="5618285"/>
          </a:xfrm>
          <a:prstGeom prst="roundRect">
            <a:avLst>
              <a:gd name="adj" fmla="val 16667"/>
            </a:avLst>
          </a:prstGeom>
          <a:solidFill>
            <a:srgbClr val="FFFFFF"/>
          </a:solidFill>
          <a:ln w="25400" cap="flat" cmpd="sng">
            <a:solidFill>
              <a:srgbClr val="BA9744"/>
            </a:solidFill>
            <a:prstDash val="solid"/>
            <a:round/>
            <a:headEnd type="none" w="sm" len="sm"/>
            <a:tailEnd type="none" w="sm" len="sm"/>
          </a:ln>
        </p:spPr>
        <p:txBody>
          <a:bodyPr spcFirstLastPara="1" wrap="square" lIns="121900" tIns="60933" rIns="121900" bIns="60933" anchor="ctr" anchorCtr="0">
            <a:noAutofit/>
          </a:bodyPr>
          <a:lstStyle/>
          <a:p>
            <a:pPr algn="just">
              <a:lnSpc>
                <a:spcPct val="150000"/>
              </a:lnSpc>
              <a:spcAft>
                <a:spcPts val="600"/>
              </a:spcAft>
              <a:buClr>
                <a:srgbClr val="000000"/>
              </a:buClr>
              <a:defRPr/>
            </a:pPr>
            <a:endParaRPr sz="3200" b="1" kern="0" dirty="0">
              <a:solidFill>
                <a:srgbClr val="0033CC"/>
              </a:solidFill>
              <a:latin typeface="UTM Avo" panose="02040603050506020204" pitchFamily="18" charset="0"/>
              <a:cs typeface="Arial"/>
              <a:sym typeface="Arial"/>
            </a:endParaRPr>
          </a:p>
        </p:txBody>
      </p:sp>
      <p:sp>
        <p:nvSpPr>
          <p:cNvPr id="4" name="Rectangle 3"/>
          <p:cNvSpPr/>
          <p:nvPr/>
        </p:nvSpPr>
        <p:spPr>
          <a:xfrm>
            <a:off x="800100" y="896815"/>
            <a:ext cx="10779368" cy="4108817"/>
          </a:xfrm>
          <a:prstGeom prst="rect">
            <a:avLst/>
          </a:prstGeom>
        </p:spPr>
        <p:txBody>
          <a:bodyPr wrap="square">
            <a:spAutoFit/>
          </a:bodyPr>
          <a:lstStyle/>
          <a:p>
            <a:pPr algn="just">
              <a:lnSpc>
                <a:spcPct val="150000"/>
              </a:lnSpc>
              <a:spcAft>
                <a:spcPts val="600"/>
              </a:spcAft>
            </a:pPr>
            <a:r>
              <a:rPr lang="en-US" sz="4000" b="1" u="sng" smtClean="0">
                <a:solidFill>
                  <a:schemeClr val="accent1"/>
                </a:solidFill>
                <a:latin typeface="UTM Avo" panose="02040603050506020204"/>
              </a:rPr>
              <a:t>Câu hỏi</a:t>
            </a:r>
            <a:r>
              <a:rPr lang="en-US" sz="4000" b="1" smtClean="0">
                <a:solidFill>
                  <a:srgbClr val="002060"/>
                </a:solidFill>
                <a:latin typeface="UTM Avo" panose="02040603050506020204"/>
              </a:rPr>
              <a:t>:</a:t>
            </a:r>
          </a:p>
          <a:p>
            <a:pPr algn="just"/>
            <a:r>
              <a:rPr lang="en-US" sz="2800" b="1" u="sng">
                <a:latin typeface="UTM Avo" panose="02040603050506020204"/>
              </a:rPr>
              <a:t>Câu 1:</a:t>
            </a:r>
            <a:r>
              <a:rPr lang="en-US" sz="2800">
                <a:latin typeface="UTM Avo" panose="02040603050506020204"/>
              </a:rPr>
              <a:t> </a:t>
            </a:r>
            <a:r>
              <a:rPr lang="en-US" sz="2800" i="1">
                <a:latin typeface="UTM Avo" panose="02040603050506020204"/>
              </a:rPr>
              <a:t>Cuộc trò chuyện của thầy giáo và các bạn học sinh diễn ra ở đâu?</a:t>
            </a:r>
            <a:r>
              <a:rPr lang="en-US" sz="2800">
                <a:latin typeface="UTM Avo" panose="02040603050506020204"/>
              </a:rPr>
              <a:t> </a:t>
            </a:r>
          </a:p>
          <a:p>
            <a:pPr algn="just"/>
            <a:r>
              <a:rPr lang="en-US" sz="2800" b="1" u="sng" smtClean="0">
                <a:latin typeface="UTM Avo" panose="02040603050506020204"/>
              </a:rPr>
              <a:t>Câu </a:t>
            </a:r>
            <a:r>
              <a:rPr lang="en-US" sz="2800" b="1" u="sng">
                <a:latin typeface="UTM Avo" panose="02040603050506020204"/>
              </a:rPr>
              <a:t>2:</a:t>
            </a:r>
            <a:r>
              <a:rPr lang="en-US" sz="2800">
                <a:latin typeface="UTM Avo" panose="02040603050506020204"/>
              </a:rPr>
              <a:t> </a:t>
            </a:r>
            <a:r>
              <a:rPr lang="en-US" sz="2800" i="1">
                <a:latin typeface="UTM Avo" panose="02040603050506020204"/>
              </a:rPr>
              <a:t>Theo em, lời thầy giáo miêu tả bầu trời mùa hè có tác dụng như thế nào đối với học sinh?</a:t>
            </a:r>
            <a:endParaRPr lang="en-US" sz="2800">
              <a:latin typeface="UTM Avo" panose="02040603050506020204"/>
            </a:endParaRPr>
          </a:p>
          <a:p>
            <a:pPr algn="just"/>
            <a:r>
              <a:rPr lang="en-US" sz="2800" b="1" u="sng" smtClean="0">
                <a:latin typeface="UTM Avo" panose="02040603050506020204"/>
              </a:rPr>
              <a:t>Câu </a:t>
            </a:r>
            <a:r>
              <a:rPr lang="en-US" sz="2800" b="1" u="sng">
                <a:latin typeface="UTM Avo" panose="02040603050506020204"/>
              </a:rPr>
              <a:t>3:</a:t>
            </a:r>
            <a:r>
              <a:rPr lang="en-US" sz="2800">
                <a:latin typeface="UTM Avo" panose="02040603050506020204"/>
              </a:rPr>
              <a:t>  </a:t>
            </a:r>
            <a:r>
              <a:rPr lang="en-US" sz="2800" i="1">
                <a:latin typeface="UTM Avo" panose="02040603050506020204"/>
              </a:rPr>
              <a:t>Việc mỗi bạn học sinh miêu tả bầu trời mùa thu bằng những hình ảnh khác nhau nói lên điều gì? Em thích hình ảnh nào? Vì sao?</a:t>
            </a:r>
            <a:endParaRPr lang="en-US" sz="2800">
              <a:latin typeface="UTM Avo" panose="02040603050506020204"/>
            </a:endParaRPr>
          </a:p>
          <a:p>
            <a:pPr algn="just"/>
            <a:r>
              <a:rPr lang="en-US" sz="2800" b="1" u="sng" smtClean="0">
                <a:latin typeface="UTM Avo" panose="02040603050506020204"/>
              </a:rPr>
              <a:t>Câu </a:t>
            </a:r>
            <a:r>
              <a:rPr lang="en-US" sz="2800" b="1" u="sng">
                <a:latin typeface="UTM Avo" panose="02040603050506020204"/>
              </a:rPr>
              <a:t>4:</a:t>
            </a:r>
            <a:r>
              <a:rPr lang="en-US" sz="2800">
                <a:latin typeface="UTM Avo" panose="02040603050506020204"/>
              </a:rPr>
              <a:t> </a:t>
            </a:r>
            <a:r>
              <a:rPr lang="en-US" sz="2800" i="1">
                <a:latin typeface="UTM Avo" panose="02040603050506020204"/>
              </a:rPr>
              <a:t>Theo em, giờ học được kể trong bài đọc có gì đặc biệt và thú vị? </a:t>
            </a:r>
            <a:endParaRPr lang="en-US" sz="2800">
              <a:latin typeface="UTM Avo" panose="02040603050506020204"/>
            </a:endParaRPr>
          </a:p>
        </p:txBody>
      </p:sp>
    </p:spTree>
    <p:extLst>
      <p:ext uri="{BB962C8B-B14F-4D97-AF65-F5344CB8AC3E}">
        <p14:creationId xmlns:p14="http://schemas.microsoft.com/office/powerpoint/2010/main" val="35122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446" y="386862"/>
            <a:ext cx="11327080" cy="6216161"/>
          </a:xfrm>
          <a:prstGeom prst="rect">
            <a:avLst/>
          </a:prstGeom>
        </p:spPr>
      </p:pic>
    </p:spTree>
    <p:extLst>
      <p:ext uri="{BB962C8B-B14F-4D97-AF65-F5344CB8AC3E}">
        <p14:creationId xmlns:p14="http://schemas.microsoft.com/office/powerpoint/2010/main" val="390283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 Ánh sáng mặt trời, rừng, ngã, thiên nhiên, Bầu trời, Đám mây,  chi nhánh, màu xanh da trời, buổi sáng, Sony, Lá cây, đám mây, Mùa thu, thực  v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0" y="541337"/>
            <a:ext cx="11087813" cy="593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23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47482621" descr="hinh-anh-lo-hoa-dep-5-removebg-preview"/>
          <p:cNvPicPr>
            <a:picLocks noChangeAspect="1"/>
          </p:cNvPicPr>
          <p:nvPr/>
        </p:nvPicPr>
        <p:blipFill>
          <a:blip r:embed="rId2"/>
          <a:stretch>
            <a:fillRect/>
          </a:stretch>
        </p:blipFill>
        <p:spPr>
          <a:xfrm flipH="1">
            <a:off x="6096000" y="5257752"/>
            <a:ext cx="3748018" cy="1774404"/>
          </a:xfrm>
          <a:prstGeom prst="rect">
            <a:avLst/>
          </a:prstGeom>
          <a:noFill/>
          <a:ln w="9525">
            <a:noFill/>
          </a:ln>
        </p:spPr>
      </p:pic>
      <p:pic>
        <p:nvPicPr>
          <p:cNvPr id="8" name="Picture 2" descr="unnamed-removebg-preview"/>
          <p:cNvPicPr>
            <a:picLocks noChangeAspect="1"/>
          </p:cNvPicPr>
          <p:nvPr/>
        </p:nvPicPr>
        <p:blipFill>
          <a:blip r:embed="rId3"/>
          <a:stretch>
            <a:fillRect/>
          </a:stretch>
        </p:blipFill>
        <p:spPr>
          <a:xfrm>
            <a:off x="685942" y="4952960"/>
            <a:ext cx="5816600" cy="2067220"/>
          </a:xfrm>
          <a:prstGeom prst="rect">
            <a:avLst/>
          </a:prstGeom>
          <a:noFill/>
          <a:ln w="9525">
            <a:noFill/>
          </a:ln>
        </p:spPr>
      </p:pic>
      <p:pic>
        <p:nvPicPr>
          <p:cNvPr id="10" name="Picture 1" descr="images-removebg-preview"/>
          <p:cNvPicPr>
            <a:picLocks noChangeAspect="1"/>
          </p:cNvPicPr>
          <p:nvPr/>
        </p:nvPicPr>
        <p:blipFill>
          <a:blip r:embed="rId4"/>
          <a:stretch>
            <a:fillRect/>
          </a:stretch>
        </p:blipFill>
        <p:spPr>
          <a:xfrm>
            <a:off x="7989952" y="4495772"/>
            <a:ext cx="2979738" cy="2362228"/>
          </a:xfrm>
          <a:prstGeom prst="rect">
            <a:avLst/>
          </a:prstGeom>
          <a:noFill/>
          <a:ln w="9525">
            <a:noFill/>
          </a:ln>
        </p:spPr>
      </p:pic>
      <p:grpSp>
        <p:nvGrpSpPr>
          <p:cNvPr id="15" name="Google Shape;1280;p18">
            <a:extLst>
              <a:ext uri="{FF2B5EF4-FFF2-40B4-BE49-F238E27FC236}">
                <a16:creationId xmlns:a16="http://schemas.microsoft.com/office/drawing/2014/main" id="{9711C4EB-E856-D866-5521-C1AF2CC31BD1}"/>
              </a:ext>
            </a:extLst>
          </p:cNvPr>
          <p:cNvGrpSpPr/>
          <p:nvPr/>
        </p:nvGrpSpPr>
        <p:grpSpPr>
          <a:xfrm>
            <a:off x="1447922" y="822714"/>
            <a:ext cx="9203664" cy="4206445"/>
            <a:chOff x="1129025" y="609299"/>
            <a:chExt cx="6902748" cy="3837844"/>
          </a:xfrm>
        </p:grpSpPr>
        <p:sp>
          <p:nvSpPr>
            <p:cNvPr id="16" name="Google Shape;1281;p18">
              <a:extLst>
                <a:ext uri="{FF2B5EF4-FFF2-40B4-BE49-F238E27FC236}">
                  <a16:creationId xmlns:a16="http://schemas.microsoft.com/office/drawing/2014/main" id="{769C2864-4D33-52F9-A60B-B3AEE700CE3F}"/>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rgbClr val="FBF2E9"/>
            </a:solidFill>
            <a:ln>
              <a:noFill/>
            </a:ln>
          </p:spPr>
          <p:txBody>
            <a:bodyPr spcFirstLastPara="1" wrap="square" lIns="121900" tIns="121900" rIns="121900" bIns="121900" anchor="ctr" anchorCtr="0">
              <a:noAutofit/>
            </a:bodyPr>
            <a:lstStyle/>
            <a:p>
              <a:pPr>
                <a:buClr>
                  <a:srgbClr val="000000"/>
                </a:buClr>
                <a:buSzPts val="1400"/>
                <a:defRPr/>
              </a:pPr>
              <a:endParaRPr sz="1867" kern="0" dirty="0">
                <a:solidFill>
                  <a:srgbClr val="000000"/>
                </a:solidFill>
                <a:latin typeface="UTM Avo" panose="02040603050506020204" pitchFamily="18" charset="0"/>
                <a:cs typeface="Arial"/>
                <a:sym typeface="Arial"/>
              </a:endParaRPr>
            </a:p>
          </p:txBody>
        </p:sp>
        <p:sp>
          <p:nvSpPr>
            <p:cNvPr id="17" name="Google Shape;1282;p18">
              <a:extLst>
                <a:ext uri="{FF2B5EF4-FFF2-40B4-BE49-F238E27FC236}">
                  <a16:creationId xmlns:a16="http://schemas.microsoft.com/office/drawing/2014/main" id="{DA95B3D8-735F-D98F-590A-0E1F5968C36D}"/>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w="28575" cap="flat" cmpd="sng">
              <a:solidFill>
                <a:srgbClr val="0E536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defRPr/>
              </a:pPr>
              <a:endParaRPr sz="1867" kern="0" dirty="0">
                <a:solidFill>
                  <a:srgbClr val="000000"/>
                </a:solidFill>
                <a:latin typeface="UTM Avo" panose="02040603050506020204" pitchFamily="18" charset="0"/>
                <a:cs typeface="Arial"/>
                <a:sym typeface="Arial"/>
              </a:endParaRPr>
            </a:p>
          </p:txBody>
        </p:sp>
      </p:grpSp>
      <p:sp>
        <p:nvSpPr>
          <p:cNvPr id="18" name="Google Shape;1284;p18">
            <a:extLst>
              <a:ext uri="{FF2B5EF4-FFF2-40B4-BE49-F238E27FC236}">
                <a16:creationId xmlns:a16="http://schemas.microsoft.com/office/drawing/2014/main" id="{2334D811-006A-554F-2368-B522F993D6C2}"/>
              </a:ext>
            </a:extLst>
          </p:cNvPr>
          <p:cNvSpPr txBox="1"/>
          <p:nvPr/>
        </p:nvSpPr>
        <p:spPr>
          <a:xfrm>
            <a:off x="3263528" y="284329"/>
            <a:ext cx="5383787" cy="830997"/>
          </a:xfrm>
          <a:prstGeom prst="rect">
            <a:avLst/>
          </a:prstGeom>
          <a:noFill/>
          <a:ln>
            <a:noFill/>
          </a:ln>
        </p:spPr>
        <p:txBody>
          <a:bodyPr spcFirstLastPara="1" wrap="square" lIns="0" tIns="0" rIns="0" bIns="0" anchor="t" anchorCtr="0">
            <a:spAutoFit/>
          </a:bodyPr>
          <a:lstStyle/>
          <a:p>
            <a:pPr algn="ctr">
              <a:lnSpc>
                <a:spcPct val="150000"/>
              </a:lnSpc>
              <a:buClr>
                <a:srgbClr val="000000"/>
              </a:buClr>
              <a:buFont typeface="Arial"/>
              <a:buNone/>
            </a:pPr>
            <a:r>
              <a:rPr lang="en-US" sz="3600" b="1" kern="0" dirty="0">
                <a:solidFill>
                  <a:srgbClr val="C00000"/>
                </a:solidFill>
                <a:latin typeface="UTM Avo" panose="02040603050506020204" pitchFamily="18" charset="0"/>
                <a:cs typeface="Arial"/>
                <a:sym typeface="Arial"/>
              </a:rPr>
              <a:t>NỘI DUNG</a:t>
            </a:r>
          </a:p>
        </p:txBody>
      </p:sp>
      <p:sp>
        <p:nvSpPr>
          <p:cNvPr id="19" name="Google Shape;1283;p18">
            <a:extLst>
              <a:ext uri="{FF2B5EF4-FFF2-40B4-BE49-F238E27FC236}">
                <a16:creationId xmlns:a16="http://schemas.microsoft.com/office/drawing/2014/main" id="{8ED3846D-A5EC-924A-0991-BF94908F7A54}"/>
              </a:ext>
            </a:extLst>
          </p:cNvPr>
          <p:cNvSpPr txBox="1">
            <a:spLocks/>
          </p:cNvSpPr>
          <p:nvPr/>
        </p:nvSpPr>
        <p:spPr>
          <a:xfrm>
            <a:off x="1676516" y="1676446"/>
            <a:ext cx="8534176" cy="2636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atrick Hand"/>
              <a:buNone/>
              <a:defRPr sz="4000"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lvl="0" algn="just">
              <a:lnSpc>
                <a:spcPct val="125000"/>
              </a:lnSpc>
              <a:buClr>
                <a:srgbClr val="0E5366"/>
              </a:buClr>
            </a:pPr>
            <a:r>
              <a:rPr lang="en-US" sz="3200" kern="0">
                <a:solidFill>
                  <a:srgbClr val="0033CC"/>
                </a:solidFill>
                <a:latin typeface="UTM Avo" panose="02040603050506020204" pitchFamily="18" charset="0"/>
              </a:rPr>
              <a:t>      </a:t>
            </a:r>
            <a:r>
              <a:rPr lang="en-US" sz="3200" kern="0" smtClean="0">
                <a:solidFill>
                  <a:srgbClr val="0033CC"/>
                </a:solidFill>
                <a:latin typeface="UTM Avo" panose="02040603050506020204" pitchFamily="18" charset="0"/>
              </a:rPr>
              <a:t>Xung quanh ta có rất nhiều điều thú vị, hãy chịu khó quan sát thực tế và nói về những điều đó theo cách của riêng mình.</a:t>
            </a:r>
            <a:endParaRPr lang="en-US" sz="3200" kern="0" dirty="0">
              <a:solidFill>
                <a:srgbClr val="0033CC"/>
              </a:solidFill>
              <a:latin typeface="UTM Avo" panose="02040603050506020204" pitchFamily="18" charset="0"/>
            </a:endParaRPr>
          </a:p>
        </p:txBody>
      </p:sp>
    </p:spTree>
    <p:extLst>
      <p:ext uri="{BB962C8B-B14F-4D97-AF65-F5344CB8AC3E}">
        <p14:creationId xmlns:p14="http://schemas.microsoft.com/office/powerpoint/2010/main" val="23274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1876</TotalTime>
  <Words>305</Words>
  <Application>Microsoft Office PowerPoint</Application>
  <PresentationFormat>Widescreen</PresentationFormat>
  <Paragraphs>28</Paragraphs>
  <Slides>12</Slides>
  <Notes>0</Notes>
  <HiddenSlides>0</HiddenSlides>
  <MMClips>3</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12</vt:i4>
      </vt:variant>
    </vt:vector>
  </HeadingPairs>
  <TitlesOfParts>
    <vt:vector size="32" baseType="lpstr">
      <vt:lpstr>微软雅黑</vt:lpstr>
      <vt:lpstr>宋体</vt:lpstr>
      <vt:lpstr>.VnTifani HeavyH</vt:lpstr>
      <vt:lpstr>Arial</vt:lpstr>
      <vt:lpstr>Calibri</vt:lpstr>
      <vt:lpstr>Calibri Light</vt:lpstr>
      <vt:lpstr>Impact</vt:lpstr>
      <vt:lpstr>KaiTi</vt:lpstr>
      <vt:lpstr>Patrick Hand</vt:lpstr>
      <vt:lpstr>Times New Roman</vt:lpstr>
      <vt:lpstr>UTM Avo</vt:lpstr>
      <vt:lpstr>义启小魏楷</vt:lpstr>
      <vt:lpstr>印品黑体</vt:lpstr>
      <vt:lpstr>www.jpppt.com</vt:lpstr>
      <vt:lpstr>www.freeppt7.com</vt:lpstr>
      <vt:lpstr>Custom Design</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LE THI THAM</cp:lastModifiedBy>
  <cp:revision>236</cp:revision>
  <dcterms:created xsi:type="dcterms:W3CDTF">2021-02-28T11:59:59Z</dcterms:created>
  <dcterms:modified xsi:type="dcterms:W3CDTF">2025-02-13T01:41:17Z</dcterms:modified>
</cp:coreProperties>
</file>