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80" r:id="rId2"/>
    <p:sldId id="258" r:id="rId3"/>
    <p:sldId id="259" r:id="rId4"/>
    <p:sldId id="261" r:id="rId5"/>
    <p:sldId id="262" r:id="rId6"/>
    <p:sldId id="263" r:id="rId7"/>
    <p:sldId id="264" r:id="rId8"/>
    <p:sldId id="265" r:id="rId9"/>
    <p:sldId id="266" r:id="rId10"/>
    <p:sldId id="276" r:id="rId11"/>
    <p:sldId id="278" r:id="rId12"/>
    <p:sldId id="277" r:id="rId13"/>
    <p:sldId id="271" r:id="rId14"/>
    <p:sldId id="272" r:id="rId15"/>
    <p:sldId id="274" r:id="rId16"/>
    <p:sldId id="275" r:id="rId17"/>
    <p:sldId id="27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81" autoAdjust="0"/>
    <p:restoredTop sz="94660"/>
  </p:normalViewPr>
  <p:slideViewPr>
    <p:cSldViewPr snapToGrid="0">
      <p:cViewPr varScale="1">
        <p:scale>
          <a:sx n="80" d="100"/>
          <a:sy n="80" d="100"/>
        </p:scale>
        <p:origin x="48" y="2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BC6069-E2B0-435F-81B9-5AA9950DC57C}" type="datetimeFigureOut">
              <a:rPr lang="en-US" smtClean="0"/>
              <a:t>11/27/2024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9544FA-DCFA-4D27-A5D7-3FD95BB02C18}" type="slidenum">
              <a:rPr lang="en-US" smtClean="0"/>
              <a:t>‹#›</a:t>
            </a:fld>
            <a:endParaRPr lang="en-US"/>
          </a:p>
        </p:txBody>
      </p:sp>
    </p:spTree>
    <p:extLst>
      <p:ext uri="{BB962C8B-B14F-4D97-AF65-F5344CB8AC3E}">
        <p14:creationId xmlns:p14="http://schemas.microsoft.com/office/powerpoint/2010/main" val="714388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latin typeface="Arial"/>
              <a:ea typeface="Arial"/>
              <a:cs typeface="Arial"/>
              <a:sym typeface="Arial"/>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2953783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3780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59044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34454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63990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84354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effectLst/>
                <a:latin typeface="Times New Roman" panose="02020603050405020304" pitchFamily="18" charset="0"/>
                <a:ea typeface="SimSun" panose="02010600030101010101" pitchFamily="2" charset="-122"/>
                <a:cs typeface="Times New Roman" panose="02020603050405020304" pitchFamily="18" charset="0"/>
              </a:rPr>
              <a:t>Mỗi người đều có rất nhiều ước mơ. Ước mơ có thể rất to lớn, vĩ đại trở thành siêu anh hùng giải cứu trái đất,... có thể chỉ nhỏ bé, khiêm nhường (dậy thật sớm một lần để nhìn thấy mặt trời mọc....), nhưng ước mơ nào cũng đáng trân trọng. Hôm nay các em sẽ luyện đọc bài </a:t>
            </a:r>
            <a:r>
              <a:rPr lang="vi-VN" sz="1800" b="1" i="1" dirty="0">
                <a:effectLst/>
                <a:latin typeface="Times New Roman" panose="02020603050405020304" pitchFamily="18" charset="0"/>
                <a:ea typeface="SimSun" panose="02010600030101010101" pitchFamily="2" charset="-122"/>
                <a:cs typeface="Times New Roman" panose="02020603050405020304" pitchFamily="18" charset="0"/>
              </a:rPr>
              <a:t>Con trai người làm vườn</a:t>
            </a:r>
            <a:r>
              <a:rPr lang="vi-VN" sz="1800" i="1" dirty="0">
                <a:effectLst/>
                <a:latin typeface="Times New Roman" panose="02020603050405020304" pitchFamily="18" charset="0"/>
                <a:ea typeface="SimSun" panose="02010600030101010101" pitchFamily="2" charset="-122"/>
                <a:cs typeface="Times New Roman" panose="02020603050405020304" pitchFamily="18" charset="0"/>
              </a:rPr>
              <a:t>. Các em sẽ đọc kĩ để hiểu bạn nhỏ trong câu chuyện ước mơ điều gì, ước mơ đó mãnh liệt ra sao và bạn nhỏ đã thực hiện ước mơ của mình như thế nào.</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8114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5A84DA-7137-4E5A-860E-E9C999F27E49}"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933B9-2E13-4039-90B0-0258F265ED7F}" type="slidenum">
              <a:rPr lang="en-US" smtClean="0"/>
              <a:t>‹#›</a:t>
            </a:fld>
            <a:endParaRPr lang="en-US"/>
          </a:p>
        </p:txBody>
      </p:sp>
    </p:spTree>
    <p:extLst>
      <p:ext uri="{BB962C8B-B14F-4D97-AF65-F5344CB8AC3E}">
        <p14:creationId xmlns:p14="http://schemas.microsoft.com/office/powerpoint/2010/main" val="3958079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5A84DA-7137-4E5A-860E-E9C999F27E49}"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933B9-2E13-4039-90B0-0258F265ED7F}" type="slidenum">
              <a:rPr lang="en-US" smtClean="0"/>
              <a:t>‹#›</a:t>
            </a:fld>
            <a:endParaRPr lang="en-US"/>
          </a:p>
        </p:txBody>
      </p:sp>
    </p:spTree>
    <p:extLst>
      <p:ext uri="{BB962C8B-B14F-4D97-AF65-F5344CB8AC3E}">
        <p14:creationId xmlns:p14="http://schemas.microsoft.com/office/powerpoint/2010/main" val="3733246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5A84DA-7137-4E5A-860E-E9C999F27E49}"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933B9-2E13-4039-90B0-0258F265ED7F}" type="slidenum">
              <a:rPr lang="en-US" smtClean="0"/>
              <a:t>‹#›</a:t>
            </a:fld>
            <a:endParaRPr lang="en-US"/>
          </a:p>
        </p:txBody>
      </p:sp>
    </p:spTree>
    <p:extLst>
      <p:ext uri="{BB962C8B-B14F-4D97-AF65-F5344CB8AC3E}">
        <p14:creationId xmlns:p14="http://schemas.microsoft.com/office/powerpoint/2010/main" val="3674186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797">
            <a:hlinkClick r:id="" action="ppaction://media"/>
            <a:extLst>
              <a:ext uri="{FF2B5EF4-FFF2-40B4-BE49-F238E27FC236}">
                <a16:creationId xmlns:a16="http://schemas.microsoft.com/office/drawing/2014/main" id="{CCCE7297-F4E1-4ED4-9FC0-DABFE273A50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2118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13582"/>
          <a:stretch/>
        </p:blipFill>
        <p:spPr>
          <a:xfrm>
            <a:off x="0" y="2863"/>
            <a:ext cx="12192000" cy="6858594"/>
          </a:xfrm>
          <a:prstGeom prst="rect">
            <a:avLst/>
          </a:prstGeom>
        </p:spPr>
      </p:pic>
    </p:spTree>
    <p:extLst>
      <p:ext uri="{BB962C8B-B14F-4D97-AF65-F5344CB8AC3E}">
        <p14:creationId xmlns:p14="http://schemas.microsoft.com/office/powerpoint/2010/main" val="1408359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4B29A9D-9234-4D6C-BFDD-BAC267C2B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887320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2105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5A84DA-7137-4E5A-860E-E9C999F27E49}"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933B9-2E13-4039-90B0-0258F265ED7F}" type="slidenum">
              <a:rPr lang="en-US" smtClean="0"/>
              <a:t>‹#›</a:t>
            </a:fld>
            <a:endParaRPr lang="en-US"/>
          </a:p>
        </p:txBody>
      </p:sp>
    </p:spTree>
    <p:extLst>
      <p:ext uri="{BB962C8B-B14F-4D97-AF65-F5344CB8AC3E}">
        <p14:creationId xmlns:p14="http://schemas.microsoft.com/office/powerpoint/2010/main" val="1158533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D5A84DA-7137-4E5A-860E-E9C999F27E49}"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933B9-2E13-4039-90B0-0258F265ED7F}" type="slidenum">
              <a:rPr lang="en-US" smtClean="0"/>
              <a:t>‹#›</a:t>
            </a:fld>
            <a:endParaRPr lang="en-US"/>
          </a:p>
        </p:txBody>
      </p:sp>
    </p:spTree>
    <p:extLst>
      <p:ext uri="{BB962C8B-B14F-4D97-AF65-F5344CB8AC3E}">
        <p14:creationId xmlns:p14="http://schemas.microsoft.com/office/powerpoint/2010/main" val="287974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5A84DA-7137-4E5A-860E-E9C999F27E49}" type="datetimeFigureOut">
              <a:rPr lang="en-US" smtClean="0"/>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933B9-2E13-4039-90B0-0258F265ED7F}" type="slidenum">
              <a:rPr lang="en-US" smtClean="0"/>
              <a:t>‹#›</a:t>
            </a:fld>
            <a:endParaRPr lang="en-US"/>
          </a:p>
        </p:txBody>
      </p:sp>
    </p:spTree>
    <p:extLst>
      <p:ext uri="{BB962C8B-B14F-4D97-AF65-F5344CB8AC3E}">
        <p14:creationId xmlns:p14="http://schemas.microsoft.com/office/powerpoint/2010/main" val="2371956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5A84DA-7137-4E5A-860E-E9C999F27E49}" type="datetimeFigureOut">
              <a:rPr lang="en-US" smtClean="0"/>
              <a:t>11/27/2024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B933B9-2E13-4039-90B0-0258F265ED7F}" type="slidenum">
              <a:rPr lang="en-US" smtClean="0"/>
              <a:t>‹#›</a:t>
            </a:fld>
            <a:endParaRPr lang="en-US"/>
          </a:p>
        </p:txBody>
      </p:sp>
    </p:spTree>
    <p:extLst>
      <p:ext uri="{BB962C8B-B14F-4D97-AF65-F5344CB8AC3E}">
        <p14:creationId xmlns:p14="http://schemas.microsoft.com/office/powerpoint/2010/main" val="2758225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5A84DA-7137-4E5A-860E-E9C999F27E49}" type="datetimeFigureOut">
              <a:rPr lang="en-US" smtClean="0"/>
              <a:t>11/27/2024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B933B9-2E13-4039-90B0-0258F265ED7F}" type="slidenum">
              <a:rPr lang="en-US" smtClean="0"/>
              <a:t>‹#›</a:t>
            </a:fld>
            <a:endParaRPr lang="en-US"/>
          </a:p>
        </p:txBody>
      </p:sp>
    </p:spTree>
    <p:extLst>
      <p:ext uri="{BB962C8B-B14F-4D97-AF65-F5344CB8AC3E}">
        <p14:creationId xmlns:p14="http://schemas.microsoft.com/office/powerpoint/2010/main" val="3999039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5A84DA-7137-4E5A-860E-E9C999F27E49}" type="datetimeFigureOut">
              <a:rPr lang="en-US" smtClean="0"/>
              <a:t>11/27/2024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B933B9-2E13-4039-90B0-0258F265ED7F}" type="slidenum">
              <a:rPr lang="en-US" smtClean="0"/>
              <a:t>‹#›</a:t>
            </a:fld>
            <a:endParaRPr lang="en-US"/>
          </a:p>
        </p:txBody>
      </p:sp>
    </p:spTree>
    <p:extLst>
      <p:ext uri="{BB962C8B-B14F-4D97-AF65-F5344CB8AC3E}">
        <p14:creationId xmlns:p14="http://schemas.microsoft.com/office/powerpoint/2010/main" val="57116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D5A84DA-7137-4E5A-860E-E9C999F27E49}" type="datetimeFigureOut">
              <a:rPr lang="en-US" smtClean="0"/>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933B9-2E13-4039-90B0-0258F265ED7F}" type="slidenum">
              <a:rPr lang="en-US" smtClean="0"/>
              <a:t>‹#›</a:t>
            </a:fld>
            <a:endParaRPr lang="en-US"/>
          </a:p>
        </p:txBody>
      </p:sp>
    </p:spTree>
    <p:extLst>
      <p:ext uri="{BB962C8B-B14F-4D97-AF65-F5344CB8AC3E}">
        <p14:creationId xmlns:p14="http://schemas.microsoft.com/office/powerpoint/2010/main" val="3271554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D5A84DA-7137-4E5A-860E-E9C999F27E49}" type="datetimeFigureOut">
              <a:rPr lang="en-US" smtClean="0"/>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933B9-2E13-4039-90B0-0258F265ED7F}" type="slidenum">
              <a:rPr lang="en-US" smtClean="0"/>
              <a:t>‹#›</a:t>
            </a:fld>
            <a:endParaRPr lang="en-US"/>
          </a:p>
        </p:txBody>
      </p:sp>
    </p:spTree>
    <p:extLst>
      <p:ext uri="{BB962C8B-B14F-4D97-AF65-F5344CB8AC3E}">
        <p14:creationId xmlns:p14="http://schemas.microsoft.com/office/powerpoint/2010/main" val="1826929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5A84DA-7137-4E5A-860E-E9C999F27E49}" type="datetimeFigureOut">
              <a:rPr lang="en-US" smtClean="0"/>
              <a:t>11/27/2024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B933B9-2E13-4039-90B0-0258F265ED7F}" type="slidenum">
              <a:rPr lang="en-US" smtClean="0"/>
              <a:t>‹#›</a:t>
            </a:fld>
            <a:endParaRPr lang="en-US"/>
          </a:p>
        </p:txBody>
      </p:sp>
    </p:spTree>
    <p:extLst>
      <p:ext uri="{BB962C8B-B14F-4D97-AF65-F5344CB8AC3E}">
        <p14:creationId xmlns:p14="http://schemas.microsoft.com/office/powerpoint/2010/main" val="33282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5.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svg"/><Relationship Id="rId5" Type="http://schemas.openxmlformats.org/officeDocument/2006/relationships/image" Target="../media/image6.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t="46842"/>
          <a:stretch/>
        </p:blipFill>
        <p:spPr>
          <a:xfrm>
            <a:off x="0" y="3212432"/>
            <a:ext cx="12192000" cy="3645245"/>
          </a:xfrm>
          <a:prstGeom prst="rect">
            <a:avLst/>
          </a:prstGeom>
          <a:noFill/>
          <a:ln>
            <a:noFill/>
          </a:ln>
        </p:spPr>
      </p:pic>
      <p:pic>
        <p:nvPicPr>
          <p:cNvPr id="9" name="图片 38">
            <a:extLst>
              <a:ext uri="{FF2B5EF4-FFF2-40B4-BE49-F238E27FC236}">
                <a16:creationId xmlns:a16="http://schemas.microsoft.com/office/drawing/2014/main" id="{F4F9B61D-8176-405B-AE61-8BBE12A6AE5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283157" y="1400175"/>
            <a:ext cx="9934575" cy="4525347"/>
          </a:xfrm>
          <a:prstGeom prst="rect">
            <a:avLst/>
          </a:prstGeom>
        </p:spPr>
      </p:pic>
      <p:sp>
        <p:nvSpPr>
          <p:cNvPr id="10" name="Google Shape;1483;p40">
            <a:extLst>
              <a:ext uri="{FF2B5EF4-FFF2-40B4-BE49-F238E27FC236}">
                <a16:creationId xmlns:a16="http://schemas.microsoft.com/office/drawing/2014/main" id="{8681B3B1-930F-8176-24F7-F21B8FD31C39}"/>
              </a:ext>
            </a:extLst>
          </p:cNvPr>
          <p:cNvSpPr txBox="1">
            <a:spLocks/>
          </p:cNvSpPr>
          <p:nvPr/>
        </p:nvSpPr>
        <p:spPr>
          <a:xfrm>
            <a:off x="104775" y="591779"/>
            <a:ext cx="12284439" cy="808396"/>
          </a:xfrm>
          <a:prstGeom prst="rect">
            <a:avLst/>
          </a:prstGeom>
        </p:spPr>
        <p:txBody>
          <a:bodyPr spcFirstLastPara="1" wrap="square" lIns="91425" tIns="91425" rIns="91425" bIns="91425" anchor="t" anchorCtr="0">
            <a:prstTxWarp prst="textArchUp">
              <a:avLst>
                <a:gd name="adj" fmla="val 10784251"/>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w="10541" cmpd="sng">
                  <a:solidFill>
                    <a:srgbClr val="5B9BD5">
                      <a:shade val="88000"/>
                      <a:satMod val="110000"/>
                    </a:srgbClr>
                  </a:solidFill>
                  <a:prstDash val="solid"/>
                </a:ln>
                <a:solidFill>
                  <a:srgbClr val="FF0000"/>
                </a:solidFill>
                <a:effectLst/>
                <a:uLnTx/>
                <a:uFillTx/>
                <a:latin typeface="Times New Roman" panose="02020603050405020304" pitchFamily="18" charset="0"/>
                <a:ea typeface="Cambria" panose="02040503050406030204" pitchFamily="18" charset="0"/>
                <a:sym typeface="Arial"/>
              </a:rPr>
              <a:t>CHÀO MỪNG QUÝ THẦY CÔ VỀ DỰ GIỜ LỚP </a:t>
            </a:r>
            <a:r>
              <a:rPr kumimoji="0" lang="vi-VN" sz="4000" b="1" i="0" u="none" strike="noStrike" kern="0" cap="none" spc="0" normalizeH="0" baseline="0" noProof="0" dirty="0" smtClean="0">
                <a:ln w="10541" cmpd="sng">
                  <a:solidFill>
                    <a:srgbClr val="5B9BD5">
                      <a:shade val="88000"/>
                      <a:satMod val="110000"/>
                    </a:srgbClr>
                  </a:solidFill>
                  <a:prstDash val="solid"/>
                </a:ln>
                <a:solidFill>
                  <a:srgbClr val="FF0000"/>
                </a:solidFill>
                <a:effectLst/>
                <a:uLnTx/>
                <a:uFillTx/>
                <a:latin typeface="Times New Roman" panose="02020603050405020304" pitchFamily="18" charset="0"/>
                <a:ea typeface="Cambria" panose="02040503050406030204" pitchFamily="18" charset="0"/>
                <a:sym typeface="Arial"/>
              </a:rPr>
              <a:t>4A</a:t>
            </a:r>
            <a:r>
              <a:rPr lang="en-US" sz="4000" b="1" kern="0" dirty="0">
                <a:ln w="10541" cmpd="sng">
                  <a:solidFill>
                    <a:srgbClr val="5B9BD5">
                      <a:shade val="88000"/>
                      <a:satMod val="110000"/>
                    </a:srgbClr>
                  </a:solidFill>
                  <a:prstDash val="solid"/>
                </a:ln>
                <a:solidFill>
                  <a:srgbClr val="FF0000"/>
                </a:solidFill>
                <a:latin typeface="Cooper Black" panose="0208090404030B020404" pitchFamily="18" charset="0"/>
                <a:ea typeface="Cambria" panose="02040503050406030204" pitchFamily="18" charset="0"/>
              </a:rPr>
              <a:t>1</a:t>
            </a:r>
            <a:endParaRPr kumimoji="0" lang="en-US" sz="4000" b="1" i="0" u="none" strike="noStrike" kern="0" cap="none" spc="0" normalizeH="0" baseline="0" noProof="0" dirty="0">
              <a:ln w="10541" cmpd="sng">
                <a:solidFill>
                  <a:srgbClr val="5B9BD5">
                    <a:shade val="88000"/>
                    <a:satMod val="110000"/>
                  </a:srgbClr>
                </a:solidFill>
                <a:prstDash val="solid"/>
              </a:ln>
              <a:solidFill>
                <a:srgbClr val="FF0000"/>
              </a:solidFill>
              <a:effectLst/>
              <a:uLnTx/>
              <a:uFillTx/>
              <a:latin typeface="Cooper Black" panose="0208090404030B020404" pitchFamily="18" charset="0"/>
              <a:ea typeface="Cambria" panose="02040503050406030204" pitchFamily="18" charset="0"/>
              <a:sym typeface="Arial"/>
            </a:endParaRPr>
          </a:p>
        </p:txBody>
      </p:sp>
      <p:sp>
        <p:nvSpPr>
          <p:cNvPr id="11" name="TextBox 10">
            <a:extLst>
              <a:ext uri="{FF2B5EF4-FFF2-40B4-BE49-F238E27FC236}">
                <a16:creationId xmlns:a16="http://schemas.microsoft.com/office/drawing/2014/main" id="{4539AE7C-30E4-D844-5B3D-9F96DA769DF9}"/>
              </a:ext>
            </a:extLst>
          </p:cNvPr>
          <p:cNvSpPr txBox="1"/>
          <p:nvPr/>
        </p:nvSpPr>
        <p:spPr>
          <a:xfrm>
            <a:off x="2130882" y="966157"/>
            <a:ext cx="112166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rPr>
              <a:t>TRƯỜNG TIỂU HỌC </a:t>
            </a:r>
            <a:r>
              <a:rPr lang="en-US" sz="3600" b="1" dirty="0" smtClean="0">
                <a:solidFill>
                  <a:srgbClr val="FF0000"/>
                </a:solidFill>
                <a:latin typeface="Times New Roman" panose="02020603050405020304" pitchFamily="18" charset="0"/>
              </a:rPr>
              <a:t>SỐ 2 CÁT TRINH</a:t>
            </a:r>
            <a:endParaRPr kumimoji="0" lang="en-US" sz="3600" b="1" i="0" u="none" strike="noStrike" kern="1200" cap="none" spc="0" normalizeH="0" baseline="0" noProof="0" dirty="0">
              <a:ln>
                <a:noFill/>
              </a:ln>
              <a:solidFill>
                <a:srgbClr val="FF0000"/>
              </a:solidFill>
              <a:effectLst/>
              <a:uLnTx/>
              <a:uFillTx/>
              <a:latin typeface="Calibri Light"/>
            </a:endParaRPr>
          </a:p>
        </p:txBody>
      </p:sp>
      <p:sp>
        <p:nvSpPr>
          <p:cNvPr id="12" name="TextBox 11">
            <a:extLst>
              <a:ext uri="{FF2B5EF4-FFF2-40B4-BE49-F238E27FC236}">
                <a16:creationId xmlns:a16="http://schemas.microsoft.com/office/drawing/2014/main" id="{77D71AC4-F2F3-BDFE-23FB-F12A223B9714}"/>
              </a:ext>
            </a:extLst>
          </p:cNvPr>
          <p:cNvSpPr txBox="1"/>
          <p:nvPr/>
        </p:nvSpPr>
        <p:spPr>
          <a:xfrm>
            <a:off x="3235573" y="2315415"/>
            <a:ext cx="625089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sng"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MÔN</a:t>
            </a:r>
            <a:r>
              <a:rPr kumimoji="0" lang="vi-VN"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TIẾNG VIỆT</a:t>
            </a:r>
            <a:endParaRPr kumimoji="0" lang="en-US" sz="4400" b="1" i="0" u="none" strike="noStrike" kern="1200" cap="none" spc="0" normalizeH="0" baseline="0" noProof="0" dirty="0">
              <a:ln>
                <a:noFill/>
              </a:ln>
              <a:solidFill>
                <a:srgbClr val="002060"/>
              </a:solidFill>
              <a:effectLst/>
              <a:uLnTx/>
              <a:uFillTx/>
              <a:latin typeface="Calibri Light"/>
              <a:ea typeface="+mn-ea"/>
              <a:cs typeface="+mn-cs"/>
            </a:endParaRPr>
          </a:p>
        </p:txBody>
      </p:sp>
      <p:sp>
        <p:nvSpPr>
          <p:cNvPr id="13" name="TextBox 12">
            <a:extLst>
              <a:ext uri="{FF2B5EF4-FFF2-40B4-BE49-F238E27FC236}">
                <a16:creationId xmlns:a16="http://schemas.microsoft.com/office/drawing/2014/main" id="{A0B46D9C-15C9-E615-74C9-A5F817E9D5EA}"/>
              </a:ext>
            </a:extLst>
          </p:cNvPr>
          <p:cNvSpPr txBox="1"/>
          <p:nvPr/>
        </p:nvSpPr>
        <p:spPr>
          <a:xfrm>
            <a:off x="1799706" y="3268337"/>
            <a:ext cx="88945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BÀI</a:t>
            </a:r>
            <a:r>
              <a:rPr kumimoji="0" lang="en-US" sz="4400" b="1" i="0" u="sng" strike="noStrike" kern="1200" cap="none" spc="0" normalizeH="0" noProof="0" dirty="0" smtClean="0">
                <a:ln>
                  <a:noFill/>
                </a:ln>
                <a:solidFill>
                  <a:srgbClr val="002060"/>
                </a:solidFill>
                <a:effectLst/>
                <a:uLnTx/>
                <a:uFillTx/>
                <a:latin typeface="Times New Roman" pitchFamily="18" charset="0"/>
                <a:ea typeface="+mn-ea"/>
                <a:cs typeface="Times New Roman" pitchFamily="18" charset="0"/>
              </a:rPr>
              <a:t> </a:t>
            </a:r>
            <a:r>
              <a:rPr kumimoji="0" lang="en-US" sz="4400" b="1" i="0" u="sng"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ĐỌC 2 </a:t>
            </a:r>
            <a:r>
              <a:rPr kumimoji="0" lang="en-US" sz="4400" b="1"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 </a:t>
            </a:r>
            <a:r>
              <a:rPr kumimoji="0" lang="vi-VN" sz="4400" b="1"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 </a:t>
            </a:r>
            <a:r>
              <a:rPr lang="en-US" sz="4400" b="1" dirty="0" smtClean="0">
                <a:solidFill>
                  <a:srgbClr val="002060"/>
                </a:solidFill>
                <a:latin typeface="Times New Roman" panose="02020603050405020304" pitchFamily="18" charset="0"/>
              </a:rPr>
              <a:t>ĐỂ HỌC TẬP TỐT</a:t>
            </a:r>
            <a:endParaRPr kumimoji="0" lang="en-US" sz="4400" b="1" i="0" u="none" strike="noStrike" kern="1200" cap="none" spc="0" normalizeH="0" baseline="0" noProof="0" dirty="0">
              <a:ln>
                <a:noFill/>
              </a:ln>
              <a:solidFill>
                <a:srgbClr val="002060"/>
              </a:solidFill>
              <a:effectLst/>
              <a:uLnTx/>
              <a:uFillTx/>
              <a:latin typeface="Calibri Light"/>
              <a:ea typeface="+mn-ea"/>
              <a:cs typeface="+mn-cs"/>
            </a:endParaRPr>
          </a:p>
        </p:txBody>
      </p:sp>
    </p:spTree>
    <p:extLst>
      <p:ext uri="{BB962C8B-B14F-4D97-AF65-F5344CB8AC3E}">
        <p14:creationId xmlns:p14="http://schemas.microsoft.com/office/powerpoint/2010/main" val="19828408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0" y="481896"/>
            <a:ext cx="12192000" cy="6376104"/>
          </a:xfrm>
          <a:prstGeom prst="roundRect">
            <a:avLst>
              <a:gd name="adj" fmla="val 348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1" y="729762"/>
            <a:ext cx="11662610" cy="5815417"/>
          </a:xfrm>
          <a:prstGeom prst="rect">
            <a:avLst/>
          </a:prstGeom>
        </p:spPr>
      </p:pic>
    </p:spTree>
    <p:extLst>
      <p:ext uri="{BB962C8B-B14F-4D97-AF65-F5344CB8AC3E}">
        <p14:creationId xmlns:p14="http://schemas.microsoft.com/office/powerpoint/2010/main" val="4020603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0" y="481896"/>
            <a:ext cx="12192000" cy="6376104"/>
          </a:xfrm>
          <a:prstGeom prst="roundRect">
            <a:avLst>
              <a:gd name="adj" fmla="val 348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4"/>
          <a:stretch>
            <a:fillRect/>
          </a:stretch>
        </p:blipFill>
        <p:spPr>
          <a:xfrm>
            <a:off x="1560348" y="734524"/>
            <a:ext cx="9173308" cy="5842122"/>
          </a:xfrm>
          <a:prstGeom prst="rect">
            <a:avLst/>
          </a:prstGeom>
        </p:spPr>
      </p:pic>
    </p:spTree>
    <p:extLst>
      <p:ext uri="{BB962C8B-B14F-4D97-AF65-F5344CB8AC3E}">
        <p14:creationId xmlns:p14="http://schemas.microsoft.com/office/powerpoint/2010/main" val="769237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0" y="481896"/>
            <a:ext cx="12192000" cy="6376104"/>
          </a:xfrm>
          <a:prstGeom prst="roundRect">
            <a:avLst>
              <a:gd name="adj" fmla="val 348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p:cNvPicPr>
            <a:picLocks noChangeAspect="1"/>
          </p:cNvPicPr>
          <p:nvPr/>
        </p:nvPicPr>
        <p:blipFill>
          <a:blip r:embed="rId4"/>
          <a:stretch>
            <a:fillRect/>
          </a:stretch>
        </p:blipFill>
        <p:spPr>
          <a:xfrm>
            <a:off x="1851960" y="481896"/>
            <a:ext cx="8590084" cy="6365631"/>
          </a:xfrm>
          <a:prstGeom prst="rect">
            <a:avLst/>
          </a:prstGeom>
        </p:spPr>
      </p:pic>
    </p:spTree>
    <p:extLst>
      <p:ext uri="{BB962C8B-B14F-4D97-AF65-F5344CB8AC3E}">
        <p14:creationId xmlns:p14="http://schemas.microsoft.com/office/powerpoint/2010/main" val="1946097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1491917"/>
            <a:ext cx="11914861" cy="38230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8" name="文本框 40">
            <a:extLst>
              <a:ext uri="{FF2B5EF4-FFF2-40B4-BE49-F238E27FC236}">
                <a16:creationId xmlns:a16="http://schemas.microsoft.com/office/drawing/2014/main" id="{D2A0FFC3-DD0C-D576-6C42-AAB6BBD22D5C}"/>
              </a:ext>
            </a:extLst>
          </p:cNvPr>
          <p:cNvSpPr txBox="1"/>
          <p:nvPr/>
        </p:nvSpPr>
        <p:spPr>
          <a:xfrm>
            <a:off x="219510" y="1818384"/>
            <a:ext cx="11754965" cy="3170099"/>
          </a:xfrm>
          <a:prstGeom prst="rect">
            <a:avLst/>
          </a:prstGeom>
          <a:noFill/>
        </p:spPr>
        <p:txBody>
          <a:bodyPr wrap="square" rtlCol="0">
            <a:spAutoFit/>
          </a:bodyPr>
          <a:lstStyle/>
          <a:p>
            <a:pPr lvl="0" algn="just">
              <a:defRPr/>
            </a:pPr>
            <a:r>
              <a:rPr kumimoji="0" lang="en-US" sz="50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lang="vi-VN" sz="5000" b="1" i="1" dirty="0" smtClean="0">
                <a:solidFill>
                  <a:srgbClr val="0070C0"/>
                </a:solidFill>
                <a:latin typeface="Cambria" panose="02040503050406030204" pitchFamily="18" charset="0"/>
                <a:ea typeface="Cambria" panose="02040503050406030204" pitchFamily="18" charset="0"/>
              </a:rPr>
              <a:t> </a:t>
            </a:r>
            <a:r>
              <a:rPr lang="vi-VN" sz="5000" b="1" i="1" dirty="0">
                <a:solidFill>
                  <a:srgbClr val="0070C0"/>
                </a:solidFill>
                <a:latin typeface="Cambria" panose="02040503050406030204" pitchFamily="18" charset="0"/>
                <a:ea typeface="Cambria" panose="02040503050406030204" pitchFamily="18" charset="0"/>
              </a:rPr>
              <a:t>Để bảo vệ và nâng cao sức khỏe, cần chăm tập thể dục, thể thao; thư giãn hợp lí; ăn các thực phẩm giàu dinh dưỡng để bồi bổ cho cơ thể lẫn trí não.</a:t>
            </a:r>
            <a:endParaRPr kumimoji="0" lang="zh-CN" altLang="en-US" sz="5000" b="1" i="1" u="none" strike="noStrike" kern="1200" cap="none" spc="0" normalizeH="0" baseline="0" noProof="0" dirty="0">
              <a:ln>
                <a:noFill/>
              </a:ln>
              <a:solidFill>
                <a:srgbClr val="0070C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pic>
        <p:nvPicPr>
          <p:cNvPr id="4" name="Picture 3">
            <a:extLst>
              <a:ext uri="{FF2B5EF4-FFF2-40B4-BE49-F238E27FC236}">
                <a16:creationId xmlns:a16="http://schemas.microsoft.com/office/drawing/2014/main" id="{0B1B5B90-AD5B-A69E-F3B6-135D14AF132B}"/>
              </a:ext>
            </a:extLst>
          </p:cNvPr>
          <p:cNvPicPr>
            <a:picLocks noChangeAspect="1"/>
          </p:cNvPicPr>
          <p:nvPr/>
        </p:nvPicPr>
        <p:blipFill>
          <a:blip r:embed="rId5"/>
          <a:stretch>
            <a:fillRect/>
          </a:stretch>
        </p:blipFill>
        <p:spPr>
          <a:xfrm>
            <a:off x="490031" y="313822"/>
            <a:ext cx="9272820" cy="1012024"/>
          </a:xfrm>
          <a:prstGeom prst="rect">
            <a:avLst/>
          </a:prstGeom>
        </p:spPr>
      </p:pic>
    </p:spTree>
    <p:extLst>
      <p:ext uri="{BB962C8B-B14F-4D97-AF65-F5344CB8AC3E}">
        <p14:creationId xmlns:p14="http://schemas.microsoft.com/office/powerpoint/2010/main" val="531227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randombar(horizontal)">
                                      <p:cBhvr>
                                        <p:cTn id="1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C2ECFF84-9237-0429-1B6F-2448DC0BB7E2}"/>
              </a:ext>
            </a:extLst>
          </p:cNvPr>
          <p:cNvGrpSpPr/>
          <p:nvPr/>
        </p:nvGrpSpPr>
        <p:grpSpPr>
          <a:xfrm>
            <a:off x="770958" y="1192277"/>
            <a:ext cx="10367187" cy="4178376"/>
            <a:chOff x="652194" y="2598340"/>
            <a:chExt cx="5532706"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1282893"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圆角 9">
              <a:extLst>
                <a:ext uri="{FF2B5EF4-FFF2-40B4-BE49-F238E27FC236}">
                  <a16:creationId xmlns:a16="http://schemas.microsoft.com/office/drawing/2014/main" id="{6D0B8747-9E79-2684-B352-7E04693FC0C0}"/>
                </a:ext>
              </a:extLst>
            </p:cNvPr>
            <p:cNvSpPr/>
            <p:nvPr/>
          </p:nvSpPr>
          <p:spPr>
            <a:xfrm>
              <a:off x="652194" y="3020059"/>
              <a:ext cx="858517" cy="408460"/>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a:solidFill>
                      <a:prstClr val="black"/>
                    </a:solidFill>
                  </a:ln>
                  <a:solidFill>
                    <a:prstClr val="white"/>
                  </a:solidFill>
                  <a:effectLst/>
                  <a:uLnTx/>
                  <a:uFillTx/>
                  <a:latin typeface="SVN-Yahoo" panose="02040603050506020204" pitchFamily="18" charset="0"/>
                  <a:ea typeface="胡晓波男神体" panose="02010600030101010101" pitchFamily="2" charset="-122"/>
                  <a:cs typeface="胡晓波男神体" panose="02010600030101010101" pitchFamily="2" charset="-122"/>
                </a:rPr>
                <a:t>03</a:t>
              </a:r>
              <a:endParaRPr kumimoji="0" lang="zh-CN" altLang="en-US" sz="4800" b="0" i="0" u="none" strike="noStrike" kern="1200" cap="none" spc="0" normalizeH="0" baseline="0" noProof="0" dirty="0">
                <a:ln>
                  <a:solidFill>
                    <a:prstClr val="black"/>
                  </a:solidFill>
                </a:ln>
                <a:solidFill>
                  <a:prstClr val="white"/>
                </a:solidFill>
                <a:effectLst/>
                <a:uLnTx/>
                <a:uFillTx/>
                <a:latin typeface="SVN-Yahoo" panose="02040603050506020204" pitchFamily="18" charset="0"/>
                <a:ea typeface="胡晓波男神体" panose="02010600030101010101" pitchFamily="2" charset="-122"/>
                <a:cs typeface="胡晓波男神体" panose="02010600030101010101" pitchFamily="2" charset="-122"/>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1841560" y="2741352"/>
              <a:ext cx="4001007" cy="9567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solidFill>
                      <a:prstClr val="black"/>
                    </a:solidFill>
                  </a:ln>
                  <a:solidFill>
                    <a:srgbClr val="0070C0"/>
                  </a:solidFill>
                  <a:effectLst/>
                  <a:uLnTx/>
                  <a:uFillTx/>
                  <a:latin typeface="SVN-Yahoo" panose="02040603050506020204" pitchFamily="18" charset="0"/>
                  <a:ea typeface="胡晓波男神体" panose="02010600030101010101" pitchFamily="2" charset="-122"/>
                  <a:cs typeface="胡晓波男神体" panose="02010600030101010101" pitchFamily="2" charset="-122"/>
                </a:rPr>
                <a:t>LUYỆN ĐỌC   </a:t>
              </a:r>
              <a:r>
                <a:rPr lang="en-US" altLang="zh-CN" sz="9600" dirty="0" smtClean="0">
                  <a:ln>
                    <a:solidFill>
                      <a:prstClr val="black"/>
                    </a:solidFill>
                  </a:ln>
                  <a:solidFill>
                    <a:srgbClr val="0070C0"/>
                  </a:solidFill>
                  <a:latin typeface="SVN-Yahoo" panose="02040603050506020204" pitchFamily="18" charset="0"/>
                  <a:ea typeface="胡晓波男神体" panose="02010600030101010101" pitchFamily="2" charset="-122"/>
                  <a:cs typeface="胡晓波男神体" panose="02010600030101010101" pitchFamily="2" charset="-122"/>
                </a:rPr>
                <a:t>NÂNG CAO</a:t>
              </a:r>
              <a:endParaRPr kumimoji="0" lang="zh-CN" altLang="en-US" sz="9600" b="0" i="0" u="none" strike="noStrike" kern="1200" cap="none" spc="0" normalizeH="0" baseline="0" noProof="0" dirty="0">
                <a:ln>
                  <a:solidFill>
                    <a:prstClr val="black"/>
                  </a:solidFill>
                </a:ln>
                <a:solidFill>
                  <a:srgbClr val="0070C0"/>
                </a:solidFill>
                <a:effectLst/>
                <a:uLnTx/>
                <a:uFillTx/>
                <a:latin typeface="SVN-Yahoo" panose="02040603050506020204" pitchFamily="18" charset="0"/>
                <a:ea typeface="胡晓波男神体" panose="02010600030101010101" pitchFamily="2" charset="-122"/>
                <a:cs typeface="胡晓波男神体" panose="02010600030101010101" pitchFamily="2" charset="-122"/>
              </a:endParaRPr>
            </a:p>
          </p:txBody>
        </p:sp>
      </p:grpSp>
      <p:pic>
        <p:nvPicPr>
          <p:cNvPr id="40" name="图片 39">
            <a:extLst>
              <a:ext uri="{FF2B5EF4-FFF2-40B4-BE49-F238E27FC236}">
                <a16:creationId xmlns:a16="http://schemas.microsoft.com/office/drawing/2014/main" id="{F2AEEF1F-EBAE-D983-66AD-706B7E3E906E}"/>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Tree>
    <p:extLst>
      <p:ext uri="{BB962C8B-B14F-4D97-AF65-F5344CB8AC3E}">
        <p14:creationId xmlns:p14="http://schemas.microsoft.com/office/powerpoint/2010/main" val="3278807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179870" y="232973"/>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dirty="0" smtClean="0">
                <a:solidFill>
                  <a:prstClr val="white"/>
                </a:solidFill>
                <a:latin typeface="Calibri" panose="020F0502020204030204"/>
                <a:ea typeface="思源黑体 CN Bold" panose="020B0800000000000000"/>
              </a:rPr>
              <a:t>- Bạn hãy chọn / các thực phẩm giàu dinh dưỡng / như trứng, / đậu nành, / bí đỏ, / rau củ, / trái cây,… / để bồi bổ / cho cả cơ thể lẫn trí não. </a:t>
            </a:r>
          </a:p>
          <a:p>
            <a:pPr lvl="0" algn="ctr">
              <a:defRPr/>
            </a:pPr>
            <a:r>
              <a:rPr lang="vi-VN" altLang="zh-CN" dirty="0" smtClean="0">
                <a:solidFill>
                  <a:prstClr val="white"/>
                </a:solidFill>
                <a:latin typeface="Calibri" panose="020F0502020204030204"/>
                <a:ea typeface="思源黑体 CN Bold" panose="020B0800000000000000"/>
              </a:rPr>
              <a:t>  - Ngồi học quá lâu,/ khiến bạn kém tập trung,/ đau vai, /đau lưng.  Sau khoảng một tiếng ngồi học, / bạn nhớ đứng dậy / vươn vai, / tập vài động tác thể dục / để cơ thể thoải mái / và tránh nhức mỏi..</a:t>
            </a:r>
            <a:endParaRPr lang="vi-VN" altLang="zh-CN" dirty="0">
              <a:solidFill>
                <a:prstClr val="white"/>
              </a:solidFill>
              <a:latin typeface="Calibri" panose="020F0502020204030204"/>
              <a:ea typeface="思源黑体 CN Bold" panose="020B0800000000000000"/>
            </a:endParaRPr>
          </a:p>
        </p:txBody>
      </p:sp>
      <p:pic>
        <p:nvPicPr>
          <p:cNvPr id="7" name="图片 38">
            <a:extLst>
              <a:ext uri="{FF2B5EF4-FFF2-40B4-BE49-F238E27FC236}">
                <a16:creationId xmlns:a16="http://schemas.microsoft.com/office/drawing/2014/main" id="{F4F9B61D-8176-405B-AE61-8BBE12A6AE5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3450" y="0"/>
            <a:ext cx="9934575" cy="1376162"/>
          </a:xfrm>
          <a:prstGeom prst="rect">
            <a:avLst/>
          </a:prstGeom>
        </p:spPr>
      </p:pic>
      <p:sp>
        <p:nvSpPr>
          <p:cNvPr id="8" name="Google Shape;1483;p40">
            <a:extLst>
              <a:ext uri="{FF2B5EF4-FFF2-40B4-BE49-F238E27FC236}">
                <a16:creationId xmlns:a16="http://schemas.microsoft.com/office/drawing/2014/main" id="{8681B3B1-930F-8176-24F7-F21B8FD31C39}"/>
              </a:ext>
            </a:extLst>
          </p:cNvPr>
          <p:cNvSpPr txBox="1">
            <a:spLocks/>
          </p:cNvSpPr>
          <p:nvPr/>
        </p:nvSpPr>
        <p:spPr>
          <a:xfrm>
            <a:off x="223274" y="207852"/>
            <a:ext cx="11745451" cy="108792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000" b="1" i="0" u="none" strike="noStrike" kern="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sym typeface="Arial"/>
            </a:endParaRPr>
          </a:p>
        </p:txBody>
      </p:sp>
      <p:sp>
        <p:nvSpPr>
          <p:cNvPr id="3" name="Rectangle 2"/>
          <p:cNvSpPr/>
          <p:nvPr/>
        </p:nvSpPr>
        <p:spPr>
          <a:xfrm>
            <a:off x="1102731" y="395693"/>
            <a:ext cx="10315644" cy="584775"/>
          </a:xfrm>
          <a:prstGeom prst="rect">
            <a:avLst/>
          </a:prstGeom>
        </p:spPr>
        <p:txBody>
          <a:bodyPr wrap="none">
            <a:spAutoFit/>
          </a:bodyPr>
          <a:lstStyle/>
          <a:p>
            <a:r>
              <a:rPr lang="en-US" sz="3200" b="1" dirty="0" err="1">
                <a:solidFill>
                  <a:srgbClr val="FF0000"/>
                </a:solidFill>
                <a:latin typeface="Times New Roman" panose="02020603050405020304" pitchFamily="18" charset="0"/>
                <a:cs typeface="Times New Roman" panose="02020603050405020304" pitchFamily="18" charset="0"/>
              </a:rPr>
              <a:t>Đọc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đoạn</a:t>
            </a:r>
            <a:r>
              <a:rPr lang="en-US" sz="3200" b="1" dirty="0">
                <a:solidFill>
                  <a:srgbClr val="FF0000"/>
                </a:solidFill>
                <a:latin typeface="Times New Roman" panose="02020603050405020304" pitchFamily="18" charset="0"/>
                <a:cs typeface="Times New Roman" panose="02020603050405020304" pitchFamily="18" charset="0"/>
              </a:rPr>
              <a:t> 4,5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định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diễn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cảm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đoạn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này</a:t>
            </a:r>
            <a:r>
              <a:rPr lang="en-US" sz="3200" b="1" dirty="0" smtClean="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034057" y="1584014"/>
            <a:ext cx="10123883" cy="3816429"/>
          </a:xfrm>
          <a:prstGeom prst="rect">
            <a:avLst/>
          </a:prstGeom>
          <a:noFill/>
        </p:spPr>
        <p:txBody>
          <a:bodyPr wrap="square" rtlCol="0">
            <a:spAutoFit/>
          </a:bodyPr>
          <a:lstStyle/>
          <a:p>
            <a:r>
              <a:rPr lang="en-US" i="1" dirty="0"/>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dưỡng</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như</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trứng</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đậu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nành</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bí</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đỏ</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cây</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để</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bồi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bổ</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cho</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não</a:t>
            </a:r>
            <a:r>
              <a:rPr lang="en-US" sz="3200" dirty="0">
                <a:latin typeface="Times New Roman" panose="02020603050405020304" pitchFamily="18" charset="0"/>
                <a:cs typeface="Times New Roman" panose="02020603050405020304" pitchFamily="18" charset="0"/>
              </a:rPr>
              <a:t>. </a:t>
            </a:r>
          </a:p>
          <a:p>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Ngồi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lâu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khiến</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kém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trung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đau</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vai</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đau</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ngồi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bạn</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nhớ</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dậy</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vươn</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vai</a:t>
            </a:r>
            <a:r>
              <a:rPr lang="en-US"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tập</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dục</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thoải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mái</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mỏi</a:t>
            </a:r>
            <a:r>
              <a:rPr lang="en-US" sz="3200" dirty="0">
                <a:latin typeface="Times New Roman" panose="02020603050405020304" pitchFamily="18" charset="0"/>
                <a:cs typeface="Times New Roman" panose="02020603050405020304" pitchFamily="18" charset="0"/>
              </a:rPr>
              <a:t>..</a:t>
            </a:r>
          </a:p>
          <a:p>
            <a:endParaRPr lang="en-US" dirty="0"/>
          </a:p>
        </p:txBody>
      </p:sp>
      <p:sp>
        <p:nvSpPr>
          <p:cNvPr id="5" name="TextBox 4"/>
          <p:cNvSpPr txBox="1"/>
          <p:nvPr/>
        </p:nvSpPr>
        <p:spPr>
          <a:xfrm>
            <a:off x="1102731" y="1584014"/>
            <a:ext cx="9765294" cy="3816429"/>
          </a:xfrm>
          <a:prstGeom prst="rect">
            <a:avLst/>
          </a:prstGeom>
          <a:noFill/>
        </p:spPr>
        <p:txBody>
          <a:bodyPr wrap="square" rtlCol="0">
            <a:spAutoFit/>
          </a:bodyPr>
          <a:lstStyle/>
          <a:p>
            <a:r>
              <a:rPr lang="en-US" i="1" dirty="0"/>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phẩm</a:t>
            </a:r>
            <a:r>
              <a:rPr lang="en-US" sz="3200"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giàu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dưỡng</a:t>
            </a:r>
            <a:r>
              <a:rPr lang="en-US" sz="3200" b="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trứng</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đậu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nành</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bí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đỏ</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rau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trái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cây</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bồi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bổ</a:t>
            </a:r>
            <a:r>
              <a:rPr lang="en-US" sz="3200" b="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não</a:t>
            </a:r>
            <a:r>
              <a:rPr lang="en-US" sz="3200" dirty="0">
                <a:latin typeface="Times New Roman" panose="02020603050405020304" pitchFamily="18" charset="0"/>
                <a:cs typeface="Times New Roman" panose="02020603050405020304" pitchFamily="18" charset="0"/>
              </a:rPr>
              <a:t>. </a:t>
            </a:r>
          </a:p>
          <a:p>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Ngồi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kém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vai</a:t>
            </a:r>
            <a:r>
              <a:rPr lang="en-US" sz="3200" dirty="0">
                <a:latin typeface="Times New Roman" panose="02020603050405020304" pitchFamily="18" charset="0"/>
                <a:cs typeface="Times New Roman" panose="02020603050405020304" pitchFamily="18" charset="0"/>
              </a:rPr>
              <a: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khoảng</a:t>
            </a:r>
            <a:r>
              <a:rPr lang="en-US" sz="3200"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tiếng</a:t>
            </a:r>
            <a:r>
              <a:rPr lang="en-US" sz="3200" b="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ngồi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nhớ</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dậy</a:t>
            </a:r>
            <a:r>
              <a:rPr lang="en-US" sz="3200"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vươn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vai</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dục</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thoải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mái</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mỏi</a:t>
            </a:r>
            <a:r>
              <a:rPr lang="en-US" sz="3200" dirty="0">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357846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nodePh="1">
                                  <p:stCondLst>
                                    <p:cond delay="0"/>
                                  </p:stCondLst>
                                  <p:endCondLst>
                                    <p:cond evt="begin" delay="0">
                                      <p:tn val="13"/>
                                    </p:cond>
                                  </p:end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xit" presetSubtype="4" fill="hold" grpId="1" nodeType="clickEffect">
                                  <p:stCondLst>
                                    <p:cond delay="0"/>
                                  </p:stCondLst>
                                  <p:childTnLst>
                                    <p:animEffect transition="out" filter="wipe(down)">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fade">
                                      <p:cBhvr>
                                        <p:cTn id="30" dur="500"/>
                                        <p:tgtEl>
                                          <p:spTgt spid="5">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fade">
                                      <p:cBhvr>
                                        <p:cTn id="33"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p:bldP spid="4" grpId="0"/>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C2ECFF84-9237-0429-1B6F-2448DC0BB7E2}"/>
              </a:ext>
            </a:extLst>
          </p:cNvPr>
          <p:cNvGrpSpPr/>
          <p:nvPr/>
        </p:nvGrpSpPr>
        <p:grpSpPr>
          <a:xfrm>
            <a:off x="1430709" y="1112633"/>
            <a:ext cx="9185383" cy="4178376"/>
            <a:chOff x="1282893" y="2598340"/>
            <a:chExt cx="4902007"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1282893"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2048627" y="2633336"/>
              <a:ext cx="3370538" cy="1140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solidFill>
                      <a:prstClr val="black"/>
                    </a:solidFill>
                  </a:ln>
                  <a:solidFill>
                    <a:srgbClr val="0070C0"/>
                  </a:solidFill>
                  <a:effectLst/>
                  <a:uLnTx/>
                  <a:uFillTx/>
                  <a:latin typeface="SVN-Yahoo" panose="02040603050506020204" pitchFamily="18" charset="0"/>
                  <a:ea typeface="胡晓波男神体" panose="02010600030101010101" pitchFamily="2" charset="-122"/>
                  <a:cs typeface="胡晓波男神体" panose="02010600030101010101" pitchFamily="2" charset="-122"/>
                </a:rPr>
                <a:t>VẬN DỤNG</a:t>
              </a:r>
              <a:endParaRPr kumimoji="0" lang="zh-CN" altLang="en-US" sz="11500" b="0" i="0" u="none" strike="noStrike" kern="1200" cap="none" spc="0" normalizeH="0" baseline="0" noProof="0" dirty="0">
                <a:ln>
                  <a:solidFill>
                    <a:prstClr val="black"/>
                  </a:solidFill>
                </a:ln>
                <a:solidFill>
                  <a:srgbClr val="0070C0"/>
                </a:solidFill>
                <a:effectLst/>
                <a:uLnTx/>
                <a:uFillTx/>
                <a:latin typeface="SVN-Yahoo" panose="02040603050506020204" pitchFamily="18" charset="0"/>
                <a:ea typeface="胡晓波男神体" panose="02010600030101010101" pitchFamily="2" charset="-122"/>
                <a:cs typeface="胡晓波男神体" panose="02010600030101010101" pitchFamily="2" charset="-122"/>
              </a:endParaRPr>
            </a:p>
          </p:txBody>
        </p:sp>
      </p:grpSp>
      <p:pic>
        <p:nvPicPr>
          <p:cNvPr id="40" name="图片 39">
            <a:extLst>
              <a:ext uri="{FF2B5EF4-FFF2-40B4-BE49-F238E27FC236}">
                <a16:creationId xmlns:a16="http://schemas.microsoft.com/office/drawing/2014/main" id="{F2AEEF1F-EBAE-D983-66AD-706B7E3E906E}"/>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pic>
        <p:nvPicPr>
          <p:cNvPr id="3" name="Picture 2">
            <a:extLst>
              <a:ext uri="{FF2B5EF4-FFF2-40B4-BE49-F238E27FC236}">
                <a16:creationId xmlns:a16="http://schemas.microsoft.com/office/drawing/2014/main" id="{085275C5-1352-DB9D-F0B4-4FFB5C175B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5908" y="1938401"/>
            <a:ext cx="1637800" cy="3251217"/>
          </a:xfrm>
          <a:prstGeom prst="rect">
            <a:avLst/>
          </a:prstGeom>
        </p:spPr>
      </p:pic>
      <p:pic>
        <p:nvPicPr>
          <p:cNvPr id="4" name="Picture 3">
            <a:extLst>
              <a:ext uri="{FF2B5EF4-FFF2-40B4-BE49-F238E27FC236}">
                <a16:creationId xmlns:a16="http://schemas.microsoft.com/office/drawing/2014/main" id="{4788F0C7-5FAE-D25B-EF70-D3B819CE34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0237" y="1928520"/>
            <a:ext cx="1637800" cy="3251217"/>
          </a:xfrm>
          <a:prstGeom prst="rect">
            <a:avLst/>
          </a:prstGeom>
        </p:spPr>
      </p:pic>
      <p:sp>
        <p:nvSpPr>
          <p:cNvPr id="9" name="矩形: 圆角 9">
            <a:extLst>
              <a:ext uri="{FF2B5EF4-FFF2-40B4-BE49-F238E27FC236}">
                <a16:creationId xmlns:a16="http://schemas.microsoft.com/office/drawing/2014/main" id="{6D0B8747-9E79-2684-B352-7E04693FC0C0}"/>
              </a:ext>
            </a:extLst>
          </p:cNvPr>
          <p:cNvSpPr/>
          <p:nvPr/>
        </p:nvSpPr>
        <p:spPr>
          <a:xfrm>
            <a:off x="770958" y="2535382"/>
            <a:ext cx="1608690" cy="1300878"/>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smtClean="0">
                <a:ln>
                  <a:solidFill>
                    <a:prstClr val="black"/>
                  </a:solidFill>
                </a:ln>
                <a:solidFill>
                  <a:prstClr val="white"/>
                </a:solidFill>
                <a:effectLst/>
                <a:uLnTx/>
                <a:uFillTx/>
                <a:latin typeface="SVN-Yahoo" panose="02040603050506020204" pitchFamily="18" charset="0"/>
                <a:ea typeface="胡晓波男神体" panose="02010600030101010101" pitchFamily="2" charset="-122"/>
                <a:cs typeface="胡晓波男神体" panose="02010600030101010101" pitchFamily="2" charset="-122"/>
              </a:rPr>
              <a:t>04</a:t>
            </a:r>
            <a:endParaRPr kumimoji="0" lang="zh-CN" altLang="en-US" sz="4800" b="0" i="0" u="none" strike="noStrike" kern="1200" cap="none" spc="0" normalizeH="0" baseline="0" noProof="0" dirty="0">
              <a:ln>
                <a:solidFill>
                  <a:prstClr val="black"/>
                </a:solidFill>
              </a:ln>
              <a:solidFill>
                <a:prstClr val="white"/>
              </a:solidFill>
              <a:effectLst/>
              <a:uLnTx/>
              <a:uFillTx/>
              <a:latin typeface="SVN-Yahoo" panose="02040603050506020204" pitchFamily="18" charset="0"/>
              <a:ea typeface="胡晓波男神体" panose="02010600030101010101" pitchFamily="2" charset="-122"/>
              <a:cs typeface="胡晓波男神体" panose="02010600030101010101" pitchFamily="2" charset="-122"/>
            </a:endParaRPr>
          </a:p>
        </p:txBody>
      </p:sp>
    </p:spTree>
    <p:extLst>
      <p:ext uri="{BB962C8B-B14F-4D97-AF65-F5344CB8AC3E}">
        <p14:creationId xmlns:p14="http://schemas.microsoft.com/office/powerpoint/2010/main" val="2439493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hông có mô tả ảnh.">
            <a:extLst>
              <a:ext uri="{FF2B5EF4-FFF2-40B4-BE49-F238E27FC236}">
                <a16:creationId xmlns:a16="http://schemas.microsoft.com/office/drawing/2014/main" id="{5B42962F-F251-4853-A3E6-8C60CA3EAA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674" r="-1" b="-1"/>
          <a:stretch/>
        </p:blipFill>
        <p:spPr bwMode="auto">
          <a:xfrm>
            <a:off x="1" y="79140"/>
            <a:ext cx="5295900"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4A22E0E-A12C-9608-1202-A9B6B9EE6411}"/>
              </a:ext>
            </a:extLst>
          </p:cNvPr>
          <p:cNvSpPr txBox="1"/>
          <p:nvPr/>
        </p:nvSpPr>
        <p:spPr>
          <a:xfrm>
            <a:off x="4838700" y="931985"/>
            <a:ext cx="7441223"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smtClean="0">
                <a:ln>
                  <a:solidFill>
                    <a:sysClr val="windowText" lastClr="000000"/>
                  </a:solidFill>
                </a:ln>
                <a:solidFill>
                  <a:srgbClr val="7030A0"/>
                </a:solidFill>
                <a:effectLst/>
                <a:uLnTx/>
                <a:uFillTx/>
                <a:latin typeface="Times New Roman" panose="02020603050405020304" pitchFamily="18" charset="0"/>
                <a:ea typeface="LNTH-LuoLuoNotangYuanTi 1" pitchFamily="2" charset="-128"/>
                <a:cs typeface="Times New Roman" panose="02020603050405020304" pitchFamily="18" charset="0"/>
              </a:rPr>
              <a:t>CẢM</a:t>
            </a:r>
            <a:r>
              <a:rPr kumimoji="0" lang="en-US" sz="7200" b="0" i="0" u="none" strike="noStrike" kern="1200" cap="none" spc="0" normalizeH="0" noProof="0" dirty="0" smtClean="0">
                <a:ln>
                  <a:solidFill>
                    <a:sysClr val="windowText" lastClr="000000"/>
                  </a:solidFill>
                </a:ln>
                <a:solidFill>
                  <a:srgbClr val="7030A0"/>
                </a:solidFill>
                <a:effectLst/>
                <a:uLnTx/>
                <a:uFillTx/>
                <a:latin typeface="Times New Roman" panose="02020603050405020304" pitchFamily="18" charset="0"/>
                <a:ea typeface="LNTH-LuoLuoNotangYuanTi 1" pitchFamily="2" charset="-128"/>
                <a:cs typeface="Times New Roman" panose="02020603050405020304" pitchFamily="18" charset="0"/>
              </a:rPr>
              <a:t> ƠN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noProof="0" dirty="0" smtClean="0">
                <a:ln>
                  <a:solidFill>
                    <a:sysClr val="windowText" lastClr="000000"/>
                  </a:solidFill>
                </a:ln>
                <a:solidFill>
                  <a:srgbClr val="7030A0"/>
                </a:solidFill>
                <a:effectLst/>
                <a:uLnTx/>
                <a:uFillTx/>
                <a:latin typeface="Times New Roman" panose="02020603050405020304" pitchFamily="18" charset="0"/>
                <a:ea typeface="LNTH-LuoLuoNotangYuanTi 1" pitchFamily="2" charset="-128"/>
                <a:cs typeface="Times New Roman" panose="02020603050405020304" pitchFamily="18" charset="0"/>
              </a:rPr>
              <a:t>QUÝ THẦY CÔ ĐÃ LẮNG NGHE! </a:t>
            </a:r>
            <a:endParaRPr kumimoji="0" lang="en-US" sz="7200" b="0" i="0" u="none" strike="noStrike" kern="1200" cap="none" spc="0" normalizeH="0" baseline="0" noProof="0" dirty="0">
              <a:ln>
                <a:solidFill>
                  <a:sysClr val="windowText" lastClr="000000"/>
                </a:solidFill>
              </a:ln>
              <a:solidFill>
                <a:srgbClr val="FF5050"/>
              </a:solidFill>
              <a:effectLst/>
              <a:uLnTx/>
              <a:uFillTx/>
              <a:latin typeface="Times New Roman" panose="02020603050405020304" pitchFamily="18" charset="0"/>
              <a:ea typeface="LNTH-LuoLuoNotangYuanTi 1" pitchFamily="2" charset="-128"/>
              <a:cs typeface="Times New Roman" panose="02020603050405020304" pitchFamily="18" charset="0"/>
            </a:endParaRPr>
          </a:p>
        </p:txBody>
      </p:sp>
    </p:spTree>
    <p:extLst>
      <p:ext uri="{BB962C8B-B14F-4D97-AF65-F5344CB8AC3E}">
        <p14:creationId xmlns:p14="http://schemas.microsoft.com/office/powerpoint/2010/main" val="667957463"/>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F3C743DF-61C5-43B2-B42D-06FC568FCDDC}"/>
              </a:ext>
            </a:extLst>
          </p:cNvPr>
          <p:cNvSpPr txBox="1"/>
          <p:nvPr/>
        </p:nvSpPr>
        <p:spPr>
          <a:xfrm>
            <a:off x="1280322" y="1806665"/>
            <a:ext cx="9402753" cy="135418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rgbClr val="70AD47">
                      <a:lumMod val="50000"/>
                      <a:alpha val="40000"/>
                    </a:srgbClr>
                  </a:outerShdw>
                </a:effectLst>
                <a:uLnTx/>
                <a:uFillTx/>
                <a:latin typeface="Times New Roman" panose="02020603050405020304" pitchFamily="18" charset="0"/>
                <a:ea typeface="+mn-ea"/>
                <a:cs typeface="Times New Roman" panose="02020603050405020304" pitchFamily="18" charset="0"/>
                <a:sym typeface="+mn-lt"/>
              </a:rPr>
              <a:t>KHỞI</a:t>
            </a:r>
            <a:r>
              <a:rPr kumimoji="0" lang="en-US" altLang="zh-CN" sz="8000" b="1" i="0" u="none" strike="noStrike" kern="1200" cap="none" spc="0" normalizeH="0" baseline="0" noProof="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rgbClr val="70AD47">
                      <a:lumMod val="50000"/>
                      <a:alpha val="40000"/>
                    </a:srgbClr>
                  </a:outerShdw>
                </a:effectLst>
                <a:uLnTx/>
                <a:uFillTx/>
                <a:latin typeface="Times New Roman" panose="02020603050405020304" pitchFamily="18" charset="0"/>
                <a:ea typeface="+mn-ea"/>
                <a:cs typeface="Times New Roman" panose="02020603050405020304" pitchFamily="18" charset="0"/>
                <a:sym typeface="+mn-lt"/>
              </a:rPr>
              <a:t> </a:t>
            </a:r>
            <a:r>
              <a:rPr kumimoji="0" lang="en-US" altLang="zh-CN" sz="8000" b="1" i="0" u="none" strike="noStrike" kern="1200" cap="none" spc="0" normalizeH="0" baseline="0" noProof="0" dirty="0" err="1">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rgbClr val="70AD47">
                      <a:lumMod val="50000"/>
                      <a:alpha val="40000"/>
                    </a:srgbClr>
                  </a:outerShdw>
                </a:effectLst>
                <a:uLnTx/>
                <a:uFillTx/>
                <a:latin typeface="Times New Roman" panose="02020603050405020304" pitchFamily="18" charset="0"/>
                <a:ea typeface="+mn-ea"/>
                <a:cs typeface="Times New Roman" panose="02020603050405020304" pitchFamily="18" charset="0"/>
                <a:sym typeface="+mn-lt"/>
              </a:rPr>
              <a:t>ĐỘNG</a:t>
            </a:r>
            <a:endParaRPr kumimoji="0" lang="zh-CN" altLang="en-US" sz="8000" b="1" i="0" u="none" strike="noStrike" kern="1200" cap="none" spc="0" normalizeH="0" baseline="0" noProof="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rgbClr val="70AD47">
                    <a:lumMod val="50000"/>
                    <a:alpha val="40000"/>
                  </a:srgbClr>
                </a:outerShdw>
              </a:effectLst>
              <a:uLnTx/>
              <a:uFillTx/>
              <a:latin typeface="Times New Roman" panose="02020603050405020304" pitchFamily="18" charset="0"/>
              <a:ea typeface="+mn-ea"/>
              <a:cs typeface="Times New Roman" panose="02020603050405020304" pitchFamily="18" charset="0"/>
              <a:sym typeface="+mn-lt"/>
            </a:endParaRPr>
          </a:p>
        </p:txBody>
      </p:sp>
      <p:sp>
        <p:nvSpPr>
          <p:cNvPr id="31" name="Rounded Rectangle 7">
            <a:extLst>
              <a:ext uri="{FF2B5EF4-FFF2-40B4-BE49-F238E27FC236}">
                <a16:creationId xmlns:a16="http://schemas.microsoft.com/office/drawing/2014/main" id="{2F126EEB-7A2E-48DA-B208-BF255B979AD3}"/>
              </a:ext>
            </a:extLst>
          </p:cNvPr>
          <p:cNvSpPr/>
          <p:nvPr/>
        </p:nvSpPr>
        <p:spPr>
          <a:xfrm>
            <a:off x="4928385" y="530808"/>
            <a:ext cx="1684599" cy="413563"/>
          </a:xfrm>
          <a:prstGeom prst="roundRect">
            <a:avLst>
              <a:gd name="adj" fmla="val 50000"/>
            </a:avLst>
          </a:prstGeom>
          <a:solidFill>
            <a:schemeClr val="bg1">
              <a:alpha val="0"/>
            </a:schemeClr>
          </a:solidFill>
          <a:ln w="15875">
            <a:solidFill>
              <a:srgbClr val="3E8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7030A0"/>
                </a:solidFill>
                <a:effectLst/>
                <a:uLnTx/>
                <a:uFillTx/>
                <a:latin typeface="Times New Roman" pitchFamily="18" charset="0"/>
                <a:cs typeface="Times New Roman" pitchFamily="18" charset="0"/>
              </a:rPr>
              <a:t>TẬP ĐỌC</a:t>
            </a:r>
            <a:endParaRPr kumimoji="0" lang="ko-KR" altLang="en-US" sz="2400" b="1" i="0" u="none" strike="noStrike" kern="1200" cap="none" spc="0" normalizeH="0" baseline="0" noProof="0" dirty="0">
              <a:ln>
                <a:noFill/>
              </a:ln>
              <a:solidFill>
                <a:srgbClr val="7030A0"/>
              </a:solidFill>
              <a:effectLst/>
              <a:uLnTx/>
              <a:uFillTx/>
              <a:latin typeface="Times New Roman" pitchFamily="18" charset="0"/>
              <a:cs typeface="Times New Roman" pitchFamily="18" charset="0"/>
            </a:endParaRPr>
          </a:p>
        </p:txBody>
      </p:sp>
      <p:pic>
        <p:nvPicPr>
          <p:cNvPr id="33"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086077" y="4059009"/>
            <a:ext cx="1922636" cy="1891393"/>
          </a:xfrm>
          <a:prstGeom prst="rect">
            <a:avLst/>
          </a:prstGeom>
        </p:spPr>
      </p:pic>
      <p:pic>
        <p:nvPicPr>
          <p:cNvPr id="2" name="Good Old Days by Joakim Karud (Officia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79036" y="6451600"/>
            <a:ext cx="406400" cy="406400"/>
          </a:xfrm>
          <a:prstGeom prst="rect">
            <a:avLst/>
          </a:prstGeom>
        </p:spPr>
      </p:pic>
    </p:spTree>
    <p:extLst>
      <p:ext uri="{BB962C8B-B14F-4D97-AF65-F5344CB8AC3E}">
        <p14:creationId xmlns:p14="http://schemas.microsoft.com/office/powerpoint/2010/main" val="173793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animEffect transition="in" filter="fade">
                                      <p:cBhvr>
                                        <p:cTn id="9" dur="1000"/>
                                        <p:tgtEl>
                                          <p:spTgt spid="31"/>
                                        </p:tgtEl>
                                      </p:cBhvr>
                                    </p:animEffect>
                                    <p:anim calcmode="lin" valueType="num">
                                      <p:cBhvr>
                                        <p:cTn id="10" dur="1000" fill="hold"/>
                                        <p:tgtEl>
                                          <p:spTgt spid="31"/>
                                        </p:tgtEl>
                                        <p:attrNameLst>
                                          <p:attrName>ppt_x</p:attrName>
                                        </p:attrNameLst>
                                      </p:cBhvr>
                                      <p:tavLst>
                                        <p:tav tm="0">
                                          <p:val>
                                            <p:strVal val="#ppt_x"/>
                                          </p:val>
                                        </p:tav>
                                        <p:tav tm="100000">
                                          <p:val>
                                            <p:strVal val="#ppt_x"/>
                                          </p:val>
                                        </p:tav>
                                      </p:tavLst>
                                    </p:anim>
                                    <p:anim calcmode="lin" valueType="num">
                                      <p:cBhvr>
                                        <p:cTn id="11" dur="1000" fill="hold"/>
                                        <p:tgtEl>
                                          <p:spTgt spid="31"/>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53" presetClass="entr" presetSubtype="16" fill="hold" grpId="0" nodeType="afterEffect">
                                  <p:stCondLst>
                                    <p:cond delay="0"/>
                                  </p:stCondLst>
                                  <p:iterate type="lt">
                                    <p:tmPct val="10000"/>
                                  </p:iterate>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mute="1" numSld="22" showWhenStopped="0">
                <p:cTn id="18" fill="hold" display="0">
                  <p:stCondLst>
                    <p:cond delay="indefinite"/>
                  </p:stCondLst>
                  <p:endCondLst>
                    <p:cond evt="onStopAudio" delay="0">
                      <p:tgtEl>
                        <p:sldTgt/>
                      </p:tgtEl>
                    </p:cond>
                  </p:endCondLst>
                </p:cTn>
                <p:tgtEl>
                  <p:spTgt spid="2"/>
                </p:tgtEl>
              </p:cMediaNode>
            </p:audio>
          </p:childTnLst>
        </p:cTn>
      </p:par>
    </p:tnLst>
    <p:bldLst>
      <p:bldP spid="12" grpId="0"/>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a:extLst>
              <a:ext uri="{FF2B5EF4-FFF2-40B4-BE49-F238E27FC236}">
                <a16:creationId xmlns:a16="http://schemas.microsoft.com/office/drawing/2014/main" id="{F2AEEF1F-EBAE-D983-66AD-706B7E3E906E}"/>
              </a:ext>
            </a:extLst>
          </p:cNvPr>
          <p:cNvPicPr>
            <a:picLocks noChangeAspect="1"/>
          </p:cNvPicPr>
          <p:nvPr/>
        </p:nvPicPr>
        <p:blipFill rotWithShape="1">
          <a:blip r:embed="rId4">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pic>
        <p:nvPicPr>
          <p:cNvPr id="4" name="Bé Mai Vy Con Cào Cào Muốn Khỏe Mạnh Phải Tập Thể Thao Nhạc Cho Bé Cho Gia Đình NhacPro Kids (online-video-cutter.com)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177157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7">
            <a:extLst>
              <a:ext uri="{FF2B5EF4-FFF2-40B4-BE49-F238E27FC236}">
                <a16:creationId xmlns:a16="http://schemas.microsoft.com/office/drawing/2014/main" id="{2F126EEB-7A2E-48DA-B208-BF255B979AD3}"/>
              </a:ext>
            </a:extLst>
          </p:cNvPr>
          <p:cNvSpPr/>
          <p:nvPr/>
        </p:nvSpPr>
        <p:spPr>
          <a:xfrm>
            <a:off x="3645498" y="1092786"/>
            <a:ext cx="4121425" cy="880804"/>
          </a:xfrm>
          <a:prstGeom prst="roundRect">
            <a:avLst>
              <a:gd name="adj" fmla="val 50000"/>
            </a:avLst>
          </a:prstGeom>
          <a:solidFill>
            <a:schemeClr val="bg1">
              <a:alpha val="0"/>
            </a:schemeClr>
          </a:solidFill>
          <a:ln w="15875">
            <a:solidFill>
              <a:srgbClr val="3E8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smtClean="0">
                <a:ln>
                  <a:noFill/>
                </a:ln>
                <a:solidFill>
                  <a:srgbClr val="7030A0"/>
                </a:solidFill>
                <a:effectLst/>
                <a:uLnTx/>
                <a:uFillTx/>
                <a:latin typeface="Times New Roman" pitchFamily="18" charset="0"/>
                <a:cs typeface="Times New Roman" pitchFamily="18" charset="0"/>
              </a:rPr>
              <a:t>TIẾNG VIỆT</a:t>
            </a:r>
            <a:endParaRPr kumimoji="0" lang="ko-KR" altLang="en-US" sz="3200" b="1" i="0" u="none" strike="noStrike" kern="1200" cap="none" spc="0" normalizeH="0" baseline="0" noProof="0" dirty="0">
              <a:ln>
                <a:noFill/>
              </a:ln>
              <a:solidFill>
                <a:srgbClr val="7030A0"/>
              </a:solidFill>
              <a:effectLst/>
              <a:uLnTx/>
              <a:uFillTx/>
              <a:latin typeface="Times New Roman" pitchFamily="18" charset="0"/>
              <a:cs typeface="Times New Roman" pitchFamily="18" charset="0"/>
            </a:endParaRPr>
          </a:p>
        </p:txBody>
      </p:sp>
      <p:pic>
        <p:nvPicPr>
          <p:cNvPr id="33"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086077" y="4059009"/>
            <a:ext cx="1922636" cy="1891393"/>
          </a:xfrm>
          <a:prstGeom prst="rect">
            <a:avLst/>
          </a:prstGeom>
        </p:spPr>
      </p:pic>
      <p:pic>
        <p:nvPicPr>
          <p:cNvPr id="2" name="Good Old Days by Joakim Karud (Officia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79036" y="6451600"/>
            <a:ext cx="406400" cy="406400"/>
          </a:xfrm>
          <a:prstGeom prst="rect">
            <a:avLst/>
          </a:prstGeom>
        </p:spPr>
      </p:pic>
      <p:sp>
        <p:nvSpPr>
          <p:cNvPr id="5" name="Rectangle 4">
            <a:extLst>
              <a:ext uri="{FF2B5EF4-FFF2-40B4-BE49-F238E27FC236}">
                <a16:creationId xmlns:a16="http://schemas.microsoft.com/office/drawing/2014/main" id="{5524F1F0-295F-2B6C-02B7-4667B0D88D9A}"/>
              </a:ext>
            </a:extLst>
          </p:cNvPr>
          <p:cNvSpPr/>
          <p:nvPr/>
        </p:nvSpPr>
        <p:spPr>
          <a:xfrm>
            <a:off x="3184247" y="2172167"/>
            <a:ext cx="5885177" cy="735063"/>
          </a:xfrm>
          <a:prstGeom prst="rect">
            <a:avLst/>
          </a:prstGeom>
          <a:noFill/>
        </p:spPr>
        <p:txBody>
          <a:bodyPr wrap="none" lIns="91440" tIns="45720" rIns="91440" bIns="45720" numCol="1">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smtClean="0">
                <a:ln w="38100" cmpd="sng">
                  <a:solidFill>
                    <a:srgbClr val="EA661B"/>
                  </a:solidFill>
                  <a:prstDash val="solid"/>
                </a:ln>
                <a:solidFill>
                  <a:srgbClr val="FDC949"/>
                </a:solidFill>
                <a:effectLst>
                  <a:outerShdw blurRad="38100" dist="38100" dir="2700000" algn="tl">
                    <a:srgbClr val="000000">
                      <a:alpha val="43137"/>
                    </a:srgbClr>
                  </a:outerShdw>
                </a:effectLst>
                <a:latin typeface="UTM Cookies" panose="02040603050506020204" pitchFamily="18" charset="0"/>
              </a:rPr>
              <a:t>Để</a:t>
            </a:r>
            <a:r>
              <a:rPr lang="en-US" sz="4000" b="1" dirty="0" smtClean="0">
                <a:ln w="38100" cmpd="sng">
                  <a:solidFill>
                    <a:srgbClr val="EA661B"/>
                  </a:solidFill>
                  <a:prstDash val="solid"/>
                </a:ln>
                <a:solidFill>
                  <a:srgbClr val="FDC949"/>
                </a:solidFill>
                <a:effectLst>
                  <a:outerShdw blurRad="38100" dist="38100" dir="2700000" algn="tl">
                    <a:srgbClr val="000000">
                      <a:alpha val="43137"/>
                    </a:srgbClr>
                  </a:outerShdw>
                </a:effectLst>
                <a:latin typeface="UTM Cookies" panose="02040603050506020204" pitchFamily="18" charset="0"/>
              </a:rPr>
              <a:t> </a:t>
            </a:r>
            <a:r>
              <a:rPr lang="en-US" sz="4000" b="1" dirty="0" err="1" smtClean="0">
                <a:ln w="38100" cmpd="sng">
                  <a:solidFill>
                    <a:srgbClr val="EA661B"/>
                  </a:solidFill>
                  <a:prstDash val="solid"/>
                </a:ln>
                <a:solidFill>
                  <a:srgbClr val="FDC949"/>
                </a:solidFill>
                <a:effectLst>
                  <a:outerShdw blurRad="38100" dist="38100" dir="2700000" algn="tl">
                    <a:srgbClr val="000000">
                      <a:alpha val="43137"/>
                    </a:srgbClr>
                  </a:outerShdw>
                </a:effectLst>
                <a:latin typeface="UTM Cookies" panose="02040603050506020204" pitchFamily="18" charset="0"/>
              </a:rPr>
              <a:t>học</a:t>
            </a:r>
            <a:r>
              <a:rPr lang="en-US" sz="4000" b="1" dirty="0" smtClean="0">
                <a:ln w="38100" cmpd="sng">
                  <a:solidFill>
                    <a:srgbClr val="EA661B"/>
                  </a:solidFill>
                  <a:prstDash val="solid"/>
                </a:ln>
                <a:solidFill>
                  <a:srgbClr val="FDC949"/>
                </a:solidFill>
                <a:effectLst>
                  <a:outerShdw blurRad="38100" dist="38100" dir="2700000" algn="tl">
                    <a:srgbClr val="000000">
                      <a:alpha val="43137"/>
                    </a:srgbClr>
                  </a:outerShdw>
                </a:effectLst>
                <a:latin typeface="UTM Cookies" panose="02040603050506020204" pitchFamily="18" charset="0"/>
              </a:rPr>
              <a:t> </a:t>
            </a:r>
            <a:r>
              <a:rPr lang="en-US" sz="4000" b="1" dirty="0" err="1" smtClean="0">
                <a:ln w="38100" cmpd="sng">
                  <a:solidFill>
                    <a:srgbClr val="EA661B"/>
                  </a:solidFill>
                  <a:prstDash val="solid"/>
                </a:ln>
                <a:solidFill>
                  <a:srgbClr val="FDC949"/>
                </a:solidFill>
                <a:effectLst>
                  <a:outerShdw blurRad="38100" dist="38100" dir="2700000" algn="tl">
                    <a:srgbClr val="000000">
                      <a:alpha val="43137"/>
                    </a:srgbClr>
                  </a:outerShdw>
                </a:effectLst>
                <a:latin typeface="UTM Cookies" panose="02040603050506020204" pitchFamily="18" charset="0"/>
              </a:rPr>
              <a:t>tập</a:t>
            </a:r>
            <a:r>
              <a:rPr lang="en-US" sz="4000" b="1" dirty="0" smtClean="0">
                <a:ln w="38100" cmpd="sng">
                  <a:solidFill>
                    <a:srgbClr val="EA661B"/>
                  </a:solidFill>
                  <a:prstDash val="solid"/>
                </a:ln>
                <a:solidFill>
                  <a:srgbClr val="FDC949"/>
                </a:solidFill>
                <a:effectLst>
                  <a:outerShdw blurRad="38100" dist="38100" dir="2700000" algn="tl">
                    <a:srgbClr val="000000">
                      <a:alpha val="43137"/>
                    </a:srgbClr>
                  </a:outerShdw>
                </a:effectLst>
                <a:latin typeface="UTM Cookies" panose="02040603050506020204" pitchFamily="18" charset="0"/>
              </a:rPr>
              <a:t> </a:t>
            </a:r>
            <a:r>
              <a:rPr lang="en-US" sz="4000" b="1" dirty="0" err="1" smtClean="0">
                <a:ln w="38100" cmpd="sng">
                  <a:solidFill>
                    <a:srgbClr val="EA661B"/>
                  </a:solidFill>
                  <a:prstDash val="solid"/>
                </a:ln>
                <a:solidFill>
                  <a:srgbClr val="FDC949"/>
                </a:solidFill>
                <a:effectLst>
                  <a:outerShdw blurRad="38100" dist="38100" dir="2700000" algn="tl">
                    <a:srgbClr val="000000">
                      <a:alpha val="43137"/>
                    </a:srgbClr>
                  </a:outerShdw>
                </a:effectLst>
                <a:latin typeface="UTM Cookies" panose="02040603050506020204" pitchFamily="18" charset="0"/>
              </a:rPr>
              <a:t>tốt</a:t>
            </a:r>
            <a:endParaRPr kumimoji="0" lang="en-US" sz="4000" b="1" i="0" u="none" strike="noStrike" kern="1200" cap="none" spc="0" normalizeH="0" baseline="0" noProof="0" dirty="0">
              <a:ln w="38100" cmpd="sng">
                <a:solidFill>
                  <a:srgbClr val="EA661B"/>
                </a:solidFill>
                <a:prstDash val="solid"/>
              </a:ln>
              <a:solidFill>
                <a:srgbClr val="FDC949"/>
              </a:solidFill>
              <a:effectLst>
                <a:outerShdw blurRad="38100" dist="38100" dir="2700000" algn="tl">
                  <a:srgbClr val="000000">
                    <a:alpha val="43137"/>
                  </a:srgbClr>
                </a:outerShdw>
              </a:effectLst>
              <a:uLnTx/>
              <a:uFillTx/>
              <a:latin typeface="UTM Cookies" panose="02040603050506020204" pitchFamily="18" charset="0"/>
              <a:cs typeface="+mn-cs"/>
            </a:endParaRPr>
          </a:p>
        </p:txBody>
      </p:sp>
      <p:sp>
        <p:nvSpPr>
          <p:cNvPr id="9" name="TextBox 8">
            <a:extLst>
              <a:ext uri="{FF2B5EF4-FFF2-40B4-BE49-F238E27FC236}">
                <a16:creationId xmlns:a16="http://schemas.microsoft.com/office/drawing/2014/main" id="{E4F52935-1AB5-41B6-8135-3786ADEA9D81}"/>
              </a:ext>
            </a:extLst>
          </p:cNvPr>
          <p:cNvSpPr txBox="1"/>
          <p:nvPr/>
        </p:nvSpPr>
        <p:spPr>
          <a:xfrm>
            <a:off x="596321" y="2153548"/>
            <a:ext cx="26610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srgbClr val="FF0000"/>
                </a:solidFill>
                <a:effectLst>
                  <a:outerShdw blurRad="50800" dist="50800" dir="5400000" sx="96000" sy="96000" algn="ctr" rotWithShape="0">
                    <a:prstClr val="white"/>
                  </a:outerShdw>
                </a:effectLst>
                <a:uLnTx/>
                <a:uFillTx/>
                <a:latin typeface="Times New Roman" panose="02020603050405020304" pitchFamily="18" charset="0"/>
                <a:cs typeface="Times New Roman" panose="02020603050405020304" pitchFamily="18" charset="0"/>
              </a:rPr>
              <a:t>Bài</a:t>
            </a:r>
            <a:r>
              <a:rPr kumimoji="0" lang="en-US" sz="4000" b="0" i="0" u="none" strike="noStrike" kern="1200" cap="none" spc="0" normalizeH="0" baseline="0" noProof="0" dirty="0" smtClean="0">
                <a:ln>
                  <a:noFill/>
                </a:ln>
                <a:solidFill>
                  <a:srgbClr val="FF0000"/>
                </a:solidFill>
                <a:effectLst>
                  <a:outerShdw blurRad="50800" dist="50800" dir="5400000" sx="96000" sy="96000" algn="ctr" rotWithShape="0">
                    <a:prstClr val="white"/>
                  </a:outerShdw>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FF0000"/>
                </a:solidFill>
                <a:effectLst>
                  <a:outerShdw blurRad="50800" dist="50800" dir="5400000" sx="96000" sy="96000" algn="ctr" rotWithShape="0">
                    <a:prstClr val="white"/>
                  </a:outerShdw>
                </a:effectLst>
                <a:uLnTx/>
                <a:uFillTx/>
                <a:latin typeface="Times New Roman" panose="02020603050405020304" pitchFamily="18" charset="0"/>
                <a:cs typeface="Times New Roman" panose="02020603050405020304" pitchFamily="18" charset="0"/>
              </a:rPr>
              <a:t>đọc</a:t>
            </a:r>
            <a:r>
              <a:rPr kumimoji="0" lang="en-US" sz="4000" b="0" i="0" u="none" strike="noStrike" kern="1200" cap="none" spc="0" normalizeH="0" baseline="0" noProof="0" dirty="0" smtClean="0">
                <a:ln>
                  <a:noFill/>
                </a:ln>
                <a:solidFill>
                  <a:srgbClr val="FF0000"/>
                </a:solidFill>
                <a:effectLst>
                  <a:outerShdw blurRad="50800" dist="50800" dir="5400000" sx="96000" sy="96000" algn="ctr" rotWithShape="0">
                    <a:prstClr val="white"/>
                  </a:outerShdw>
                </a:effectLst>
                <a:uLnTx/>
                <a:uFillTx/>
                <a:latin typeface="Times New Roman" panose="02020603050405020304" pitchFamily="18" charset="0"/>
                <a:cs typeface="Times New Roman" panose="02020603050405020304" pitchFamily="18" charset="0"/>
              </a:rPr>
              <a:t> 2:</a:t>
            </a:r>
            <a:endParaRPr kumimoji="0" lang="en-US" sz="4000" b="0" i="0" u="none" strike="noStrike" kern="1200" cap="none" spc="0" normalizeH="0" baseline="0" noProof="0" dirty="0">
              <a:ln>
                <a:noFill/>
              </a:ln>
              <a:solidFill>
                <a:srgbClr val="FF0000"/>
              </a:solidFill>
              <a:effectLst>
                <a:outerShdw blurRad="50800" dist="50800" dir="5400000" sx="96000" sy="96000" algn="ctr" rotWithShape="0">
                  <a:prstClr val="white"/>
                </a:outerShdw>
              </a:effectLst>
              <a:uLnTx/>
              <a:uFillTx/>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E76F66F-5509-4E6F-B2F5-4A482F53A5B7}"/>
              </a:ext>
            </a:extLst>
          </p:cNvPr>
          <p:cNvSpPr txBox="1"/>
          <p:nvPr/>
        </p:nvSpPr>
        <p:spPr>
          <a:xfrm>
            <a:off x="2113470" y="247879"/>
            <a:ext cx="75955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Thứ</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sáu</a:t>
            </a:r>
            <a:r>
              <a:rPr kumimoji="0" lang="en-US" sz="3600" b="1" i="0" u="none" strike="noStrike" kern="120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ngày</a:t>
            </a:r>
            <a:r>
              <a:rPr kumimoji="0" lang="en-US" sz="3600" b="1" i="0" u="none" strike="noStrike" kern="120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tháng</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năm</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2024</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151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animEffect transition="in" filter="fade">
                                      <p:cBhvr>
                                        <p:cTn id="9" dur="1000"/>
                                        <p:tgtEl>
                                          <p:spTgt spid="31"/>
                                        </p:tgtEl>
                                      </p:cBhvr>
                                    </p:animEffect>
                                    <p:anim calcmode="lin" valueType="num">
                                      <p:cBhvr>
                                        <p:cTn id="10" dur="1000" fill="hold"/>
                                        <p:tgtEl>
                                          <p:spTgt spid="31"/>
                                        </p:tgtEl>
                                        <p:attrNameLst>
                                          <p:attrName>ppt_x</p:attrName>
                                        </p:attrNameLst>
                                      </p:cBhvr>
                                      <p:tavLst>
                                        <p:tav tm="0">
                                          <p:val>
                                            <p:strVal val="#ppt_x"/>
                                          </p:val>
                                        </p:tav>
                                        <p:tav tm="100000">
                                          <p:val>
                                            <p:strVal val="#ppt_x"/>
                                          </p:val>
                                        </p:tav>
                                      </p:tavLst>
                                    </p:anim>
                                    <p:anim calcmode="lin" valueType="num">
                                      <p:cBhvr>
                                        <p:cTn id="11" dur="1000" fill="hold"/>
                                        <p:tgtEl>
                                          <p:spTgt spid="31"/>
                                        </p:tgtEl>
                                        <p:attrNameLst>
                                          <p:attrName>ppt_y</p:attrName>
                                        </p:attrNameLst>
                                      </p:cBhvr>
                                      <p:tavLst>
                                        <p:tav tm="0">
                                          <p:val>
                                            <p:strVal val="#ppt_y+.1"/>
                                          </p:val>
                                        </p:tav>
                                        <p:tav tm="100000">
                                          <p:val>
                                            <p:strVal val="#ppt_y"/>
                                          </p:val>
                                        </p:tav>
                                      </p:tavLst>
                                    </p:anim>
                                  </p:childTnLst>
                                </p:cTn>
                              </p:par>
                              <p:par>
                                <p:cTn id="12" presetID="53" presetClass="entr" presetSubtype="16"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strVal val="#ppt_w*0.70"/>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Effect transition="in" filter="fade">
                                      <p:cBhvr>
                                        <p:cTn id="21" dur="10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22" showWhenStopped="0">
                <p:cTn id="22" fill="hold" display="0">
                  <p:stCondLst>
                    <p:cond delay="indefinite"/>
                  </p:stCondLst>
                  <p:endCondLst>
                    <p:cond evt="onStopAudio" delay="0">
                      <p:tgtEl>
                        <p:sldTgt/>
                      </p:tgtEl>
                    </p:cond>
                  </p:endCondLst>
                </p:cTn>
                <p:tgtEl>
                  <p:spTgt spid="2"/>
                </p:tgtEl>
              </p:cMediaNode>
            </p:audio>
          </p:childTnLst>
        </p:cTn>
      </p:par>
    </p:tnLst>
    <p:bldLst>
      <p:bldP spid="31" grpId="0" animBg="1"/>
      <p:bldP spid="5"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C2ECFF84-9237-0429-1B6F-2448DC0BB7E2}"/>
              </a:ext>
            </a:extLst>
          </p:cNvPr>
          <p:cNvGrpSpPr/>
          <p:nvPr/>
        </p:nvGrpSpPr>
        <p:grpSpPr>
          <a:xfrm>
            <a:off x="1250967" y="1192280"/>
            <a:ext cx="9690066" cy="4178377"/>
            <a:chOff x="908363" y="2598340"/>
            <a:chExt cx="5171344"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1177700"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圆角 9">
              <a:extLst>
                <a:ext uri="{FF2B5EF4-FFF2-40B4-BE49-F238E27FC236}">
                  <a16:creationId xmlns:a16="http://schemas.microsoft.com/office/drawing/2014/main" id="{6D0B8747-9E79-2684-B352-7E04693FC0C0}"/>
                </a:ext>
              </a:extLst>
            </p:cNvPr>
            <p:cNvSpPr/>
            <p:nvPr/>
          </p:nvSpPr>
          <p:spPr>
            <a:xfrm>
              <a:off x="908363" y="3085674"/>
              <a:ext cx="677782" cy="337292"/>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solidFill>
                      <a:prstClr val="black"/>
                    </a:solidFill>
                  </a:ln>
                  <a:solidFill>
                    <a:prstClr val="white"/>
                  </a:solidFill>
                  <a:effectLst/>
                  <a:uLnTx/>
                  <a:uFillTx/>
                  <a:latin typeface="SVN-Yahoo" panose="02040603050506020204" pitchFamily="18" charset="0"/>
                  <a:ea typeface="胡晓波男神体" panose="02010600030101010101" pitchFamily="2" charset="-122"/>
                  <a:cs typeface="胡晓波男神体" panose="02010600030101010101" pitchFamily="2" charset="-122"/>
                </a:rPr>
                <a:t>01</a:t>
              </a:r>
              <a:endParaRPr kumimoji="0" lang="zh-CN" altLang="en-US" sz="4800" b="0" i="0" u="none" strike="noStrike" kern="1200" cap="none" spc="0" normalizeH="0" baseline="0" noProof="0" dirty="0">
                <a:ln>
                  <a:solidFill>
                    <a:prstClr val="black"/>
                  </a:solidFill>
                </a:ln>
                <a:solidFill>
                  <a:prstClr val="white"/>
                </a:solidFill>
                <a:effectLst/>
                <a:uLnTx/>
                <a:uFillTx/>
                <a:latin typeface="SVN-Yahoo" panose="02040603050506020204" pitchFamily="18" charset="0"/>
                <a:ea typeface="胡晓波男神体" panose="02010600030101010101" pitchFamily="2" charset="-122"/>
                <a:cs typeface="胡晓波男神体" panose="02010600030101010101" pitchFamily="2" charset="-122"/>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1573938" y="2659995"/>
              <a:ext cx="4109530" cy="8020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solidFill>
                      <a:prstClr val="black"/>
                    </a:solidFill>
                  </a:ln>
                  <a:solidFill>
                    <a:srgbClr val="0070C0"/>
                  </a:solidFill>
                  <a:effectLst/>
                  <a:uLnTx/>
                  <a:uFillTx/>
                  <a:latin typeface="SVN-Yahoo" panose="02040603050506020204" pitchFamily="18" charset="0"/>
                  <a:ea typeface="胡晓波男神体" panose="02010600030101010101" pitchFamily="2" charset="-122"/>
                  <a:cs typeface="胡晓波男神体" panose="02010600030101010101" pitchFamily="2" charset="-122"/>
                </a:rPr>
                <a:t>LUYỆN  ĐỌC </a:t>
              </a:r>
              <a:r>
                <a:rPr kumimoji="0" lang="en-US" altLang="zh-CN" sz="8000" b="0" i="0" u="none" strike="noStrike" kern="1200" cap="none" spc="0" normalizeH="0" baseline="0" noProof="0" dirty="0" smtClean="0">
                  <a:ln>
                    <a:solidFill>
                      <a:prstClr val="black"/>
                    </a:solidFill>
                  </a:ln>
                  <a:solidFill>
                    <a:srgbClr val="0070C0"/>
                  </a:solidFill>
                  <a:effectLst/>
                  <a:uLnTx/>
                  <a:uFillTx/>
                  <a:latin typeface="SVN-Yahoo" panose="02040603050506020204" pitchFamily="18" charset="0"/>
                  <a:ea typeface="胡晓波男神体" panose="02010600030101010101" pitchFamily="2" charset="-122"/>
                  <a:cs typeface="胡晓波男神体" panose="02010600030101010101" pitchFamily="2" charset="-122"/>
                </a:rPr>
                <a:t>THÀNH TIẾNG</a:t>
              </a:r>
              <a:endParaRPr kumimoji="0" lang="zh-CN" altLang="en-US" sz="8000" b="0" i="0" u="none" strike="noStrike" kern="1200" cap="none" spc="0" normalizeH="0" baseline="0" noProof="0" dirty="0">
                <a:ln>
                  <a:solidFill>
                    <a:prstClr val="black"/>
                  </a:solidFill>
                </a:ln>
                <a:solidFill>
                  <a:srgbClr val="0070C0"/>
                </a:solidFill>
                <a:effectLst/>
                <a:uLnTx/>
                <a:uFillTx/>
                <a:latin typeface="SVN-Yahoo" panose="02040603050506020204" pitchFamily="18" charset="0"/>
                <a:ea typeface="胡晓波男神体" panose="02010600030101010101" pitchFamily="2" charset="-122"/>
                <a:cs typeface="胡晓波男神体" panose="02010600030101010101" pitchFamily="2" charset="-122"/>
              </a:endParaRPr>
            </a:p>
          </p:txBody>
        </p:sp>
      </p:grpSp>
      <p:pic>
        <p:nvPicPr>
          <p:cNvPr id="40" name="图片 39">
            <a:extLst>
              <a:ext uri="{FF2B5EF4-FFF2-40B4-BE49-F238E27FC236}">
                <a16:creationId xmlns:a16="http://schemas.microsoft.com/office/drawing/2014/main" id="{F2AEEF1F-EBAE-D983-66AD-706B7E3E906E}"/>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pic>
        <p:nvPicPr>
          <p:cNvPr id="4" name="Picture 3">
            <a:extLst>
              <a:ext uri="{FF2B5EF4-FFF2-40B4-BE49-F238E27FC236}">
                <a16:creationId xmlns:a16="http://schemas.microsoft.com/office/drawing/2014/main" id="{AEEB4267-7BDC-08AD-8BD7-4CC15982AB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8937" y="2699521"/>
            <a:ext cx="2493332" cy="4949544"/>
          </a:xfrm>
          <a:prstGeom prst="rect">
            <a:avLst/>
          </a:prstGeom>
        </p:spPr>
      </p:pic>
      <p:pic>
        <p:nvPicPr>
          <p:cNvPr id="5" name="Picture 4">
            <a:extLst>
              <a:ext uri="{FF2B5EF4-FFF2-40B4-BE49-F238E27FC236}">
                <a16:creationId xmlns:a16="http://schemas.microsoft.com/office/drawing/2014/main" id="{459BF4DD-86A1-26CC-79B2-F57E2DFCAF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0995" y="3606783"/>
            <a:ext cx="1637800" cy="3251217"/>
          </a:xfrm>
          <a:prstGeom prst="rect">
            <a:avLst/>
          </a:prstGeom>
        </p:spPr>
      </p:pic>
      <p:sp>
        <p:nvSpPr>
          <p:cNvPr id="3" name="TextBox 2">
            <a:extLst>
              <a:ext uri="{FF2B5EF4-FFF2-40B4-BE49-F238E27FC236}">
                <a16:creationId xmlns:a16="http://schemas.microsoft.com/office/drawing/2014/main" id="{D0B6DCC0-1C92-06AC-FBE5-FB07C492EAB4}"/>
              </a:ext>
            </a:extLst>
          </p:cNvPr>
          <p:cNvSpPr txBox="1"/>
          <p:nvPr/>
        </p:nvSpPr>
        <p:spPr>
          <a:xfrm>
            <a:off x="734519" y="554176"/>
            <a:ext cx="524655" cy="369332"/>
          </a:xfrm>
          <a:prstGeom prst="rect">
            <a:avLst/>
          </a:prstGeom>
          <a:noFill/>
        </p:spPr>
        <p:txBody>
          <a:bodyPr wrap="square" rtlCol="0">
            <a:spAutoFit/>
          </a:bodyPr>
          <a:lstStyle/>
          <a:p>
            <a:r>
              <a:rPr lang="en-US"/>
              <a:t>1</a:t>
            </a:r>
          </a:p>
        </p:txBody>
      </p:sp>
    </p:spTree>
    <p:extLst>
      <p:ext uri="{BB962C8B-B14F-4D97-AF65-F5344CB8AC3E}">
        <p14:creationId xmlns:p14="http://schemas.microsoft.com/office/powerpoint/2010/main" val="664641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7">
            <a:extLst>
              <a:ext uri="{FF2B5EF4-FFF2-40B4-BE49-F238E27FC236}">
                <a16:creationId xmlns:a16="http://schemas.microsoft.com/office/drawing/2014/main" id="{79602C46-773E-4AC8-6ADF-80EE66D44521}"/>
              </a:ext>
            </a:extLst>
          </p:cNvPr>
          <p:cNvSpPr/>
          <p:nvPr/>
        </p:nvSpPr>
        <p:spPr>
          <a:xfrm>
            <a:off x="930442" y="753476"/>
            <a:ext cx="10824912" cy="532154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0070C0"/>
              </a:solidFill>
              <a:effectLst/>
              <a:uLnTx/>
              <a:uFillTx/>
              <a:latin typeface="Calibri" panose="020F0502020204030204"/>
              <a:ea typeface="思源黑体 CN Bold" panose="020B0800000000000000"/>
              <a:cs typeface="+mn-cs"/>
            </a:endParaRPr>
          </a:p>
        </p:txBody>
      </p:sp>
      <p:sp>
        <p:nvSpPr>
          <p:cNvPr id="9" name="矩形 29">
            <a:extLst>
              <a:ext uri="{FF2B5EF4-FFF2-40B4-BE49-F238E27FC236}">
                <a16:creationId xmlns:a16="http://schemas.microsoft.com/office/drawing/2014/main" id="{14AA70DC-F9F5-3187-A0D5-4DEB8B51D87C}"/>
              </a:ext>
            </a:extLst>
          </p:cNvPr>
          <p:cNvSpPr/>
          <p:nvPr/>
        </p:nvSpPr>
        <p:spPr>
          <a:xfrm>
            <a:off x="2641365" y="1097760"/>
            <a:ext cx="8427688" cy="612934"/>
          </a:xfrm>
          <a:prstGeom prst="roundRect">
            <a:avLst/>
          </a:prstGeom>
          <a:solidFill>
            <a:schemeClr val="accent2">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Bài đọc chia làm </a:t>
            </a:r>
            <a:r>
              <a:rPr lang="en-US" sz="3000" b="1" dirty="0">
                <a:solidFill>
                  <a:srgbClr val="0070C0"/>
                </a:solidFill>
                <a:latin typeface="Cambria" panose="02040503050406030204" pitchFamily="18" charset="0"/>
                <a:ea typeface="Cambria" panose="02040503050406030204" pitchFamily="18" charset="0"/>
              </a:rPr>
              <a:t>5</a:t>
            </a:r>
            <a:r>
              <a:rPr kumimoji="0" lang="vi-VN" sz="3000" b="1" i="0" u="none" strike="noStrike" kern="1200" cap="none" spc="0" normalizeH="0" baseline="0" noProof="0" dirty="0" smtClean="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vi-VN" sz="3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đoạn:</a:t>
            </a:r>
          </a:p>
        </p:txBody>
      </p:sp>
      <p:sp>
        <p:nvSpPr>
          <p:cNvPr id="3" name="矩形 29">
            <a:extLst>
              <a:ext uri="{FF2B5EF4-FFF2-40B4-BE49-F238E27FC236}">
                <a16:creationId xmlns:a16="http://schemas.microsoft.com/office/drawing/2014/main" id="{1282BC0D-5133-BA76-3578-27E3E32EBDE5}"/>
              </a:ext>
            </a:extLst>
          </p:cNvPr>
          <p:cNvSpPr/>
          <p:nvPr/>
        </p:nvSpPr>
        <p:spPr>
          <a:xfrm>
            <a:off x="2641365" y="1917984"/>
            <a:ext cx="8427688" cy="612934"/>
          </a:xfrm>
          <a:prstGeom prst="roundRect">
            <a:avLst/>
          </a:prstGeom>
          <a:solidFill>
            <a:schemeClr val="accent2">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kumimoji="0" lang="vi-VN" sz="3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Đoạn 1: Từ đầu .... </a:t>
            </a:r>
            <a:r>
              <a:rPr lang="vi-VN" sz="3000" b="1" dirty="0">
                <a:solidFill>
                  <a:srgbClr val="0070C0"/>
                </a:solidFill>
                <a:latin typeface="Cambria" panose="02040503050406030204" pitchFamily="18" charset="0"/>
                <a:ea typeface="Cambria" panose="02040503050406030204" pitchFamily="18" charset="0"/>
              </a:rPr>
              <a:t>để có sức khỏe tốt?</a:t>
            </a:r>
            <a:endParaRPr kumimoji="0" lang="vi-VN" sz="3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4" name="矩形 29">
            <a:extLst>
              <a:ext uri="{FF2B5EF4-FFF2-40B4-BE49-F238E27FC236}">
                <a16:creationId xmlns:a16="http://schemas.microsoft.com/office/drawing/2014/main" id="{A5358012-8FEF-8FE8-7053-4264136F15EB}"/>
              </a:ext>
            </a:extLst>
          </p:cNvPr>
          <p:cNvSpPr/>
          <p:nvPr/>
        </p:nvSpPr>
        <p:spPr>
          <a:xfrm>
            <a:off x="2641365" y="2691671"/>
            <a:ext cx="8427688" cy="612934"/>
          </a:xfrm>
          <a:prstGeom prst="roundRect">
            <a:avLst/>
          </a:prstGeom>
          <a:solidFill>
            <a:schemeClr val="accent2">
              <a:lumMod val="60000"/>
              <a:lumOff val="4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kumimoji="0" lang="vi-VN" sz="3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Đoạn 2: Tiếp theo... </a:t>
            </a:r>
            <a:r>
              <a:rPr lang="vi-VN" sz="3000" b="1" dirty="0">
                <a:solidFill>
                  <a:srgbClr val="0070C0"/>
                </a:solidFill>
                <a:latin typeface="Cambria" panose="02040503050406030204" pitchFamily="18" charset="0"/>
                <a:ea typeface="Cambria" panose="02040503050406030204" pitchFamily="18" charset="0"/>
              </a:rPr>
              <a:t>đá bóng, cầu lông.</a:t>
            </a:r>
            <a:endParaRPr kumimoji="0" lang="vi-VN" sz="3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矩形 29">
            <a:extLst>
              <a:ext uri="{FF2B5EF4-FFF2-40B4-BE49-F238E27FC236}">
                <a16:creationId xmlns:a16="http://schemas.microsoft.com/office/drawing/2014/main" id="{A09A0571-E392-DB23-3FB9-091753793321}"/>
              </a:ext>
            </a:extLst>
          </p:cNvPr>
          <p:cNvSpPr/>
          <p:nvPr/>
        </p:nvSpPr>
        <p:spPr>
          <a:xfrm>
            <a:off x="2641365" y="3502566"/>
            <a:ext cx="8427688" cy="612934"/>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kumimoji="0" lang="vi-VN" sz="3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Đoạn 3: Tiếp theo ... </a:t>
            </a:r>
            <a:r>
              <a:rPr lang="vi-VN" sz="3000" b="1" dirty="0">
                <a:solidFill>
                  <a:srgbClr val="0070C0"/>
                </a:solidFill>
                <a:latin typeface="Cambria" panose="02040503050406030204" pitchFamily="18" charset="0"/>
                <a:ea typeface="Cambria" panose="02040503050406030204" pitchFamily="18" charset="0"/>
              </a:rPr>
              <a:t>quên luôn việc học nhé</a:t>
            </a:r>
            <a:endParaRPr kumimoji="0" lang="vi-VN" sz="3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10" name="矩形 29">
            <a:extLst>
              <a:ext uri="{FF2B5EF4-FFF2-40B4-BE49-F238E27FC236}">
                <a16:creationId xmlns:a16="http://schemas.microsoft.com/office/drawing/2014/main" id="{A0E7CFEC-3792-B512-07BD-603A934D9AD0}"/>
              </a:ext>
            </a:extLst>
          </p:cNvPr>
          <p:cNvSpPr/>
          <p:nvPr/>
        </p:nvSpPr>
        <p:spPr>
          <a:xfrm>
            <a:off x="2641365" y="4973541"/>
            <a:ext cx="8427688" cy="612934"/>
          </a:xfrm>
          <a:prstGeom prst="roundRect">
            <a:avLst/>
          </a:prstGeom>
          <a:solidFill>
            <a:schemeClr val="accent3">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Đoạn </a:t>
            </a:r>
            <a:r>
              <a:rPr lang="en-US" sz="3000" b="1" dirty="0">
                <a:solidFill>
                  <a:srgbClr val="0070C0"/>
                </a:solidFill>
                <a:latin typeface="Cambria" panose="02040503050406030204" pitchFamily="18" charset="0"/>
                <a:ea typeface="Cambria" panose="02040503050406030204" pitchFamily="18" charset="0"/>
              </a:rPr>
              <a:t>5</a:t>
            </a:r>
            <a:r>
              <a:rPr kumimoji="0" lang="vi-VN" sz="3000" b="1" i="0" u="none" strike="noStrike" kern="1200" cap="none" spc="0" normalizeH="0" baseline="0" noProof="0" dirty="0" smtClean="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vi-VN" sz="3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Còn lại</a:t>
            </a:r>
          </a:p>
        </p:txBody>
      </p:sp>
      <p:sp>
        <p:nvSpPr>
          <p:cNvPr id="11" name="矩形 29">
            <a:extLst>
              <a:ext uri="{FF2B5EF4-FFF2-40B4-BE49-F238E27FC236}">
                <a16:creationId xmlns:a16="http://schemas.microsoft.com/office/drawing/2014/main" id="{A09A0571-E392-DB23-3FB9-091753793321}"/>
              </a:ext>
            </a:extLst>
          </p:cNvPr>
          <p:cNvSpPr/>
          <p:nvPr/>
        </p:nvSpPr>
        <p:spPr>
          <a:xfrm>
            <a:off x="2641365" y="4227514"/>
            <a:ext cx="8427688" cy="612934"/>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kumimoji="0" lang="vi-VN" sz="3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Đoạn </a:t>
            </a:r>
            <a:r>
              <a:rPr kumimoji="0" lang="en-US" sz="3000" b="1" i="0" u="none" strike="noStrike" kern="1200" cap="none" spc="0" normalizeH="0" baseline="0" noProof="0" dirty="0" smtClean="0">
                <a:ln>
                  <a:noFill/>
                </a:ln>
                <a:solidFill>
                  <a:srgbClr val="0070C0"/>
                </a:solidFill>
                <a:effectLst/>
                <a:uLnTx/>
                <a:uFillTx/>
                <a:latin typeface="Cambria" panose="02040503050406030204" pitchFamily="18" charset="0"/>
                <a:ea typeface="Cambria" panose="02040503050406030204" pitchFamily="18" charset="0"/>
                <a:cs typeface="+mn-cs"/>
              </a:rPr>
              <a:t>4</a:t>
            </a:r>
            <a:r>
              <a:rPr kumimoji="0" lang="vi-VN" sz="3000" b="1" i="0" u="none" strike="noStrike" kern="1200" cap="none" spc="0" normalizeH="0" baseline="0" noProof="0" dirty="0" smtClean="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vi-VN" sz="3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Tiếp theo ... </a:t>
            </a:r>
            <a:r>
              <a:rPr lang="vi-VN" sz="3000" b="1" dirty="0">
                <a:solidFill>
                  <a:srgbClr val="0070C0"/>
                </a:solidFill>
                <a:latin typeface="Cambria" panose="02040503050406030204" pitchFamily="18" charset="0"/>
                <a:ea typeface="Cambria" panose="02040503050406030204" pitchFamily="18" charset="0"/>
              </a:rPr>
              <a:t>cả cơ thể và trí não.</a:t>
            </a:r>
            <a:endParaRPr kumimoji="0" lang="vi-VN" sz="3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80640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06AC89F-CFB4-4AB8-8E2B-F8A723F98D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7620" y="594073"/>
            <a:ext cx="12192000" cy="4316640"/>
          </a:xfrm>
          <a:prstGeom prst="rect">
            <a:avLst/>
          </a:prstGeom>
        </p:spPr>
      </p:pic>
      <p:pic>
        <p:nvPicPr>
          <p:cNvPr id="3" name="图片 2">
            <a:extLst>
              <a:ext uri="{FF2B5EF4-FFF2-40B4-BE49-F238E27FC236}">
                <a16:creationId xmlns:a16="http://schemas.microsoft.com/office/drawing/2014/main" id="{F355C750-CAC8-4541-9A2D-685B4753C5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41280" y="0"/>
            <a:ext cx="1950720" cy="1770695"/>
          </a:xfrm>
          <a:prstGeom prst="rect">
            <a:avLst/>
          </a:prstGeom>
        </p:spPr>
      </p:pic>
      <p:pic>
        <p:nvPicPr>
          <p:cNvPr id="5" name="图片 4">
            <a:extLst>
              <a:ext uri="{FF2B5EF4-FFF2-40B4-BE49-F238E27FC236}">
                <a16:creationId xmlns:a16="http://schemas.microsoft.com/office/drawing/2014/main" id="{26969F99-AF7B-45C3-BD35-5DB085A13C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2204085" cy="1661218"/>
          </a:xfrm>
          <a:prstGeom prst="rect">
            <a:avLst/>
          </a:prstGeom>
        </p:spPr>
      </p:pic>
      <p:sp>
        <p:nvSpPr>
          <p:cNvPr id="9" name="文本框 8">
            <a:extLst>
              <a:ext uri="{FF2B5EF4-FFF2-40B4-BE49-F238E27FC236}">
                <a16:creationId xmlns:a16="http://schemas.microsoft.com/office/drawing/2014/main" id="{0FC1CB6A-5E83-4FA0-96A4-1E4AAA90CA9A}"/>
              </a:ext>
            </a:extLst>
          </p:cNvPr>
          <p:cNvSpPr txBox="1"/>
          <p:nvPr/>
        </p:nvSpPr>
        <p:spPr>
          <a:xfrm>
            <a:off x="1743274" y="702978"/>
            <a:ext cx="9246459" cy="2585291"/>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w="38100">
                  <a:gradFill>
                    <a:gsLst>
                      <a:gs pos="0">
                        <a:srgbClr val="66A117"/>
                      </a:gs>
                      <a:gs pos="100000">
                        <a:srgbClr val="3E830E"/>
                      </a:gs>
                    </a:gsLst>
                    <a:lin ang="5400000" scaled="1"/>
                  </a:gradFill>
                </a:ln>
                <a:solidFill>
                  <a:srgbClr val="0070C0"/>
                </a:solidFill>
                <a:effectLst>
                  <a:outerShdw blurRad="50800" dist="38100" dir="2700000" algn="tl" rotWithShape="0">
                    <a:srgbClr val="70AD47">
                      <a:lumMod val="50000"/>
                      <a:alpha val="40000"/>
                    </a:srgbClr>
                  </a:outerShdw>
                </a:effectLst>
                <a:uLnTx/>
                <a:uFillTx/>
                <a:latin typeface="Times New Roman" panose="02020603050405020304" pitchFamily="18" charset="0"/>
                <a:ea typeface="+mn-ea"/>
                <a:cs typeface="Times New Roman" panose="02020603050405020304" pitchFamily="18" charset="0"/>
                <a:sym typeface="+mn-lt"/>
              </a:rPr>
              <a:t>LUYỆN </a:t>
            </a:r>
            <a:r>
              <a:rPr kumimoji="0" lang="en-US" altLang="zh-CN" sz="8000" b="1" i="0" u="none" strike="noStrike" kern="1200" cap="none" spc="0" normalizeH="0" baseline="0" noProof="0" dirty="0" smtClean="0">
                <a:ln w="38100">
                  <a:gradFill>
                    <a:gsLst>
                      <a:gs pos="0">
                        <a:srgbClr val="66A117"/>
                      </a:gs>
                      <a:gs pos="100000">
                        <a:srgbClr val="3E830E"/>
                      </a:gs>
                    </a:gsLst>
                    <a:lin ang="5400000" scaled="1"/>
                  </a:gradFill>
                </a:ln>
                <a:solidFill>
                  <a:srgbClr val="0070C0"/>
                </a:solidFill>
                <a:effectLst>
                  <a:outerShdw blurRad="50800" dist="38100" dir="2700000" algn="tl" rotWithShape="0">
                    <a:srgbClr val="70AD47">
                      <a:lumMod val="50000"/>
                      <a:alpha val="40000"/>
                    </a:srgbClr>
                  </a:outerShdw>
                </a:effectLst>
                <a:uLnTx/>
                <a:uFillTx/>
                <a:latin typeface="Times New Roman" panose="02020603050405020304" pitchFamily="18" charset="0"/>
                <a:ea typeface="+mn-ea"/>
                <a:cs typeface="Times New Roman" panose="02020603050405020304" pitchFamily="18" charset="0"/>
                <a:sym typeface="+mn-lt"/>
              </a:rPr>
              <a:t>ĐỌC THEO NHÓM</a:t>
            </a:r>
            <a:endParaRPr kumimoji="0" lang="zh-CN" altLang="en-US" sz="8000" b="1" i="0" u="none" strike="noStrike" kern="1200" cap="none" spc="0" normalizeH="0" baseline="0" noProof="0" dirty="0">
              <a:ln w="38100">
                <a:gradFill>
                  <a:gsLst>
                    <a:gs pos="0">
                      <a:srgbClr val="66A117"/>
                    </a:gs>
                    <a:gs pos="100000">
                      <a:srgbClr val="3E830E"/>
                    </a:gs>
                  </a:gsLst>
                  <a:lin ang="5400000" scaled="1"/>
                </a:gradFill>
              </a:ln>
              <a:solidFill>
                <a:srgbClr val="0070C0"/>
              </a:solidFill>
              <a:effectLst>
                <a:outerShdw blurRad="50800" dist="38100" dir="2700000" algn="tl" rotWithShape="0">
                  <a:srgbClr val="70AD47">
                    <a:lumMod val="50000"/>
                    <a:alpha val="40000"/>
                  </a:srgbClr>
                </a:outerShdw>
              </a:effectLst>
              <a:uLnTx/>
              <a:uFillTx/>
              <a:latin typeface="Times New Roman" panose="02020603050405020304" pitchFamily="18" charset="0"/>
              <a:ea typeface="+mn-ea"/>
              <a:cs typeface="Times New Roman" panose="02020603050405020304" pitchFamily="18" charset="0"/>
              <a:sym typeface="+mn-lt"/>
            </a:endParaRPr>
          </a:p>
        </p:txBody>
      </p:sp>
      <p:pic>
        <p:nvPicPr>
          <p:cNvPr id="15" name="图片 14">
            <a:extLst>
              <a:ext uri="{FF2B5EF4-FFF2-40B4-BE49-F238E27FC236}">
                <a16:creationId xmlns:a16="http://schemas.microsoft.com/office/drawing/2014/main" id="{F75C492B-E4A1-4F0A-AF01-B262C0D4B49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12040" y="1326341"/>
            <a:ext cx="928516" cy="831459"/>
          </a:xfrm>
          <a:prstGeom prst="rect">
            <a:avLst/>
          </a:prstGeom>
        </p:spPr>
      </p:pic>
      <p:pic>
        <p:nvPicPr>
          <p:cNvPr id="16" name="图片 15">
            <a:extLst>
              <a:ext uri="{FF2B5EF4-FFF2-40B4-BE49-F238E27FC236}">
                <a16:creationId xmlns:a16="http://schemas.microsoft.com/office/drawing/2014/main" id="{4F5DDE9E-945A-4089-92AE-2B0B53D726B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6529362" y="287249"/>
            <a:ext cx="928516" cy="831459"/>
          </a:xfrm>
          <a:prstGeom prst="rect">
            <a:avLst/>
          </a:prstGeom>
        </p:spPr>
      </p:pic>
    </p:spTree>
    <p:extLst>
      <p:ext uri="{BB962C8B-B14F-4D97-AF65-F5344CB8AC3E}">
        <p14:creationId xmlns:p14="http://schemas.microsoft.com/office/powerpoint/2010/main" val="1714370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iterate type="lt">
                                    <p:tmPct val="10000"/>
                                  </p:iterate>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par>
                          <p:cTn id="21" fill="hold">
                            <p:stCondLst>
                              <p:cond delay="2250"/>
                            </p:stCondLst>
                            <p:childTnLst>
                              <p:par>
                                <p:cTn id="22" presetID="2" presetClass="entr" presetSubtype="9" decel="10000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2000" fill="hold"/>
                                        <p:tgtEl>
                                          <p:spTgt spid="15"/>
                                        </p:tgtEl>
                                        <p:attrNameLst>
                                          <p:attrName>ppt_x</p:attrName>
                                        </p:attrNameLst>
                                      </p:cBhvr>
                                      <p:tavLst>
                                        <p:tav tm="0">
                                          <p:val>
                                            <p:strVal val="0-#ppt_w/2"/>
                                          </p:val>
                                        </p:tav>
                                        <p:tav tm="100000">
                                          <p:val>
                                            <p:strVal val="#ppt_x"/>
                                          </p:val>
                                        </p:tav>
                                      </p:tavLst>
                                    </p:anim>
                                    <p:anim calcmode="lin" valueType="num">
                                      <p:cBhvr additive="base">
                                        <p:cTn id="25" dur="2000" fill="hold"/>
                                        <p:tgtEl>
                                          <p:spTgt spid="15"/>
                                        </p:tgtEl>
                                        <p:attrNameLst>
                                          <p:attrName>ppt_y</p:attrName>
                                        </p:attrNameLst>
                                      </p:cBhvr>
                                      <p:tavLst>
                                        <p:tav tm="0">
                                          <p:val>
                                            <p:strVal val="0-#ppt_h/2"/>
                                          </p:val>
                                        </p:tav>
                                        <p:tav tm="100000">
                                          <p:val>
                                            <p:strVal val="#ppt_y"/>
                                          </p:val>
                                        </p:tav>
                                      </p:tavLst>
                                    </p:anim>
                                  </p:childTnLst>
                                </p:cTn>
                              </p:par>
                              <p:par>
                                <p:cTn id="26" presetID="2" presetClass="entr" presetSubtype="3" decel="100000" fill="hold" nodeType="withEffect">
                                  <p:stCondLst>
                                    <p:cond delay="30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2000" fill="hold"/>
                                        <p:tgtEl>
                                          <p:spTgt spid="16"/>
                                        </p:tgtEl>
                                        <p:attrNameLst>
                                          <p:attrName>ppt_x</p:attrName>
                                        </p:attrNameLst>
                                      </p:cBhvr>
                                      <p:tavLst>
                                        <p:tav tm="0">
                                          <p:val>
                                            <p:strVal val="1+#ppt_w/2"/>
                                          </p:val>
                                        </p:tav>
                                        <p:tav tm="100000">
                                          <p:val>
                                            <p:strVal val="#ppt_x"/>
                                          </p:val>
                                        </p:tav>
                                      </p:tavLst>
                                    </p:anim>
                                    <p:anim calcmode="lin" valueType="num">
                                      <p:cBhvr additive="base">
                                        <p:cTn id="29" dur="2000" fill="hold"/>
                                        <p:tgtEl>
                                          <p:spTgt spid="16"/>
                                        </p:tgtEl>
                                        <p:attrNameLst>
                                          <p:attrName>ppt_y</p:attrName>
                                        </p:attrNameLst>
                                      </p:cBhvr>
                                      <p:tavLst>
                                        <p:tav tm="0">
                                          <p:val>
                                            <p:strVal val="0-#ppt_h/2"/>
                                          </p:val>
                                        </p:tav>
                                        <p:tav tm="100000">
                                          <p:val>
                                            <p:strVal val="#ppt_y"/>
                                          </p:val>
                                        </p:tav>
                                      </p:tavLst>
                                    </p:anim>
                                  </p:childTnLst>
                                </p:cTn>
                              </p:par>
                              <p:par>
                                <p:cTn id="30" presetID="6" presetClass="entr" presetSubtype="16" fill="hold" nodeType="withEffect">
                                  <p:stCondLst>
                                    <p:cond delay="30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52930" y="402317"/>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400" dirty="0" smtClean="0">
                <a:solidFill>
                  <a:srgbClr val="FF0000"/>
                </a:solidFill>
              </a:rPr>
              <a:t>/</a:t>
            </a: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E0D60D2B-0131-417A-8631-85ED2335D683}"/>
              </a:ext>
            </a:extLst>
          </p:cNvPr>
          <p:cNvSpPr txBox="1"/>
          <p:nvPr/>
        </p:nvSpPr>
        <p:spPr>
          <a:xfrm>
            <a:off x="395984" y="1743819"/>
            <a:ext cx="11502035" cy="2123658"/>
          </a:xfrm>
          <a:prstGeom prst="rect">
            <a:avLst/>
          </a:prstGeom>
          <a:noFill/>
        </p:spPr>
        <p:txBody>
          <a:bodyPr wrap="square" rtlCol="0">
            <a:spAutoFit/>
          </a:bodyPr>
          <a:lstStyle/>
          <a:p>
            <a:r>
              <a:rPr lang="en-US" sz="3600" dirty="0"/>
              <a:t>	</a:t>
            </a:r>
            <a:r>
              <a:rPr lang="vi-VN" sz="4400" dirty="0">
                <a:solidFill>
                  <a:srgbClr val="002060"/>
                </a:solidFill>
              </a:rPr>
              <a:t>Mỗi </a:t>
            </a:r>
            <a:r>
              <a:rPr lang="vi-VN" sz="4400" dirty="0" smtClean="0">
                <a:solidFill>
                  <a:srgbClr val="002060"/>
                </a:solidFill>
              </a:rPr>
              <a:t>ngày</a:t>
            </a:r>
            <a:r>
              <a:rPr lang="vi-VN" sz="4400" dirty="0" smtClean="0">
                <a:solidFill>
                  <a:srgbClr val="FF0000"/>
                </a:solidFill>
              </a:rPr>
              <a:t> </a:t>
            </a:r>
            <a:r>
              <a:rPr lang="vi-VN" sz="4400" dirty="0">
                <a:solidFill>
                  <a:srgbClr val="002060"/>
                </a:solidFill>
              </a:rPr>
              <a:t>bạn nên dành ít nhất 30 phút </a:t>
            </a:r>
            <a:r>
              <a:rPr lang="vi-VN" sz="4400" dirty="0" smtClean="0">
                <a:solidFill>
                  <a:srgbClr val="002060"/>
                </a:solidFill>
              </a:rPr>
              <a:t>để </a:t>
            </a:r>
            <a:r>
              <a:rPr lang="vi-VN" sz="4400" dirty="0">
                <a:solidFill>
                  <a:srgbClr val="002060"/>
                </a:solidFill>
              </a:rPr>
              <a:t>ra ngoài trời tập thể dục </a:t>
            </a:r>
            <a:r>
              <a:rPr lang="vi-VN" sz="4400" dirty="0" smtClean="0">
                <a:solidFill>
                  <a:srgbClr val="002060"/>
                </a:solidFill>
              </a:rPr>
              <a:t> </a:t>
            </a:r>
            <a:r>
              <a:rPr lang="vi-VN" sz="4400" dirty="0">
                <a:solidFill>
                  <a:srgbClr val="002060"/>
                </a:solidFill>
              </a:rPr>
              <a:t>hay chơi các môn thể </a:t>
            </a:r>
            <a:r>
              <a:rPr lang="vi-VN" sz="4400" dirty="0" smtClean="0">
                <a:solidFill>
                  <a:srgbClr val="002060"/>
                </a:solidFill>
              </a:rPr>
              <a:t>thao </a:t>
            </a:r>
            <a:r>
              <a:rPr lang="vi-VN" sz="4400" dirty="0">
                <a:solidFill>
                  <a:srgbClr val="002060"/>
                </a:solidFill>
              </a:rPr>
              <a:t>như chạy</a:t>
            </a:r>
            <a:r>
              <a:rPr lang="vi-VN" sz="4400" dirty="0" smtClean="0">
                <a:solidFill>
                  <a:srgbClr val="002060"/>
                </a:solidFill>
              </a:rPr>
              <a:t>, </a:t>
            </a:r>
            <a:r>
              <a:rPr lang="vi-VN" sz="4400" dirty="0">
                <a:solidFill>
                  <a:srgbClr val="002060"/>
                </a:solidFill>
              </a:rPr>
              <a:t>đá bóng</a:t>
            </a:r>
            <a:r>
              <a:rPr lang="vi-VN" sz="4400" dirty="0" smtClean="0">
                <a:solidFill>
                  <a:srgbClr val="002060"/>
                </a:solidFill>
              </a:rPr>
              <a:t>, </a:t>
            </a:r>
            <a:r>
              <a:rPr lang="vi-VN" sz="4400" dirty="0">
                <a:solidFill>
                  <a:srgbClr val="002060"/>
                </a:solidFill>
              </a:rPr>
              <a:t>cầu lông</a:t>
            </a:r>
            <a:r>
              <a:rPr lang="vi-VN" sz="4400" dirty="0" smtClean="0">
                <a:solidFill>
                  <a:srgbClr val="002060"/>
                </a:solidFill>
              </a:rPr>
              <a:t>,</a:t>
            </a:r>
            <a:r>
              <a:rPr lang="en-US" sz="4400" dirty="0" smtClean="0">
                <a:solidFill>
                  <a:srgbClr val="002060"/>
                </a:solidFill>
              </a:rPr>
              <a:t>…</a:t>
            </a:r>
            <a:endParaRPr lang="en-US" sz="4400" dirty="0">
              <a:solidFill>
                <a:srgbClr val="FF0000"/>
              </a:solidFill>
            </a:endParaRPr>
          </a:p>
        </p:txBody>
      </p:sp>
      <p:pic>
        <p:nvPicPr>
          <p:cNvPr id="4" name="Picture 3">
            <a:extLst>
              <a:ext uri="{FF2B5EF4-FFF2-40B4-BE49-F238E27FC236}">
                <a16:creationId xmlns:a16="http://schemas.microsoft.com/office/drawing/2014/main" id="{27D9205E-77C2-CCBA-0037-4CF0573006E9}"/>
              </a:ext>
            </a:extLst>
          </p:cNvPr>
          <p:cNvPicPr>
            <a:picLocks noChangeAspect="1"/>
          </p:cNvPicPr>
          <p:nvPr/>
        </p:nvPicPr>
        <p:blipFill>
          <a:blip r:embed="rId5"/>
          <a:stretch>
            <a:fillRect/>
          </a:stretch>
        </p:blipFill>
        <p:spPr>
          <a:xfrm>
            <a:off x="619920" y="365952"/>
            <a:ext cx="10382388" cy="920576"/>
          </a:xfrm>
          <a:prstGeom prst="rect">
            <a:avLst/>
          </a:prstGeom>
        </p:spPr>
      </p:pic>
      <p:sp>
        <p:nvSpPr>
          <p:cNvPr id="11" name="TextBox 10">
            <a:extLst>
              <a:ext uri="{FF2B5EF4-FFF2-40B4-BE49-F238E27FC236}">
                <a16:creationId xmlns:a16="http://schemas.microsoft.com/office/drawing/2014/main" id="{E0D60D2B-0131-417A-8631-85ED2335D683}"/>
              </a:ext>
            </a:extLst>
          </p:cNvPr>
          <p:cNvSpPr txBox="1"/>
          <p:nvPr/>
        </p:nvSpPr>
        <p:spPr>
          <a:xfrm>
            <a:off x="240398" y="1601887"/>
            <a:ext cx="11502035" cy="2123658"/>
          </a:xfrm>
          <a:prstGeom prst="rect">
            <a:avLst/>
          </a:prstGeom>
          <a:noFill/>
        </p:spPr>
        <p:txBody>
          <a:bodyPr wrap="square" rtlCol="0">
            <a:spAutoFit/>
          </a:bodyPr>
          <a:lstStyle/>
          <a:p>
            <a:r>
              <a:rPr lang="en-US" sz="3600" dirty="0"/>
              <a:t>	</a:t>
            </a:r>
            <a:r>
              <a:rPr lang="vi-VN" sz="4400" dirty="0">
                <a:solidFill>
                  <a:srgbClr val="002060"/>
                </a:solidFill>
              </a:rPr>
              <a:t>Mỗi ngày </a:t>
            </a:r>
            <a:r>
              <a:rPr lang="vi-VN" sz="4400" dirty="0" smtClean="0">
                <a:solidFill>
                  <a:srgbClr val="002060"/>
                </a:solidFill>
              </a:rPr>
              <a:t>/</a:t>
            </a:r>
            <a:r>
              <a:rPr lang="vi-VN" sz="4400" dirty="0" smtClean="0">
                <a:solidFill>
                  <a:srgbClr val="FF0000"/>
                </a:solidFill>
              </a:rPr>
              <a:t> </a:t>
            </a:r>
            <a:r>
              <a:rPr lang="vi-VN" sz="4400" dirty="0">
                <a:solidFill>
                  <a:srgbClr val="002060"/>
                </a:solidFill>
              </a:rPr>
              <a:t>bạn nên dành ít nhất 30 phút </a:t>
            </a:r>
            <a:r>
              <a:rPr lang="vi-VN" sz="4400" dirty="0" smtClean="0">
                <a:solidFill>
                  <a:srgbClr val="002060"/>
                </a:solidFill>
              </a:rPr>
              <a:t>để </a:t>
            </a:r>
            <a:r>
              <a:rPr lang="vi-VN" sz="4400" dirty="0">
                <a:solidFill>
                  <a:srgbClr val="002060"/>
                </a:solidFill>
              </a:rPr>
              <a:t>ra ngoài trời tập thể dục / hay chơi các môn thể thao / như chạy,/ đá bóng,/ cầu lông</a:t>
            </a:r>
            <a:r>
              <a:rPr lang="vi-VN" sz="4400" dirty="0" smtClean="0">
                <a:solidFill>
                  <a:srgbClr val="002060"/>
                </a:solidFill>
              </a:rPr>
              <a:t>,</a:t>
            </a:r>
            <a:endParaRPr lang="en-US" sz="4400" dirty="0">
              <a:solidFill>
                <a:srgbClr val="FF0000"/>
              </a:solidFill>
            </a:endParaRPr>
          </a:p>
        </p:txBody>
      </p:sp>
    </p:spTree>
    <p:extLst>
      <p:ext uri="{BB962C8B-B14F-4D97-AF65-F5344CB8AC3E}">
        <p14:creationId xmlns:p14="http://schemas.microsoft.com/office/powerpoint/2010/main" val="2457315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xit" presetSubtype="0" fill="hold" grpId="1" nodeType="with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 grpId="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C2ECFF84-9237-0429-1B6F-2448DC0BB7E2}"/>
              </a:ext>
            </a:extLst>
          </p:cNvPr>
          <p:cNvGrpSpPr/>
          <p:nvPr/>
        </p:nvGrpSpPr>
        <p:grpSpPr>
          <a:xfrm>
            <a:off x="770958" y="1192277"/>
            <a:ext cx="10367187" cy="4178376"/>
            <a:chOff x="652194" y="2598340"/>
            <a:chExt cx="5532706"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1282893"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 name="矩形: 圆角 9">
              <a:extLst>
                <a:ext uri="{FF2B5EF4-FFF2-40B4-BE49-F238E27FC236}">
                  <a16:creationId xmlns:a16="http://schemas.microsoft.com/office/drawing/2014/main" id="{6D0B8747-9E79-2684-B352-7E04693FC0C0}"/>
                </a:ext>
              </a:extLst>
            </p:cNvPr>
            <p:cNvSpPr/>
            <p:nvPr/>
          </p:nvSpPr>
          <p:spPr>
            <a:xfrm>
              <a:off x="652194" y="3020059"/>
              <a:ext cx="858517" cy="408460"/>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a:ln>
                    <a:solidFill>
                      <a:schemeClr val="tx1"/>
                    </a:solidFill>
                  </a:ln>
                  <a:latin typeface="SVN-Yahoo" panose="02040603050506020204" pitchFamily="18" charset="0"/>
                  <a:ea typeface="胡晓波男神体" panose="02010600030101010101" pitchFamily="2" charset="-122"/>
                  <a:cs typeface="胡晓波男神体" panose="02010600030101010101" pitchFamily="2" charset="-122"/>
                </a:rPr>
                <a:t>02</a:t>
              </a:r>
              <a:endParaRPr lang="zh-CN" altLang="en-US" sz="4800" dirty="0">
                <a:ln>
                  <a:solidFill>
                    <a:schemeClr val="tx1"/>
                  </a:solidFill>
                </a:ln>
                <a:latin typeface="SVN-Yahoo" panose="02040603050506020204" pitchFamily="18" charset="0"/>
                <a:ea typeface="胡晓波男神体" panose="02010600030101010101" pitchFamily="2" charset="-122"/>
                <a:cs typeface="胡晓波男神体" panose="02010600030101010101" pitchFamily="2" charset="-122"/>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1841560" y="2741352"/>
              <a:ext cx="4001007" cy="956718"/>
            </a:xfrm>
            <a:prstGeom prst="rect">
              <a:avLst/>
            </a:prstGeom>
            <a:noFill/>
          </p:spPr>
          <p:txBody>
            <a:bodyPr wrap="square">
              <a:spAutoFit/>
            </a:bodyPr>
            <a:lstStyle/>
            <a:p>
              <a:pPr algn="ctr"/>
              <a:r>
                <a:rPr lang="en-US" altLang="zh-CN" sz="9600" dirty="0">
                  <a:ln>
                    <a:solidFill>
                      <a:schemeClr val="tx1"/>
                    </a:solidFill>
                  </a:ln>
                  <a:solidFill>
                    <a:srgbClr val="0070C0"/>
                  </a:solidFill>
                  <a:latin typeface="SVN-Yahoo" panose="02040603050506020204" pitchFamily="18" charset="0"/>
                  <a:ea typeface="胡晓波男神体" panose="02010600030101010101" pitchFamily="2" charset="-122"/>
                  <a:cs typeface="胡晓波男神体" panose="02010600030101010101" pitchFamily="2" charset="-122"/>
                </a:rPr>
                <a:t>LUYỆN ĐỌC   HIỂU </a:t>
              </a:r>
              <a:endParaRPr lang="zh-CN" altLang="en-US" sz="9600" dirty="0">
                <a:ln>
                  <a:solidFill>
                    <a:schemeClr val="tx1"/>
                  </a:solidFill>
                </a:ln>
                <a:solidFill>
                  <a:srgbClr val="0070C0"/>
                </a:solidFill>
                <a:latin typeface="SVN-Yahoo" panose="02040603050506020204" pitchFamily="18" charset="0"/>
                <a:ea typeface="胡晓波男神体" panose="02010600030101010101" pitchFamily="2" charset="-122"/>
                <a:cs typeface="胡晓波男神体" panose="02010600030101010101" pitchFamily="2" charset="-122"/>
              </a:endParaRPr>
            </a:p>
          </p:txBody>
        </p:sp>
      </p:grpSp>
      <p:pic>
        <p:nvPicPr>
          <p:cNvPr id="40" name="图片 39">
            <a:extLst>
              <a:ext uri="{FF2B5EF4-FFF2-40B4-BE49-F238E27FC236}">
                <a16:creationId xmlns:a16="http://schemas.microsoft.com/office/drawing/2014/main" id="{F2AEEF1F-EBAE-D983-66AD-706B7E3E906E}"/>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Tree>
    <p:extLst>
      <p:ext uri="{BB962C8B-B14F-4D97-AF65-F5344CB8AC3E}">
        <p14:creationId xmlns:p14="http://schemas.microsoft.com/office/powerpoint/2010/main" val="2582401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557</Words>
  <Application>Microsoft Office PowerPoint</Application>
  <PresentationFormat>Widescreen</PresentationFormat>
  <Paragraphs>47</Paragraphs>
  <Slides>17</Slides>
  <Notes>7</Notes>
  <HiddenSlides>0</HiddenSlides>
  <MMClips>3</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17</vt:i4>
      </vt:variant>
    </vt:vector>
  </HeadingPairs>
  <TitlesOfParts>
    <vt:vector size="35" baseType="lpstr">
      <vt:lpstr>맑은 고딕</vt:lpstr>
      <vt:lpstr>宋体</vt:lpstr>
      <vt:lpstr>宋体</vt:lpstr>
      <vt:lpstr>Arial</vt:lpstr>
      <vt:lpstr>Calibri</vt:lpstr>
      <vt:lpstr>Calibri Light</vt:lpstr>
      <vt:lpstr>Cambria</vt:lpstr>
      <vt:lpstr>Cooper Black</vt:lpstr>
      <vt:lpstr>等线</vt:lpstr>
      <vt:lpstr>LNTH-LuoLuoNotangYuanTi 1</vt:lpstr>
      <vt:lpstr>SVN-Yahoo</vt:lpstr>
      <vt:lpstr>Times New Roman</vt:lpstr>
      <vt:lpstr>UTM Cookies</vt:lpstr>
      <vt:lpstr>字魂131号-酷乐潮玩体</vt:lpstr>
      <vt:lpstr>思源黑体 CN</vt:lpstr>
      <vt:lpstr>思源黑体 CN Bold</vt:lpstr>
      <vt:lpstr>胡晓波男神体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Dang Thien</dc:creator>
  <cp:lastModifiedBy>Dang Thien</cp:lastModifiedBy>
  <cp:revision>7</cp:revision>
  <dcterms:created xsi:type="dcterms:W3CDTF">2024-11-27T01:15:37Z</dcterms:created>
  <dcterms:modified xsi:type="dcterms:W3CDTF">2024-11-27T02:06:39Z</dcterms:modified>
</cp:coreProperties>
</file>