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notesMasterIdLst>
    <p:notesMasterId r:id="rId28"/>
  </p:notesMasterIdLst>
  <p:sldIdLst>
    <p:sldId id="312" r:id="rId2"/>
    <p:sldId id="259" r:id="rId3"/>
    <p:sldId id="2660" r:id="rId4"/>
    <p:sldId id="2678" r:id="rId5"/>
    <p:sldId id="2661" r:id="rId6"/>
    <p:sldId id="2662" r:id="rId7"/>
    <p:sldId id="2663" r:id="rId8"/>
    <p:sldId id="2652" r:id="rId9"/>
    <p:sldId id="2653" r:id="rId10"/>
    <p:sldId id="2664" r:id="rId11"/>
    <p:sldId id="2665" r:id="rId12"/>
    <p:sldId id="2666" r:id="rId13"/>
    <p:sldId id="2667" r:id="rId14"/>
    <p:sldId id="2682" r:id="rId15"/>
    <p:sldId id="2689" r:id="rId16"/>
    <p:sldId id="2683" r:id="rId17"/>
    <p:sldId id="2668" r:id="rId18"/>
    <p:sldId id="2670" r:id="rId19"/>
    <p:sldId id="2671" r:id="rId20"/>
    <p:sldId id="2684" r:id="rId21"/>
    <p:sldId id="2681" r:id="rId22"/>
    <p:sldId id="2686" r:id="rId23"/>
    <p:sldId id="2687" r:id="rId24"/>
    <p:sldId id="2688" r:id="rId25"/>
    <p:sldId id="2690" r:id="rId26"/>
    <p:sldId id="269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705CD-4367-4662-9579-97F623AFF5CC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2C51D-62A2-457F-8D5B-DB219522E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73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a4eefd2b89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a4eefd2b89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0250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26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414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261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303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9187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7443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6976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903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4547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612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5423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7968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7392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8177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2656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968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809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753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50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278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695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403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987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74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7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10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6257419" y="3101133"/>
            <a:ext cx="4670800" cy="24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1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6257417" y="5282900"/>
            <a:ext cx="4670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2"/>
          </p:nvPr>
        </p:nvSpPr>
        <p:spPr>
          <a:xfrm>
            <a:off x="1310833" y="3923833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398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14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610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2024/11/7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86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68977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25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72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8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88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8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21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40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453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87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41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98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06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53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8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87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4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23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20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93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34" r:id="rId12"/>
    <p:sldLayoutId id="2147483735" r:id="rId13"/>
    <p:sldLayoutId id="2147483736" r:id="rId14"/>
    <p:sldLayoutId id="2147483673" r:id="rId15"/>
    <p:sldLayoutId id="2147483687" r:id="rId16"/>
    <p:sldLayoutId id="2147483688" r:id="rId17"/>
    <p:sldLayoutId id="2147483689" r:id="rId18"/>
    <p:sldLayoutId id="2147483690" r:id="rId19"/>
    <p:sldLayoutId id="2147483700" r:id="rId20"/>
    <p:sldLayoutId id="2147483701" r:id="rId21"/>
    <p:sldLayoutId id="2147483702" r:id="rId22"/>
    <p:sldLayoutId id="2147483703" r:id="rId23"/>
    <p:sldLayoutId id="2147483708" r:id="rId24"/>
    <p:sldLayoutId id="2147483733" r:id="rId25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5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6.png"/><Relationship Id="rId10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12" Type="http://schemas.openxmlformats.org/officeDocument/2006/relationships/image" Target="../media/image3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3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9"/>
          <p:cNvSpPr/>
          <p:nvPr/>
        </p:nvSpPr>
        <p:spPr>
          <a:xfrm rot="-5400000">
            <a:off x="-368083" y="43697"/>
            <a:ext cx="2521600" cy="1211600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4" name="Picture 2" descr="https://lh3.googleusercontent.com/p7XgLecEhiUqJHD9WPnQ8RZ9FHLKeClYaxLNQ4SKMSj8IA1gIfgvjMH38_P6xGF7DljA8Vp6FL12tWvR03G6GtaBmQHfHFsvHfV9OmciYThZBgsP_B5IlbzKfSK72W79KPb7xO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784" y="4438791"/>
            <a:ext cx="2044719" cy="204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Google Shape;591;p26"/>
          <p:cNvSpPr txBox="1">
            <a:spLocks/>
          </p:cNvSpPr>
          <p:nvPr/>
        </p:nvSpPr>
        <p:spPr>
          <a:xfrm>
            <a:off x="2456349" y="121819"/>
            <a:ext cx="6053667" cy="64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Hammersmith One"/>
              <a:buNone/>
              <a:defRPr sz="4800" b="1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Hammersmith One"/>
              <a:buNone/>
              <a:defRPr sz="50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Hammersmith One"/>
              <a:buNone/>
              <a:defRPr sz="50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Hammersmith One"/>
              <a:buNone/>
              <a:defRPr sz="50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Hammersmith One"/>
              <a:buNone/>
              <a:defRPr sz="50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Hammersmith One"/>
              <a:buNone/>
              <a:defRPr sz="50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Hammersmith One"/>
              <a:buNone/>
              <a:defRPr sz="50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Hammersmith One"/>
              <a:buNone/>
              <a:defRPr sz="50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Hammersmith One"/>
              <a:buNone/>
              <a:defRPr sz="50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pPr algn="ctr"/>
            <a:r>
              <a:rPr lang="vi-VN" sz="1600" dirty="0" smtClean="0">
                <a:latin typeface="Times New Roman" pitchFamily="18" charset="0"/>
                <a:cs typeface="Times New Roman" pitchFamily="18" charset="0"/>
              </a:rPr>
              <a:t>TRƯỜNG TIỂU HỌC SỐ 2 CÁT TRINH</a:t>
            </a:r>
            <a:endParaRPr lang="vi-VN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Google Shape;591;p26"/>
          <p:cNvSpPr txBox="1">
            <a:spLocks/>
          </p:cNvSpPr>
          <p:nvPr/>
        </p:nvSpPr>
        <p:spPr>
          <a:xfrm>
            <a:off x="1212780" y="1105489"/>
            <a:ext cx="9394259" cy="64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Hammersmith One"/>
              <a:buNone/>
              <a:defRPr sz="4800" b="1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Hammersmith One"/>
              <a:buNone/>
              <a:defRPr sz="50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Hammersmith One"/>
              <a:buNone/>
              <a:defRPr sz="50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Hammersmith One"/>
              <a:buNone/>
              <a:defRPr sz="50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Hammersmith One"/>
              <a:buNone/>
              <a:defRPr sz="50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Hammersmith One"/>
              <a:buNone/>
              <a:defRPr sz="50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Hammersmith One"/>
              <a:buNone/>
              <a:defRPr sz="50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Hammersmith One"/>
              <a:buNone/>
              <a:defRPr sz="50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Hammersmith One"/>
              <a:buNone/>
              <a:defRPr sz="50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CHÀO MỪNG QUÝ THẦY CÔ VỀ DỰ GIỜ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" name="Google Shape;211;p23"/>
          <p:cNvSpPr txBox="1">
            <a:spLocks/>
          </p:cNvSpPr>
          <p:nvPr/>
        </p:nvSpPr>
        <p:spPr>
          <a:xfrm>
            <a:off x="2918298" y="2008469"/>
            <a:ext cx="3219855" cy="8363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126" rtl="0" eaLnBrk="1" latinLnBrk="0" hangingPunct="1">
              <a:spcBef>
                <a:spcPts val="0"/>
              </a:spcBef>
              <a:spcAft>
                <a:spcPts val="0"/>
              </a:spcAft>
              <a:buSzPts val="3600"/>
              <a:buNone/>
              <a:defRPr sz="117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pPr>
              <a:lnSpc>
                <a:spcPct val="115000"/>
              </a:lnSpc>
              <a:buSzPts val="5000"/>
            </a:pP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STEM</a:t>
            </a:r>
            <a:endParaRPr lang="en-US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Google Shape;218;p23"/>
          <p:cNvSpPr txBox="1">
            <a:spLocks noGrp="1"/>
          </p:cNvSpPr>
          <p:nvPr>
            <p:ph type="subTitle" idx="1"/>
          </p:nvPr>
        </p:nvSpPr>
        <p:spPr>
          <a:xfrm>
            <a:off x="3328416" y="2881594"/>
            <a:ext cx="51816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l"/>
            <a:r>
              <a:rPr lang="en-US" sz="2400" dirty="0" err="1" smtClean="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Lớp</a:t>
            </a:r>
            <a:r>
              <a:rPr lang="en-US" sz="2400" dirty="0" smtClean="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: 3A3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vi" sz="2400" dirty="0" smtClean="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Gi</a:t>
            </a:r>
            <a:r>
              <a:rPr lang="en-US" sz="2400" dirty="0" err="1" smtClean="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áo</a:t>
            </a:r>
            <a:r>
              <a:rPr lang="vi" sz="2400" dirty="0" smtClean="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vi" sz="2400" dirty="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viên</a:t>
            </a:r>
            <a:r>
              <a:rPr lang="vi" sz="2400" dirty="0" smtClean="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:</a:t>
            </a:r>
            <a:r>
              <a:rPr lang="en-US" sz="2400" dirty="0" smtClean="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2400" dirty="0" err="1" smtClean="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Lê</a:t>
            </a:r>
            <a:r>
              <a:rPr lang="en-US" sz="2400" dirty="0" smtClean="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2400" dirty="0" err="1" smtClean="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Thị</a:t>
            </a:r>
            <a:r>
              <a:rPr lang="en-US" sz="2400" dirty="0" smtClean="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 Minh </a:t>
            </a:r>
            <a:r>
              <a:rPr lang="en-US" sz="2400" dirty="0" err="1" smtClean="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Huyền</a:t>
            </a:r>
            <a:endParaRPr sz="2400" dirty="0">
              <a:solidFill>
                <a:srgbClr val="0E76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  <p:extLst>
      <p:ext uri="{BB962C8B-B14F-4D97-AF65-F5344CB8AC3E}">
        <p14:creationId xmlns:p14="http://schemas.microsoft.com/office/powerpoint/2010/main" val="138788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7649346"/>
              </p:ext>
            </p:extLst>
          </p:nvPr>
        </p:nvGraphicFramePr>
        <p:xfrm>
          <a:off x="2367788" y="189118"/>
          <a:ext cx="8912352" cy="74803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55720"/>
                <a:gridCol w="4456632"/>
              </a:tblGrid>
              <a:tr h="47051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Yêu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cầu</a:t>
                      </a:r>
                      <a:r>
                        <a:rPr lang="en-US" sz="2000" dirty="0">
                          <a:effectLst/>
                        </a:rPr>
                        <a:t>/</a:t>
                      </a:r>
                      <a:r>
                        <a:rPr lang="en-US" sz="2000" dirty="0" err="1">
                          <a:effectLst/>
                        </a:rPr>
                        <a:t>Câu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hỏi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Thực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hiện</a:t>
                      </a:r>
                      <a:r>
                        <a:rPr lang="en-US" sz="2000" dirty="0">
                          <a:effectLst/>
                        </a:rPr>
                        <a:t>/</a:t>
                      </a:r>
                      <a:r>
                        <a:rPr lang="en-US" sz="2000" dirty="0" err="1">
                          <a:effectLst/>
                        </a:rPr>
                        <a:t>Trả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lời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260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1. Những hình nào sau đây đã được chia thành các phần bằng nhau?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Những hình đã được chia thành các phần bằng nhau là</a:t>
                      </a:r>
                      <a:r>
                        <a:rPr lang="nl-NL" sz="1600" dirty="0" smtClean="0">
                          <a:effectLst/>
                        </a:rPr>
                        <a:t>:.............................................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nl-NL" sz="16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nl-NL" sz="16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nl-NL" sz="16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751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2. Quan sát các hình sau và cho biết đã tô màu một phần mấy của mỗi hình?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1600" dirty="0">
                          <a:effectLst/>
                        </a:rPr>
                        <a:t>Hình a: Đã tô màu ........ hình vuông.</a:t>
                      </a:r>
                      <a:endParaRPr lang="en-US" sz="16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1600" dirty="0">
                          <a:effectLst/>
                        </a:rPr>
                        <a:t>Hình b: Đã tô màu ........ hình tam giác.</a:t>
                      </a:r>
                      <a:endParaRPr lang="en-US" sz="16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1600" dirty="0">
                          <a:effectLst/>
                        </a:rPr>
                        <a:t>Hình c: Đã tô màu ......... hình tròn.</a:t>
                      </a:r>
                      <a:endParaRPr lang="en-US" sz="16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1600" dirty="0">
                          <a:effectLst/>
                        </a:rPr>
                        <a:t>Hình d: Đã tô màu ......... hình chữ nhật.</a:t>
                      </a:r>
                      <a:endParaRPr lang="en-US" sz="16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058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3. Quan sát hình sau và cho biết mỗi cửa sổ, cửa đi, mặt trời, mái nhà đã được chia thành mấy phần bằng nhau? </a:t>
                      </a:r>
                      <a:endParaRPr lang="nl-NL" sz="20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Mẫu: Mỗi cửa sổ được chia thành 4 phần bằng nhau. </a:t>
                      </a:r>
                      <a:endParaRPr lang="en-US" sz="16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Cửa đi ...........................................................</a:t>
                      </a:r>
                      <a:endParaRPr lang="en-US" sz="16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1600" dirty="0" smtClean="0">
                          <a:effectLst/>
                        </a:rPr>
                        <a:t>.......................................................................</a:t>
                      </a:r>
                      <a:endParaRPr lang="en-US" sz="16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Mặt trời ........................................................</a:t>
                      </a:r>
                      <a:endParaRPr lang="en-US" sz="16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...................................................................... </a:t>
                      </a:r>
                      <a:endParaRPr lang="en-US" sz="16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Mái nhà ........................................................</a:t>
                      </a:r>
                      <a:endParaRPr lang="en-US" sz="16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......................................................................</a:t>
                      </a:r>
                      <a:endParaRPr lang="en-US" sz="16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42" name="image1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674" y="1354015"/>
            <a:ext cx="4322255" cy="66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image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674" y="3189878"/>
            <a:ext cx="4355592" cy="95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image10.png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3088510" y="5318540"/>
            <a:ext cx="2131190" cy="1357376"/>
          </a:xfrm>
          <a:prstGeom prst="rect">
            <a:avLst/>
          </a:prstGeom>
          <a:ln/>
        </p:spPr>
      </p:pic>
      <p:sp>
        <p:nvSpPr>
          <p:cNvPr id="37" name="Hexagon 36">
            <a:extLst>
              <a:ext uri="{FF2B5EF4-FFF2-40B4-BE49-F238E27FC236}">
                <a16:creationId xmlns=""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80168" y="1187614"/>
            <a:ext cx="1710531" cy="2719748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kern="0" dirty="0" err="1" smtClean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Phiếu</a:t>
            </a:r>
            <a:r>
              <a:rPr lang="en-US" altLang="zh-CN" sz="2400" b="1" kern="0" dirty="0" smtClean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400" b="1" kern="0" dirty="0" err="1" smtClean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học</a:t>
            </a:r>
            <a:r>
              <a:rPr lang="en-US" altLang="zh-CN" sz="2400" b="1" kern="0" dirty="0" smtClean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400" b="1" kern="0" dirty="0" err="1" smtClean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tập</a:t>
            </a:r>
            <a:endParaRPr lang="zh-CN" altLang="en-US" sz="24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12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9" name="Google Shape;252;p26"/>
          <p:cNvSpPr txBox="1"/>
          <p:nvPr/>
        </p:nvSpPr>
        <p:spPr>
          <a:xfrm>
            <a:off x="452424" y="1236475"/>
            <a:ext cx="11617656" cy="68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000"/>
              <a:buFont typeface="Bitter SemiBold"/>
              <a:buAutoNum type="arabicPeriod"/>
            </a:pPr>
            <a:r>
              <a:rPr lang="vi" sz="2800" dirty="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Những hình nào sau đây đã được chia thành các phần bằng nhau?</a:t>
            </a:r>
            <a:endParaRPr sz="2800" b="0" i="0" u="none" strike="noStrike" cap="none" dirty="0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12" name="Google Shape;254;p26"/>
          <p:cNvPicPr preferRelativeResize="0"/>
          <p:nvPr/>
        </p:nvPicPr>
        <p:blipFill rotWithShape="1">
          <a:blip r:embed="rId6">
            <a:alphaModFix/>
          </a:blip>
          <a:srcRect l="2381"/>
          <a:stretch/>
        </p:blipFill>
        <p:spPr>
          <a:xfrm>
            <a:off x="661062" y="2194900"/>
            <a:ext cx="11189562" cy="20357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418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9" name="Google Shape;261;p27"/>
          <p:cNvSpPr txBox="1"/>
          <p:nvPr/>
        </p:nvSpPr>
        <p:spPr>
          <a:xfrm>
            <a:off x="620875" y="1189100"/>
            <a:ext cx="10632342" cy="1175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800" dirty="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2.    Quan sát các hình sau và cho biết đã tô màu một phần mấy của mỗi hình.</a:t>
            </a:r>
            <a:endParaRPr sz="2800" b="0" i="0" u="none" strike="noStrike" cap="none" dirty="0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12" name="Google Shape;263;p27"/>
          <p:cNvPicPr preferRelativeResize="0"/>
          <p:nvPr/>
        </p:nvPicPr>
        <p:blipFill rotWithShape="1">
          <a:blip r:embed="rId6">
            <a:alphaModFix/>
          </a:blip>
          <a:srcRect t="2171" b="2171"/>
          <a:stretch/>
        </p:blipFill>
        <p:spPr>
          <a:xfrm>
            <a:off x="268224" y="2472672"/>
            <a:ext cx="11692127" cy="229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174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9" name="Google Shape;270;p28"/>
          <p:cNvSpPr txBox="1"/>
          <p:nvPr/>
        </p:nvSpPr>
        <p:spPr>
          <a:xfrm>
            <a:off x="528450" y="1135125"/>
            <a:ext cx="11224638" cy="1175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3. </a:t>
            </a:r>
            <a:r>
              <a:rPr lang="vi" sz="2800" dirty="0" smtClean="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Quan </a:t>
            </a:r>
            <a:r>
              <a:rPr lang="vi" sz="2800" dirty="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sát hình sau và cho biết mỗi cửa sổ, cửa đi, mặt trời, mái nhà được chia thành mấy phần bằng nhau.</a:t>
            </a:r>
            <a:endParaRPr sz="2800" b="0" i="0" u="none" strike="noStrike" cap="none" dirty="0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12" name="Google Shape;272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08832" y="2337120"/>
            <a:ext cx="4852416" cy="3856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4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9" name="Google Shape;270;p28"/>
          <p:cNvSpPr txBox="1"/>
          <p:nvPr/>
        </p:nvSpPr>
        <p:spPr>
          <a:xfrm>
            <a:off x="528450" y="1135125"/>
            <a:ext cx="11224638" cy="1175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3. </a:t>
            </a:r>
            <a:r>
              <a:rPr lang="vi" sz="2800" dirty="0" smtClean="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Quan </a:t>
            </a:r>
            <a:r>
              <a:rPr lang="vi" sz="2800" dirty="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sát hình sau và cho biết mỗi cửa sổ, cửa đi, mặt trời, mái nhà được chia thành mấy phần bằng nhau.</a:t>
            </a:r>
            <a:endParaRPr sz="2800" b="0" i="0" u="none" strike="noStrike" cap="none" dirty="0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12" name="Google Shape;272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08832" y="2337120"/>
            <a:ext cx="4852416" cy="3856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6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381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pic>
        <p:nvPicPr>
          <p:cNvPr id="9" name="Google Shape;324;p32"/>
          <p:cNvPicPr preferRelativeResize="0"/>
          <p:nvPr/>
        </p:nvPicPr>
        <p:blipFill rotWithShape="1">
          <a:blip r:embed="rId6">
            <a:alphaModFix/>
          </a:blip>
          <a:srcRect t="9690"/>
          <a:stretch/>
        </p:blipFill>
        <p:spPr>
          <a:xfrm>
            <a:off x="966962" y="3405133"/>
            <a:ext cx="1693497" cy="2543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25;p32"/>
          <p:cNvPicPr preferRelativeResize="0"/>
          <p:nvPr/>
        </p:nvPicPr>
        <p:blipFill rotWithShape="1">
          <a:blip r:embed="rId7">
            <a:alphaModFix/>
          </a:blip>
          <a:srcRect l="-2270" r="2269"/>
          <a:stretch/>
        </p:blipFill>
        <p:spPr>
          <a:xfrm>
            <a:off x="2904531" y="3405133"/>
            <a:ext cx="2202211" cy="2718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26;p32"/>
          <p:cNvPicPr preferRelativeResize="0"/>
          <p:nvPr/>
        </p:nvPicPr>
        <p:blipFill rotWithShape="1">
          <a:blip r:embed="rId8">
            <a:alphaModFix/>
          </a:blip>
          <a:srcRect t="8109" b="8109"/>
          <a:stretch/>
        </p:blipFill>
        <p:spPr>
          <a:xfrm>
            <a:off x="5978524" y="3438144"/>
            <a:ext cx="1628640" cy="2535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27;p32"/>
          <p:cNvPicPr preferRelativeResize="0"/>
          <p:nvPr/>
        </p:nvPicPr>
        <p:blipFill rotWithShape="1">
          <a:blip r:embed="rId9">
            <a:alphaModFix/>
          </a:blip>
          <a:srcRect l="3249" r="3649"/>
          <a:stretch/>
        </p:blipFill>
        <p:spPr>
          <a:xfrm>
            <a:off x="6343999" y="322064"/>
            <a:ext cx="2349601" cy="2596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28;p32"/>
          <p:cNvPicPr preferRelativeResize="0"/>
          <p:nvPr/>
        </p:nvPicPr>
        <p:blipFill rotWithShape="1">
          <a:blip r:embed="rId10">
            <a:alphaModFix/>
          </a:blip>
          <a:srcRect l="5508" t="3814" b="3814"/>
          <a:stretch/>
        </p:blipFill>
        <p:spPr>
          <a:xfrm>
            <a:off x="8697984" y="264097"/>
            <a:ext cx="2630279" cy="268224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3;p32"/>
          <p:cNvSpPr txBox="1"/>
          <p:nvPr/>
        </p:nvSpPr>
        <p:spPr>
          <a:xfrm>
            <a:off x="563455" y="398842"/>
            <a:ext cx="64167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16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000"/>
            </a:pPr>
            <a:r>
              <a:rPr lang="vi" sz="2400" b="0" i="0" u="none" strike="noStrike" cap="none" dirty="0">
                <a:latin typeface="Anton"/>
                <a:ea typeface="Anton"/>
                <a:cs typeface="Anton"/>
                <a:sym typeface="Anton"/>
              </a:rPr>
              <a:t>Chuẩn bị</a:t>
            </a:r>
            <a:endParaRPr sz="24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Picture 14" descr="Compa Giáo viên Hồng Hà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863" y="3994022"/>
            <a:ext cx="1645919" cy="118757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323;p32"/>
          <p:cNvSpPr txBox="1"/>
          <p:nvPr/>
        </p:nvSpPr>
        <p:spPr>
          <a:xfrm>
            <a:off x="8697984" y="5531517"/>
            <a:ext cx="2338316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16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000"/>
            </a:pPr>
            <a:r>
              <a:rPr lang="en-US" sz="2400" b="0" i="0" u="none" strike="noStrike" cap="none" dirty="0" err="1" smtClean="0">
                <a:latin typeface="Anton"/>
                <a:ea typeface="Anton"/>
                <a:cs typeface="Anton"/>
                <a:sym typeface="Anton"/>
              </a:rPr>
              <a:t>Compa</a:t>
            </a:r>
            <a:endParaRPr sz="24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8" name="Picture 4" descr="Giấy A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221" y="264097"/>
            <a:ext cx="3574303" cy="218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323;p32"/>
          <p:cNvSpPr txBox="1"/>
          <p:nvPr/>
        </p:nvSpPr>
        <p:spPr>
          <a:xfrm>
            <a:off x="3363984" y="2433023"/>
            <a:ext cx="2338316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16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000"/>
            </a:pPr>
            <a:r>
              <a:rPr lang="en-US" sz="2400" b="0" i="0" u="none" strike="noStrike" cap="none" dirty="0" err="1" smtClean="0">
                <a:latin typeface="Anton"/>
                <a:ea typeface="Anton"/>
                <a:cs typeface="Anton"/>
                <a:sym typeface="Anton"/>
              </a:rPr>
              <a:t>Giấy</a:t>
            </a:r>
            <a:r>
              <a:rPr lang="en-US" sz="2400" b="0" i="0" u="none" strike="noStrike" cap="none" dirty="0" smtClean="0">
                <a:latin typeface="Anton"/>
                <a:ea typeface="Anton"/>
                <a:cs typeface="Anton"/>
                <a:sym typeface="Anton"/>
              </a:rPr>
              <a:t> A3</a:t>
            </a:r>
            <a:endParaRPr sz="24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102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2" name="Google Shape;342;p33"/>
          <p:cNvSpPr txBox="1"/>
          <p:nvPr/>
        </p:nvSpPr>
        <p:spPr>
          <a:xfrm>
            <a:off x="-151245" y="226342"/>
            <a:ext cx="64167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vi" sz="2400" b="0" i="0" u="none" strike="noStrike" cap="none" dirty="0" smtClean="0">
                <a:solidFill>
                  <a:srgbClr val="CC0000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vi" sz="2400" b="0" i="0" u="none" strike="noStrike" cap="none" dirty="0">
                <a:solidFill>
                  <a:srgbClr val="CC0000"/>
                </a:solidFill>
                <a:latin typeface="Anton"/>
                <a:ea typeface="Anton"/>
                <a:cs typeface="Anton"/>
                <a:sym typeface="Anton"/>
              </a:rPr>
              <a:t>Gợi ý sản phẩm</a:t>
            </a:r>
            <a:endParaRPr sz="2400" b="0" i="0" u="none" strike="noStrike" cap="none" dirty="0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34;p33"/>
          <p:cNvSpPr/>
          <p:nvPr/>
        </p:nvSpPr>
        <p:spPr>
          <a:xfrm>
            <a:off x="402336" y="856042"/>
            <a:ext cx="4828032" cy="5637222"/>
          </a:xfrm>
          <a:prstGeom prst="roundRect">
            <a:avLst>
              <a:gd name="adj" fmla="val 16667"/>
            </a:avLst>
          </a:prstGeom>
          <a:solidFill>
            <a:srgbClr val="FEE7DE">
              <a:alpha val="552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14" name="Google Shape;336;p33"/>
          <p:cNvSpPr txBox="1"/>
          <p:nvPr/>
        </p:nvSpPr>
        <p:spPr>
          <a:xfrm>
            <a:off x="1081778" y="1012366"/>
            <a:ext cx="3813600" cy="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 dirty="0">
                <a:solidFill>
                  <a:srgbClr val="E69138"/>
                </a:solidFill>
                <a:latin typeface="Anton"/>
                <a:ea typeface="Anton"/>
                <a:cs typeface="Anton"/>
                <a:sym typeface="Anton"/>
              </a:rPr>
              <a:t>BƯỚC 1 </a:t>
            </a:r>
            <a:endParaRPr sz="3000" b="0" i="0" u="none" strike="noStrike" cap="none" dirty="0">
              <a:solidFill>
                <a:srgbClr val="E6913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5" name="Google Shape;337;p33"/>
          <p:cNvSpPr txBox="1"/>
          <p:nvPr/>
        </p:nvSpPr>
        <p:spPr>
          <a:xfrm>
            <a:off x="697750" y="1629375"/>
            <a:ext cx="4532618" cy="1246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0650" marR="0"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</a:pPr>
            <a:r>
              <a:rPr lang="en-US" sz="17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 </a:t>
            </a:r>
            <a:r>
              <a:rPr lang="vi" sz="20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Dùng </a:t>
            </a:r>
            <a:r>
              <a:rPr lang="vi" sz="20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bút và thước thẳng vẽ trên giấy A4 </a:t>
            </a:r>
            <a:r>
              <a:rPr lang="vi" sz="20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trắng</a:t>
            </a:r>
            <a:r>
              <a:rPr lang="en-US" sz="20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hoặc</a:t>
            </a:r>
            <a:r>
              <a:rPr lang="en-US" sz="20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màu</a:t>
            </a:r>
            <a:r>
              <a:rPr lang="vi" sz="20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vi" sz="20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mô hình một ngôi nhà, sau đó cắt ra.</a:t>
            </a:r>
            <a:endParaRPr sz="2000" b="0" i="0" u="none" strike="noStrike" cap="none" dirty="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16" name="Google Shape;340;p33"/>
          <p:cNvPicPr preferRelativeResize="0"/>
          <p:nvPr/>
        </p:nvPicPr>
        <p:blipFill rotWithShape="1">
          <a:blip r:embed="rId6">
            <a:alphaModFix/>
          </a:blip>
          <a:srcRect t="2360" b="-2359"/>
          <a:stretch/>
        </p:blipFill>
        <p:spPr>
          <a:xfrm>
            <a:off x="890016" y="3256162"/>
            <a:ext cx="3474720" cy="291299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335;p33"/>
          <p:cNvSpPr/>
          <p:nvPr/>
        </p:nvSpPr>
        <p:spPr>
          <a:xfrm>
            <a:off x="6569932" y="834350"/>
            <a:ext cx="4671092" cy="5658914"/>
          </a:xfrm>
          <a:prstGeom prst="roundRect">
            <a:avLst>
              <a:gd name="adj" fmla="val 16667"/>
            </a:avLst>
          </a:prstGeom>
          <a:solidFill>
            <a:srgbClr val="FEE7DE">
              <a:alpha val="552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19" name="Google Shape;338;p33"/>
          <p:cNvSpPr txBox="1"/>
          <p:nvPr/>
        </p:nvSpPr>
        <p:spPr>
          <a:xfrm>
            <a:off x="6923780" y="1001528"/>
            <a:ext cx="3751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 dirty="0">
                <a:solidFill>
                  <a:srgbClr val="E69138"/>
                </a:solidFill>
                <a:latin typeface="Anton"/>
                <a:ea typeface="Anton"/>
                <a:cs typeface="Anton"/>
                <a:sym typeface="Anton"/>
              </a:rPr>
              <a:t>BƯỚC 2</a:t>
            </a:r>
            <a:endParaRPr sz="3000" b="0" i="0" u="none" strike="noStrike" cap="none" dirty="0">
              <a:solidFill>
                <a:srgbClr val="E6913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0" name="Google Shape;339;p33"/>
          <p:cNvSpPr txBox="1"/>
          <p:nvPr/>
        </p:nvSpPr>
        <p:spPr>
          <a:xfrm>
            <a:off x="6472408" y="1999675"/>
            <a:ext cx="4768615" cy="1954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0650"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</a:pPr>
            <a:r>
              <a:rPr lang="en-US" sz="20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 </a:t>
            </a:r>
            <a:r>
              <a:rPr lang="vi" sz="20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Dùng </a:t>
            </a:r>
            <a:r>
              <a:rPr lang="vi" sz="20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com pa vẽ một hình tròn </a:t>
            </a:r>
            <a:r>
              <a:rPr lang="en-US" sz="20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trên</a:t>
            </a:r>
            <a:r>
              <a:rPr lang="en-US" sz="20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giấy</a:t>
            </a:r>
            <a:r>
              <a:rPr lang="en-US" sz="20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màu</a:t>
            </a:r>
            <a:r>
              <a:rPr lang="en-US" sz="20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vi" sz="20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để </a:t>
            </a:r>
            <a:r>
              <a:rPr lang="vi" sz="20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làm “ông mặt trời", sau đó cắt hình tròn này ra, dùng bút và thước kẻ chia hình tròn thành 3 phần bằng nhau.</a:t>
            </a:r>
            <a:endParaRPr sz="2000" b="0" i="0" u="none" strike="noStrike" cap="none" dirty="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21" name="Google Shape;341;p33"/>
          <p:cNvPicPr preferRelativeResize="0"/>
          <p:nvPr/>
        </p:nvPicPr>
        <p:blipFill rotWithShape="1">
          <a:blip r:embed="rId7">
            <a:alphaModFix/>
          </a:blip>
          <a:srcRect l="3942" t="17997" r="3942" b="9169"/>
          <a:stretch/>
        </p:blipFill>
        <p:spPr>
          <a:xfrm>
            <a:off x="6520664" y="3674653"/>
            <a:ext cx="4672102" cy="2020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549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9" name="Google Shape;348;p34"/>
          <p:cNvSpPr/>
          <p:nvPr/>
        </p:nvSpPr>
        <p:spPr>
          <a:xfrm>
            <a:off x="926592" y="292608"/>
            <a:ext cx="9997440" cy="5961888"/>
          </a:xfrm>
          <a:prstGeom prst="roundRect">
            <a:avLst>
              <a:gd name="adj" fmla="val 16667"/>
            </a:avLst>
          </a:prstGeom>
          <a:solidFill>
            <a:srgbClr val="FEE7DE">
              <a:alpha val="552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10" name="Google Shape;349;p34"/>
          <p:cNvSpPr txBox="1"/>
          <p:nvPr/>
        </p:nvSpPr>
        <p:spPr>
          <a:xfrm>
            <a:off x="1956425" y="575115"/>
            <a:ext cx="4851300" cy="6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 dirty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BƯỚC 3</a:t>
            </a:r>
            <a:endParaRPr sz="2600" b="0" i="0" u="none" strike="noStrike" cap="none" dirty="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1" name="Google Shape;350;p34"/>
          <p:cNvSpPr txBox="1"/>
          <p:nvPr/>
        </p:nvSpPr>
        <p:spPr>
          <a:xfrm>
            <a:off x="926592" y="1482307"/>
            <a:ext cx="5181373" cy="4007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0650" marR="0"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</a:pPr>
            <a:r>
              <a:rPr lang="en-US" sz="24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Dùng</a:t>
            </a:r>
            <a:r>
              <a:rPr lang="en-US" sz="24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giấy</a:t>
            </a:r>
            <a:r>
              <a:rPr lang="en-US" sz="24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màu</a:t>
            </a:r>
            <a:r>
              <a:rPr lang="en-US" sz="24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:</a:t>
            </a:r>
          </a:p>
          <a:p>
            <a:pPr marL="120650" marR="0"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</a:pPr>
            <a:r>
              <a:rPr lang="en-US" sz="24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- </a:t>
            </a:r>
            <a:r>
              <a:rPr lang="vi" sz="24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Vẽ </a:t>
            </a:r>
            <a:r>
              <a:rPr lang="vi" sz="24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và cắt mái nhà, </a:t>
            </a:r>
            <a:r>
              <a:rPr lang="en-US" sz="24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chia </a:t>
            </a:r>
            <a:r>
              <a:rPr lang="en-US" sz="24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mái</a:t>
            </a:r>
            <a:r>
              <a:rPr lang="en-US" sz="24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nhà</a:t>
            </a:r>
            <a:r>
              <a:rPr lang="en-US" sz="24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thành</a:t>
            </a:r>
            <a:r>
              <a:rPr lang="vi" sz="24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vi" sz="24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3 phần bằng nhau.</a:t>
            </a:r>
            <a:endParaRPr sz="2400" dirty="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120650" marR="0"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</a:pPr>
            <a:r>
              <a:rPr lang="en-US" sz="24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- </a:t>
            </a:r>
            <a:r>
              <a:rPr lang="vi" sz="24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Vẽ </a:t>
            </a:r>
            <a:r>
              <a:rPr lang="vi" sz="24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và cắt một cửa </a:t>
            </a:r>
            <a:r>
              <a:rPr lang="vi" sz="24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đi</a:t>
            </a:r>
            <a:r>
              <a:rPr lang="en-US" sz="24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,</a:t>
            </a:r>
            <a:r>
              <a:rPr lang="vi" sz="24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chia </a:t>
            </a:r>
            <a:r>
              <a:rPr lang="en-US" sz="24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thành</a:t>
            </a:r>
            <a:r>
              <a:rPr lang="vi" sz="24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vi" sz="24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4 cánh bằng nhau.</a:t>
            </a:r>
            <a:endParaRPr sz="2400" dirty="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120650" marR="0"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</a:pPr>
            <a:r>
              <a:rPr lang="en-US" sz="24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- </a:t>
            </a:r>
            <a:r>
              <a:rPr lang="vi" sz="24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Vẽ </a:t>
            </a:r>
            <a:r>
              <a:rPr lang="vi" sz="24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và cắt hai cửa sổ, </a:t>
            </a:r>
            <a:r>
              <a:rPr lang="en-US" sz="24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chia </a:t>
            </a:r>
            <a:r>
              <a:rPr lang="vi" sz="24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mỗi </a:t>
            </a:r>
            <a:r>
              <a:rPr lang="vi" sz="24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cửa sổ </a:t>
            </a:r>
            <a:r>
              <a:rPr lang="en-US" sz="24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thành</a:t>
            </a:r>
            <a:r>
              <a:rPr lang="vi" sz="24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vi" sz="24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hai cánh bằng nhau.</a:t>
            </a:r>
            <a:endParaRPr sz="2400" dirty="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120650" marR="0"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</a:pPr>
            <a:r>
              <a:rPr lang="en-US" sz="24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- </a:t>
            </a:r>
            <a:r>
              <a:rPr lang="vi" sz="24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Vẽ </a:t>
            </a:r>
            <a:r>
              <a:rPr lang="vi" sz="24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và cắt cửa thông </a:t>
            </a:r>
            <a:r>
              <a:rPr lang="vi" sz="24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gió</a:t>
            </a:r>
            <a:r>
              <a:rPr lang="en-US" sz="24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,</a:t>
            </a:r>
            <a:r>
              <a:rPr lang="vi" sz="24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chia </a:t>
            </a:r>
            <a:r>
              <a:rPr lang="en-US" sz="2400" dirty="0" err="1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thành</a:t>
            </a:r>
            <a:r>
              <a:rPr lang="vi" sz="24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vi" sz="24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5 ô bằng nhau.</a:t>
            </a:r>
            <a:endParaRPr sz="2400" dirty="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12" name="Google Shape;351;p34"/>
          <p:cNvPicPr preferRelativeResize="0"/>
          <p:nvPr/>
        </p:nvPicPr>
        <p:blipFill rotWithShape="1">
          <a:blip r:embed="rId6">
            <a:alphaModFix/>
          </a:blip>
          <a:srcRect t="48" b="3594"/>
          <a:stretch/>
        </p:blipFill>
        <p:spPr>
          <a:xfrm>
            <a:off x="6679929" y="1314510"/>
            <a:ext cx="3634503" cy="37502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551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9" name="Google Shape;357;p35"/>
          <p:cNvSpPr/>
          <p:nvPr/>
        </p:nvSpPr>
        <p:spPr>
          <a:xfrm>
            <a:off x="816864" y="329249"/>
            <a:ext cx="10546079" cy="6116753"/>
          </a:xfrm>
          <a:prstGeom prst="roundRect">
            <a:avLst>
              <a:gd name="adj" fmla="val 16667"/>
            </a:avLst>
          </a:prstGeom>
          <a:solidFill>
            <a:srgbClr val="FEE7DE">
              <a:alpha val="552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10" name="Google Shape;358;p35"/>
          <p:cNvSpPr txBox="1"/>
          <p:nvPr/>
        </p:nvSpPr>
        <p:spPr>
          <a:xfrm>
            <a:off x="1956424" y="575115"/>
            <a:ext cx="6078103" cy="6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 dirty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BƯỚC </a:t>
            </a:r>
            <a:r>
              <a:rPr lang="vi" sz="3000" dirty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4</a:t>
            </a:r>
            <a:r>
              <a:rPr lang="vi" sz="3000" b="0" i="0" u="none" strike="noStrike" cap="none" dirty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: </a:t>
            </a:r>
            <a:r>
              <a:rPr lang="vi" sz="2600" b="0" i="0" u="none" strike="noStrike" cap="none" dirty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Hoàn thiện sản phẩm</a:t>
            </a:r>
            <a:endParaRPr sz="2600" b="0" i="0" u="none" strike="noStrike" cap="none" dirty="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1" name="Google Shape;359;p35"/>
          <p:cNvSpPr txBox="1"/>
          <p:nvPr/>
        </p:nvSpPr>
        <p:spPr>
          <a:xfrm>
            <a:off x="1076234" y="1758660"/>
            <a:ext cx="4874317" cy="188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0650" marR="0"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</a:pPr>
            <a:r>
              <a:rPr lang="en-US" sz="17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 </a:t>
            </a:r>
            <a:r>
              <a:rPr lang="vi" sz="2400" dirty="0" smtClean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Dán </a:t>
            </a:r>
            <a:r>
              <a:rPr lang="vi" sz="24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mái nhà, cửa sổ, cửa đi, cửa thông gió vào mặt trước mô hình ngôi nhà và dán “ông mặt trời" lên bên cạnh mái nhà.</a:t>
            </a:r>
            <a:endParaRPr sz="2400" b="0" i="0" u="none" strike="noStrike" cap="none" dirty="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12" name="Google Shape;360;p35"/>
          <p:cNvPicPr preferRelativeResize="0"/>
          <p:nvPr/>
        </p:nvPicPr>
        <p:blipFill rotWithShape="1">
          <a:blip r:embed="rId6">
            <a:alphaModFix/>
          </a:blip>
          <a:srcRect r="-2030"/>
          <a:stretch/>
        </p:blipFill>
        <p:spPr>
          <a:xfrm>
            <a:off x="6361967" y="1560576"/>
            <a:ext cx="4610833" cy="423062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011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58674"/>
            <a:ext cx="12290601" cy="73707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>
            <a:off x="9769725" y="1754421"/>
            <a:ext cx="1599393" cy="1809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10800000">
            <a:off x="1316945" y="2368871"/>
            <a:ext cx="1225697" cy="1271539"/>
          </a:xfrm>
          <a:prstGeom prst="rect">
            <a:avLst/>
          </a:prstGeom>
        </p:spPr>
      </p:pic>
      <p:sp>
        <p:nvSpPr>
          <p:cNvPr id="16" name="Google Shape;234;p24"/>
          <p:cNvSpPr txBox="1"/>
          <p:nvPr/>
        </p:nvSpPr>
        <p:spPr>
          <a:xfrm>
            <a:off x="2803220" y="2141559"/>
            <a:ext cx="60540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8100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8AD0"/>
              </a:buClr>
              <a:buSzPts val="3000"/>
            </a:pPr>
            <a:r>
              <a:rPr lang="vi" sz="48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KHỞI ĐỘNG</a:t>
            </a:r>
            <a:endParaRPr sz="48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Anton"/>
              <a:cs typeface="Times New Roman" panose="02020603050405020304" pitchFamily="18" charset="0"/>
              <a:sym typeface="Anton"/>
            </a:endParaRPr>
          </a:p>
        </p:txBody>
      </p:sp>
    </p:spTree>
    <p:extLst>
      <p:ext uri="{BB962C8B-B14F-4D97-AF65-F5344CB8AC3E}">
        <p14:creationId xmlns:p14="http://schemas.microsoft.com/office/powerpoint/2010/main" val="397619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>
            <a:off x="9769725" y="1754421"/>
            <a:ext cx="1599393" cy="1809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10800000">
            <a:off x="1316945" y="2368871"/>
            <a:ext cx="1225697" cy="1271539"/>
          </a:xfrm>
          <a:prstGeom prst="rect">
            <a:avLst/>
          </a:prstGeom>
        </p:spPr>
      </p:pic>
      <p:sp>
        <p:nvSpPr>
          <p:cNvPr id="9" name="Google Shape;234;p24"/>
          <p:cNvSpPr txBox="1"/>
          <p:nvPr/>
        </p:nvSpPr>
        <p:spPr>
          <a:xfrm>
            <a:off x="3268544" y="2003250"/>
            <a:ext cx="6501181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13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9" name="Google Shape;234;p24"/>
          <p:cNvSpPr txBox="1"/>
          <p:nvPr/>
        </p:nvSpPr>
        <p:spPr>
          <a:xfrm>
            <a:off x="1990279" y="1300752"/>
            <a:ext cx="6501181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234;p24"/>
          <p:cNvSpPr txBox="1"/>
          <p:nvPr/>
        </p:nvSpPr>
        <p:spPr>
          <a:xfrm>
            <a:off x="1990279" y="2327859"/>
            <a:ext cx="8200417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nl-NL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hình có đầy đủ các thành phần của một ngôi nhà, các cửa và mái nhà. </a:t>
            </a:r>
            <a:r>
              <a:rPr lang="nl-NL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hình đúng theo thiết kế.</a:t>
            </a:r>
            <a:endParaRPr lang="nl-NL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Google Shape;234;p24"/>
          <p:cNvSpPr txBox="1"/>
          <p:nvPr/>
        </p:nvSpPr>
        <p:spPr>
          <a:xfrm>
            <a:off x="1990279" y="3805156"/>
            <a:ext cx="6501181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có tính thẩm mĩ và sáng 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25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>
            <a:off x="9769725" y="1754421"/>
            <a:ext cx="1599393" cy="1809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10800000">
            <a:off x="1316945" y="2368871"/>
            <a:ext cx="1225697" cy="1271539"/>
          </a:xfrm>
          <a:prstGeom prst="rect">
            <a:avLst/>
          </a:prstGeom>
        </p:spPr>
      </p:pic>
      <p:sp>
        <p:nvSpPr>
          <p:cNvPr id="10" name="Google Shape;323;p32"/>
          <p:cNvSpPr txBox="1"/>
          <p:nvPr/>
        </p:nvSpPr>
        <p:spPr>
          <a:xfrm>
            <a:off x="2829593" y="2293432"/>
            <a:ext cx="64167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16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000"/>
            </a:pPr>
            <a:r>
              <a:rPr lang="en-US" sz="3600" b="0" i="0" u="none" strike="noStrike" cap="none" dirty="0" err="1" smtClean="0">
                <a:solidFill>
                  <a:srgbClr val="FF0000"/>
                </a:solidFill>
                <a:latin typeface="Anton"/>
                <a:ea typeface="Anton"/>
                <a:cs typeface="Anton"/>
                <a:sym typeface="Anton"/>
              </a:rPr>
              <a:t>Thực</a:t>
            </a:r>
            <a:r>
              <a:rPr lang="en-US" sz="3600" b="0" i="0" u="none" strike="noStrike" cap="none" dirty="0" smtClean="0">
                <a:solidFill>
                  <a:srgbClr val="FF0000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3600" b="0" i="0" u="none" strike="noStrike" cap="none" dirty="0" err="1" smtClean="0">
                <a:solidFill>
                  <a:srgbClr val="FF0000"/>
                </a:solidFill>
                <a:latin typeface="Anton"/>
                <a:ea typeface="Anton"/>
                <a:cs typeface="Anton"/>
                <a:sym typeface="Anton"/>
              </a:rPr>
              <a:t>hành</a:t>
            </a:r>
            <a:r>
              <a:rPr lang="en-US" sz="3600" b="0" i="0" u="none" strike="noStrike" cap="none" dirty="0" smtClean="0">
                <a:solidFill>
                  <a:srgbClr val="FF0000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3600" b="0" i="0" u="none" strike="noStrike" cap="none" dirty="0" err="1" smtClean="0">
                <a:solidFill>
                  <a:srgbClr val="FF0000"/>
                </a:solidFill>
                <a:latin typeface="Anton"/>
                <a:ea typeface="Anton"/>
                <a:cs typeface="Anton"/>
                <a:sym typeface="Anton"/>
              </a:rPr>
              <a:t>làm</a:t>
            </a:r>
            <a:r>
              <a:rPr lang="en-US" sz="3600" b="0" i="0" u="none" strike="noStrike" cap="none" dirty="0" smtClean="0">
                <a:solidFill>
                  <a:srgbClr val="FF0000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3600" b="0" i="0" u="none" strike="noStrike" cap="none" dirty="0" err="1" smtClean="0">
                <a:solidFill>
                  <a:srgbClr val="FF0000"/>
                </a:solidFill>
                <a:latin typeface="Anton"/>
                <a:ea typeface="Anton"/>
                <a:cs typeface="Anton"/>
                <a:sym typeface="Anton"/>
              </a:rPr>
              <a:t>sản</a:t>
            </a:r>
            <a:r>
              <a:rPr lang="en-US" sz="3600" b="0" i="0" u="none" strike="noStrike" cap="none" dirty="0" smtClean="0">
                <a:solidFill>
                  <a:srgbClr val="FF0000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3600" b="0" i="0" u="none" strike="noStrike" cap="none" dirty="0" err="1" smtClean="0">
                <a:solidFill>
                  <a:srgbClr val="FF0000"/>
                </a:solidFill>
                <a:latin typeface="Anton"/>
                <a:ea typeface="Anton"/>
                <a:cs typeface="Anton"/>
                <a:sym typeface="Anton"/>
              </a:rPr>
              <a:t>phẩm</a:t>
            </a:r>
            <a:endParaRPr sz="36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353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3" y="-616158"/>
            <a:ext cx="12290601" cy="73707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>
            <a:off x="9769725" y="1754421"/>
            <a:ext cx="1599393" cy="1809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10800000">
            <a:off x="1316945" y="2368871"/>
            <a:ext cx="1225697" cy="1271539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506607"/>
              </p:ext>
            </p:extLst>
          </p:nvPr>
        </p:nvGraphicFramePr>
        <p:xfrm>
          <a:off x="2057400" y="1120671"/>
          <a:ext cx="8201025" cy="56728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3894"/>
                <a:gridCol w="4795195"/>
                <a:gridCol w="1380968"/>
                <a:gridCol w="1380968"/>
              </a:tblGrid>
              <a:tr h="10142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Tiêu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chí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Đạt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Chưa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đạt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507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 hình có đầy đủ các thành phần của một ngôi nhà, các cửa và mái nhà. Mô hình đúng theo thiết </a:t>
                      </a:r>
                      <a:r>
                        <a:rPr lang="nl-NL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459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Mô hình ngôi nhà sử dụng vật liệu đơn giản, dễ tìm.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412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Mô hình ngôi nhà có tính thẩm mĩ và sáng tạo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1" name="Google Shape;323;p32"/>
          <p:cNvSpPr txBox="1"/>
          <p:nvPr/>
        </p:nvSpPr>
        <p:spPr>
          <a:xfrm>
            <a:off x="2947833" y="490971"/>
            <a:ext cx="64167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16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000"/>
            </a:pPr>
            <a:r>
              <a:rPr lang="en-US" sz="2800" b="0" i="0" u="none" strike="noStrike" cap="none" dirty="0" err="1" smtClean="0">
                <a:solidFill>
                  <a:srgbClr val="FF0000"/>
                </a:solidFill>
                <a:latin typeface="Anton"/>
                <a:ea typeface="Anton"/>
                <a:cs typeface="Anton"/>
                <a:sym typeface="Anton"/>
              </a:rPr>
              <a:t>Phiếu</a:t>
            </a:r>
            <a:r>
              <a:rPr lang="en-US" sz="2800" b="0" i="0" u="none" strike="noStrike" cap="none" dirty="0" smtClean="0">
                <a:solidFill>
                  <a:srgbClr val="FF0000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2800" b="0" i="0" u="none" strike="noStrike" cap="none" dirty="0" err="1" smtClean="0">
                <a:solidFill>
                  <a:srgbClr val="FF0000"/>
                </a:solidFill>
                <a:latin typeface="Anton"/>
                <a:ea typeface="Anton"/>
                <a:cs typeface="Anton"/>
                <a:sym typeface="Anton"/>
              </a:rPr>
              <a:t>tự</a:t>
            </a:r>
            <a:r>
              <a:rPr lang="en-US" sz="2800" b="0" i="0" u="none" strike="noStrike" cap="none" dirty="0" smtClean="0">
                <a:solidFill>
                  <a:srgbClr val="FF0000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2800" b="0" i="0" u="none" strike="noStrike" cap="none" dirty="0" err="1" smtClean="0">
                <a:solidFill>
                  <a:srgbClr val="FF0000"/>
                </a:solidFill>
                <a:latin typeface="Anton"/>
                <a:ea typeface="Anton"/>
                <a:cs typeface="Anton"/>
                <a:sym typeface="Anton"/>
              </a:rPr>
              <a:t>đánh</a:t>
            </a:r>
            <a:r>
              <a:rPr lang="en-US" sz="2800" b="0" i="0" u="none" strike="noStrike" cap="none" dirty="0" smtClean="0">
                <a:solidFill>
                  <a:srgbClr val="FF0000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2800" b="0" i="0" u="none" strike="noStrike" cap="none" dirty="0" err="1" smtClean="0">
                <a:solidFill>
                  <a:srgbClr val="FF0000"/>
                </a:solidFill>
                <a:latin typeface="Anton"/>
                <a:ea typeface="Anton"/>
                <a:cs typeface="Anton"/>
                <a:sym typeface="Anton"/>
              </a:rPr>
              <a:t>giá</a:t>
            </a:r>
            <a:r>
              <a:rPr lang="en-US" sz="2800" b="0" i="0" u="none" strike="noStrike" cap="none" dirty="0" smtClean="0">
                <a:solidFill>
                  <a:srgbClr val="FF0000"/>
                </a:solidFill>
                <a:latin typeface="Anton"/>
                <a:ea typeface="Anton"/>
                <a:cs typeface="Anton"/>
                <a:sym typeface="Anton"/>
              </a:rPr>
              <a:t>:</a:t>
            </a:r>
            <a:endParaRPr sz="28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367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>
            <a:off x="9769725" y="1754421"/>
            <a:ext cx="1599393" cy="1809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10800000">
            <a:off x="1316945" y="2368871"/>
            <a:ext cx="1225697" cy="1271539"/>
          </a:xfrm>
          <a:prstGeom prst="rect">
            <a:avLst/>
          </a:prstGeom>
        </p:spPr>
      </p:pic>
      <p:sp>
        <p:nvSpPr>
          <p:cNvPr id="10" name="Google Shape;323;p32"/>
          <p:cNvSpPr txBox="1"/>
          <p:nvPr/>
        </p:nvSpPr>
        <p:spPr>
          <a:xfrm>
            <a:off x="2829593" y="2293432"/>
            <a:ext cx="64167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16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000"/>
            </a:pPr>
            <a:r>
              <a:rPr lang="en-US" sz="3600" b="0" i="0" u="none" strike="noStrike" cap="none" dirty="0" err="1" smtClean="0">
                <a:solidFill>
                  <a:srgbClr val="FF0000"/>
                </a:solidFill>
                <a:latin typeface="Anton"/>
                <a:ea typeface="Anton"/>
                <a:cs typeface="Anton"/>
                <a:sym typeface="Anton"/>
              </a:rPr>
              <a:t>Trưng</a:t>
            </a:r>
            <a:r>
              <a:rPr lang="en-US" sz="3600" b="0" i="0" u="none" strike="noStrike" cap="none" dirty="0" smtClean="0">
                <a:solidFill>
                  <a:srgbClr val="FF0000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3600" b="0" i="0" u="none" strike="noStrike" cap="none" dirty="0" err="1" smtClean="0">
                <a:solidFill>
                  <a:srgbClr val="FF0000"/>
                </a:solidFill>
                <a:latin typeface="Anton"/>
                <a:ea typeface="Anton"/>
                <a:cs typeface="Anton"/>
                <a:sym typeface="Anton"/>
              </a:rPr>
              <a:t>bày</a:t>
            </a:r>
            <a:r>
              <a:rPr lang="en-US" sz="3600" b="0" i="0" u="none" strike="noStrike" cap="none" dirty="0" smtClean="0">
                <a:solidFill>
                  <a:srgbClr val="FF0000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3600" b="0" i="0" u="none" strike="noStrike" cap="none" dirty="0" err="1" smtClean="0">
                <a:solidFill>
                  <a:srgbClr val="FF0000"/>
                </a:solidFill>
                <a:latin typeface="Anton"/>
                <a:ea typeface="Anton"/>
                <a:cs typeface="Anton"/>
                <a:sym typeface="Anton"/>
              </a:rPr>
              <a:t>sản</a:t>
            </a:r>
            <a:r>
              <a:rPr lang="en-US" sz="3600" b="0" i="0" u="none" strike="noStrike" cap="none" dirty="0" smtClean="0">
                <a:solidFill>
                  <a:srgbClr val="FF0000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3600" b="0" i="0" u="none" strike="noStrike" cap="none" smtClean="0">
                <a:solidFill>
                  <a:srgbClr val="FF0000"/>
                </a:solidFill>
                <a:latin typeface="Anton"/>
                <a:ea typeface="Anton"/>
                <a:cs typeface="Anton"/>
                <a:sym typeface="Anton"/>
              </a:rPr>
              <a:t>phẩm</a:t>
            </a:r>
            <a:endParaRPr sz="36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224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>
            <a:off x="9769725" y="1754421"/>
            <a:ext cx="1599393" cy="1809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10800000">
            <a:off x="1316945" y="2368871"/>
            <a:ext cx="1225697" cy="1271539"/>
          </a:xfrm>
          <a:prstGeom prst="rect">
            <a:avLst/>
          </a:prstGeom>
        </p:spPr>
      </p:pic>
      <p:sp>
        <p:nvSpPr>
          <p:cNvPr id="10" name="Google Shape;323;p32"/>
          <p:cNvSpPr txBox="1"/>
          <p:nvPr/>
        </p:nvSpPr>
        <p:spPr>
          <a:xfrm>
            <a:off x="2829593" y="2293432"/>
            <a:ext cx="64167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16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000"/>
            </a:pPr>
            <a:r>
              <a:rPr lang="en-US" sz="3600" b="0" i="0" u="none" strike="noStrike" cap="none" dirty="0" err="1" smtClean="0">
                <a:solidFill>
                  <a:srgbClr val="FF0000"/>
                </a:solidFill>
                <a:latin typeface="Anton"/>
                <a:ea typeface="Anton"/>
                <a:cs typeface="Anton"/>
                <a:sym typeface="Anton"/>
              </a:rPr>
              <a:t>Trưng</a:t>
            </a:r>
            <a:r>
              <a:rPr lang="en-US" sz="3600" b="0" i="0" u="none" strike="noStrike" cap="none" dirty="0" smtClean="0">
                <a:solidFill>
                  <a:srgbClr val="FF0000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3600" b="0" i="0" u="none" strike="noStrike" cap="none" dirty="0" err="1" smtClean="0">
                <a:solidFill>
                  <a:srgbClr val="FF0000"/>
                </a:solidFill>
                <a:latin typeface="Anton"/>
                <a:ea typeface="Anton"/>
                <a:cs typeface="Anton"/>
                <a:sym typeface="Anton"/>
              </a:rPr>
              <a:t>bày</a:t>
            </a:r>
            <a:r>
              <a:rPr lang="en-US" sz="3600" b="0" i="0" u="none" strike="noStrike" cap="none" dirty="0" smtClean="0">
                <a:solidFill>
                  <a:srgbClr val="FF0000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3600" b="0" i="0" u="none" strike="noStrike" cap="none" dirty="0" err="1" smtClean="0">
                <a:solidFill>
                  <a:srgbClr val="FF0000"/>
                </a:solidFill>
                <a:latin typeface="Anton"/>
                <a:ea typeface="Anton"/>
                <a:cs typeface="Anton"/>
                <a:sym typeface="Anton"/>
              </a:rPr>
              <a:t>sản</a:t>
            </a:r>
            <a:r>
              <a:rPr lang="en-US" sz="3600" b="0" i="0" u="none" strike="noStrike" cap="none" dirty="0" smtClean="0">
                <a:solidFill>
                  <a:srgbClr val="FF0000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3600" b="0" i="0" u="none" strike="noStrike" cap="none" smtClean="0">
                <a:solidFill>
                  <a:srgbClr val="FF0000"/>
                </a:solidFill>
                <a:latin typeface="Anton"/>
                <a:ea typeface="Anton"/>
                <a:cs typeface="Anton"/>
                <a:sym typeface="Anton"/>
              </a:rPr>
              <a:t>phẩm</a:t>
            </a:r>
            <a:endParaRPr sz="36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-NGÔI NHÀ YÊU THƯƠNG- (Lyrics Mp4) - Chuyện Kể Về Tổ Ấm Hạnh Phúc - Children's Music, Family - NNP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4256" y="512064"/>
            <a:ext cx="11192256" cy="5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2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727AC49-7D31-40F1-8ED1-3E7E11846C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4591598"/>
            <a:ext cx="12190132" cy="226489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3E9170B-3983-4FDB-86FB-2465D9148F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1"/>
            <a:ext cx="12190132" cy="2264898"/>
          </a:xfrm>
          <a:prstGeom prst="rect">
            <a:avLst/>
          </a:prstGeom>
        </p:spPr>
      </p:pic>
      <p:sp>
        <p:nvSpPr>
          <p:cNvPr id="6" name="椭圆形标注">
            <a:extLst>
              <a:ext uri="{FF2B5EF4-FFF2-40B4-BE49-F238E27FC236}">
                <a16:creationId xmlns:a16="http://schemas.microsoft.com/office/drawing/2014/main" xmlns="" id="{62DE5013-040E-455B-98EB-F010A70BADDC}"/>
              </a:ext>
            </a:extLst>
          </p:cNvPr>
          <p:cNvSpPr/>
          <p:nvPr/>
        </p:nvSpPr>
        <p:spPr>
          <a:xfrm rot="2450753">
            <a:off x="5114046" y="103050"/>
            <a:ext cx="5709070" cy="5709067"/>
          </a:xfrm>
          <a:prstGeom prst="wedgeEllipseCallout">
            <a:avLst>
              <a:gd name="adj1" fmla="val -23571"/>
              <a:gd name="adj2" fmla="val 53517"/>
            </a:avLst>
          </a:prstGeom>
          <a:solidFill>
            <a:srgbClr val="6AC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卡通简体" panose="03000509000000000000" pitchFamily="65" charset="-122"/>
              <a:ea typeface="方正卡通简体" panose="03000509000000000000" pitchFamily="65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F3F1D96-94BC-4224-8801-86A102DF381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10" y="190500"/>
            <a:ext cx="4933950" cy="6667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20581" y="1720289"/>
            <a:ext cx="6096000" cy="24745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77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4 -0.07245 L 4.16667E-6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>
            <a:off x="9769725" y="1754421"/>
            <a:ext cx="1599393" cy="1809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10800000">
            <a:off x="1316945" y="2368871"/>
            <a:ext cx="1225697" cy="1271539"/>
          </a:xfrm>
          <a:prstGeom prst="rect">
            <a:avLst/>
          </a:prstGeom>
        </p:spPr>
      </p:pic>
      <p:sp>
        <p:nvSpPr>
          <p:cNvPr id="16" name="Google Shape;234;p24"/>
          <p:cNvSpPr txBox="1"/>
          <p:nvPr/>
        </p:nvSpPr>
        <p:spPr>
          <a:xfrm>
            <a:off x="2803220" y="2141559"/>
            <a:ext cx="60540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8100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8AD0"/>
              </a:buClr>
              <a:buSzPts val="3000"/>
            </a:pPr>
            <a:endParaRPr sz="48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Anton"/>
              <a:cs typeface="Times New Roman" panose="02020603050405020304" pitchFamily="18" charset="0"/>
              <a:sym typeface="Anton"/>
            </a:endParaRPr>
          </a:p>
        </p:txBody>
      </p:sp>
      <p:pic>
        <p:nvPicPr>
          <p:cNvPr id="10" name="Ngôi nhà thân yêu - Ju Uyên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56032" y="231648"/>
            <a:ext cx="11113086" cy="626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3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>
            <a:off x="9769725" y="1754421"/>
            <a:ext cx="1599393" cy="1809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10800000">
            <a:off x="1316945" y="2368871"/>
            <a:ext cx="1225697" cy="127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8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>
            <a:off x="9769725" y="1754421"/>
            <a:ext cx="1599393" cy="1809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10800000">
            <a:off x="1316945" y="2368871"/>
            <a:ext cx="1225697" cy="1271539"/>
          </a:xfrm>
          <a:prstGeom prst="rect">
            <a:avLst/>
          </a:prstGeom>
        </p:spPr>
      </p:pic>
      <p:pic>
        <p:nvPicPr>
          <p:cNvPr id="10" name="Google Shape;236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87040" y="1575384"/>
            <a:ext cx="4913375" cy="310634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235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0" name="Google Shape;234;p24"/>
          <p:cNvSpPr txBox="1"/>
          <p:nvPr/>
        </p:nvSpPr>
        <p:spPr>
          <a:xfrm>
            <a:off x="5106742" y="504002"/>
            <a:ext cx="664464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234;p24"/>
          <p:cNvSpPr txBox="1"/>
          <p:nvPr/>
        </p:nvSpPr>
        <p:spPr>
          <a:xfrm>
            <a:off x="1850342" y="1385104"/>
            <a:ext cx="8200417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Stem: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119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9" name="Google Shape;234;p24"/>
          <p:cNvSpPr txBox="1"/>
          <p:nvPr/>
        </p:nvSpPr>
        <p:spPr>
          <a:xfrm>
            <a:off x="1990279" y="1300752"/>
            <a:ext cx="6501181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234;p24"/>
          <p:cNvSpPr txBox="1"/>
          <p:nvPr/>
        </p:nvSpPr>
        <p:spPr>
          <a:xfrm>
            <a:off x="1990279" y="2327859"/>
            <a:ext cx="8200417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nl-NL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hình có đầy đủ các thành phần của một ngôi nhà, các cửa và mái nhà. </a:t>
            </a:r>
            <a:r>
              <a:rPr lang="nl-NL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hình đúng theo thiết kế.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Google Shape;234;p24"/>
          <p:cNvSpPr txBox="1"/>
          <p:nvPr/>
        </p:nvSpPr>
        <p:spPr>
          <a:xfrm>
            <a:off x="1990279" y="3605290"/>
            <a:ext cx="6501181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có tính thẩm mĩ và sáng 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53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CD9E38B5-5AD1-4D0A-83D2-327A3D45CB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02" b="53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20" name="Picture 4" descr="Không có mô tả.">
            <a:extLst>
              <a:ext uri="{FF2B5EF4-FFF2-40B4-BE49-F238E27FC236}">
                <a16:creationId xmlns:a16="http://schemas.microsoft.com/office/drawing/2014/main" xmlns="" id="{B3ABB3E2-86AB-4381-B42F-25F742267B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xmlns="" id="{46B047EC-74A5-4CE9-BC1F-1486A364B6F7}"/>
              </a:ext>
            </a:extLst>
          </p:cNvPr>
          <p:cNvSpPr/>
          <p:nvPr/>
        </p:nvSpPr>
        <p:spPr>
          <a:xfrm>
            <a:off x="152400" y="1076325"/>
            <a:ext cx="3152775" cy="1809750"/>
          </a:xfrm>
          <a:prstGeom prst="wedgeRoundRectCallout">
            <a:avLst>
              <a:gd name="adj1" fmla="val 49560"/>
              <a:gd name="adj2" fmla="val 6144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FF0000"/>
                </a:solidFill>
              </a:rPr>
              <a:t>Mình</a:t>
            </a:r>
            <a:r>
              <a:rPr lang="en-US" sz="2600" b="1" dirty="0">
                <a:solidFill>
                  <a:srgbClr val="FF0000"/>
                </a:solidFill>
              </a:rPr>
              <a:t> chia </a:t>
            </a:r>
            <a:r>
              <a:rPr lang="en-US" sz="2600" b="1" dirty="0" err="1">
                <a:solidFill>
                  <a:srgbClr val="FF0000"/>
                </a:solidFill>
              </a:rPr>
              <a:t>cái</a:t>
            </a:r>
            <a:r>
              <a:rPr lang="en-US" sz="2600" b="1" dirty="0">
                <a:solidFill>
                  <a:srgbClr val="FF0000"/>
                </a:solidFill>
              </a:rPr>
              <a:t> bánh </a:t>
            </a:r>
            <a:r>
              <a:rPr lang="en-US" sz="2600" b="1" dirty="0" err="1">
                <a:solidFill>
                  <a:srgbClr val="FF0000"/>
                </a:solidFill>
              </a:rPr>
              <a:t>thành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hai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phần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bằng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nhau</a:t>
            </a:r>
            <a:r>
              <a:rPr lang="en-US" sz="2600" b="1" dirty="0">
                <a:solidFill>
                  <a:srgbClr val="FF0000"/>
                </a:solidFill>
              </a:rPr>
              <a:t>, </a:t>
            </a:r>
            <a:r>
              <a:rPr lang="en-US" sz="2600" b="1" dirty="0" err="1">
                <a:solidFill>
                  <a:srgbClr val="FF0000"/>
                </a:solidFill>
              </a:rPr>
              <a:t>mỗi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bạn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lấy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một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phần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nhé</a:t>
            </a:r>
            <a:r>
              <a:rPr lang="en-US" sz="26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xmlns="" id="{B7BDF4FC-BEFE-48EB-8DEF-95E7CCE247D6}"/>
              </a:ext>
            </a:extLst>
          </p:cNvPr>
          <p:cNvSpPr/>
          <p:nvPr/>
        </p:nvSpPr>
        <p:spPr>
          <a:xfrm>
            <a:off x="8001001" y="-76200"/>
            <a:ext cx="4038600" cy="1809750"/>
          </a:xfrm>
          <a:prstGeom prst="wedgeRoundRectCallout">
            <a:avLst>
              <a:gd name="adj1" fmla="val -26567"/>
              <a:gd name="adj2" fmla="val 8671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83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Không có mô tả.">
            <a:extLst>
              <a:ext uri="{FF2B5EF4-FFF2-40B4-BE49-F238E27FC236}">
                <a16:creationId xmlns:a16="http://schemas.microsoft.com/office/drawing/2014/main" xmlns="" id="{EC52320A-F195-428C-96DA-643FB3AEB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257300" y="12382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xmlns="" id="{B305E2AB-28AC-468B-B95F-A563E4DCC409}"/>
              </a:ext>
            </a:extLst>
          </p:cNvPr>
          <p:cNvSpPr/>
          <p:nvPr/>
        </p:nvSpPr>
        <p:spPr>
          <a:xfrm>
            <a:off x="676164" y="1333499"/>
            <a:ext cx="1981200" cy="19907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0C087BB2-1A3F-4B87-99C4-6DC7493DD76C}"/>
              </a:ext>
            </a:extLst>
          </p:cNvPr>
          <p:cNvCxnSpPr>
            <a:cxnSpLocks/>
            <a:stCxn id="19" idx="0"/>
            <a:endCxn id="19" idx="4"/>
          </p:cNvCxnSpPr>
          <p:nvPr/>
        </p:nvCxnSpPr>
        <p:spPr>
          <a:xfrm>
            <a:off x="1666764" y="1333499"/>
            <a:ext cx="0" cy="19907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7894B617-3F2B-4E22-B519-4C6E34ED89C7}"/>
              </a:ext>
            </a:extLst>
          </p:cNvPr>
          <p:cNvGrpSpPr/>
          <p:nvPr/>
        </p:nvGrpSpPr>
        <p:grpSpPr>
          <a:xfrm rot="16200000">
            <a:off x="671401" y="1333960"/>
            <a:ext cx="1990725" cy="1981200"/>
            <a:chOff x="5029200" y="1362075"/>
            <a:chExt cx="1990725" cy="2028825"/>
          </a:xfrm>
          <a:solidFill>
            <a:srgbClr val="00B0F0"/>
          </a:solidFill>
        </p:grpSpPr>
        <p:sp>
          <p:nvSpPr>
            <p:cNvPr id="22" name="Arc 21">
              <a:extLst>
                <a:ext uri="{FF2B5EF4-FFF2-40B4-BE49-F238E27FC236}">
                  <a16:creationId xmlns:a16="http://schemas.microsoft.com/office/drawing/2014/main" xmlns="" id="{EA3AD4E6-D6BA-4D92-9176-47B8A020B54F}"/>
                </a:ext>
              </a:extLst>
            </p:cNvPr>
            <p:cNvSpPr/>
            <p:nvPr/>
          </p:nvSpPr>
          <p:spPr>
            <a:xfrm>
              <a:off x="5029200" y="1362075"/>
              <a:ext cx="1990725" cy="2028825"/>
            </a:xfrm>
            <a:prstGeom prst="arc">
              <a:avLst>
                <a:gd name="adj1" fmla="val 10778514"/>
                <a:gd name="adj2" fmla="val 0"/>
              </a:avLst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87BDAFD5-4758-4956-BA09-99DE316A20C5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2381252"/>
              <a:ext cx="1990725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xmlns="" id="{AE7EBAA9-D346-4FA8-93B0-A26CCCA7F543}"/>
                  </a:ext>
                </a:extLst>
              </p:cNvPr>
              <p:cNvSpPr/>
              <p:nvPr/>
            </p:nvSpPr>
            <p:spPr>
              <a:xfrm>
                <a:off x="3772012" y="1077607"/>
                <a:ext cx="6753224" cy="2351394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chemeClr val="tx1"/>
                    </a:solidFill>
                  </a:rPr>
                  <a:t>Chia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hình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thành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2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bằng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nhau</a:t>
                </a:r>
                <a:r>
                  <a:rPr lang="en-US" sz="3200" dirty="0">
                    <a:solidFill>
                      <a:schemeClr val="tx1"/>
                    </a:solidFill>
                  </a:rPr>
                  <a:t>,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tô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màu</a:t>
                </a:r>
                <a:r>
                  <a:rPr lang="en-US" sz="3200" dirty="0">
                    <a:solidFill>
                      <a:schemeClr val="tx1"/>
                    </a:solidFill>
                  </a:rPr>
                  <a:t> 1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endParaRPr lang="en-US" sz="3200" dirty="0">
                  <a:solidFill>
                    <a:schemeClr val="tx1"/>
                  </a:solidFill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solidFill>
                      <a:schemeClr val="tx1"/>
                    </a:solidFill>
                  </a:rPr>
                  <a:t>Đã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tô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màu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hai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hình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tròn</a:t>
                </a:r>
                <a:endParaRPr lang="en-US" sz="3200" dirty="0">
                  <a:solidFill>
                    <a:schemeClr val="tx1"/>
                  </a:solidFill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hai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viết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là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AE7EBAA9-D346-4FA8-93B0-A26CCCA7F5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2012" y="1077607"/>
                <a:ext cx="6753224" cy="2351394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Oval 47">
            <a:extLst>
              <a:ext uri="{FF2B5EF4-FFF2-40B4-BE49-F238E27FC236}">
                <a16:creationId xmlns:a16="http://schemas.microsoft.com/office/drawing/2014/main" xmlns="" id="{9780770E-D3D4-4B11-AC9D-AD1C6966E6E3}"/>
              </a:ext>
            </a:extLst>
          </p:cNvPr>
          <p:cNvSpPr/>
          <p:nvPr/>
        </p:nvSpPr>
        <p:spPr>
          <a:xfrm>
            <a:off x="676167" y="4163705"/>
            <a:ext cx="1981197" cy="1990728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92A48364-4E9F-40BA-B5E9-268E64C8B31C}"/>
              </a:ext>
            </a:extLst>
          </p:cNvPr>
          <p:cNvCxnSpPr>
            <a:cxnSpLocks/>
          </p:cNvCxnSpPr>
          <p:nvPr/>
        </p:nvCxnSpPr>
        <p:spPr>
          <a:xfrm rot="16200000">
            <a:off x="680705" y="5159069"/>
            <a:ext cx="1990725" cy="0"/>
          </a:xfrm>
          <a:prstGeom prst="lin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C04552F3-C0F1-4F24-B5D3-8AD66E1F6C87}"/>
              </a:ext>
            </a:extLst>
          </p:cNvPr>
          <p:cNvCxnSpPr>
            <a:cxnSpLocks/>
            <a:stCxn id="48" idx="6"/>
          </p:cNvCxnSpPr>
          <p:nvPr/>
        </p:nvCxnSpPr>
        <p:spPr>
          <a:xfrm flipH="1">
            <a:off x="676164" y="5159069"/>
            <a:ext cx="1981200" cy="1"/>
          </a:xfrm>
          <a:prstGeom prst="lin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BF9AC9B9-31BC-4A4B-A0E5-E47D301B43C9}"/>
              </a:ext>
            </a:extLst>
          </p:cNvPr>
          <p:cNvGrpSpPr/>
          <p:nvPr/>
        </p:nvGrpSpPr>
        <p:grpSpPr>
          <a:xfrm>
            <a:off x="666640" y="4148081"/>
            <a:ext cx="1990724" cy="2006351"/>
            <a:chOff x="3772012" y="4187460"/>
            <a:chExt cx="1990724" cy="1966972"/>
          </a:xfrm>
          <a:solidFill>
            <a:srgbClr val="00B0F0"/>
          </a:solidFill>
        </p:grpSpPr>
        <p:sp>
          <p:nvSpPr>
            <p:cNvPr id="57" name="Arc 56">
              <a:extLst>
                <a:ext uri="{FF2B5EF4-FFF2-40B4-BE49-F238E27FC236}">
                  <a16:creationId xmlns:a16="http://schemas.microsoft.com/office/drawing/2014/main" xmlns="" id="{352D736D-DC68-4208-8C7C-B441C5CA71D2}"/>
                </a:ext>
              </a:extLst>
            </p:cNvPr>
            <p:cNvSpPr/>
            <p:nvPr/>
          </p:nvSpPr>
          <p:spPr>
            <a:xfrm rot="16200000">
              <a:off x="3795764" y="4187460"/>
              <a:ext cx="1943220" cy="1990724"/>
            </a:xfrm>
            <a:prstGeom prst="arc">
              <a:avLst/>
            </a:prstGeom>
            <a:grpFill/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7AB5EA50-2073-437E-AF1B-A35041F0045C}"/>
                </a:ext>
              </a:extLst>
            </p:cNvPr>
            <p:cNvCxnSpPr>
              <a:cxnSpLocks/>
            </p:cNvCxnSpPr>
            <p:nvPr/>
          </p:nvCxnSpPr>
          <p:spPr>
            <a:xfrm>
              <a:off x="4767373" y="4187460"/>
              <a:ext cx="0" cy="989424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BDA8C083-196B-42BA-9BA7-3781D1FAFE04}"/>
                </a:ext>
              </a:extLst>
            </p:cNvPr>
            <p:cNvCxnSpPr>
              <a:cxnSpLocks/>
              <a:stCxn id="57" idx="0"/>
            </p:cNvCxnSpPr>
            <p:nvPr/>
          </p:nvCxnSpPr>
          <p:spPr>
            <a:xfrm flipV="1">
              <a:off x="3772012" y="5170947"/>
              <a:ext cx="995361" cy="11875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xmlns="" id="{C57BA757-1690-4F47-831E-89E67FB1BE39}"/>
                  </a:ext>
                </a:extLst>
              </p:cNvPr>
              <p:cNvSpPr/>
              <p:nvPr/>
            </p:nvSpPr>
            <p:spPr>
              <a:xfrm>
                <a:off x="3772012" y="4058931"/>
                <a:ext cx="6753224" cy="2200275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chemeClr val="tx1"/>
                    </a:solidFill>
                  </a:rPr>
                  <a:t>Chia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hình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thành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4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bằng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nhau</a:t>
                </a:r>
                <a:r>
                  <a:rPr lang="en-US" sz="3200" dirty="0">
                    <a:solidFill>
                      <a:schemeClr val="tx1"/>
                    </a:solidFill>
                  </a:rPr>
                  <a:t>,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tô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màu</a:t>
                </a:r>
                <a:r>
                  <a:rPr lang="en-US" sz="3200" dirty="0">
                    <a:solidFill>
                      <a:schemeClr val="tx1"/>
                    </a:solidFill>
                  </a:rPr>
                  <a:t> 1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endParaRPr lang="en-US" sz="3200" dirty="0">
                  <a:solidFill>
                    <a:schemeClr val="tx1"/>
                  </a:solidFill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solidFill>
                      <a:schemeClr val="tx1"/>
                    </a:solidFill>
                  </a:rPr>
                  <a:t>Đã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tô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màu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tư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hình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tròn</a:t>
                </a:r>
                <a:endParaRPr lang="en-US" sz="3200" dirty="0">
                  <a:solidFill>
                    <a:schemeClr val="tx1"/>
                  </a:solidFill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tư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viết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là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0" name="Rectangle: Rounded Corners 7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57BA757-1690-4F47-831E-89E67FB1BE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2012" y="4058931"/>
                <a:ext cx="6753224" cy="2200275"/>
              </a:xfrm>
              <a:prstGeom prst="round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847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5" grpId="0" animBg="1"/>
      <p:bldP spid="48" grpId="0" animBg="1"/>
      <p:bldP spid="80" grpId="0" animBg="1"/>
    </p:bldLst>
  </p:timing>
</p:sld>
</file>

<file path=ppt/theme/theme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450</TotalTime>
  <Words>779</Words>
  <Application>Microsoft Office PowerPoint</Application>
  <PresentationFormat>Widescreen</PresentationFormat>
  <Paragraphs>92</Paragraphs>
  <Slides>26</Slides>
  <Notes>24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Anton</vt:lpstr>
      <vt:lpstr>Bitter SemiBold</vt:lpstr>
      <vt:lpstr>Hammersmith One</vt:lpstr>
      <vt:lpstr>Hind Vadodara</vt:lpstr>
      <vt:lpstr>Lobster</vt:lpstr>
      <vt:lpstr>宋体</vt:lpstr>
      <vt:lpstr>华康方圆体W7(P)</vt:lpstr>
      <vt:lpstr>方正卡通简体</vt:lpstr>
      <vt:lpstr>等线</vt:lpstr>
      <vt:lpstr>Arial</vt:lpstr>
      <vt:lpstr>Calibri</vt:lpstr>
      <vt:lpstr>Cambria Math</vt:lpstr>
      <vt:lpstr>Times New Roman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111</cp:revision>
  <dcterms:created xsi:type="dcterms:W3CDTF">2022-07-01T08:54:55Z</dcterms:created>
  <dcterms:modified xsi:type="dcterms:W3CDTF">2024-11-07T01:50:31Z</dcterms:modified>
</cp:coreProperties>
</file>