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2" r:id="rId1"/>
  </p:sldMasterIdLst>
  <p:notesMasterIdLst>
    <p:notesMasterId r:id="rId28"/>
  </p:notesMasterIdLst>
  <p:sldIdLst>
    <p:sldId id="439" r:id="rId2"/>
    <p:sldId id="277" r:id="rId3"/>
    <p:sldId id="311" r:id="rId4"/>
    <p:sldId id="441" r:id="rId5"/>
    <p:sldId id="445" r:id="rId6"/>
    <p:sldId id="446" r:id="rId7"/>
    <p:sldId id="443" r:id="rId8"/>
    <p:sldId id="315" r:id="rId9"/>
    <p:sldId id="329" r:id="rId10"/>
    <p:sldId id="331" r:id="rId11"/>
    <p:sldId id="327" r:id="rId12"/>
    <p:sldId id="293" r:id="rId13"/>
    <p:sldId id="436" r:id="rId14"/>
    <p:sldId id="289" r:id="rId15"/>
    <p:sldId id="326" r:id="rId16"/>
    <p:sldId id="319" r:id="rId17"/>
    <p:sldId id="298" r:id="rId18"/>
    <p:sldId id="320" r:id="rId19"/>
    <p:sldId id="299" r:id="rId20"/>
    <p:sldId id="300" r:id="rId21"/>
    <p:sldId id="321" r:id="rId22"/>
    <p:sldId id="302" r:id="rId23"/>
    <p:sldId id="322" r:id="rId24"/>
    <p:sldId id="438" r:id="rId25"/>
    <p:sldId id="270" r:id="rId26"/>
    <p:sldId id="440" r:id="rId27"/>
  </p:sldIdLst>
  <p:sldSz cx="12192000" cy="6858000"/>
  <p:notesSz cx="6858000" cy="9144000"/>
  <p:embeddedFontLs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5E69A-775B-40C0-BFA3-698DBC370592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13290-4E4B-46F1-BE61-50F211B1A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8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3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97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9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5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591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1064441" y="23325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1058579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3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2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628311" y="104774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06-Jan-25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06-Jan-25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06-Jan-25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1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13" r:id="rId7"/>
    <p:sldLayoutId id="2147483714" r:id="rId8"/>
    <p:sldLayoutId id="2147483715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hoc10.vn/doc-sach/tieng-viet-2-2/1/12/25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oc10.vn/doc-sach/tieng-viet-2-2/1/12/25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hoc10.vn/doc-sach/tieng-viet-2-2/1/12/2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05367" y="2025209"/>
            <a:ext cx="11181266" cy="2164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628478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200819" y="579195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2555" y="2978426"/>
            <a:ext cx="5081853" cy="90114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41"/>
            <a:ext cx="3198627" cy="3731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969" y="4434411"/>
            <a:ext cx="1868463" cy="204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9122109" y="440765"/>
            <a:ext cx="3145882" cy="31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4910" y="898788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405" y="1485809"/>
            <a:ext cx="1162719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1. Con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thiếu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Lúa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ngô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khoai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sắn</a:t>
            </a:r>
            <a:r>
              <a:rPr lang="en-US" sz="2000" dirty="0">
                <a:solidFill>
                  <a:prstClr val="black"/>
                </a:solidFill>
              </a:rPr>
              <a:t>,… </a:t>
            </a:r>
            <a:r>
              <a:rPr lang="en-US" sz="2000" dirty="0" err="1">
                <a:solidFill>
                  <a:prstClr val="black"/>
                </a:solidFill>
              </a:rPr>
              <a:t>nuôi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sống</a:t>
            </a:r>
            <a:r>
              <a:rPr lang="en-US" sz="2000" dirty="0">
                <a:solidFill>
                  <a:prstClr val="black"/>
                </a:solidFill>
              </a:rPr>
              <a:t> ta. </a:t>
            </a:r>
            <a:r>
              <a:rPr lang="en-US" sz="2000" dirty="0" err="1">
                <a:solidFill>
                  <a:prstClr val="black"/>
                </a:solidFill>
              </a:rPr>
              <a:t>Các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loài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rau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thức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ăn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hằng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của</a:t>
            </a:r>
            <a:r>
              <a:rPr lang="en-US" sz="2000" dirty="0">
                <a:solidFill>
                  <a:prstClr val="black"/>
                </a:solidFill>
              </a:rPr>
              <a:t> ta. </a:t>
            </a:r>
            <a:r>
              <a:rPr lang="en-US" sz="2000" dirty="0" err="1">
                <a:solidFill>
                  <a:prstClr val="black"/>
                </a:solidFill>
              </a:rPr>
              <a:t>Chuối</a:t>
            </a:r>
            <a:r>
              <a:rPr lang="en-US" sz="2000" dirty="0">
                <a:solidFill>
                  <a:prstClr val="black"/>
                </a:solidFill>
              </a:rPr>
              <a:t>, cam, </a:t>
            </a:r>
            <a:r>
              <a:rPr lang="en-US" sz="2000" dirty="0" err="1">
                <a:solidFill>
                  <a:prstClr val="black"/>
                </a:solidFill>
              </a:rPr>
              <a:t>bưởi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khế</a:t>
            </a:r>
            <a:r>
              <a:rPr lang="en-US" sz="2000" dirty="0">
                <a:solidFill>
                  <a:prstClr val="black"/>
                </a:solidFill>
              </a:rPr>
              <a:t>…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ta </a:t>
            </a:r>
            <a:r>
              <a:rPr lang="en-US" sz="2000" dirty="0" err="1">
                <a:solidFill>
                  <a:prstClr val="black"/>
                </a:solidFill>
              </a:rPr>
              <a:t>trái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ngọt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bộ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máy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lọc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khí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sức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khỏe</a:t>
            </a:r>
            <a:r>
              <a:rPr lang="en-US" sz="2000" dirty="0">
                <a:solidFill>
                  <a:prstClr val="black"/>
                </a:solidFill>
              </a:rPr>
              <a:t> con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. Ở </a:t>
            </a:r>
            <a:r>
              <a:rPr lang="en-US" sz="2000" dirty="0" err="1">
                <a:solidFill>
                  <a:prstClr val="black"/>
                </a:solidFill>
              </a:rPr>
              <a:t>đâu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nhiều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, ở </a:t>
            </a:r>
            <a:r>
              <a:rPr lang="en-US" sz="2000" dirty="0" err="1">
                <a:solidFill>
                  <a:prstClr val="black"/>
                </a:solidFill>
              </a:rPr>
              <a:t>đó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khí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lành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Rễ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hút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rất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tốt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Vào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mùa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mưa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bão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giúp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giữ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hạn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chế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lũ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lụt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lở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đất</a:t>
            </a:r>
            <a:r>
              <a:rPr lang="en-US" sz="2000" dirty="0">
                <a:solidFill>
                  <a:prstClr val="black"/>
                </a:solidFill>
              </a:rPr>
              <a:t> do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chảy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mạnh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bóng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mát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cung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cấp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gỗ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cửa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giường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tủ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bàn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ghế</a:t>
            </a:r>
            <a:r>
              <a:rPr lang="en-US" sz="2000" dirty="0">
                <a:solidFill>
                  <a:prstClr val="black"/>
                </a:solidFill>
              </a:rPr>
              <a:t>,… </a:t>
            </a:r>
            <a:r>
              <a:rPr lang="en-US" sz="2000" dirty="0" err="1">
                <a:solidFill>
                  <a:prstClr val="black"/>
                </a:solidFill>
              </a:rPr>
              <a:t>Những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vườn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hoa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còn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đẹp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phố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xóm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làng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000" dirty="0">
                <a:solidFill>
                  <a:prstClr val="black"/>
                </a:solidFill>
              </a:rPr>
              <a:t>    2.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nhiều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ích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như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vậy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chúng</a:t>
            </a:r>
            <a:r>
              <a:rPr lang="en-US" sz="2000" dirty="0">
                <a:solidFill>
                  <a:prstClr val="black"/>
                </a:solidFill>
              </a:rPr>
              <a:t> ta </a:t>
            </a:r>
            <a:r>
              <a:rPr lang="en-US" sz="2000" dirty="0" err="1">
                <a:solidFill>
                  <a:prstClr val="black"/>
                </a:solidFill>
              </a:rPr>
              <a:t>phải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xuyên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bảo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vệ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chăm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sóc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Việt</a:t>
            </a:r>
            <a:r>
              <a:rPr lang="en-US" sz="2000" dirty="0">
                <a:solidFill>
                  <a:prstClr val="black"/>
                </a:solidFill>
              </a:rPr>
              <a:t> Nam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tục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Phong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tục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tốt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đẹp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bắt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nguồn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từ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kêu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gọi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28 - 11 - 1959 </a:t>
            </a:r>
            <a:r>
              <a:rPr lang="en-US" sz="2000" dirty="0" err="1">
                <a:solidFill>
                  <a:prstClr val="black"/>
                </a:solidFill>
              </a:rPr>
              <a:t>của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Bác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Hồ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000" dirty="0" err="1">
                <a:solidFill>
                  <a:prstClr val="black"/>
                </a:solidFill>
              </a:rPr>
              <a:t>Mùa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xuân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đất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xuân</a:t>
            </a:r>
            <a:r>
              <a:rPr lang="en-US" sz="20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1534" y="2083964"/>
            <a:ext cx="2955853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tục</a:t>
            </a:r>
            <a:r>
              <a:rPr lang="vi-VN" sz="24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thói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quen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đã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có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từ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lâu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được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mọi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người</a:t>
            </a:r>
            <a:r>
              <a:rPr lang="en-US" sz="2400" dirty="0">
                <a:cs typeface="Times New Roman" pitchFamily="18" charset="0"/>
              </a:rPr>
              <a:t> tin </a:t>
            </a:r>
            <a:r>
              <a:rPr lang="en-US" sz="2400" dirty="0" err="1">
                <a:cs typeface="Times New Roman" pitchFamily="18" charset="0"/>
              </a:rPr>
              <a:t>và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làm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theo.</a:t>
            </a:r>
            <a:endParaRPr lang="vi-VN" sz="24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6799" y="2083964"/>
            <a:ext cx="2833687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Tết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trồng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vi-VN" sz="24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cs typeface="Times New Roman" pitchFamily="18" charset="0"/>
              </a:rPr>
              <a:t>phong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tục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trồng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cây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vào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những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ngày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đầu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xuân</a:t>
            </a:r>
            <a:r>
              <a:rPr lang="en-US" sz="2400" dirty="0">
                <a:cs typeface="Times New Roman" pitchFamily="18" charset="0"/>
              </a:rPr>
              <a:t>.</a:t>
            </a:r>
            <a:endParaRPr lang="vi-VN" sz="2400" dirty="0"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4455342" y="897864"/>
            <a:ext cx="3276600" cy="11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91" y="4460339"/>
            <a:ext cx="2390775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267" y="4460340"/>
            <a:ext cx="2952750" cy="1914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36779" y="2083964"/>
            <a:ext cx="2833687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Bắt</a:t>
            </a:r>
            <a:r>
              <a:rPr lang="en-US" sz="24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cs typeface="Times New Roman" pitchFamily="18" charset="0"/>
              </a:rPr>
              <a:t>nguồn</a:t>
            </a:r>
            <a:r>
              <a:rPr lang="vi-VN" sz="2400" b="1" i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cs typeface="Times New Roman" pitchFamily="18" charset="0"/>
              </a:rPr>
              <a:t>được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bắt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đầu</a:t>
            </a:r>
            <a:r>
              <a:rPr lang="en-US" sz="2400" dirty="0">
                <a:cs typeface="Times New Roman" pitchFamily="18" charset="0"/>
              </a:rPr>
              <a:t>, </a:t>
            </a:r>
            <a:r>
              <a:rPr lang="en-US" sz="2400" dirty="0" err="1">
                <a:cs typeface="Times New Roman" pitchFamily="18" charset="0"/>
              </a:rPr>
              <a:t>được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sinh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err="1">
                <a:cs typeface="Times New Roman" pitchFamily="18" charset="0"/>
              </a:rPr>
              <a:t>ra.</a:t>
            </a:r>
            <a:endParaRPr lang="vi-VN" sz="2400" dirty="0">
              <a:cs typeface="Times New Roman" pitchFamily="18" charset="0"/>
            </a:endParaRPr>
          </a:p>
        </p:txBody>
      </p:sp>
      <p:pic>
        <p:nvPicPr>
          <p:cNvPr id="2054" name="Picture 6" descr="Sự sống trên Trái đất bắt nguồn từ... đất sét? - KhoaHoc.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34" y="4460340"/>
            <a:ext cx="26193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0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37" y="140294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80" y="2360993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06" y="331002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023360"/>
            <a:ext cx="12192001" cy="2834640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766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hằng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ngày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7661" y="301868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mưa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bão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4230231" y="301435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lũ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lụt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4230231" y="1851779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</a:rPr>
              <a:t>sức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khỏe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5880" y="502728"/>
            <a:ext cx="6760240" cy="807380"/>
            <a:chOff x="1874329" y="2333941"/>
            <a:chExt cx="1534600" cy="818119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84614" y="2333941"/>
              <a:ext cx="1314030" cy="721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6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6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5349" y="2234812"/>
            <a:ext cx="11658600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xóm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85082" y="3138035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55395" y="2427696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420519" y="3105022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344319" y="3105022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15179" y="3911210"/>
            <a:ext cx="11658600" cy="146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21863" y="4114975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92141" y="4890320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0479704" y="4876252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0555904" y="4876252"/>
            <a:ext cx="152400" cy="53965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PA_库_组合 5">
            <a:extLst>
              <a:ext uri="{FF2B5EF4-FFF2-40B4-BE49-F238E27FC236}">
                <a16:creationId xmlns:a16="http://schemas.microsoft.com/office/drawing/2014/main" id="{9732E1E2-E403-4E43-9B12-DB83670877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5880" y="928206"/>
            <a:ext cx="6760240" cy="786831"/>
            <a:chOff x="1874329" y="2354763"/>
            <a:chExt cx="1534600" cy="797297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83DA4CA2-C210-4248-AC05-2AE3F7B6037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3200"/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B5A4087B-2990-4AD4-BA53-EBA80742792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3200"/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9001BD1F-48D9-4950-94A7-97BF456A164D}"/>
                </a:ext>
              </a:extLst>
            </p:cNvPr>
            <p:cNvSpPr txBox="1"/>
            <p:nvPr/>
          </p:nvSpPr>
          <p:spPr>
            <a:xfrm>
              <a:off x="1995619" y="2354763"/>
              <a:ext cx="1314030" cy="7449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câu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0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4910" y="680536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855" y="1299661"/>
            <a:ext cx="1089905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   1. Con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</a:t>
            </a:r>
            <a:r>
              <a:rPr lang="en-US" sz="2000" dirty="0" err="1"/>
              <a:t>thiếu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. </a:t>
            </a:r>
            <a:r>
              <a:rPr lang="en-US" sz="2000" dirty="0" err="1"/>
              <a:t>Lúa</a:t>
            </a:r>
            <a:r>
              <a:rPr lang="en-US" sz="2000" dirty="0"/>
              <a:t>, </a:t>
            </a:r>
            <a:r>
              <a:rPr lang="en-US" sz="2000" dirty="0" err="1"/>
              <a:t>ngô</a:t>
            </a:r>
            <a:r>
              <a:rPr lang="en-US" sz="2000" dirty="0"/>
              <a:t>, </a:t>
            </a:r>
            <a:r>
              <a:rPr lang="en-US" sz="2000" dirty="0" err="1"/>
              <a:t>khoai</a:t>
            </a:r>
            <a:r>
              <a:rPr lang="en-US" sz="2000" dirty="0"/>
              <a:t>, </a:t>
            </a:r>
            <a:r>
              <a:rPr lang="en-US" sz="2000" dirty="0" err="1"/>
              <a:t>sắn</a:t>
            </a:r>
            <a:r>
              <a:rPr lang="en-US" sz="2000" dirty="0"/>
              <a:t>,… </a:t>
            </a:r>
            <a:r>
              <a:rPr lang="en-US" sz="2000" dirty="0" err="1"/>
              <a:t>nuôi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ta.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rau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hằng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ta. </a:t>
            </a:r>
            <a:r>
              <a:rPr lang="en-US" sz="2000" dirty="0" err="1"/>
              <a:t>Chuối</a:t>
            </a:r>
            <a:r>
              <a:rPr lang="en-US" sz="2000" dirty="0"/>
              <a:t>, cam, </a:t>
            </a:r>
            <a:r>
              <a:rPr lang="en-US" sz="2000" dirty="0" err="1"/>
              <a:t>bưởi</a:t>
            </a:r>
            <a:r>
              <a:rPr lang="en-US" sz="2000" dirty="0"/>
              <a:t>, </a:t>
            </a:r>
            <a:r>
              <a:rPr lang="en-US" sz="2000" dirty="0" err="1"/>
              <a:t>khế</a:t>
            </a:r>
            <a:r>
              <a:rPr lang="en-US" sz="2000" dirty="0"/>
              <a:t>… </a:t>
            </a:r>
            <a:r>
              <a:rPr lang="en-US" sz="2000" dirty="0" err="1"/>
              <a:t>cho</a:t>
            </a:r>
            <a:r>
              <a:rPr lang="en-US" sz="2000" dirty="0"/>
              <a:t> ta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ngọt</a:t>
            </a:r>
            <a:r>
              <a:rPr lang="en-US" sz="2000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lọc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,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lợi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sức</a:t>
            </a:r>
            <a:r>
              <a:rPr lang="en-US" sz="2000" dirty="0"/>
              <a:t> </a:t>
            </a:r>
            <a:r>
              <a:rPr lang="en-US" sz="2000" dirty="0" err="1"/>
              <a:t>khỏe</a:t>
            </a:r>
            <a:r>
              <a:rPr lang="en-US" sz="2000" dirty="0"/>
              <a:t> con </a:t>
            </a:r>
            <a:r>
              <a:rPr lang="en-US" sz="2000" dirty="0" err="1"/>
              <a:t>người</a:t>
            </a:r>
            <a:r>
              <a:rPr lang="en-US" sz="2000" dirty="0"/>
              <a:t>. Ở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, ở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khí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lành</a:t>
            </a:r>
            <a:r>
              <a:rPr lang="en-US" sz="2000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Rễ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hút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rất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.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mưa</a:t>
            </a:r>
            <a:r>
              <a:rPr lang="en-US" sz="2000" dirty="0"/>
              <a:t> </a:t>
            </a:r>
            <a:r>
              <a:rPr lang="en-US" sz="2000" dirty="0" err="1"/>
              <a:t>bão</a:t>
            </a:r>
            <a:r>
              <a:rPr lang="en-US" sz="2000" dirty="0"/>
              <a:t>,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giúp</a:t>
            </a:r>
            <a:r>
              <a:rPr lang="en-US" sz="2000" dirty="0"/>
              <a:t> </a:t>
            </a:r>
            <a:r>
              <a:rPr lang="en-US" sz="2000" dirty="0" err="1"/>
              <a:t>giữ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chế</a:t>
            </a:r>
            <a:r>
              <a:rPr lang="en-US" sz="2000" dirty="0"/>
              <a:t> </a:t>
            </a:r>
            <a:r>
              <a:rPr lang="en-US" sz="2000" dirty="0" err="1"/>
              <a:t>lũ</a:t>
            </a:r>
            <a:r>
              <a:rPr lang="en-US" sz="2000" dirty="0"/>
              <a:t> </a:t>
            </a:r>
            <a:r>
              <a:rPr lang="en-US" sz="2000" dirty="0" err="1"/>
              <a:t>lụt</a:t>
            </a:r>
            <a:r>
              <a:rPr lang="en-US" sz="2000" dirty="0"/>
              <a:t>, </a:t>
            </a:r>
            <a:r>
              <a:rPr lang="en-US" sz="2000" dirty="0" err="1"/>
              <a:t>lở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do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chảy</a:t>
            </a:r>
            <a:r>
              <a:rPr lang="en-US" sz="2000" dirty="0"/>
              <a:t> </a:t>
            </a:r>
            <a:r>
              <a:rPr lang="en-US" sz="2000" dirty="0" err="1"/>
              <a:t>mạnh</a:t>
            </a:r>
            <a:r>
              <a:rPr lang="en-US" sz="2000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  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mát</a:t>
            </a:r>
            <a:r>
              <a:rPr lang="en-US" sz="2000" dirty="0"/>
              <a:t>,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gỗ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cửa</a:t>
            </a:r>
            <a:r>
              <a:rPr lang="en-US" sz="2000" dirty="0"/>
              <a:t>, </a:t>
            </a:r>
            <a:r>
              <a:rPr lang="en-US" sz="2000" dirty="0" err="1"/>
              <a:t>giường</a:t>
            </a:r>
            <a:r>
              <a:rPr lang="en-US" sz="2000" dirty="0"/>
              <a:t> </a:t>
            </a:r>
            <a:r>
              <a:rPr lang="en-US" sz="2000" dirty="0" err="1"/>
              <a:t>tủ</a:t>
            </a:r>
            <a:r>
              <a:rPr lang="en-US" sz="2000" dirty="0"/>
              <a:t>,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ghế</a:t>
            </a:r>
            <a:r>
              <a:rPr lang="en-US" sz="2000" dirty="0"/>
              <a:t>,…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vườn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phố</a:t>
            </a:r>
            <a:r>
              <a:rPr lang="en-US" sz="2000" dirty="0"/>
              <a:t>, </a:t>
            </a:r>
            <a:r>
              <a:rPr lang="en-US" sz="2000" dirty="0" err="1"/>
              <a:t>xóm</a:t>
            </a:r>
            <a:r>
              <a:rPr lang="en-US" sz="2000" dirty="0"/>
              <a:t> </a:t>
            </a:r>
            <a:r>
              <a:rPr lang="en-US" sz="2000" dirty="0" err="1"/>
              <a:t>làng</a:t>
            </a:r>
            <a:r>
              <a:rPr lang="en-US" sz="2000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/>
              <a:t>    2.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 </a:t>
            </a:r>
            <a:r>
              <a:rPr lang="en-US" sz="2000" dirty="0" err="1"/>
              <a:t>lợi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xuyên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vệ</a:t>
            </a:r>
            <a:r>
              <a:rPr lang="en-US" sz="2000" dirty="0"/>
              <a:t>, </a:t>
            </a:r>
            <a:r>
              <a:rPr lang="en-US" sz="2000" dirty="0" err="1"/>
              <a:t>chăm</a:t>
            </a:r>
            <a:r>
              <a:rPr lang="en-US" sz="2000" dirty="0"/>
              <a:t> </a:t>
            </a:r>
            <a:r>
              <a:rPr lang="en-US" sz="2000" dirty="0" err="1"/>
              <a:t>sóc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.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Việt</a:t>
            </a:r>
            <a:r>
              <a:rPr lang="en-US" sz="2000" dirty="0"/>
              <a:t> Nam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Tết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.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nguồn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kêu</a:t>
            </a:r>
            <a:r>
              <a:rPr lang="en-US" sz="2000" dirty="0"/>
              <a:t>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28 – 11 – 1959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 “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Tết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endParaRPr lang="en-US" sz="20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”.                                                                                                                                       										TRUNG ĐỨC</a:t>
            </a:r>
            <a:endParaRPr lang="vi-VN" sz="2000" dirty="0"/>
          </a:p>
        </p:txBody>
      </p:sp>
      <p:sp>
        <p:nvSpPr>
          <p:cNvPr id="14" name="Oval 13"/>
          <p:cNvSpPr/>
          <p:nvPr/>
        </p:nvSpPr>
        <p:spPr>
          <a:xfrm>
            <a:off x="758554" y="1226866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758554" y="4322674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06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0239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2086" y="3276775"/>
            <a:ext cx="5453149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80C58828-C5C4-4CA3-98FA-75133C162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730" y="630726"/>
            <a:ext cx="2711289" cy="15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699" y="495862"/>
            <a:ext cx="11046153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219" y="1876828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ăn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con </a:t>
            </a:r>
            <a:r>
              <a:rPr lang="en-US" sz="2800" dirty="0" err="1">
                <a:cs typeface="Times New Roman" pitchFamily="18" charset="0"/>
              </a:rPr>
              <a:t>người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950" y="2467107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bộ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không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khí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sức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khỏe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802" y="3044503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giữ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nước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hạn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chế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lũ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lụt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lở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đất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460" y="3595661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che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bóng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mát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cung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cấp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gỗ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433" y="4185949"/>
            <a:ext cx="11561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 </a:t>
            </a:r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Cây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xanh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đẹp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đường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phố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xóm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làng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1" y="4906851"/>
            <a:ext cx="2838450" cy="1709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26" y="4907853"/>
            <a:ext cx="2632992" cy="1709719"/>
          </a:xfrm>
          <a:prstGeom prst="rect">
            <a:avLst/>
          </a:prstGeom>
        </p:spPr>
      </p:pic>
      <p:pic>
        <p:nvPicPr>
          <p:cNvPr id="5126" name="Picture 6" descr="Trang chủ - Là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11" y="4906851"/>
            <a:ext cx="2511040" cy="171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144" y="4906852"/>
            <a:ext cx="2418298" cy="1729508"/>
          </a:xfrm>
          <a:prstGeom prst="rect">
            <a:avLst/>
          </a:prstGeom>
        </p:spPr>
      </p:pic>
      <p:pic>
        <p:nvPicPr>
          <p:cNvPr id="3074" name="Picture 2" descr="Cách thi công hòn non bộ tại nhà">
            <a:extLst>
              <a:ext uri="{FF2B5EF4-FFF2-40B4-BE49-F238E27FC236}">
                <a16:creationId xmlns:a16="http://schemas.microsoft.com/office/drawing/2014/main" id="{30A9E169-A298-483A-AC5D-B4A5D5E80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-407" r="42264" b="407"/>
          <a:stretch/>
        </p:blipFill>
        <p:spPr bwMode="auto">
          <a:xfrm>
            <a:off x="9325240" y="1339528"/>
            <a:ext cx="2536202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85116" y="2631989"/>
            <a:ext cx="1157459" cy="61318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22694" y="5862950"/>
            <a:ext cx="1157459" cy="6131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35010" y="4241321"/>
            <a:ext cx="1157459" cy="6131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8" name="Flowchart: Stored Data 7"/>
          <p:cNvSpPr/>
          <p:nvPr/>
        </p:nvSpPr>
        <p:spPr>
          <a:xfrm flipH="1">
            <a:off x="1152394" y="2251541"/>
            <a:ext cx="9754489" cy="1350383"/>
          </a:xfrm>
          <a:prstGeom prst="flowChartOnlineStorag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mát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Flowchart: Stored Data 8"/>
          <p:cNvSpPr/>
          <p:nvPr/>
        </p:nvSpPr>
        <p:spPr>
          <a:xfrm flipH="1">
            <a:off x="1152389" y="5476300"/>
            <a:ext cx="9754490" cy="1332288"/>
          </a:xfrm>
          <a:prstGeom prst="flowChartOnlineStorag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xóm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Flowchart: Stored Data 9"/>
          <p:cNvSpPr/>
          <p:nvPr/>
        </p:nvSpPr>
        <p:spPr>
          <a:xfrm flipH="1">
            <a:off x="1152388" y="3866412"/>
            <a:ext cx="9754491" cy="1341494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153" y="509346"/>
            <a:ext cx="11141693" cy="1473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xuyên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8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24542" y="541680"/>
            <a:ext cx="11488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6663" y="1126455"/>
            <a:ext cx="1237046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cs typeface="Times New Roman" panose="02020603050405020304" pitchFamily="18" charset="0"/>
              </a:rPr>
              <a:t>Phong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tục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của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từ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28 - 11-1959,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mà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Bác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Hồ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kêu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gọi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cs typeface="Times New Roman" panose="02020603050405020304" pitchFamily="18" charset="0"/>
              </a:rPr>
              <a:t>                     “</a:t>
            </a:r>
            <a:r>
              <a:rPr lang="en-US" sz="3200" dirty="0" err="1">
                <a:cs typeface="Times New Roman" panose="02020603050405020304" pitchFamily="18" charset="0"/>
              </a:rPr>
              <a:t>Mùa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là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Tết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trồng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cây</a:t>
            </a:r>
            <a:endParaRPr lang="en-US" sz="3200" dirty="0">
              <a:cs typeface="Times New Roman" panose="02020603050405020304" pitchFamily="18" charset="0"/>
            </a:endParaRPr>
          </a:p>
          <a:p>
            <a:r>
              <a:rPr lang="en-US" sz="3200" dirty="0"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cs typeface="Times New Roman" panose="02020603050405020304" pitchFamily="18" charset="0"/>
              </a:rPr>
              <a:t>Làm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cho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đất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nước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ngày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càng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xuân</a:t>
            </a:r>
            <a:r>
              <a:rPr lang="en-US" sz="3200" dirty="0">
                <a:cs typeface="Times New Roman" panose="02020603050405020304" pitchFamily="18" charset="0"/>
              </a:rPr>
              <a:t>”.</a:t>
            </a:r>
          </a:p>
          <a:p>
            <a:endParaRPr lang="en-US" sz="32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 descr="Phong trào Tết trồng cây | Việt Nam">
            <a:extLst>
              <a:ext uri="{FF2B5EF4-FFF2-40B4-BE49-F238E27FC236}">
                <a16:creationId xmlns:a16="http://schemas.microsoft.com/office/drawing/2014/main" id="{6752CDE7-35E0-45E6-A3F1-FE4E805D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2" y="3352801"/>
            <a:ext cx="3054396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A5C3727-7C2F-44B5-9736-81AA3064B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 r="2386" b="2572"/>
          <a:stretch/>
        </p:blipFill>
        <p:spPr bwMode="auto">
          <a:xfrm>
            <a:off x="8598592" y="3352801"/>
            <a:ext cx="3054396" cy="3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c Hồ và Tết trồng cây">
            <a:extLst>
              <a:ext uri="{FF2B5EF4-FFF2-40B4-BE49-F238E27FC236}">
                <a16:creationId xmlns:a16="http://schemas.microsoft.com/office/drawing/2014/main" id="{F02F8576-7D92-48D9-B9BA-6261FF6E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51" y="3352800"/>
            <a:ext cx="400669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462" y="2499081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" y="3954986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4A8C77DD-1EA6-462E-9B28-7F54082B2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7730" y="630726"/>
            <a:ext cx="2711289" cy="15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172" y="655967"/>
            <a:ext cx="11335656" cy="2942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cs typeface="Times New Roman" pitchFamily="18" charset="0"/>
              </a:rPr>
              <a:t>     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xanh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lá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phổi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của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đất</a:t>
            </a:r>
            <a:r>
              <a:rPr lang="en-US" sz="3200" dirty="0">
                <a:cs typeface="Times New Roman" pitchFamily="18" charset="0"/>
              </a:rPr>
              <a:t>.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xanh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mang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lại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cuộc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sống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của</a:t>
            </a:r>
            <a:r>
              <a:rPr lang="en-US" sz="3200" dirty="0">
                <a:cs typeface="Times New Roman" pitchFamily="18" charset="0"/>
              </a:rPr>
              <a:t> con </a:t>
            </a:r>
            <a:r>
              <a:rPr lang="en-US" sz="3200" dirty="0" err="1">
                <a:cs typeface="Times New Roman" pitchFamily="18" charset="0"/>
              </a:rPr>
              <a:t>người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lợi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ích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cùng</a:t>
            </a:r>
            <a:r>
              <a:rPr lang="en-US" sz="3200" dirty="0">
                <a:cs typeface="Times New Roman" pitchFamily="18" charset="0"/>
              </a:rPr>
              <a:t> to </a:t>
            </a:r>
            <a:r>
              <a:rPr lang="en-US" sz="3200" dirty="0" err="1">
                <a:cs typeface="Times New Roman" pitchFamily="18" charset="0"/>
              </a:rPr>
              <a:t>lớn</a:t>
            </a:r>
            <a:r>
              <a:rPr lang="en-US" sz="3200" dirty="0">
                <a:cs typeface="Times New Roman" pitchFamily="18" charset="0"/>
              </a:rPr>
              <a:t>. Con </a:t>
            </a:r>
            <a:r>
              <a:rPr lang="en-US" sz="3200" dirty="0" err="1">
                <a:cs typeface="Times New Roman" pitchFamily="18" charset="0"/>
              </a:rPr>
              <a:t>người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cần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trách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nhiệm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bảo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vệ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chăm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sóc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bảo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vệ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xanh</a:t>
            </a:r>
            <a:r>
              <a:rPr lang="en-US" sz="3200" dirty="0">
                <a:cs typeface="Times New Roman" pitchFamily="18" charset="0"/>
              </a:rPr>
              <a:t>.</a:t>
            </a:r>
            <a:endParaRPr lang="vi-VN" sz="3200" dirty="0">
              <a:cs typeface="Times New Roman" pitchFamily="18" charset="0"/>
            </a:endParaRPr>
          </a:p>
        </p:txBody>
      </p:sp>
      <p:pic>
        <p:nvPicPr>
          <p:cNvPr id="1030" name="Picture 6" descr="Tăng cường hiệu lực thực hiện chính sách, pháp luật về phòng, chống xâm hại  trẻ em">
            <a:extLst>
              <a:ext uri="{FF2B5EF4-FFF2-40B4-BE49-F238E27FC236}">
                <a16:creationId xmlns:a16="http://schemas.microsoft.com/office/drawing/2014/main" id="{A85BA3E5-4E0D-48E6-95BE-CEF6B44E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57" y="3598376"/>
            <a:ext cx="5728085" cy="330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4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9" y="-30239"/>
            <a:ext cx="818605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1548" y="3398761"/>
            <a:ext cx="6229654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Luyện</a:t>
            </a: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</a:t>
            </a:r>
            <a:r>
              <a:rPr lang="en-US" sz="8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tập</a:t>
            </a:r>
            <a:endParaRPr lang="en-US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569E2F0-6FF5-4FD0-B11E-B5626B357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730" y="630726"/>
            <a:ext cx="2711289" cy="15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765" y="458265"/>
            <a:ext cx="1203377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1: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bạn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 …? (</a:t>
            </a:r>
            <a:r>
              <a:rPr lang="en-US" sz="3200" dirty="0" err="1">
                <a:cs typeface="Times New Roman" pitchFamily="18" charset="0"/>
              </a:rPr>
              <a:t>bao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giờ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khi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nào</a:t>
            </a:r>
            <a:r>
              <a:rPr lang="en-US" sz="3200" dirty="0">
                <a:cs typeface="Times New Roman" pitchFamily="18" charset="0"/>
              </a:rPr>
              <a:t>)</a:t>
            </a:r>
          </a:p>
          <a:p>
            <a:pPr>
              <a:spcBef>
                <a:spcPts val="596"/>
              </a:spcBef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- HS 2: </a:t>
            </a:r>
            <a:r>
              <a:rPr lang="en-US" sz="3200" dirty="0" err="1">
                <a:cs typeface="Times New Roman" pitchFamily="18" charset="0"/>
              </a:rPr>
              <a:t>Nhà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mình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trồng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cây</a:t>
            </a:r>
            <a:r>
              <a:rPr lang="en-US" sz="3200" dirty="0">
                <a:cs typeface="Times New Roman" pitchFamily="18" charset="0"/>
              </a:rPr>
              <a:t> cam </a:t>
            </a:r>
            <a:r>
              <a:rPr lang="en-US" sz="3200" dirty="0" err="1">
                <a:cs typeface="Times New Roman" pitchFamily="18" charset="0"/>
              </a:rPr>
              <a:t>này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từ</a:t>
            </a:r>
            <a:r>
              <a:rPr lang="en-US" sz="3200" dirty="0">
                <a:cs typeface="Times New Roman" pitchFamily="18" charset="0"/>
              </a:rPr>
              <a:t>… (</a:t>
            </a:r>
            <a:r>
              <a:rPr lang="en-US" sz="3200" dirty="0" err="1">
                <a:cs typeface="Times New Roman" pitchFamily="18" charset="0"/>
              </a:rPr>
              <a:t>năm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ngoái</a:t>
            </a:r>
            <a:r>
              <a:rPr lang="en-US" sz="3200" dirty="0">
                <a:cs typeface="Times New Roman" pitchFamily="18" charset="0"/>
              </a:rPr>
              <a:t>, </a:t>
            </a:r>
            <a:r>
              <a:rPr lang="en-US" sz="3200" dirty="0" err="1">
                <a:cs typeface="Times New Roman" pitchFamily="18" charset="0"/>
              </a:rPr>
              <a:t>tháng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trước</a:t>
            </a:r>
            <a:r>
              <a:rPr lang="en-US" sz="3200" dirty="0">
                <a:cs typeface="Times New Roman" pitchFamily="18" charset="0"/>
              </a:rPr>
              <a:t>,…)</a:t>
            </a:r>
            <a:endParaRPr lang="vi-VN" sz="3200" dirty="0"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15479" b="8293"/>
          <a:stretch/>
        </p:blipFill>
        <p:spPr bwMode="auto">
          <a:xfrm>
            <a:off x="114904" y="4688967"/>
            <a:ext cx="1807656" cy="208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646129" y="2892542"/>
            <a:ext cx="5135065" cy="2081937"/>
          </a:xfrm>
          <a:prstGeom prst="wedgeEllipseCallout">
            <a:avLst>
              <a:gd name="adj1" fmla="val -40647"/>
              <a:gd name="adj2" fmla="val 51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96"/>
              </a:spcBef>
            </a:pP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bao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?</a:t>
            </a:r>
            <a:endParaRPr lang="vi-VN" sz="2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026502" y="2648338"/>
            <a:ext cx="5963733" cy="1932039"/>
          </a:xfrm>
          <a:prstGeom prst="wedgeRoundRectCallout">
            <a:avLst>
              <a:gd name="adj1" fmla="val 9763"/>
              <a:gd name="adj2" fmla="val 10871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596"/>
              </a:spcBef>
            </a:pP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Tết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ta 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năm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1959,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theo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kêu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cs typeface="Times New Roman" pitchFamily="18" charset="0"/>
              </a:rPr>
              <a:t>Hồ</a:t>
            </a:r>
            <a:r>
              <a:rPr lang="en-US" sz="2800" dirty="0">
                <a:solidFill>
                  <a:sysClr val="windowText" lastClr="00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052" name="Picture 4" descr="320 HÌNH EM BÉ ý tưởng | em bé, circle time, mầm non">
            <a:extLst>
              <a:ext uri="{FF2B5EF4-FFF2-40B4-BE49-F238E27FC236}">
                <a16:creationId xmlns:a16="http://schemas.microsoft.com/office/drawing/2014/main" id="{80BE5F37-7414-4B49-B198-A5B88588B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t="6203" r="15612" b="39849"/>
          <a:stretch/>
        </p:blipFill>
        <p:spPr bwMode="auto">
          <a:xfrm>
            <a:off x="7092790" y="4422370"/>
            <a:ext cx="3086062" cy="24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6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157" y="458265"/>
            <a:ext cx="1203377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Ghép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</a:t>
            </a:r>
            <a:endParaRPr lang="vi-VN" sz="36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Notched Right Arrow 5"/>
          <p:cNvSpPr/>
          <p:nvPr/>
        </p:nvSpPr>
        <p:spPr>
          <a:xfrm>
            <a:off x="1308334" y="969284"/>
            <a:ext cx="4258620" cy="248572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Notched Right Arrow 9"/>
          <p:cNvSpPr/>
          <p:nvPr/>
        </p:nvSpPr>
        <p:spPr>
          <a:xfrm>
            <a:off x="6374967" y="982634"/>
            <a:ext cx="4258620" cy="2485724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1)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1308334" y="3587856"/>
            <a:ext cx="4258620" cy="2485724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Notched Right Arrow 11"/>
          <p:cNvSpPr/>
          <p:nvPr/>
        </p:nvSpPr>
        <p:spPr>
          <a:xfrm>
            <a:off x="6374967" y="3601109"/>
            <a:ext cx="4258620" cy="2485724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2)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húc mừng dễ thương bé trai với dấu chấm hỏ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392" y="332509"/>
            <a:ext cx="1735607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367" y="4838007"/>
            <a:ext cx="1814779" cy="202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208 L -0.0612 0.37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1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625 L -0.05964 -0.376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4909" y="814121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671" y="1443806"/>
            <a:ext cx="1150865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1. Con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thiếu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Lúa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ngô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khoai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sắn</a:t>
            </a:r>
            <a:r>
              <a:rPr lang="en-US" sz="2000" dirty="0">
                <a:solidFill>
                  <a:prstClr val="black"/>
                </a:solidFill>
              </a:rPr>
              <a:t>,… </a:t>
            </a:r>
            <a:r>
              <a:rPr lang="en-US" sz="2000" dirty="0" err="1">
                <a:solidFill>
                  <a:prstClr val="black"/>
                </a:solidFill>
              </a:rPr>
              <a:t>nuôi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sống</a:t>
            </a:r>
            <a:r>
              <a:rPr lang="en-US" sz="2000" dirty="0">
                <a:solidFill>
                  <a:prstClr val="black"/>
                </a:solidFill>
              </a:rPr>
              <a:t> ta. </a:t>
            </a:r>
            <a:r>
              <a:rPr lang="en-US" sz="2000" dirty="0" err="1">
                <a:solidFill>
                  <a:prstClr val="black"/>
                </a:solidFill>
              </a:rPr>
              <a:t>Các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loài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rau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thức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ăn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hằng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của</a:t>
            </a:r>
            <a:r>
              <a:rPr lang="en-US" sz="2000" dirty="0">
                <a:solidFill>
                  <a:prstClr val="black"/>
                </a:solidFill>
              </a:rPr>
              <a:t> ta. </a:t>
            </a:r>
            <a:r>
              <a:rPr lang="en-US" sz="2000" dirty="0" err="1">
                <a:solidFill>
                  <a:prstClr val="black"/>
                </a:solidFill>
              </a:rPr>
              <a:t>Chuối</a:t>
            </a:r>
            <a:r>
              <a:rPr lang="en-US" sz="2000" dirty="0">
                <a:solidFill>
                  <a:prstClr val="black"/>
                </a:solidFill>
              </a:rPr>
              <a:t>, cam, </a:t>
            </a:r>
            <a:r>
              <a:rPr lang="en-US" sz="2000" dirty="0" err="1">
                <a:solidFill>
                  <a:prstClr val="black"/>
                </a:solidFill>
              </a:rPr>
              <a:t>bưởi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khế</a:t>
            </a:r>
            <a:r>
              <a:rPr lang="en-US" sz="2000" dirty="0">
                <a:solidFill>
                  <a:prstClr val="black"/>
                </a:solidFill>
              </a:rPr>
              <a:t>…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ta </a:t>
            </a:r>
            <a:r>
              <a:rPr lang="en-US" sz="2000" dirty="0" err="1">
                <a:solidFill>
                  <a:prstClr val="black"/>
                </a:solidFill>
              </a:rPr>
              <a:t>trái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ngọt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bộ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máy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lọc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khí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sức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khỏe</a:t>
            </a:r>
            <a:r>
              <a:rPr lang="en-US" sz="2000" dirty="0">
                <a:solidFill>
                  <a:prstClr val="black"/>
                </a:solidFill>
              </a:rPr>
              <a:t> con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. Ở </a:t>
            </a:r>
            <a:r>
              <a:rPr lang="en-US" sz="2000" dirty="0" err="1">
                <a:solidFill>
                  <a:prstClr val="black"/>
                </a:solidFill>
              </a:rPr>
              <a:t>đâu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nhiều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, ở </a:t>
            </a:r>
            <a:r>
              <a:rPr lang="en-US" sz="2000" dirty="0" err="1">
                <a:solidFill>
                  <a:prstClr val="black"/>
                </a:solidFill>
              </a:rPr>
              <a:t>đó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không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khí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lành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Rễ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hút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rất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tốt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Vào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mùa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mưa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bão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giúp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giữ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hạn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chế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lũ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lụt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lở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đất</a:t>
            </a:r>
            <a:r>
              <a:rPr lang="en-US" sz="2000" dirty="0">
                <a:solidFill>
                  <a:prstClr val="black"/>
                </a:solidFill>
              </a:rPr>
              <a:t> do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chảy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mạnh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che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bóng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mát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cung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cấp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gỗ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để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cửa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giường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tủ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bàn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ghế</a:t>
            </a:r>
            <a:r>
              <a:rPr lang="en-US" sz="2000" dirty="0">
                <a:solidFill>
                  <a:prstClr val="black"/>
                </a:solidFill>
              </a:rPr>
              <a:t>,… </a:t>
            </a:r>
            <a:r>
              <a:rPr lang="en-US" sz="2000" dirty="0" err="1">
                <a:solidFill>
                  <a:prstClr val="black"/>
                </a:solidFill>
              </a:rPr>
              <a:t>Những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vườn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hoa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còn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đẹp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phố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xóm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làng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vi-VN" sz="2000" dirty="0">
                <a:solidFill>
                  <a:prstClr val="black"/>
                </a:solidFill>
              </a:rPr>
              <a:t>    2.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xanh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nhiều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ích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như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vậy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chúng</a:t>
            </a:r>
            <a:r>
              <a:rPr lang="en-US" sz="2000" dirty="0">
                <a:solidFill>
                  <a:prstClr val="black"/>
                </a:solidFill>
              </a:rPr>
              <a:t> ta </a:t>
            </a:r>
            <a:r>
              <a:rPr lang="en-US" sz="2000" dirty="0" err="1">
                <a:solidFill>
                  <a:prstClr val="black"/>
                </a:solidFill>
              </a:rPr>
              <a:t>phải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thường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xuyên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bảo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vệ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chăm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sóc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Việt</a:t>
            </a:r>
            <a:r>
              <a:rPr lang="en-US" sz="2000" dirty="0">
                <a:solidFill>
                  <a:prstClr val="black"/>
                </a:solidFill>
              </a:rPr>
              <a:t> Nam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tục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Phong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tục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tốt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đẹp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bắt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nguồn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từ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kêu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gọi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28 - 11 - 1959 </a:t>
            </a:r>
            <a:r>
              <a:rPr lang="en-US" sz="2000" dirty="0" err="1">
                <a:solidFill>
                  <a:prstClr val="black"/>
                </a:solidFill>
              </a:rPr>
              <a:t>của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Bác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Hồ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                                        “</a:t>
            </a:r>
            <a:r>
              <a:rPr lang="en-US" sz="2000" dirty="0" err="1">
                <a:solidFill>
                  <a:prstClr val="black"/>
                </a:solidFill>
              </a:rPr>
              <a:t>Mùa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xuân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là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trồng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cây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                                     </a:t>
            </a:r>
            <a:r>
              <a:rPr lang="en-US" sz="2000" dirty="0" err="1">
                <a:solidFill>
                  <a:prstClr val="black"/>
                </a:solidFill>
              </a:rPr>
              <a:t>Làm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đất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ngày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càng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xuân</a:t>
            </a:r>
            <a:r>
              <a:rPr lang="en-US" sz="2000" dirty="0">
                <a:solidFill>
                  <a:prstClr val="black"/>
                </a:solidFill>
              </a:rPr>
              <a:t>”.                                                                                                                                      										         TRUNG ĐỨC</a:t>
            </a:r>
            <a:endParaRPr lang="vi-VN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298AD2F-2D87-4900-A5C8-7CEC877588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0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 20">
            <a:extLst>
              <a:ext uri="{FF2B5EF4-FFF2-40B4-BE49-F238E27FC236}">
                <a16:creationId xmlns:a16="http://schemas.microsoft.com/office/drawing/2014/main" id="{8B807855-78A5-42E7-8FD9-3DED71C1F177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E5176984-5A5E-449C-9B2E-C1BB9000A90C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8DFEB65-5FAB-49DA-8886-EE1330DDCAA2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D8252F5F-165A-4708-B038-74CC49CF6049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A0F6E07-BA2B-4F80-AEFC-E21947E4F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6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32E6CD75-1016-4782-AC86-1DCF3DBE6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6E56A8-E6E5-4F8E-887D-A61DAEF69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6878" y="392565"/>
            <a:ext cx="2859272" cy="28592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B8B52AC-794D-410F-89F8-395F4CBF6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410" y="3163580"/>
            <a:ext cx="264589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1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1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EBBAE0-D8B4-4E14-A332-953714B41605}"/>
              </a:ext>
            </a:extLst>
          </p:cNvPr>
          <p:cNvSpPr/>
          <p:nvPr/>
        </p:nvSpPr>
        <p:spPr>
          <a:xfrm>
            <a:off x="319460" y="1365813"/>
            <a:ext cx="9211291" cy="296311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800" b="1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800" kern="100">
              <a:solidFill>
                <a:schemeClr val="tx1"/>
              </a:solidFill>
              <a:effectLst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Click vào ô đáp án để chọn đáp án đúng. </a:t>
            </a:r>
            <a:endParaRPr lang="en-US" sz="2400" kern="10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>
                <a:solidFill>
                  <a:schemeClr val="tx1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sang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00">
                <a:solidFill>
                  <a:schemeClr val="tx1"/>
                </a:solidFill>
                <a:effectLst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359CDE-996D-402A-9070-9C5EE4A18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FE8A2-D787-4E74-9752-E7A13E6BB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605" y="905749"/>
            <a:ext cx="2859272" cy="2859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CFED8-4AF6-497B-915B-D49457796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05" y="3973137"/>
            <a:ext cx="264589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F7714660-0093-451D-9094-DAE38AE689DE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muỗm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BD62DD5E-A939-42F3-A104-305E8C9E1933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bưởi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15">
            <a:extLst>
              <a:ext uri="{FF2B5EF4-FFF2-40B4-BE49-F238E27FC236}">
                <a16:creationId xmlns:a16="http://schemas.microsoft.com/office/drawing/2014/main" id="{DED4E80F-A7E2-4494-94BC-5335243C9773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nhài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16">
            <a:extLst>
              <a:ext uri="{FF2B5EF4-FFF2-40B4-BE49-F238E27FC236}">
                <a16:creationId xmlns:a16="http://schemas.microsoft.com/office/drawing/2014/main" id="{9917B898-568A-47C9-A9D1-E03221CBA845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nở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512144D-ECA9-4F5D-9AC1-1CECBB276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64" y="531449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F169CAC3-F96F-4EB7-AC24-C80F1F73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2" y="524727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25385419-3C59-4656-B2DF-7D6965DA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1B892E-04E6-44F8-99E2-C1D8AEAB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89" y="356462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1EAAA81-7700-492C-AAF4-7AC14C2A13CE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cs typeface="Times New Roman" panose="02020603050405020304" pitchFamily="18" charset="0"/>
              </a:rPr>
              <a:t>”,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nở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cs typeface="Times New Roman" panose="02020603050405020304" pitchFamily="18" charset="0"/>
              </a:rPr>
              <a:t>?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F7618C-4437-4110-9445-F9E6AD5AF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97A747-8CDD-46AC-ADFD-397BF6E30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18409D-BDC6-4DAE-BB37-C39BAAC1F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9FAA47EF-1387-4241-B4D4-3C888B0F5C81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spcBef>
                <a:spcPts val="600"/>
              </a:spcBef>
              <a:buAutoNum type="alphaUcPeriod"/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Vành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khuyên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bướm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: Rounded Corners 14">
            <a:extLst>
              <a:ext uri="{FF2B5EF4-FFF2-40B4-BE49-F238E27FC236}">
                <a16:creationId xmlns:a16="http://schemas.microsoft.com/office/drawing/2014/main" id="{33EBBB2F-5DD1-4439-8658-2A18D6C72624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chào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mào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: Rounded Corners 15">
            <a:extLst>
              <a:ext uri="{FF2B5EF4-FFF2-40B4-BE49-F238E27FC236}">
                <a16:creationId xmlns:a16="http://schemas.microsoft.com/office/drawing/2014/main" id="{0B835EA8-418E-4766-A3FA-068248F58AC2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Vành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khuyên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chim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chích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: Rounded Corners 16">
            <a:extLst>
              <a:ext uri="{FF2B5EF4-FFF2-40B4-BE49-F238E27FC236}">
                <a16:creationId xmlns:a16="http://schemas.microsoft.com/office/drawing/2014/main" id="{FD3BC453-CCD8-4459-A84B-18CF8FDC992B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đúng</a:t>
            </a:r>
            <a:endParaRPr lang="vi-VN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0566F7F0-7BE4-4AA3-86D8-154894C6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F0D691E8-2530-424D-85CD-5CA2F1DD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E6F71F34-43FB-4182-A6A5-92EC7F41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0724C8-56AE-4EA1-926D-9CE38946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89" y="356462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E0013B9-E993-443F-AAF5-68D069E3E1DD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vườn</a:t>
            </a:r>
            <a:r>
              <a:rPr lang="en-US" sz="2800" b="1" dirty="0">
                <a:cs typeface="Times New Roman" panose="02020603050405020304" pitchFamily="18" charset="0"/>
              </a:rPr>
              <a:t>”,</a:t>
            </a:r>
            <a:endParaRPr lang="en-US" sz="28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bay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2D8CE2-7924-4465-97E1-618404C0EB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A603F9-56E9-42F1-8483-835DE4C1A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63CF3DE-A112-4472-8C7F-CD61D35261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97FF179F-32DE-428C-8DE4-7150B2ED746A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A.</a:t>
            </a: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qua,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hôm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nay,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mai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6F8BA5B1-49C9-4145-8D4E-CD5184D96686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nào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34A05A29-E1E3-4BB0-9ADA-00DCC5569F06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Bao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mấy</a:t>
            </a:r>
            <a:endParaRPr lang="vi-VN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1FD45A81-6FEA-4393-AF6D-6EBE75B1054D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án</a:t>
            </a:r>
            <a:endParaRPr 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02923E32-A750-4F9B-9A64-0A846D90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349017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5C7FF629-37A8-420C-9EAA-DC6BED87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2FEFB997-D9A9-44C8-8E8D-1D79AB23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0DE308-23D7-400D-8D9A-5EFDB91F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A25615-AB93-4565-A5A1-65F3704F672E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92199E-C902-4689-83AA-BF28F914B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35B5F-2980-456F-94B1-8649CE7CB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2374" y="584380"/>
            <a:ext cx="2066723" cy="2072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18870-F7A0-4A6B-B7BB-DAE475E43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81" y="5724676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7516" y="983683"/>
            <a:ext cx="8478762" cy="3164983"/>
          </a:xfrm>
          <a:prstGeom prst="wedgeRoundRectCallout">
            <a:avLst>
              <a:gd name="adj1" fmla="val 69904"/>
              <a:gd name="adj2" fmla="val 1665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ơn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chú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ong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chăm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mật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ngọt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!</a:t>
            </a:r>
            <a:endParaRPr lang="vi-VN" sz="4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44" y="2213552"/>
            <a:ext cx="1428936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" y="581729"/>
            <a:ext cx="800457" cy="8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67322"/>
            <a:ext cx="6799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người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4" descr="Cây vú sữa trong vườn Bác Hồ từ Hà Nội về Cà 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77" y="415636"/>
            <a:ext cx="5392823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7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54940AC8-4B60-442B-A263-91E33081D143}"/>
  <p:tag name="GENSWF_SLIDE_UID" val="{7304CC03-93B3-4D66-85BB-EA4B1E1F718F}:318"/>
  <p:tag name="GENSWF_SLIDE_TITLE" val="TÌM HIỂU CÂU 2"/>
  <p:tag name="ISPRING_CUSTOM_TIMING_USED" val="1"/>
  <p:tag name="GENSWF_ADVANCE_TIME" val="54.082"/>
  <p:tag name="TIMING" val="|4.61|3.043|4.295|8.627|15.455|0.827"/>
  <p:tag name="ISPRING_SLIDE_ID_2" val="{DE284F24-A012-4666-8F82-05ABC8DAED86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</TotalTime>
  <Words>1436</Words>
  <Application>Microsoft Office PowerPoint</Application>
  <PresentationFormat>Widescreen</PresentationFormat>
  <Paragraphs>111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Aptos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Monkey</cp:lastModifiedBy>
  <cp:revision>120</cp:revision>
  <dcterms:created xsi:type="dcterms:W3CDTF">2021-11-01T08:16:43Z</dcterms:created>
  <dcterms:modified xsi:type="dcterms:W3CDTF">2025-01-06T03:07:39Z</dcterms:modified>
</cp:coreProperties>
</file>