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92" r:id="rId4"/>
  </p:sldMasterIdLst>
  <p:notesMasterIdLst>
    <p:notesMasterId r:id="rId32"/>
  </p:notesMasterIdLst>
  <p:sldIdLst>
    <p:sldId id="285" r:id="rId5"/>
    <p:sldId id="259" r:id="rId6"/>
    <p:sldId id="262" r:id="rId7"/>
    <p:sldId id="334" r:id="rId8"/>
    <p:sldId id="308" r:id="rId9"/>
    <p:sldId id="310" r:id="rId10"/>
    <p:sldId id="311" r:id="rId11"/>
    <p:sldId id="312" r:id="rId12"/>
    <p:sldId id="290" r:id="rId13"/>
    <p:sldId id="313" r:id="rId14"/>
    <p:sldId id="315" r:id="rId15"/>
    <p:sldId id="333" r:id="rId16"/>
    <p:sldId id="316" r:id="rId17"/>
    <p:sldId id="318" r:id="rId18"/>
    <p:sldId id="319" r:id="rId19"/>
    <p:sldId id="320" r:id="rId20"/>
    <p:sldId id="322" r:id="rId21"/>
    <p:sldId id="323" r:id="rId22"/>
    <p:sldId id="324" r:id="rId23"/>
    <p:sldId id="331" r:id="rId24"/>
    <p:sldId id="327" r:id="rId25"/>
    <p:sldId id="326" r:id="rId26"/>
    <p:sldId id="328" r:id="rId27"/>
    <p:sldId id="332" r:id="rId28"/>
    <p:sldId id="325" r:id="rId29"/>
    <p:sldId id="314" r:id="rId30"/>
    <p:sldId id="276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yTinhDucDung" initials="M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25FC"/>
    <a:srgbClr val="FFCDCE"/>
    <a:srgbClr val="FF7C80"/>
    <a:srgbClr val="FAB8C3"/>
    <a:srgbClr val="2D0894"/>
    <a:srgbClr val="5585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5179" autoAdjust="0"/>
  </p:normalViewPr>
  <p:slideViewPr>
    <p:cSldViewPr>
      <p:cViewPr varScale="1">
        <p:scale>
          <a:sx n="114" d="100"/>
          <a:sy n="114" d="100"/>
        </p:scale>
        <p:origin x="126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0C209-6E60-4257-9EAC-71BCB1E47A09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AFEE0-B418-4BE8-B9C5-65AA7F43A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46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AFEE0-B418-4BE8-B9C5-65AA7F43AF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4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8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74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54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07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860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12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85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85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23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15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26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833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71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34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00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05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9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0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91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310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41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1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812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06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76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1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13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600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5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4"/>
            <a:ext cx="609600" cy="273844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70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26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0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8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558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116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58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0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6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65D3AE2-7BD0-492F-B9AB-548B7F1BB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4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4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D9C31D7-E542-4E98-87B0-C921FD1313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hyperlink" Target="http://www.glitter-graphics.com/" TargetMode="Externa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Package%20-%20gvg%20toan%20luyen%20tap%20chung%20trang%2061/gvg%20toan%20luyen%20tap%20chung%20trang%2061.exe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5" Type="http://schemas.openxmlformats.org/officeDocument/2006/relationships/hyperlink" Target="Package%20-%20toan%20luyen%20tap%20chung%20trang%2061/Scenario.xvl" TargetMode="External"/><Relationship Id="rId4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/>
            </a:extLst>
          </p:cNvPr>
          <p:cNvSpPr txBox="1"/>
          <p:nvPr/>
        </p:nvSpPr>
        <p:spPr>
          <a:xfrm>
            <a:off x="52179" y="1047750"/>
            <a:ext cx="9091821" cy="707196"/>
          </a:xfrm>
          <a:prstGeom prst="rect">
            <a:avLst/>
          </a:prstGeom>
          <a:noFill/>
        </p:spPr>
        <p:txBody>
          <a:bodyPr>
            <a:prstTxWarp prst="textCanUp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9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SG" sz="9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9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SG" sz="9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9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SG" sz="9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9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SG" sz="9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9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SG" sz="9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9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SG" sz="9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9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SG" sz="9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9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SG" sz="9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9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SG" sz="9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9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SG" sz="9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825F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1905000" y="228601"/>
            <a:ext cx="589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SG" alt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SG" alt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UBND HUYỆN PHÙ </a:t>
            </a:r>
            <a:r>
              <a:rPr lang="en-SG" alt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1752600" y="514350"/>
            <a:ext cx="571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SG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SG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SG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SG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SG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SG" alt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SG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sp>
        <p:nvSpPr>
          <p:cNvPr id="5" name="TextBox 4">
            <a:extLst>
              <a:ext uri="{FF2B5EF4-FFF2-40B4-BE49-F238E27FC236}"/>
            </a:extLst>
          </p:cNvPr>
          <p:cNvSpPr txBox="1"/>
          <p:nvPr/>
        </p:nvSpPr>
        <p:spPr>
          <a:xfrm>
            <a:off x="762000" y="1885950"/>
            <a:ext cx="7488832" cy="66674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SG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Môn:</a:t>
            </a:r>
            <a:r>
              <a:rPr lang="en-SG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SG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SG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SG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SG" sz="32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1752600" y="2571750"/>
            <a:ext cx="6019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SG" alt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SG" alt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SG" alt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altLang="en-US" sz="32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SG" altLang="en-US" sz="32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en-US" sz="32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SG" altLang="en-US" sz="32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en-US" sz="32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SG" altLang="en-US" sz="32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en-US" sz="32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endParaRPr lang="en-SG" altLang="en-US" sz="3200" dirty="0">
              <a:solidFill>
                <a:srgbClr val="0825F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6" descr="Book (Hinh dong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800350"/>
            <a:ext cx="2438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7" descr="AG00218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1" y="3200401"/>
            <a:ext cx="936625" cy="91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8" descr="878060mzmb0yx9vo">
            <a:hlinkClick r:id="rId5"/>
          </p:cNvPr>
          <p:cNvPicPr>
            <a:picLocks noGrp="1"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88" y="3459957"/>
            <a:ext cx="1828800" cy="1650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9" descr="878060mzmb0yx9vo">
            <a:hlinkClick r:id="rId5"/>
          </p:cNvPr>
          <p:cNvPicPr>
            <a:picLocks noGrp="1"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97738" y="3459957"/>
            <a:ext cx="1828800" cy="1650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0" descr="1097598lgcsepnnyx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0166" y="1"/>
            <a:ext cx="1340033" cy="89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1" descr="1097598lgcsepnnyx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1"/>
            <a:ext cx="1371600" cy="91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971800" y="4476750"/>
            <a:ext cx="3810000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11/2024</a:t>
            </a:r>
            <a:endParaRPr lang="en-US" altLang="en-US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76400" y="514350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SG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b="1" dirty="0" smtClean="0">
              <a:ln w="11430"/>
              <a:solidFill>
                <a:srgbClr val="0825F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269" b="224"/>
          <a:stretch/>
        </p:blipFill>
        <p:spPr>
          <a:xfrm>
            <a:off x="1600200" y="1047751"/>
            <a:ext cx="6626940" cy="1066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96898"/>
            <a:ext cx="7677406" cy="301419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1666" y="-1714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2289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76400" y="514350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SG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b="1" dirty="0" smtClean="0">
              <a:ln w="11430"/>
              <a:solidFill>
                <a:srgbClr val="0825F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056543"/>
            <a:ext cx="6779340" cy="9818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81200" y="3149186"/>
            <a:ext cx="5668766" cy="1524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u="sng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u="sng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u="sng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3200" b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 smtClean="0">
              <a:solidFill>
                <a:srgbClr val="0825F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3230" y="2055159"/>
            <a:ext cx="7312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-178345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24547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76400" y="514350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SG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b="1" dirty="0" smtClean="0">
              <a:ln w="11430"/>
              <a:solidFill>
                <a:srgbClr val="0825F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056543"/>
            <a:ext cx="6779340" cy="9818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81200" y="3149186"/>
            <a:ext cx="5668766" cy="1524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u="sng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u="sng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u="sng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3230" y="2055159"/>
            <a:ext cx="7312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-178345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83737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550"/>
            <a:ext cx="9144000" cy="49339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0"/>
            <a:ext cx="2860551" cy="4381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92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3732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0"/>
            <a:ext cx="2860551" cy="4381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b="1" u="sng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Vy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42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150"/>
            <a:ext cx="9144000" cy="47053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0"/>
            <a:ext cx="2860551" cy="4381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46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76400" y="514350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SG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b="1" dirty="0" smtClean="0">
              <a:ln w="11430"/>
              <a:solidFill>
                <a:srgbClr val="0825F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056543"/>
            <a:ext cx="6779340" cy="9818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74303" y="2748747"/>
            <a:ext cx="6019800" cy="9392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b="1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</a:rPr>
              <a:t>Điều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khiển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đạp</a:t>
            </a:r>
            <a:r>
              <a:rPr lang="en-US" sz="3200" b="1" dirty="0">
                <a:solidFill>
                  <a:srgbClr val="FF0000"/>
                </a:solidFill>
              </a:rPr>
              <a:t> an </a:t>
            </a:r>
            <a:r>
              <a:rPr lang="en-US" sz="3200" b="1" dirty="0" err="1" smtClean="0">
                <a:solidFill>
                  <a:srgbClr val="FF0000"/>
                </a:solidFill>
              </a:rPr>
              <a:t>toàn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3230" y="2055159"/>
            <a:ext cx="73127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Giáo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dục An toàn giao </a:t>
            </a: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1523845" y="3776579"/>
            <a:ext cx="6588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-24119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0170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42901"/>
            <a:ext cx="89154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solidFill>
                  <a:srgbClr val="0825FC"/>
                </a:solidFill>
              </a:rPr>
              <a:t>a) </a:t>
            </a:r>
            <a:r>
              <a:rPr lang="vi-VN" sz="3200" dirty="0" smtClean="0"/>
              <a:t>Quan </a:t>
            </a:r>
            <a:r>
              <a:rPr lang="vi-VN" sz="3200" dirty="0"/>
              <a:t>sát tranh và cho bi</a:t>
            </a:r>
            <a:r>
              <a:rPr lang="en-US" sz="3200" dirty="0"/>
              <a:t>ế</a:t>
            </a:r>
            <a:r>
              <a:rPr lang="vi-VN" sz="3200" dirty="0"/>
              <a:t>t nh</a:t>
            </a:r>
            <a:r>
              <a:rPr lang="en-US" sz="3200" dirty="0"/>
              <a:t>ữ</a:t>
            </a:r>
            <a:r>
              <a:rPr lang="vi-VN" sz="3200" dirty="0"/>
              <a:t>ng vi</a:t>
            </a:r>
            <a:r>
              <a:rPr lang="en-US" sz="3200" dirty="0"/>
              <a:t>ệ</a:t>
            </a:r>
            <a:r>
              <a:rPr lang="vi-VN" sz="3200" dirty="0"/>
              <a:t>c c</a:t>
            </a:r>
            <a:r>
              <a:rPr lang="en-US" sz="3200" dirty="0"/>
              <a:t>ầ</a:t>
            </a:r>
            <a:r>
              <a:rPr lang="vi-VN" sz="3200" dirty="0"/>
              <a:t>n làm tr</a:t>
            </a:r>
            <a:r>
              <a:rPr lang="en-US" sz="3200" dirty="0" err="1"/>
              <a:t>ướ</a:t>
            </a:r>
            <a:r>
              <a:rPr lang="vi-VN" sz="3200" dirty="0"/>
              <a:t>c khi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vi-VN" sz="3200" dirty="0"/>
              <a:t>khi</a:t>
            </a:r>
            <a:r>
              <a:rPr lang="en-US" sz="3200" dirty="0"/>
              <a:t>ể</a:t>
            </a:r>
            <a:r>
              <a:rPr lang="vi-VN" sz="3200" dirty="0"/>
              <a:t>n xe.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196" y="971550"/>
            <a:ext cx="2469094" cy="2005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172" y="953260"/>
            <a:ext cx="2505673" cy="2042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554" y="3012200"/>
            <a:ext cx="2444708" cy="1975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172" y="3036493"/>
            <a:ext cx="2505673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5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550"/>
            <a:ext cx="9296400" cy="85725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rgbClr val="0825FC"/>
                </a:solidFill>
              </a:rPr>
              <a:t/>
            </a:r>
            <a:br>
              <a:rPr lang="en-US" sz="2800" dirty="0" smtClean="0">
                <a:solidFill>
                  <a:srgbClr val="0825FC"/>
                </a:solidFill>
              </a:rPr>
            </a:br>
            <a:r>
              <a:rPr lang="en-US" sz="2800" dirty="0" smtClean="0">
                <a:solidFill>
                  <a:srgbClr val="0825FC"/>
                </a:solidFill>
              </a:rPr>
              <a:t>  b) </a:t>
            </a:r>
            <a:r>
              <a:rPr lang="vi-VN" sz="2800" dirty="0" smtClean="0"/>
              <a:t>Quan </a:t>
            </a:r>
            <a:r>
              <a:rPr lang="vi-VN" sz="2800" dirty="0"/>
              <a:t>sát tranh và ch</a:t>
            </a:r>
            <a:r>
              <a:rPr lang="en-US" sz="2800" dirty="0"/>
              <a:t>ỉ </a:t>
            </a:r>
            <a:r>
              <a:rPr lang="vi-VN" sz="2800" dirty="0"/>
              <a:t>ra cách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khiển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đạp</a:t>
            </a:r>
            <a:r>
              <a:rPr lang="en-US" sz="2800" dirty="0"/>
              <a:t> </a:t>
            </a:r>
            <a:r>
              <a:rPr lang="vi-VN" sz="2800" dirty="0" smtClean="0"/>
              <a:t>c</a:t>
            </a:r>
            <a:r>
              <a:rPr lang="en-US" sz="2800" dirty="0"/>
              <a:t>ủ</a:t>
            </a:r>
            <a:r>
              <a:rPr lang="vi-VN" sz="2800" dirty="0" smtClean="0"/>
              <a:t>a </a:t>
            </a:r>
            <a:r>
              <a:rPr lang="vi-VN" sz="2800" dirty="0"/>
              <a:t>các b</a:t>
            </a:r>
            <a:r>
              <a:rPr lang="en-US" sz="2800" dirty="0"/>
              <a:t>ạ</a:t>
            </a:r>
            <a:r>
              <a:rPr lang="vi-VN" sz="2800" dirty="0"/>
              <a:t>n trong tranh.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> </a:t>
            </a:r>
            <a:r>
              <a:rPr lang="en-US" sz="2800" dirty="0" smtClean="0"/>
              <a:t>     </a:t>
            </a:r>
            <a:r>
              <a:rPr lang="vi-VN" sz="2800" dirty="0" smtClean="0"/>
              <a:t>So </a:t>
            </a:r>
            <a:r>
              <a:rPr lang="vi-VN" sz="2800" dirty="0"/>
              <a:t>sánh cách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khiển</a:t>
            </a:r>
            <a:r>
              <a:rPr lang="en-US" sz="2800" dirty="0"/>
              <a:t> </a:t>
            </a:r>
            <a:r>
              <a:rPr lang="vi-VN" sz="2800" dirty="0"/>
              <a:t>xe </a:t>
            </a:r>
            <a:r>
              <a:rPr lang="en-US" sz="2800" dirty="0" err="1"/>
              <a:t>đạ</a:t>
            </a:r>
            <a:r>
              <a:rPr lang="vi-VN" sz="2800" dirty="0"/>
              <a:t>p </a:t>
            </a:r>
            <a:r>
              <a:rPr lang="vi-VN" sz="2800" dirty="0" smtClean="0"/>
              <a:t>c</a:t>
            </a:r>
            <a:r>
              <a:rPr lang="en-US" sz="2800" dirty="0"/>
              <a:t>ủ</a:t>
            </a:r>
            <a:r>
              <a:rPr lang="vi-VN" sz="2800" dirty="0" smtClean="0"/>
              <a:t>a </a:t>
            </a:r>
            <a:r>
              <a:rPr lang="vi-VN" sz="2800" dirty="0"/>
              <a:t>em và các </a:t>
            </a:r>
            <a:r>
              <a:rPr lang="vi-VN" sz="2800" dirty="0" smtClean="0"/>
              <a:t>b</a:t>
            </a:r>
            <a:r>
              <a:rPr lang="en-US" sz="2800" dirty="0"/>
              <a:t>ạ</a:t>
            </a:r>
            <a:r>
              <a:rPr lang="vi-VN" sz="2800" dirty="0" smtClean="0"/>
              <a:t>n</a:t>
            </a:r>
            <a:r>
              <a:rPr lang="vi-VN" sz="2800" dirty="0"/>
              <a:t>.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65" t="4180" r="10084" b="44890"/>
          <a:stretch/>
        </p:blipFill>
        <p:spPr>
          <a:xfrm>
            <a:off x="1104900" y="1276350"/>
            <a:ext cx="7086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9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457200" cy="85725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0825FC"/>
                </a:solidFill>
              </a:rPr>
              <a:t>c)</a:t>
            </a:r>
            <a:endParaRPr lang="en-US" sz="2800" dirty="0">
              <a:solidFill>
                <a:srgbClr val="0825FC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25" t="57925" r="12213" b="15889"/>
          <a:stretch/>
        </p:blipFill>
        <p:spPr>
          <a:xfrm>
            <a:off x="457200" y="209550"/>
            <a:ext cx="8382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1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/>
          <p:cNvSpPr/>
          <p:nvPr/>
        </p:nvSpPr>
        <p:spPr>
          <a:xfrm>
            <a:off x="3048000" y="1600200"/>
            <a:ext cx="3581400" cy="13144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2876550"/>
            <a:ext cx="6667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4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4-Point Star 6"/>
          <p:cNvSpPr/>
          <p:nvPr/>
        </p:nvSpPr>
        <p:spPr>
          <a:xfrm>
            <a:off x="1371600" y="1543050"/>
            <a:ext cx="609600" cy="514350"/>
          </a:xfrm>
          <a:prstGeom prst="star4">
            <a:avLst>
              <a:gd name="adj" fmla="val 723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4-Point Star 7"/>
          <p:cNvSpPr/>
          <p:nvPr/>
        </p:nvSpPr>
        <p:spPr>
          <a:xfrm>
            <a:off x="1295400" y="1428750"/>
            <a:ext cx="609600" cy="514350"/>
          </a:xfrm>
          <a:prstGeom prst="star4">
            <a:avLst>
              <a:gd name="adj" fmla="val 723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1600" y="457202"/>
            <a:ext cx="64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11 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05000" y="971550"/>
            <a:ext cx="5410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b="1" dirty="0" smtClean="0">
              <a:ln w="11430"/>
              <a:solidFill>
                <a:srgbClr val="0825F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 algn="ctr"/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TapTheDucBuoiSang-BeMaiVy-705617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23" end="132449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2677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6" grpId="0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95400" y="1504950"/>
            <a:ext cx="658866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>
              <a:buFontTx/>
              <a:buAutoNum type="alphaLcParenR"/>
            </a:pP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3200" dirty="0" smtClean="0">
              <a:solidFill>
                <a:srgbClr val="0825FC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LcParenR"/>
            </a:pP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en-US" sz="3200" dirty="0" smtClean="0">
              <a:solidFill>
                <a:srgbClr val="0825FC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LcParenR"/>
            </a:pP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en-US" sz="3200" dirty="0" smtClean="0">
              <a:solidFill>
                <a:srgbClr val="0825F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b="1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</a:rPr>
              <a:t>Điều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khiển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đạp</a:t>
            </a:r>
            <a:r>
              <a:rPr lang="en-US" sz="3200" b="1" dirty="0">
                <a:solidFill>
                  <a:srgbClr val="FF0000"/>
                </a:solidFill>
              </a:rPr>
              <a:t> an </a:t>
            </a:r>
            <a:r>
              <a:rPr lang="en-US" sz="3200" b="1" dirty="0" err="1" smtClean="0">
                <a:solidFill>
                  <a:srgbClr val="FF0000"/>
                </a:solidFill>
              </a:rPr>
              <a:t>toàn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35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76400" y="514350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SG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b="1" dirty="0" smtClean="0">
              <a:ln w="11430"/>
              <a:solidFill>
                <a:srgbClr val="0825F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056543"/>
            <a:ext cx="6779340" cy="9818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76400" y="2533500"/>
            <a:ext cx="6019800" cy="9392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b="1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</a:rPr>
              <a:t>Điều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khiển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đạp</a:t>
            </a:r>
            <a:r>
              <a:rPr lang="en-US" sz="3200" b="1" dirty="0">
                <a:solidFill>
                  <a:srgbClr val="FF0000"/>
                </a:solidFill>
              </a:rPr>
              <a:t> an </a:t>
            </a:r>
            <a:r>
              <a:rPr lang="en-US" sz="3200" b="1" dirty="0" err="1" smtClean="0">
                <a:solidFill>
                  <a:srgbClr val="FF0000"/>
                </a:solidFill>
              </a:rPr>
              <a:t>toàn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3230" y="1987604"/>
            <a:ext cx="73127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 </a:t>
            </a:r>
            <a:r>
              <a:rPr lang="nl-NL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 An toàn giao </a:t>
            </a:r>
            <a:r>
              <a:rPr lang="nl-NL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3845" y="3503440"/>
            <a:ext cx="65521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3200" dirty="0" smtClean="0">
              <a:solidFill>
                <a:srgbClr val="0825F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-23677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409082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1449"/>
            <a:ext cx="9079791" cy="1066799"/>
          </a:xfrm>
        </p:spPr>
        <p:txBody>
          <a:bodyPr>
            <a:noAutofit/>
          </a:bodyPr>
          <a:lstStyle/>
          <a:p>
            <a:pPr algn="l"/>
            <a:r>
              <a:rPr lang="vi-VN" sz="2800" dirty="0"/>
              <a:t>Quan sát tranh và </a:t>
            </a:r>
            <a:r>
              <a:rPr lang="vi-VN" sz="2800" dirty="0" smtClean="0"/>
              <a:t>ch</a:t>
            </a:r>
            <a:r>
              <a:rPr lang="en-US" sz="2800" dirty="0"/>
              <a:t>ỉ</a:t>
            </a:r>
            <a:r>
              <a:rPr lang="vi-VN" sz="2800" dirty="0" smtClean="0"/>
              <a:t> </a:t>
            </a:r>
            <a:r>
              <a:rPr lang="vi-VN" sz="2800" dirty="0"/>
              <a:t>ra </a:t>
            </a:r>
            <a:r>
              <a:rPr lang="vi-VN" sz="2800" dirty="0" smtClean="0"/>
              <a:t>nh</a:t>
            </a:r>
            <a:r>
              <a:rPr lang="en-US" sz="2800" dirty="0"/>
              <a:t>ữ</a:t>
            </a:r>
            <a:r>
              <a:rPr lang="vi-VN" sz="2800" dirty="0" smtClean="0"/>
              <a:t>ng </a:t>
            </a:r>
            <a:r>
              <a:rPr lang="vi-VN" sz="2800" dirty="0"/>
              <a:t>hành vi </a:t>
            </a:r>
            <a:r>
              <a:rPr lang="en-US" sz="2800" dirty="0"/>
              <a:t>đ</a:t>
            </a:r>
            <a:r>
              <a:rPr lang="vi-VN" sz="2800" dirty="0" smtClean="0"/>
              <a:t>i</a:t>
            </a:r>
            <a:r>
              <a:rPr lang="en-US" sz="2800" dirty="0" smtClean="0"/>
              <a:t>ề</a:t>
            </a:r>
            <a:r>
              <a:rPr lang="vi-VN" sz="2800" dirty="0" smtClean="0"/>
              <a:t>u khi</a:t>
            </a:r>
            <a:r>
              <a:rPr lang="en-US" sz="2800" dirty="0" smtClean="0"/>
              <a:t>ể</a:t>
            </a:r>
            <a:r>
              <a:rPr lang="vi-VN" sz="2800" dirty="0" smtClean="0"/>
              <a:t>n </a:t>
            </a:r>
            <a:r>
              <a:rPr lang="vi-VN" sz="2800" dirty="0"/>
              <a:t>xe </a:t>
            </a:r>
            <a:r>
              <a:rPr lang="en-US" sz="2800" dirty="0" err="1" smtClean="0"/>
              <a:t>đạ</a:t>
            </a:r>
            <a:r>
              <a:rPr lang="vi-VN" sz="2800" dirty="0" smtClean="0"/>
              <a:t>p </a:t>
            </a:r>
            <a:r>
              <a:rPr lang="en-US" sz="2800" dirty="0" smtClean="0"/>
              <a:t>k</a:t>
            </a:r>
            <a:r>
              <a:rPr lang="vi-VN" sz="2800" dirty="0" smtClean="0"/>
              <a:t>hông </a:t>
            </a:r>
            <a:r>
              <a:rPr lang="vi-VN" sz="2800" dirty="0"/>
              <a:t>an toàn</a:t>
            </a:r>
            <a:r>
              <a:rPr lang="vi-VN" sz="2800" dirty="0" smtClean="0"/>
              <a:t>.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309" y="876300"/>
            <a:ext cx="2834886" cy="2170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265" y="895351"/>
            <a:ext cx="2816596" cy="2151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446" y="863237"/>
            <a:ext cx="2834886" cy="2200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42" y="3071811"/>
            <a:ext cx="2822693" cy="2158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9072" y="3071811"/>
            <a:ext cx="2828789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6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76400" y="514351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SG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b="1" dirty="0" smtClean="0">
              <a:ln w="11430"/>
              <a:solidFill>
                <a:srgbClr val="0825F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hinh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352550"/>
            <a:ext cx="6858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WordArt 7">
            <a:hlinkClick r:id="rId5" action="ppaction://hlinkfile"/>
          </p:cNvPr>
          <p:cNvSpPr>
            <a:spLocks noChangeArrowheads="1" noChangeShapeType="1" noTextEdit="1"/>
          </p:cNvSpPr>
          <p:nvPr/>
        </p:nvSpPr>
        <p:spPr bwMode="auto">
          <a:xfrm>
            <a:off x="2895600" y="2266950"/>
            <a:ext cx="3733800" cy="1219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Vận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dụng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trải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nghiệm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3400" y="-2476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8410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76400" y="514350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SG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b="1" dirty="0" smtClean="0">
              <a:ln w="11430"/>
              <a:solidFill>
                <a:srgbClr val="0825F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2351" b="6740"/>
          <a:stretch/>
        </p:blipFill>
        <p:spPr>
          <a:xfrm>
            <a:off x="494069" y="2983658"/>
            <a:ext cx="8229601" cy="68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099125"/>
            <a:ext cx="6779340" cy="130465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4069" y="-20666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21498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53"/>
            <a:ext cx="9144000" cy="857250"/>
          </a:xfrm>
        </p:spPr>
        <p:txBody>
          <a:bodyPr>
            <a:noAutofit/>
          </a:bodyPr>
          <a:lstStyle/>
          <a:p>
            <a:pPr algn="l"/>
            <a:r>
              <a:rPr lang="vi-VN" sz="2800" dirty="0"/>
              <a:t>Quan sát tranh và ch</a:t>
            </a:r>
            <a:r>
              <a:rPr lang="en-US" sz="2800" dirty="0"/>
              <a:t>ỉ </a:t>
            </a:r>
            <a:r>
              <a:rPr lang="vi-VN" sz="2800" dirty="0"/>
              <a:t>ra những vi</a:t>
            </a:r>
            <a:r>
              <a:rPr lang="en-US" sz="2800" dirty="0"/>
              <a:t>ệ</a:t>
            </a:r>
            <a:r>
              <a:rPr lang="vi-VN" sz="2800" dirty="0"/>
              <a:t>c nên </a:t>
            </a:r>
            <a:r>
              <a:rPr lang="en-US" sz="2800" dirty="0" smtClean="0"/>
              <a:t>l</a:t>
            </a:r>
            <a:r>
              <a:rPr lang="vi-VN" sz="2800" dirty="0" smtClean="0"/>
              <a:t>àm </a:t>
            </a:r>
            <a:r>
              <a:rPr lang="vi-VN" sz="2800" dirty="0"/>
              <a:t>và không nên </a:t>
            </a:r>
            <a:r>
              <a:rPr lang="en-US" sz="2800" dirty="0" smtClean="0"/>
              <a:t>l</a:t>
            </a:r>
            <a:r>
              <a:rPr lang="vi-VN" sz="2800" dirty="0" smtClean="0"/>
              <a:t>àm </a:t>
            </a:r>
            <a:r>
              <a:rPr lang="vi-VN" sz="2800" dirty="0"/>
              <a:t>khi </a:t>
            </a:r>
            <a:r>
              <a:rPr lang="en-US" sz="2800" dirty="0" err="1"/>
              <a:t>điề</a:t>
            </a:r>
            <a:r>
              <a:rPr lang="vi-VN" sz="2800" dirty="0"/>
              <a:t>u khi</a:t>
            </a:r>
            <a:r>
              <a:rPr lang="en-US" sz="2800" dirty="0"/>
              <a:t>ể</a:t>
            </a:r>
            <a:r>
              <a:rPr lang="vi-VN" sz="2800" dirty="0"/>
              <a:t>n xe </a:t>
            </a:r>
            <a:r>
              <a:rPr lang="en-US" sz="2800" dirty="0" err="1"/>
              <a:t>đạ</a:t>
            </a:r>
            <a:r>
              <a:rPr lang="vi-VN" sz="2800" dirty="0" smtClean="0"/>
              <a:t>p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866503"/>
            <a:ext cx="2719052" cy="19915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433" y="2952749"/>
            <a:ext cx="2658086" cy="1909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952750"/>
            <a:ext cx="2694666" cy="19097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433" y="890995"/>
            <a:ext cx="2694666" cy="196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9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52600" y="742950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SG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b="1" dirty="0" smtClean="0">
              <a:ln w="11430"/>
              <a:solidFill>
                <a:srgbClr val="0825F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4-Point Star 8"/>
          <p:cNvSpPr/>
          <p:nvPr/>
        </p:nvSpPr>
        <p:spPr>
          <a:xfrm>
            <a:off x="1252947" y="3047257"/>
            <a:ext cx="381000" cy="304800"/>
          </a:xfrm>
          <a:prstGeom prst="star4">
            <a:avLst>
              <a:gd name="adj" fmla="val 723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8800" y="3481364"/>
            <a:ext cx="8001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 smtClean="0">
                <a:ln>
                  <a:solidFill>
                    <a:srgbClr val="00B050"/>
                  </a:solidFill>
                </a:ln>
                <a:solidFill>
                  <a:srgbClr val="F79646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000" dirty="0" smtClean="0">
                <a:ln>
                  <a:solidFill>
                    <a:srgbClr val="00B050"/>
                  </a:solidFill>
                </a:ln>
                <a:solidFill>
                  <a:srgbClr val="F796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n>
                  <a:solidFill>
                    <a:srgbClr val="00B050"/>
                  </a:solidFill>
                </a:ln>
                <a:solidFill>
                  <a:srgbClr val="F79646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000" dirty="0" smtClean="0">
                <a:ln>
                  <a:solidFill>
                    <a:srgbClr val="00B050"/>
                  </a:solidFill>
                </a:ln>
                <a:solidFill>
                  <a:srgbClr val="F796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n>
                  <a:solidFill>
                    <a:srgbClr val="00B050"/>
                  </a:solidFill>
                </a:ln>
                <a:solidFill>
                  <a:srgbClr val="F7964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 smtClean="0">
                <a:ln>
                  <a:solidFill>
                    <a:srgbClr val="00B050"/>
                  </a:solidFill>
                </a:ln>
                <a:solidFill>
                  <a:srgbClr val="F796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n>
                  <a:solidFill>
                    <a:srgbClr val="00B050"/>
                  </a:solidFill>
                </a:ln>
                <a:solidFill>
                  <a:srgbClr val="F7964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i="1" dirty="0">
              <a:ln>
                <a:solidFill>
                  <a:srgbClr val="00B050"/>
                </a:solidFill>
              </a:ln>
              <a:solidFill>
                <a:srgbClr val="F79646"/>
              </a:solidFill>
            </a:endParaRPr>
          </a:p>
        </p:txBody>
      </p:sp>
      <p:sp>
        <p:nvSpPr>
          <p:cNvPr id="12" name="4-Point Star 11"/>
          <p:cNvSpPr/>
          <p:nvPr/>
        </p:nvSpPr>
        <p:spPr>
          <a:xfrm>
            <a:off x="1252947" y="2488551"/>
            <a:ext cx="381000" cy="304800"/>
          </a:xfrm>
          <a:prstGeom prst="star4">
            <a:avLst>
              <a:gd name="adj" fmla="val 723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86205" y="2363952"/>
            <a:ext cx="6172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Sơ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</a:t>
            </a:r>
            <a:r>
              <a:rPr lang="en-US" sz="30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ết</a:t>
            </a:r>
            <a:r>
              <a:rPr lang="en-US" sz="30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0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hoạt</a:t>
            </a:r>
            <a:r>
              <a:rPr lang="en-US" sz="30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0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0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tuần</a:t>
            </a:r>
            <a:r>
              <a:rPr lang="en-US" sz="30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qua</a:t>
            </a:r>
            <a:endParaRPr lang="en-US" sz="3000" dirty="0">
              <a:solidFill>
                <a:srgbClr val="0825FC"/>
              </a:solidFill>
            </a:endParaRPr>
          </a:p>
        </p:txBody>
      </p:sp>
      <p:sp>
        <p:nvSpPr>
          <p:cNvPr id="15" name="4-Point Star 14"/>
          <p:cNvSpPr/>
          <p:nvPr/>
        </p:nvSpPr>
        <p:spPr>
          <a:xfrm>
            <a:off x="1252947" y="3605963"/>
            <a:ext cx="381000" cy="304800"/>
          </a:xfrm>
          <a:prstGeom prst="star4">
            <a:avLst>
              <a:gd name="adj" fmla="val 723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86205" y="2922658"/>
            <a:ext cx="60500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endParaRPr lang="en-US" sz="3000" dirty="0">
              <a:solidFill>
                <a:srgbClr val="0825FC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94" r="26940"/>
          <a:stretch/>
        </p:blipFill>
        <p:spPr>
          <a:xfrm>
            <a:off x="1981200" y="1312436"/>
            <a:ext cx="4953000" cy="97079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86205" y="3954177"/>
            <a:ext cx="61105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3000" dirty="0">
              <a:solidFill>
                <a:srgbClr val="0825F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526" y="4038083"/>
            <a:ext cx="573074" cy="487722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33400" y="-15848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84836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echi133959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2500" b="10393"/>
          <a:stretch>
            <a:fillRect/>
          </a:stretch>
        </p:blipFill>
        <p:spPr bwMode="auto">
          <a:xfrm>
            <a:off x="1752600" y="571500"/>
            <a:ext cx="5852126" cy="329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echi1339592"/>
          <p:cNvPicPr>
            <a:picLocks noChangeAspect="1" noChangeArrowheads="1"/>
          </p:cNvPicPr>
          <p:nvPr/>
        </p:nvPicPr>
        <p:blipFill>
          <a:blip r:embed="rId3"/>
          <a:srcRect l="12500" b="103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-228600" y="2588955"/>
            <a:ext cx="5029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292677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5751"/>
            <a:ext cx="8229600" cy="308372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2550"/>
            <a:ext cx="8839200" cy="1447800"/>
          </a:xfrm>
        </p:spPr>
        <p:txBody>
          <a:bodyPr>
            <a:normAutofit/>
          </a:bodyPr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742950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SG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b="1" dirty="0" smtClean="0">
              <a:ln w="11430"/>
              <a:solidFill>
                <a:srgbClr val="0825F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369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5751"/>
            <a:ext cx="8229600" cy="308372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2550"/>
            <a:ext cx="8839200" cy="1447800"/>
          </a:xfrm>
        </p:spPr>
        <p:txBody>
          <a:bodyPr>
            <a:normAutofit/>
          </a:bodyPr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742950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SG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b="1" dirty="0" smtClean="0">
              <a:ln w="11430"/>
              <a:solidFill>
                <a:srgbClr val="0825F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4-Point Star 8"/>
          <p:cNvSpPr/>
          <p:nvPr/>
        </p:nvSpPr>
        <p:spPr>
          <a:xfrm>
            <a:off x="1221377" y="2524446"/>
            <a:ext cx="381000" cy="304800"/>
          </a:xfrm>
          <a:prstGeom prst="star4">
            <a:avLst>
              <a:gd name="adj" fmla="val 723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83408" y="2937340"/>
            <a:ext cx="8001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 smtClean="0">
                <a:ln>
                  <a:solidFill>
                    <a:srgbClr val="00B050"/>
                  </a:solidFill>
                </a:ln>
                <a:solidFill>
                  <a:srgbClr val="F79646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000" dirty="0" smtClean="0">
                <a:ln>
                  <a:solidFill>
                    <a:srgbClr val="00B050"/>
                  </a:solidFill>
                </a:ln>
                <a:solidFill>
                  <a:srgbClr val="F796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n>
                  <a:solidFill>
                    <a:srgbClr val="00B050"/>
                  </a:solidFill>
                </a:ln>
                <a:solidFill>
                  <a:srgbClr val="F79646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000" dirty="0" smtClean="0">
                <a:ln>
                  <a:solidFill>
                    <a:srgbClr val="00B050"/>
                  </a:solidFill>
                </a:ln>
                <a:solidFill>
                  <a:srgbClr val="F796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n>
                  <a:solidFill>
                    <a:srgbClr val="00B050"/>
                  </a:solidFill>
                </a:ln>
                <a:solidFill>
                  <a:srgbClr val="F7964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 smtClean="0">
                <a:ln>
                  <a:solidFill>
                    <a:srgbClr val="00B050"/>
                  </a:solidFill>
                </a:ln>
                <a:solidFill>
                  <a:srgbClr val="F796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n>
                  <a:solidFill>
                    <a:srgbClr val="00B050"/>
                  </a:solidFill>
                </a:ln>
                <a:solidFill>
                  <a:srgbClr val="F7964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i="1" dirty="0">
              <a:ln>
                <a:solidFill>
                  <a:srgbClr val="00B050"/>
                </a:solidFill>
              </a:ln>
              <a:solidFill>
                <a:srgbClr val="F79646"/>
              </a:solidFill>
            </a:endParaRPr>
          </a:p>
        </p:txBody>
      </p:sp>
      <p:sp>
        <p:nvSpPr>
          <p:cNvPr id="12" name="4-Point Star 11"/>
          <p:cNvSpPr/>
          <p:nvPr/>
        </p:nvSpPr>
        <p:spPr>
          <a:xfrm>
            <a:off x="1219200" y="2016665"/>
            <a:ext cx="381000" cy="304800"/>
          </a:xfrm>
          <a:prstGeom prst="star4">
            <a:avLst>
              <a:gd name="adj" fmla="val 723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1892066"/>
            <a:ext cx="6172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Sơ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</a:t>
            </a:r>
            <a:r>
              <a:rPr lang="en-US" sz="30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ết</a:t>
            </a:r>
            <a:r>
              <a:rPr lang="en-US" sz="30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0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hoạt</a:t>
            </a:r>
            <a:r>
              <a:rPr lang="en-US" sz="30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0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0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tuần</a:t>
            </a:r>
            <a:r>
              <a:rPr lang="en-US" sz="30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qua</a:t>
            </a:r>
            <a:endParaRPr lang="en-US" sz="3000" dirty="0">
              <a:solidFill>
                <a:srgbClr val="0825FC"/>
              </a:solidFill>
            </a:endParaRPr>
          </a:p>
        </p:txBody>
      </p:sp>
      <p:sp>
        <p:nvSpPr>
          <p:cNvPr id="15" name="4-Point Star 14"/>
          <p:cNvSpPr/>
          <p:nvPr/>
        </p:nvSpPr>
        <p:spPr>
          <a:xfrm>
            <a:off x="1219200" y="3026747"/>
            <a:ext cx="381000" cy="304800"/>
          </a:xfrm>
          <a:prstGeom prst="star4">
            <a:avLst>
              <a:gd name="adj" fmla="val 723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83408" y="2413688"/>
            <a:ext cx="60500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endParaRPr lang="en-US" sz="3000" dirty="0">
              <a:solidFill>
                <a:srgbClr val="0825F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15" y="3484524"/>
            <a:ext cx="579170" cy="4877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83408" y="3418248"/>
            <a:ext cx="61105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0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3000" dirty="0">
              <a:solidFill>
                <a:srgbClr val="0825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4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14" grpId="0"/>
      <p:bldP spid="15" grpId="0" animBg="1"/>
      <p:bldP spid="1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52600" y="742951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SG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b="1" dirty="0" smtClean="0">
              <a:ln w="11430"/>
              <a:solidFill>
                <a:srgbClr val="0825F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4400" y="1352549"/>
            <a:ext cx="7239000" cy="13290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2952750"/>
            <a:ext cx="8001000" cy="1848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smtClean="0">
                <a:solidFill>
                  <a:srgbClr val="0825FC"/>
                </a:solidFill>
                <a:effectLst/>
                <a:latin typeface="Times New Roman"/>
                <a:ea typeface="Calibri"/>
                <a:cs typeface="Times New Roman"/>
              </a:rPr>
              <a:t>    </a:t>
            </a:r>
            <a:r>
              <a:rPr lang="en-US" sz="3600" b="1" u="sng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Hoạt</a:t>
            </a:r>
            <a:r>
              <a:rPr lang="en-US" sz="3600" b="1" u="sng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600" b="1" u="sng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1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825F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Sơ</a:t>
            </a:r>
            <a:r>
              <a:rPr lang="en-US" sz="3200" b="1" dirty="0" smtClean="0">
                <a:solidFill>
                  <a:srgbClr val="0825F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825FC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</a:t>
            </a:r>
            <a:r>
              <a:rPr lang="en-US" sz="3200" b="1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ết</a:t>
            </a:r>
            <a:r>
              <a:rPr lang="en-US" sz="3200" b="1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hoạt</a:t>
            </a:r>
            <a:r>
              <a:rPr lang="en-US" sz="3200" b="1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200" b="1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b="1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tuần</a:t>
            </a:r>
            <a:r>
              <a:rPr lang="en-US" sz="3200" b="1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qua</a:t>
            </a:r>
            <a:endParaRPr lang="en-US" sz="3200" dirty="0" smtClean="0">
              <a:solidFill>
                <a:srgbClr val="0825FC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2400" dirty="0">
              <a:solidFill>
                <a:srgbClr val="0825FC"/>
              </a:solidFill>
              <a:ea typeface="Calibri"/>
              <a:cs typeface="Times New Roman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3400" y="54263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93020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52600" y="742951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SG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b="1" dirty="0" smtClean="0">
              <a:ln w="11430"/>
              <a:solidFill>
                <a:srgbClr val="0825F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4400" y="1352548"/>
            <a:ext cx="7086600" cy="13716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8965" y="2666660"/>
            <a:ext cx="8686800" cy="1295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  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Hoạt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2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b="1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b="1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b="1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200" dirty="0">
              <a:solidFill>
                <a:srgbClr val="0825FC"/>
              </a:solidFill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5600" y="3962399"/>
            <a:ext cx="38100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8235" y="-314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93909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52600" y="368230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SG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b="1" dirty="0" smtClean="0">
              <a:ln w="11430"/>
              <a:solidFill>
                <a:srgbClr val="0825F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7757" r="4838" b="-7697"/>
          <a:stretch/>
        </p:blipFill>
        <p:spPr>
          <a:xfrm>
            <a:off x="876300" y="819150"/>
            <a:ext cx="6743700" cy="1143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52400" y="1734615"/>
            <a:ext cx="8686800" cy="678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   </a:t>
            </a:r>
            <a:r>
              <a:rPr lang="en-US" sz="3200" b="1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u="sng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b="1" u="sng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u="sng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u="sng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u="sng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200" u="sng" dirty="0">
              <a:solidFill>
                <a:srgbClr val="0825FC"/>
              </a:solidFill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2304663"/>
            <a:ext cx="89154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en-US" sz="2600" dirty="0">
              <a:solidFill>
                <a:srgbClr val="0825F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*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Đi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đều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đúng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giờ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trật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cs typeface="Times New Roman"/>
              </a:rPr>
              <a:t>giờ</a:t>
            </a:r>
            <a:r>
              <a:rPr lang="en-US" sz="2600" dirty="0">
                <a:solidFill>
                  <a:srgbClr val="0825FC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cs typeface="Times New Roman"/>
              </a:rPr>
              <a:t>học</a:t>
            </a:r>
            <a:r>
              <a:rPr lang="en-US" sz="2600" dirty="0">
                <a:solidFill>
                  <a:srgbClr val="0825FC"/>
                </a:solidFill>
                <a:latin typeface="Times New Roman"/>
                <a:cs typeface="Times New Roman"/>
              </a:rPr>
              <a:t>, </a:t>
            </a:r>
            <a:r>
              <a:rPr lang="en-US" sz="26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xếp</a:t>
            </a:r>
            <a:r>
              <a:rPr lang="en-US" sz="26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hàng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chào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cờ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dục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giữa</a:t>
            </a:r>
            <a:r>
              <a:rPr lang="en-US" sz="26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giờ</a:t>
            </a:r>
            <a:r>
              <a:rPr lang="en-US" sz="26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nghiêm</a:t>
            </a:r>
            <a:r>
              <a:rPr lang="en-US" sz="26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túc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600" dirty="0">
              <a:solidFill>
                <a:srgbClr val="0825FC"/>
              </a:solidFill>
              <a:ea typeface="Calibri"/>
              <a:cs typeface="Times New Roman"/>
            </a:endParaRPr>
          </a:p>
          <a:p>
            <a:pPr algn="just">
              <a:spcAft>
                <a:spcPts val="1000"/>
              </a:spcAft>
            </a:pP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*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Giữ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gìn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vệ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sinh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6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26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trí</a:t>
            </a:r>
            <a:r>
              <a:rPr lang="en-US" sz="26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lớp</a:t>
            </a:r>
            <a:r>
              <a:rPr lang="en-US" sz="26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6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6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600" dirty="0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chống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 smtClean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bệnh</a:t>
            </a:r>
            <a:r>
              <a:rPr lang="en-US" sz="2600" dirty="0">
                <a:solidFill>
                  <a:srgbClr val="0825FC"/>
                </a:solidFill>
                <a:latin typeface="Times New Roman"/>
                <a:ea typeface="Calibri"/>
                <a:cs typeface="Times New Roman"/>
              </a:rPr>
              <a:t>,</a:t>
            </a:r>
            <a:r>
              <a:rPr lang="en-US" sz="26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cs typeface="Times New Roman"/>
              </a:rPr>
              <a:t>thực</a:t>
            </a:r>
            <a:r>
              <a:rPr lang="en-US" sz="2600" dirty="0">
                <a:solidFill>
                  <a:srgbClr val="0825FC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cs typeface="Times New Roman"/>
              </a:rPr>
              <a:t>hiện</a:t>
            </a:r>
            <a:r>
              <a:rPr lang="en-US" sz="2600" dirty="0">
                <a:solidFill>
                  <a:srgbClr val="0825FC"/>
                </a:solidFill>
                <a:latin typeface="Times New Roman"/>
                <a:cs typeface="Times New Roman"/>
              </a:rPr>
              <a:t> an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cs typeface="Times New Roman"/>
              </a:rPr>
              <a:t>toàn</a:t>
            </a:r>
            <a:r>
              <a:rPr lang="en-US" sz="2600" dirty="0">
                <a:solidFill>
                  <a:srgbClr val="0825FC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/>
                <a:cs typeface="Times New Roman"/>
              </a:rPr>
              <a:t>giao</a:t>
            </a:r>
            <a:r>
              <a:rPr lang="en-US" sz="2600" dirty="0">
                <a:solidFill>
                  <a:srgbClr val="0825FC"/>
                </a:solidFill>
                <a:latin typeface="Times New Roman"/>
                <a:cs typeface="Times New Roman"/>
              </a:rPr>
              <a:t> </a:t>
            </a:r>
            <a:r>
              <a:rPr lang="en-US" sz="2600" dirty="0" err="1" smtClean="0">
                <a:solidFill>
                  <a:srgbClr val="0825FC"/>
                </a:solidFill>
                <a:latin typeface="Times New Roman"/>
                <a:cs typeface="Times New Roman"/>
              </a:rPr>
              <a:t>thông</a:t>
            </a:r>
            <a:r>
              <a:rPr lang="en-US" sz="2600" dirty="0" smtClean="0">
                <a:solidFill>
                  <a:srgbClr val="0825FC"/>
                </a:solidFill>
                <a:latin typeface="Times New Roman"/>
                <a:cs typeface="Times New Roman"/>
              </a:rPr>
              <a:t>; </a:t>
            </a:r>
            <a:r>
              <a:rPr lang="en-US" sz="26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6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6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6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6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600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en-US" sz="2600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600" dirty="0">
                <a:solidFill>
                  <a:srgbClr val="0825FC"/>
                </a:solidFill>
                <a:latin typeface="Times New Roman"/>
                <a:cs typeface="Times New Roman"/>
              </a:rPr>
              <a:t> 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-154713"/>
            <a:ext cx="8229600" cy="631350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0742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52600" y="551780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SG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b="1" dirty="0" smtClean="0">
              <a:ln w="11430"/>
              <a:solidFill>
                <a:srgbClr val="0825F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43000" y="1117505"/>
            <a:ext cx="6781800" cy="13018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0830" y="2647950"/>
            <a:ext cx="72699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-16529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5008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76400" y="514350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SG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SG" sz="3200" b="1" dirty="0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ln w="11430"/>
                <a:solidFill>
                  <a:srgbClr val="0825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b="1" dirty="0" smtClean="0">
              <a:ln w="11430"/>
              <a:solidFill>
                <a:srgbClr val="0825F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0533" b="6739"/>
          <a:stretch/>
        </p:blipFill>
        <p:spPr>
          <a:xfrm>
            <a:off x="609600" y="3333750"/>
            <a:ext cx="8229601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099125"/>
            <a:ext cx="6779340" cy="130465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3230" y="2369164"/>
            <a:ext cx="7312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0825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2590" y="-20666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53369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2423</TotalTime>
  <Words>774</Words>
  <Application>Microsoft Office PowerPoint</Application>
  <PresentationFormat>On-screen Show (16:9)</PresentationFormat>
  <Paragraphs>88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Constantia</vt:lpstr>
      <vt:lpstr>Times New Roman</vt:lpstr>
      <vt:lpstr>Wingdings 2</vt:lpstr>
      <vt:lpstr>1_Office Theme</vt:lpstr>
      <vt:lpstr>Office Theme</vt:lpstr>
      <vt:lpstr>3_Office Theme</vt:lpstr>
      <vt:lpstr>Flow</vt:lpstr>
      <vt:lpstr>PowerPoint Presentation</vt:lpstr>
      <vt:lpstr>PowerPoint Presentation</vt:lpstr>
      <vt:lpstr>Thứ sáu ngày 08 tháng 11 năm 2024</vt:lpstr>
      <vt:lpstr>Thứ sáu ngày 08 tháng 11 năm 2024</vt:lpstr>
      <vt:lpstr>Thứ sáu ngày 08 tháng 11 năm 2024</vt:lpstr>
      <vt:lpstr>Thứ sáu ngày 08 tháng 11 năm 2024</vt:lpstr>
      <vt:lpstr>Thứ sáu ngày 08 tháng 11 năm 2024</vt:lpstr>
      <vt:lpstr>Thứ sáu ngày 08 tháng 11 năm 2024</vt:lpstr>
      <vt:lpstr>Thứ sáu ngày 08 tháng 11 năm 2024</vt:lpstr>
      <vt:lpstr>Thứ sáu ngày 08 tháng 11 năm 2024</vt:lpstr>
      <vt:lpstr>Thứ sáu ngày 08 tháng 11 năm 2024</vt:lpstr>
      <vt:lpstr>Thứ sáu ngày 08 tháng 11 năm 2024</vt:lpstr>
      <vt:lpstr>PowerPoint Presentation</vt:lpstr>
      <vt:lpstr>PowerPoint Presentation</vt:lpstr>
      <vt:lpstr>PowerPoint Presentation</vt:lpstr>
      <vt:lpstr>Thứ sáu ngày 08 tháng 11 năm 2024</vt:lpstr>
      <vt:lpstr>a) Quan sát tranh và cho biết những việc cần làm trước khi điều khiển xe. </vt:lpstr>
      <vt:lpstr>   b) Quan sát tranh và chỉ ra cách điều khiển xe đạp của các bạn trong tranh.        So sánh cách điều khiển xe đạp của em và các bạn. </vt:lpstr>
      <vt:lpstr>c)</vt:lpstr>
      <vt:lpstr>Bài 1: Điều khiển xe đạp an toàn</vt:lpstr>
      <vt:lpstr>Thứ sáu ngày 08 tháng 11 năm 2024</vt:lpstr>
      <vt:lpstr>Quan sát tranh và chỉ ra những hành vi điều khiển xe đạp không an toàn.</vt:lpstr>
      <vt:lpstr>Thứ sáu ngày 08 tháng 11 năm 2024</vt:lpstr>
      <vt:lpstr>Thứ sáu ngày 08 tháng 11 năm 2024</vt:lpstr>
      <vt:lpstr>Quan sát tranh và chỉ ra những việc nên làm và không nên làm khi điều khiển xe đạp.</vt:lpstr>
      <vt:lpstr>Thứ sáu ngày 08 tháng 11 năm 2024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 - ĐT QUẬN THANH KHÊ TRƯỜNG TIỂU HỌC HUỲNH NGỌC HUỆ</dc:title>
  <dc:creator>Welcome</dc:creator>
  <cp:lastModifiedBy>Admin</cp:lastModifiedBy>
  <cp:revision>257</cp:revision>
  <dcterms:created xsi:type="dcterms:W3CDTF">2016-04-23T14:01:09Z</dcterms:created>
  <dcterms:modified xsi:type="dcterms:W3CDTF">2024-11-07T23:56:40Z</dcterms:modified>
</cp:coreProperties>
</file>