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5"/>
  </p:notesMasterIdLst>
  <p:sldIdLst>
    <p:sldId id="298" r:id="rId2"/>
    <p:sldId id="365" r:id="rId3"/>
    <p:sldId id="366" r:id="rId4"/>
    <p:sldId id="367" r:id="rId5"/>
    <p:sldId id="368" r:id="rId6"/>
    <p:sldId id="369" r:id="rId7"/>
    <p:sldId id="316" r:id="rId8"/>
    <p:sldId id="295" r:id="rId9"/>
    <p:sldId id="348" r:id="rId10"/>
    <p:sldId id="350" r:id="rId11"/>
    <p:sldId id="371" r:id="rId12"/>
    <p:sldId id="372" r:id="rId13"/>
    <p:sldId id="373" r:id="rId14"/>
    <p:sldId id="337" r:id="rId15"/>
    <p:sldId id="351" r:id="rId16"/>
    <p:sldId id="334" r:id="rId17"/>
    <p:sldId id="374" r:id="rId18"/>
    <p:sldId id="299" r:id="rId19"/>
    <p:sldId id="300" r:id="rId20"/>
    <p:sldId id="301" r:id="rId21"/>
    <p:sldId id="302" r:id="rId22"/>
    <p:sldId id="303" r:id="rId23"/>
    <p:sldId id="284" r:id="rId2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anose="020B05030201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anose="020B05030201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anose="020B05030201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anose="020B05030201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anose="020B05030201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anose="020B05030201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anose="020B05030201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anose="020B05030201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anose="020B0503020102020204" pitchFamily="34" charset="0"/>
        <a:ea typeface="Arial" panose="020B0604020202020204" pitchFamily="34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94576"/>
  </p:normalViewPr>
  <p:slideViewPr>
    <p:cSldViewPr showGuides="1">
      <p:cViewPr varScale="1">
        <p:scale>
          <a:sx n="109" d="100"/>
          <a:sy n="109" d="100"/>
        </p:scale>
        <p:origin x="1116" y="120"/>
      </p:cViewPr>
      <p:guideLst>
        <p:guide orient="horz" pos="216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66316-2D24-4400-ADFA-6523A6099569}" type="doc">
      <dgm:prSet loTypeId="urn:microsoft.com/office/officeart/2008/layout/VerticalCurvedList#1" loCatId="list" qsTypeId="urn:microsoft.com/office/officeart/2005/8/quickstyle/simple3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0A8E844C-3D01-4AEB-BA67-0CCB68280124}">
      <dgm:prSet phldrT="[Text]" custT="1"/>
      <dgm:spPr/>
      <dgm:t>
        <a:bodyPr/>
        <a:lstStyle/>
        <a:p>
          <a:pPr algn="l"/>
          <a:r>
            <a:rPr lang="en-US" sz="2800" b="1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b="1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b="1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sao</a:t>
          </a:r>
          <a:r>
            <a:rPr lang="en-US" sz="2800" b="1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chép</a:t>
          </a:r>
          <a:r>
            <a:rPr lang="en-US" sz="2800" b="1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800" b="1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800" b="1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kích</a:t>
          </a:r>
          <a:r>
            <a:rPr lang="en-US" sz="2800" b="1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b="1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800" b="1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800" b="1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800" b="1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800" b="1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800" b="1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US" sz="2800" b="1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2800" b="1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2800" b="1" spc="3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59EF1-FA57-4872-A25F-EBAC4E262140}" type="parTrans" cxnId="{0BA97A84-A986-4DBA-BBEE-00D5879AC45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C3F9A-7444-4B35-9A7A-D5458741B188}" type="sibTrans" cxnId="{0BA97A84-A986-4DBA-BBEE-00D5879AC45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22852-93EE-4381-AECE-E7C57BD94BC8}">
      <dgm:prSet phldrT="[Text]" custT="1"/>
      <dgm:spPr/>
      <dgm:t>
        <a:bodyPr/>
        <a:lstStyle/>
        <a:p>
          <a:pPr algn="l"/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mới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5C6B64-03AF-4980-ACE9-34172A1859F0}" type="parTrans" cxnId="{484BDE33-8A75-47E8-B9D5-B547CC98DCC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14B2C-E995-485B-884E-FDDB96693FF9}" type="sibTrans" cxnId="{484BDE33-8A75-47E8-B9D5-B547CC98DCC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4A3825-3782-446D-803E-1A2554A12788}" type="pres">
      <dgm:prSet presAssocID="{15066316-2D24-4400-ADFA-6523A60995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4AB97C-A627-4C4E-815E-E4F99B2C3070}" type="pres">
      <dgm:prSet presAssocID="{15066316-2D24-4400-ADFA-6523A6099569}" presName="Name1" presStyleCnt="0"/>
      <dgm:spPr/>
      <dgm:t>
        <a:bodyPr/>
        <a:lstStyle/>
        <a:p>
          <a:endParaRPr lang="en-US"/>
        </a:p>
      </dgm:t>
    </dgm:pt>
    <dgm:pt modelId="{C3B8B986-D71A-48C4-B733-6ECEF40DB8EF}" type="pres">
      <dgm:prSet presAssocID="{15066316-2D24-4400-ADFA-6523A6099569}" presName="cycle" presStyleCnt="0"/>
      <dgm:spPr/>
      <dgm:t>
        <a:bodyPr/>
        <a:lstStyle/>
        <a:p>
          <a:endParaRPr lang="en-US"/>
        </a:p>
      </dgm:t>
    </dgm:pt>
    <dgm:pt modelId="{AAE0B215-6795-47D5-859E-6983AA99D7E4}" type="pres">
      <dgm:prSet presAssocID="{15066316-2D24-4400-ADFA-6523A6099569}" presName="srcNode" presStyleLbl="node1" presStyleIdx="0" presStyleCnt="2"/>
      <dgm:spPr/>
      <dgm:t>
        <a:bodyPr/>
        <a:lstStyle/>
        <a:p>
          <a:endParaRPr lang="en-US"/>
        </a:p>
      </dgm:t>
    </dgm:pt>
    <dgm:pt modelId="{D10619AF-8A17-4A2A-9BB7-1BED1A4AD7D2}" type="pres">
      <dgm:prSet presAssocID="{15066316-2D24-4400-ADFA-6523A6099569}" presName="conn" presStyleLbl="parChTrans1D2" presStyleIdx="0" presStyleCnt="1"/>
      <dgm:spPr/>
      <dgm:t>
        <a:bodyPr/>
        <a:lstStyle/>
        <a:p>
          <a:endParaRPr lang="en-US"/>
        </a:p>
      </dgm:t>
    </dgm:pt>
    <dgm:pt modelId="{29A78CE8-125E-4094-A266-26AED8F1B266}" type="pres">
      <dgm:prSet presAssocID="{15066316-2D24-4400-ADFA-6523A6099569}" presName="extraNode" presStyleLbl="node1" presStyleIdx="0" presStyleCnt="2"/>
      <dgm:spPr/>
      <dgm:t>
        <a:bodyPr/>
        <a:lstStyle/>
        <a:p>
          <a:endParaRPr lang="en-US"/>
        </a:p>
      </dgm:t>
    </dgm:pt>
    <dgm:pt modelId="{C4C2AAAA-2C31-4CA6-80B1-445E20F1FD65}" type="pres">
      <dgm:prSet presAssocID="{15066316-2D24-4400-ADFA-6523A6099569}" presName="dstNode" presStyleLbl="node1" presStyleIdx="0" presStyleCnt="2"/>
      <dgm:spPr/>
      <dgm:t>
        <a:bodyPr/>
        <a:lstStyle/>
        <a:p>
          <a:endParaRPr lang="en-US"/>
        </a:p>
      </dgm:t>
    </dgm:pt>
    <dgm:pt modelId="{A48F121D-5FA8-4F34-A136-ECF0F1292087}" type="pres">
      <dgm:prSet presAssocID="{0A8E844C-3D01-4AEB-BA67-0CCB68280124}" presName="text_1" presStyleLbl="node1" presStyleIdx="0" presStyleCnt="2" custScaleX="104477" custScaleY="93635" custLinFactNeighborX="-541" custLinFactNeighborY="-14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0DC70-38FD-4A1C-9FB5-F8D8A0714989}" type="pres">
      <dgm:prSet presAssocID="{0A8E844C-3D01-4AEB-BA67-0CCB68280124}" presName="accent_1" presStyleCnt="0"/>
      <dgm:spPr/>
      <dgm:t>
        <a:bodyPr/>
        <a:lstStyle/>
        <a:p>
          <a:endParaRPr lang="en-US"/>
        </a:p>
      </dgm:t>
    </dgm:pt>
    <dgm:pt modelId="{D3DBCEEA-C491-4D7E-9FEE-AB5C8EAFB687}" type="pres">
      <dgm:prSet presAssocID="{0A8E844C-3D01-4AEB-BA67-0CCB68280124}" presName="accentRepeatNode" presStyleLbl="solidFgAcc1" presStyleIdx="0" presStyleCnt="2" custScaleX="49929" custScaleY="49722" custLinFactNeighborX="10461" custLinFactNeighborY="-17188"/>
      <dgm:spPr/>
      <dgm:t>
        <a:bodyPr/>
        <a:lstStyle/>
        <a:p>
          <a:endParaRPr lang="en-US"/>
        </a:p>
      </dgm:t>
    </dgm:pt>
    <dgm:pt modelId="{02C63294-FFA6-4562-994F-76EDEAAD66CA}" type="pres">
      <dgm:prSet presAssocID="{E4D22852-93EE-4381-AECE-E7C57BD94BC8}" presName="text_2" presStyleLbl="node1" presStyleIdx="1" presStyleCnt="2" custScaleX="103342" custScaleY="75289" custLinFactNeighborX="-347" custLinFactNeighborY="-17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F11E6-4EDD-43DC-8287-42513597D0D8}" type="pres">
      <dgm:prSet presAssocID="{E4D22852-93EE-4381-AECE-E7C57BD94BC8}" presName="accent_2" presStyleCnt="0"/>
      <dgm:spPr/>
      <dgm:t>
        <a:bodyPr/>
        <a:lstStyle/>
        <a:p>
          <a:endParaRPr lang="en-US"/>
        </a:p>
      </dgm:t>
    </dgm:pt>
    <dgm:pt modelId="{043E26F6-57D2-4865-AAC3-59F6243F85B7}" type="pres">
      <dgm:prSet presAssocID="{E4D22852-93EE-4381-AECE-E7C57BD94BC8}" presName="accentRepeatNode" presStyleLbl="solidFgAcc1" presStyleIdx="1" presStyleCnt="2" custScaleX="53521" custScaleY="56490" custLinFactNeighborX="12257" custLinFactNeighborY="-15685"/>
      <dgm:spPr/>
      <dgm:t>
        <a:bodyPr/>
        <a:lstStyle/>
        <a:p>
          <a:endParaRPr lang="en-US"/>
        </a:p>
      </dgm:t>
    </dgm:pt>
  </dgm:ptLst>
  <dgm:cxnLst>
    <dgm:cxn modelId="{0BA97A84-A986-4DBA-BBEE-00D5879AC451}" srcId="{15066316-2D24-4400-ADFA-6523A6099569}" destId="{0A8E844C-3D01-4AEB-BA67-0CCB68280124}" srcOrd="0" destOrd="0" parTransId="{3C959EF1-FA57-4872-A25F-EBAC4E262140}" sibTransId="{E91C3F9A-7444-4B35-9A7A-D5458741B188}"/>
    <dgm:cxn modelId="{484BDE33-8A75-47E8-B9D5-B547CC98DCC9}" srcId="{15066316-2D24-4400-ADFA-6523A6099569}" destId="{E4D22852-93EE-4381-AECE-E7C57BD94BC8}" srcOrd="1" destOrd="0" parTransId="{E85C6B64-03AF-4980-ACE9-34172A1859F0}" sibTransId="{21A14B2C-E995-485B-884E-FDDB96693FF9}"/>
    <dgm:cxn modelId="{C62A58C1-00D3-42D8-91A5-0992F69A2AA9}" type="presOf" srcId="{E91C3F9A-7444-4B35-9A7A-D5458741B188}" destId="{D10619AF-8A17-4A2A-9BB7-1BED1A4AD7D2}" srcOrd="0" destOrd="0" presId="urn:microsoft.com/office/officeart/2008/layout/VerticalCurvedList#1"/>
    <dgm:cxn modelId="{DCD6395C-BC7C-48AB-9D72-A8385C44D8D4}" type="presOf" srcId="{15066316-2D24-4400-ADFA-6523A6099569}" destId="{6A4A3825-3782-446D-803E-1A2554A12788}" srcOrd="0" destOrd="0" presId="urn:microsoft.com/office/officeart/2008/layout/VerticalCurvedList#1"/>
    <dgm:cxn modelId="{4D906A98-72E8-4B50-8AA0-BEE7160AA725}" type="presOf" srcId="{E4D22852-93EE-4381-AECE-E7C57BD94BC8}" destId="{02C63294-FFA6-4562-994F-76EDEAAD66CA}" srcOrd="0" destOrd="0" presId="urn:microsoft.com/office/officeart/2008/layout/VerticalCurvedList#1"/>
    <dgm:cxn modelId="{5BB8CD5F-F95A-4432-A438-03AA1744615F}" type="presOf" srcId="{0A8E844C-3D01-4AEB-BA67-0CCB68280124}" destId="{A48F121D-5FA8-4F34-A136-ECF0F1292087}" srcOrd="0" destOrd="0" presId="urn:microsoft.com/office/officeart/2008/layout/VerticalCurvedList#1"/>
    <dgm:cxn modelId="{8DFDDB68-E66E-4127-9AB4-8EBC59AC511F}" type="presParOf" srcId="{6A4A3825-3782-446D-803E-1A2554A12788}" destId="{CF4AB97C-A627-4C4E-815E-E4F99B2C3070}" srcOrd="0" destOrd="0" presId="urn:microsoft.com/office/officeart/2008/layout/VerticalCurvedList#1"/>
    <dgm:cxn modelId="{6CED418A-8069-4C89-8A5A-6487110B0D53}" type="presParOf" srcId="{CF4AB97C-A627-4C4E-815E-E4F99B2C3070}" destId="{C3B8B986-D71A-48C4-B733-6ECEF40DB8EF}" srcOrd="0" destOrd="0" presId="urn:microsoft.com/office/officeart/2008/layout/VerticalCurvedList#1"/>
    <dgm:cxn modelId="{CBAE5915-01BB-4365-B1F3-FAC46D8E14AC}" type="presParOf" srcId="{C3B8B986-D71A-48C4-B733-6ECEF40DB8EF}" destId="{AAE0B215-6795-47D5-859E-6983AA99D7E4}" srcOrd="0" destOrd="0" presId="urn:microsoft.com/office/officeart/2008/layout/VerticalCurvedList#1"/>
    <dgm:cxn modelId="{2538AD26-C01F-4676-BC74-D3723B6CFB9B}" type="presParOf" srcId="{C3B8B986-D71A-48C4-B733-6ECEF40DB8EF}" destId="{D10619AF-8A17-4A2A-9BB7-1BED1A4AD7D2}" srcOrd="1" destOrd="0" presId="urn:microsoft.com/office/officeart/2008/layout/VerticalCurvedList#1"/>
    <dgm:cxn modelId="{4F4B56B7-E586-41A9-8008-379840D7EF22}" type="presParOf" srcId="{C3B8B986-D71A-48C4-B733-6ECEF40DB8EF}" destId="{29A78CE8-125E-4094-A266-26AED8F1B266}" srcOrd="2" destOrd="0" presId="urn:microsoft.com/office/officeart/2008/layout/VerticalCurvedList#1"/>
    <dgm:cxn modelId="{9E250B3E-EF9D-4A69-BEE3-1ADA77E1EEEE}" type="presParOf" srcId="{C3B8B986-D71A-48C4-B733-6ECEF40DB8EF}" destId="{C4C2AAAA-2C31-4CA6-80B1-445E20F1FD65}" srcOrd="3" destOrd="0" presId="urn:microsoft.com/office/officeart/2008/layout/VerticalCurvedList#1"/>
    <dgm:cxn modelId="{B8E6D3A1-8F60-49CB-BDEA-F4B024A4EDB1}" type="presParOf" srcId="{CF4AB97C-A627-4C4E-815E-E4F99B2C3070}" destId="{A48F121D-5FA8-4F34-A136-ECF0F1292087}" srcOrd="1" destOrd="0" presId="urn:microsoft.com/office/officeart/2008/layout/VerticalCurvedList#1"/>
    <dgm:cxn modelId="{A1894932-8B61-4DE2-AAAE-968A3FFA332D}" type="presParOf" srcId="{CF4AB97C-A627-4C4E-815E-E4F99B2C3070}" destId="{7110DC70-38FD-4A1C-9FB5-F8D8A0714989}" srcOrd="2" destOrd="0" presId="urn:microsoft.com/office/officeart/2008/layout/VerticalCurvedList#1"/>
    <dgm:cxn modelId="{2679AEB2-D8E5-44A5-8F2D-7137E68F66CD}" type="presParOf" srcId="{7110DC70-38FD-4A1C-9FB5-F8D8A0714989}" destId="{D3DBCEEA-C491-4D7E-9FEE-AB5C8EAFB687}" srcOrd="0" destOrd="0" presId="urn:microsoft.com/office/officeart/2008/layout/VerticalCurvedList#1"/>
    <dgm:cxn modelId="{DA9AEE1A-F44B-4E01-9C69-BB6578CB4370}" type="presParOf" srcId="{CF4AB97C-A627-4C4E-815E-E4F99B2C3070}" destId="{02C63294-FFA6-4562-994F-76EDEAAD66CA}" srcOrd="3" destOrd="0" presId="urn:microsoft.com/office/officeart/2008/layout/VerticalCurvedList#1"/>
    <dgm:cxn modelId="{EFC7A9C7-BAAC-41E5-8535-431FB6B352BF}" type="presParOf" srcId="{CF4AB97C-A627-4C4E-815E-E4F99B2C3070}" destId="{788F11E6-4EDD-43DC-8287-42513597D0D8}" srcOrd="4" destOrd="0" presId="urn:microsoft.com/office/officeart/2008/layout/VerticalCurvedList#1"/>
    <dgm:cxn modelId="{1DC66456-CD8B-4A3B-B4EE-8733C05AA2C8}" type="presParOf" srcId="{788F11E6-4EDD-43DC-8287-42513597D0D8}" destId="{043E26F6-57D2-4865-AAC3-59F6243F85B7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619AF-8A17-4A2A-9BB7-1BED1A4AD7D2}">
      <dsp:nvSpPr>
        <dsp:cNvPr id="0" name=""/>
        <dsp:cNvSpPr/>
      </dsp:nvSpPr>
      <dsp:spPr>
        <a:xfrm>
          <a:off x="-4265854" y="-639968"/>
          <a:ext cx="4969289" cy="4969289"/>
        </a:xfrm>
        <a:prstGeom prst="blockArc">
          <a:avLst>
            <a:gd name="adj1" fmla="val 18900000"/>
            <a:gd name="adj2" fmla="val 2700000"/>
            <a:gd name="adj3" fmla="val 43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F121D-5FA8-4F34-A136-ECF0F1292087}">
      <dsp:nvSpPr>
        <dsp:cNvPr id="0" name=""/>
        <dsp:cNvSpPr/>
      </dsp:nvSpPr>
      <dsp:spPr>
        <a:xfrm>
          <a:off x="316114" y="408209"/>
          <a:ext cx="8904097" cy="986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659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b="1" kern="1200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b="1" kern="1200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sao</a:t>
          </a:r>
          <a:r>
            <a:rPr lang="en-US" sz="2800" b="1" kern="1200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chép</a:t>
          </a:r>
          <a:r>
            <a:rPr lang="en-US" sz="2800" b="1" kern="1200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800" b="1" kern="1200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800" b="1" kern="1200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kích</a:t>
          </a:r>
          <a:r>
            <a:rPr lang="en-US" sz="2800" b="1" kern="1200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b="1" kern="1200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kern="1200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800" b="1" kern="1200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800" b="1" kern="1200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800" b="1" kern="1200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800" b="1" kern="1200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800" b="1" kern="1200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US" sz="2800" b="1" kern="1200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spc="3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2800" b="1" kern="1200" spc="3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2800" b="1" kern="1200" spc="3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114" y="408209"/>
        <a:ext cx="8904097" cy="986888"/>
      </dsp:txXfrm>
    </dsp:sp>
    <dsp:sp modelId="{D3DBCEEA-C491-4D7E-9FEE-AB5C8EAFB687}">
      <dsp:nvSpPr>
        <dsp:cNvPr id="0" name=""/>
        <dsp:cNvSpPr/>
      </dsp:nvSpPr>
      <dsp:spPr>
        <a:xfrm>
          <a:off x="361919" y="500065"/>
          <a:ext cx="657798" cy="65507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2C63294-FFA6-4562-994F-76EDEAAD66CA}">
      <dsp:nvSpPr>
        <dsp:cNvPr id="0" name=""/>
        <dsp:cNvSpPr/>
      </dsp:nvSpPr>
      <dsp:spPr>
        <a:xfrm>
          <a:off x="381013" y="2051449"/>
          <a:ext cx="8807366" cy="7935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659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mới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013" y="2051449"/>
        <a:ext cx="8807366" cy="793526"/>
      </dsp:txXfrm>
    </dsp:sp>
    <dsp:sp modelId="{043E26F6-57D2-4865-AAC3-59F6243F85B7}">
      <dsp:nvSpPr>
        <dsp:cNvPr id="0" name=""/>
        <dsp:cNvSpPr/>
      </dsp:nvSpPr>
      <dsp:spPr>
        <a:xfrm>
          <a:off x="361919" y="2056540"/>
          <a:ext cx="705121" cy="7442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pitchFamily="34" charset="0"/>
              </a:rPr>
              <a:pPr lvl="0" algn="r" eaLnBrk="1" hangingPunct="1"/>
              <a:t>‹#›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7652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pitchFamily="34" charset="0"/>
              </a:rPr>
              <a:pPr lvl="0" algn="r" eaLnBrk="1" hangingPunct="1"/>
              <a:t>8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Rectangle 3"/>
          <p:cNvSpPr>
            <a:spLocks noGrp="1"/>
          </p:cNvSpPr>
          <p:nvPr>
            <p:ph type="body"/>
          </p:nvPr>
        </p:nvSpPr>
        <p:spPr>
          <a:xfrm>
            <a:off x="914400" y="4338638"/>
            <a:ext cx="5029200" cy="274637"/>
          </a:xfrm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5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>
                <a:latin typeface="Franklin Gothic Book" panose="020B0503020102020204" pitchFamily="34" charset="0"/>
              </a:rPr>
              <a:pPr lvl="0" eaLnBrk="1" hangingPunct="1"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7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9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6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6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>
                <a:latin typeface="Franklin Gothic Book" panose="020B0503020102020204" pitchFamily="34" charset="0"/>
              </a:rPr>
              <a:pPr lvl="0" eaLnBrk="1" hangingPunct="1"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43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>
                <a:latin typeface="Franklin Gothic Book" panose="020B0503020102020204" pitchFamily="34" charset="0"/>
              </a:rPr>
              <a:pPr lvl="0" eaLnBrk="1" hangingPunct="1"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1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5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4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7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smtClean="0">
                <a:latin typeface="Franklin Gothic Book" panose="020B0503020102020204" pitchFamily="34" charset="0"/>
              </a:rPr>
              <a:pPr lvl="0" eaLnBrk="1" hangingPunct="1"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7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.wmf"/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gif"/><Relationship Id="rId1" Type="http://schemas.openxmlformats.org/officeDocument/2006/relationships/vmlDrawing" Target="../drawings/vmlDrawing1.vml"/><Relationship Id="rId6" Type="http://schemas.openxmlformats.org/officeDocument/2006/relationships/slide" Target="slide1.xml"/><Relationship Id="rId11" Type="http://schemas.openxmlformats.org/officeDocument/2006/relationships/image" Target="../media/image9.gif"/><Relationship Id="rId5" Type="http://schemas.openxmlformats.org/officeDocument/2006/relationships/image" Target="../media/image4.gif"/><Relationship Id="rId15" Type="http://schemas.openxmlformats.org/officeDocument/2006/relationships/image" Target="../media/image11.gif"/><Relationship Id="rId10" Type="http://schemas.openxmlformats.org/officeDocument/2006/relationships/image" Target="../media/image8.wm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8.wmf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slide" Target="slide18.xml"/><Relationship Id="rId18" Type="http://schemas.openxmlformats.org/officeDocument/2006/relationships/image" Target="../media/image42.gi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4.jpeg"/><Relationship Id="rId7" Type="http://schemas.openxmlformats.org/officeDocument/2006/relationships/image" Target="../media/image35.gif"/><Relationship Id="rId12" Type="http://schemas.openxmlformats.org/officeDocument/2006/relationships/image" Target="../media/image38.png"/><Relationship Id="rId17" Type="http://schemas.openxmlformats.org/officeDocument/2006/relationships/image" Target="../media/image41.png"/><Relationship Id="rId2" Type="http://schemas.openxmlformats.org/officeDocument/2006/relationships/audio" Target="../media/media1.wav"/><Relationship Id="rId16" Type="http://schemas.openxmlformats.org/officeDocument/2006/relationships/image" Target="../media/image40.png"/><Relationship Id="rId20" Type="http://schemas.openxmlformats.org/officeDocument/2006/relationships/slide" Target="slide22.xml"/><Relationship Id="rId1" Type="http://schemas.microsoft.com/office/2007/relationships/media" Target="../media/media1.wav"/><Relationship Id="rId6" Type="http://schemas.openxmlformats.org/officeDocument/2006/relationships/image" Target="../media/image34.gif"/><Relationship Id="rId11" Type="http://schemas.openxmlformats.org/officeDocument/2006/relationships/slide" Target="slide19.xml"/><Relationship Id="rId5" Type="http://schemas.openxmlformats.org/officeDocument/2006/relationships/image" Target="../media/image33.gif"/><Relationship Id="rId15" Type="http://schemas.openxmlformats.org/officeDocument/2006/relationships/slide" Target="slide20.xml"/><Relationship Id="rId10" Type="http://schemas.openxmlformats.org/officeDocument/2006/relationships/image" Target="../media/image37.png"/><Relationship Id="rId19" Type="http://schemas.openxmlformats.org/officeDocument/2006/relationships/image" Target="../media/image43.gif"/><Relationship Id="rId4" Type="http://schemas.openxmlformats.org/officeDocument/2006/relationships/image" Target="../media/image32.jpeg"/><Relationship Id="rId9" Type="http://schemas.openxmlformats.org/officeDocument/2006/relationships/slide" Target="slide21.xml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slide" Target="slide17.xml"/><Relationship Id="rId10" Type="http://schemas.openxmlformats.org/officeDocument/2006/relationships/image" Target="../media/image29.png"/><Relationship Id="rId4" Type="http://schemas.openxmlformats.org/officeDocument/2006/relationships/image" Target="../media/image8.wmf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3.png"/><Relationship Id="rId7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2.jpeg"/><Relationship Id="rId7" Type="http://schemas.openxmlformats.org/officeDocument/2006/relationships/image" Target="../media/image5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10" Type="http://schemas.openxmlformats.org/officeDocument/2006/relationships/image" Target="../media/image55.gif"/><Relationship Id="rId4" Type="http://schemas.openxmlformats.org/officeDocument/2006/relationships/image" Target="../media/image49.png"/><Relationship Id="rId9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wmf"/><Relationship Id="rId4" Type="http://schemas.openxmlformats.org/officeDocument/2006/relationships/diagramData" Target="../diagrams/data1.xml"/><Relationship Id="rId9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ình nền PowerPoint dễ thương với ngôi nhà và khu vườn của b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 descr="fishJunpi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276600"/>
            <a:ext cx="1752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WordArt 5"/>
          <p:cNvSpPr>
            <a:spLocks noChangeArrowheads="1" noChangeShapeType="1" noTextEdit="1"/>
          </p:cNvSpPr>
          <p:nvPr/>
        </p:nvSpPr>
        <p:spPr bwMode="auto">
          <a:xfrm>
            <a:off x="395288" y="765175"/>
            <a:ext cx="8229600" cy="5543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516967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40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 MỪNG </a:t>
            </a:r>
            <a:r>
              <a:rPr lang="en-US" sz="4000" kern="10" dirty="0" smtClean="0">
                <a:ln w="9525">
                  <a:solidFill>
                    <a:srgbClr val="FFFF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QUÝ </a:t>
            </a:r>
            <a:r>
              <a:rPr lang="en-US" sz="40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THẦY CÔ VỀ DỰ GIỜ</a:t>
            </a:r>
          </a:p>
        </p:txBody>
      </p:sp>
      <p:pic>
        <p:nvPicPr>
          <p:cNvPr id="55302" name="Picture 6" descr="3DBUTT~1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4724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3DBUTT~1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41148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 descr="3DBIRD~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533400"/>
            <a:ext cx="1458913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5" name="Picture 9" descr="3DBIRD~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228600"/>
            <a:ext cx="1458913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10" descr="fishJunpi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3352800"/>
            <a:ext cx="1752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7" name="Picture 11" descr="fishJunpi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2365375"/>
            <a:ext cx="2895600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8" name="Picture 12" descr="animatedFish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0400" y="3124200"/>
            <a:ext cx="2133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9" name="Picture 13" descr="fishJunpi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124200"/>
            <a:ext cx="2895600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0" name="Picture 14" descr="animatedFish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3657600"/>
            <a:ext cx="2414588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1" name="Picture 15" descr="fishJunpi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276600"/>
            <a:ext cx="3276600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2" name="Picture 16" descr="animatedFish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4114800"/>
            <a:ext cx="2133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3" name="Picture 4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4" name="Picture 12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0775" y="3175"/>
            <a:ext cx="16764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1524000" y="6338888"/>
            <a:ext cx="18415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FontTx/>
              <a:buNone/>
            </a:pPr>
            <a:endParaRPr lang="en-US" sz="3200" i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3600" b="0" i="0">
              <a:solidFill>
                <a:schemeClr val="tx1"/>
              </a:solidFill>
            </a:endParaRPr>
          </a:p>
        </p:txBody>
      </p:sp>
      <p:pic>
        <p:nvPicPr>
          <p:cNvPr id="55316" name="Picture 20" descr="s_ee2c8a624d08a3d2be02218622846f5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43800" y="51054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7" name="Picture 21" descr="s_ee2c8a624d08a3d2be02218622846f5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16013" y="501332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19" name="Group 23"/>
          <p:cNvGrpSpPr/>
          <p:nvPr/>
        </p:nvGrpSpPr>
        <p:grpSpPr bwMode="auto">
          <a:xfrm>
            <a:off x="3797300" y="1130300"/>
            <a:ext cx="2049463" cy="1262063"/>
            <a:chOff x="2261" y="960"/>
            <a:chExt cx="1291" cy="795"/>
          </a:xfrm>
        </p:grpSpPr>
        <p:graphicFrame>
          <p:nvGraphicFramePr>
            <p:cNvPr id="55320" name="Object 24"/>
            <p:cNvGraphicFramePr>
              <a:graphicFrameLocks noChangeAspect="1"/>
            </p:cNvGraphicFramePr>
            <p:nvPr/>
          </p:nvGraphicFramePr>
          <p:xfrm>
            <a:off x="2261" y="960"/>
            <a:ext cx="1291" cy="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r:id="rId12" imgW="10791825" imgH="5257800" progId="">
                    <p:embed/>
                  </p:oleObj>
                </mc:Choice>
                <mc:Fallback>
                  <p:oleObj r:id="rId12" imgW="10791825" imgH="5257800" progId="">
                    <p:embed/>
                    <p:pic>
                      <p:nvPicPr>
                        <p:cNvPr id="0" name="Picture 1" descr="image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lum contrast="1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1" y="960"/>
                          <a:ext cx="1291" cy="7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321" name="Text Box 25"/>
            <p:cNvSpPr txBox="1">
              <a:spLocks noChangeArrowheads="1"/>
            </p:cNvSpPr>
            <p:nvPr/>
          </p:nvSpPr>
          <p:spPr bwMode="auto">
            <a:xfrm>
              <a:off x="2496" y="1104"/>
              <a:ext cx="384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65000"/>
                </a:lnSpc>
                <a:buFontTx/>
                <a:buNone/>
              </a:pPr>
              <a:r>
                <a:rPr lang="en-US" sz="1800">
                  <a:solidFill>
                    <a:srgbClr val="FF0000"/>
                  </a:solidFill>
                </a:rPr>
                <a:t>Dạy</a:t>
              </a:r>
            </a:p>
            <a:p>
              <a:pPr eaLnBrk="1" hangingPunct="1">
                <a:lnSpc>
                  <a:spcPct val="65000"/>
                </a:lnSpc>
                <a:buFontTx/>
                <a:buNone/>
              </a:pPr>
              <a:r>
                <a:rPr lang="en-US" sz="1800">
                  <a:solidFill>
                    <a:srgbClr val="FF0000"/>
                  </a:solidFill>
                </a:rPr>
                <a:t> tốt</a:t>
              </a:r>
              <a:r>
                <a:rPr lang="en-US" sz="1800" b="0" i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55322" name="Text Box 26"/>
            <p:cNvSpPr txBox="1">
              <a:spLocks noChangeArrowheads="1"/>
            </p:cNvSpPr>
            <p:nvPr/>
          </p:nvSpPr>
          <p:spPr bwMode="auto">
            <a:xfrm>
              <a:off x="2976" y="1104"/>
              <a:ext cx="475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65000"/>
                </a:lnSpc>
                <a:buFontTx/>
                <a:buNone/>
              </a:pPr>
              <a:r>
                <a:rPr lang="en-US" sz="1800">
                  <a:solidFill>
                    <a:srgbClr val="FF3300"/>
                  </a:solidFill>
                </a:rPr>
                <a:t>Học</a:t>
              </a:r>
            </a:p>
            <a:p>
              <a:pPr eaLnBrk="1" hangingPunct="1">
                <a:lnSpc>
                  <a:spcPct val="65000"/>
                </a:lnSpc>
                <a:buFontTx/>
                <a:buNone/>
              </a:pPr>
              <a:r>
                <a:rPr lang="en-US" sz="1800">
                  <a:solidFill>
                    <a:srgbClr val="FF3300"/>
                  </a:solidFill>
                </a:rPr>
                <a:t> tốt</a:t>
              </a:r>
              <a:r>
                <a:rPr lang="en-US" sz="1800" b="0" i="0">
                  <a:solidFill>
                    <a:srgbClr val="FF3300"/>
                  </a:solidFill>
                </a:rPr>
                <a:t> </a:t>
              </a:r>
            </a:p>
          </p:txBody>
        </p:sp>
      </p:grpSp>
      <p:pic>
        <p:nvPicPr>
          <p:cNvPr id="55326" name="Picture 30" descr="pretty_flower_purple_hb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40425" y="1412875"/>
            <a:ext cx="15240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7" name="Picture 31" descr="pretty_flower_red_hb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9600" y="2438400"/>
            <a:ext cx="1447800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9" name="Picture 33" descr="Chuong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-135932">
            <a:off x="3697208" y="4315194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30" name="WordArt 34"/>
          <p:cNvSpPr>
            <a:spLocks noChangeArrowheads="1" noChangeShapeType="1" noTextEdit="1"/>
          </p:cNvSpPr>
          <p:nvPr/>
        </p:nvSpPr>
        <p:spPr bwMode="auto">
          <a:xfrm>
            <a:off x="2806700" y="2578099"/>
            <a:ext cx="4267200" cy="164147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36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TIN HỌC</a:t>
            </a:r>
          </a:p>
          <a:p>
            <a:pPr algn="ctr">
              <a:buFontTx/>
              <a:buNone/>
            </a:pP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LỚP:3A2</a:t>
            </a:r>
            <a:endParaRPr lang="en-US" sz="3600" kern="10" dirty="0">
              <a:ln w="9525">
                <a:solidFill>
                  <a:srgbClr val="FF0000"/>
                </a:solidFill>
                <a:round/>
              </a:ln>
              <a:solidFill>
                <a:srgbClr val="00FF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5331" name="WordArt 35"/>
          <p:cNvSpPr>
            <a:spLocks noChangeArrowheads="1" noChangeShapeType="1" noTextEdit="1"/>
          </p:cNvSpPr>
          <p:nvPr/>
        </p:nvSpPr>
        <p:spPr bwMode="auto">
          <a:xfrm>
            <a:off x="2051050" y="5734050"/>
            <a:ext cx="5105400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FF00FF"/>
                </a:solidFill>
                <a:latin typeface="Times New Roman" panose="02020603050405020304"/>
                <a:cs typeface="Times New Roman" panose="02020603050405020304"/>
              </a:rPr>
              <a:t>Giáo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FF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FF00FF"/>
                </a:solidFill>
                <a:latin typeface="Times New Roman" panose="02020603050405020304"/>
                <a:cs typeface="Times New Roman" panose="02020603050405020304"/>
              </a:rPr>
              <a:t>viên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FF00FF"/>
                </a:solidFill>
                <a:latin typeface="Times New Roman" panose="02020603050405020304"/>
                <a:cs typeface="Times New Roman" panose="02020603050405020304"/>
              </a:rPr>
              <a:t>: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FF"/>
                </a:solidFill>
                <a:latin typeface="Times New Roman" panose="02020603050405020304"/>
                <a:cs typeface="Times New Roman" panose="02020603050405020304"/>
              </a:rPr>
              <a:t>Đỗ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FF"/>
                </a:solidFill>
                <a:latin typeface="Times New Roman" panose="02020603050405020304"/>
                <a:cs typeface="Times New Roman" panose="02020603050405020304"/>
              </a:rPr>
              <a:t>Thị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FF"/>
                </a:solidFill>
                <a:latin typeface="Times New Roman" panose="02020603050405020304"/>
                <a:cs typeface="Times New Roman" panose="02020603050405020304"/>
              </a:rPr>
              <a:t>Thanh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FF"/>
                </a:solidFill>
                <a:latin typeface="Times New Roman" panose="02020603050405020304"/>
                <a:cs typeface="Times New Roman" panose="02020603050405020304"/>
              </a:rPr>
              <a:t> Ly</a:t>
            </a:r>
            <a:endParaRPr lang="en-US" sz="3600" kern="10" dirty="0">
              <a:ln w="9525">
                <a:solidFill>
                  <a:srgbClr val="0000FF"/>
                </a:solidFill>
                <a:round/>
              </a:ln>
              <a:solidFill>
                <a:srgbClr val="FF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ình nền PowerPoint dễ thương với ngôi nhà và khu vườn của b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87154" y="2125504"/>
            <a:ext cx="3886200" cy="3263504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图片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>
            <a:fillRect/>
          </a:stretch>
        </p:blipFill>
        <p:spPr>
          <a:xfrm>
            <a:off x="-567690" y="1054100"/>
            <a:ext cx="4846955" cy="485711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4882991" y="4092416"/>
            <a:ext cx="1770698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/>
          </a:p>
        </p:txBody>
      </p:sp>
      <p:sp>
        <p:nvSpPr>
          <p:cNvPr id="13" name="Text Box 12"/>
          <p:cNvSpPr txBox="1"/>
          <p:nvPr/>
        </p:nvSpPr>
        <p:spPr>
          <a:xfrm>
            <a:off x="4978241" y="4187666"/>
            <a:ext cx="1770698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/>
          </a:p>
        </p:txBody>
      </p:sp>
      <p:sp>
        <p:nvSpPr>
          <p:cNvPr id="15" name="Text Box 14"/>
          <p:cNvSpPr txBox="1"/>
          <p:nvPr/>
        </p:nvSpPr>
        <p:spPr>
          <a:xfrm>
            <a:off x="4978241" y="5200174"/>
            <a:ext cx="1770698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/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266700" y="558225"/>
            <a:ext cx="882904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200" b="1" u="sng" kern="1200" cap="none" spc="0" normalizeH="0" baseline="0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1" u="sng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5</a:t>
            </a:r>
            <a:r>
              <a:rPr kumimoji="0" 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Sao </a:t>
            </a:r>
            <a:r>
              <a:rPr kumimoji="0" lang="en-US" sz="3200" b="1" kern="1200" cap="none" spc="0" normalizeH="0" baseline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chép</a:t>
            </a:r>
            <a:r>
              <a:rPr kumimoji="0" lang="en-US" sz="3200" b="1" kern="1200" cap="none" spc="0" normalizeH="0" baseline="0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vi-VN" alt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di chuyển chi tiết tranh vẽ</a:t>
            </a:r>
            <a:r>
              <a:rPr kumimoji="0" 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467" name="TextBox 22"/>
          <p:cNvSpPr txBox="1"/>
          <p:nvPr/>
        </p:nvSpPr>
        <p:spPr>
          <a:xfrm>
            <a:off x="168910" y="2125345"/>
            <a:ext cx="307784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BẢN</a:t>
            </a:r>
            <a:endParaRPr lang="en-US" sz="27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505200" y="1295400"/>
            <a:ext cx="4911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>
                <a:solidFill>
                  <a:srgbClr val="FF0000"/>
                </a:solidFill>
              </a:rPr>
              <a:t>Sao </a:t>
            </a:r>
            <a:r>
              <a:rPr lang="en-US" sz="2800" b="1" dirty="0" err="1">
                <a:solidFill>
                  <a:srgbClr val="FF0000"/>
                </a:solidFill>
              </a:rPr>
              <a:t>chép</a:t>
            </a:r>
            <a:r>
              <a:rPr lang="en-US" sz="2800" b="1" dirty="0">
                <a:solidFill>
                  <a:srgbClr val="FF0000"/>
                </a:solidFill>
              </a:rPr>
              <a:t> chi </a:t>
            </a:r>
            <a:r>
              <a:rPr lang="en-US" sz="2800" b="1" dirty="0" err="1">
                <a:solidFill>
                  <a:srgbClr val="FF0000"/>
                </a:solidFill>
              </a:rPr>
              <a:t>tiết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tranh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vẽ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3623310" y="1752600"/>
            <a:ext cx="5520690" cy="8985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Em hãy thảo luận nhóm đôi và điền vào phiếu học tập các bước sao chép chi tiết tranh vẽ?</a:t>
            </a:r>
          </a:p>
        </p:txBody>
      </p:sp>
      <p:sp>
        <p:nvSpPr>
          <p:cNvPr id="14" name="Text Box 10"/>
          <p:cNvSpPr txBox="1"/>
          <p:nvPr/>
        </p:nvSpPr>
        <p:spPr>
          <a:xfrm>
            <a:off x="838200" y="26035"/>
            <a:ext cx="7315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Thứ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sáu</a:t>
            </a:r>
            <a:r>
              <a:rPr sz="32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ngày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27 </a:t>
            </a:r>
            <a:r>
              <a:rPr sz="32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tháng </a:t>
            </a:r>
            <a:r>
              <a:rPr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11 </a:t>
            </a:r>
            <a:r>
              <a:rPr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năm </a:t>
            </a:r>
            <a:r>
              <a:rPr sz="32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  <a:endParaRPr sz="32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55" y="3601297"/>
            <a:ext cx="3797945" cy="274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589" y="3427942"/>
            <a:ext cx="469020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ình nền PowerPoint dễ thương với ngôi nhà và khu vườn của b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 Box 10"/>
          <p:cNvSpPr txBox="1"/>
          <p:nvPr/>
        </p:nvSpPr>
        <p:spPr>
          <a:xfrm>
            <a:off x="0" y="2886075"/>
            <a:ext cx="8929718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</a:t>
            </a:r>
            <a:r>
              <a:rPr lang="vi-VN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Bước 1:</a:t>
            </a:r>
            <a:r>
              <a:rPr lang="vi-VN" sz="2800" b="1" i="1" dirty="0" smtClean="0">
                <a:latin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</a:rPr>
              <a:t>Chọn ................ hình ........................vừa vẽ bằng công cụ</a:t>
            </a:r>
            <a:r>
              <a:rPr lang="en-US" sz="2800" dirty="0" smtClean="0">
                <a:latin typeface="Times New Roman" panose="02020603050405020304" pitchFamily="18" charset="0"/>
              </a:rPr>
              <a:t> select</a:t>
            </a:r>
            <a:r>
              <a:rPr lang="vi-VN" sz="2800" dirty="0" smtClean="0">
                <a:latin typeface="Times New Roman" panose="02020603050405020304" pitchFamily="18" charset="0"/>
              </a:rPr>
              <a:t>        </a:t>
            </a:r>
            <a:endParaRPr lang="vi-VN" sz="280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Bước 2:</a:t>
            </a:r>
            <a:r>
              <a:rPr lang="vi-VN" sz="2800" b="1" i="1" dirty="0" smtClean="0">
                <a:latin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</a:rPr>
              <a:t>Chọn </a:t>
            </a:r>
            <a:r>
              <a:rPr lang="vi-VN" sz="2800" b="1" dirty="0" smtClean="0">
                <a:latin typeface="Times New Roman" panose="02020603050405020304" pitchFamily="18" charset="0"/>
              </a:rPr>
              <a:t>............</a:t>
            </a:r>
            <a:r>
              <a:rPr lang="vi-VN" sz="2800" dirty="0" smtClean="0">
                <a:latin typeface="Times New Roman" panose="02020603050405020304" pitchFamily="18" charset="0"/>
              </a:rPr>
              <a:t> để ..........................</a:t>
            </a:r>
          </a:p>
          <a:p>
            <a:pPr algn="just">
              <a:lnSpc>
                <a:spcPct val="150000"/>
              </a:lnSpc>
            </a:pPr>
            <a:r>
              <a:rPr lang="vi-VN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Bước 3:</a:t>
            </a:r>
            <a:r>
              <a:rPr 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</a:rPr>
              <a:t>Chọn </a:t>
            </a:r>
            <a:r>
              <a:rPr lang="vi-VN" sz="2800" b="1" dirty="0" smtClean="0">
                <a:latin typeface="Times New Roman" panose="02020603050405020304" pitchFamily="18" charset="0"/>
              </a:rPr>
              <a:t>...........</a:t>
            </a:r>
            <a:r>
              <a:rPr lang="vi-VN" sz="2800" dirty="0" smtClean="0">
                <a:latin typeface="Times New Roman" panose="02020603050405020304" pitchFamily="18" charset="0"/>
              </a:rPr>
              <a:t>để ....... hình vào trang vẽ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505200"/>
            <a:ext cx="457200" cy="69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2"/>
          <p:cNvSpPr txBox="1"/>
          <p:nvPr/>
        </p:nvSpPr>
        <p:spPr>
          <a:xfrm>
            <a:off x="762000" y="1931035"/>
            <a:ext cx="80219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+mn-ea"/>
              </a:rPr>
              <a:t>Các bước thực hiện sao chép chi tiết tranh vẽ :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66700" y="1015425"/>
            <a:ext cx="882904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200" b="1" u="sng" kern="1200" cap="none" spc="0" normalizeH="0" baseline="0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1" u="sng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5</a:t>
            </a:r>
            <a:r>
              <a:rPr kumimoji="0" 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Sao </a:t>
            </a:r>
            <a:r>
              <a:rPr kumimoji="0" lang="en-US" sz="3200" b="1" kern="1200" cap="none" spc="0" normalizeH="0" baseline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chép</a:t>
            </a:r>
            <a:r>
              <a:rPr kumimoji="0" lang="en-US" sz="3200" b="1" kern="1200" cap="none" spc="0" normalizeH="0" baseline="0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vi-VN" alt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di chuyển chi tiết tranh vẽ</a:t>
            </a:r>
            <a:r>
              <a:rPr kumimoji="0" 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 Box 10"/>
          <p:cNvSpPr txBox="1"/>
          <p:nvPr/>
        </p:nvSpPr>
        <p:spPr>
          <a:xfrm>
            <a:off x="838200" y="26035"/>
            <a:ext cx="7315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Thứ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sáu</a:t>
            </a:r>
            <a:r>
              <a:rPr sz="32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ngày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27 </a:t>
            </a:r>
            <a:r>
              <a:rPr sz="32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tháng </a:t>
            </a:r>
            <a:r>
              <a:rPr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11 </a:t>
            </a:r>
            <a:r>
              <a:rPr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năm </a:t>
            </a:r>
            <a:r>
              <a:rPr sz="32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  <a:endParaRPr sz="32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5715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Làm mẫu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2597" y="299557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51F09"/>
                </a:solidFill>
              </a:rPr>
              <a:t>t</a:t>
            </a:r>
            <a:r>
              <a:rPr lang="vi-VN" sz="2800" dirty="0" smtClean="0">
                <a:solidFill>
                  <a:srgbClr val="F51F09"/>
                </a:solidFill>
              </a:rPr>
              <a:t>oàn bộ</a:t>
            </a:r>
            <a:endParaRPr lang="vi-VN" sz="2800" dirty="0">
              <a:solidFill>
                <a:srgbClr val="F51F0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2979049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51F09"/>
                </a:solidFill>
              </a:rPr>
              <a:t>c</a:t>
            </a:r>
            <a:r>
              <a:rPr lang="vi-VN" sz="2800" dirty="0" smtClean="0">
                <a:solidFill>
                  <a:srgbClr val="F51F09"/>
                </a:solidFill>
              </a:rPr>
              <a:t>on thuyền</a:t>
            </a:r>
            <a:endParaRPr lang="vi-VN" sz="2800" dirty="0">
              <a:solidFill>
                <a:srgbClr val="F51F0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4252544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51F09"/>
                </a:solidFill>
              </a:rPr>
              <a:t>Copy</a:t>
            </a:r>
            <a:endParaRPr lang="vi-VN" sz="2800" b="1" dirty="0">
              <a:solidFill>
                <a:srgbClr val="F51F0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3651" y="4252544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51F09"/>
                </a:solidFill>
              </a:rPr>
              <a:t>s</a:t>
            </a:r>
            <a:r>
              <a:rPr lang="vi-VN" sz="2800" b="1" dirty="0" smtClean="0">
                <a:solidFill>
                  <a:srgbClr val="F51F09"/>
                </a:solidFill>
              </a:rPr>
              <a:t>ao chép</a:t>
            </a:r>
            <a:endParaRPr lang="vi-VN" sz="2800" b="1" dirty="0">
              <a:solidFill>
                <a:srgbClr val="F51F0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4885629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51F09"/>
                </a:solidFill>
              </a:rPr>
              <a:t>Paste</a:t>
            </a:r>
            <a:endParaRPr lang="vi-VN" sz="2800" b="1" dirty="0">
              <a:solidFill>
                <a:srgbClr val="F51F0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4949" y="4902845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51F09"/>
                </a:solidFill>
              </a:rPr>
              <a:t>dán</a:t>
            </a:r>
            <a:endParaRPr lang="vi-VN" sz="2800" b="1" dirty="0">
              <a:solidFill>
                <a:srgbClr val="F51F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ình nền PowerPoint dễ thương với ngôi nhà và khu vườn của b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" y="4028440"/>
            <a:ext cx="2032000" cy="2895600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66700" y="558225"/>
            <a:ext cx="882904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200" b="1" u="sng" kern="1200" cap="none" spc="0" normalizeH="0" baseline="0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1" u="sng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5</a:t>
            </a:r>
            <a:r>
              <a:rPr kumimoji="0" 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Sao </a:t>
            </a:r>
            <a:r>
              <a:rPr kumimoji="0" lang="en-US" sz="3200" b="1" kern="1200" cap="none" spc="0" normalizeH="0" baseline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chép</a:t>
            </a:r>
            <a:r>
              <a:rPr kumimoji="0" lang="en-US" sz="3200" b="1" kern="1200" cap="none" spc="0" normalizeH="0" baseline="0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vi-VN" alt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di chuyển chi tiết tranh vẽ</a:t>
            </a:r>
            <a:r>
              <a:rPr kumimoji="0" 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 Box 10"/>
          <p:cNvSpPr txBox="1"/>
          <p:nvPr/>
        </p:nvSpPr>
        <p:spPr>
          <a:xfrm>
            <a:off x="838200" y="26035"/>
            <a:ext cx="7315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Thứ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sáu</a:t>
            </a:r>
            <a:r>
              <a:rPr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ngày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27 </a:t>
            </a:r>
            <a:r>
              <a:rPr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tháng </a:t>
            </a:r>
            <a:r>
              <a:rPr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11 năm </a:t>
            </a:r>
            <a:r>
              <a:rPr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  <a:endParaRPr sz="32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600200" y="1524000"/>
            <a:ext cx="6121400" cy="2036445"/>
          </a:xfrm>
          <a:prstGeom prst="cloudCallout">
            <a:avLst>
              <a:gd name="adj1" fmla="val -45204"/>
              <a:gd name="adj2" fmla="val 91222"/>
            </a:avLst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Lưu ý: Khi em thực hiện lệnh dán, thì con thuyền mới sẽ chồng lên con thuyền cũ.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917022"/>
            <a:ext cx="544830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ình nền PowerPoint dễ thương với ngôi nhà và khu vườn của b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87154" y="2125504"/>
            <a:ext cx="3886200" cy="3263504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4882991" y="4092416"/>
            <a:ext cx="1770698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/>
          </a:p>
        </p:txBody>
      </p:sp>
      <p:sp>
        <p:nvSpPr>
          <p:cNvPr id="13" name="Text Box 12"/>
          <p:cNvSpPr txBox="1"/>
          <p:nvPr/>
        </p:nvSpPr>
        <p:spPr>
          <a:xfrm>
            <a:off x="4978241" y="4187666"/>
            <a:ext cx="1770698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/>
          </a:p>
        </p:txBody>
      </p:sp>
      <p:sp>
        <p:nvSpPr>
          <p:cNvPr id="15" name="Text Box 14"/>
          <p:cNvSpPr txBox="1"/>
          <p:nvPr/>
        </p:nvSpPr>
        <p:spPr>
          <a:xfrm>
            <a:off x="4978241" y="5200174"/>
            <a:ext cx="1770698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/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266700" y="558225"/>
            <a:ext cx="882904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200" b="1" u="sng" kern="1200" cap="none" spc="0" normalizeH="0" baseline="0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1" u="sng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5</a:t>
            </a:r>
            <a:r>
              <a:rPr kumimoji="0" 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Sao </a:t>
            </a:r>
            <a:r>
              <a:rPr kumimoji="0" lang="en-US" sz="3200" b="1" kern="1200" cap="none" spc="0" normalizeH="0" baseline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chép</a:t>
            </a:r>
            <a:r>
              <a:rPr kumimoji="0" lang="en-US" sz="3200" b="1" kern="1200" cap="none" spc="0" normalizeH="0" baseline="0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vi-VN" alt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di chuyển chi tiết tranh vẽ</a:t>
            </a:r>
            <a:r>
              <a:rPr kumimoji="0" 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 Box 10"/>
          <p:cNvSpPr txBox="1"/>
          <p:nvPr/>
        </p:nvSpPr>
        <p:spPr>
          <a:xfrm>
            <a:off x="838200" y="26035"/>
            <a:ext cx="7315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Thứ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sáu</a:t>
            </a:r>
            <a:r>
              <a:rPr sz="32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ngày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27 </a:t>
            </a:r>
            <a:r>
              <a:rPr sz="32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tháng </a:t>
            </a:r>
            <a:r>
              <a:rPr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11 </a:t>
            </a:r>
            <a:r>
              <a:rPr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năm </a:t>
            </a:r>
            <a:r>
              <a:rPr sz="32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  <a:endParaRPr sz="32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95" y="4389596"/>
            <a:ext cx="4352602" cy="23311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133600" y="3886200"/>
            <a:ext cx="220980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26" y="1288750"/>
            <a:ext cx="4703165" cy="25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ình nền PowerPoint dễ thương với ngôi nhà và khu vườn của b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 Box 3"/>
          <p:cNvSpPr txBox="1"/>
          <p:nvPr/>
        </p:nvSpPr>
        <p:spPr>
          <a:xfrm>
            <a:off x="457200" y="1310005"/>
            <a:ext cx="8392160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Bước </a:t>
            </a:r>
            <a:r>
              <a:rPr lang="en-US" altLang="vi-VN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1</a:t>
            </a:r>
            <a:r>
              <a:rPr lang="vi-VN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:</a:t>
            </a:r>
            <a:r>
              <a:rPr lang="vi-VN" sz="2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2600" dirty="0" smtClean="0">
                <a:latin typeface="Times New Roman" panose="02020603050405020304" pitchFamily="18" charset="0"/>
                <a:sym typeface="+mn-ea"/>
              </a:rPr>
              <a:t>Chọn con thuyền muốn di chuyển.</a:t>
            </a:r>
          </a:p>
          <a:p>
            <a:pPr>
              <a:lnSpc>
                <a:spcPct val="150000"/>
              </a:lnSpc>
            </a:pPr>
            <a:r>
              <a:rPr lang="vi-VN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Bước 2: </a:t>
            </a:r>
            <a:r>
              <a:rPr lang="vi-VN" sz="2600" dirty="0" smtClean="0">
                <a:latin typeface="Times New Roman" panose="02020603050405020304" pitchFamily="18" charset="0"/>
                <a:sym typeface="+mn-ea"/>
              </a:rPr>
              <a:t>Đưa </a:t>
            </a:r>
            <a:r>
              <a:rPr lang="vi-VN" sz="2600" dirty="0" smtClean="0">
                <a:latin typeface="Times New Roman" panose="02020603050405020304" pitchFamily="18" charset="0"/>
                <a:sym typeface="+mn-ea"/>
              </a:rPr>
              <a:t>con trỏ chuột ............................trong nét đứt xung quanh con thuyền mới.........................sẽ chuyển sang </a:t>
            </a:r>
            <a:r>
              <a:rPr lang="vi-VN" sz="2600" dirty="0" smtClean="0">
                <a:latin typeface="Times New Roman" panose="02020603050405020304" pitchFamily="18" charset="0"/>
                <a:sym typeface="+mn-ea"/>
              </a:rPr>
              <a:t>hình</a:t>
            </a:r>
            <a:r>
              <a:rPr lang="en-US" sz="2600" dirty="0" smtClean="0">
                <a:latin typeface="Times New Roman" panose="02020603050405020304" pitchFamily="18" charset="0"/>
                <a:sym typeface="+mn-ea"/>
              </a:rPr>
              <a:t>         </a:t>
            </a:r>
            <a:r>
              <a:rPr lang="vi-VN" sz="2600" dirty="0" smtClean="0">
                <a:latin typeface="Times New Roman" panose="02020603050405020304" pitchFamily="18" charset="0"/>
                <a:sym typeface="+mn-ea"/>
              </a:rPr>
              <a:t>,kéo thả chuột để........................ đến vị trí mới.</a:t>
            </a:r>
            <a:endParaRPr lang="vi-VN" sz="2600" dirty="0" smtClean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 Bước </a:t>
            </a:r>
            <a:r>
              <a:rPr lang="vi-VN" sz="2600" b="1" i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3</a:t>
            </a:r>
            <a:r>
              <a:rPr lang="vi-VN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:</a:t>
            </a:r>
            <a:r>
              <a:rPr lang="vi-VN" sz="2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2600" dirty="0" smtClean="0">
                <a:latin typeface="Times New Roman" panose="02020603050405020304" pitchFamily="18" charset="0"/>
                <a:sym typeface="+mn-ea"/>
              </a:rPr>
              <a:t>Đưa .......................vào góc bất kì trên .............bao quanh con thuyền, con trỏ chuột sẽ chuyển sang hình  </a:t>
            </a:r>
            <a:r>
              <a:rPr lang="en-US" sz="2600" dirty="0" smtClean="0"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2600" dirty="0" smtClean="0">
                <a:latin typeface="Times New Roman" panose="02020603050405020304" pitchFamily="18" charset="0"/>
                <a:sym typeface="+mn-ea"/>
              </a:rPr>
              <a:t> hoặc  . Nhấn giữ ......................... và </a:t>
            </a:r>
            <a:r>
              <a:rPr lang="vi-VN" sz="2600" dirty="0" smtClean="0">
                <a:latin typeface="Times New Roman" panose="02020603050405020304" pitchFamily="18" charset="0"/>
                <a:sym typeface="+mn-ea"/>
              </a:rPr>
              <a:t>kéo </a:t>
            </a:r>
            <a:r>
              <a:rPr lang="vi-VN" sz="2600" dirty="0" smtClean="0">
                <a:latin typeface="Times New Roman" panose="02020603050405020304" pitchFamily="18" charset="0"/>
                <a:sym typeface="+mn-ea"/>
              </a:rPr>
              <a:t>để thu nhỏ kích thước của con thuyền, sau đó thả nút chuột để kết thúc thao tác. </a:t>
            </a:r>
            <a:endParaRPr lang="en-US" sz="2600" dirty="0"/>
          </a:p>
        </p:txBody>
      </p:sp>
      <p:sp>
        <p:nvSpPr>
          <p:cNvPr id="6" name="Text Box 5"/>
          <p:cNvSpPr txBox="1"/>
          <p:nvPr/>
        </p:nvSpPr>
        <p:spPr>
          <a:xfrm>
            <a:off x="609600" y="1049020"/>
            <a:ext cx="45243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Di chuyển chi tiết tranh vẽ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5" y="3215650"/>
            <a:ext cx="702945" cy="57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eft-Right Arrow 9"/>
          <p:cNvSpPr/>
          <p:nvPr/>
        </p:nvSpPr>
        <p:spPr>
          <a:xfrm rot="6944562">
            <a:off x="7536578" y="4537553"/>
            <a:ext cx="498998" cy="137275"/>
          </a:xfrm>
          <a:prstGeom prst="leftRightArrow">
            <a:avLst>
              <a:gd name="adj1" fmla="val 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 rot="3764561">
            <a:off x="8227731" y="4483544"/>
            <a:ext cx="561975" cy="167005"/>
          </a:xfrm>
          <a:prstGeom prst="leftRightArrow">
            <a:avLst>
              <a:gd name="adj1" fmla="val 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66700" y="558225"/>
            <a:ext cx="882904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200" b="1" u="sng" kern="1200" cap="none" spc="0" normalizeH="0" baseline="0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1" u="sng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5</a:t>
            </a:r>
            <a:r>
              <a:rPr kumimoji="0" 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Sao </a:t>
            </a:r>
            <a:r>
              <a:rPr kumimoji="0" lang="en-US" sz="3200" b="1" kern="1200" cap="none" spc="0" normalizeH="0" baseline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chép</a:t>
            </a:r>
            <a:r>
              <a:rPr kumimoji="0" lang="en-US" sz="3200" b="1" kern="1200" cap="none" spc="0" normalizeH="0" baseline="0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vi-VN" alt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di chuyển chi tiết tranh vẽ</a:t>
            </a:r>
            <a:r>
              <a:rPr kumimoji="0" 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10"/>
          <p:cNvSpPr txBox="1"/>
          <p:nvPr/>
        </p:nvSpPr>
        <p:spPr>
          <a:xfrm>
            <a:off x="838200" y="26035"/>
            <a:ext cx="7315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Thứ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sáu</a:t>
            </a:r>
            <a:r>
              <a:rPr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ngày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27 </a:t>
            </a:r>
            <a:r>
              <a:rPr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tháng </a:t>
            </a:r>
            <a:r>
              <a:rPr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11 năm </a:t>
            </a:r>
            <a:r>
              <a:rPr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  <a:endParaRPr sz="32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6128" y="1938427"/>
            <a:ext cx="22479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rgbClr val="F51F09"/>
                </a:solidFill>
                <a:latin typeface="Times New Roman" panose="02020603050405020304" pitchFamily="18" charset="0"/>
                <a:sym typeface="+mn-ea"/>
              </a:rPr>
              <a:t>vào vị trí bất kì</a:t>
            </a:r>
            <a:endParaRPr lang="vi-VN" sz="2600" dirty="0">
              <a:solidFill>
                <a:srgbClr val="F51F0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9954" y="2597875"/>
            <a:ext cx="200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rgbClr val="F51F09"/>
                </a:solidFill>
                <a:latin typeface="Times New Roman" panose="02020603050405020304" pitchFamily="18" charset="0"/>
                <a:sym typeface="+mn-ea"/>
              </a:rPr>
              <a:t>Con trỏ chuột</a:t>
            </a:r>
            <a:endParaRPr lang="vi-VN" sz="2600" dirty="0">
              <a:solidFill>
                <a:srgbClr val="F51F0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069" y="3192225"/>
            <a:ext cx="228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rgbClr val="F51F09"/>
                </a:solidFill>
                <a:latin typeface="Times New Roman" panose="02020603050405020304" pitchFamily="18" charset="0"/>
                <a:sym typeface="+mn-ea"/>
              </a:rPr>
              <a:t>di chuyển hình</a:t>
            </a:r>
            <a:endParaRPr lang="vi-VN" sz="2600" dirty="0">
              <a:solidFill>
                <a:srgbClr val="F51F0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9173" y="3786575"/>
            <a:ext cx="200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solidFill>
                  <a:srgbClr val="F51F09"/>
                </a:solidFill>
                <a:latin typeface="Times New Roman" panose="02020603050405020304" pitchFamily="18" charset="0"/>
                <a:sym typeface="+mn-ea"/>
              </a:rPr>
              <a:t>con </a:t>
            </a:r>
            <a:r>
              <a:rPr lang="vi-VN" sz="2600" dirty="0">
                <a:solidFill>
                  <a:srgbClr val="F51F09"/>
                </a:solidFill>
                <a:latin typeface="Times New Roman" panose="02020603050405020304" pitchFamily="18" charset="0"/>
                <a:sym typeface="+mn-ea"/>
              </a:rPr>
              <a:t>trỏ chuột</a:t>
            </a:r>
            <a:endParaRPr lang="vi-VN" sz="2600" dirty="0">
              <a:solidFill>
                <a:srgbClr val="F51F0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3786575"/>
            <a:ext cx="1131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rgbClr val="F51F09"/>
                </a:solidFill>
                <a:latin typeface="Times New Roman" panose="02020603050405020304" pitchFamily="18" charset="0"/>
                <a:sym typeface="+mn-ea"/>
              </a:rPr>
              <a:t>nét đứt</a:t>
            </a:r>
            <a:endParaRPr lang="vi-VN" sz="2600" dirty="0">
              <a:solidFill>
                <a:srgbClr val="F51F0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71662" y="4959944"/>
            <a:ext cx="200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rgbClr val="F51F09"/>
                </a:solidFill>
                <a:latin typeface="Times New Roman" panose="02020603050405020304" pitchFamily="18" charset="0"/>
                <a:sym typeface="+mn-ea"/>
              </a:rPr>
              <a:t>nút trái chuột</a:t>
            </a:r>
            <a:endParaRPr lang="vi-VN" sz="2600" dirty="0">
              <a:solidFill>
                <a:srgbClr val="F51F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PowerPoint dễ thương với ngôi nhà và khu vườn của b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1"/>
          <p:cNvSpPr txBox="1"/>
          <p:nvPr/>
        </p:nvSpPr>
        <p:spPr>
          <a:xfrm>
            <a:off x="211455" y="2673350"/>
            <a:ext cx="8704580" cy="28130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sz="280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sao chép để hình ở trên không che khuất hình ở dưới, em thực hiện thao tác:</a:t>
            </a:r>
          </a:p>
          <a:p>
            <a:pPr algn="just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sz="280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Chọn           rồi chọn </a:t>
            </a:r>
            <a:endParaRPr lang="en-US" sz="2800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endParaRPr lang="en-US" sz="2800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endParaRPr lang="en-US" sz="2800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09600" y="1564640"/>
            <a:ext cx="22764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Lưu ý</a:t>
            </a:r>
            <a:endParaRPr lang="en-US" sz="3600" b="1" dirty="0"/>
          </a:p>
        </p:txBody>
      </p:sp>
      <p:pic>
        <p:nvPicPr>
          <p:cNvPr id="2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581400"/>
            <a:ext cx="7143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05677"/>
            <a:ext cx="4625340" cy="82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66700" y="558225"/>
            <a:ext cx="882904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200" b="1" u="sng" kern="1200" cap="none" spc="0" normalizeH="0" baseline="0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1" u="sng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5</a:t>
            </a:r>
            <a:r>
              <a:rPr kumimoji="0" 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Sao </a:t>
            </a:r>
            <a:r>
              <a:rPr kumimoji="0" lang="en-US" sz="3200" b="1" kern="1200" cap="none" spc="0" normalizeH="0" baseline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chép</a:t>
            </a:r>
            <a:r>
              <a:rPr kumimoji="0" lang="en-US" sz="3200" b="1" kern="1200" cap="none" spc="0" normalizeH="0" baseline="0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vi-VN" alt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di chuyển chi tiết tranh vẽ</a:t>
            </a:r>
            <a:r>
              <a:rPr kumimoji="0" 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10"/>
          <p:cNvSpPr txBox="1"/>
          <p:nvPr/>
        </p:nvSpPr>
        <p:spPr>
          <a:xfrm>
            <a:off x="838200" y="26035"/>
            <a:ext cx="7315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Thứ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sáu</a:t>
            </a:r>
            <a:r>
              <a:rPr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ngày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27 </a:t>
            </a:r>
            <a:r>
              <a:rPr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tháng </a:t>
            </a:r>
            <a:r>
              <a:rPr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11 năm </a:t>
            </a:r>
            <a:r>
              <a:rPr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  <a:endParaRPr sz="32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ình nền PowerPoint dễ thương với ngôi nhà và khu vườn của b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8" name="TextBox 8"/>
          <p:cNvSpPr txBox="1"/>
          <p:nvPr/>
        </p:nvSpPr>
        <p:spPr>
          <a:xfrm>
            <a:off x="152400" y="1266825"/>
            <a:ext cx="8991600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Vẽ hình theo mẫu, s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ử dụng công cụ chọn và sao chép để tạo ra khu vườn có nhiều cây và hoa, đặt tên cho bài vẽ là 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vuon cua em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 lưu vào thư mục trên máy tính.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" name="TextBox 1"/>
          <p:cNvSpPr txBox="1"/>
          <p:nvPr/>
        </p:nvSpPr>
        <p:spPr>
          <a:xfrm>
            <a:off x="1162016" y="6334125"/>
            <a:ext cx="1371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sp>
        <p:nvSpPr>
          <p:cNvPr id="19460" name="TextBox 4"/>
          <p:cNvSpPr txBox="1"/>
          <p:nvPr/>
        </p:nvSpPr>
        <p:spPr>
          <a:xfrm>
            <a:off x="5864696" y="6453336"/>
            <a:ext cx="1371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pic>
        <p:nvPicPr>
          <p:cNvPr id="19461" name="Picture 40" descr="j01953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6" descr="POINSE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350"/>
            <a:ext cx="1277938" cy="127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7" name="TextBox 22"/>
          <p:cNvSpPr txBox="1"/>
          <p:nvPr/>
        </p:nvSpPr>
        <p:spPr>
          <a:xfrm>
            <a:off x="703546" y="467033"/>
            <a:ext cx="5638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646992" y="4572000"/>
            <a:ext cx="671512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38200" y="6176387"/>
            <a:ext cx="2256631" cy="69806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1</a:t>
            </a:r>
            <a:endParaRPr lang="en-US" sz="2500" b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81600" y="6172200"/>
            <a:ext cx="3276600" cy="69806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chép, di chuyển được Hình2</a:t>
            </a:r>
            <a:endParaRPr lang="en-US" sz="2000" b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546" y="3128337"/>
            <a:ext cx="2649253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1987" y="2685641"/>
            <a:ext cx="4519613" cy="3486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ạt giống hoa hồng thân gỗ tree rose &gt; hatgionghoadep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058" y="26437"/>
            <a:ext cx="53340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353" y="3962400"/>
            <a:ext cx="891569" cy="8915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883" y="1407628"/>
            <a:ext cx="2119811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en-US" sz="4000" b="1" dirty="0" smtClean="0">
                <a:solidFill>
                  <a:srgbClr val="DA00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 hoa</a:t>
            </a:r>
            <a:endParaRPr lang="en-US" sz="4000" b="1" dirty="0">
              <a:solidFill>
                <a:srgbClr val="DA00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69" y="1977130"/>
            <a:ext cx="371475" cy="328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6" y="2302905"/>
            <a:ext cx="371475" cy="328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6" y="1407628"/>
            <a:ext cx="371475" cy="328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250" y="2606227"/>
            <a:ext cx="511799" cy="4974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81" y="5615893"/>
            <a:ext cx="662702" cy="925833"/>
          </a:xfrm>
          <a:prstGeom prst="rect">
            <a:avLst/>
          </a:prstGeom>
        </p:spPr>
      </p:pic>
      <p:pic>
        <p:nvPicPr>
          <p:cNvPr id="21" name="Picture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69" y="1105418"/>
            <a:ext cx="466516" cy="466516"/>
          </a:xfrm>
          <a:prstGeom prst="rect">
            <a:avLst/>
          </a:prstGeom>
        </p:spPr>
      </p:pic>
      <p:pic>
        <p:nvPicPr>
          <p:cNvPr id="22" name="Picture 2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19" y="1363797"/>
            <a:ext cx="459434" cy="459434"/>
          </a:xfrm>
          <a:prstGeom prst="rect">
            <a:avLst/>
          </a:prstGeom>
        </p:spPr>
      </p:pic>
      <p:pic>
        <p:nvPicPr>
          <p:cNvPr id="23" name="Picture 2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900" y="608698"/>
            <a:ext cx="496719" cy="496719"/>
          </a:xfrm>
          <a:prstGeom prst="rect">
            <a:avLst/>
          </a:prstGeom>
        </p:spPr>
      </p:pic>
      <p:pic>
        <p:nvPicPr>
          <p:cNvPr id="24" name="Picture 2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27" y="924394"/>
            <a:ext cx="483234" cy="483234"/>
          </a:xfrm>
          <a:prstGeom prst="rect">
            <a:avLst/>
          </a:prstGeom>
        </p:spPr>
      </p:pic>
      <p:pic>
        <p:nvPicPr>
          <p:cNvPr id="31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329738" y="1594631"/>
            <a:ext cx="457200" cy="457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860" y="1516708"/>
            <a:ext cx="511799" cy="479043"/>
          </a:xfrm>
          <a:prstGeom prst="rect">
            <a:avLst/>
          </a:prstGeom>
        </p:spPr>
      </p:pic>
      <p:pic>
        <p:nvPicPr>
          <p:cNvPr id="1028" name="Picture 4" descr="http://thuthuatphanmem.vn/uploads/2018/04/06/hinh-nen-dong-day-ngang-dep-1-101_104237166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7" y="-307734"/>
            <a:ext cx="2843213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ách cắm hoa đẹp nhân ngày Nhà giáo Việt Nam 20-11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9" y="3938717"/>
            <a:ext cx="2348707" cy="293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66"/>
          <p:cNvGrpSpPr/>
          <p:nvPr/>
        </p:nvGrpSpPr>
        <p:grpSpPr>
          <a:xfrm>
            <a:off x="-142775" y="0"/>
            <a:ext cx="3078923" cy="637867"/>
            <a:chOff x="192" y="873"/>
            <a:chExt cx="2630" cy="655"/>
          </a:xfrm>
        </p:grpSpPr>
        <p:grpSp>
          <p:nvGrpSpPr>
            <p:cNvPr id="39" name="Group 55"/>
            <p:cNvGrpSpPr/>
            <p:nvPr/>
          </p:nvGrpSpPr>
          <p:grpSpPr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41" name="Oval 56"/>
              <p:cNvSpPr/>
              <p:nvPr/>
            </p:nvSpPr>
            <p:spPr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42" name="Oval 57"/>
              <p:cNvSpPr/>
              <p:nvPr/>
            </p:nvSpPr>
            <p:spPr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43" name="Oval 58"/>
              <p:cNvSpPr/>
              <p:nvPr/>
            </p:nvSpPr>
            <p:spPr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44" name="Oval 59"/>
              <p:cNvSpPr/>
              <p:nvPr/>
            </p:nvSpPr>
            <p:spPr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45" name="Oval 60"/>
              <p:cNvSpPr/>
              <p:nvPr/>
            </p:nvSpPr>
            <p:spPr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46" name="Oval 61"/>
              <p:cNvSpPr/>
              <p:nvPr/>
            </p:nvSpPr>
            <p:spPr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47" name="Oval 62"/>
              <p:cNvSpPr/>
              <p:nvPr/>
            </p:nvSpPr>
            <p:spPr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48" name="Oval 63"/>
              <p:cNvSpPr/>
              <p:nvPr/>
            </p:nvSpPr>
            <p:spPr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49" name="Oval 64"/>
              <p:cNvSpPr/>
              <p:nvPr/>
            </p:nvSpPr>
            <p:spPr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40" name="Text Box 65"/>
            <p:cNvSpPr txBox="1"/>
            <p:nvPr/>
          </p:nvSpPr>
          <p:spPr>
            <a:xfrm>
              <a:off x="493" y="873"/>
              <a:ext cx="203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Củng</a:t>
              </a:r>
              <a:r>
                <a:rPr lang="en-US" sz="3200" b="1" dirty="0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cố</a:t>
              </a:r>
              <a:endParaRPr sz="3200" b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69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108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-0.11759 C 0.00243 -0.09722 0.0309 -0.10417 0.04219 -0.05695 C 0.07188 -0.01597 0.09965 -0.00903 0.1342 -0.06852 C 0.15868 -0.09815 0.16753 -0.16667 0.20747 -0.15857 C 0.24306 -0.14607 0.21649 -0.05556 0.25469 -0.02014 C 0.26875 0.02824 0.24705 0.09004 0.275 0.14606 C 0.30417 0.13403 0.31476 0.06157 0.31753 -0.01806 C 0.32813 -0.07176 0.35573 -0.05556 0.35816 -0.10926 C 0.36163 -0.16898 0.39201 -0.17431 0.38958 -0.24005 C 0.43056 -0.27801 0.44913 -0.23542 0.46545 -0.19491 C 0.47274 -0.1463 0.4934 -0.18866 0.50278 -0.16783 C 0.51076 -0.15324 0.49514 -0.09445 0.5099 -0.0882 C 0.53299 -0.11042 0.53542 -0.14931 0.54045 -0.1919 C 0.55122 -0.21019 0.5566 -0.23727 0.57274 -0.24722 C 0.59635 -0.2581 0.61701 -0.2463 0.6316 -0.21736 C 0.65868 -0.18773 0.63438 -0.13287 0.6559 -0.09097 C 0.67396 -0.05926 0.68507 -0.07361 0.69514 -0.10023 C 0.70365 -0.12871 0.69688 -0.16667 0.70833 -0.19468 C 0.71319 -0.20347 0.74722 -0.16783 0.75226 -0.17685 " pathEditMode="relative" rAng="0" ptsTypes="AAAAAAAAAAAAAAAAAAA">
                                      <p:cBhvr>
                                        <p:cTn id="37" dur="2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24" y="631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7 0.09769 C 0.06042 0.16482 0.05747 0.17153 0.05434 0.24977 C 0.0507 0.29607 0.04618 0.36158 0.05 0.36528 C 0.05347 0.37084 0.06476 0.35116 0.07691 0.27246 C 0.08143 0.24399 0.07847 0.21598 0.08993 0.18912 C 0.09636 0.19051 0.08681 0.2551 0.09879 0.25533 C 0.10504 0.23704 0.10764 0.26991 0.11754 0.20047 C 0.11702 0.13611 0.12709 0.1088 0.12865 0.06968 C 0.13386 0.02639 0.12101 0.02084 0.13854 -0.05393 C 0.15278 -0.11736 0.14358 0.03611 0.16216 -0.01157 C 0.17153 -0.06111 0.16007 -0.10578 0.17483 -0.18889 C 0.18108 -0.22222 0.18403 -0.20902 0.18594 -0.2037 " pathEditMode="relative" rAng="600000" ptsTypes="AAAAAAAAAAAA">
                                      <p:cBhvr>
                                        <p:cTn id="39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75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75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75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47084 0.5877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73229 0.564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15" y="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46579 0.4983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9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77556E-17 L -0.56215 0.5877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08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ình nền PowerPoint dễ thương với ngôi nhà và khu vườn của b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1"/>
          <p:cNvSpPr txBox="1"/>
          <p:nvPr/>
        </p:nvSpPr>
        <p:spPr>
          <a:xfrm>
            <a:off x="323528" y="1557338"/>
            <a:ext cx="8568952" cy="12144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360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sao chép, di chuyển chi tiết tranh vẽ em</a:t>
            </a:r>
            <a:r>
              <a:rPr lang="en-US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mấy bước?</a:t>
            </a:r>
            <a:endParaRPr lang="en-US" sz="3600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4067175" y="2667000"/>
            <a:ext cx="1314450" cy="7858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b="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</a:t>
            </a:r>
            <a:r>
              <a:rPr lang="en-US" sz="3600" b="0" i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0" i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4067175" y="3595688"/>
            <a:ext cx="1214438" cy="785812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i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b)   </a:t>
            </a:r>
            <a:r>
              <a:rPr lang="en-US" sz="4200" i="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endParaRPr lang="en-US" sz="4200" i="0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4067175" y="4595813"/>
            <a:ext cx="1214438" cy="785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i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c)   </a:t>
            </a:r>
            <a:r>
              <a:rPr lang="en-US" sz="39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endParaRPr lang="en-US" sz="3900" i="0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4067175" y="5595938"/>
            <a:ext cx="1357313" cy="785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900" i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</a:t>
            </a:r>
            <a:r>
              <a:rPr lang="en-US" sz="3900" i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  </a:t>
            </a:r>
            <a:r>
              <a:rPr lang="en-US" sz="3900" i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endParaRPr lang="en-US" sz="3900" i="0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4391" name="Picture 119" descr="Ñaùp_aù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5876925"/>
            <a:ext cx="18383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92" name="Oval 120"/>
          <p:cNvSpPr>
            <a:spLocks noChangeArrowheads="1"/>
          </p:cNvSpPr>
          <p:nvPr/>
        </p:nvSpPr>
        <p:spPr bwMode="auto">
          <a:xfrm>
            <a:off x="3851275" y="5605463"/>
            <a:ext cx="942975" cy="919162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3200" b="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-1587" y="5583238"/>
            <a:ext cx="1279525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6" descr="POINSET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866063" y="5607018"/>
            <a:ext cx="1277937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68196" y="-27384"/>
            <a:ext cx="1386358" cy="138119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91"/>
                  </p:tgtEl>
                </p:cond>
              </p:nextCondLst>
            </p:seq>
          </p:childTnLst>
        </p:cTn>
      </p:par>
    </p:tnLst>
    <p:bldLst>
      <p:bldP spid="543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ình nền PowerPoint dễ thương với ngôi nhà và khu vườn của b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77" y="152400"/>
            <a:ext cx="9144000" cy="6858000"/>
          </a:xfrm>
          <a:prstGeom prst="rect">
            <a:avLst/>
          </a:prstGeom>
          <a:noFill/>
        </p:spPr>
      </p:pic>
      <p:pic>
        <p:nvPicPr>
          <p:cNvPr id="54391" name="Picture 119" descr="Ñaùp_aù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18383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92" name="Oval 120"/>
          <p:cNvSpPr>
            <a:spLocks noChangeArrowheads="1"/>
          </p:cNvSpPr>
          <p:nvPr/>
        </p:nvSpPr>
        <p:spPr bwMode="auto">
          <a:xfrm>
            <a:off x="3851275" y="4508500"/>
            <a:ext cx="942975" cy="919163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3200" b="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79512" y="1268760"/>
            <a:ext cx="8687829" cy="121443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sz="280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sao chép để hình ở trên không che khuất hình ở dưới, em thực hiện thao tác chọn       rồi chọn?</a:t>
            </a:r>
            <a:endParaRPr lang="en-US" sz="2800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4113214" y="2593975"/>
            <a:ext cx="678656" cy="785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i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a)   </a:t>
            </a:r>
            <a:endParaRPr lang="en-US" sz="4400" i="0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4113213" y="3522663"/>
            <a:ext cx="733425" cy="78581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700" b="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370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i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4044176" y="4522788"/>
            <a:ext cx="818827" cy="785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i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c)   </a:t>
            </a:r>
            <a:endParaRPr lang="en-US" sz="3600" i="0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4113213" y="5522913"/>
            <a:ext cx="733425" cy="785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900" i="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d)  </a:t>
            </a:r>
            <a:endParaRPr lang="en-US" sz="3600" i="0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5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-1587" y="5583238"/>
            <a:ext cx="1279525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6" descr="POINSET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866063" y="5607018"/>
            <a:ext cx="1277937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68196" y="-27384"/>
            <a:ext cx="1386358" cy="1381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2064485"/>
            <a:ext cx="500066" cy="46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31" y="2708274"/>
            <a:ext cx="2731889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2" y="3522663"/>
            <a:ext cx="2672358" cy="6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02" y="5633062"/>
            <a:ext cx="2618259" cy="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53756"/>
            <a:ext cx="2592288" cy="65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91"/>
                  </p:tgtEl>
                </p:cond>
              </p:nextCondLst>
            </p:seq>
          </p:childTnLst>
        </p:cTn>
      </p:par>
    </p:tnLst>
    <p:bldLst>
      <p:bldP spid="543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PowerPoint dễ thương với ngôi nhà và khu vườn của b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D:\dạy chuyên đề\khu vuon cua 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5715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dạy chuyên đề\khu vuon cua 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06598"/>
            <a:ext cx="5867400" cy="40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4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2971801" y="0"/>
            <a:ext cx="3428999" cy="17526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0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2209800" y="1981200"/>
            <a:ext cx="2971800" cy="2057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5181600" y="1981200"/>
            <a:ext cx="2895600" cy="2057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hlinkClick r:id="rId7" action="ppaction://hlinksldjump"/>
          </p:cNvPr>
          <p:cNvSpPr/>
          <p:nvPr/>
        </p:nvSpPr>
        <p:spPr>
          <a:xfrm>
            <a:off x="5181600" y="4038600"/>
            <a:ext cx="2895600" cy="20574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hlinkClick r:id="rId8" action="ppaction://hlinksldjump"/>
          </p:cNvPr>
          <p:cNvSpPr/>
          <p:nvPr/>
        </p:nvSpPr>
        <p:spPr>
          <a:xfrm>
            <a:off x="2209800" y="4038600"/>
            <a:ext cx="2971800" cy="2057400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3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28" grpId="0" animBg="1"/>
      <p:bldP spid="30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ình nền PowerPoint dễ thương với ngôi nhà và khu vườn của b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4391" name="Picture 119" descr="Ñaùp_aù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5876925"/>
            <a:ext cx="18383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92" name="Oval 120"/>
          <p:cNvSpPr>
            <a:spLocks noChangeArrowheads="1"/>
          </p:cNvSpPr>
          <p:nvPr/>
        </p:nvSpPr>
        <p:spPr bwMode="auto">
          <a:xfrm>
            <a:off x="3708400" y="2781300"/>
            <a:ext cx="942975" cy="919163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3200" b="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317500" y="1493838"/>
            <a:ext cx="8826500" cy="12144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360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chép chi tiết tranh </a:t>
            </a:r>
            <a:r>
              <a:rPr lang="en-US" sz="360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em nháy chọn?</a:t>
            </a:r>
            <a:endParaRPr lang="en-US" sz="3600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3935413" y="2809875"/>
            <a:ext cx="2276133" cy="7858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</a:t>
            </a:r>
            <a:r>
              <a:rPr lang="en-US" sz="3600" i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endParaRPr lang="en-US" sz="3600" i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3935413" y="3738563"/>
            <a:ext cx="1860723" cy="785812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3600" i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Paste</a:t>
            </a:r>
            <a:endParaRPr lang="en-US" sz="3600" i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3935413" y="4738688"/>
            <a:ext cx="1860723" cy="78581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</a:t>
            </a:r>
            <a:r>
              <a:rPr lang="en-US" sz="3600" i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Cut</a:t>
            </a:r>
            <a:endParaRPr lang="en-US" sz="3600" i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3935412" y="5738813"/>
            <a:ext cx="4164980" cy="785812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sz="3600" i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i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A,B </a:t>
            </a:r>
            <a:r>
              <a:rPr lang="en-US" sz="3600" i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i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300" i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-1587" y="5583238"/>
            <a:ext cx="1279525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6" descr="POINSET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866063" y="5607018"/>
            <a:ext cx="1277937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68196" y="-27384"/>
            <a:ext cx="1386358" cy="138119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91"/>
                  </p:tgtEl>
                </p:cond>
              </p:nextCondLst>
            </p:seq>
          </p:childTnLst>
        </p:cTn>
      </p:par>
    </p:tnLst>
    <p:bldLst>
      <p:bldP spid="543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ình nền PowerPoint dễ thương với ngôi nhà và khu vườn của b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4391" name="Picture 119" descr="Ñaùp_aù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734050"/>
            <a:ext cx="18383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92" name="Oval 120"/>
          <p:cNvSpPr>
            <a:spLocks noChangeArrowheads="1"/>
          </p:cNvSpPr>
          <p:nvPr/>
        </p:nvSpPr>
        <p:spPr bwMode="auto">
          <a:xfrm>
            <a:off x="3635375" y="3716338"/>
            <a:ext cx="942975" cy="919162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3200" b="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323850" y="1493838"/>
            <a:ext cx="8640763" cy="12144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360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dán hình vào trang vẽ em nháy chọn </a:t>
            </a:r>
            <a:r>
              <a:rPr lang="en-US" sz="360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5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-1587" y="5583238"/>
            <a:ext cx="1279525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6" descr="POINSET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866063" y="5607018"/>
            <a:ext cx="1277937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68196" y="-27384"/>
            <a:ext cx="1386358" cy="13811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Title 1"/>
          <p:cNvSpPr txBox="1"/>
          <p:nvPr/>
        </p:nvSpPr>
        <p:spPr>
          <a:xfrm>
            <a:off x="3851921" y="2809875"/>
            <a:ext cx="2276133" cy="7858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</a:t>
            </a:r>
            <a:r>
              <a:rPr lang="en-US" sz="3600" i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endParaRPr lang="en-US" sz="3600" i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itle 1"/>
          <p:cNvSpPr txBox="1"/>
          <p:nvPr/>
        </p:nvSpPr>
        <p:spPr>
          <a:xfrm>
            <a:off x="3851921" y="3738563"/>
            <a:ext cx="1860723" cy="785812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3600" i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Paste</a:t>
            </a:r>
            <a:endParaRPr lang="en-US" sz="3600" i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itle 1"/>
          <p:cNvSpPr txBox="1"/>
          <p:nvPr/>
        </p:nvSpPr>
        <p:spPr>
          <a:xfrm>
            <a:off x="3851921" y="4738688"/>
            <a:ext cx="1860723" cy="78581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</a:t>
            </a:r>
            <a:r>
              <a:rPr lang="en-US" sz="3600" i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Cut</a:t>
            </a:r>
            <a:endParaRPr lang="en-US" sz="3600" i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itle 1"/>
          <p:cNvSpPr txBox="1"/>
          <p:nvPr/>
        </p:nvSpPr>
        <p:spPr>
          <a:xfrm>
            <a:off x="3851920" y="5738813"/>
            <a:ext cx="4164980" cy="785812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sz="3600" i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i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A,B </a:t>
            </a:r>
            <a:r>
              <a:rPr lang="en-US" sz="3600" i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i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300" i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91"/>
                  </p:tgtEl>
                </p:cond>
              </p:nextCondLst>
            </p:seq>
          </p:childTnLst>
        </p:cTn>
      </p:par>
    </p:tnLst>
    <p:bldLst>
      <p:bldP spid="543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ình nền PowerPoint dễ thương với ngôi nhà và khu vườn của b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1"/>
          <p:cNvSpPr txBox="1"/>
          <p:nvPr/>
        </p:nvSpPr>
        <p:spPr>
          <a:xfrm>
            <a:off x="1110680" y="2747963"/>
            <a:ext cx="6509320" cy="12144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36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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xem lại bài </a:t>
            </a:r>
          </a:p>
          <a:p>
            <a:pPr algn="just"/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 </a:t>
            </a:r>
            <a:r>
              <a:rPr lang="en-US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cho tiết sau.</a:t>
            </a:r>
            <a:endParaRPr lang="en-US" sz="32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66"/>
          <p:cNvGrpSpPr/>
          <p:nvPr/>
        </p:nvGrpSpPr>
        <p:grpSpPr>
          <a:xfrm>
            <a:off x="2292933" y="1017587"/>
            <a:ext cx="4354513" cy="1039813"/>
            <a:chOff x="192" y="873"/>
            <a:chExt cx="2630" cy="655"/>
          </a:xfrm>
        </p:grpSpPr>
        <p:grpSp>
          <p:nvGrpSpPr>
            <p:cNvPr id="12" name="Group 55"/>
            <p:cNvGrpSpPr/>
            <p:nvPr/>
          </p:nvGrpSpPr>
          <p:grpSpPr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6" name="Oval 56"/>
              <p:cNvSpPr/>
              <p:nvPr/>
            </p:nvSpPr>
            <p:spPr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7" name="Oval 57"/>
              <p:cNvSpPr/>
              <p:nvPr/>
            </p:nvSpPr>
            <p:spPr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8" name="Oval 58"/>
              <p:cNvSpPr/>
              <p:nvPr/>
            </p:nvSpPr>
            <p:spPr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9" name="Oval 59"/>
              <p:cNvSpPr/>
              <p:nvPr/>
            </p:nvSpPr>
            <p:spPr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0" name="Oval 60"/>
              <p:cNvSpPr/>
              <p:nvPr/>
            </p:nvSpPr>
            <p:spPr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1" name="Oval 61"/>
              <p:cNvSpPr/>
              <p:nvPr/>
            </p:nvSpPr>
            <p:spPr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2" name="Oval 62"/>
              <p:cNvSpPr/>
              <p:nvPr/>
            </p:nvSpPr>
            <p:spPr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3" name="Oval 63"/>
              <p:cNvSpPr/>
              <p:nvPr/>
            </p:nvSpPr>
            <p:spPr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4" name="Oval 64"/>
              <p:cNvSpPr/>
              <p:nvPr/>
            </p:nvSpPr>
            <p:spPr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13" name="Text Box 65"/>
            <p:cNvSpPr txBox="1"/>
            <p:nvPr/>
          </p:nvSpPr>
          <p:spPr>
            <a:xfrm>
              <a:off x="493" y="1008"/>
              <a:ext cx="203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DẶN DÒ</a:t>
              </a:r>
              <a:endParaRPr sz="3200" b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5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1587" y="5583238"/>
            <a:ext cx="1279525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66063" y="5607018"/>
            <a:ext cx="1277937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68196" y="-27384"/>
            <a:ext cx="1386358" cy="138119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ình nền PowerPoint dễ thương với ngôi nhà và khu vườn của b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Frames PPT 0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09600"/>
            <a:ext cx="9143365" cy="29629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51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19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63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</p:txBody>
      </p:sp>
      <p:sp>
        <p:nvSpPr>
          <p:cNvPr id="26628" name="Rectangle 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vi-VN" altLang="x-none" dirty="0">
              <a:latin typeface="Franklin Gothic Book" panose="020B0503020102020204" pitchFamily="34" charset="0"/>
            </a:endParaRPr>
          </a:p>
        </p:txBody>
      </p:sp>
      <p:pic>
        <p:nvPicPr>
          <p:cNvPr id="26629" name="Picture 5" descr="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19800"/>
            <a:ext cx="685800" cy="411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Picture 6" descr="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91200"/>
            <a:ext cx="685800" cy="411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Picture 7" descr="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6019800"/>
            <a:ext cx="685800" cy="32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8" descr="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943600"/>
            <a:ext cx="685800" cy="32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Picture 9" descr="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867400"/>
            <a:ext cx="685800" cy="32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4" name="Picture 10" descr="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5943600"/>
            <a:ext cx="685800" cy="32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5" name="Picture 11" descr="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5791200"/>
            <a:ext cx="685800" cy="32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6" name="Picture 12" descr="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5791200"/>
            <a:ext cx="390525" cy="4032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637" name="Group 13"/>
          <p:cNvGrpSpPr/>
          <p:nvPr/>
        </p:nvGrpSpPr>
        <p:grpSpPr>
          <a:xfrm>
            <a:off x="1371600" y="5791200"/>
            <a:ext cx="1028700" cy="598488"/>
            <a:chOff x="-216" y="3820"/>
            <a:chExt cx="648" cy="281"/>
          </a:xfrm>
        </p:grpSpPr>
        <p:pic>
          <p:nvPicPr>
            <p:cNvPr id="26647" name="Picture 14" descr="9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48" name="Picture 15" descr="9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49" name="Picture 16" descr="9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6638" name="Picture 17" descr="sun14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698500"/>
            <a:ext cx="1447800" cy="128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9" name="WordArt 18"/>
          <p:cNvSpPr>
            <a:spLocks noTextEdit="1"/>
          </p:cNvSpPr>
          <p:nvPr/>
        </p:nvSpPr>
        <p:spPr>
          <a:xfrm>
            <a:off x="500034" y="1509086"/>
            <a:ext cx="7848600" cy="313436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  <a:normAutofit/>
          </a:bodyPr>
          <a:lstStyle/>
          <a:p>
            <a:pPr algn="ctr"/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360" dirty="0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360" dirty="0" err="1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600" b="1" spc="-360" dirty="0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b="1" spc="-360" dirty="0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3600" b="1" spc="-360" dirty="0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3600" b="1" spc="-360" dirty="0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360" dirty="0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360" dirty="0" err="1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600" b="1" spc="-360" dirty="0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360" dirty="0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360" dirty="0" err="1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spc="-360" dirty="0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endParaRPr lang="en-US" sz="3600" b="1" spc="-360" dirty="0"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360" dirty="0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360" dirty="0" err="1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3600" b="1" spc="-360" dirty="0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3600" b="1" spc="-360" dirty="0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360" dirty="0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360" dirty="0" err="1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3600" b="1" spc="-360" dirty="0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3600" b="1" spc="-360" dirty="0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360" dirty="0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360" dirty="0" err="1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spc="-360" dirty="0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b="1" spc="-360" dirty="0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3600" b="1" spc="-360" dirty="0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3600" b="1" spc="-360" dirty="0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err="1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spc="-360" smtClean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giỏi.</a:t>
            </a:r>
            <a:endParaRPr lang="en-US" sz="3600" b="1" spc="-360" dirty="0"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6640" name="Group 19"/>
          <p:cNvGrpSpPr/>
          <p:nvPr/>
        </p:nvGrpSpPr>
        <p:grpSpPr>
          <a:xfrm>
            <a:off x="6019800" y="4876800"/>
            <a:ext cx="2362200" cy="1600200"/>
            <a:chOff x="669" y="2064"/>
            <a:chExt cx="675" cy="503"/>
          </a:xfrm>
        </p:grpSpPr>
        <p:pic>
          <p:nvPicPr>
            <p:cNvPr id="26645" name="Picture 20" descr="HOAHO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5" y="2064"/>
              <a:ext cx="377" cy="36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46" name="Picture 21" descr="HOA NO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9" y="2112"/>
              <a:ext cx="675" cy="45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6641" name="Picture 22" descr="Dove-02-june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447213" flipV="1">
            <a:off x="7181215" y="738505"/>
            <a:ext cx="1600200" cy="973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2" name="Picture 24" descr="Dove-02-june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0613921" flipV="1">
            <a:off x="6045200" y="4013200"/>
            <a:ext cx="1600200" cy="973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3" name="Picture 25" descr="Dove-02-june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0613921" flipV="1">
            <a:off x="7518648" y="3042946"/>
            <a:ext cx="1600200" cy="973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4" name="Picture 26" descr="snowcone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5400"/>
            <a:ext cx="9144000" cy="65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648200" y="3048000"/>
            <a:ext cx="381000" cy="487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9" name="Picture 2" descr="Hình nền PowerPoint dễ thương với ngôi nhà và khu vườn của b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24" y="1236"/>
            <a:ext cx="9144000" cy="685800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2895600" y="304800"/>
            <a:ext cx="32766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Câu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</a:rPr>
              <a:t>hỏi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15240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Sau khi chọn vùng cần xóa, bạn nhấn phím nào để xóa?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609600" y="2895600"/>
            <a:ext cx="28956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A. </a:t>
            </a:r>
            <a:r>
              <a:rPr lang="en-US" sz="3200" b="1" dirty="0" err="1" smtClean="0">
                <a:solidFill>
                  <a:srgbClr val="0000CC"/>
                </a:solidFill>
              </a:rPr>
              <a:t>Phím</a:t>
            </a:r>
            <a:r>
              <a:rPr lang="en-US" sz="3200" b="1" dirty="0" smtClean="0">
                <a:solidFill>
                  <a:srgbClr val="0000CC"/>
                </a:solidFill>
              </a:rPr>
              <a:t> Enter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2895600"/>
            <a:ext cx="3048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B. </a:t>
            </a:r>
            <a:r>
              <a:rPr lang="en-US" sz="3200" b="1" dirty="0" err="1" smtClean="0">
                <a:solidFill>
                  <a:srgbClr val="0000CC"/>
                </a:solidFill>
              </a:rPr>
              <a:t>Phím</a:t>
            </a:r>
            <a:r>
              <a:rPr lang="en-US" sz="3200" b="1" dirty="0" smtClean="0">
                <a:solidFill>
                  <a:srgbClr val="0000CC"/>
                </a:solidFill>
              </a:rPr>
              <a:t> Delete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" y="4572000"/>
            <a:ext cx="28956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C. </a:t>
            </a:r>
            <a:r>
              <a:rPr lang="en-US" sz="3200" b="1" dirty="0" err="1" smtClean="0">
                <a:solidFill>
                  <a:srgbClr val="0000CC"/>
                </a:solidFill>
              </a:rPr>
              <a:t>Phím</a:t>
            </a:r>
            <a:r>
              <a:rPr lang="en-US" sz="3200" b="1" dirty="0" smtClean="0">
                <a:solidFill>
                  <a:srgbClr val="0000CC"/>
                </a:solidFill>
              </a:rPr>
              <a:t> Shift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0" y="4572000"/>
            <a:ext cx="28956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D. </a:t>
            </a:r>
            <a:r>
              <a:rPr lang="en-US" sz="3200" b="1" dirty="0" err="1" smtClean="0">
                <a:solidFill>
                  <a:srgbClr val="0000CC"/>
                </a:solidFill>
              </a:rPr>
              <a:t>Phím</a:t>
            </a:r>
            <a:r>
              <a:rPr lang="en-US" sz="3200" b="1" dirty="0" smtClean="0">
                <a:solidFill>
                  <a:srgbClr val="0000CC"/>
                </a:solidFill>
              </a:rPr>
              <a:t> V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31" name="Right Arrow 30">
            <a:hlinkClick r:id="rId3" action="ppaction://hlinksldjump"/>
          </p:cNvPr>
          <p:cNvSpPr/>
          <p:nvPr/>
        </p:nvSpPr>
        <p:spPr>
          <a:xfrm>
            <a:off x="1219200" y="5943600"/>
            <a:ext cx="990600" cy="4572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0" y="304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6" name="Flowchart: Connector 5"/>
          <p:cNvSpPr/>
          <p:nvPr/>
        </p:nvSpPr>
        <p:spPr>
          <a:xfrm>
            <a:off x="4580792" y="2971800"/>
            <a:ext cx="533400" cy="5334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vi-VN" sz="3200" dirty="0">
              <a:solidFill>
                <a:srgbClr val="FF0000"/>
              </a:solidFill>
            </a:endParaRPr>
          </a:p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1131" y="29204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B</a:t>
            </a:r>
            <a:endParaRPr lang="vi-VN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09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3" grpId="1" animBg="1"/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ình nền PowerPoint dễ thương với ngôi nhà và khu vườn của b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2819400" y="304800"/>
            <a:ext cx="3276601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Câu hỏi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1393374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Đâu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r>
              <a:rPr lang="en-US" sz="3200" dirty="0" smtClean="0"/>
              <a:t> </a:t>
            </a:r>
            <a:r>
              <a:rPr lang="en-US" sz="3200" dirty="0" err="1" smtClean="0"/>
              <a:t>cụ</a:t>
            </a:r>
            <a:r>
              <a:rPr lang="en-US" sz="3200" dirty="0" smtClean="0"/>
              <a:t> </a:t>
            </a:r>
            <a:r>
              <a:rPr lang="en-US" sz="3200" dirty="0" err="1" smtClean="0"/>
              <a:t>tẩy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chi </a:t>
            </a:r>
            <a:r>
              <a:rPr lang="en-US" sz="3200" dirty="0" err="1" smtClean="0"/>
              <a:t>tiết</a:t>
            </a:r>
            <a:r>
              <a:rPr lang="en-US" sz="3200" dirty="0" smtClean="0"/>
              <a:t> </a:t>
            </a:r>
            <a:r>
              <a:rPr lang="en-US" sz="3200" dirty="0" err="1" smtClean="0"/>
              <a:t>nhỏ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bức</a:t>
            </a:r>
            <a:r>
              <a:rPr lang="en-US" sz="3200" dirty="0" smtClean="0"/>
              <a:t> </a:t>
            </a:r>
            <a:r>
              <a:rPr lang="en-US" sz="3200" dirty="0" err="1" smtClean="0"/>
              <a:t>tranh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609600" y="2514600"/>
            <a:ext cx="2895600" cy="1066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 dirty="0" smtClean="0">
                <a:solidFill>
                  <a:srgbClr val="0000CC"/>
                </a:solidFill>
              </a:rPr>
              <a:t>A.  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2514600"/>
            <a:ext cx="2895600" cy="1066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 dirty="0" smtClean="0">
                <a:solidFill>
                  <a:srgbClr val="0000CC"/>
                </a:solidFill>
              </a:rPr>
              <a:t>B.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" y="3962400"/>
            <a:ext cx="2895600" cy="1295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 dirty="0" smtClean="0">
                <a:solidFill>
                  <a:srgbClr val="0000CC"/>
                </a:solidFill>
              </a:rPr>
              <a:t>C.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0" y="4038600"/>
            <a:ext cx="2895600" cy="1219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 dirty="0" smtClean="0">
                <a:solidFill>
                  <a:srgbClr val="0000CC"/>
                </a:solidFill>
              </a:rPr>
              <a:t>D.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5486401" y="2482362"/>
            <a:ext cx="1143000" cy="10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1447800" y="2514600"/>
            <a:ext cx="112568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084320"/>
            <a:ext cx="10668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ight Arrow 12">
            <a:hlinkClick r:id="rId6" action="ppaction://hlinksldjump"/>
          </p:cNvPr>
          <p:cNvSpPr/>
          <p:nvPr/>
        </p:nvSpPr>
        <p:spPr>
          <a:xfrm>
            <a:off x="1219200" y="5943600"/>
            <a:ext cx="990600" cy="4572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3999" y="4038600"/>
            <a:ext cx="117281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lowchart: Connector 13"/>
          <p:cNvSpPr/>
          <p:nvPr/>
        </p:nvSpPr>
        <p:spPr>
          <a:xfrm>
            <a:off x="645276" y="4318575"/>
            <a:ext cx="533400" cy="5334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vi-VN" sz="3200" dirty="0">
              <a:solidFill>
                <a:srgbClr val="FF0000"/>
              </a:solidFill>
            </a:endParaRPr>
          </a:p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615" y="4267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C</a:t>
            </a:r>
            <a:endParaRPr lang="vi-VN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77385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ình nền PowerPoint dễ thương với ngôi nhà và khu vườn của b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3352799" y="304800"/>
            <a:ext cx="3048001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Câu hỏi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15240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lưu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vẽ</a:t>
            </a:r>
            <a:r>
              <a:rPr lang="en-US" sz="3200" dirty="0" smtClean="0"/>
              <a:t>,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nháy</a:t>
            </a:r>
            <a:r>
              <a:rPr lang="en-US" sz="3200" dirty="0" smtClean="0"/>
              <a:t> </a:t>
            </a:r>
            <a:r>
              <a:rPr lang="en-US" sz="3200" dirty="0" err="1" smtClean="0"/>
              <a:t>chuột</a:t>
            </a:r>
            <a:r>
              <a:rPr lang="en-US" sz="3200" dirty="0" smtClean="0"/>
              <a:t> </a:t>
            </a:r>
            <a:r>
              <a:rPr lang="en-US" sz="3200" dirty="0" err="1" smtClean="0"/>
              <a:t>lên</a:t>
            </a:r>
            <a:r>
              <a:rPr lang="en-US" sz="3200" dirty="0" smtClean="0"/>
              <a:t> </a:t>
            </a:r>
            <a:r>
              <a:rPr lang="en-US" sz="3200" dirty="0" err="1" smtClean="0"/>
              <a:t>nút</a:t>
            </a:r>
            <a:r>
              <a:rPr lang="en-US" sz="3200" dirty="0" smtClean="0"/>
              <a:t> </a:t>
            </a:r>
            <a:r>
              <a:rPr lang="en-US" sz="3200" dirty="0" err="1" smtClean="0"/>
              <a:t>lệnh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143000" y="2819400"/>
            <a:ext cx="2895600" cy="1066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 dirty="0" smtClean="0">
                <a:solidFill>
                  <a:srgbClr val="0000CC"/>
                </a:solidFill>
              </a:rPr>
              <a:t>A.  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819400"/>
            <a:ext cx="2895600" cy="1066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 dirty="0" smtClean="0">
                <a:solidFill>
                  <a:srgbClr val="0000CC"/>
                </a:solidFill>
              </a:rPr>
              <a:t>B.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4267200"/>
            <a:ext cx="2895600" cy="1295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 dirty="0" smtClean="0">
                <a:solidFill>
                  <a:srgbClr val="0000CC"/>
                </a:solidFill>
              </a:rPr>
              <a:t>C.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05400" y="4343400"/>
            <a:ext cx="2895600" cy="1219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 dirty="0" smtClean="0">
                <a:solidFill>
                  <a:srgbClr val="0000CC"/>
                </a:solidFill>
              </a:rPr>
              <a:t>D.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1972819" y="4306034"/>
            <a:ext cx="1227581" cy="118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1981200" y="2819400"/>
            <a:ext cx="112568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6265545" y="2813959"/>
            <a:ext cx="1125855" cy="10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389120"/>
            <a:ext cx="10668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ight Arrow 16">
            <a:hlinkClick r:id="rId7" action="ppaction://hlinksldjump"/>
          </p:cNvPr>
          <p:cNvSpPr/>
          <p:nvPr/>
        </p:nvSpPr>
        <p:spPr>
          <a:xfrm>
            <a:off x="1219200" y="5943600"/>
            <a:ext cx="990600" cy="4572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5166506" y="3099375"/>
            <a:ext cx="533400" cy="5334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vi-VN" sz="3200" dirty="0">
              <a:solidFill>
                <a:srgbClr val="FF0000"/>
              </a:solidFill>
            </a:endParaRPr>
          </a:p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6845" y="3048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B</a:t>
            </a:r>
            <a:endParaRPr lang="vi-VN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77385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 animBg="1"/>
      <p:bldP spid="10" grpId="0" animBg="1"/>
      <p:bldP spid="11" grpId="0" animBg="1"/>
      <p:bldP spid="12" grpId="0" animBg="1"/>
      <p:bldP spid="18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ình nền PowerPoint dễ thương với ngôi nhà và khu vườn của b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2895600" y="304800"/>
            <a:ext cx="3073398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Câu hỏi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1524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Sử dụng công cụ       hoặc       để làm gì?  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228600" y="2362200"/>
            <a:ext cx="7620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A. </a:t>
            </a:r>
            <a:r>
              <a:rPr lang="en-US" sz="3200" b="1" dirty="0" err="1" smtClean="0">
                <a:solidFill>
                  <a:srgbClr val="0000CC"/>
                </a:solidFill>
              </a:rPr>
              <a:t>Để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vẽ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đường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thẳng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đường</a:t>
            </a:r>
            <a:r>
              <a:rPr lang="en-US" sz="3200" b="1" dirty="0" smtClean="0">
                <a:solidFill>
                  <a:srgbClr val="0000CC"/>
                </a:solidFill>
              </a:rPr>
              <a:t> cong.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3352800"/>
            <a:ext cx="57912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B. </a:t>
            </a:r>
            <a:r>
              <a:rPr lang="en-US" sz="3200" b="1" dirty="0" err="1" smtClean="0">
                <a:solidFill>
                  <a:srgbClr val="0000CC"/>
                </a:solidFill>
              </a:rPr>
              <a:t>Để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xóa</a:t>
            </a:r>
            <a:r>
              <a:rPr lang="en-US" sz="3200" b="1" dirty="0" smtClean="0">
                <a:solidFill>
                  <a:srgbClr val="0000CC"/>
                </a:solidFill>
              </a:rPr>
              <a:t> chi </a:t>
            </a:r>
            <a:r>
              <a:rPr lang="en-US" sz="3200" b="1" dirty="0" err="1" smtClean="0">
                <a:solidFill>
                  <a:srgbClr val="0000CC"/>
                </a:solidFill>
              </a:rPr>
              <a:t>tiết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vẽ</a:t>
            </a:r>
            <a:r>
              <a:rPr lang="en-US" sz="3200" b="1" dirty="0" smtClean="0">
                <a:solidFill>
                  <a:srgbClr val="0000CC"/>
                </a:solidFill>
              </a:rPr>
              <a:t>.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4419600"/>
            <a:ext cx="71628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C. </a:t>
            </a:r>
            <a:r>
              <a:rPr lang="en-US" sz="3200" b="1" dirty="0" err="1" smtClean="0">
                <a:solidFill>
                  <a:srgbClr val="0000CC"/>
                </a:solidFill>
              </a:rPr>
              <a:t>Để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vẽ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hình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vuông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hình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tự</a:t>
            </a:r>
            <a:r>
              <a:rPr lang="en-US" sz="3200" b="1" dirty="0" smtClean="0">
                <a:solidFill>
                  <a:srgbClr val="0000CC"/>
                </a:solidFill>
              </a:rPr>
              <a:t> do.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8600" y="5410200"/>
            <a:ext cx="60198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D. </a:t>
            </a:r>
            <a:r>
              <a:rPr lang="en-US" sz="3200" b="1" dirty="0" err="1" smtClean="0">
                <a:solidFill>
                  <a:srgbClr val="0000CC"/>
                </a:solidFill>
              </a:rPr>
              <a:t>Để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chọn</a:t>
            </a:r>
            <a:r>
              <a:rPr lang="en-US" sz="3200" b="1" dirty="0" smtClean="0">
                <a:solidFill>
                  <a:srgbClr val="0000CC"/>
                </a:solidFill>
              </a:rPr>
              <a:t> chi </a:t>
            </a:r>
            <a:r>
              <a:rPr lang="en-US" sz="3200" b="1" dirty="0" err="1" smtClean="0">
                <a:solidFill>
                  <a:srgbClr val="0000CC"/>
                </a:solidFill>
              </a:rPr>
              <a:t>tiết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vẽ</a:t>
            </a:r>
            <a:r>
              <a:rPr lang="en-US" sz="3200" b="1" dirty="0" smtClean="0">
                <a:solidFill>
                  <a:srgbClr val="0000CC"/>
                </a:solidFill>
              </a:rPr>
              <a:t>.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1219200" y="6096000"/>
            <a:ext cx="990600" cy="4572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23361" y="1415142"/>
            <a:ext cx="643839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0" y="1388746"/>
            <a:ext cx="609600" cy="5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lowchart: Connector 11"/>
          <p:cNvSpPr/>
          <p:nvPr/>
        </p:nvSpPr>
        <p:spPr>
          <a:xfrm>
            <a:off x="234461" y="5482090"/>
            <a:ext cx="533400" cy="5334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vi-VN" sz="3200" dirty="0">
              <a:solidFill>
                <a:srgbClr val="FF0000"/>
              </a:solidFill>
            </a:endParaRPr>
          </a:p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43071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D</a:t>
            </a:r>
            <a:endParaRPr lang="vi-VN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ình nền PowerPoint dễ thương với ngôi nhà và khu vườn của b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0"/>
            <a:ext cx="1277938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3175" y="5581650"/>
            <a:ext cx="1279525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64475" y="5583237"/>
            <a:ext cx="1277937" cy="127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1"/>
          <p:cNvSpPr/>
          <p:nvPr/>
        </p:nvSpPr>
        <p:spPr>
          <a:xfrm>
            <a:off x="457200" y="548640"/>
            <a:ext cx="79248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Quan sát hình và cho biết trong hình có điểm gì giống nhau?</a:t>
            </a:r>
            <a:endParaRPr sz="2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8" name="Picture 2" descr="D:\dạy chuyên đề\khu vuon cua e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1266825"/>
            <a:ext cx="871728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57200" y="3181643"/>
            <a:ext cx="1455341" cy="1923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34000" y="3276600"/>
            <a:ext cx="1455341" cy="1923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83459" y="4953000"/>
            <a:ext cx="1455341" cy="1923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66800" y="5200357"/>
            <a:ext cx="2133600" cy="1656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722110" y="1482090"/>
            <a:ext cx="2133600" cy="23450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086600" y="4953000"/>
            <a:ext cx="1768908" cy="19034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3" grpId="0" bldLvl="0" animBg="1"/>
      <p:bldP spid="14" grpId="0" bldLvl="0" animBg="1"/>
      <p:bldP spid="3" grpId="0" bldLvl="0" animBg="1"/>
      <p:bldP spid="16" grpId="0" bldLvl="0" animBg="1"/>
      <p:bldP spid="2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ình nền PowerPoint dễ thương với ngôi nhà và khu vườn của b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2286000" y="485775"/>
            <a:ext cx="35052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200" b="1" u="sng" kern="1200" cap="none" spc="0" normalizeH="0" baseline="0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Môn</a:t>
            </a:r>
            <a:r>
              <a:rPr kumimoji="0" lang="en-US" sz="3200" b="1" u="sng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kern="1200" cap="none" spc="0" normalizeH="0" baseline="0" noProof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TIN HỌC</a:t>
            </a:r>
            <a:endParaRPr kumimoji="0" lang="en-US" sz="32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306705" y="990600"/>
            <a:ext cx="882904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600" b="1" u="sng" kern="1200" cap="none" spc="0" normalizeH="0" baseline="0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u="sng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5</a:t>
            </a: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Sao </a:t>
            </a:r>
            <a:r>
              <a:rPr kumimoji="0" lang="en-US" sz="3600" b="1" kern="1200" cap="none" spc="0" normalizeH="0" baseline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chép</a:t>
            </a:r>
            <a:r>
              <a:rPr kumimoji="0" lang="en-US" sz="3600" b="1" kern="1200" cap="none" spc="0" normalizeH="0" baseline="0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vi-VN" altLang="en-US" sz="36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di chuyển chi tiết tranh vẽ</a:t>
            </a: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-84455" y="2823836"/>
          <a:ext cx="9220200" cy="368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4919" y="3368689"/>
            <a:ext cx="7508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837" y="4991099"/>
            <a:ext cx="5715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8" name="Text Box 26" descr="White marble"/>
          <p:cNvSpPr txBox="1">
            <a:spLocks noChangeArrowheads="1"/>
          </p:cNvSpPr>
          <p:nvPr/>
        </p:nvSpPr>
        <p:spPr bwMode="gray">
          <a:xfrm>
            <a:off x="1718945" y="1816735"/>
            <a:ext cx="5105400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MỤC TIÊU BÀI:</a:t>
            </a:r>
            <a:endParaRPr kumimoji="0" lang="en-US" sz="3200" b="1" i="0" u="sng" strike="noStrike" kern="1200" cap="none" spc="0" normalizeH="0" baseline="0" noProof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345" name="Picture 6" descr="POINSET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6350"/>
            <a:ext cx="1277938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6" descr="POINSET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5400000">
            <a:off x="-1587" y="5583238"/>
            <a:ext cx="1279525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40" descr="j01953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7200" y="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Picture 6" descr="POINSET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7866063" y="5584825"/>
            <a:ext cx="1277937" cy="127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284412" y="484187"/>
            <a:ext cx="35052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200" b="1" u="sng" kern="1200" cap="none" spc="0" normalizeH="0" baseline="0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Môn</a:t>
            </a:r>
            <a:r>
              <a:rPr kumimoji="0" lang="en-US" sz="3200" b="1" u="sng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kern="1200" cap="none" spc="0" normalizeH="0" baseline="0" noProof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TIN HỌC</a:t>
            </a:r>
            <a:endParaRPr kumimoji="0" lang="en-US" sz="32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6" descr="POINSET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5400000">
            <a:off x="-3175" y="5581650"/>
            <a:ext cx="1279525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40" descr="j01953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5612" y="-1588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6" descr="POINSET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7864475" y="5583237"/>
            <a:ext cx="1277937" cy="127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 Box 10"/>
          <p:cNvSpPr txBox="1"/>
          <p:nvPr/>
        </p:nvSpPr>
        <p:spPr>
          <a:xfrm>
            <a:off x="838200" y="0"/>
            <a:ext cx="7315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Thứ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sáu</a:t>
            </a:r>
            <a:r>
              <a:rPr sz="32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ngày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27 </a:t>
            </a:r>
            <a:r>
              <a:rPr sz="32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tháng </a:t>
            </a:r>
            <a:r>
              <a:rPr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11 </a:t>
            </a:r>
            <a:r>
              <a:rPr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năm </a:t>
            </a:r>
            <a:r>
              <a:rPr sz="32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  <a:endParaRPr sz="32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0" grpId="0"/>
      <p:bldP spid="11" grpId="0"/>
      <p:bldP spid="1536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ình nền PowerPoint dễ thương với ngôi nhà và khu vườn của b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87154" y="2125504"/>
            <a:ext cx="3886200" cy="3263504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图片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>
            <a:fillRect/>
          </a:stretch>
        </p:blipFill>
        <p:spPr>
          <a:xfrm>
            <a:off x="-567690" y="1054100"/>
            <a:ext cx="4846955" cy="485711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4882991" y="4092416"/>
            <a:ext cx="1770698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/>
          </a:p>
        </p:txBody>
      </p:sp>
      <p:sp>
        <p:nvSpPr>
          <p:cNvPr id="13" name="Text Box 12"/>
          <p:cNvSpPr txBox="1"/>
          <p:nvPr/>
        </p:nvSpPr>
        <p:spPr>
          <a:xfrm>
            <a:off x="4978241" y="4187666"/>
            <a:ext cx="1770698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/>
          </a:p>
        </p:txBody>
      </p:sp>
      <p:sp>
        <p:nvSpPr>
          <p:cNvPr id="15" name="Text Box 14"/>
          <p:cNvSpPr txBox="1"/>
          <p:nvPr/>
        </p:nvSpPr>
        <p:spPr>
          <a:xfrm>
            <a:off x="4978241" y="5200174"/>
            <a:ext cx="1770698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/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266700" y="609600"/>
            <a:ext cx="882904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200" b="1" u="sng" kern="1200" cap="none" spc="0" normalizeH="0" baseline="0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1" u="sng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5</a:t>
            </a:r>
            <a:r>
              <a:rPr kumimoji="0" 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Sao </a:t>
            </a:r>
            <a:r>
              <a:rPr kumimoji="0" lang="en-US" sz="3200" b="1" kern="1200" cap="none" spc="0" normalizeH="0" baseline="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chép</a:t>
            </a:r>
            <a:r>
              <a:rPr kumimoji="0" lang="en-US" sz="3200" b="1" kern="1200" cap="none" spc="0" normalizeH="0" baseline="0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vi-VN" alt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di chuyển chi tiết tranh vẽ</a:t>
            </a:r>
            <a:r>
              <a:rPr kumimoji="0" lang="en-US" sz="32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467" name="TextBox 22"/>
          <p:cNvSpPr txBox="1"/>
          <p:nvPr/>
        </p:nvSpPr>
        <p:spPr>
          <a:xfrm>
            <a:off x="168910" y="2125345"/>
            <a:ext cx="307784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BẢN</a:t>
            </a:r>
            <a:endParaRPr lang="en-US" sz="27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509010" y="1238885"/>
            <a:ext cx="4911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>
                <a:solidFill>
                  <a:srgbClr val="FF0000"/>
                </a:solidFill>
              </a:rPr>
              <a:t>Sao </a:t>
            </a:r>
            <a:r>
              <a:rPr lang="en-US" sz="2800" b="1" dirty="0" err="1">
                <a:solidFill>
                  <a:srgbClr val="FF0000"/>
                </a:solidFill>
              </a:rPr>
              <a:t>chép</a:t>
            </a:r>
            <a:r>
              <a:rPr lang="en-US" sz="2800" b="1" dirty="0">
                <a:solidFill>
                  <a:srgbClr val="FF0000"/>
                </a:solidFill>
              </a:rPr>
              <a:t> chi </a:t>
            </a:r>
            <a:r>
              <a:rPr lang="en-US" sz="2800" b="1" dirty="0" err="1">
                <a:solidFill>
                  <a:srgbClr val="FF0000"/>
                </a:solidFill>
              </a:rPr>
              <a:t>tiết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tranh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vẽ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3352165" y="1868805"/>
            <a:ext cx="5606415" cy="96012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Vẽ một chiếc thuyền như hình bên và lưu bài vẽ  có tên 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thuyen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thư mục của em trên máy tính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335" y="3441391"/>
            <a:ext cx="4203065" cy="303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0"/>
          <p:cNvSpPr txBox="1"/>
          <p:nvPr/>
        </p:nvSpPr>
        <p:spPr>
          <a:xfrm>
            <a:off x="838200" y="0"/>
            <a:ext cx="7315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Thứ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sáu</a:t>
            </a:r>
            <a:r>
              <a:rPr sz="32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ngày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27 </a:t>
            </a:r>
            <a:r>
              <a:rPr sz="32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tháng </a:t>
            </a:r>
            <a:r>
              <a:rPr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11 </a:t>
            </a:r>
            <a:r>
              <a:rPr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năm </a:t>
            </a:r>
            <a:r>
              <a:rPr sz="32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  <a:endParaRPr sz="32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917</Words>
  <Application>Microsoft Office PowerPoint</Application>
  <PresentationFormat>On-screen Show (4:3)</PresentationFormat>
  <Paragraphs>139</Paragraphs>
  <Slides>23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SimSun</vt:lpstr>
      <vt:lpstr>.VnHelvetInsH</vt:lpstr>
      <vt:lpstr>Arial</vt:lpstr>
      <vt:lpstr>Calibri</vt:lpstr>
      <vt:lpstr>Calibri Light</vt:lpstr>
      <vt:lpstr>Franklin Gothic Book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343</cp:revision>
  <dcterms:created xsi:type="dcterms:W3CDTF">2017-10-29T02:30:00Z</dcterms:created>
  <dcterms:modified xsi:type="dcterms:W3CDTF">2020-11-26T15:11:54Z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1033-10.2.0.7549</vt:lpwstr>
  </property>
</Properties>
</file>