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sldIdLst>
    <p:sldId id="258" r:id="rId2"/>
    <p:sldId id="259" r:id="rId3"/>
    <p:sldId id="257"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12192000" cy="6858000"/>
  <p:notesSz cx="6858000" cy="9144000"/>
  <p:embeddedFontLst>
    <p:embeddedFont>
      <p:font typeface="#9Slide03 AllRoundGothic" panose="020B0703020202020104" pitchFamily="34" charset="-93"/>
      <p:regular r:id="rId19"/>
    </p:embeddedFont>
    <p:embeddedFont>
      <p:font typeface="#9Slide03 Dekar" panose="02000000000000000000" pitchFamily="2" charset="-93"/>
      <p:regular r:id="rId20"/>
    </p:embeddedFont>
    <p:embeddedFont>
      <p:font typeface="#9Slide05 Habano" panose="02040603050506020204" pitchFamily="18" charset="0"/>
      <p:regular r:id="rId21"/>
    </p:embeddedFont>
    <p:embeddedFont>
      <p:font typeface="#9Slide06 LesFruits" pitchFamily="2" charset="-93"/>
      <p:regular r:id="rId22"/>
    </p:embeddedFont>
    <p:embeddedFont>
      <p:font typeface="#9Slide07 Crocante" panose="02000000000000000000" pitchFamily="2" charset="-93"/>
      <p:regular r:id="rId2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FFCC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5C093E-4E31-4340-992B-A4423E93F846}" v="55" dt="2024-08-02T13:34:14.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80" y="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7A6D3-0343-4E19-9CDD-B1C1C100354F}" type="datetimeFigureOut">
              <a:rPr lang="vi-VN" smtClean="0"/>
              <a:t>02/08/2024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34FF7-1869-4D5B-A79B-4EF1FD6A950C}" type="slidenum">
              <a:rPr lang="vi-VN" smtClean="0"/>
              <a:t>‹#›</a:t>
            </a:fld>
            <a:endParaRPr lang="vi-VN"/>
          </a:p>
        </p:txBody>
      </p:sp>
    </p:spTree>
    <p:extLst>
      <p:ext uri="{BB962C8B-B14F-4D97-AF65-F5344CB8AC3E}">
        <p14:creationId xmlns:p14="http://schemas.microsoft.com/office/powerpoint/2010/main" val="3668287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F034FF7-1869-4D5B-A79B-4EF1FD6A950C}" type="slidenum">
              <a:rPr lang="vi-VN" smtClean="0"/>
              <a:t>13</a:t>
            </a:fld>
            <a:endParaRPr lang="vi-VN"/>
          </a:p>
        </p:txBody>
      </p:sp>
    </p:spTree>
    <p:extLst>
      <p:ext uri="{BB962C8B-B14F-4D97-AF65-F5344CB8AC3E}">
        <p14:creationId xmlns:p14="http://schemas.microsoft.com/office/powerpoint/2010/main" val="4247344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F034FF7-1869-4D5B-A79B-4EF1FD6A950C}" type="slidenum">
              <a:rPr lang="vi-VN" smtClean="0"/>
              <a:t>14</a:t>
            </a:fld>
            <a:endParaRPr lang="vi-VN"/>
          </a:p>
        </p:txBody>
      </p:sp>
    </p:spTree>
    <p:extLst>
      <p:ext uri="{BB962C8B-B14F-4D97-AF65-F5344CB8AC3E}">
        <p14:creationId xmlns:p14="http://schemas.microsoft.com/office/powerpoint/2010/main" val="537713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F034FF7-1869-4D5B-A79B-4EF1FD6A950C}" type="slidenum">
              <a:rPr lang="vi-VN" smtClean="0"/>
              <a:t>15</a:t>
            </a:fld>
            <a:endParaRPr lang="vi-VN"/>
          </a:p>
        </p:txBody>
      </p:sp>
    </p:spTree>
    <p:extLst>
      <p:ext uri="{BB962C8B-B14F-4D97-AF65-F5344CB8AC3E}">
        <p14:creationId xmlns:p14="http://schemas.microsoft.com/office/powerpoint/2010/main" val="194865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11114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09718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75959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80023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92290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4578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69056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59915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6004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970323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397650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85138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app-Nhớ ơn Bác - sáng tác Phan Huỳnh Điểu - Chủ đề Quê hương,đất nước, Bác Hồ-(720p)">
            <a:hlinkClick r:id="" action="ppaction://media"/>
            <a:extLst>
              <a:ext uri="{FF2B5EF4-FFF2-40B4-BE49-F238E27FC236}">
                <a16:creationId xmlns:a16="http://schemas.microsoft.com/office/drawing/2014/main" id="{BE7A302D-7372-EE63-6CC1-842F2BBD7C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9769399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234696" y="269748"/>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screenshot of a computer&#10;&#10;Description automatically generated">
            <a:extLst>
              <a:ext uri="{FF2B5EF4-FFF2-40B4-BE49-F238E27FC236}">
                <a16:creationId xmlns:a16="http://schemas.microsoft.com/office/drawing/2014/main" id="{132BAE4F-C165-97C6-2053-1A78E604DD07}"/>
              </a:ext>
            </a:extLst>
          </p:cNvPr>
          <p:cNvPicPr>
            <a:picLocks noChangeAspect="1"/>
          </p:cNvPicPr>
          <p:nvPr/>
        </p:nvPicPr>
        <p:blipFill rotWithShape="1">
          <a:blip r:embed="rId3">
            <a:extLst>
              <a:ext uri="{28A0092B-C50C-407E-A947-70E740481C1C}">
                <a14:useLocalDpi xmlns:a14="http://schemas.microsoft.com/office/drawing/2010/main" val="0"/>
              </a:ext>
            </a:extLst>
          </a:blip>
          <a:srcRect l="11716" t="62245" r="49671" b="14193"/>
          <a:stretch/>
        </p:blipFill>
        <p:spPr>
          <a:xfrm>
            <a:off x="748285" y="470932"/>
            <a:ext cx="3310128" cy="2397128"/>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1F5D37C8-9293-32E1-DC2C-D281B956AE7E}"/>
              </a:ext>
            </a:extLst>
          </p:cNvPr>
          <p:cNvPicPr>
            <a:picLocks noChangeAspect="1"/>
          </p:cNvPicPr>
          <p:nvPr/>
        </p:nvPicPr>
        <p:blipFill rotWithShape="1">
          <a:blip r:embed="rId3">
            <a:extLst>
              <a:ext uri="{28A0092B-C50C-407E-A947-70E740481C1C}">
                <a14:useLocalDpi xmlns:a14="http://schemas.microsoft.com/office/drawing/2010/main" val="0"/>
              </a:ext>
            </a:extLst>
          </a:blip>
          <a:srcRect l="49720" t="62159" r="11667" b="14280"/>
          <a:stretch/>
        </p:blipFill>
        <p:spPr>
          <a:xfrm>
            <a:off x="7014141" y="346705"/>
            <a:ext cx="3482476" cy="2521939"/>
          </a:xfrm>
          <a:prstGeom prst="rect">
            <a:avLst/>
          </a:prstGeom>
        </p:spPr>
      </p:pic>
      <p:sp>
        <p:nvSpPr>
          <p:cNvPr id="13" name="Flowchart: Alternate Process 12">
            <a:extLst>
              <a:ext uri="{FF2B5EF4-FFF2-40B4-BE49-F238E27FC236}">
                <a16:creationId xmlns:a16="http://schemas.microsoft.com/office/drawing/2014/main" id="{5EF5E39E-C4E5-FD70-1F8C-F3853FE03AC6}"/>
              </a:ext>
            </a:extLst>
          </p:cNvPr>
          <p:cNvSpPr/>
          <p:nvPr/>
        </p:nvSpPr>
        <p:spPr>
          <a:xfrm>
            <a:off x="207267" y="3069244"/>
            <a:ext cx="4767069" cy="3519007"/>
          </a:xfrm>
          <a:prstGeom prst="flowChartAlternateProcess">
            <a:avLst/>
          </a:prstGeom>
          <a:solidFill>
            <a:srgbClr val="CCFF99"/>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latin typeface="Calibri" panose="020F0502020204030204" pitchFamily="34" charset="0"/>
                <a:ea typeface="Calibri" panose="020F0502020204030204" pitchFamily="34" charset="0"/>
                <a:cs typeface="Calibri" panose="020F0502020204030204" pitchFamily="34" charset="0"/>
              </a:rPr>
              <a:t>Tranh 5.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Nhạc sĩ Văn Cao: đóng góp với văn học nghệ thuật nước nhà trong suốt thời kì kháng chiến bằng những tác phẩm mang đậm lòng yêu nước, đặc biệt là ca khúc Tiến quân ca – Quốc ca Việt Nam.</a:t>
            </a:r>
          </a:p>
        </p:txBody>
      </p:sp>
      <p:sp>
        <p:nvSpPr>
          <p:cNvPr id="22" name="Flowchart: Alternate Process 21">
            <a:extLst>
              <a:ext uri="{FF2B5EF4-FFF2-40B4-BE49-F238E27FC236}">
                <a16:creationId xmlns:a16="http://schemas.microsoft.com/office/drawing/2014/main" id="{5B041CB0-F617-666A-7FAA-C4E67FB91F57}"/>
              </a:ext>
            </a:extLst>
          </p:cNvPr>
          <p:cNvSpPr/>
          <p:nvPr/>
        </p:nvSpPr>
        <p:spPr>
          <a:xfrm>
            <a:off x="5669281" y="2945600"/>
            <a:ext cx="5879592" cy="3719607"/>
          </a:xfrm>
          <a:prstGeom prst="flowChartAlternateProcess">
            <a:avLst/>
          </a:prstGeom>
          <a:solidFill>
            <a:srgbClr val="CCFF99"/>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latin typeface="Calibri" panose="020F0502020204030204" pitchFamily="34" charset="0"/>
                <a:ea typeface="Calibri" panose="020F0502020204030204" pitchFamily="34" charset="0"/>
                <a:cs typeface="Calibri" panose="020F0502020204030204" pitchFamily="34" charset="0"/>
              </a:rPr>
              <a:t>Tranh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6.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Giáo sư – Bác sĩ Tôn Thất Tùng: một trong những người chủ chốt đầu tiên đào tạo đội ngũ thầy thuốc, nghiên cứu khoa học và tổ chức lực lượng phục vụ kháng chiến, góp phần nghiên cứu, sản xuất </a:t>
            </a:r>
            <a:r>
              <a:rPr lang="vi-VN"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Peniciline</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đóng góp cho sự phát triển nền y học nước nhà.</a:t>
            </a:r>
          </a:p>
        </p:txBody>
      </p:sp>
    </p:spTree>
    <p:extLst>
      <p:ext uri="{BB962C8B-B14F-4D97-AF65-F5344CB8AC3E}">
        <p14:creationId xmlns:p14="http://schemas.microsoft.com/office/powerpoint/2010/main" val="35818796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age with red curtains and a purple background&#10;&#10;Description automatically generated">
            <a:extLst>
              <a:ext uri="{FF2B5EF4-FFF2-40B4-BE49-F238E27FC236}">
                <a16:creationId xmlns:a16="http://schemas.microsoft.com/office/drawing/2014/main" id="{1749C63E-28BF-E108-D990-40DE24CD17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b="24763"/>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77B698C1-E75E-DFAE-0B49-3CCE102081BA}"/>
              </a:ext>
            </a:extLst>
          </p:cNvPr>
          <p:cNvGrpSpPr/>
          <p:nvPr/>
        </p:nvGrpSpPr>
        <p:grpSpPr>
          <a:xfrm>
            <a:off x="4655607" y="593160"/>
            <a:ext cx="4410103" cy="1862048"/>
            <a:chOff x="3654044" y="321056"/>
            <a:chExt cx="4410103" cy="1862048"/>
          </a:xfrm>
        </p:grpSpPr>
        <p:sp>
          <p:nvSpPr>
            <p:cNvPr id="4" name="TextBox 3">
              <a:extLst>
                <a:ext uri="{FF2B5EF4-FFF2-40B4-BE49-F238E27FC236}">
                  <a16:creationId xmlns:a16="http://schemas.microsoft.com/office/drawing/2014/main" id="{C5153710-30A5-38D8-E0D9-62392BFABE72}"/>
                </a:ext>
              </a:extLst>
            </p:cNvPr>
            <p:cNvSpPr txBox="1"/>
            <p:nvPr/>
          </p:nvSpPr>
          <p:spPr>
            <a:xfrm>
              <a:off x="3655568" y="321056"/>
              <a:ext cx="4408579" cy="1862048"/>
            </a:xfrm>
            <a:prstGeom prst="rect">
              <a:avLst/>
            </a:prstGeom>
            <a:noFill/>
          </p:spPr>
          <p:txBody>
            <a:bodyPr wrap="none" rtlCol="0">
              <a:spAutoFit/>
            </a:bodyPr>
            <a:lstStyle/>
            <a:p>
              <a:r>
                <a:rPr lang="en-GB" sz="11500" dirty="0">
                  <a:ln w="403225">
                    <a:solidFill>
                      <a:schemeClr val="bg1"/>
                    </a:solidFill>
                  </a:ln>
                  <a:effectLst>
                    <a:outerShdw blurRad="50800" dist="38100" dir="2700000" algn="tl" rotWithShape="0">
                      <a:prstClr val="black">
                        <a:alpha val="40000"/>
                      </a:prstClr>
                    </a:outerShdw>
                  </a:effectLst>
                  <a:latin typeface="#9Slide07 Crocante" panose="02000000000000000000" pitchFamily="2" charset="-93"/>
                </a:rPr>
                <a:t>THI KỂ</a:t>
              </a:r>
              <a:endParaRPr lang="vi-VN" sz="11500" dirty="0">
                <a:ln w="403225">
                  <a:solidFill>
                    <a:schemeClr val="bg1"/>
                  </a:solidFill>
                </a:ln>
                <a:effectLst>
                  <a:outerShdw blurRad="50800" dist="38100" dir="2700000" algn="tl" rotWithShape="0">
                    <a:prstClr val="black">
                      <a:alpha val="40000"/>
                    </a:prstClr>
                  </a:outerShdw>
                </a:effectLst>
                <a:latin typeface="#9Slide07 Crocante" panose="02000000000000000000" pitchFamily="2" charset="-93"/>
              </a:endParaRPr>
            </a:p>
          </p:txBody>
        </p:sp>
        <p:sp>
          <p:nvSpPr>
            <p:cNvPr id="5" name="TextBox 4">
              <a:extLst>
                <a:ext uri="{FF2B5EF4-FFF2-40B4-BE49-F238E27FC236}">
                  <a16:creationId xmlns:a16="http://schemas.microsoft.com/office/drawing/2014/main" id="{C6F6A56E-98B8-3A15-B87E-33778609F0C6}"/>
                </a:ext>
              </a:extLst>
            </p:cNvPr>
            <p:cNvSpPr txBox="1"/>
            <p:nvPr/>
          </p:nvSpPr>
          <p:spPr>
            <a:xfrm>
              <a:off x="3654044" y="321056"/>
              <a:ext cx="4408579" cy="1862048"/>
            </a:xfrm>
            <a:prstGeom prst="rect">
              <a:avLst/>
            </a:prstGeom>
            <a:noFill/>
          </p:spPr>
          <p:txBody>
            <a:bodyPr wrap="none" rtlCol="0">
              <a:spAutoFit/>
            </a:bodyPr>
            <a:lstStyle/>
            <a:p>
              <a:r>
                <a:rPr lang="en-GB" sz="11500" dirty="0">
                  <a:gradFill>
                    <a:gsLst>
                      <a:gs pos="0">
                        <a:srgbClr val="FFC000"/>
                      </a:gs>
                      <a:gs pos="74000">
                        <a:srgbClr val="C00000"/>
                      </a:gs>
                      <a:gs pos="83000">
                        <a:srgbClr val="CCFF99"/>
                      </a:gs>
                      <a:gs pos="100000">
                        <a:srgbClr val="FFC000"/>
                      </a:gs>
                    </a:gsLst>
                    <a:lin ang="5400000" scaled="1"/>
                  </a:gradFill>
                  <a:latin typeface="#9Slide07 Crocante" panose="02000000000000000000" pitchFamily="2" charset="-93"/>
                </a:rPr>
                <a:t>THI KỂ</a:t>
              </a:r>
              <a:endParaRPr lang="vi-VN" sz="11500" dirty="0">
                <a:gradFill>
                  <a:gsLst>
                    <a:gs pos="0">
                      <a:srgbClr val="FFC000"/>
                    </a:gs>
                    <a:gs pos="74000">
                      <a:srgbClr val="C00000"/>
                    </a:gs>
                    <a:gs pos="83000">
                      <a:srgbClr val="CCFF99"/>
                    </a:gs>
                    <a:gs pos="100000">
                      <a:srgbClr val="FFC000"/>
                    </a:gs>
                  </a:gsLst>
                  <a:lin ang="5400000" scaled="1"/>
                </a:gradFill>
                <a:latin typeface="#9Slide07 Crocante" panose="02000000000000000000" pitchFamily="2" charset="-93"/>
              </a:endParaRPr>
            </a:p>
          </p:txBody>
        </p:sp>
      </p:grpSp>
      <p:grpSp>
        <p:nvGrpSpPr>
          <p:cNvPr id="7" name="Group 6">
            <a:extLst>
              <a:ext uri="{FF2B5EF4-FFF2-40B4-BE49-F238E27FC236}">
                <a16:creationId xmlns:a16="http://schemas.microsoft.com/office/drawing/2014/main" id="{3B9E6F2F-3FF2-D9FE-2E64-DAACE7FFB55D}"/>
              </a:ext>
            </a:extLst>
          </p:cNvPr>
          <p:cNvGrpSpPr/>
          <p:nvPr/>
        </p:nvGrpSpPr>
        <p:grpSpPr>
          <a:xfrm>
            <a:off x="3537037" y="2420848"/>
            <a:ext cx="6965168" cy="2267954"/>
            <a:chOff x="5997570" y="2076207"/>
            <a:chExt cx="6965168" cy="2267954"/>
          </a:xfrm>
        </p:grpSpPr>
        <p:sp>
          <p:nvSpPr>
            <p:cNvPr id="9" name="Flowchart: Alternate Process 8">
              <a:extLst>
                <a:ext uri="{FF2B5EF4-FFF2-40B4-BE49-F238E27FC236}">
                  <a16:creationId xmlns:a16="http://schemas.microsoft.com/office/drawing/2014/main" id="{5C8097EA-F39D-73AE-9238-06D099D72392}"/>
                </a:ext>
              </a:extLst>
            </p:cNvPr>
            <p:cNvSpPr/>
            <p:nvPr/>
          </p:nvSpPr>
          <p:spPr>
            <a:xfrm>
              <a:off x="6161706" y="2474893"/>
              <a:ext cx="6801032" cy="1869268"/>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Hãy kể thêm tên và đóng góp của những người có công với quê hương, đất nước mà em biết.</a:t>
              </a:r>
              <a:endParaRPr lang="vi-VN" sz="36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F2BD1D2F-1754-F455-2605-77D9693186B9}"/>
                </a:ext>
              </a:extLst>
            </p:cNvPr>
            <p:cNvPicPr>
              <a:picLocks noChangeAspect="1"/>
            </p:cNvPicPr>
            <p:nvPr/>
          </p:nvPicPr>
          <p:blipFill>
            <a:blip r:embed="rId3"/>
            <a:stretch>
              <a:fillRect/>
            </a:stretch>
          </p:blipFill>
          <p:spPr>
            <a:xfrm rot="1025235">
              <a:off x="5997570" y="2076207"/>
              <a:ext cx="566466" cy="849699"/>
            </a:xfrm>
            <a:prstGeom prst="rect">
              <a:avLst/>
            </a:prstGeom>
          </p:spPr>
        </p:pic>
      </p:grpSp>
      <p:sp>
        <p:nvSpPr>
          <p:cNvPr id="12" name="Freeform 10">
            <a:extLst>
              <a:ext uri="{FF2B5EF4-FFF2-40B4-BE49-F238E27FC236}">
                <a16:creationId xmlns:a16="http://schemas.microsoft.com/office/drawing/2014/main" id="{669B8CB7-4903-DAE3-9180-7BF731EBC52A}"/>
              </a:ext>
            </a:extLst>
          </p:cNvPr>
          <p:cNvSpPr/>
          <p:nvPr/>
        </p:nvSpPr>
        <p:spPr>
          <a:xfrm>
            <a:off x="256670" y="2274860"/>
            <a:ext cx="3435953" cy="5067771"/>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44921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4" name="Freeform 21">
            <a:extLst>
              <a:ext uri="{FF2B5EF4-FFF2-40B4-BE49-F238E27FC236}">
                <a16:creationId xmlns:a16="http://schemas.microsoft.com/office/drawing/2014/main" id="{8D1C54C6-2091-4191-4061-8B6094580523}"/>
              </a:ext>
            </a:extLst>
          </p:cNvPr>
          <p:cNvSpPr/>
          <p:nvPr/>
        </p:nvSpPr>
        <p:spPr>
          <a:xfrm>
            <a:off x="2816353" y="481617"/>
            <a:ext cx="6247418" cy="5766750"/>
          </a:xfrm>
          <a:custGeom>
            <a:avLst/>
            <a:gdLst/>
            <a:ahLst/>
            <a:cxnLst/>
            <a:rect l="l" t="t" r="r" b="b"/>
            <a:pathLst>
              <a:path w="2545057" h="2540816">
                <a:moveTo>
                  <a:pt x="0" y="0"/>
                </a:moveTo>
                <a:lnTo>
                  <a:pt x="2545058" y="0"/>
                </a:lnTo>
                <a:lnTo>
                  <a:pt x="2545058" y="2540815"/>
                </a:lnTo>
                <a:lnTo>
                  <a:pt x="0" y="25408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34">
            <a:extLst>
              <a:ext uri="{FF2B5EF4-FFF2-40B4-BE49-F238E27FC236}">
                <a16:creationId xmlns:a16="http://schemas.microsoft.com/office/drawing/2014/main" id="{E3383404-8C56-6F2B-C06C-733E19170EA5}"/>
              </a:ext>
            </a:extLst>
          </p:cNvPr>
          <p:cNvSpPr/>
          <p:nvPr/>
        </p:nvSpPr>
        <p:spPr>
          <a:xfrm>
            <a:off x="8247888" y="2743200"/>
            <a:ext cx="3313883" cy="4305333"/>
          </a:xfrm>
          <a:custGeom>
            <a:avLst/>
            <a:gdLst/>
            <a:ahLst/>
            <a:cxnLst/>
            <a:rect l="l" t="t" r="r" b="b"/>
            <a:pathLst>
              <a:path w="1676180" h="2406000">
                <a:moveTo>
                  <a:pt x="0" y="0"/>
                </a:moveTo>
                <a:lnTo>
                  <a:pt x="1676180" y="0"/>
                </a:lnTo>
                <a:lnTo>
                  <a:pt x="1676180" y="2406000"/>
                </a:lnTo>
                <a:lnTo>
                  <a:pt x="0" y="24060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571CCD3C-3DAF-B58E-26A0-8229CBF862EB}"/>
              </a:ext>
            </a:extLst>
          </p:cNvPr>
          <p:cNvSpPr txBox="1"/>
          <p:nvPr/>
        </p:nvSpPr>
        <p:spPr>
          <a:xfrm>
            <a:off x="4462272" y="1179576"/>
            <a:ext cx="311335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FF0000"/>
                </a:solidFill>
                <a:effectLst/>
                <a:uLnTx/>
                <a:uFillTx/>
                <a:latin typeface="#9Slide03 AllRoundGothic" panose="020B0703020202020104" pitchFamily="34" charset="-93"/>
                <a:ea typeface="+mn-ea"/>
                <a:cs typeface="+mn-cs"/>
              </a:rPr>
              <a:t>Khám</a:t>
            </a:r>
            <a:r>
              <a:rPr kumimoji="0" lang="en-GB" sz="4800" b="0" i="0" u="none" strike="noStrike" kern="1200" cap="none" spc="0" normalizeH="0" baseline="0" noProof="0" dirty="0">
                <a:ln>
                  <a:noFill/>
                </a:ln>
                <a:solidFill>
                  <a:srgbClr val="FF0000"/>
                </a:solidFill>
                <a:effectLst/>
                <a:uLnTx/>
                <a:uFillTx/>
                <a:latin typeface="#9Slide03 AllRoundGothic" panose="020B0703020202020104" pitchFamily="34" charset="-93"/>
                <a:ea typeface="+mn-ea"/>
                <a:cs typeface="+mn-cs"/>
              </a:rPr>
              <a:t> </a:t>
            </a:r>
            <a:r>
              <a:rPr kumimoji="0" lang="en-GB" sz="4800" b="0" i="0" u="none" strike="noStrike" kern="1200" cap="none" spc="0" normalizeH="0" baseline="0" noProof="0" dirty="0" err="1">
                <a:ln>
                  <a:noFill/>
                </a:ln>
                <a:solidFill>
                  <a:srgbClr val="FF0000"/>
                </a:solidFill>
                <a:effectLst/>
                <a:uLnTx/>
                <a:uFillTx/>
                <a:latin typeface="#9Slide03 AllRoundGothic" panose="020B0703020202020104" pitchFamily="34" charset="-93"/>
                <a:ea typeface="+mn-ea"/>
                <a:cs typeface="+mn-cs"/>
              </a:rPr>
              <a:t>phá</a:t>
            </a:r>
            <a:endParaRPr kumimoji="0" lang="vi-VN" sz="4800" b="0" i="0" u="none" strike="noStrike" kern="1200" cap="none" spc="0" normalizeH="0" baseline="0" noProof="0" dirty="0">
              <a:ln>
                <a:noFill/>
              </a:ln>
              <a:solidFill>
                <a:srgbClr val="FF0000"/>
              </a:solidFill>
              <a:effectLst/>
              <a:uLnTx/>
              <a:uFillTx/>
              <a:latin typeface="#9Slide03 AllRoundGothic" panose="020B0703020202020104" pitchFamily="34" charset="-93"/>
              <a:ea typeface="+mn-ea"/>
              <a:cs typeface="+mn-cs"/>
            </a:endParaRPr>
          </a:p>
        </p:txBody>
      </p:sp>
      <p:sp>
        <p:nvSpPr>
          <p:cNvPr id="7" name="TextBox 6">
            <a:extLst>
              <a:ext uri="{FF2B5EF4-FFF2-40B4-BE49-F238E27FC236}">
                <a16:creationId xmlns:a16="http://schemas.microsoft.com/office/drawing/2014/main" id="{B5C74FB3-26F3-3443-0D99-7A4B5E00C246}"/>
              </a:ext>
            </a:extLst>
          </p:cNvPr>
          <p:cNvSpPr txBox="1"/>
          <p:nvPr/>
        </p:nvSpPr>
        <p:spPr>
          <a:xfrm>
            <a:off x="4437036" y="2107459"/>
            <a:ext cx="347563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prstClr val="black"/>
                </a:solidFill>
                <a:effectLst/>
                <a:uLnTx/>
                <a:uFillTx/>
                <a:latin typeface="#9Slide03 AllRoundGothic" panose="020B0703020202020104" pitchFamily="34" charset="-93"/>
                <a:ea typeface="+mn-ea"/>
                <a:cs typeface="+mn-cs"/>
              </a:rPr>
              <a:t>Hoạt</a:t>
            </a:r>
            <a:r>
              <a:rPr kumimoji="0" lang="en-GB" sz="4400" b="1" i="0" u="none" strike="noStrike" kern="1200" cap="none" spc="0" normalizeH="0" baseline="0" noProof="0" dirty="0">
                <a:ln>
                  <a:noFill/>
                </a:ln>
                <a:solidFill>
                  <a:prstClr val="black"/>
                </a:solidFill>
                <a:effectLst/>
                <a:uLnTx/>
                <a:uFillTx/>
                <a:latin typeface="#9Slide03 AllRoundGothic" panose="020B0703020202020104" pitchFamily="34" charset="-93"/>
                <a:ea typeface="+mn-ea"/>
                <a:cs typeface="+mn-cs"/>
              </a:rPr>
              <a:t> </a:t>
            </a:r>
            <a:r>
              <a:rPr kumimoji="0" lang="en-GB" sz="4400" b="1" i="0" u="none" strike="noStrike" kern="1200" cap="none" spc="0" normalizeH="0" baseline="0" noProof="0" dirty="0" err="1">
                <a:ln>
                  <a:noFill/>
                </a:ln>
                <a:solidFill>
                  <a:prstClr val="black"/>
                </a:solidFill>
                <a:effectLst/>
                <a:uLnTx/>
                <a:uFillTx/>
                <a:latin typeface="#9Slide03 AllRoundGothic" panose="020B0703020202020104" pitchFamily="34" charset="-93"/>
                <a:ea typeface="+mn-ea"/>
                <a:cs typeface="+mn-cs"/>
              </a:rPr>
              <a:t>động</a:t>
            </a:r>
            <a:r>
              <a:rPr kumimoji="0" lang="en-GB" sz="4400" b="1" i="0" u="none" strike="noStrike" kern="1200" cap="none" spc="0" normalizeH="0" baseline="0" noProof="0" dirty="0">
                <a:ln>
                  <a:noFill/>
                </a:ln>
                <a:solidFill>
                  <a:prstClr val="black"/>
                </a:solidFill>
                <a:effectLst/>
                <a:uLnTx/>
                <a:uFillTx/>
                <a:latin typeface="#9Slide03 AllRoundGothic" panose="020B0703020202020104" pitchFamily="34" charset="-93"/>
                <a:ea typeface="+mn-ea"/>
                <a:cs typeface="+mn-cs"/>
              </a:rPr>
              <a:t> 2</a:t>
            </a:r>
            <a:endParaRPr kumimoji="0" lang="vi-VN" sz="4400" b="1" i="0" u="none" strike="noStrike" kern="1200" cap="none" spc="0" normalizeH="0" baseline="0" noProof="0" dirty="0">
              <a:ln>
                <a:noFill/>
              </a:ln>
              <a:solidFill>
                <a:prstClr val="black"/>
              </a:solidFill>
              <a:effectLst/>
              <a:uLnTx/>
              <a:uFillTx/>
              <a:latin typeface="#9Slide03 AllRoundGothic" panose="020B0703020202020104" pitchFamily="34" charset="-93"/>
              <a:ea typeface="+mn-ea"/>
              <a:cs typeface="+mn-cs"/>
            </a:endParaRPr>
          </a:p>
        </p:txBody>
      </p:sp>
      <p:sp>
        <p:nvSpPr>
          <p:cNvPr id="8" name="TextBox 7">
            <a:extLst>
              <a:ext uri="{FF2B5EF4-FFF2-40B4-BE49-F238E27FC236}">
                <a16:creationId xmlns:a16="http://schemas.microsoft.com/office/drawing/2014/main" id="{F66FCF1A-0676-DA75-D74C-8E31A6187E39}"/>
              </a:ext>
            </a:extLst>
          </p:cNvPr>
          <p:cNvSpPr txBox="1"/>
          <p:nvPr/>
        </p:nvSpPr>
        <p:spPr>
          <a:xfrm>
            <a:off x="3642794" y="2881148"/>
            <a:ext cx="48998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b="1" dirty="0" err="1">
                <a:solidFill>
                  <a:srgbClr val="C0504D"/>
                </a:solidFill>
                <a:latin typeface="#9Slide03 AllRoundGothic" panose="020B0703020202020104" pitchFamily="34" charset="-93"/>
              </a:rPr>
              <a:t>Đọc</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truyện</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và</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trả</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lời</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câu</a:t>
            </a:r>
            <a:r>
              <a:rPr lang="en-GB" sz="4800" b="1" dirty="0">
                <a:solidFill>
                  <a:srgbClr val="C0504D"/>
                </a:solidFill>
                <a:latin typeface="#9Slide03 AllRoundGothic" panose="020B0703020202020104" pitchFamily="34" charset="-93"/>
              </a:rPr>
              <a:t> </a:t>
            </a:r>
            <a:r>
              <a:rPr lang="en-GB" sz="4800" b="1" dirty="0" err="1">
                <a:solidFill>
                  <a:srgbClr val="C0504D"/>
                </a:solidFill>
                <a:latin typeface="#9Slide03 AllRoundGothic" panose="020B0703020202020104" pitchFamily="34" charset="-93"/>
              </a:rPr>
              <a:t>hỏi</a:t>
            </a:r>
            <a:endParaRPr kumimoji="0" lang="vi-VN" sz="4800" b="1" i="0" u="none" strike="noStrike" kern="1200" cap="none" spc="0" normalizeH="0" baseline="0" noProof="0" dirty="0">
              <a:ln>
                <a:noFill/>
              </a:ln>
              <a:solidFill>
                <a:srgbClr val="C0504D"/>
              </a:solidFill>
              <a:effectLst/>
              <a:uLnTx/>
              <a:uFillTx/>
              <a:latin typeface="#9Slide03 AllRoundGothic" panose="020B0703020202020104" pitchFamily="34" charset="-93"/>
              <a:ea typeface="+mn-ea"/>
              <a:cs typeface="+mn-cs"/>
            </a:endParaRPr>
          </a:p>
        </p:txBody>
      </p:sp>
    </p:spTree>
    <p:extLst>
      <p:ext uri="{BB962C8B-B14F-4D97-AF65-F5344CB8AC3E}">
        <p14:creationId xmlns:p14="http://schemas.microsoft.com/office/powerpoint/2010/main" val="84845671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3">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138677" y="327882"/>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1BB8547C-038C-AA3F-6FE3-45C123A113BA}"/>
              </a:ext>
            </a:extLst>
          </p:cNvPr>
          <p:cNvGrpSpPr/>
          <p:nvPr/>
        </p:nvGrpSpPr>
        <p:grpSpPr>
          <a:xfrm>
            <a:off x="-6588" y="79688"/>
            <a:ext cx="6206220" cy="1072455"/>
            <a:chOff x="-6588" y="79688"/>
            <a:chExt cx="6206220" cy="1072455"/>
          </a:xfrm>
        </p:grpSpPr>
        <p:sp>
          <p:nvSpPr>
            <p:cNvPr id="7" name="Flowchart: Alternate Process 6">
              <a:extLst>
                <a:ext uri="{FF2B5EF4-FFF2-40B4-BE49-F238E27FC236}">
                  <a16:creationId xmlns:a16="http://schemas.microsoft.com/office/drawing/2014/main" id="{C292D923-6ABD-7D7D-70CD-882ADE92718F}"/>
                </a:ext>
              </a:extLst>
            </p:cNvPr>
            <p:cNvSpPr/>
            <p:nvPr/>
          </p:nvSpPr>
          <p:spPr>
            <a:xfrm>
              <a:off x="996696" y="521207"/>
              <a:ext cx="5202936" cy="630936"/>
            </a:xfrm>
            <a:prstGeom prst="flowChartAlternateProcess">
              <a:avLst/>
            </a:prstGeom>
            <a:solidFill>
              <a:srgbClr val="FFCC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rPr>
                <a:t>Đọc</a:t>
              </a:r>
              <a:r>
                <a:rPr lang="en-GB" sz="3200" b="1" dirty="0">
                  <a:solidFill>
                    <a:schemeClr val="tx1"/>
                  </a:solidFill>
                </a:rPr>
                <a:t> </a:t>
              </a:r>
              <a:r>
                <a:rPr lang="en-GB" sz="3200" b="1" dirty="0" err="1">
                  <a:solidFill>
                    <a:schemeClr val="tx1"/>
                  </a:solidFill>
                </a:rPr>
                <a:t>truyện</a:t>
              </a:r>
              <a:r>
                <a:rPr lang="en-GB" sz="3200" b="1" dirty="0">
                  <a:solidFill>
                    <a:schemeClr val="tx1"/>
                  </a:solidFill>
                </a:rPr>
                <a:t> </a:t>
              </a:r>
              <a:r>
                <a:rPr lang="en-GB" sz="3200" b="1" dirty="0" err="1">
                  <a:solidFill>
                    <a:schemeClr val="tx1"/>
                  </a:solidFill>
                </a:rPr>
                <a:t>và</a:t>
              </a:r>
              <a:r>
                <a:rPr lang="en-GB" sz="3200" b="1" dirty="0">
                  <a:solidFill>
                    <a:schemeClr val="tx1"/>
                  </a:solidFill>
                </a:rPr>
                <a:t> </a:t>
              </a:r>
              <a:r>
                <a:rPr lang="en-GB" sz="3200" b="1" dirty="0" err="1">
                  <a:solidFill>
                    <a:schemeClr val="tx1"/>
                  </a:solidFill>
                </a:rPr>
                <a:t>trả</a:t>
              </a:r>
              <a:r>
                <a:rPr lang="en-GB" sz="3200" b="1" dirty="0">
                  <a:solidFill>
                    <a:schemeClr val="tx1"/>
                  </a:solidFill>
                </a:rPr>
                <a:t> </a:t>
              </a:r>
              <a:r>
                <a:rPr lang="en-GB" sz="3200" b="1" dirty="0" err="1">
                  <a:solidFill>
                    <a:schemeClr val="tx1"/>
                  </a:solidFill>
                </a:rPr>
                <a:t>lời</a:t>
              </a:r>
              <a:r>
                <a:rPr lang="en-GB" sz="3200" b="1" dirty="0">
                  <a:solidFill>
                    <a:schemeClr val="tx1"/>
                  </a:solidFill>
                </a:rPr>
                <a:t> </a:t>
              </a:r>
              <a:r>
                <a:rPr lang="en-GB" sz="3200" b="1" dirty="0" err="1">
                  <a:solidFill>
                    <a:schemeClr val="tx1"/>
                  </a:solidFill>
                </a:rPr>
                <a:t>câu</a:t>
              </a:r>
              <a:r>
                <a:rPr lang="en-GB" sz="3200" b="1" dirty="0">
                  <a:solidFill>
                    <a:schemeClr val="tx1"/>
                  </a:solidFill>
                </a:rPr>
                <a:t> </a:t>
              </a:r>
              <a:r>
                <a:rPr lang="en-GB" sz="3200" b="1" dirty="0" err="1">
                  <a:solidFill>
                    <a:schemeClr val="tx1"/>
                  </a:solidFill>
                </a:rPr>
                <a:t>hỏi</a:t>
              </a:r>
              <a:endParaRPr lang="vi-VN" sz="3200" b="1" dirty="0">
                <a:solidFill>
                  <a:schemeClr val="tx1"/>
                </a:solidFill>
              </a:endParaRPr>
            </a:p>
          </p:txBody>
        </p:sp>
        <p:pic>
          <p:nvPicPr>
            <p:cNvPr id="8" name="Picture 7">
              <a:extLst>
                <a:ext uri="{FF2B5EF4-FFF2-40B4-BE49-F238E27FC236}">
                  <a16:creationId xmlns:a16="http://schemas.microsoft.com/office/drawing/2014/main" id="{5F2DC56C-00CF-8D96-E6EF-A085CBFAFA61}"/>
                </a:ext>
              </a:extLst>
            </p:cNvPr>
            <p:cNvPicPr>
              <a:picLocks noChangeAspect="1"/>
            </p:cNvPicPr>
            <p:nvPr/>
          </p:nvPicPr>
          <p:blipFill>
            <a:blip r:embed="rId4"/>
            <a:stretch>
              <a:fillRect/>
            </a:stretch>
          </p:blipFill>
          <p:spPr>
            <a:xfrm flipH="1">
              <a:off x="-6588" y="79688"/>
              <a:ext cx="880769" cy="883039"/>
            </a:xfrm>
            <a:prstGeom prst="rect">
              <a:avLst/>
            </a:prstGeom>
          </p:spPr>
        </p:pic>
      </p:grpSp>
      <p:pic>
        <p:nvPicPr>
          <p:cNvPr id="22" name="Picture 21" descr="A text on a page&#10;&#10;Description automatically generated">
            <a:extLst>
              <a:ext uri="{FF2B5EF4-FFF2-40B4-BE49-F238E27FC236}">
                <a16:creationId xmlns:a16="http://schemas.microsoft.com/office/drawing/2014/main" id="{223C5610-CCAC-957D-F839-CE451194D994}"/>
              </a:ext>
            </a:extLst>
          </p:cNvPr>
          <p:cNvPicPr>
            <a:picLocks noChangeAspect="1"/>
          </p:cNvPicPr>
          <p:nvPr/>
        </p:nvPicPr>
        <p:blipFill rotWithShape="1">
          <a:blip r:embed="rId5">
            <a:extLst>
              <a:ext uri="{28A0092B-C50C-407E-A947-70E740481C1C}">
                <a14:useLocalDpi xmlns:a14="http://schemas.microsoft.com/office/drawing/2010/main" val="0"/>
              </a:ext>
            </a:extLst>
          </a:blip>
          <a:srcRect t="6377" b="14140"/>
          <a:stretch/>
        </p:blipFill>
        <p:spPr>
          <a:xfrm>
            <a:off x="138677" y="1346774"/>
            <a:ext cx="6918974" cy="5431537"/>
          </a:xfrm>
          <a:prstGeom prst="rect">
            <a:avLst/>
          </a:prstGeom>
        </p:spPr>
      </p:pic>
      <p:grpSp>
        <p:nvGrpSpPr>
          <p:cNvPr id="27" name="Group 26">
            <a:extLst>
              <a:ext uri="{FF2B5EF4-FFF2-40B4-BE49-F238E27FC236}">
                <a16:creationId xmlns:a16="http://schemas.microsoft.com/office/drawing/2014/main" id="{FADE9ABA-3B59-0B5F-17B9-A35ABBEB90C0}"/>
              </a:ext>
            </a:extLst>
          </p:cNvPr>
          <p:cNvGrpSpPr/>
          <p:nvPr/>
        </p:nvGrpSpPr>
        <p:grpSpPr>
          <a:xfrm>
            <a:off x="6461706" y="1208371"/>
            <a:ext cx="5222801" cy="1444753"/>
            <a:chOff x="6461706" y="1208371"/>
            <a:chExt cx="5222801" cy="1444753"/>
          </a:xfrm>
        </p:grpSpPr>
        <p:sp>
          <p:nvSpPr>
            <p:cNvPr id="23" name="Flowchart: Alternate Process 22">
              <a:extLst>
                <a:ext uri="{FF2B5EF4-FFF2-40B4-BE49-F238E27FC236}">
                  <a16:creationId xmlns:a16="http://schemas.microsoft.com/office/drawing/2014/main" id="{8D7AFC6B-A712-2535-B5F9-9949915FF707}"/>
                </a:ext>
              </a:extLst>
            </p:cNvPr>
            <p:cNvSpPr/>
            <p:nvPr/>
          </p:nvSpPr>
          <p:spPr>
            <a:xfrm>
              <a:off x="7234427" y="1208371"/>
              <a:ext cx="4450080" cy="1444753"/>
            </a:xfrm>
            <a:custGeom>
              <a:avLst/>
              <a:gdLst>
                <a:gd name="connsiteX0" fmla="*/ 0 w 4489704"/>
                <a:gd name="connsiteY0" fmla="*/ 216408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0 w 4489704"/>
                <a:gd name="connsiteY8" fmla="*/ 216408 h 1298449"/>
                <a:gd name="connsiteX0" fmla="*/ 118872 w 4489704"/>
                <a:gd name="connsiteY0" fmla="*/ 381000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118872 w 4489704"/>
                <a:gd name="connsiteY8" fmla="*/ 381000 h 1298449"/>
                <a:gd name="connsiteX0" fmla="*/ 118872 w 4636008"/>
                <a:gd name="connsiteY0" fmla="*/ 381000 h 1298449"/>
                <a:gd name="connsiteX1" fmla="*/ 216408 w 4636008"/>
                <a:gd name="connsiteY1" fmla="*/ 0 h 1298449"/>
                <a:gd name="connsiteX2" fmla="*/ 4273296 w 4636008"/>
                <a:gd name="connsiteY2" fmla="*/ 0 h 1298449"/>
                <a:gd name="connsiteX3" fmla="*/ 4636008 w 4636008"/>
                <a:gd name="connsiteY3" fmla="*/ 143256 h 1298449"/>
                <a:gd name="connsiteX4" fmla="*/ 4489704 w 4636008"/>
                <a:gd name="connsiteY4" fmla="*/ 1082041 h 1298449"/>
                <a:gd name="connsiteX5" fmla="*/ 4273296 w 4636008"/>
                <a:gd name="connsiteY5" fmla="*/ 1298449 h 1298449"/>
                <a:gd name="connsiteX6" fmla="*/ 216408 w 4636008"/>
                <a:gd name="connsiteY6" fmla="*/ 1298449 h 1298449"/>
                <a:gd name="connsiteX7" fmla="*/ 0 w 4636008"/>
                <a:gd name="connsiteY7" fmla="*/ 1082041 h 1298449"/>
                <a:gd name="connsiteX8" fmla="*/ 118872 w 4636008"/>
                <a:gd name="connsiteY8" fmla="*/ 381000 h 129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6008" h="1298449">
                  <a:moveTo>
                    <a:pt x="118872" y="381000"/>
                  </a:moveTo>
                  <a:cubicBezTo>
                    <a:pt x="118872" y="261481"/>
                    <a:pt x="96889" y="0"/>
                    <a:pt x="216408" y="0"/>
                  </a:cubicBezTo>
                  <a:lnTo>
                    <a:pt x="4273296" y="0"/>
                  </a:lnTo>
                  <a:cubicBezTo>
                    <a:pt x="4392815" y="0"/>
                    <a:pt x="4636008" y="23737"/>
                    <a:pt x="4636008" y="143256"/>
                  </a:cubicBezTo>
                  <a:lnTo>
                    <a:pt x="4489704" y="1082041"/>
                  </a:lnTo>
                  <a:cubicBezTo>
                    <a:pt x="4489704" y="1201560"/>
                    <a:pt x="4392815" y="1298449"/>
                    <a:pt x="4273296" y="1298449"/>
                  </a:cubicBezTo>
                  <a:lnTo>
                    <a:pt x="216408" y="1298449"/>
                  </a:lnTo>
                  <a:cubicBezTo>
                    <a:pt x="96889" y="1298449"/>
                    <a:pt x="0" y="1201560"/>
                    <a:pt x="0" y="1082041"/>
                  </a:cubicBezTo>
                  <a:cubicBezTo>
                    <a:pt x="0" y="793497"/>
                    <a:pt x="118872" y="669544"/>
                    <a:pt x="118872" y="381000"/>
                  </a:cubicBezTo>
                  <a:close/>
                </a:path>
              </a:pathLst>
            </a:custGeom>
            <a:solidFill>
              <a:srgbClr val="CC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a. Lý Tự Trọng đã có đóng góp gì cho quê hương, đất nước?</a:t>
              </a:r>
            </a:p>
          </p:txBody>
        </p:sp>
        <p:pic>
          <p:nvPicPr>
            <p:cNvPr id="25" name="Picture 24">
              <a:extLst>
                <a:ext uri="{FF2B5EF4-FFF2-40B4-BE49-F238E27FC236}">
                  <a16:creationId xmlns:a16="http://schemas.microsoft.com/office/drawing/2014/main" id="{72FA38C0-3225-2A20-5309-9E3E64AE7A74}"/>
                </a:ext>
              </a:extLst>
            </p:cNvPr>
            <p:cNvPicPr>
              <a:picLocks noChangeAspect="1"/>
            </p:cNvPicPr>
            <p:nvPr/>
          </p:nvPicPr>
          <p:blipFill>
            <a:blip r:embed="rId6"/>
            <a:stretch>
              <a:fillRect/>
            </a:stretch>
          </p:blipFill>
          <p:spPr>
            <a:xfrm>
              <a:off x="6461706" y="1346774"/>
              <a:ext cx="713294" cy="713294"/>
            </a:xfrm>
            <a:prstGeom prst="rect">
              <a:avLst/>
            </a:prstGeom>
          </p:spPr>
        </p:pic>
      </p:grpSp>
      <p:grpSp>
        <p:nvGrpSpPr>
          <p:cNvPr id="28" name="Group 27">
            <a:extLst>
              <a:ext uri="{FF2B5EF4-FFF2-40B4-BE49-F238E27FC236}">
                <a16:creationId xmlns:a16="http://schemas.microsoft.com/office/drawing/2014/main" id="{4A87E484-AFB0-49C4-74E0-4965D71D40E8}"/>
              </a:ext>
            </a:extLst>
          </p:cNvPr>
          <p:cNvGrpSpPr/>
          <p:nvPr/>
        </p:nvGrpSpPr>
        <p:grpSpPr>
          <a:xfrm>
            <a:off x="6537632" y="3340165"/>
            <a:ext cx="5211383" cy="2091371"/>
            <a:chOff x="6537632" y="3340165"/>
            <a:chExt cx="5211383" cy="2091371"/>
          </a:xfrm>
        </p:grpSpPr>
        <p:sp>
          <p:nvSpPr>
            <p:cNvPr id="24" name="Flowchart: Alternate Process 22">
              <a:extLst>
                <a:ext uri="{FF2B5EF4-FFF2-40B4-BE49-F238E27FC236}">
                  <a16:creationId xmlns:a16="http://schemas.microsoft.com/office/drawing/2014/main" id="{BD7EE38F-B51C-B92C-8D20-991CD1E473E3}"/>
                </a:ext>
              </a:extLst>
            </p:cNvPr>
            <p:cNvSpPr/>
            <p:nvPr/>
          </p:nvSpPr>
          <p:spPr>
            <a:xfrm>
              <a:off x="7298935" y="3340165"/>
              <a:ext cx="4450080" cy="2091371"/>
            </a:xfrm>
            <a:custGeom>
              <a:avLst/>
              <a:gdLst>
                <a:gd name="connsiteX0" fmla="*/ 0 w 4489704"/>
                <a:gd name="connsiteY0" fmla="*/ 216408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0 w 4489704"/>
                <a:gd name="connsiteY8" fmla="*/ 216408 h 1298449"/>
                <a:gd name="connsiteX0" fmla="*/ 118872 w 4489704"/>
                <a:gd name="connsiteY0" fmla="*/ 381000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118872 w 4489704"/>
                <a:gd name="connsiteY8" fmla="*/ 381000 h 1298449"/>
                <a:gd name="connsiteX0" fmla="*/ 118872 w 4636008"/>
                <a:gd name="connsiteY0" fmla="*/ 381000 h 1298449"/>
                <a:gd name="connsiteX1" fmla="*/ 216408 w 4636008"/>
                <a:gd name="connsiteY1" fmla="*/ 0 h 1298449"/>
                <a:gd name="connsiteX2" fmla="*/ 4273296 w 4636008"/>
                <a:gd name="connsiteY2" fmla="*/ 0 h 1298449"/>
                <a:gd name="connsiteX3" fmla="*/ 4636008 w 4636008"/>
                <a:gd name="connsiteY3" fmla="*/ 143256 h 1298449"/>
                <a:gd name="connsiteX4" fmla="*/ 4489704 w 4636008"/>
                <a:gd name="connsiteY4" fmla="*/ 1082041 h 1298449"/>
                <a:gd name="connsiteX5" fmla="*/ 4273296 w 4636008"/>
                <a:gd name="connsiteY5" fmla="*/ 1298449 h 1298449"/>
                <a:gd name="connsiteX6" fmla="*/ 216408 w 4636008"/>
                <a:gd name="connsiteY6" fmla="*/ 1298449 h 1298449"/>
                <a:gd name="connsiteX7" fmla="*/ 0 w 4636008"/>
                <a:gd name="connsiteY7" fmla="*/ 1082041 h 1298449"/>
                <a:gd name="connsiteX8" fmla="*/ 118872 w 4636008"/>
                <a:gd name="connsiteY8" fmla="*/ 381000 h 129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6008" h="1298449">
                  <a:moveTo>
                    <a:pt x="118872" y="381000"/>
                  </a:moveTo>
                  <a:cubicBezTo>
                    <a:pt x="118872" y="261481"/>
                    <a:pt x="96889" y="0"/>
                    <a:pt x="216408" y="0"/>
                  </a:cubicBezTo>
                  <a:lnTo>
                    <a:pt x="4273296" y="0"/>
                  </a:lnTo>
                  <a:cubicBezTo>
                    <a:pt x="4392815" y="0"/>
                    <a:pt x="4636008" y="23737"/>
                    <a:pt x="4636008" y="143256"/>
                  </a:cubicBezTo>
                  <a:lnTo>
                    <a:pt x="4489704" y="1082041"/>
                  </a:lnTo>
                  <a:cubicBezTo>
                    <a:pt x="4489704" y="1201560"/>
                    <a:pt x="4392815" y="1298449"/>
                    <a:pt x="4273296" y="1298449"/>
                  </a:cubicBezTo>
                  <a:lnTo>
                    <a:pt x="216408" y="1298449"/>
                  </a:lnTo>
                  <a:cubicBezTo>
                    <a:pt x="96889" y="1298449"/>
                    <a:pt x="0" y="1201560"/>
                    <a:pt x="0" y="1082041"/>
                  </a:cubicBezTo>
                  <a:cubicBezTo>
                    <a:pt x="0" y="793497"/>
                    <a:pt x="118872" y="669544"/>
                    <a:pt x="118872" y="381000"/>
                  </a:cubicBezTo>
                  <a:close/>
                </a:path>
              </a:pathLst>
            </a:custGeom>
            <a:solidFill>
              <a:srgbClr val="CC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b. Vì sao chúng ta phải </a:t>
              </a:r>
              <a:r>
                <a:rPr lang="en-GB"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biết ơn những người có công với quê hương, đất nước?</a:t>
              </a:r>
            </a:p>
          </p:txBody>
        </p:sp>
        <p:pic>
          <p:nvPicPr>
            <p:cNvPr id="26" name="Picture 25">
              <a:extLst>
                <a:ext uri="{FF2B5EF4-FFF2-40B4-BE49-F238E27FC236}">
                  <a16:creationId xmlns:a16="http://schemas.microsoft.com/office/drawing/2014/main" id="{71BFC8A3-B9D2-62B4-E8D2-4399A78B65E7}"/>
                </a:ext>
              </a:extLst>
            </p:cNvPr>
            <p:cNvPicPr>
              <a:picLocks noChangeAspect="1"/>
            </p:cNvPicPr>
            <p:nvPr/>
          </p:nvPicPr>
          <p:blipFill>
            <a:blip r:embed="rId6"/>
            <a:stretch>
              <a:fillRect/>
            </a:stretch>
          </p:blipFill>
          <p:spPr>
            <a:xfrm>
              <a:off x="6537632" y="3570731"/>
              <a:ext cx="713294" cy="713294"/>
            </a:xfrm>
            <a:prstGeom prst="rect">
              <a:avLst/>
            </a:prstGeom>
          </p:spPr>
        </p:pic>
      </p:grpSp>
    </p:spTree>
    <p:extLst>
      <p:ext uri="{BB962C8B-B14F-4D97-AF65-F5344CB8AC3E}">
        <p14:creationId xmlns:p14="http://schemas.microsoft.com/office/powerpoint/2010/main" val="13947614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3">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138677" y="327882"/>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1BB8547C-038C-AA3F-6FE3-45C123A113BA}"/>
              </a:ext>
            </a:extLst>
          </p:cNvPr>
          <p:cNvGrpSpPr/>
          <p:nvPr/>
        </p:nvGrpSpPr>
        <p:grpSpPr>
          <a:xfrm>
            <a:off x="-6588" y="79688"/>
            <a:ext cx="6206220" cy="1072455"/>
            <a:chOff x="-6588" y="79688"/>
            <a:chExt cx="6206220" cy="1072455"/>
          </a:xfrm>
        </p:grpSpPr>
        <p:sp>
          <p:nvSpPr>
            <p:cNvPr id="7" name="Flowchart: Alternate Process 6">
              <a:extLst>
                <a:ext uri="{FF2B5EF4-FFF2-40B4-BE49-F238E27FC236}">
                  <a16:creationId xmlns:a16="http://schemas.microsoft.com/office/drawing/2014/main" id="{C292D923-6ABD-7D7D-70CD-882ADE92718F}"/>
                </a:ext>
              </a:extLst>
            </p:cNvPr>
            <p:cNvSpPr/>
            <p:nvPr/>
          </p:nvSpPr>
          <p:spPr>
            <a:xfrm>
              <a:off x="996696" y="521207"/>
              <a:ext cx="5202936" cy="630936"/>
            </a:xfrm>
            <a:prstGeom prst="flowChartAlternateProcess">
              <a:avLst/>
            </a:prstGeom>
            <a:solidFill>
              <a:srgbClr val="FFCC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rPr>
                <a:t>Đọc</a:t>
              </a:r>
              <a:r>
                <a:rPr lang="en-GB" sz="3200" b="1" dirty="0">
                  <a:solidFill>
                    <a:schemeClr val="tx1"/>
                  </a:solidFill>
                </a:rPr>
                <a:t> </a:t>
              </a:r>
              <a:r>
                <a:rPr lang="en-GB" sz="3200" b="1" dirty="0" err="1">
                  <a:solidFill>
                    <a:schemeClr val="tx1"/>
                  </a:solidFill>
                </a:rPr>
                <a:t>truyện</a:t>
              </a:r>
              <a:r>
                <a:rPr lang="en-GB" sz="3200" b="1" dirty="0">
                  <a:solidFill>
                    <a:schemeClr val="tx1"/>
                  </a:solidFill>
                </a:rPr>
                <a:t> </a:t>
              </a:r>
              <a:r>
                <a:rPr lang="en-GB" sz="3200" b="1" dirty="0" err="1">
                  <a:solidFill>
                    <a:schemeClr val="tx1"/>
                  </a:solidFill>
                </a:rPr>
                <a:t>và</a:t>
              </a:r>
              <a:r>
                <a:rPr lang="en-GB" sz="3200" b="1" dirty="0">
                  <a:solidFill>
                    <a:schemeClr val="tx1"/>
                  </a:solidFill>
                </a:rPr>
                <a:t> </a:t>
              </a:r>
              <a:r>
                <a:rPr lang="en-GB" sz="3200" b="1" dirty="0" err="1">
                  <a:solidFill>
                    <a:schemeClr val="tx1"/>
                  </a:solidFill>
                </a:rPr>
                <a:t>trả</a:t>
              </a:r>
              <a:r>
                <a:rPr lang="en-GB" sz="3200" b="1" dirty="0">
                  <a:solidFill>
                    <a:schemeClr val="tx1"/>
                  </a:solidFill>
                </a:rPr>
                <a:t> </a:t>
              </a:r>
              <a:r>
                <a:rPr lang="en-GB" sz="3200" b="1" dirty="0" err="1">
                  <a:solidFill>
                    <a:schemeClr val="tx1"/>
                  </a:solidFill>
                </a:rPr>
                <a:t>lời</a:t>
              </a:r>
              <a:r>
                <a:rPr lang="en-GB" sz="3200" b="1" dirty="0">
                  <a:solidFill>
                    <a:schemeClr val="tx1"/>
                  </a:solidFill>
                </a:rPr>
                <a:t> </a:t>
              </a:r>
              <a:r>
                <a:rPr lang="en-GB" sz="3200" b="1" dirty="0" err="1">
                  <a:solidFill>
                    <a:schemeClr val="tx1"/>
                  </a:solidFill>
                </a:rPr>
                <a:t>câu</a:t>
              </a:r>
              <a:r>
                <a:rPr lang="en-GB" sz="3200" b="1" dirty="0">
                  <a:solidFill>
                    <a:schemeClr val="tx1"/>
                  </a:solidFill>
                </a:rPr>
                <a:t> </a:t>
              </a:r>
              <a:r>
                <a:rPr lang="en-GB" sz="3200" b="1" dirty="0" err="1">
                  <a:solidFill>
                    <a:schemeClr val="tx1"/>
                  </a:solidFill>
                </a:rPr>
                <a:t>hỏi</a:t>
              </a:r>
              <a:endParaRPr lang="vi-VN" sz="3200" b="1" dirty="0">
                <a:solidFill>
                  <a:schemeClr val="tx1"/>
                </a:solidFill>
              </a:endParaRPr>
            </a:p>
          </p:txBody>
        </p:sp>
        <p:pic>
          <p:nvPicPr>
            <p:cNvPr id="8" name="Picture 7">
              <a:extLst>
                <a:ext uri="{FF2B5EF4-FFF2-40B4-BE49-F238E27FC236}">
                  <a16:creationId xmlns:a16="http://schemas.microsoft.com/office/drawing/2014/main" id="{5F2DC56C-00CF-8D96-E6EF-A085CBFAFA61}"/>
                </a:ext>
              </a:extLst>
            </p:cNvPr>
            <p:cNvPicPr>
              <a:picLocks noChangeAspect="1"/>
            </p:cNvPicPr>
            <p:nvPr/>
          </p:nvPicPr>
          <p:blipFill>
            <a:blip r:embed="rId4"/>
            <a:stretch>
              <a:fillRect/>
            </a:stretch>
          </p:blipFill>
          <p:spPr>
            <a:xfrm flipH="1">
              <a:off x="-6588" y="79688"/>
              <a:ext cx="880769" cy="883039"/>
            </a:xfrm>
            <a:prstGeom prst="rect">
              <a:avLst/>
            </a:prstGeom>
          </p:spPr>
        </p:pic>
      </p:grpSp>
      <p:pic>
        <p:nvPicPr>
          <p:cNvPr id="22" name="Picture 21" descr="A text on a page&#10;&#10;Description automatically generated">
            <a:extLst>
              <a:ext uri="{FF2B5EF4-FFF2-40B4-BE49-F238E27FC236}">
                <a16:creationId xmlns:a16="http://schemas.microsoft.com/office/drawing/2014/main" id="{223C5610-CCAC-957D-F839-CE451194D994}"/>
              </a:ext>
            </a:extLst>
          </p:cNvPr>
          <p:cNvPicPr>
            <a:picLocks noChangeAspect="1"/>
          </p:cNvPicPr>
          <p:nvPr/>
        </p:nvPicPr>
        <p:blipFill rotWithShape="1">
          <a:blip r:embed="rId5">
            <a:extLst>
              <a:ext uri="{28A0092B-C50C-407E-A947-70E740481C1C}">
                <a14:useLocalDpi xmlns:a14="http://schemas.microsoft.com/office/drawing/2010/main" val="0"/>
              </a:ext>
            </a:extLst>
          </a:blip>
          <a:srcRect t="6377" b="14140"/>
          <a:stretch/>
        </p:blipFill>
        <p:spPr>
          <a:xfrm>
            <a:off x="454921" y="1458494"/>
            <a:ext cx="5977071" cy="4692124"/>
          </a:xfrm>
          <a:prstGeom prst="rect">
            <a:avLst/>
          </a:prstGeom>
        </p:spPr>
      </p:pic>
      <p:grpSp>
        <p:nvGrpSpPr>
          <p:cNvPr id="27" name="Group 26">
            <a:extLst>
              <a:ext uri="{FF2B5EF4-FFF2-40B4-BE49-F238E27FC236}">
                <a16:creationId xmlns:a16="http://schemas.microsoft.com/office/drawing/2014/main" id="{FADE9ABA-3B59-0B5F-17B9-A35ABBEB90C0}"/>
              </a:ext>
            </a:extLst>
          </p:cNvPr>
          <p:cNvGrpSpPr/>
          <p:nvPr/>
        </p:nvGrpSpPr>
        <p:grpSpPr>
          <a:xfrm>
            <a:off x="6461706" y="1208371"/>
            <a:ext cx="5222801" cy="1444753"/>
            <a:chOff x="6461706" y="1208371"/>
            <a:chExt cx="5222801" cy="1444753"/>
          </a:xfrm>
        </p:grpSpPr>
        <p:sp>
          <p:nvSpPr>
            <p:cNvPr id="23" name="Flowchart: Alternate Process 22">
              <a:extLst>
                <a:ext uri="{FF2B5EF4-FFF2-40B4-BE49-F238E27FC236}">
                  <a16:creationId xmlns:a16="http://schemas.microsoft.com/office/drawing/2014/main" id="{8D7AFC6B-A712-2535-B5F9-9949915FF707}"/>
                </a:ext>
              </a:extLst>
            </p:cNvPr>
            <p:cNvSpPr/>
            <p:nvPr/>
          </p:nvSpPr>
          <p:spPr>
            <a:xfrm>
              <a:off x="7234427" y="1208371"/>
              <a:ext cx="4450080" cy="1444753"/>
            </a:xfrm>
            <a:custGeom>
              <a:avLst/>
              <a:gdLst>
                <a:gd name="connsiteX0" fmla="*/ 0 w 4489704"/>
                <a:gd name="connsiteY0" fmla="*/ 216408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0 w 4489704"/>
                <a:gd name="connsiteY8" fmla="*/ 216408 h 1298449"/>
                <a:gd name="connsiteX0" fmla="*/ 118872 w 4489704"/>
                <a:gd name="connsiteY0" fmla="*/ 381000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118872 w 4489704"/>
                <a:gd name="connsiteY8" fmla="*/ 381000 h 1298449"/>
                <a:gd name="connsiteX0" fmla="*/ 118872 w 4636008"/>
                <a:gd name="connsiteY0" fmla="*/ 381000 h 1298449"/>
                <a:gd name="connsiteX1" fmla="*/ 216408 w 4636008"/>
                <a:gd name="connsiteY1" fmla="*/ 0 h 1298449"/>
                <a:gd name="connsiteX2" fmla="*/ 4273296 w 4636008"/>
                <a:gd name="connsiteY2" fmla="*/ 0 h 1298449"/>
                <a:gd name="connsiteX3" fmla="*/ 4636008 w 4636008"/>
                <a:gd name="connsiteY3" fmla="*/ 143256 h 1298449"/>
                <a:gd name="connsiteX4" fmla="*/ 4489704 w 4636008"/>
                <a:gd name="connsiteY4" fmla="*/ 1082041 h 1298449"/>
                <a:gd name="connsiteX5" fmla="*/ 4273296 w 4636008"/>
                <a:gd name="connsiteY5" fmla="*/ 1298449 h 1298449"/>
                <a:gd name="connsiteX6" fmla="*/ 216408 w 4636008"/>
                <a:gd name="connsiteY6" fmla="*/ 1298449 h 1298449"/>
                <a:gd name="connsiteX7" fmla="*/ 0 w 4636008"/>
                <a:gd name="connsiteY7" fmla="*/ 1082041 h 1298449"/>
                <a:gd name="connsiteX8" fmla="*/ 118872 w 4636008"/>
                <a:gd name="connsiteY8" fmla="*/ 381000 h 129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6008" h="1298449">
                  <a:moveTo>
                    <a:pt x="118872" y="381000"/>
                  </a:moveTo>
                  <a:cubicBezTo>
                    <a:pt x="118872" y="261481"/>
                    <a:pt x="96889" y="0"/>
                    <a:pt x="216408" y="0"/>
                  </a:cubicBezTo>
                  <a:lnTo>
                    <a:pt x="4273296" y="0"/>
                  </a:lnTo>
                  <a:cubicBezTo>
                    <a:pt x="4392815" y="0"/>
                    <a:pt x="4636008" y="23737"/>
                    <a:pt x="4636008" y="143256"/>
                  </a:cubicBezTo>
                  <a:lnTo>
                    <a:pt x="4489704" y="1082041"/>
                  </a:lnTo>
                  <a:cubicBezTo>
                    <a:pt x="4489704" y="1201560"/>
                    <a:pt x="4392815" y="1298449"/>
                    <a:pt x="4273296" y="1298449"/>
                  </a:cubicBezTo>
                  <a:lnTo>
                    <a:pt x="216408" y="1298449"/>
                  </a:lnTo>
                  <a:cubicBezTo>
                    <a:pt x="96889" y="1298449"/>
                    <a:pt x="0" y="1201560"/>
                    <a:pt x="0" y="1082041"/>
                  </a:cubicBezTo>
                  <a:cubicBezTo>
                    <a:pt x="0" y="793497"/>
                    <a:pt x="118872" y="669544"/>
                    <a:pt x="118872" y="381000"/>
                  </a:cubicBezTo>
                  <a:close/>
                </a:path>
              </a:pathLst>
            </a:custGeom>
            <a:solidFill>
              <a:srgbClr val="CC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a. Lý Tự Trọng đã có đóng góp gì cho quê hương, đất nước?</a:t>
              </a:r>
            </a:p>
          </p:txBody>
        </p:sp>
        <p:pic>
          <p:nvPicPr>
            <p:cNvPr id="25" name="Picture 24">
              <a:extLst>
                <a:ext uri="{FF2B5EF4-FFF2-40B4-BE49-F238E27FC236}">
                  <a16:creationId xmlns:a16="http://schemas.microsoft.com/office/drawing/2014/main" id="{72FA38C0-3225-2A20-5309-9E3E64AE7A74}"/>
                </a:ext>
              </a:extLst>
            </p:cNvPr>
            <p:cNvPicPr>
              <a:picLocks noChangeAspect="1"/>
            </p:cNvPicPr>
            <p:nvPr/>
          </p:nvPicPr>
          <p:blipFill>
            <a:blip r:embed="rId6"/>
            <a:stretch>
              <a:fillRect/>
            </a:stretch>
          </p:blipFill>
          <p:spPr>
            <a:xfrm>
              <a:off x="6461706" y="1346774"/>
              <a:ext cx="713294" cy="713294"/>
            </a:xfrm>
            <a:prstGeom prst="rect">
              <a:avLst/>
            </a:prstGeom>
          </p:spPr>
        </p:pic>
      </p:grpSp>
      <p:sp>
        <p:nvSpPr>
          <p:cNvPr id="5" name="TextBox 4">
            <a:extLst>
              <a:ext uri="{FF2B5EF4-FFF2-40B4-BE49-F238E27FC236}">
                <a16:creationId xmlns:a16="http://schemas.microsoft.com/office/drawing/2014/main" id="{4DAE18EA-23F0-C3FC-0817-C7235FA5372A}"/>
              </a:ext>
            </a:extLst>
          </p:cNvPr>
          <p:cNvSpPr txBox="1"/>
          <p:nvPr/>
        </p:nvSpPr>
        <p:spPr>
          <a:xfrm>
            <a:off x="6431992" y="2871216"/>
            <a:ext cx="5107736" cy="3834390"/>
          </a:xfrm>
          <a:prstGeom prst="rect">
            <a:avLst/>
          </a:prstGeom>
          <a:noFill/>
        </p:spPr>
        <p:txBody>
          <a:bodyPr wrap="square">
            <a:spAutoFit/>
          </a:bodyP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Anh là người Đoàn viên đầu tiên, cũng là người cộng sản oanh liệt đã đầu tranh đến hơi thở cuối cùng cho sự nghiệp cách mạng giải phóng đất nước. Trong suốt cuộc đời mình, Lý Tự Trọng đã không ngừng tận tâm, tận hiến và tận trung với con đường cách mạng. Sự hi sinh của anh là ngọn lửa thổi bùng tinh thần yêu nước trong trái tim của biết bao thế hệ mai sau.</a:t>
            </a:r>
          </a:p>
        </p:txBody>
      </p:sp>
    </p:spTree>
    <p:extLst>
      <p:ext uri="{BB962C8B-B14F-4D97-AF65-F5344CB8AC3E}">
        <p14:creationId xmlns:p14="http://schemas.microsoft.com/office/powerpoint/2010/main" val="260933095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3">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138677" y="327882"/>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1BB8547C-038C-AA3F-6FE3-45C123A113BA}"/>
              </a:ext>
            </a:extLst>
          </p:cNvPr>
          <p:cNvGrpSpPr/>
          <p:nvPr/>
        </p:nvGrpSpPr>
        <p:grpSpPr>
          <a:xfrm>
            <a:off x="-6588" y="79688"/>
            <a:ext cx="6206220" cy="1072455"/>
            <a:chOff x="-6588" y="79688"/>
            <a:chExt cx="6206220" cy="1072455"/>
          </a:xfrm>
        </p:grpSpPr>
        <p:sp>
          <p:nvSpPr>
            <p:cNvPr id="7" name="Flowchart: Alternate Process 6">
              <a:extLst>
                <a:ext uri="{FF2B5EF4-FFF2-40B4-BE49-F238E27FC236}">
                  <a16:creationId xmlns:a16="http://schemas.microsoft.com/office/drawing/2014/main" id="{C292D923-6ABD-7D7D-70CD-882ADE92718F}"/>
                </a:ext>
              </a:extLst>
            </p:cNvPr>
            <p:cNvSpPr/>
            <p:nvPr/>
          </p:nvSpPr>
          <p:spPr>
            <a:xfrm>
              <a:off x="996696" y="521207"/>
              <a:ext cx="5202936" cy="630936"/>
            </a:xfrm>
            <a:prstGeom prst="flowChartAlternateProcess">
              <a:avLst/>
            </a:prstGeom>
            <a:solidFill>
              <a:srgbClr val="FFCC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rPr>
                <a:t>Đọc</a:t>
              </a:r>
              <a:r>
                <a:rPr lang="en-GB" sz="3200" b="1" dirty="0">
                  <a:solidFill>
                    <a:schemeClr val="tx1"/>
                  </a:solidFill>
                </a:rPr>
                <a:t> </a:t>
              </a:r>
              <a:r>
                <a:rPr lang="en-GB" sz="3200" b="1" dirty="0" err="1">
                  <a:solidFill>
                    <a:schemeClr val="tx1"/>
                  </a:solidFill>
                </a:rPr>
                <a:t>truyện</a:t>
              </a:r>
              <a:r>
                <a:rPr lang="en-GB" sz="3200" b="1" dirty="0">
                  <a:solidFill>
                    <a:schemeClr val="tx1"/>
                  </a:solidFill>
                </a:rPr>
                <a:t> </a:t>
              </a:r>
              <a:r>
                <a:rPr lang="en-GB" sz="3200" b="1" dirty="0" err="1">
                  <a:solidFill>
                    <a:schemeClr val="tx1"/>
                  </a:solidFill>
                </a:rPr>
                <a:t>và</a:t>
              </a:r>
              <a:r>
                <a:rPr lang="en-GB" sz="3200" b="1" dirty="0">
                  <a:solidFill>
                    <a:schemeClr val="tx1"/>
                  </a:solidFill>
                </a:rPr>
                <a:t> </a:t>
              </a:r>
              <a:r>
                <a:rPr lang="en-GB" sz="3200" b="1" dirty="0" err="1">
                  <a:solidFill>
                    <a:schemeClr val="tx1"/>
                  </a:solidFill>
                </a:rPr>
                <a:t>trả</a:t>
              </a:r>
              <a:r>
                <a:rPr lang="en-GB" sz="3200" b="1" dirty="0">
                  <a:solidFill>
                    <a:schemeClr val="tx1"/>
                  </a:solidFill>
                </a:rPr>
                <a:t> </a:t>
              </a:r>
              <a:r>
                <a:rPr lang="en-GB" sz="3200" b="1" dirty="0" err="1">
                  <a:solidFill>
                    <a:schemeClr val="tx1"/>
                  </a:solidFill>
                </a:rPr>
                <a:t>lời</a:t>
              </a:r>
              <a:r>
                <a:rPr lang="en-GB" sz="3200" b="1" dirty="0">
                  <a:solidFill>
                    <a:schemeClr val="tx1"/>
                  </a:solidFill>
                </a:rPr>
                <a:t> </a:t>
              </a:r>
              <a:r>
                <a:rPr lang="en-GB" sz="3200" b="1" dirty="0" err="1">
                  <a:solidFill>
                    <a:schemeClr val="tx1"/>
                  </a:solidFill>
                </a:rPr>
                <a:t>câu</a:t>
              </a:r>
              <a:r>
                <a:rPr lang="en-GB" sz="3200" b="1" dirty="0">
                  <a:solidFill>
                    <a:schemeClr val="tx1"/>
                  </a:solidFill>
                </a:rPr>
                <a:t> </a:t>
              </a:r>
              <a:r>
                <a:rPr lang="en-GB" sz="3200" b="1" dirty="0" err="1">
                  <a:solidFill>
                    <a:schemeClr val="tx1"/>
                  </a:solidFill>
                </a:rPr>
                <a:t>hỏi</a:t>
              </a:r>
              <a:endParaRPr lang="vi-VN" sz="3200" b="1" dirty="0">
                <a:solidFill>
                  <a:schemeClr val="tx1"/>
                </a:solidFill>
              </a:endParaRPr>
            </a:p>
          </p:txBody>
        </p:sp>
        <p:pic>
          <p:nvPicPr>
            <p:cNvPr id="8" name="Picture 7">
              <a:extLst>
                <a:ext uri="{FF2B5EF4-FFF2-40B4-BE49-F238E27FC236}">
                  <a16:creationId xmlns:a16="http://schemas.microsoft.com/office/drawing/2014/main" id="{5F2DC56C-00CF-8D96-E6EF-A085CBFAFA61}"/>
                </a:ext>
              </a:extLst>
            </p:cNvPr>
            <p:cNvPicPr>
              <a:picLocks noChangeAspect="1"/>
            </p:cNvPicPr>
            <p:nvPr/>
          </p:nvPicPr>
          <p:blipFill>
            <a:blip r:embed="rId4"/>
            <a:stretch>
              <a:fillRect/>
            </a:stretch>
          </p:blipFill>
          <p:spPr>
            <a:xfrm flipH="1">
              <a:off x="-6588" y="79688"/>
              <a:ext cx="880769" cy="883039"/>
            </a:xfrm>
            <a:prstGeom prst="rect">
              <a:avLst/>
            </a:prstGeom>
          </p:spPr>
        </p:pic>
      </p:grpSp>
      <p:pic>
        <p:nvPicPr>
          <p:cNvPr id="22" name="Picture 21" descr="A text on a page&#10;&#10;Description automatically generated">
            <a:extLst>
              <a:ext uri="{FF2B5EF4-FFF2-40B4-BE49-F238E27FC236}">
                <a16:creationId xmlns:a16="http://schemas.microsoft.com/office/drawing/2014/main" id="{223C5610-CCAC-957D-F839-CE451194D994}"/>
              </a:ext>
            </a:extLst>
          </p:cNvPr>
          <p:cNvPicPr>
            <a:picLocks noChangeAspect="1"/>
          </p:cNvPicPr>
          <p:nvPr/>
        </p:nvPicPr>
        <p:blipFill rotWithShape="1">
          <a:blip r:embed="rId5">
            <a:extLst>
              <a:ext uri="{28A0092B-C50C-407E-A947-70E740481C1C}">
                <a14:useLocalDpi xmlns:a14="http://schemas.microsoft.com/office/drawing/2010/main" val="0"/>
              </a:ext>
            </a:extLst>
          </a:blip>
          <a:srcRect t="6377" b="14140"/>
          <a:stretch/>
        </p:blipFill>
        <p:spPr>
          <a:xfrm>
            <a:off x="454921" y="1458494"/>
            <a:ext cx="5977071" cy="4692124"/>
          </a:xfrm>
          <a:prstGeom prst="rect">
            <a:avLst/>
          </a:prstGeom>
        </p:spPr>
      </p:pic>
      <p:sp>
        <p:nvSpPr>
          <p:cNvPr id="5" name="TextBox 4">
            <a:extLst>
              <a:ext uri="{FF2B5EF4-FFF2-40B4-BE49-F238E27FC236}">
                <a16:creationId xmlns:a16="http://schemas.microsoft.com/office/drawing/2014/main" id="{4DAE18EA-23F0-C3FC-0817-C7235FA5372A}"/>
              </a:ext>
            </a:extLst>
          </p:cNvPr>
          <p:cNvSpPr txBox="1"/>
          <p:nvPr/>
        </p:nvSpPr>
        <p:spPr>
          <a:xfrm>
            <a:off x="6425794" y="2781875"/>
            <a:ext cx="5107736" cy="3970318"/>
          </a:xfrm>
          <a:prstGeom prst="rect">
            <a:avLst/>
          </a:prstGeom>
          <a:noFill/>
        </p:spPr>
        <p:txBody>
          <a:bodyPr wrap="square">
            <a:spAutoFit/>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Các anh hùng, liệt sĩ đã không tiếc xương máu, hi sinh thân mình để chiến đấu, giữ gìn độc lập, tự do cho Tổ quốc, để chúng ta có được cuộc sống hạnh phúc, tự do, ấm no như ngày hôm nay. Vì thế, chúng ta phải biết ơn những người đã có công với quê hương, đất nước.</a:t>
            </a:r>
          </a:p>
        </p:txBody>
      </p:sp>
      <p:grpSp>
        <p:nvGrpSpPr>
          <p:cNvPr id="4" name="Group 3">
            <a:extLst>
              <a:ext uri="{FF2B5EF4-FFF2-40B4-BE49-F238E27FC236}">
                <a16:creationId xmlns:a16="http://schemas.microsoft.com/office/drawing/2014/main" id="{516CF7D9-792E-4222-55AA-C7E5777E27C2}"/>
              </a:ext>
            </a:extLst>
          </p:cNvPr>
          <p:cNvGrpSpPr/>
          <p:nvPr/>
        </p:nvGrpSpPr>
        <p:grpSpPr>
          <a:xfrm>
            <a:off x="6322147" y="655748"/>
            <a:ext cx="5211383" cy="2091371"/>
            <a:chOff x="6537632" y="3340165"/>
            <a:chExt cx="5211383" cy="2091371"/>
          </a:xfrm>
        </p:grpSpPr>
        <p:sp>
          <p:nvSpPr>
            <p:cNvPr id="6" name="Flowchart: Alternate Process 22">
              <a:extLst>
                <a:ext uri="{FF2B5EF4-FFF2-40B4-BE49-F238E27FC236}">
                  <a16:creationId xmlns:a16="http://schemas.microsoft.com/office/drawing/2014/main" id="{323DA1BE-AD93-9F94-3320-2601348C46EA}"/>
                </a:ext>
              </a:extLst>
            </p:cNvPr>
            <p:cNvSpPr/>
            <p:nvPr/>
          </p:nvSpPr>
          <p:spPr>
            <a:xfrm>
              <a:off x="7298935" y="3340165"/>
              <a:ext cx="4450080" cy="2091371"/>
            </a:xfrm>
            <a:custGeom>
              <a:avLst/>
              <a:gdLst>
                <a:gd name="connsiteX0" fmla="*/ 0 w 4489704"/>
                <a:gd name="connsiteY0" fmla="*/ 216408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0 w 4489704"/>
                <a:gd name="connsiteY8" fmla="*/ 216408 h 1298449"/>
                <a:gd name="connsiteX0" fmla="*/ 118872 w 4489704"/>
                <a:gd name="connsiteY0" fmla="*/ 381000 h 1298449"/>
                <a:gd name="connsiteX1" fmla="*/ 216408 w 4489704"/>
                <a:gd name="connsiteY1" fmla="*/ 0 h 1298449"/>
                <a:gd name="connsiteX2" fmla="*/ 4273296 w 4489704"/>
                <a:gd name="connsiteY2" fmla="*/ 0 h 1298449"/>
                <a:gd name="connsiteX3" fmla="*/ 4489704 w 4489704"/>
                <a:gd name="connsiteY3" fmla="*/ 216408 h 1298449"/>
                <a:gd name="connsiteX4" fmla="*/ 4489704 w 4489704"/>
                <a:gd name="connsiteY4" fmla="*/ 1082041 h 1298449"/>
                <a:gd name="connsiteX5" fmla="*/ 4273296 w 4489704"/>
                <a:gd name="connsiteY5" fmla="*/ 1298449 h 1298449"/>
                <a:gd name="connsiteX6" fmla="*/ 216408 w 4489704"/>
                <a:gd name="connsiteY6" fmla="*/ 1298449 h 1298449"/>
                <a:gd name="connsiteX7" fmla="*/ 0 w 4489704"/>
                <a:gd name="connsiteY7" fmla="*/ 1082041 h 1298449"/>
                <a:gd name="connsiteX8" fmla="*/ 118872 w 4489704"/>
                <a:gd name="connsiteY8" fmla="*/ 381000 h 1298449"/>
                <a:gd name="connsiteX0" fmla="*/ 118872 w 4636008"/>
                <a:gd name="connsiteY0" fmla="*/ 381000 h 1298449"/>
                <a:gd name="connsiteX1" fmla="*/ 216408 w 4636008"/>
                <a:gd name="connsiteY1" fmla="*/ 0 h 1298449"/>
                <a:gd name="connsiteX2" fmla="*/ 4273296 w 4636008"/>
                <a:gd name="connsiteY2" fmla="*/ 0 h 1298449"/>
                <a:gd name="connsiteX3" fmla="*/ 4636008 w 4636008"/>
                <a:gd name="connsiteY3" fmla="*/ 143256 h 1298449"/>
                <a:gd name="connsiteX4" fmla="*/ 4489704 w 4636008"/>
                <a:gd name="connsiteY4" fmla="*/ 1082041 h 1298449"/>
                <a:gd name="connsiteX5" fmla="*/ 4273296 w 4636008"/>
                <a:gd name="connsiteY5" fmla="*/ 1298449 h 1298449"/>
                <a:gd name="connsiteX6" fmla="*/ 216408 w 4636008"/>
                <a:gd name="connsiteY6" fmla="*/ 1298449 h 1298449"/>
                <a:gd name="connsiteX7" fmla="*/ 0 w 4636008"/>
                <a:gd name="connsiteY7" fmla="*/ 1082041 h 1298449"/>
                <a:gd name="connsiteX8" fmla="*/ 118872 w 4636008"/>
                <a:gd name="connsiteY8" fmla="*/ 381000 h 129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6008" h="1298449">
                  <a:moveTo>
                    <a:pt x="118872" y="381000"/>
                  </a:moveTo>
                  <a:cubicBezTo>
                    <a:pt x="118872" y="261481"/>
                    <a:pt x="96889" y="0"/>
                    <a:pt x="216408" y="0"/>
                  </a:cubicBezTo>
                  <a:lnTo>
                    <a:pt x="4273296" y="0"/>
                  </a:lnTo>
                  <a:cubicBezTo>
                    <a:pt x="4392815" y="0"/>
                    <a:pt x="4636008" y="23737"/>
                    <a:pt x="4636008" y="143256"/>
                  </a:cubicBezTo>
                  <a:lnTo>
                    <a:pt x="4489704" y="1082041"/>
                  </a:lnTo>
                  <a:cubicBezTo>
                    <a:pt x="4489704" y="1201560"/>
                    <a:pt x="4392815" y="1298449"/>
                    <a:pt x="4273296" y="1298449"/>
                  </a:cubicBezTo>
                  <a:lnTo>
                    <a:pt x="216408" y="1298449"/>
                  </a:lnTo>
                  <a:cubicBezTo>
                    <a:pt x="96889" y="1298449"/>
                    <a:pt x="0" y="1201560"/>
                    <a:pt x="0" y="1082041"/>
                  </a:cubicBezTo>
                  <a:cubicBezTo>
                    <a:pt x="0" y="793497"/>
                    <a:pt x="118872" y="669544"/>
                    <a:pt x="118872" y="381000"/>
                  </a:cubicBezTo>
                  <a:close/>
                </a:path>
              </a:pathLst>
            </a:custGeom>
            <a:solidFill>
              <a:srgbClr val="CC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b. Vì sao chúng ta phải </a:t>
              </a:r>
              <a:r>
                <a:rPr lang="en-GB"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biết ơn những người có công với quê hương, đất nước?</a:t>
              </a:r>
            </a:p>
          </p:txBody>
        </p:sp>
        <p:pic>
          <p:nvPicPr>
            <p:cNvPr id="10" name="Picture 9">
              <a:extLst>
                <a:ext uri="{FF2B5EF4-FFF2-40B4-BE49-F238E27FC236}">
                  <a16:creationId xmlns:a16="http://schemas.microsoft.com/office/drawing/2014/main" id="{3BC46FBE-4761-061D-DA69-8DECD856F025}"/>
                </a:ext>
              </a:extLst>
            </p:cNvPr>
            <p:cNvPicPr>
              <a:picLocks noChangeAspect="1"/>
            </p:cNvPicPr>
            <p:nvPr/>
          </p:nvPicPr>
          <p:blipFill>
            <a:blip r:embed="rId6"/>
            <a:stretch>
              <a:fillRect/>
            </a:stretch>
          </p:blipFill>
          <p:spPr>
            <a:xfrm>
              <a:off x="6537632" y="3570731"/>
              <a:ext cx="713294" cy="713294"/>
            </a:xfrm>
            <a:prstGeom prst="rect">
              <a:avLst/>
            </a:prstGeom>
          </p:spPr>
        </p:pic>
      </p:grpSp>
    </p:spTree>
    <p:extLst>
      <p:ext uri="{BB962C8B-B14F-4D97-AF65-F5344CB8AC3E}">
        <p14:creationId xmlns:p14="http://schemas.microsoft.com/office/powerpoint/2010/main" val="37413317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4" name="Freeform 21">
            <a:extLst>
              <a:ext uri="{FF2B5EF4-FFF2-40B4-BE49-F238E27FC236}">
                <a16:creationId xmlns:a16="http://schemas.microsoft.com/office/drawing/2014/main" id="{8D1C54C6-2091-4191-4061-8B6094580523}"/>
              </a:ext>
            </a:extLst>
          </p:cNvPr>
          <p:cNvSpPr/>
          <p:nvPr/>
        </p:nvSpPr>
        <p:spPr>
          <a:xfrm>
            <a:off x="2816353" y="481617"/>
            <a:ext cx="6247418" cy="5766750"/>
          </a:xfrm>
          <a:custGeom>
            <a:avLst/>
            <a:gdLst/>
            <a:ahLst/>
            <a:cxnLst/>
            <a:rect l="l" t="t" r="r" b="b"/>
            <a:pathLst>
              <a:path w="2545057" h="2540816">
                <a:moveTo>
                  <a:pt x="0" y="0"/>
                </a:moveTo>
                <a:lnTo>
                  <a:pt x="2545058" y="0"/>
                </a:lnTo>
                <a:lnTo>
                  <a:pt x="2545058" y="2540815"/>
                </a:lnTo>
                <a:lnTo>
                  <a:pt x="0" y="25408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34">
            <a:extLst>
              <a:ext uri="{FF2B5EF4-FFF2-40B4-BE49-F238E27FC236}">
                <a16:creationId xmlns:a16="http://schemas.microsoft.com/office/drawing/2014/main" id="{E3383404-8C56-6F2B-C06C-733E19170EA5}"/>
              </a:ext>
            </a:extLst>
          </p:cNvPr>
          <p:cNvSpPr/>
          <p:nvPr/>
        </p:nvSpPr>
        <p:spPr>
          <a:xfrm>
            <a:off x="8247888" y="2743200"/>
            <a:ext cx="3313883" cy="4305333"/>
          </a:xfrm>
          <a:custGeom>
            <a:avLst/>
            <a:gdLst/>
            <a:ahLst/>
            <a:cxnLst/>
            <a:rect l="l" t="t" r="r" b="b"/>
            <a:pathLst>
              <a:path w="1676180" h="2406000">
                <a:moveTo>
                  <a:pt x="0" y="0"/>
                </a:moveTo>
                <a:lnTo>
                  <a:pt x="1676180" y="0"/>
                </a:lnTo>
                <a:lnTo>
                  <a:pt x="1676180" y="2406000"/>
                </a:lnTo>
                <a:lnTo>
                  <a:pt x="0" y="24060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F66FCF1A-0676-DA75-D74C-8E31A6187E39}"/>
              </a:ext>
            </a:extLst>
          </p:cNvPr>
          <p:cNvSpPr txBox="1"/>
          <p:nvPr/>
        </p:nvSpPr>
        <p:spPr>
          <a:xfrm>
            <a:off x="3490150" y="2303163"/>
            <a:ext cx="4899823"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C0504D"/>
                </a:solidFill>
                <a:effectLst/>
                <a:uLnTx/>
                <a:uFillTx/>
                <a:latin typeface="#9Slide03 AllRoundGothic" panose="020B0703020202020104" pitchFamily="34" charset="-93"/>
                <a:ea typeface="+mn-ea"/>
                <a:cs typeface="+mn-cs"/>
              </a:rPr>
              <a:t>Tạm</a:t>
            </a:r>
            <a:r>
              <a:rPr kumimoji="0" lang="en-GB" sz="6600" b="1" i="0" u="none" strike="noStrike" kern="1200" cap="none" spc="0" normalizeH="0" baseline="0" noProof="0" dirty="0">
                <a:ln>
                  <a:noFill/>
                </a:ln>
                <a:solidFill>
                  <a:srgbClr val="C0504D"/>
                </a:solidFill>
                <a:effectLst/>
                <a:uLnTx/>
                <a:uFillTx/>
                <a:latin typeface="#9Slide03 AllRoundGothic" panose="020B0703020202020104" pitchFamily="34" charset="-93"/>
                <a:ea typeface="+mn-ea"/>
                <a:cs typeface="+mn-cs"/>
              </a:rPr>
              <a:t> </a:t>
            </a:r>
            <a:r>
              <a:rPr kumimoji="0" lang="en-GB" sz="6600" b="1" i="0" u="none" strike="noStrike" kern="1200" cap="none" spc="0" normalizeH="0" baseline="0" noProof="0" dirty="0" err="1">
                <a:ln>
                  <a:noFill/>
                </a:ln>
                <a:solidFill>
                  <a:srgbClr val="C0504D"/>
                </a:solidFill>
                <a:effectLst/>
                <a:uLnTx/>
                <a:uFillTx/>
                <a:latin typeface="#9Slide03 AllRoundGothic" panose="020B0703020202020104" pitchFamily="34" charset="-93"/>
                <a:ea typeface="+mn-ea"/>
                <a:cs typeface="+mn-cs"/>
              </a:rPr>
              <a:t>biệt</a:t>
            </a:r>
            <a:r>
              <a:rPr kumimoji="0" lang="en-GB" sz="6600" b="1" i="0" u="none" strike="noStrike" kern="1200" cap="none" spc="0" normalizeH="0" baseline="0" noProof="0" dirty="0">
                <a:ln>
                  <a:noFill/>
                </a:ln>
                <a:solidFill>
                  <a:srgbClr val="C0504D"/>
                </a:solidFill>
                <a:effectLst/>
                <a:uLnTx/>
                <a:uFillTx/>
                <a:latin typeface="#9Slide03 AllRoundGothic" panose="020B0703020202020104" pitchFamily="34" charset="-93"/>
                <a:ea typeface="+mn-ea"/>
                <a:cs typeface="+mn-cs"/>
              </a:rPr>
              <a:t> </a:t>
            </a:r>
            <a:r>
              <a:rPr kumimoji="0" lang="en-GB" sz="6600" b="1" i="0" u="none" strike="noStrike" kern="1200" cap="none" spc="0" normalizeH="0" baseline="0" noProof="0" dirty="0" err="1">
                <a:ln>
                  <a:noFill/>
                </a:ln>
                <a:solidFill>
                  <a:srgbClr val="C0504D"/>
                </a:solidFill>
                <a:effectLst/>
                <a:uLnTx/>
                <a:uFillTx/>
                <a:latin typeface="#9Slide03 AllRoundGothic" panose="020B0703020202020104" pitchFamily="34" charset="-93"/>
                <a:ea typeface="+mn-ea"/>
                <a:cs typeface="+mn-cs"/>
              </a:rPr>
              <a:t>các</a:t>
            </a:r>
            <a:r>
              <a:rPr kumimoji="0" lang="en-GB" sz="6600" b="1" i="0" u="none" strike="noStrike" kern="1200" cap="none" spc="0" normalizeH="0" baseline="0" noProof="0" dirty="0">
                <a:ln>
                  <a:noFill/>
                </a:ln>
                <a:solidFill>
                  <a:srgbClr val="C0504D"/>
                </a:solidFill>
                <a:effectLst/>
                <a:uLnTx/>
                <a:uFillTx/>
                <a:latin typeface="#9Slide03 AllRoundGothic" panose="020B0703020202020104" pitchFamily="34" charset="-93"/>
                <a:ea typeface="+mn-ea"/>
                <a:cs typeface="+mn-cs"/>
              </a:rPr>
              <a:t> </a:t>
            </a:r>
            <a:r>
              <a:rPr kumimoji="0" lang="en-GB" sz="6600" b="1" i="0" u="none" strike="noStrike" kern="1200" cap="none" spc="0" normalizeH="0" baseline="0" noProof="0" dirty="0" err="1">
                <a:ln>
                  <a:noFill/>
                </a:ln>
                <a:solidFill>
                  <a:srgbClr val="C0504D"/>
                </a:solidFill>
                <a:effectLst/>
                <a:uLnTx/>
                <a:uFillTx/>
                <a:latin typeface="#9Slide03 AllRoundGothic" panose="020B0703020202020104" pitchFamily="34" charset="-93"/>
                <a:ea typeface="+mn-ea"/>
                <a:cs typeface="+mn-cs"/>
              </a:rPr>
              <a:t>em</a:t>
            </a:r>
            <a:r>
              <a:rPr kumimoji="0" lang="en-GB" sz="6600" b="1" i="0" u="none" strike="noStrike" kern="1200" cap="none" spc="0" normalizeH="0" baseline="0" noProof="0" dirty="0">
                <a:ln>
                  <a:noFill/>
                </a:ln>
                <a:solidFill>
                  <a:srgbClr val="C0504D"/>
                </a:solidFill>
                <a:effectLst/>
                <a:uLnTx/>
                <a:uFillTx/>
                <a:latin typeface="#9Slide03 AllRoundGothic" panose="020B0703020202020104" pitchFamily="34" charset="-93"/>
                <a:ea typeface="+mn-ea"/>
                <a:cs typeface="+mn-cs"/>
              </a:rPr>
              <a:t>!</a:t>
            </a:r>
            <a:endParaRPr kumimoji="0" lang="vi-VN" sz="6600" b="1" i="0" u="none" strike="noStrike" kern="1200" cap="none" spc="0" normalizeH="0" baseline="0" noProof="0" dirty="0">
              <a:ln>
                <a:noFill/>
              </a:ln>
              <a:solidFill>
                <a:srgbClr val="C0504D"/>
              </a:solidFill>
              <a:effectLst/>
              <a:uLnTx/>
              <a:uFillTx/>
              <a:latin typeface="#9Slide03 AllRoundGothic" panose="020B0703020202020104" pitchFamily="34" charset="-93"/>
              <a:ea typeface="+mn-ea"/>
              <a:cs typeface="+mn-cs"/>
            </a:endParaRPr>
          </a:p>
        </p:txBody>
      </p:sp>
    </p:spTree>
    <p:extLst>
      <p:ext uri="{BB962C8B-B14F-4D97-AF65-F5344CB8AC3E}">
        <p14:creationId xmlns:p14="http://schemas.microsoft.com/office/powerpoint/2010/main" val="371705468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assroom with desks and a chalkboard&#10;&#10;Description automatically generated">
            <a:extLst>
              <a:ext uri="{FF2B5EF4-FFF2-40B4-BE49-F238E27FC236}">
                <a16:creationId xmlns:a16="http://schemas.microsoft.com/office/drawing/2014/main" id="{F4400BAB-52AF-CB8C-1A01-D3BE236B31CB}"/>
              </a:ext>
            </a:extLst>
          </p:cNvPr>
          <p:cNvPicPr>
            <a:picLocks noChangeAspect="1"/>
          </p:cNvPicPr>
          <p:nvPr/>
        </p:nvPicPr>
        <p:blipFill>
          <a:blip r:embed="rId2">
            <a:extLst>
              <a:ext uri="{28A0092B-C50C-407E-A947-70E740481C1C}">
                <a14:useLocalDpi xmlns:a14="http://schemas.microsoft.com/office/drawing/2010/main" val="0"/>
              </a:ext>
            </a:extLst>
          </a:blip>
          <a:srcRect t="354" b="15392"/>
          <a:stretch/>
        </p:blipFill>
        <p:spPr>
          <a:xfrm>
            <a:off x="20" y="1282"/>
            <a:ext cx="12191980" cy="6856718"/>
          </a:xfrm>
          <a:prstGeom prst="rect">
            <a:avLst/>
          </a:prstGeom>
        </p:spPr>
      </p:pic>
      <p:sp>
        <p:nvSpPr>
          <p:cNvPr id="5" name="Freeform 6">
            <a:extLst>
              <a:ext uri="{FF2B5EF4-FFF2-40B4-BE49-F238E27FC236}">
                <a16:creationId xmlns:a16="http://schemas.microsoft.com/office/drawing/2014/main" id="{3BA941A7-7CAE-50FA-39BF-CC3BADB13CDA}"/>
              </a:ext>
            </a:extLst>
          </p:cNvPr>
          <p:cNvSpPr/>
          <p:nvPr/>
        </p:nvSpPr>
        <p:spPr>
          <a:xfrm>
            <a:off x="1252731" y="2597472"/>
            <a:ext cx="3714463" cy="5847068"/>
          </a:xfrm>
          <a:custGeom>
            <a:avLst/>
            <a:gdLst/>
            <a:ahLst/>
            <a:cxnLst/>
            <a:rect l="l" t="t" r="r" b="b"/>
            <a:pathLst>
              <a:path w="2345436" h="4114800">
                <a:moveTo>
                  <a:pt x="0" y="0"/>
                </a:moveTo>
                <a:lnTo>
                  <a:pt x="2345436" y="0"/>
                </a:lnTo>
                <a:lnTo>
                  <a:pt x="23454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45D417E1-7858-1764-0346-B51E660F054B}"/>
              </a:ext>
            </a:extLst>
          </p:cNvPr>
          <p:cNvGrpSpPr/>
          <p:nvPr/>
        </p:nvGrpSpPr>
        <p:grpSpPr>
          <a:xfrm>
            <a:off x="4482944" y="826615"/>
            <a:ext cx="6380125" cy="4688359"/>
            <a:chOff x="4482944" y="826615"/>
            <a:chExt cx="6380125" cy="4688359"/>
          </a:xfrm>
        </p:grpSpPr>
        <p:sp>
          <p:nvSpPr>
            <p:cNvPr id="4" name="Freeform 2">
              <a:extLst>
                <a:ext uri="{FF2B5EF4-FFF2-40B4-BE49-F238E27FC236}">
                  <a16:creationId xmlns:a16="http://schemas.microsoft.com/office/drawing/2014/main" id="{73005C3B-3350-6FFD-13A4-F62ABC4E447E}"/>
                </a:ext>
              </a:extLst>
            </p:cNvPr>
            <p:cNvSpPr/>
            <p:nvPr/>
          </p:nvSpPr>
          <p:spPr>
            <a:xfrm>
              <a:off x="4482944" y="826615"/>
              <a:ext cx="6380125" cy="4688359"/>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A880D991-F146-EE0C-A7A9-DF96840C0460}"/>
                </a:ext>
              </a:extLst>
            </p:cNvPr>
            <p:cNvSpPr txBox="1"/>
            <p:nvPr/>
          </p:nvSpPr>
          <p:spPr>
            <a:xfrm>
              <a:off x="4676775" y="1885950"/>
              <a:ext cx="5829300" cy="2123658"/>
            </a:xfrm>
            <a:prstGeom prst="rect">
              <a:avLst/>
            </a:prstGeom>
            <a:noFill/>
          </p:spPr>
          <p:txBody>
            <a:bodyPr wrap="square">
              <a:spAutoFit/>
            </a:bodyPr>
            <a:lstStyle/>
            <a:p>
              <a:pPr algn="ctr"/>
              <a:r>
                <a:rPr lang="vi-VN" sz="4400" dirty="0">
                  <a:latin typeface="Calibri" panose="020F0502020204030204" pitchFamily="34" charset="0"/>
                  <a:ea typeface="Calibri" panose="020F0502020204030204" pitchFamily="34" charset="0"/>
                  <a:cs typeface="Calibri" panose="020F0502020204030204" pitchFamily="34" charset="0"/>
                </a:rPr>
                <a:t>Cảm xúc của em như thế nào khi nghe hoặc hát bài hát trên?</a:t>
              </a:r>
            </a:p>
          </p:txBody>
        </p:sp>
      </p:grpSp>
    </p:spTree>
    <p:extLst>
      <p:ext uri="{BB962C8B-B14F-4D97-AF65-F5344CB8AC3E}">
        <p14:creationId xmlns:p14="http://schemas.microsoft.com/office/powerpoint/2010/main" val="8241991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58" t="-2484" r="-1758" b="-27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4570876" y="3029633"/>
            <a:ext cx="5458968" cy="5486400"/>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202750">
            <a:off x="8056589" y="1238294"/>
            <a:ext cx="5835533" cy="5929923"/>
          </a:xfrm>
          <a:custGeom>
            <a:avLst/>
            <a:gdLst/>
            <a:ahLst/>
            <a:cxnLst/>
            <a:rect l="l" t="t" r="r" b="b"/>
            <a:pathLst>
              <a:path w="8753300" h="8894885">
                <a:moveTo>
                  <a:pt x="0" y="0"/>
                </a:moveTo>
                <a:lnTo>
                  <a:pt x="8753301" y="0"/>
                </a:lnTo>
                <a:lnTo>
                  <a:pt x="8753301" y="8894886"/>
                </a:lnTo>
                <a:lnTo>
                  <a:pt x="0" y="8894886"/>
                </a:lnTo>
                <a:lnTo>
                  <a:pt x="0" y="0"/>
                </a:lnTo>
                <a:close/>
              </a:path>
            </a:pathLst>
          </a:custGeom>
          <a:blipFill>
            <a:blip r:embed="rId4"/>
            <a:stretch>
              <a:fillRect b="-386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389144">
            <a:off x="6911125" y="837042"/>
            <a:ext cx="1609095" cy="980085"/>
          </a:xfrm>
          <a:custGeom>
            <a:avLst/>
            <a:gdLst/>
            <a:ahLst/>
            <a:cxnLst/>
            <a:rect l="l" t="t" r="r" b="b"/>
            <a:pathLst>
              <a:path w="2413643" h="1470128">
                <a:moveTo>
                  <a:pt x="0" y="0"/>
                </a:moveTo>
                <a:lnTo>
                  <a:pt x="2413642" y="0"/>
                </a:lnTo>
                <a:lnTo>
                  <a:pt x="2413642" y="1470128"/>
                </a:lnTo>
                <a:lnTo>
                  <a:pt x="0" y="14701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descr="A person and child holding flowers&#10;&#10;Description automatically generated">
            <a:extLst>
              <a:ext uri="{FF2B5EF4-FFF2-40B4-BE49-F238E27FC236}">
                <a16:creationId xmlns:a16="http://schemas.microsoft.com/office/drawing/2014/main" id="{2F1C6B6B-397D-9CAD-393C-A7522EE6123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7" b="98144" l="6586" r="89785">
                        <a14:foregroundMark x1="6720" y1="75638" x2="14919" y2="85383"/>
                        <a14:foregroundMark x1="17204" y1="89095" x2="19220" y2="98144"/>
                        <a14:foregroundMark x1="32258" y1="60093" x2="35349" y2="69838"/>
                        <a14:backgroundMark x1="41129" y1="48260" x2="41263" y2="61949"/>
                      </a14:backgroundRemoval>
                    </a14:imgEffect>
                  </a14:imgLayer>
                </a14:imgProps>
              </a:ext>
              <a:ext uri="{28A0092B-C50C-407E-A947-70E740481C1C}">
                <a14:useLocalDpi xmlns:a14="http://schemas.microsoft.com/office/drawing/2010/main" val="0"/>
              </a:ext>
            </a:extLst>
          </a:blip>
          <a:stretch>
            <a:fillRect/>
          </a:stretch>
        </p:blipFill>
        <p:spPr>
          <a:xfrm>
            <a:off x="-682015" y="338137"/>
            <a:ext cx="11254706" cy="6519863"/>
          </a:xfrm>
          <a:prstGeom prst="rect">
            <a:avLst/>
          </a:prstGeom>
          <a:effectLst>
            <a:outerShdw blurRad="50800" dist="114300" dir="2700000" sx="90000" sy="90000" algn="tl" rotWithShape="0">
              <a:prstClr val="black">
                <a:alpha val="23000"/>
              </a:prstClr>
            </a:outerShdw>
          </a:effectLst>
        </p:spPr>
      </p:pic>
      <p:sp>
        <p:nvSpPr>
          <p:cNvPr id="8" name="TextBox 7">
            <a:extLst>
              <a:ext uri="{FF2B5EF4-FFF2-40B4-BE49-F238E27FC236}">
                <a16:creationId xmlns:a16="http://schemas.microsoft.com/office/drawing/2014/main" id="{814923BD-3785-426B-B5DA-34D7C70A76C2}"/>
              </a:ext>
            </a:extLst>
          </p:cNvPr>
          <p:cNvSpPr txBox="1"/>
          <p:nvPr/>
        </p:nvSpPr>
        <p:spPr>
          <a:xfrm>
            <a:off x="4951096" y="0"/>
            <a:ext cx="232788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9Slide06 LesFruits" pitchFamily="2" charset="-93"/>
                <a:ea typeface="+mn-ea"/>
                <a:cs typeface="+mn-cs"/>
              </a:rPr>
              <a:t>Đạo</a:t>
            </a:r>
            <a:r>
              <a:rPr kumimoji="0" lang="en-GB" sz="8000" b="0" i="0" u="none" strike="noStrike" kern="1200" cap="none" spc="0" normalizeH="0" baseline="0" noProof="0" dirty="0">
                <a:ln>
                  <a:noFill/>
                </a:ln>
                <a:solidFill>
                  <a:srgbClr val="002060"/>
                </a:solidFill>
                <a:effectLst/>
                <a:uLnTx/>
                <a:uFillTx/>
                <a:latin typeface="#9Slide06 LesFruits" pitchFamily="2" charset="-93"/>
                <a:ea typeface="+mn-ea"/>
                <a:cs typeface="+mn-cs"/>
              </a:rPr>
              <a:t> </a:t>
            </a:r>
            <a:r>
              <a:rPr kumimoji="0" lang="en-GB" sz="8000" b="0" i="0" u="none" strike="noStrike" kern="1200" cap="none" spc="0" normalizeH="0" baseline="0" noProof="0" dirty="0" err="1">
                <a:ln>
                  <a:noFill/>
                </a:ln>
                <a:solidFill>
                  <a:srgbClr val="002060"/>
                </a:solidFill>
                <a:effectLst/>
                <a:uLnTx/>
                <a:uFillTx/>
                <a:latin typeface="#9Slide06 LesFruits" pitchFamily="2" charset="-93"/>
                <a:ea typeface="+mn-ea"/>
                <a:cs typeface="+mn-cs"/>
              </a:rPr>
              <a:t>đức</a:t>
            </a:r>
            <a:endParaRPr kumimoji="0" lang="vi-VN" sz="8000" b="0" i="0" u="none" strike="noStrike" kern="1200" cap="none" spc="0" normalizeH="0" baseline="0" noProof="0" dirty="0">
              <a:ln>
                <a:noFill/>
              </a:ln>
              <a:solidFill>
                <a:srgbClr val="002060"/>
              </a:solidFill>
              <a:effectLst/>
              <a:uLnTx/>
              <a:uFillTx/>
              <a:latin typeface="#9Slide06 LesFruits" pitchFamily="2" charset="-93"/>
              <a:ea typeface="+mn-ea"/>
              <a:cs typeface="+mn-cs"/>
            </a:endParaRPr>
          </a:p>
        </p:txBody>
      </p:sp>
      <p:sp>
        <p:nvSpPr>
          <p:cNvPr id="9" name="TextBox 8">
            <a:extLst>
              <a:ext uri="{FF2B5EF4-FFF2-40B4-BE49-F238E27FC236}">
                <a16:creationId xmlns:a16="http://schemas.microsoft.com/office/drawing/2014/main" id="{EA84386F-E9FC-665E-8B7D-E72201BE8F00}"/>
              </a:ext>
            </a:extLst>
          </p:cNvPr>
          <p:cNvSpPr txBox="1"/>
          <p:nvPr/>
        </p:nvSpPr>
        <p:spPr>
          <a:xfrm>
            <a:off x="3702690" y="1110685"/>
            <a:ext cx="124264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C00000"/>
                </a:solidFill>
                <a:effectLst/>
                <a:uLnTx/>
                <a:uFillTx/>
                <a:latin typeface="#9Slide03 Dekar" panose="02000000000000000000" pitchFamily="2" charset="-93"/>
                <a:ea typeface="+mn-ea"/>
                <a:cs typeface="+mn-cs"/>
              </a:rPr>
              <a:t>Bài</a:t>
            </a:r>
            <a:r>
              <a:rPr kumimoji="0" lang="en-GB" sz="4400" b="1" i="0" u="none" strike="noStrike" kern="1200" cap="none" spc="0" normalizeH="0" baseline="0" noProof="0" dirty="0">
                <a:ln>
                  <a:noFill/>
                </a:ln>
                <a:solidFill>
                  <a:srgbClr val="C00000"/>
                </a:solidFill>
                <a:effectLst/>
                <a:uLnTx/>
                <a:uFillTx/>
                <a:latin typeface="#9Slide03 Dekar" panose="02000000000000000000" pitchFamily="2" charset="-93"/>
                <a:ea typeface="+mn-ea"/>
                <a:cs typeface="+mn-cs"/>
              </a:rPr>
              <a:t> 1:</a:t>
            </a:r>
            <a:endParaRPr kumimoji="0" lang="vi-VN" sz="4400" b="1" i="0" u="none" strike="noStrike" kern="1200" cap="none" spc="0" normalizeH="0" baseline="0" noProof="0" dirty="0">
              <a:ln>
                <a:noFill/>
              </a:ln>
              <a:solidFill>
                <a:srgbClr val="C00000"/>
              </a:solidFill>
              <a:effectLst/>
              <a:uLnTx/>
              <a:uFillTx/>
              <a:latin typeface="#9Slide03 Dekar" panose="02000000000000000000" pitchFamily="2" charset="-93"/>
              <a:ea typeface="+mn-ea"/>
              <a:cs typeface="+mn-cs"/>
            </a:endParaRPr>
          </a:p>
        </p:txBody>
      </p:sp>
      <p:grpSp>
        <p:nvGrpSpPr>
          <p:cNvPr id="12" name="Group 11">
            <a:extLst>
              <a:ext uri="{FF2B5EF4-FFF2-40B4-BE49-F238E27FC236}">
                <a16:creationId xmlns:a16="http://schemas.microsoft.com/office/drawing/2014/main" id="{BA15F5C0-3543-9128-C6FD-38E57E574794}"/>
              </a:ext>
            </a:extLst>
          </p:cNvPr>
          <p:cNvGrpSpPr/>
          <p:nvPr/>
        </p:nvGrpSpPr>
        <p:grpSpPr>
          <a:xfrm>
            <a:off x="3702690" y="1877198"/>
            <a:ext cx="7632060" cy="3142249"/>
            <a:chOff x="3702690" y="1877198"/>
            <a:chExt cx="8753655" cy="3142249"/>
          </a:xfrm>
        </p:grpSpPr>
        <p:sp>
          <p:nvSpPr>
            <p:cNvPr id="10" name="TextBox 9">
              <a:extLst>
                <a:ext uri="{FF2B5EF4-FFF2-40B4-BE49-F238E27FC236}">
                  <a16:creationId xmlns:a16="http://schemas.microsoft.com/office/drawing/2014/main" id="{C99A2FC7-9A24-9C3B-74C0-093AFAB79D1A}"/>
                </a:ext>
              </a:extLst>
            </p:cNvPr>
            <p:cNvSpPr txBox="1"/>
            <p:nvPr/>
          </p:nvSpPr>
          <p:spPr>
            <a:xfrm>
              <a:off x="3702690" y="1880126"/>
              <a:ext cx="8753655"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Em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biết</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ơn</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với</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những</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người</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có</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công</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với</a:t>
              </a:r>
              <a:endPar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quê</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hương</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đất</a:t>
              </a:r>
              <a:r>
                <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rPr>
                <a:t>nước</a:t>
              </a:r>
              <a:endParaRPr kumimoji="0" lang="en-GB" sz="66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5 Habano" panose="02040603050506020204" pitchFamily="18" charset="0"/>
                <a:ea typeface="+mn-ea"/>
                <a:cs typeface="+mn-cs"/>
              </a:endParaRPr>
            </a:p>
          </p:txBody>
        </p:sp>
        <p:sp>
          <p:nvSpPr>
            <p:cNvPr id="11" name="TextBox 10">
              <a:extLst>
                <a:ext uri="{FF2B5EF4-FFF2-40B4-BE49-F238E27FC236}">
                  <a16:creationId xmlns:a16="http://schemas.microsoft.com/office/drawing/2014/main" id="{20D9F26E-F1F2-480E-DF7D-CBBC0D33C57C}"/>
                </a:ext>
              </a:extLst>
            </p:cNvPr>
            <p:cNvSpPr txBox="1"/>
            <p:nvPr/>
          </p:nvSpPr>
          <p:spPr>
            <a:xfrm>
              <a:off x="3843446" y="1877198"/>
              <a:ext cx="8317862"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Em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biết</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ơn</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với</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những</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người</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có</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công</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với</a:t>
              </a:r>
              <a:endPar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quê</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hương</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đất</a:t>
              </a:r>
              <a:r>
                <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 </a:t>
              </a:r>
              <a:r>
                <a:rPr kumimoji="0" lang="en-GB" sz="6600" b="0" i="0" u="none" strike="noStrike" kern="1200" cap="none" spc="0" normalizeH="0" baseline="0" noProof="0" dirty="0" err="1">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rPr>
                <a:t>nước</a:t>
              </a:r>
              <a:endParaRPr kumimoji="0" lang="en-GB" sz="6600" b="0" i="0" u="none" strike="noStrike" kern="1200" cap="none" spc="0" normalizeH="0" baseline="0" noProof="0" dirty="0">
                <a:ln>
                  <a:noFill/>
                </a:ln>
                <a:gradFill>
                  <a:gsLst>
                    <a:gs pos="25000">
                      <a:srgbClr val="0070C0"/>
                    </a:gs>
                    <a:gs pos="96000">
                      <a:srgbClr val="FFE69A"/>
                    </a:gs>
                    <a:gs pos="100000">
                      <a:srgbClr val="FAB480"/>
                    </a:gs>
                  </a:gsLst>
                  <a:lin ang="18900000" scaled="1"/>
                </a:gradFill>
                <a:effectLst/>
                <a:uLnTx/>
                <a:uFillTx/>
                <a:latin typeface="#9Slide05 Habano" panose="02040603050506020204" pitchFamily="18" charset="0"/>
                <a:ea typeface="+mn-ea"/>
                <a:cs typeface="+mn-cs"/>
              </a:endParaRPr>
            </a:p>
          </p:txBody>
        </p:sp>
      </p:grpSp>
      <p:sp>
        <p:nvSpPr>
          <p:cNvPr id="13" name="Rectangle: Rounded Corners 12">
            <a:extLst>
              <a:ext uri="{FF2B5EF4-FFF2-40B4-BE49-F238E27FC236}">
                <a16:creationId xmlns:a16="http://schemas.microsoft.com/office/drawing/2014/main" id="{EC41DB17-2C8E-FD7C-3D01-3340F3D9596E}"/>
              </a:ext>
            </a:extLst>
          </p:cNvPr>
          <p:cNvSpPr/>
          <p:nvPr/>
        </p:nvSpPr>
        <p:spPr>
          <a:xfrm>
            <a:off x="8338373" y="5202967"/>
            <a:ext cx="1743565" cy="580065"/>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C0504D">
                    <a:lumMod val="50000"/>
                  </a:srgbClr>
                </a:solidFill>
                <a:effectLst/>
                <a:uLnTx/>
                <a:uFillTx/>
                <a:latin typeface="#9Slide03 Dekar" panose="02000000000000000000" pitchFamily="2" charset="-93"/>
                <a:ea typeface="+mn-ea"/>
                <a:cs typeface="+mn-cs"/>
              </a:rPr>
              <a:t>Tiết</a:t>
            </a:r>
            <a:r>
              <a:rPr kumimoji="0" lang="en-GB" sz="4400" b="1" i="0" u="none" strike="noStrike" kern="1200" cap="none" spc="0" normalizeH="0" baseline="0" noProof="0" dirty="0">
                <a:ln>
                  <a:noFill/>
                </a:ln>
                <a:solidFill>
                  <a:srgbClr val="C0504D">
                    <a:lumMod val="50000"/>
                  </a:srgbClr>
                </a:solidFill>
                <a:effectLst/>
                <a:uLnTx/>
                <a:uFillTx/>
                <a:latin typeface="#9Slide03 Dekar" panose="02000000000000000000" pitchFamily="2" charset="-93"/>
                <a:ea typeface="+mn-ea"/>
                <a:cs typeface="+mn-cs"/>
              </a:rPr>
              <a:t> 1</a:t>
            </a:r>
            <a:endParaRPr kumimoji="0" lang="vi-VN" sz="4400" b="1" i="0" u="none" strike="noStrike" kern="1200" cap="none" spc="0" normalizeH="0" baseline="0" noProof="0" dirty="0">
              <a:ln>
                <a:noFill/>
              </a:ln>
              <a:solidFill>
                <a:srgbClr val="C0504D">
                  <a:lumMod val="50000"/>
                </a:srgbClr>
              </a:solidFill>
              <a:effectLst/>
              <a:uLnTx/>
              <a:uFillTx/>
              <a:latin typeface="#9Slide03 Dekar" panose="02000000000000000000" pitchFamily="2" charset="-93"/>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4" name="Freeform 21">
            <a:extLst>
              <a:ext uri="{FF2B5EF4-FFF2-40B4-BE49-F238E27FC236}">
                <a16:creationId xmlns:a16="http://schemas.microsoft.com/office/drawing/2014/main" id="{8D1C54C6-2091-4191-4061-8B6094580523}"/>
              </a:ext>
            </a:extLst>
          </p:cNvPr>
          <p:cNvSpPr/>
          <p:nvPr/>
        </p:nvSpPr>
        <p:spPr>
          <a:xfrm>
            <a:off x="2816353" y="481617"/>
            <a:ext cx="6247418" cy="5766750"/>
          </a:xfrm>
          <a:custGeom>
            <a:avLst/>
            <a:gdLst/>
            <a:ahLst/>
            <a:cxnLst/>
            <a:rect l="l" t="t" r="r" b="b"/>
            <a:pathLst>
              <a:path w="2545057" h="2540816">
                <a:moveTo>
                  <a:pt x="0" y="0"/>
                </a:moveTo>
                <a:lnTo>
                  <a:pt x="2545058" y="0"/>
                </a:lnTo>
                <a:lnTo>
                  <a:pt x="2545058" y="2540815"/>
                </a:lnTo>
                <a:lnTo>
                  <a:pt x="0" y="25408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34">
            <a:extLst>
              <a:ext uri="{FF2B5EF4-FFF2-40B4-BE49-F238E27FC236}">
                <a16:creationId xmlns:a16="http://schemas.microsoft.com/office/drawing/2014/main" id="{E3383404-8C56-6F2B-C06C-733E19170EA5}"/>
              </a:ext>
            </a:extLst>
          </p:cNvPr>
          <p:cNvSpPr/>
          <p:nvPr/>
        </p:nvSpPr>
        <p:spPr>
          <a:xfrm>
            <a:off x="8247888" y="2743200"/>
            <a:ext cx="3313883" cy="4305333"/>
          </a:xfrm>
          <a:custGeom>
            <a:avLst/>
            <a:gdLst/>
            <a:ahLst/>
            <a:cxnLst/>
            <a:rect l="l" t="t" r="r" b="b"/>
            <a:pathLst>
              <a:path w="1676180" h="2406000">
                <a:moveTo>
                  <a:pt x="0" y="0"/>
                </a:moveTo>
                <a:lnTo>
                  <a:pt x="1676180" y="0"/>
                </a:lnTo>
                <a:lnTo>
                  <a:pt x="1676180" y="2406000"/>
                </a:lnTo>
                <a:lnTo>
                  <a:pt x="0" y="24060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571CCD3C-3DAF-B58E-26A0-8229CBF862EB}"/>
              </a:ext>
            </a:extLst>
          </p:cNvPr>
          <p:cNvSpPr txBox="1"/>
          <p:nvPr/>
        </p:nvSpPr>
        <p:spPr>
          <a:xfrm>
            <a:off x="4462272" y="1179576"/>
            <a:ext cx="3113353" cy="830997"/>
          </a:xfrm>
          <a:prstGeom prst="rect">
            <a:avLst/>
          </a:prstGeom>
          <a:noFill/>
        </p:spPr>
        <p:txBody>
          <a:bodyPr wrap="none" rtlCol="0">
            <a:spAutoFit/>
          </a:bodyPr>
          <a:lstStyle/>
          <a:p>
            <a:r>
              <a:rPr lang="en-GB" sz="4800" dirty="0" err="1">
                <a:solidFill>
                  <a:srgbClr val="FF0000"/>
                </a:solidFill>
                <a:latin typeface="#9Slide03 AllRoundGothic" panose="020B0703020202020104" pitchFamily="34" charset="-93"/>
              </a:rPr>
              <a:t>Khám</a:t>
            </a:r>
            <a:r>
              <a:rPr lang="en-GB" sz="4800" dirty="0">
                <a:solidFill>
                  <a:srgbClr val="FF0000"/>
                </a:solidFill>
                <a:latin typeface="#9Slide03 AllRoundGothic" panose="020B0703020202020104" pitchFamily="34" charset="-93"/>
              </a:rPr>
              <a:t> </a:t>
            </a:r>
            <a:r>
              <a:rPr lang="en-GB" sz="4800" dirty="0" err="1">
                <a:solidFill>
                  <a:srgbClr val="FF0000"/>
                </a:solidFill>
                <a:latin typeface="#9Slide03 AllRoundGothic" panose="020B0703020202020104" pitchFamily="34" charset="-93"/>
              </a:rPr>
              <a:t>phá</a:t>
            </a:r>
            <a:endParaRPr lang="vi-VN" sz="4800" dirty="0">
              <a:solidFill>
                <a:srgbClr val="FF0000"/>
              </a:solidFill>
              <a:latin typeface="#9Slide03 AllRoundGothic" panose="020B0703020202020104" pitchFamily="34" charset="-93"/>
            </a:endParaRPr>
          </a:p>
        </p:txBody>
      </p:sp>
      <p:sp>
        <p:nvSpPr>
          <p:cNvPr id="7" name="TextBox 6">
            <a:extLst>
              <a:ext uri="{FF2B5EF4-FFF2-40B4-BE49-F238E27FC236}">
                <a16:creationId xmlns:a16="http://schemas.microsoft.com/office/drawing/2014/main" id="{B5C74FB3-26F3-3443-0D99-7A4B5E00C246}"/>
              </a:ext>
            </a:extLst>
          </p:cNvPr>
          <p:cNvSpPr txBox="1"/>
          <p:nvPr/>
        </p:nvSpPr>
        <p:spPr>
          <a:xfrm>
            <a:off x="4437036" y="2107459"/>
            <a:ext cx="3475631" cy="769441"/>
          </a:xfrm>
          <a:prstGeom prst="rect">
            <a:avLst/>
          </a:prstGeom>
          <a:noFill/>
        </p:spPr>
        <p:txBody>
          <a:bodyPr wrap="none" rtlCol="0">
            <a:spAutoFit/>
          </a:bodyPr>
          <a:lstStyle/>
          <a:p>
            <a:r>
              <a:rPr lang="en-GB" sz="4400" b="1" dirty="0" err="1">
                <a:latin typeface="#9Slide03 AllRoundGothic" panose="020B0703020202020104" pitchFamily="34" charset="-93"/>
              </a:rPr>
              <a:t>Hoạt</a:t>
            </a:r>
            <a:r>
              <a:rPr lang="en-GB" sz="4400" b="1" dirty="0">
                <a:latin typeface="#9Slide03 AllRoundGothic" panose="020B0703020202020104" pitchFamily="34" charset="-93"/>
              </a:rPr>
              <a:t> </a:t>
            </a:r>
            <a:r>
              <a:rPr lang="en-GB" sz="4400" b="1" dirty="0" err="1">
                <a:latin typeface="#9Slide03 AllRoundGothic" panose="020B0703020202020104" pitchFamily="34" charset="-93"/>
              </a:rPr>
              <a:t>động</a:t>
            </a:r>
            <a:r>
              <a:rPr lang="en-GB" sz="4400" b="1" dirty="0">
                <a:latin typeface="#9Slide03 AllRoundGothic" panose="020B0703020202020104" pitchFamily="34" charset="-93"/>
              </a:rPr>
              <a:t> 1</a:t>
            </a:r>
            <a:endParaRPr lang="vi-VN" sz="4400" b="1" dirty="0">
              <a:latin typeface="#9Slide03 AllRoundGothic" panose="020B0703020202020104" pitchFamily="34" charset="-93"/>
            </a:endParaRPr>
          </a:p>
        </p:txBody>
      </p:sp>
      <p:sp>
        <p:nvSpPr>
          <p:cNvPr id="8" name="TextBox 7">
            <a:extLst>
              <a:ext uri="{FF2B5EF4-FFF2-40B4-BE49-F238E27FC236}">
                <a16:creationId xmlns:a16="http://schemas.microsoft.com/office/drawing/2014/main" id="{F66FCF1A-0676-DA75-D74C-8E31A6187E39}"/>
              </a:ext>
            </a:extLst>
          </p:cNvPr>
          <p:cNvSpPr txBox="1"/>
          <p:nvPr/>
        </p:nvSpPr>
        <p:spPr>
          <a:xfrm>
            <a:off x="3642794" y="2881148"/>
            <a:ext cx="4899823" cy="2308324"/>
          </a:xfrm>
          <a:prstGeom prst="rect">
            <a:avLst/>
          </a:prstGeom>
          <a:noFill/>
        </p:spPr>
        <p:txBody>
          <a:bodyPr wrap="square" rtlCol="0">
            <a:spAutoFit/>
          </a:bodyPr>
          <a:lstStyle/>
          <a:p>
            <a:pPr algn="ctr"/>
            <a:r>
              <a:rPr lang="en-GB" sz="4800" b="1" dirty="0">
                <a:solidFill>
                  <a:schemeClr val="accent2"/>
                </a:solidFill>
                <a:latin typeface="#9Slide03 AllRoundGothic" panose="020B0703020202020104" pitchFamily="34" charset="-93"/>
              </a:rPr>
              <a:t>Quan </a:t>
            </a:r>
            <a:r>
              <a:rPr lang="en-GB" sz="4800" b="1" dirty="0" err="1">
                <a:solidFill>
                  <a:schemeClr val="accent2"/>
                </a:solidFill>
                <a:latin typeface="#9Slide03 AllRoundGothic" panose="020B0703020202020104" pitchFamily="34" charset="-93"/>
              </a:rPr>
              <a:t>sát</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tranh</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và</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thực</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hiện</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yêu</a:t>
            </a:r>
            <a:r>
              <a:rPr lang="en-GB" sz="4800" b="1" dirty="0">
                <a:solidFill>
                  <a:schemeClr val="accent2"/>
                </a:solidFill>
                <a:latin typeface="#9Slide03 AllRoundGothic" panose="020B0703020202020104" pitchFamily="34" charset="-93"/>
              </a:rPr>
              <a:t> </a:t>
            </a:r>
            <a:r>
              <a:rPr lang="en-GB" sz="4800" b="1" dirty="0" err="1">
                <a:solidFill>
                  <a:schemeClr val="accent2"/>
                </a:solidFill>
                <a:latin typeface="#9Slide03 AllRoundGothic" panose="020B0703020202020104" pitchFamily="34" charset="-93"/>
              </a:rPr>
              <a:t>cầu</a:t>
            </a:r>
            <a:endParaRPr lang="vi-VN" sz="4800" b="1" dirty="0">
              <a:solidFill>
                <a:schemeClr val="accent2"/>
              </a:solidFill>
              <a:latin typeface="#9Slide03 AllRoundGothic" panose="020B0703020202020104" pitchFamily="34" charset="-93"/>
            </a:endParaRPr>
          </a:p>
        </p:txBody>
      </p:sp>
    </p:spTree>
    <p:extLst>
      <p:ext uri="{BB962C8B-B14F-4D97-AF65-F5344CB8AC3E}">
        <p14:creationId xmlns:p14="http://schemas.microsoft.com/office/powerpoint/2010/main" val="27461214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234696" y="269748"/>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screenshot of a computer&#10;&#10;Description automatically generated">
            <a:extLst>
              <a:ext uri="{FF2B5EF4-FFF2-40B4-BE49-F238E27FC236}">
                <a16:creationId xmlns:a16="http://schemas.microsoft.com/office/drawing/2014/main" id="{132BAE4F-C165-97C6-2053-1A78E604DD07}"/>
              </a:ext>
            </a:extLst>
          </p:cNvPr>
          <p:cNvPicPr>
            <a:picLocks noChangeAspect="1"/>
          </p:cNvPicPr>
          <p:nvPr/>
        </p:nvPicPr>
        <p:blipFill rotWithShape="1">
          <a:blip r:embed="rId3">
            <a:extLst>
              <a:ext uri="{28A0092B-C50C-407E-A947-70E740481C1C}">
                <a14:useLocalDpi xmlns:a14="http://schemas.microsoft.com/office/drawing/2010/main" val="0"/>
              </a:ext>
            </a:extLst>
          </a:blip>
          <a:srcRect l="13025" t="13734" r="9438" b="13734"/>
          <a:stretch/>
        </p:blipFill>
        <p:spPr>
          <a:xfrm>
            <a:off x="749808" y="388564"/>
            <a:ext cx="5477256" cy="6080872"/>
          </a:xfrm>
          <a:prstGeom prst="rect">
            <a:avLst/>
          </a:prstGeom>
        </p:spPr>
      </p:pic>
      <p:grpSp>
        <p:nvGrpSpPr>
          <p:cNvPr id="15" name="Group 14">
            <a:extLst>
              <a:ext uri="{FF2B5EF4-FFF2-40B4-BE49-F238E27FC236}">
                <a16:creationId xmlns:a16="http://schemas.microsoft.com/office/drawing/2014/main" id="{C740B871-C3C0-B9A7-A78B-C37EABF8B49B}"/>
              </a:ext>
            </a:extLst>
          </p:cNvPr>
          <p:cNvGrpSpPr/>
          <p:nvPr/>
        </p:nvGrpSpPr>
        <p:grpSpPr>
          <a:xfrm>
            <a:off x="6310853" y="409567"/>
            <a:ext cx="5210587" cy="1547249"/>
            <a:chOff x="6310853" y="409567"/>
            <a:chExt cx="5210587" cy="1547249"/>
          </a:xfrm>
        </p:grpSpPr>
        <p:sp>
          <p:nvSpPr>
            <p:cNvPr id="11" name="Flowchart: Alternate Process 10">
              <a:extLst>
                <a:ext uri="{FF2B5EF4-FFF2-40B4-BE49-F238E27FC236}">
                  <a16:creationId xmlns:a16="http://schemas.microsoft.com/office/drawing/2014/main" id="{ACFD9ABC-4811-1FE1-D597-B36693039FE4}"/>
                </a:ext>
              </a:extLst>
            </p:cNvPr>
            <p:cNvSpPr/>
            <p:nvPr/>
          </p:nvSpPr>
          <p:spPr>
            <a:xfrm>
              <a:off x="6419088" y="679316"/>
              <a:ext cx="5102352" cy="1277500"/>
            </a:xfrm>
            <a:custGeom>
              <a:avLst/>
              <a:gdLst>
                <a:gd name="connsiteX0" fmla="*/ 0 w 5102352"/>
                <a:gd name="connsiteY0" fmla="*/ 216408 h 1298448"/>
                <a:gd name="connsiteX1" fmla="*/ 216408 w 5102352"/>
                <a:gd name="connsiteY1" fmla="*/ 0 h 1298448"/>
                <a:gd name="connsiteX2" fmla="*/ 4885944 w 5102352"/>
                <a:gd name="connsiteY2" fmla="*/ 0 h 1298448"/>
                <a:gd name="connsiteX3" fmla="*/ 5102352 w 5102352"/>
                <a:gd name="connsiteY3" fmla="*/ 216408 h 1298448"/>
                <a:gd name="connsiteX4" fmla="*/ 5102352 w 5102352"/>
                <a:gd name="connsiteY4" fmla="*/ 1082040 h 1298448"/>
                <a:gd name="connsiteX5" fmla="*/ 4885944 w 5102352"/>
                <a:gd name="connsiteY5" fmla="*/ 1298448 h 1298448"/>
                <a:gd name="connsiteX6" fmla="*/ 216408 w 5102352"/>
                <a:gd name="connsiteY6" fmla="*/ 1298448 h 1298448"/>
                <a:gd name="connsiteX7" fmla="*/ 0 w 5102352"/>
                <a:gd name="connsiteY7" fmla="*/ 1082040 h 1298448"/>
                <a:gd name="connsiteX8" fmla="*/ 0 w 5102352"/>
                <a:gd name="connsiteY8" fmla="*/ 216408 h 1298448"/>
                <a:gd name="connsiteX0" fmla="*/ 0 w 5102352"/>
                <a:gd name="connsiteY0" fmla="*/ 216408 h 1298448"/>
                <a:gd name="connsiteX1" fmla="*/ 307848 w 5102352"/>
                <a:gd name="connsiteY1" fmla="*/ 64008 h 1298448"/>
                <a:gd name="connsiteX2" fmla="*/ 4885944 w 5102352"/>
                <a:gd name="connsiteY2" fmla="*/ 0 h 1298448"/>
                <a:gd name="connsiteX3" fmla="*/ 5102352 w 5102352"/>
                <a:gd name="connsiteY3" fmla="*/ 216408 h 1298448"/>
                <a:gd name="connsiteX4" fmla="*/ 5102352 w 5102352"/>
                <a:gd name="connsiteY4" fmla="*/ 1082040 h 1298448"/>
                <a:gd name="connsiteX5" fmla="*/ 4885944 w 5102352"/>
                <a:gd name="connsiteY5" fmla="*/ 1298448 h 1298448"/>
                <a:gd name="connsiteX6" fmla="*/ 216408 w 5102352"/>
                <a:gd name="connsiteY6" fmla="*/ 1298448 h 1298448"/>
                <a:gd name="connsiteX7" fmla="*/ 0 w 5102352"/>
                <a:gd name="connsiteY7" fmla="*/ 1082040 h 1298448"/>
                <a:gd name="connsiteX8" fmla="*/ 0 w 5102352"/>
                <a:gd name="connsiteY8" fmla="*/ 216408 h 1298448"/>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216408 w 5102352"/>
                <a:gd name="connsiteY6" fmla="*/ 1304932 h 1304932"/>
                <a:gd name="connsiteX7" fmla="*/ 0 w 5102352"/>
                <a:gd name="connsiteY7" fmla="*/ 1088524 h 1304932"/>
                <a:gd name="connsiteX8" fmla="*/ 0 w 5102352"/>
                <a:gd name="connsiteY8" fmla="*/ 222892 h 1304932"/>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335280 w 5102352"/>
                <a:gd name="connsiteY6" fmla="*/ 1259212 h 1304932"/>
                <a:gd name="connsiteX7" fmla="*/ 0 w 5102352"/>
                <a:gd name="connsiteY7" fmla="*/ 1088524 h 1304932"/>
                <a:gd name="connsiteX8" fmla="*/ 0 w 5102352"/>
                <a:gd name="connsiteY8" fmla="*/ 222892 h 1304932"/>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335280 w 5102352"/>
                <a:gd name="connsiteY6" fmla="*/ 1259212 h 1304932"/>
                <a:gd name="connsiteX7" fmla="*/ 0 w 5102352"/>
                <a:gd name="connsiteY7" fmla="*/ 1088524 h 1304932"/>
                <a:gd name="connsiteX8" fmla="*/ 0 w 5102352"/>
                <a:gd name="connsiteY8" fmla="*/ 222892 h 1304932"/>
                <a:gd name="connsiteX0" fmla="*/ 0 w 5102352"/>
                <a:gd name="connsiteY0" fmla="*/ 222892 h 1277500"/>
                <a:gd name="connsiteX1" fmla="*/ 307848 w 5102352"/>
                <a:gd name="connsiteY1" fmla="*/ 70492 h 1277500"/>
                <a:gd name="connsiteX2" fmla="*/ 4885944 w 5102352"/>
                <a:gd name="connsiteY2" fmla="*/ 6484 h 1277500"/>
                <a:gd name="connsiteX3" fmla="*/ 5102352 w 5102352"/>
                <a:gd name="connsiteY3" fmla="*/ 222892 h 1277500"/>
                <a:gd name="connsiteX4" fmla="*/ 5102352 w 5102352"/>
                <a:gd name="connsiteY4" fmla="*/ 1088524 h 1277500"/>
                <a:gd name="connsiteX5" fmla="*/ 4867656 w 5102352"/>
                <a:gd name="connsiteY5" fmla="*/ 1277500 h 1277500"/>
                <a:gd name="connsiteX6" fmla="*/ 335280 w 5102352"/>
                <a:gd name="connsiteY6" fmla="*/ 1259212 h 1277500"/>
                <a:gd name="connsiteX7" fmla="*/ 0 w 5102352"/>
                <a:gd name="connsiteY7" fmla="*/ 1088524 h 1277500"/>
                <a:gd name="connsiteX8" fmla="*/ 0 w 5102352"/>
                <a:gd name="connsiteY8" fmla="*/ 222892 h 127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2352" h="1277500">
                  <a:moveTo>
                    <a:pt x="0" y="222892"/>
                  </a:moveTo>
                  <a:cubicBezTo>
                    <a:pt x="0" y="103373"/>
                    <a:pt x="188329" y="70492"/>
                    <a:pt x="307848" y="70492"/>
                  </a:cubicBezTo>
                  <a:cubicBezTo>
                    <a:pt x="1882648" y="-30092"/>
                    <a:pt x="3329432" y="6484"/>
                    <a:pt x="4885944" y="6484"/>
                  </a:cubicBezTo>
                  <a:cubicBezTo>
                    <a:pt x="5005463" y="6484"/>
                    <a:pt x="5102352" y="103373"/>
                    <a:pt x="5102352" y="222892"/>
                  </a:cubicBezTo>
                  <a:lnTo>
                    <a:pt x="5102352" y="1088524"/>
                  </a:lnTo>
                  <a:cubicBezTo>
                    <a:pt x="5102352" y="1208043"/>
                    <a:pt x="4987175" y="1277500"/>
                    <a:pt x="4867656" y="1277500"/>
                  </a:cubicBezTo>
                  <a:cubicBezTo>
                    <a:pt x="3350768" y="1262260"/>
                    <a:pt x="2327656" y="1100716"/>
                    <a:pt x="335280" y="1259212"/>
                  </a:cubicBezTo>
                  <a:cubicBezTo>
                    <a:pt x="215761" y="1259212"/>
                    <a:pt x="0" y="1208043"/>
                    <a:pt x="0" y="1088524"/>
                  </a:cubicBezTo>
                  <a:lnTo>
                    <a:pt x="0" y="222892"/>
                  </a:lnTo>
                  <a:close/>
                </a:path>
              </a:pathLst>
            </a:custGeom>
            <a:solidFill>
              <a:schemeClr val="accent5">
                <a:lumMod val="20000"/>
                <a:lumOff val="80000"/>
              </a:schemeClr>
            </a:solidFill>
            <a:ln>
              <a:solidFill>
                <a:schemeClr val="tx1">
                  <a:lumMod val="95000"/>
                  <a:lumOff val="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id="{D406A296-AE2C-DEAE-B301-563BE97E1A94}"/>
                </a:ext>
              </a:extLst>
            </p:cNvPr>
            <p:cNvPicPr>
              <a:picLocks noChangeAspect="1"/>
            </p:cNvPicPr>
            <p:nvPr/>
          </p:nvPicPr>
          <p:blipFill>
            <a:blip r:embed="rId4"/>
            <a:stretch>
              <a:fillRect/>
            </a:stretch>
          </p:blipFill>
          <p:spPr>
            <a:xfrm>
              <a:off x="6310853" y="409567"/>
              <a:ext cx="862646" cy="742021"/>
            </a:xfrm>
            <a:prstGeom prst="rect">
              <a:avLst/>
            </a:prstGeom>
          </p:spPr>
        </p:pic>
        <p:sp>
          <p:nvSpPr>
            <p:cNvPr id="14" name="TextBox 13">
              <a:extLst>
                <a:ext uri="{FF2B5EF4-FFF2-40B4-BE49-F238E27FC236}">
                  <a16:creationId xmlns:a16="http://schemas.microsoft.com/office/drawing/2014/main" id="{C9B5A64B-45D4-4F19-ADE5-ABA44BB17B61}"/>
                </a:ext>
              </a:extLst>
            </p:cNvPr>
            <p:cNvSpPr txBox="1"/>
            <p:nvPr/>
          </p:nvSpPr>
          <p:spPr>
            <a:xfrm>
              <a:off x="7078979" y="841012"/>
              <a:ext cx="4442461" cy="954107"/>
            </a:xfrm>
            <a:prstGeom prst="rect">
              <a:avLst/>
            </a:prstGeom>
            <a:noFill/>
          </p:spPr>
          <p:txBody>
            <a:bodyPr wrap="square">
              <a:spAutoFit/>
            </a:bodyPr>
            <a:lstStyle/>
            <a:p>
              <a:pPr algn="ctr"/>
              <a:r>
                <a:rPr lang="vi-VN" sz="2800" b="1" i="1" dirty="0"/>
                <a:t>Quan sát tranh và thực hiện yêu cầu</a:t>
              </a:r>
            </a:p>
          </p:txBody>
        </p:sp>
      </p:grpSp>
      <p:grpSp>
        <p:nvGrpSpPr>
          <p:cNvPr id="18" name="Group 17">
            <a:extLst>
              <a:ext uri="{FF2B5EF4-FFF2-40B4-BE49-F238E27FC236}">
                <a16:creationId xmlns:a16="http://schemas.microsoft.com/office/drawing/2014/main" id="{C691301C-E731-C534-A993-4F9CB3F06A4B}"/>
              </a:ext>
            </a:extLst>
          </p:cNvPr>
          <p:cNvGrpSpPr/>
          <p:nvPr/>
        </p:nvGrpSpPr>
        <p:grpSpPr>
          <a:xfrm>
            <a:off x="6119582" y="2100220"/>
            <a:ext cx="5837720" cy="1453664"/>
            <a:chOff x="6119582" y="2100220"/>
            <a:chExt cx="5837720" cy="1453664"/>
          </a:xfrm>
        </p:grpSpPr>
        <p:sp>
          <p:nvSpPr>
            <p:cNvPr id="16" name="Flowchart: Alternate Process 15">
              <a:extLst>
                <a:ext uri="{FF2B5EF4-FFF2-40B4-BE49-F238E27FC236}">
                  <a16:creationId xmlns:a16="http://schemas.microsoft.com/office/drawing/2014/main" id="{21D733C2-2754-304F-A08F-92EC40380128}"/>
                </a:ext>
              </a:extLst>
            </p:cNvPr>
            <p:cNvSpPr/>
            <p:nvPr/>
          </p:nvSpPr>
          <p:spPr>
            <a:xfrm>
              <a:off x="6331187" y="2474893"/>
              <a:ext cx="5626115" cy="1078991"/>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solidFill>
                    <a:schemeClr val="tx1"/>
                  </a:solidFill>
                </a:rPr>
                <a:t>a. Các nhân vật trên có đóng góp gì cho quê hương, đất nước?</a:t>
              </a:r>
            </a:p>
          </p:txBody>
        </p:sp>
        <p:pic>
          <p:nvPicPr>
            <p:cNvPr id="17" name="Picture 16">
              <a:extLst>
                <a:ext uri="{FF2B5EF4-FFF2-40B4-BE49-F238E27FC236}">
                  <a16:creationId xmlns:a16="http://schemas.microsoft.com/office/drawing/2014/main" id="{5410D24B-A615-1866-78BC-1EF696DE3D3C}"/>
                </a:ext>
              </a:extLst>
            </p:cNvPr>
            <p:cNvPicPr>
              <a:picLocks noChangeAspect="1"/>
            </p:cNvPicPr>
            <p:nvPr/>
          </p:nvPicPr>
          <p:blipFill>
            <a:blip r:embed="rId5"/>
            <a:stretch>
              <a:fillRect/>
            </a:stretch>
          </p:blipFill>
          <p:spPr>
            <a:xfrm rot="1025235">
              <a:off x="6119582" y="2100220"/>
              <a:ext cx="566466" cy="849699"/>
            </a:xfrm>
            <a:prstGeom prst="rect">
              <a:avLst/>
            </a:prstGeom>
          </p:spPr>
        </p:pic>
      </p:grpSp>
      <p:grpSp>
        <p:nvGrpSpPr>
          <p:cNvPr id="19" name="Group 18">
            <a:extLst>
              <a:ext uri="{FF2B5EF4-FFF2-40B4-BE49-F238E27FC236}">
                <a16:creationId xmlns:a16="http://schemas.microsoft.com/office/drawing/2014/main" id="{6FE21349-00B8-65B5-CAD4-8F7B7D7D8A8C}"/>
              </a:ext>
            </a:extLst>
          </p:cNvPr>
          <p:cNvGrpSpPr/>
          <p:nvPr/>
        </p:nvGrpSpPr>
        <p:grpSpPr>
          <a:xfrm>
            <a:off x="5943831" y="3910730"/>
            <a:ext cx="6078688" cy="2267954"/>
            <a:chOff x="5997570" y="2076207"/>
            <a:chExt cx="6078688" cy="2267954"/>
          </a:xfrm>
        </p:grpSpPr>
        <p:sp>
          <p:nvSpPr>
            <p:cNvPr id="20" name="Flowchart: Alternate Process 19">
              <a:extLst>
                <a:ext uri="{FF2B5EF4-FFF2-40B4-BE49-F238E27FC236}">
                  <a16:creationId xmlns:a16="http://schemas.microsoft.com/office/drawing/2014/main" id="{F40B6F38-590D-14F3-725B-D72E1E58B81D}"/>
                </a:ext>
              </a:extLst>
            </p:cNvPr>
            <p:cNvSpPr/>
            <p:nvPr/>
          </p:nvSpPr>
          <p:spPr>
            <a:xfrm>
              <a:off x="6161706" y="2474893"/>
              <a:ext cx="5914552" cy="1869268"/>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Hãy kể thêm tên và đóng góp của những người có công với quê hương, đất nước mà em biết.</a:t>
              </a:r>
              <a:endParaRPr lang="vi-VN" sz="32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5798E8FE-605A-4E72-780B-E58483510140}"/>
                </a:ext>
              </a:extLst>
            </p:cNvPr>
            <p:cNvPicPr>
              <a:picLocks noChangeAspect="1"/>
            </p:cNvPicPr>
            <p:nvPr/>
          </p:nvPicPr>
          <p:blipFill>
            <a:blip r:embed="rId5"/>
            <a:stretch>
              <a:fillRect/>
            </a:stretch>
          </p:blipFill>
          <p:spPr>
            <a:xfrm rot="1025235">
              <a:off x="5997570" y="2076207"/>
              <a:ext cx="566466" cy="849699"/>
            </a:xfrm>
            <a:prstGeom prst="rect">
              <a:avLst/>
            </a:prstGeom>
          </p:spPr>
        </p:pic>
      </p:grpSp>
    </p:spTree>
    <p:extLst>
      <p:ext uri="{BB962C8B-B14F-4D97-AF65-F5344CB8AC3E}">
        <p14:creationId xmlns:p14="http://schemas.microsoft.com/office/powerpoint/2010/main" val="10448130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234696" y="269748"/>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screenshot of a computer&#10;&#10;Description automatically generated">
            <a:extLst>
              <a:ext uri="{FF2B5EF4-FFF2-40B4-BE49-F238E27FC236}">
                <a16:creationId xmlns:a16="http://schemas.microsoft.com/office/drawing/2014/main" id="{132BAE4F-C165-97C6-2053-1A78E604DD07}"/>
              </a:ext>
            </a:extLst>
          </p:cNvPr>
          <p:cNvPicPr>
            <a:picLocks noChangeAspect="1"/>
          </p:cNvPicPr>
          <p:nvPr/>
        </p:nvPicPr>
        <p:blipFill rotWithShape="1">
          <a:blip r:embed="rId3">
            <a:extLst>
              <a:ext uri="{28A0092B-C50C-407E-A947-70E740481C1C}">
                <a14:useLocalDpi xmlns:a14="http://schemas.microsoft.com/office/drawing/2010/main" val="0"/>
              </a:ext>
            </a:extLst>
          </a:blip>
          <a:srcRect l="13025" t="13734" r="9438" b="13734"/>
          <a:stretch/>
        </p:blipFill>
        <p:spPr>
          <a:xfrm>
            <a:off x="2703220" y="625882"/>
            <a:ext cx="3183389" cy="3534212"/>
          </a:xfrm>
          <a:prstGeom prst="rect">
            <a:avLst/>
          </a:prstGeom>
        </p:spPr>
      </p:pic>
      <p:grpSp>
        <p:nvGrpSpPr>
          <p:cNvPr id="15" name="Group 14">
            <a:extLst>
              <a:ext uri="{FF2B5EF4-FFF2-40B4-BE49-F238E27FC236}">
                <a16:creationId xmlns:a16="http://schemas.microsoft.com/office/drawing/2014/main" id="{C740B871-C3C0-B9A7-A78B-C37EABF8B49B}"/>
              </a:ext>
            </a:extLst>
          </p:cNvPr>
          <p:cNvGrpSpPr/>
          <p:nvPr/>
        </p:nvGrpSpPr>
        <p:grpSpPr>
          <a:xfrm>
            <a:off x="6310853" y="409567"/>
            <a:ext cx="5210587" cy="1547249"/>
            <a:chOff x="6310853" y="409567"/>
            <a:chExt cx="5210587" cy="1547249"/>
          </a:xfrm>
        </p:grpSpPr>
        <p:sp>
          <p:nvSpPr>
            <p:cNvPr id="11" name="Flowchart: Alternate Process 10">
              <a:extLst>
                <a:ext uri="{FF2B5EF4-FFF2-40B4-BE49-F238E27FC236}">
                  <a16:creationId xmlns:a16="http://schemas.microsoft.com/office/drawing/2014/main" id="{ACFD9ABC-4811-1FE1-D597-B36693039FE4}"/>
                </a:ext>
              </a:extLst>
            </p:cNvPr>
            <p:cNvSpPr/>
            <p:nvPr/>
          </p:nvSpPr>
          <p:spPr>
            <a:xfrm>
              <a:off x="6419088" y="679316"/>
              <a:ext cx="5102352" cy="1277500"/>
            </a:xfrm>
            <a:custGeom>
              <a:avLst/>
              <a:gdLst>
                <a:gd name="connsiteX0" fmla="*/ 0 w 5102352"/>
                <a:gd name="connsiteY0" fmla="*/ 216408 h 1298448"/>
                <a:gd name="connsiteX1" fmla="*/ 216408 w 5102352"/>
                <a:gd name="connsiteY1" fmla="*/ 0 h 1298448"/>
                <a:gd name="connsiteX2" fmla="*/ 4885944 w 5102352"/>
                <a:gd name="connsiteY2" fmla="*/ 0 h 1298448"/>
                <a:gd name="connsiteX3" fmla="*/ 5102352 w 5102352"/>
                <a:gd name="connsiteY3" fmla="*/ 216408 h 1298448"/>
                <a:gd name="connsiteX4" fmla="*/ 5102352 w 5102352"/>
                <a:gd name="connsiteY4" fmla="*/ 1082040 h 1298448"/>
                <a:gd name="connsiteX5" fmla="*/ 4885944 w 5102352"/>
                <a:gd name="connsiteY5" fmla="*/ 1298448 h 1298448"/>
                <a:gd name="connsiteX6" fmla="*/ 216408 w 5102352"/>
                <a:gd name="connsiteY6" fmla="*/ 1298448 h 1298448"/>
                <a:gd name="connsiteX7" fmla="*/ 0 w 5102352"/>
                <a:gd name="connsiteY7" fmla="*/ 1082040 h 1298448"/>
                <a:gd name="connsiteX8" fmla="*/ 0 w 5102352"/>
                <a:gd name="connsiteY8" fmla="*/ 216408 h 1298448"/>
                <a:gd name="connsiteX0" fmla="*/ 0 w 5102352"/>
                <a:gd name="connsiteY0" fmla="*/ 216408 h 1298448"/>
                <a:gd name="connsiteX1" fmla="*/ 307848 w 5102352"/>
                <a:gd name="connsiteY1" fmla="*/ 64008 h 1298448"/>
                <a:gd name="connsiteX2" fmla="*/ 4885944 w 5102352"/>
                <a:gd name="connsiteY2" fmla="*/ 0 h 1298448"/>
                <a:gd name="connsiteX3" fmla="*/ 5102352 w 5102352"/>
                <a:gd name="connsiteY3" fmla="*/ 216408 h 1298448"/>
                <a:gd name="connsiteX4" fmla="*/ 5102352 w 5102352"/>
                <a:gd name="connsiteY4" fmla="*/ 1082040 h 1298448"/>
                <a:gd name="connsiteX5" fmla="*/ 4885944 w 5102352"/>
                <a:gd name="connsiteY5" fmla="*/ 1298448 h 1298448"/>
                <a:gd name="connsiteX6" fmla="*/ 216408 w 5102352"/>
                <a:gd name="connsiteY6" fmla="*/ 1298448 h 1298448"/>
                <a:gd name="connsiteX7" fmla="*/ 0 w 5102352"/>
                <a:gd name="connsiteY7" fmla="*/ 1082040 h 1298448"/>
                <a:gd name="connsiteX8" fmla="*/ 0 w 5102352"/>
                <a:gd name="connsiteY8" fmla="*/ 216408 h 1298448"/>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216408 w 5102352"/>
                <a:gd name="connsiteY6" fmla="*/ 1304932 h 1304932"/>
                <a:gd name="connsiteX7" fmla="*/ 0 w 5102352"/>
                <a:gd name="connsiteY7" fmla="*/ 1088524 h 1304932"/>
                <a:gd name="connsiteX8" fmla="*/ 0 w 5102352"/>
                <a:gd name="connsiteY8" fmla="*/ 222892 h 1304932"/>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335280 w 5102352"/>
                <a:gd name="connsiteY6" fmla="*/ 1259212 h 1304932"/>
                <a:gd name="connsiteX7" fmla="*/ 0 w 5102352"/>
                <a:gd name="connsiteY7" fmla="*/ 1088524 h 1304932"/>
                <a:gd name="connsiteX8" fmla="*/ 0 w 5102352"/>
                <a:gd name="connsiteY8" fmla="*/ 222892 h 1304932"/>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335280 w 5102352"/>
                <a:gd name="connsiteY6" fmla="*/ 1259212 h 1304932"/>
                <a:gd name="connsiteX7" fmla="*/ 0 w 5102352"/>
                <a:gd name="connsiteY7" fmla="*/ 1088524 h 1304932"/>
                <a:gd name="connsiteX8" fmla="*/ 0 w 5102352"/>
                <a:gd name="connsiteY8" fmla="*/ 222892 h 1304932"/>
                <a:gd name="connsiteX0" fmla="*/ 0 w 5102352"/>
                <a:gd name="connsiteY0" fmla="*/ 222892 h 1277500"/>
                <a:gd name="connsiteX1" fmla="*/ 307848 w 5102352"/>
                <a:gd name="connsiteY1" fmla="*/ 70492 h 1277500"/>
                <a:gd name="connsiteX2" fmla="*/ 4885944 w 5102352"/>
                <a:gd name="connsiteY2" fmla="*/ 6484 h 1277500"/>
                <a:gd name="connsiteX3" fmla="*/ 5102352 w 5102352"/>
                <a:gd name="connsiteY3" fmla="*/ 222892 h 1277500"/>
                <a:gd name="connsiteX4" fmla="*/ 5102352 w 5102352"/>
                <a:gd name="connsiteY4" fmla="*/ 1088524 h 1277500"/>
                <a:gd name="connsiteX5" fmla="*/ 4867656 w 5102352"/>
                <a:gd name="connsiteY5" fmla="*/ 1277500 h 1277500"/>
                <a:gd name="connsiteX6" fmla="*/ 335280 w 5102352"/>
                <a:gd name="connsiteY6" fmla="*/ 1259212 h 1277500"/>
                <a:gd name="connsiteX7" fmla="*/ 0 w 5102352"/>
                <a:gd name="connsiteY7" fmla="*/ 1088524 h 1277500"/>
                <a:gd name="connsiteX8" fmla="*/ 0 w 5102352"/>
                <a:gd name="connsiteY8" fmla="*/ 222892 h 127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2352" h="1277500">
                  <a:moveTo>
                    <a:pt x="0" y="222892"/>
                  </a:moveTo>
                  <a:cubicBezTo>
                    <a:pt x="0" y="103373"/>
                    <a:pt x="188329" y="70492"/>
                    <a:pt x="307848" y="70492"/>
                  </a:cubicBezTo>
                  <a:cubicBezTo>
                    <a:pt x="1882648" y="-30092"/>
                    <a:pt x="3329432" y="6484"/>
                    <a:pt x="4885944" y="6484"/>
                  </a:cubicBezTo>
                  <a:cubicBezTo>
                    <a:pt x="5005463" y="6484"/>
                    <a:pt x="5102352" y="103373"/>
                    <a:pt x="5102352" y="222892"/>
                  </a:cubicBezTo>
                  <a:lnTo>
                    <a:pt x="5102352" y="1088524"/>
                  </a:lnTo>
                  <a:cubicBezTo>
                    <a:pt x="5102352" y="1208043"/>
                    <a:pt x="4987175" y="1277500"/>
                    <a:pt x="4867656" y="1277500"/>
                  </a:cubicBezTo>
                  <a:cubicBezTo>
                    <a:pt x="3350768" y="1262260"/>
                    <a:pt x="2327656" y="1100716"/>
                    <a:pt x="335280" y="1259212"/>
                  </a:cubicBezTo>
                  <a:cubicBezTo>
                    <a:pt x="215761" y="1259212"/>
                    <a:pt x="0" y="1208043"/>
                    <a:pt x="0" y="1088524"/>
                  </a:cubicBezTo>
                  <a:lnTo>
                    <a:pt x="0" y="222892"/>
                  </a:lnTo>
                  <a:close/>
                </a:path>
              </a:pathLst>
            </a:custGeom>
            <a:solidFill>
              <a:schemeClr val="accent5">
                <a:lumMod val="20000"/>
                <a:lumOff val="80000"/>
              </a:schemeClr>
            </a:solidFill>
            <a:ln>
              <a:solidFill>
                <a:schemeClr val="tx1">
                  <a:lumMod val="95000"/>
                  <a:lumOff val="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id="{D406A296-AE2C-DEAE-B301-563BE97E1A94}"/>
                </a:ext>
              </a:extLst>
            </p:cNvPr>
            <p:cNvPicPr>
              <a:picLocks noChangeAspect="1"/>
            </p:cNvPicPr>
            <p:nvPr/>
          </p:nvPicPr>
          <p:blipFill>
            <a:blip r:embed="rId4"/>
            <a:stretch>
              <a:fillRect/>
            </a:stretch>
          </p:blipFill>
          <p:spPr>
            <a:xfrm>
              <a:off x="6310853" y="409567"/>
              <a:ext cx="862646" cy="742021"/>
            </a:xfrm>
            <a:prstGeom prst="rect">
              <a:avLst/>
            </a:prstGeom>
          </p:spPr>
        </p:pic>
        <p:sp>
          <p:nvSpPr>
            <p:cNvPr id="14" name="TextBox 13">
              <a:extLst>
                <a:ext uri="{FF2B5EF4-FFF2-40B4-BE49-F238E27FC236}">
                  <a16:creationId xmlns:a16="http://schemas.microsoft.com/office/drawing/2014/main" id="{C9B5A64B-45D4-4F19-ADE5-ABA44BB17B61}"/>
                </a:ext>
              </a:extLst>
            </p:cNvPr>
            <p:cNvSpPr txBox="1"/>
            <p:nvPr/>
          </p:nvSpPr>
          <p:spPr>
            <a:xfrm>
              <a:off x="7078979" y="841012"/>
              <a:ext cx="4442461" cy="954107"/>
            </a:xfrm>
            <a:prstGeom prst="rect">
              <a:avLst/>
            </a:prstGeom>
            <a:noFill/>
          </p:spPr>
          <p:txBody>
            <a:bodyPr wrap="square">
              <a:spAutoFit/>
            </a:bodyPr>
            <a:lstStyle/>
            <a:p>
              <a:pPr algn="ctr"/>
              <a:r>
                <a:rPr lang="vi-VN" sz="2800" b="1" i="1" dirty="0"/>
                <a:t>Quan sát tranh và thực hiện yêu cầu</a:t>
              </a:r>
            </a:p>
          </p:txBody>
        </p:sp>
      </p:grpSp>
      <p:grpSp>
        <p:nvGrpSpPr>
          <p:cNvPr id="18" name="Group 17">
            <a:extLst>
              <a:ext uri="{FF2B5EF4-FFF2-40B4-BE49-F238E27FC236}">
                <a16:creationId xmlns:a16="http://schemas.microsoft.com/office/drawing/2014/main" id="{C691301C-E731-C534-A993-4F9CB3F06A4B}"/>
              </a:ext>
            </a:extLst>
          </p:cNvPr>
          <p:cNvGrpSpPr/>
          <p:nvPr/>
        </p:nvGrpSpPr>
        <p:grpSpPr>
          <a:xfrm>
            <a:off x="6119582" y="2100220"/>
            <a:ext cx="5837720" cy="1453664"/>
            <a:chOff x="6119582" y="2100220"/>
            <a:chExt cx="5837720" cy="1453664"/>
          </a:xfrm>
        </p:grpSpPr>
        <p:sp>
          <p:nvSpPr>
            <p:cNvPr id="16" name="Flowchart: Alternate Process 15">
              <a:extLst>
                <a:ext uri="{FF2B5EF4-FFF2-40B4-BE49-F238E27FC236}">
                  <a16:creationId xmlns:a16="http://schemas.microsoft.com/office/drawing/2014/main" id="{21D733C2-2754-304F-A08F-92EC40380128}"/>
                </a:ext>
              </a:extLst>
            </p:cNvPr>
            <p:cNvSpPr/>
            <p:nvPr/>
          </p:nvSpPr>
          <p:spPr>
            <a:xfrm>
              <a:off x="6331187" y="2474893"/>
              <a:ext cx="5626115" cy="1078991"/>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solidFill>
                    <a:schemeClr val="tx1"/>
                  </a:solidFill>
                </a:rPr>
                <a:t>a. Các nhân vật trên có đóng góp gì cho quê hương, đất nước?</a:t>
              </a:r>
            </a:p>
          </p:txBody>
        </p:sp>
        <p:pic>
          <p:nvPicPr>
            <p:cNvPr id="17" name="Picture 16">
              <a:extLst>
                <a:ext uri="{FF2B5EF4-FFF2-40B4-BE49-F238E27FC236}">
                  <a16:creationId xmlns:a16="http://schemas.microsoft.com/office/drawing/2014/main" id="{5410D24B-A615-1866-78BC-1EF696DE3D3C}"/>
                </a:ext>
              </a:extLst>
            </p:cNvPr>
            <p:cNvPicPr>
              <a:picLocks noChangeAspect="1"/>
            </p:cNvPicPr>
            <p:nvPr/>
          </p:nvPicPr>
          <p:blipFill>
            <a:blip r:embed="rId5"/>
            <a:stretch>
              <a:fillRect/>
            </a:stretch>
          </p:blipFill>
          <p:spPr>
            <a:xfrm rot="1025235">
              <a:off x="6119582" y="2100220"/>
              <a:ext cx="566466" cy="849699"/>
            </a:xfrm>
            <a:prstGeom prst="rect">
              <a:avLst/>
            </a:prstGeom>
          </p:spPr>
        </p:pic>
      </p:grpSp>
      <p:grpSp>
        <p:nvGrpSpPr>
          <p:cNvPr id="19" name="Group 18">
            <a:extLst>
              <a:ext uri="{FF2B5EF4-FFF2-40B4-BE49-F238E27FC236}">
                <a16:creationId xmlns:a16="http://schemas.microsoft.com/office/drawing/2014/main" id="{6FE21349-00B8-65B5-CAD4-8F7B7D7D8A8C}"/>
              </a:ext>
            </a:extLst>
          </p:cNvPr>
          <p:cNvGrpSpPr/>
          <p:nvPr/>
        </p:nvGrpSpPr>
        <p:grpSpPr>
          <a:xfrm>
            <a:off x="5943831" y="3910730"/>
            <a:ext cx="6078688" cy="2267954"/>
            <a:chOff x="5997570" y="2076207"/>
            <a:chExt cx="6078688" cy="2267954"/>
          </a:xfrm>
        </p:grpSpPr>
        <p:sp>
          <p:nvSpPr>
            <p:cNvPr id="20" name="Flowchart: Alternate Process 19">
              <a:extLst>
                <a:ext uri="{FF2B5EF4-FFF2-40B4-BE49-F238E27FC236}">
                  <a16:creationId xmlns:a16="http://schemas.microsoft.com/office/drawing/2014/main" id="{F40B6F38-590D-14F3-725B-D72E1E58B81D}"/>
                </a:ext>
              </a:extLst>
            </p:cNvPr>
            <p:cNvSpPr/>
            <p:nvPr/>
          </p:nvSpPr>
          <p:spPr>
            <a:xfrm>
              <a:off x="6161706" y="2474893"/>
              <a:ext cx="5914552" cy="1869268"/>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Hãy kể thêm tên và đóng góp của những người có công với quê hương, đất nước mà em biết.</a:t>
              </a:r>
              <a:endParaRPr lang="vi-VN" sz="32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5798E8FE-605A-4E72-780B-E58483510140}"/>
                </a:ext>
              </a:extLst>
            </p:cNvPr>
            <p:cNvPicPr>
              <a:picLocks noChangeAspect="1"/>
            </p:cNvPicPr>
            <p:nvPr/>
          </p:nvPicPr>
          <p:blipFill>
            <a:blip r:embed="rId5"/>
            <a:stretch>
              <a:fillRect/>
            </a:stretch>
          </p:blipFill>
          <p:spPr>
            <a:xfrm rot="1025235">
              <a:off x="5997570" y="2076207"/>
              <a:ext cx="566466" cy="849699"/>
            </a:xfrm>
            <a:prstGeom prst="rect">
              <a:avLst/>
            </a:prstGeom>
          </p:spPr>
        </p:pic>
      </p:grpSp>
      <p:grpSp>
        <p:nvGrpSpPr>
          <p:cNvPr id="6" name="Group 5">
            <a:extLst>
              <a:ext uri="{FF2B5EF4-FFF2-40B4-BE49-F238E27FC236}">
                <a16:creationId xmlns:a16="http://schemas.microsoft.com/office/drawing/2014/main" id="{68A99020-EB63-1621-1974-7AC1FA964DF0}"/>
              </a:ext>
            </a:extLst>
          </p:cNvPr>
          <p:cNvGrpSpPr/>
          <p:nvPr/>
        </p:nvGrpSpPr>
        <p:grpSpPr>
          <a:xfrm>
            <a:off x="-286511" y="3443924"/>
            <a:ext cx="4419600" cy="3414076"/>
            <a:chOff x="-286511" y="3443924"/>
            <a:chExt cx="4419600" cy="3414076"/>
          </a:xfrm>
        </p:grpSpPr>
        <p:pic>
          <p:nvPicPr>
            <p:cNvPr id="4" name="Picture 2" descr="Kids discuss homework Premium Vector">
              <a:extLst>
                <a:ext uri="{FF2B5EF4-FFF2-40B4-BE49-F238E27FC236}">
                  <a16:creationId xmlns:a16="http://schemas.microsoft.com/office/drawing/2014/main" id="{0C52E1B2-3743-EB55-98D3-66F95FF7F86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286511" y="4323437"/>
              <a:ext cx="4419600" cy="2534563"/>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B7DE2172-72F5-BA93-6DDD-E43E865E963B}"/>
                </a:ext>
              </a:extLst>
            </p:cNvPr>
            <p:cNvSpPr/>
            <p:nvPr/>
          </p:nvSpPr>
          <p:spPr>
            <a:xfrm>
              <a:off x="234695" y="3443924"/>
              <a:ext cx="2526964" cy="1325880"/>
            </a:xfrm>
            <a:prstGeom prst="wedgeRoundRect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rPr>
                <a:t>Thảo</a:t>
              </a:r>
              <a:r>
                <a:rPr lang="en-GB" sz="3200" b="1" dirty="0">
                  <a:solidFill>
                    <a:schemeClr val="tx1"/>
                  </a:solidFill>
                </a:rPr>
                <a:t> </a:t>
              </a:r>
              <a:r>
                <a:rPr lang="en-GB" sz="3200" b="1" dirty="0" err="1">
                  <a:solidFill>
                    <a:schemeClr val="tx1"/>
                  </a:solidFill>
                </a:rPr>
                <a:t>luận</a:t>
              </a:r>
              <a:r>
                <a:rPr lang="en-GB" sz="3200" b="1" dirty="0">
                  <a:solidFill>
                    <a:schemeClr val="tx1"/>
                  </a:solidFill>
                </a:rPr>
                <a:t> </a:t>
              </a:r>
              <a:r>
                <a:rPr lang="en-GB" sz="3200" b="1" dirty="0" err="1">
                  <a:solidFill>
                    <a:schemeClr val="tx1"/>
                  </a:solidFill>
                </a:rPr>
                <a:t>nhóm</a:t>
              </a:r>
              <a:r>
                <a:rPr lang="en-GB" sz="3200" b="1" dirty="0">
                  <a:solidFill>
                    <a:schemeClr val="tx1"/>
                  </a:solidFill>
                </a:rPr>
                <a:t> </a:t>
              </a:r>
              <a:r>
                <a:rPr lang="en-GB" sz="3200" b="1" dirty="0" err="1">
                  <a:solidFill>
                    <a:schemeClr val="tx1"/>
                  </a:solidFill>
                </a:rPr>
                <a:t>bốn</a:t>
              </a:r>
              <a:endParaRPr lang="vi-VN" sz="3200" b="1" dirty="0">
                <a:solidFill>
                  <a:schemeClr val="tx1"/>
                </a:solidFill>
              </a:endParaRPr>
            </a:p>
          </p:txBody>
        </p:sp>
      </p:grpSp>
    </p:spTree>
    <p:extLst>
      <p:ext uri="{BB962C8B-B14F-4D97-AF65-F5344CB8AC3E}">
        <p14:creationId xmlns:p14="http://schemas.microsoft.com/office/powerpoint/2010/main" val="13709059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234696" y="269748"/>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screenshot of a computer&#10;&#10;Description automatically generated">
            <a:extLst>
              <a:ext uri="{FF2B5EF4-FFF2-40B4-BE49-F238E27FC236}">
                <a16:creationId xmlns:a16="http://schemas.microsoft.com/office/drawing/2014/main" id="{132BAE4F-C165-97C6-2053-1A78E604DD07}"/>
              </a:ext>
            </a:extLst>
          </p:cNvPr>
          <p:cNvPicPr>
            <a:picLocks noChangeAspect="1"/>
          </p:cNvPicPr>
          <p:nvPr/>
        </p:nvPicPr>
        <p:blipFill rotWithShape="1">
          <a:blip r:embed="rId3">
            <a:extLst>
              <a:ext uri="{28A0092B-C50C-407E-A947-70E740481C1C}">
                <a14:useLocalDpi xmlns:a14="http://schemas.microsoft.com/office/drawing/2010/main" val="0"/>
              </a:ext>
            </a:extLst>
          </a:blip>
          <a:srcRect l="13025" t="13734" r="9438" b="13734"/>
          <a:stretch/>
        </p:blipFill>
        <p:spPr>
          <a:xfrm>
            <a:off x="2703220" y="625882"/>
            <a:ext cx="3183389" cy="3534212"/>
          </a:xfrm>
          <a:prstGeom prst="rect">
            <a:avLst/>
          </a:prstGeom>
        </p:spPr>
      </p:pic>
      <p:grpSp>
        <p:nvGrpSpPr>
          <p:cNvPr id="15" name="Group 14">
            <a:extLst>
              <a:ext uri="{FF2B5EF4-FFF2-40B4-BE49-F238E27FC236}">
                <a16:creationId xmlns:a16="http://schemas.microsoft.com/office/drawing/2014/main" id="{C740B871-C3C0-B9A7-A78B-C37EABF8B49B}"/>
              </a:ext>
            </a:extLst>
          </p:cNvPr>
          <p:cNvGrpSpPr/>
          <p:nvPr/>
        </p:nvGrpSpPr>
        <p:grpSpPr>
          <a:xfrm>
            <a:off x="6310853" y="409567"/>
            <a:ext cx="5210587" cy="1547249"/>
            <a:chOff x="6310853" y="409567"/>
            <a:chExt cx="5210587" cy="1547249"/>
          </a:xfrm>
        </p:grpSpPr>
        <p:sp>
          <p:nvSpPr>
            <p:cNvPr id="11" name="Flowchart: Alternate Process 10">
              <a:extLst>
                <a:ext uri="{FF2B5EF4-FFF2-40B4-BE49-F238E27FC236}">
                  <a16:creationId xmlns:a16="http://schemas.microsoft.com/office/drawing/2014/main" id="{ACFD9ABC-4811-1FE1-D597-B36693039FE4}"/>
                </a:ext>
              </a:extLst>
            </p:cNvPr>
            <p:cNvSpPr/>
            <p:nvPr/>
          </p:nvSpPr>
          <p:spPr>
            <a:xfrm>
              <a:off x="6419088" y="679316"/>
              <a:ext cx="5102352" cy="1277500"/>
            </a:xfrm>
            <a:custGeom>
              <a:avLst/>
              <a:gdLst>
                <a:gd name="connsiteX0" fmla="*/ 0 w 5102352"/>
                <a:gd name="connsiteY0" fmla="*/ 216408 h 1298448"/>
                <a:gd name="connsiteX1" fmla="*/ 216408 w 5102352"/>
                <a:gd name="connsiteY1" fmla="*/ 0 h 1298448"/>
                <a:gd name="connsiteX2" fmla="*/ 4885944 w 5102352"/>
                <a:gd name="connsiteY2" fmla="*/ 0 h 1298448"/>
                <a:gd name="connsiteX3" fmla="*/ 5102352 w 5102352"/>
                <a:gd name="connsiteY3" fmla="*/ 216408 h 1298448"/>
                <a:gd name="connsiteX4" fmla="*/ 5102352 w 5102352"/>
                <a:gd name="connsiteY4" fmla="*/ 1082040 h 1298448"/>
                <a:gd name="connsiteX5" fmla="*/ 4885944 w 5102352"/>
                <a:gd name="connsiteY5" fmla="*/ 1298448 h 1298448"/>
                <a:gd name="connsiteX6" fmla="*/ 216408 w 5102352"/>
                <a:gd name="connsiteY6" fmla="*/ 1298448 h 1298448"/>
                <a:gd name="connsiteX7" fmla="*/ 0 w 5102352"/>
                <a:gd name="connsiteY7" fmla="*/ 1082040 h 1298448"/>
                <a:gd name="connsiteX8" fmla="*/ 0 w 5102352"/>
                <a:gd name="connsiteY8" fmla="*/ 216408 h 1298448"/>
                <a:gd name="connsiteX0" fmla="*/ 0 w 5102352"/>
                <a:gd name="connsiteY0" fmla="*/ 216408 h 1298448"/>
                <a:gd name="connsiteX1" fmla="*/ 307848 w 5102352"/>
                <a:gd name="connsiteY1" fmla="*/ 64008 h 1298448"/>
                <a:gd name="connsiteX2" fmla="*/ 4885944 w 5102352"/>
                <a:gd name="connsiteY2" fmla="*/ 0 h 1298448"/>
                <a:gd name="connsiteX3" fmla="*/ 5102352 w 5102352"/>
                <a:gd name="connsiteY3" fmla="*/ 216408 h 1298448"/>
                <a:gd name="connsiteX4" fmla="*/ 5102352 w 5102352"/>
                <a:gd name="connsiteY4" fmla="*/ 1082040 h 1298448"/>
                <a:gd name="connsiteX5" fmla="*/ 4885944 w 5102352"/>
                <a:gd name="connsiteY5" fmla="*/ 1298448 h 1298448"/>
                <a:gd name="connsiteX6" fmla="*/ 216408 w 5102352"/>
                <a:gd name="connsiteY6" fmla="*/ 1298448 h 1298448"/>
                <a:gd name="connsiteX7" fmla="*/ 0 w 5102352"/>
                <a:gd name="connsiteY7" fmla="*/ 1082040 h 1298448"/>
                <a:gd name="connsiteX8" fmla="*/ 0 w 5102352"/>
                <a:gd name="connsiteY8" fmla="*/ 216408 h 1298448"/>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216408 w 5102352"/>
                <a:gd name="connsiteY6" fmla="*/ 1304932 h 1304932"/>
                <a:gd name="connsiteX7" fmla="*/ 0 w 5102352"/>
                <a:gd name="connsiteY7" fmla="*/ 1088524 h 1304932"/>
                <a:gd name="connsiteX8" fmla="*/ 0 w 5102352"/>
                <a:gd name="connsiteY8" fmla="*/ 222892 h 1304932"/>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335280 w 5102352"/>
                <a:gd name="connsiteY6" fmla="*/ 1259212 h 1304932"/>
                <a:gd name="connsiteX7" fmla="*/ 0 w 5102352"/>
                <a:gd name="connsiteY7" fmla="*/ 1088524 h 1304932"/>
                <a:gd name="connsiteX8" fmla="*/ 0 w 5102352"/>
                <a:gd name="connsiteY8" fmla="*/ 222892 h 1304932"/>
                <a:gd name="connsiteX0" fmla="*/ 0 w 5102352"/>
                <a:gd name="connsiteY0" fmla="*/ 222892 h 1304932"/>
                <a:gd name="connsiteX1" fmla="*/ 307848 w 5102352"/>
                <a:gd name="connsiteY1" fmla="*/ 70492 h 1304932"/>
                <a:gd name="connsiteX2" fmla="*/ 4885944 w 5102352"/>
                <a:gd name="connsiteY2" fmla="*/ 6484 h 1304932"/>
                <a:gd name="connsiteX3" fmla="*/ 5102352 w 5102352"/>
                <a:gd name="connsiteY3" fmla="*/ 222892 h 1304932"/>
                <a:gd name="connsiteX4" fmla="*/ 5102352 w 5102352"/>
                <a:gd name="connsiteY4" fmla="*/ 1088524 h 1304932"/>
                <a:gd name="connsiteX5" fmla="*/ 4885944 w 5102352"/>
                <a:gd name="connsiteY5" fmla="*/ 1304932 h 1304932"/>
                <a:gd name="connsiteX6" fmla="*/ 335280 w 5102352"/>
                <a:gd name="connsiteY6" fmla="*/ 1259212 h 1304932"/>
                <a:gd name="connsiteX7" fmla="*/ 0 w 5102352"/>
                <a:gd name="connsiteY7" fmla="*/ 1088524 h 1304932"/>
                <a:gd name="connsiteX8" fmla="*/ 0 w 5102352"/>
                <a:gd name="connsiteY8" fmla="*/ 222892 h 1304932"/>
                <a:gd name="connsiteX0" fmla="*/ 0 w 5102352"/>
                <a:gd name="connsiteY0" fmla="*/ 222892 h 1277500"/>
                <a:gd name="connsiteX1" fmla="*/ 307848 w 5102352"/>
                <a:gd name="connsiteY1" fmla="*/ 70492 h 1277500"/>
                <a:gd name="connsiteX2" fmla="*/ 4885944 w 5102352"/>
                <a:gd name="connsiteY2" fmla="*/ 6484 h 1277500"/>
                <a:gd name="connsiteX3" fmla="*/ 5102352 w 5102352"/>
                <a:gd name="connsiteY3" fmla="*/ 222892 h 1277500"/>
                <a:gd name="connsiteX4" fmla="*/ 5102352 w 5102352"/>
                <a:gd name="connsiteY4" fmla="*/ 1088524 h 1277500"/>
                <a:gd name="connsiteX5" fmla="*/ 4867656 w 5102352"/>
                <a:gd name="connsiteY5" fmla="*/ 1277500 h 1277500"/>
                <a:gd name="connsiteX6" fmla="*/ 335280 w 5102352"/>
                <a:gd name="connsiteY6" fmla="*/ 1259212 h 1277500"/>
                <a:gd name="connsiteX7" fmla="*/ 0 w 5102352"/>
                <a:gd name="connsiteY7" fmla="*/ 1088524 h 1277500"/>
                <a:gd name="connsiteX8" fmla="*/ 0 w 5102352"/>
                <a:gd name="connsiteY8" fmla="*/ 222892 h 127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2352" h="1277500">
                  <a:moveTo>
                    <a:pt x="0" y="222892"/>
                  </a:moveTo>
                  <a:cubicBezTo>
                    <a:pt x="0" y="103373"/>
                    <a:pt x="188329" y="70492"/>
                    <a:pt x="307848" y="70492"/>
                  </a:cubicBezTo>
                  <a:cubicBezTo>
                    <a:pt x="1882648" y="-30092"/>
                    <a:pt x="3329432" y="6484"/>
                    <a:pt x="4885944" y="6484"/>
                  </a:cubicBezTo>
                  <a:cubicBezTo>
                    <a:pt x="5005463" y="6484"/>
                    <a:pt x="5102352" y="103373"/>
                    <a:pt x="5102352" y="222892"/>
                  </a:cubicBezTo>
                  <a:lnTo>
                    <a:pt x="5102352" y="1088524"/>
                  </a:lnTo>
                  <a:cubicBezTo>
                    <a:pt x="5102352" y="1208043"/>
                    <a:pt x="4987175" y="1277500"/>
                    <a:pt x="4867656" y="1277500"/>
                  </a:cubicBezTo>
                  <a:cubicBezTo>
                    <a:pt x="3350768" y="1262260"/>
                    <a:pt x="2327656" y="1100716"/>
                    <a:pt x="335280" y="1259212"/>
                  </a:cubicBezTo>
                  <a:cubicBezTo>
                    <a:pt x="215761" y="1259212"/>
                    <a:pt x="0" y="1208043"/>
                    <a:pt x="0" y="1088524"/>
                  </a:cubicBezTo>
                  <a:lnTo>
                    <a:pt x="0" y="222892"/>
                  </a:lnTo>
                  <a:close/>
                </a:path>
              </a:pathLst>
            </a:custGeom>
            <a:solidFill>
              <a:schemeClr val="accent5">
                <a:lumMod val="20000"/>
                <a:lumOff val="80000"/>
              </a:schemeClr>
            </a:solidFill>
            <a:ln>
              <a:solidFill>
                <a:schemeClr val="tx1">
                  <a:lumMod val="95000"/>
                  <a:lumOff val="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id="{D406A296-AE2C-DEAE-B301-563BE97E1A94}"/>
                </a:ext>
              </a:extLst>
            </p:cNvPr>
            <p:cNvPicPr>
              <a:picLocks noChangeAspect="1"/>
            </p:cNvPicPr>
            <p:nvPr/>
          </p:nvPicPr>
          <p:blipFill>
            <a:blip r:embed="rId4"/>
            <a:stretch>
              <a:fillRect/>
            </a:stretch>
          </p:blipFill>
          <p:spPr>
            <a:xfrm>
              <a:off x="6310853" y="409567"/>
              <a:ext cx="862646" cy="742021"/>
            </a:xfrm>
            <a:prstGeom prst="rect">
              <a:avLst/>
            </a:prstGeom>
          </p:spPr>
        </p:pic>
        <p:sp>
          <p:nvSpPr>
            <p:cNvPr id="14" name="TextBox 13">
              <a:extLst>
                <a:ext uri="{FF2B5EF4-FFF2-40B4-BE49-F238E27FC236}">
                  <a16:creationId xmlns:a16="http://schemas.microsoft.com/office/drawing/2014/main" id="{C9B5A64B-45D4-4F19-ADE5-ABA44BB17B61}"/>
                </a:ext>
              </a:extLst>
            </p:cNvPr>
            <p:cNvSpPr txBox="1"/>
            <p:nvPr/>
          </p:nvSpPr>
          <p:spPr>
            <a:xfrm>
              <a:off x="7078979" y="841012"/>
              <a:ext cx="4442461" cy="954107"/>
            </a:xfrm>
            <a:prstGeom prst="rect">
              <a:avLst/>
            </a:prstGeom>
            <a:noFill/>
          </p:spPr>
          <p:txBody>
            <a:bodyPr wrap="square">
              <a:spAutoFit/>
            </a:bodyPr>
            <a:lstStyle/>
            <a:p>
              <a:pPr algn="ctr"/>
              <a:r>
                <a:rPr lang="vi-VN" sz="2800" b="1" i="1" dirty="0"/>
                <a:t>Quan sát tranh và thực hiện yêu cầu</a:t>
              </a:r>
            </a:p>
          </p:txBody>
        </p:sp>
      </p:grpSp>
      <p:grpSp>
        <p:nvGrpSpPr>
          <p:cNvPr id="18" name="Group 17">
            <a:extLst>
              <a:ext uri="{FF2B5EF4-FFF2-40B4-BE49-F238E27FC236}">
                <a16:creationId xmlns:a16="http://schemas.microsoft.com/office/drawing/2014/main" id="{C691301C-E731-C534-A993-4F9CB3F06A4B}"/>
              </a:ext>
            </a:extLst>
          </p:cNvPr>
          <p:cNvGrpSpPr/>
          <p:nvPr/>
        </p:nvGrpSpPr>
        <p:grpSpPr>
          <a:xfrm>
            <a:off x="6119582" y="2100220"/>
            <a:ext cx="5837720" cy="1453664"/>
            <a:chOff x="6119582" y="2100220"/>
            <a:chExt cx="5837720" cy="1453664"/>
          </a:xfrm>
        </p:grpSpPr>
        <p:sp>
          <p:nvSpPr>
            <p:cNvPr id="16" name="Flowchart: Alternate Process 15">
              <a:extLst>
                <a:ext uri="{FF2B5EF4-FFF2-40B4-BE49-F238E27FC236}">
                  <a16:creationId xmlns:a16="http://schemas.microsoft.com/office/drawing/2014/main" id="{21D733C2-2754-304F-A08F-92EC40380128}"/>
                </a:ext>
              </a:extLst>
            </p:cNvPr>
            <p:cNvSpPr/>
            <p:nvPr/>
          </p:nvSpPr>
          <p:spPr>
            <a:xfrm>
              <a:off x="6331187" y="2474893"/>
              <a:ext cx="5626115" cy="1078991"/>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solidFill>
                    <a:schemeClr val="tx1"/>
                  </a:solidFill>
                </a:rPr>
                <a:t>a. Các nhân vật trên có đóng góp gì cho quê hương, đất nước?</a:t>
              </a:r>
            </a:p>
          </p:txBody>
        </p:sp>
        <p:pic>
          <p:nvPicPr>
            <p:cNvPr id="17" name="Picture 16">
              <a:extLst>
                <a:ext uri="{FF2B5EF4-FFF2-40B4-BE49-F238E27FC236}">
                  <a16:creationId xmlns:a16="http://schemas.microsoft.com/office/drawing/2014/main" id="{5410D24B-A615-1866-78BC-1EF696DE3D3C}"/>
                </a:ext>
              </a:extLst>
            </p:cNvPr>
            <p:cNvPicPr>
              <a:picLocks noChangeAspect="1"/>
            </p:cNvPicPr>
            <p:nvPr/>
          </p:nvPicPr>
          <p:blipFill>
            <a:blip r:embed="rId5"/>
            <a:stretch>
              <a:fillRect/>
            </a:stretch>
          </p:blipFill>
          <p:spPr>
            <a:xfrm rot="1025235">
              <a:off x="6119582" y="2100220"/>
              <a:ext cx="566466" cy="849699"/>
            </a:xfrm>
            <a:prstGeom prst="rect">
              <a:avLst/>
            </a:prstGeom>
          </p:spPr>
        </p:pic>
      </p:grpSp>
      <p:grpSp>
        <p:nvGrpSpPr>
          <p:cNvPr id="19" name="Group 18">
            <a:extLst>
              <a:ext uri="{FF2B5EF4-FFF2-40B4-BE49-F238E27FC236}">
                <a16:creationId xmlns:a16="http://schemas.microsoft.com/office/drawing/2014/main" id="{6FE21349-00B8-65B5-CAD4-8F7B7D7D8A8C}"/>
              </a:ext>
            </a:extLst>
          </p:cNvPr>
          <p:cNvGrpSpPr/>
          <p:nvPr/>
        </p:nvGrpSpPr>
        <p:grpSpPr>
          <a:xfrm>
            <a:off x="5943831" y="3910730"/>
            <a:ext cx="6078688" cy="2267954"/>
            <a:chOff x="5997570" y="2076207"/>
            <a:chExt cx="6078688" cy="2267954"/>
          </a:xfrm>
        </p:grpSpPr>
        <p:sp>
          <p:nvSpPr>
            <p:cNvPr id="20" name="Flowchart: Alternate Process 19">
              <a:extLst>
                <a:ext uri="{FF2B5EF4-FFF2-40B4-BE49-F238E27FC236}">
                  <a16:creationId xmlns:a16="http://schemas.microsoft.com/office/drawing/2014/main" id="{F40B6F38-590D-14F3-725B-D72E1E58B81D}"/>
                </a:ext>
              </a:extLst>
            </p:cNvPr>
            <p:cNvSpPr/>
            <p:nvPr/>
          </p:nvSpPr>
          <p:spPr>
            <a:xfrm>
              <a:off x="6161706" y="2474893"/>
              <a:ext cx="5914552" cy="1869268"/>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Hãy kể thêm tên và đóng góp của những người có công với quê hương, đất nước mà em biết.</a:t>
              </a:r>
              <a:endParaRPr lang="vi-VN" sz="32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5798E8FE-605A-4E72-780B-E58483510140}"/>
                </a:ext>
              </a:extLst>
            </p:cNvPr>
            <p:cNvPicPr>
              <a:picLocks noChangeAspect="1"/>
            </p:cNvPicPr>
            <p:nvPr/>
          </p:nvPicPr>
          <p:blipFill>
            <a:blip r:embed="rId5"/>
            <a:stretch>
              <a:fillRect/>
            </a:stretch>
          </p:blipFill>
          <p:spPr>
            <a:xfrm rot="1025235">
              <a:off x="5997570" y="2076207"/>
              <a:ext cx="566466" cy="849699"/>
            </a:xfrm>
            <a:prstGeom prst="rect">
              <a:avLst/>
            </a:prstGeom>
          </p:spPr>
        </p:pic>
      </p:grpSp>
      <p:grpSp>
        <p:nvGrpSpPr>
          <p:cNvPr id="6" name="Group 5">
            <a:extLst>
              <a:ext uri="{FF2B5EF4-FFF2-40B4-BE49-F238E27FC236}">
                <a16:creationId xmlns:a16="http://schemas.microsoft.com/office/drawing/2014/main" id="{68A99020-EB63-1621-1974-7AC1FA964DF0}"/>
              </a:ext>
            </a:extLst>
          </p:cNvPr>
          <p:cNvGrpSpPr/>
          <p:nvPr/>
        </p:nvGrpSpPr>
        <p:grpSpPr>
          <a:xfrm>
            <a:off x="-286511" y="3443924"/>
            <a:ext cx="4419600" cy="3414076"/>
            <a:chOff x="-286511" y="3443924"/>
            <a:chExt cx="4419600" cy="3414076"/>
          </a:xfrm>
        </p:grpSpPr>
        <p:pic>
          <p:nvPicPr>
            <p:cNvPr id="4" name="Picture 2" descr="Kids discuss homework Premium Vector">
              <a:extLst>
                <a:ext uri="{FF2B5EF4-FFF2-40B4-BE49-F238E27FC236}">
                  <a16:creationId xmlns:a16="http://schemas.microsoft.com/office/drawing/2014/main" id="{0C52E1B2-3743-EB55-98D3-66F95FF7F86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286511" y="4323437"/>
              <a:ext cx="4419600" cy="2534563"/>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B7DE2172-72F5-BA93-6DDD-E43E865E963B}"/>
                </a:ext>
              </a:extLst>
            </p:cNvPr>
            <p:cNvSpPr/>
            <p:nvPr/>
          </p:nvSpPr>
          <p:spPr>
            <a:xfrm>
              <a:off x="234695" y="3443924"/>
              <a:ext cx="2526964" cy="1325880"/>
            </a:xfrm>
            <a:prstGeom prst="wedgeRoundRect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rPr>
                <a:t>Trình</a:t>
              </a:r>
              <a:r>
                <a:rPr lang="en-GB" sz="3200" b="1" dirty="0">
                  <a:solidFill>
                    <a:schemeClr val="tx1"/>
                  </a:solidFill>
                </a:rPr>
                <a:t> </a:t>
              </a:r>
              <a:r>
                <a:rPr lang="en-GB" sz="3200" b="1" dirty="0" err="1">
                  <a:solidFill>
                    <a:schemeClr val="tx1"/>
                  </a:solidFill>
                </a:rPr>
                <a:t>bày</a:t>
              </a:r>
              <a:r>
                <a:rPr lang="en-GB" sz="3200" b="1" dirty="0">
                  <a:solidFill>
                    <a:schemeClr val="tx1"/>
                  </a:solidFill>
                </a:rPr>
                <a:t> </a:t>
              </a:r>
              <a:r>
                <a:rPr lang="en-GB" sz="3200" b="1" dirty="0" err="1">
                  <a:solidFill>
                    <a:schemeClr val="tx1"/>
                  </a:solidFill>
                </a:rPr>
                <a:t>trước</a:t>
              </a:r>
              <a:r>
                <a:rPr lang="en-GB" sz="3200" b="1" dirty="0">
                  <a:solidFill>
                    <a:schemeClr val="tx1"/>
                  </a:solidFill>
                </a:rPr>
                <a:t> </a:t>
              </a:r>
              <a:r>
                <a:rPr lang="en-GB" sz="3200" b="1" dirty="0" err="1">
                  <a:solidFill>
                    <a:schemeClr val="tx1"/>
                  </a:solidFill>
                </a:rPr>
                <a:t>lớp</a:t>
              </a:r>
              <a:endParaRPr lang="vi-VN" sz="3200" b="1" dirty="0">
                <a:solidFill>
                  <a:schemeClr val="tx1"/>
                </a:solidFill>
              </a:endParaRPr>
            </a:p>
          </p:txBody>
        </p:sp>
      </p:grpSp>
    </p:spTree>
    <p:extLst>
      <p:ext uri="{BB962C8B-B14F-4D97-AF65-F5344CB8AC3E}">
        <p14:creationId xmlns:p14="http://schemas.microsoft.com/office/powerpoint/2010/main" val="12035174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234696" y="269748"/>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screenshot of a computer&#10;&#10;Description automatically generated">
            <a:extLst>
              <a:ext uri="{FF2B5EF4-FFF2-40B4-BE49-F238E27FC236}">
                <a16:creationId xmlns:a16="http://schemas.microsoft.com/office/drawing/2014/main" id="{132BAE4F-C165-97C6-2053-1A78E604DD07}"/>
              </a:ext>
            </a:extLst>
          </p:cNvPr>
          <p:cNvPicPr>
            <a:picLocks noChangeAspect="1"/>
          </p:cNvPicPr>
          <p:nvPr/>
        </p:nvPicPr>
        <p:blipFill rotWithShape="1">
          <a:blip r:embed="rId3">
            <a:extLst>
              <a:ext uri="{28A0092B-C50C-407E-A947-70E740481C1C}">
                <a14:useLocalDpi xmlns:a14="http://schemas.microsoft.com/office/drawing/2010/main" val="0"/>
              </a:ext>
            </a:extLst>
          </a:blip>
          <a:srcRect l="13025" t="13734" r="48362" b="62705"/>
          <a:stretch/>
        </p:blipFill>
        <p:spPr>
          <a:xfrm>
            <a:off x="1086613" y="486066"/>
            <a:ext cx="3310128" cy="2397128"/>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1F5D37C8-9293-32E1-DC2C-D281B956AE7E}"/>
              </a:ext>
            </a:extLst>
          </p:cNvPr>
          <p:cNvPicPr>
            <a:picLocks noChangeAspect="1"/>
          </p:cNvPicPr>
          <p:nvPr/>
        </p:nvPicPr>
        <p:blipFill rotWithShape="1">
          <a:blip r:embed="rId3">
            <a:extLst>
              <a:ext uri="{28A0092B-C50C-407E-A947-70E740481C1C}">
                <a14:useLocalDpi xmlns:a14="http://schemas.microsoft.com/office/drawing/2010/main" val="0"/>
              </a:ext>
            </a:extLst>
          </a:blip>
          <a:srcRect l="51949" t="13734" r="9438" b="62705"/>
          <a:stretch/>
        </p:blipFill>
        <p:spPr>
          <a:xfrm>
            <a:off x="6637715" y="423661"/>
            <a:ext cx="3482476" cy="2521939"/>
          </a:xfrm>
          <a:prstGeom prst="rect">
            <a:avLst/>
          </a:prstGeom>
        </p:spPr>
      </p:pic>
      <p:sp>
        <p:nvSpPr>
          <p:cNvPr id="13" name="Flowchart: Alternate Process 12">
            <a:extLst>
              <a:ext uri="{FF2B5EF4-FFF2-40B4-BE49-F238E27FC236}">
                <a16:creationId xmlns:a16="http://schemas.microsoft.com/office/drawing/2014/main" id="{5EF5E39E-C4E5-FD70-1F8C-F3853FE03AC6}"/>
              </a:ext>
            </a:extLst>
          </p:cNvPr>
          <p:cNvSpPr/>
          <p:nvPr/>
        </p:nvSpPr>
        <p:spPr>
          <a:xfrm>
            <a:off x="207267" y="3069244"/>
            <a:ext cx="4663440" cy="3519007"/>
          </a:xfrm>
          <a:prstGeom prst="flowChartAlternateProcess">
            <a:avLst/>
          </a:prstGeom>
          <a:solidFill>
            <a:srgbClr val="CCFF99"/>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rPr>
              <a:t>Tranh 1</a:t>
            </a:r>
            <a:r>
              <a:rPr lang="vi-VN" sz="2800" b="1" dirty="0">
                <a:solidFill>
                  <a:schemeClr val="tx1"/>
                </a:solidFill>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Các Vua Hùng đã có công dựng nước. Đây là thời đại mở đầu dựng nước, hình thành nên những giá trị về văn </a:t>
            </a:r>
            <a:r>
              <a:rPr lang="vi-VN"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hoá</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để rồi trở thành những tiền để cơ bản trong tiến trình phát triển của dân tộc Việt Nam.</a:t>
            </a:r>
          </a:p>
        </p:txBody>
      </p:sp>
      <p:sp>
        <p:nvSpPr>
          <p:cNvPr id="22" name="Flowchart: Alternate Process 21">
            <a:extLst>
              <a:ext uri="{FF2B5EF4-FFF2-40B4-BE49-F238E27FC236}">
                <a16:creationId xmlns:a16="http://schemas.microsoft.com/office/drawing/2014/main" id="{5B041CB0-F617-666A-7FAA-C4E67FB91F57}"/>
              </a:ext>
            </a:extLst>
          </p:cNvPr>
          <p:cNvSpPr/>
          <p:nvPr/>
        </p:nvSpPr>
        <p:spPr>
          <a:xfrm>
            <a:off x="5669280" y="2945601"/>
            <a:ext cx="6172199" cy="3642650"/>
          </a:xfrm>
          <a:prstGeom prst="flowChartAlternateProcess">
            <a:avLst/>
          </a:prstGeom>
          <a:solidFill>
            <a:srgbClr val="CCFF99"/>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Tranh 2: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Hai Bà Trưng đã giương cao ngọn cờ khởi nghĩa kêu gọi hào kiệt bốn phương cùng nhân dân cả nước đứng lên đánh đuổi quân Đông Hán cai trị đất nước ta, giành độc lập cho dân tộc. Khởi nghĩa Hai Bà Trưng đã ghi một dấu son sáng chói đầu tiên trong lịch sử giữ nước của dân tộc.</a:t>
            </a:r>
          </a:p>
        </p:txBody>
      </p:sp>
    </p:spTree>
    <p:extLst>
      <p:ext uri="{BB962C8B-B14F-4D97-AF65-F5344CB8AC3E}">
        <p14:creationId xmlns:p14="http://schemas.microsoft.com/office/powerpoint/2010/main" val="304658519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fence and trees&#10;&#10;Description automatically generated">
            <a:extLst>
              <a:ext uri="{FF2B5EF4-FFF2-40B4-BE49-F238E27FC236}">
                <a16:creationId xmlns:a16="http://schemas.microsoft.com/office/drawing/2014/main" id="{CEF51810-D545-38FB-CA79-5BA8615E4901}"/>
              </a:ext>
            </a:extLst>
          </p:cNvPr>
          <p:cNvPicPr>
            <a:picLocks noChangeAspect="1"/>
          </p:cNvPicPr>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Flowchart: Alternate Process 1">
            <a:extLst>
              <a:ext uri="{FF2B5EF4-FFF2-40B4-BE49-F238E27FC236}">
                <a16:creationId xmlns:a16="http://schemas.microsoft.com/office/drawing/2014/main" id="{7493160C-0946-398D-C175-0EC5F8E28BA8}"/>
              </a:ext>
            </a:extLst>
          </p:cNvPr>
          <p:cNvSpPr/>
          <p:nvPr/>
        </p:nvSpPr>
        <p:spPr>
          <a:xfrm>
            <a:off x="234696" y="269748"/>
            <a:ext cx="11722607" cy="6318503"/>
          </a:xfrm>
          <a:custGeom>
            <a:avLst/>
            <a:gdLst>
              <a:gd name="connsiteX0" fmla="*/ 0 w 11558015"/>
              <a:gd name="connsiteY0" fmla="*/ 1039368 h 6236207"/>
              <a:gd name="connsiteX1" fmla="*/ 1039368 w 11558015"/>
              <a:gd name="connsiteY1" fmla="*/ 0 h 6236207"/>
              <a:gd name="connsiteX2" fmla="*/ 10518647 w 11558015"/>
              <a:gd name="connsiteY2" fmla="*/ 0 h 6236207"/>
              <a:gd name="connsiteX3" fmla="*/ 11558015 w 11558015"/>
              <a:gd name="connsiteY3" fmla="*/ 1039368 h 6236207"/>
              <a:gd name="connsiteX4" fmla="*/ 11558015 w 11558015"/>
              <a:gd name="connsiteY4" fmla="*/ 5196839 h 6236207"/>
              <a:gd name="connsiteX5" fmla="*/ 10518647 w 11558015"/>
              <a:gd name="connsiteY5" fmla="*/ 6236207 h 6236207"/>
              <a:gd name="connsiteX6" fmla="*/ 1039368 w 11558015"/>
              <a:gd name="connsiteY6" fmla="*/ 6236207 h 6236207"/>
              <a:gd name="connsiteX7" fmla="*/ 0 w 11558015"/>
              <a:gd name="connsiteY7" fmla="*/ 5196839 h 6236207"/>
              <a:gd name="connsiteX8" fmla="*/ 0 w 11558015"/>
              <a:gd name="connsiteY8" fmla="*/ 1039368 h 6236207"/>
              <a:gd name="connsiteX0" fmla="*/ 0 w 11558015"/>
              <a:gd name="connsiteY0" fmla="*/ 1121664 h 6318503"/>
              <a:gd name="connsiteX1" fmla="*/ 600456 w 11558015"/>
              <a:gd name="connsiteY1" fmla="*/ 0 h 6318503"/>
              <a:gd name="connsiteX2" fmla="*/ 10518647 w 11558015"/>
              <a:gd name="connsiteY2" fmla="*/ 82296 h 6318503"/>
              <a:gd name="connsiteX3" fmla="*/ 11558015 w 11558015"/>
              <a:gd name="connsiteY3" fmla="*/ 1121664 h 6318503"/>
              <a:gd name="connsiteX4" fmla="*/ 11558015 w 11558015"/>
              <a:gd name="connsiteY4" fmla="*/ 5279135 h 6318503"/>
              <a:gd name="connsiteX5" fmla="*/ 10518647 w 11558015"/>
              <a:gd name="connsiteY5" fmla="*/ 6318503 h 6318503"/>
              <a:gd name="connsiteX6" fmla="*/ 1039368 w 11558015"/>
              <a:gd name="connsiteY6" fmla="*/ 6318503 h 6318503"/>
              <a:gd name="connsiteX7" fmla="*/ 0 w 11558015"/>
              <a:gd name="connsiteY7" fmla="*/ 5279135 h 6318503"/>
              <a:gd name="connsiteX8" fmla="*/ 0 w 11558015"/>
              <a:gd name="connsiteY8" fmla="*/ 1121664 h 6318503"/>
              <a:gd name="connsiteX0" fmla="*/ 0 w 11722607"/>
              <a:gd name="connsiteY0" fmla="*/ 1121664 h 6318503"/>
              <a:gd name="connsiteX1" fmla="*/ 600456 w 11722607"/>
              <a:gd name="connsiteY1" fmla="*/ 0 h 6318503"/>
              <a:gd name="connsiteX2" fmla="*/ 10518647 w 11722607"/>
              <a:gd name="connsiteY2" fmla="*/ 82296 h 6318503"/>
              <a:gd name="connsiteX3" fmla="*/ 11722607 w 11722607"/>
              <a:gd name="connsiteY3" fmla="*/ 1149096 h 6318503"/>
              <a:gd name="connsiteX4" fmla="*/ 11558015 w 11722607"/>
              <a:gd name="connsiteY4" fmla="*/ 5279135 h 6318503"/>
              <a:gd name="connsiteX5" fmla="*/ 10518647 w 11722607"/>
              <a:gd name="connsiteY5" fmla="*/ 6318503 h 6318503"/>
              <a:gd name="connsiteX6" fmla="*/ 1039368 w 11722607"/>
              <a:gd name="connsiteY6" fmla="*/ 6318503 h 6318503"/>
              <a:gd name="connsiteX7" fmla="*/ 0 w 11722607"/>
              <a:gd name="connsiteY7" fmla="*/ 5279135 h 6318503"/>
              <a:gd name="connsiteX8" fmla="*/ 0 w 11722607"/>
              <a:gd name="connsiteY8" fmla="*/ 1121664 h 63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607" h="6318503">
                <a:moveTo>
                  <a:pt x="0" y="1121664"/>
                </a:moveTo>
                <a:cubicBezTo>
                  <a:pt x="0" y="547637"/>
                  <a:pt x="26429" y="0"/>
                  <a:pt x="600456" y="0"/>
                </a:cubicBezTo>
                <a:lnTo>
                  <a:pt x="10518647" y="82296"/>
                </a:lnTo>
                <a:cubicBezTo>
                  <a:pt x="11092674" y="82296"/>
                  <a:pt x="11722607" y="575069"/>
                  <a:pt x="11722607" y="1149096"/>
                </a:cubicBezTo>
                <a:lnTo>
                  <a:pt x="11558015" y="5279135"/>
                </a:lnTo>
                <a:cubicBezTo>
                  <a:pt x="11558015" y="5853162"/>
                  <a:pt x="11092674" y="6318503"/>
                  <a:pt x="10518647" y="6318503"/>
                </a:cubicBezTo>
                <a:lnTo>
                  <a:pt x="1039368" y="6318503"/>
                </a:lnTo>
                <a:cubicBezTo>
                  <a:pt x="465341" y="6318503"/>
                  <a:pt x="0" y="5853162"/>
                  <a:pt x="0" y="5279135"/>
                </a:cubicBezTo>
                <a:lnTo>
                  <a:pt x="0" y="11216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screenshot of a computer&#10;&#10;Description automatically generated">
            <a:extLst>
              <a:ext uri="{FF2B5EF4-FFF2-40B4-BE49-F238E27FC236}">
                <a16:creationId xmlns:a16="http://schemas.microsoft.com/office/drawing/2014/main" id="{132BAE4F-C165-97C6-2053-1A78E604DD07}"/>
              </a:ext>
            </a:extLst>
          </p:cNvPr>
          <p:cNvPicPr>
            <a:picLocks noChangeAspect="1"/>
          </p:cNvPicPr>
          <p:nvPr/>
        </p:nvPicPr>
        <p:blipFill rotWithShape="1">
          <a:blip r:embed="rId3">
            <a:extLst>
              <a:ext uri="{28A0092B-C50C-407E-A947-70E740481C1C}">
                <a14:useLocalDpi xmlns:a14="http://schemas.microsoft.com/office/drawing/2010/main" val="0"/>
              </a:ext>
            </a:extLst>
          </a:blip>
          <a:srcRect l="10543" t="38219" r="50844" b="38219"/>
          <a:stretch/>
        </p:blipFill>
        <p:spPr>
          <a:xfrm>
            <a:off x="748285" y="470932"/>
            <a:ext cx="3310128" cy="2397128"/>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1F5D37C8-9293-32E1-DC2C-D281B956AE7E}"/>
              </a:ext>
            </a:extLst>
          </p:cNvPr>
          <p:cNvPicPr>
            <a:picLocks noChangeAspect="1"/>
          </p:cNvPicPr>
          <p:nvPr/>
        </p:nvPicPr>
        <p:blipFill rotWithShape="1">
          <a:blip r:embed="rId3">
            <a:extLst>
              <a:ext uri="{28A0092B-C50C-407E-A947-70E740481C1C}">
                <a14:useLocalDpi xmlns:a14="http://schemas.microsoft.com/office/drawing/2010/main" val="0"/>
              </a:ext>
            </a:extLst>
          </a:blip>
          <a:srcRect l="49820" t="37727" r="11567" b="38712"/>
          <a:stretch/>
        </p:blipFill>
        <p:spPr>
          <a:xfrm>
            <a:off x="7014141" y="346705"/>
            <a:ext cx="3482476" cy="2521939"/>
          </a:xfrm>
          <a:prstGeom prst="rect">
            <a:avLst/>
          </a:prstGeom>
        </p:spPr>
      </p:pic>
      <p:sp>
        <p:nvSpPr>
          <p:cNvPr id="13" name="Flowchart: Alternate Process 12">
            <a:extLst>
              <a:ext uri="{FF2B5EF4-FFF2-40B4-BE49-F238E27FC236}">
                <a16:creationId xmlns:a16="http://schemas.microsoft.com/office/drawing/2014/main" id="{5EF5E39E-C4E5-FD70-1F8C-F3853FE03AC6}"/>
              </a:ext>
            </a:extLst>
          </p:cNvPr>
          <p:cNvSpPr/>
          <p:nvPr/>
        </p:nvSpPr>
        <p:spPr>
          <a:xfrm>
            <a:off x="207267" y="3069245"/>
            <a:ext cx="4575045" cy="2609180"/>
          </a:xfrm>
          <a:prstGeom prst="flowChartAlternateProcess">
            <a:avLst/>
          </a:prstGeom>
          <a:solidFill>
            <a:srgbClr val="CCFF99"/>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rPr>
              <a:t>Tranh 3: </a:t>
            </a:r>
            <a:r>
              <a:rPr lang="en-GB" sz="2800" dirty="0">
                <a:solidFill>
                  <a:schemeClr val="tx1"/>
                </a:solidFill>
              </a:rPr>
              <a:t>Anh </a:t>
            </a:r>
            <a:r>
              <a:rPr lang="en-GB" sz="2800" dirty="0" err="1">
                <a:solidFill>
                  <a:schemeClr val="tx1"/>
                </a:solidFill>
              </a:rPr>
              <a:t>hùng</a:t>
            </a:r>
            <a:r>
              <a:rPr lang="en-GB" sz="2800" dirty="0">
                <a:solidFill>
                  <a:schemeClr val="tx1"/>
                </a:solidFill>
              </a:rPr>
              <a:t> </a:t>
            </a:r>
            <a:r>
              <a:rPr lang="en-GB" sz="2800" dirty="0" err="1">
                <a:solidFill>
                  <a:schemeClr val="tx1"/>
                </a:solidFill>
              </a:rPr>
              <a:t>Nguyễn</a:t>
            </a:r>
            <a:r>
              <a:rPr lang="en-GB" sz="2800" dirty="0">
                <a:solidFill>
                  <a:schemeClr val="tx1"/>
                </a:solidFill>
              </a:rPr>
              <a:t> </a:t>
            </a:r>
            <a:r>
              <a:rPr lang="en-GB" sz="2800" dirty="0" err="1">
                <a:solidFill>
                  <a:schemeClr val="tx1"/>
                </a:solidFill>
              </a:rPr>
              <a:t>Viết</a:t>
            </a:r>
            <a:r>
              <a:rPr lang="en-GB" sz="2800" dirty="0">
                <a:solidFill>
                  <a:schemeClr val="tx1"/>
                </a:solidFill>
              </a:rPr>
              <a:t> Xuân: </a:t>
            </a:r>
            <a:r>
              <a:rPr lang="en-GB" sz="2800" dirty="0" err="1">
                <a:solidFill>
                  <a:schemeClr val="tx1"/>
                </a:solidFill>
              </a:rPr>
              <a:t>dũng</a:t>
            </a:r>
            <a:r>
              <a:rPr lang="en-GB" sz="2800" dirty="0">
                <a:solidFill>
                  <a:schemeClr val="tx1"/>
                </a:solidFill>
              </a:rPr>
              <a:t> </a:t>
            </a:r>
            <a:r>
              <a:rPr lang="en-GB" sz="2800" dirty="0" err="1">
                <a:solidFill>
                  <a:schemeClr val="tx1"/>
                </a:solidFill>
              </a:rPr>
              <a:t>cảm</a:t>
            </a:r>
            <a:r>
              <a:rPr lang="en-GB" sz="2800" dirty="0">
                <a:solidFill>
                  <a:schemeClr val="tx1"/>
                </a:solidFill>
              </a:rPr>
              <a:t> </a:t>
            </a:r>
            <a:r>
              <a:rPr lang="en-GB" sz="2800" dirty="0" err="1">
                <a:solidFill>
                  <a:schemeClr val="tx1"/>
                </a:solidFill>
              </a:rPr>
              <a:t>chiến</a:t>
            </a:r>
            <a:r>
              <a:rPr lang="en-GB" sz="2800" dirty="0">
                <a:solidFill>
                  <a:schemeClr val="tx1"/>
                </a:solidFill>
              </a:rPr>
              <a:t> </a:t>
            </a:r>
            <a:r>
              <a:rPr lang="en-GB" sz="2800" dirty="0" err="1">
                <a:solidFill>
                  <a:schemeClr val="tx1"/>
                </a:solidFill>
              </a:rPr>
              <a:t>đấu</a:t>
            </a:r>
            <a:r>
              <a:rPr lang="en-GB" sz="2800" dirty="0">
                <a:solidFill>
                  <a:schemeClr val="tx1"/>
                </a:solidFill>
              </a:rPr>
              <a:t>, </a:t>
            </a:r>
            <a:r>
              <a:rPr lang="en-GB" sz="2800" dirty="0" err="1">
                <a:solidFill>
                  <a:schemeClr val="tx1"/>
                </a:solidFill>
              </a:rPr>
              <a:t>góp</a:t>
            </a:r>
            <a:r>
              <a:rPr lang="en-GB" sz="2800" dirty="0">
                <a:solidFill>
                  <a:schemeClr val="tx1"/>
                </a:solidFill>
              </a:rPr>
              <a:t> </a:t>
            </a:r>
            <a:r>
              <a:rPr lang="en-GB" sz="2800" dirty="0" err="1">
                <a:solidFill>
                  <a:schemeClr val="tx1"/>
                </a:solidFill>
              </a:rPr>
              <a:t>phần</a:t>
            </a:r>
            <a:r>
              <a:rPr lang="en-GB" sz="2800" dirty="0">
                <a:solidFill>
                  <a:schemeClr val="tx1"/>
                </a:solidFill>
              </a:rPr>
              <a:t> </a:t>
            </a:r>
            <a:r>
              <a:rPr lang="en-GB" sz="2800" dirty="0" err="1">
                <a:solidFill>
                  <a:schemeClr val="tx1"/>
                </a:solidFill>
              </a:rPr>
              <a:t>vào</a:t>
            </a:r>
            <a:r>
              <a:rPr lang="en-GB" sz="2800" dirty="0">
                <a:solidFill>
                  <a:schemeClr val="tx1"/>
                </a:solidFill>
              </a:rPr>
              <a:t> </a:t>
            </a:r>
            <a:r>
              <a:rPr lang="en-GB" sz="2800" dirty="0" err="1">
                <a:solidFill>
                  <a:schemeClr val="tx1"/>
                </a:solidFill>
              </a:rPr>
              <a:t>thắng</a:t>
            </a:r>
            <a:r>
              <a:rPr lang="en-GB" sz="2800" dirty="0">
                <a:solidFill>
                  <a:schemeClr val="tx1"/>
                </a:solidFill>
              </a:rPr>
              <a:t> </a:t>
            </a:r>
            <a:r>
              <a:rPr lang="en-GB" sz="2800" dirty="0" err="1">
                <a:solidFill>
                  <a:schemeClr val="tx1"/>
                </a:solidFill>
              </a:rPr>
              <a:t>lợi</a:t>
            </a:r>
            <a:r>
              <a:rPr lang="en-GB" sz="2800" dirty="0">
                <a:solidFill>
                  <a:schemeClr val="tx1"/>
                </a:solidFill>
              </a:rPr>
              <a:t> </a:t>
            </a:r>
            <a:r>
              <a:rPr lang="en-GB" sz="2800" dirty="0" err="1">
                <a:solidFill>
                  <a:schemeClr val="tx1"/>
                </a:solidFill>
              </a:rPr>
              <a:t>chung</a:t>
            </a:r>
            <a:r>
              <a:rPr lang="en-GB" sz="2800" dirty="0">
                <a:solidFill>
                  <a:schemeClr val="tx1"/>
                </a:solidFill>
              </a:rPr>
              <a:t> </a:t>
            </a:r>
            <a:r>
              <a:rPr lang="en-GB" sz="2800" dirty="0" err="1">
                <a:solidFill>
                  <a:schemeClr val="tx1"/>
                </a:solidFill>
              </a:rPr>
              <a:t>của</a:t>
            </a:r>
            <a:r>
              <a:rPr lang="en-GB" sz="2800" dirty="0">
                <a:solidFill>
                  <a:schemeClr val="tx1"/>
                </a:solidFill>
              </a:rPr>
              <a:t> </a:t>
            </a:r>
            <a:r>
              <a:rPr lang="en-GB" sz="2800" dirty="0" err="1">
                <a:solidFill>
                  <a:schemeClr val="tx1"/>
                </a:solidFill>
              </a:rPr>
              <a:t>chiến</a:t>
            </a:r>
            <a:r>
              <a:rPr lang="en-GB" sz="2800" dirty="0">
                <a:solidFill>
                  <a:schemeClr val="tx1"/>
                </a:solidFill>
              </a:rPr>
              <a:t> </a:t>
            </a:r>
            <a:r>
              <a:rPr lang="en-GB" sz="2800" dirty="0" err="1">
                <a:solidFill>
                  <a:schemeClr val="tx1"/>
                </a:solidFill>
              </a:rPr>
              <a:t>dịch</a:t>
            </a:r>
            <a:r>
              <a:rPr lang="en-GB" sz="2800" dirty="0">
                <a:solidFill>
                  <a:schemeClr val="tx1"/>
                </a:solidFill>
              </a:rPr>
              <a:t> </a:t>
            </a:r>
            <a:r>
              <a:rPr lang="en-GB" sz="2800" dirty="0" err="1">
                <a:solidFill>
                  <a:schemeClr val="tx1"/>
                </a:solidFill>
              </a:rPr>
              <a:t>lịch</a:t>
            </a:r>
            <a:r>
              <a:rPr lang="en-GB" sz="2800" dirty="0">
                <a:solidFill>
                  <a:schemeClr val="tx1"/>
                </a:solidFill>
              </a:rPr>
              <a:t> </a:t>
            </a:r>
            <a:r>
              <a:rPr lang="en-GB" sz="2800" dirty="0" err="1">
                <a:solidFill>
                  <a:schemeClr val="tx1"/>
                </a:solidFill>
              </a:rPr>
              <a:t>sử</a:t>
            </a:r>
            <a:r>
              <a:rPr lang="en-GB" sz="2800" dirty="0">
                <a:solidFill>
                  <a:schemeClr val="tx1"/>
                </a:solidFill>
              </a:rPr>
              <a:t> </a:t>
            </a:r>
            <a:r>
              <a:rPr lang="en-GB" sz="2800" dirty="0" err="1">
                <a:solidFill>
                  <a:schemeClr val="tx1"/>
                </a:solidFill>
              </a:rPr>
              <a:t>Điện</a:t>
            </a:r>
            <a:r>
              <a:rPr lang="en-GB" sz="2800" dirty="0">
                <a:solidFill>
                  <a:schemeClr val="tx1"/>
                </a:solidFill>
              </a:rPr>
              <a:t> </a:t>
            </a:r>
            <a:r>
              <a:rPr lang="en-GB" sz="2800" dirty="0" err="1">
                <a:solidFill>
                  <a:schemeClr val="tx1"/>
                </a:solidFill>
              </a:rPr>
              <a:t>Biên</a:t>
            </a:r>
            <a:r>
              <a:rPr lang="en-GB" sz="2800" dirty="0">
                <a:solidFill>
                  <a:schemeClr val="tx1"/>
                </a:solidFill>
              </a:rPr>
              <a:t> </a:t>
            </a:r>
            <a:r>
              <a:rPr lang="en-GB" sz="2800" dirty="0" err="1">
                <a:solidFill>
                  <a:schemeClr val="tx1"/>
                </a:solidFill>
              </a:rPr>
              <a:t>Phủ</a:t>
            </a:r>
            <a:r>
              <a:rPr lang="en-GB" sz="2800" dirty="0">
                <a:solidFill>
                  <a:schemeClr val="tx1"/>
                </a:solidFill>
              </a:rPr>
              <a:t>.</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Flowchart: Alternate Process 21">
            <a:extLst>
              <a:ext uri="{FF2B5EF4-FFF2-40B4-BE49-F238E27FC236}">
                <a16:creationId xmlns:a16="http://schemas.microsoft.com/office/drawing/2014/main" id="{5B041CB0-F617-666A-7FAA-C4E67FB91F57}"/>
              </a:ext>
            </a:extLst>
          </p:cNvPr>
          <p:cNvSpPr/>
          <p:nvPr/>
        </p:nvSpPr>
        <p:spPr>
          <a:xfrm>
            <a:off x="5669281" y="2945601"/>
            <a:ext cx="5879592" cy="2732824"/>
          </a:xfrm>
          <a:prstGeom prst="flowChartAlternateProcess">
            <a:avLst/>
          </a:prstGeom>
          <a:solidFill>
            <a:srgbClr val="CCFF99"/>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latin typeface="Calibri" panose="020F0502020204030204" pitchFamily="34" charset="0"/>
                <a:ea typeface="Calibri" panose="020F0502020204030204" pitchFamily="34" charset="0"/>
                <a:cs typeface="Calibri" panose="020F0502020204030204" pitchFamily="34" charset="0"/>
              </a:rPr>
              <a:t>Tranh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Đội tuyển bóng đá nữ quốc gia Việt Nam 2023: giành quyền tham dự </a:t>
            </a:r>
            <a:r>
              <a:rPr lang="vi-VN"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World</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Cup</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2023, nâng tầm vị thế và hình ảnh của bóng đá nữ nước nhà trên trường quốc tế.</a:t>
            </a:r>
          </a:p>
        </p:txBody>
      </p:sp>
    </p:spTree>
    <p:extLst>
      <p:ext uri="{BB962C8B-B14F-4D97-AF65-F5344CB8AC3E}">
        <p14:creationId xmlns:p14="http://schemas.microsoft.com/office/powerpoint/2010/main" val="30989457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81</TotalTime>
  <Words>816</Words>
  <Application>Microsoft Office PowerPoint</Application>
  <PresentationFormat>Widescreen</PresentationFormat>
  <Paragraphs>47</Paragraphs>
  <Slides>16</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#9Slide07 Crocante</vt:lpstr>
      <vt:lpstr>#9Slide06 LesFruits</vt:lpstr>
      <vt:lpstr>#9Slide03 AllRoundGothic</vt:lpstr>
      <vt:lpstr>Arial</vt:lpstr>
      <vt:lpstr>#9Slide05 Habano</vt:lpstr>
      <vt:lpstr>#9Slide03 Dekar</vt:lpstr>
      <vt:lpstr>Calibri</vt:lpstr>
      <vt:lpstr>Aptos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VO THI YEN NHI</cp:lastModifiedBy>
  <cp:revision>2</cp:revision>
  <dcterms:created xsi:type="dcterms:W3CDTF">2024-08-02T12:13:39Z</dcterms:created>
  <dcterms:modified xsi:type="dcterms:W3CDTF">2024-08-02T13:34:55Z</dcterms:modified>
</cp:coreProperties>
</file>