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26"/>
  </p:notesMasterIdLst>
  <p:sldIdLst>
    <p:sldId id="281" r:id="rId3"/>
    <p:sldId id="259" r:id="rId4"/>
    <p:sldId id="271" r:id="rId5"/>
    <p:sldId id="284" r:id="rId6"/>
    <p:sldId id="292" r:id="rId7"/>
    <p:sldId id="311" r:id="rId8"/>
    <p:sldId id="310" r:id="rId9"/>
    <p:sldId id="275" r:id="rId10"/>
    <p:sldId id="294" r:id="rId11"/>
    <p:sldId id="297" r:id="rId12"/>
    <p:sldId id="298" r:id="rId13"/>
    <p:sldId id="274" r:id="rId14"/>
    <p:sldId id="299" r:id="rId15"/>
    <p:sldId id="300" r:id="rId16"/>
    <p:sldId id="312" r:id="rId17"/>
    <p:sldId id="313" r:id="rId18"/>
    <p:sldId id="256" r:id="rId19"/>
    <p:sldId id="261" r:id="rId20"/>
    <p:sldId id="264" r:id="rId21"/>
    <p:sldId id="265" r:id="rId22"/>
    <p:sldId id="266" r:id="rId23"/>
    <p:sldId id="267" r:id="rId24"/>
    <p:sldId id="306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4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771F-3036-B142-8CB1-BF70FF1DA61C}" type="datetimeFigureOut">
              <a:rPr lang="en-VN" smtClean="0"/>
              <a:t>02/26/2025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D781F-0D3A-094E-BB69-94AE5102491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6982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D781F-0D3A-094E-BB69-94AE51024917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2652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D781F-0D3A-094E-BB69-94AE51024917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132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2.wav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image" Target="../media/image14.png"/><Relationship Id="rId9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8F29496-1A23-93BD-8B98-920D11615CB0}"/>
              </a:ext>
            </a:extLst>
          </p:cNvPr>
          <p:cNvSpPr txBox="1">
            <a:spLocks/>
          </p:cNvSpPr>
          <p:nvPr/>
        </p:nvSpPr>
        <p:spPr>
          <a:xfrm>
            <a:off x="373626" y="-1253613"/>
            <a:ext cx="11444748" cy="654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Thứ </a:t>
            </a:r>
            <a:r>
              <a:rPr lang="vi-VN" sz="4800" b="1" kern="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 ngày   tháng  năm </a:t>
            </a:r>
            <a:endParaRPr lang="vi-VN" sz="4800" b="1" kern="0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endParaRPr lang="vi-VN" sz="4800" b="1" kern="0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vi-VN" sz="4800" b="1" u="sng" kern="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Tiếng Việt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Nói và nghe: Kể chuyện: </a:t>
            </a:r>
            <a:r>
              <a:rPr lang="vi-VN" sz="4800" kern="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Danh tướng Lý Thường Kiệt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9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22">
            <a:extLst>
              <a:ext uri="{FF2B5EF4-FFF2-40B4-BE49-F238E27FC236}">
                <a16:creationId xmlns:a16="http://schemas.microsoft.com/office/drawing/2014/main" id="{CD7E1C33-C3E3-D6C4-D7F7-3EB07AEA64D7}"/>
              </a:ext>
            </a:extLst>
          </p:cNvPr>
          <p:cNvSpPr/>
          <p:nvPr/>
        </p:nvSpPr>
        <p:spPr>
          <a:xfrm>
            <a:off x="1328811" y="1711582"/>
            <a:ext cx="9534377" cy="3893520"/>
          </a:xfrm>
          <a:custGeom>
            <a:avLst/>
            <a:gdLst/>
            <a:ahLst/>
            <a:cxnLst/>
            <a:rect l="l" t="t" r="r" b="b"/>
            <a:pathLst>
              <a:path w="3766667" h="1894408" extrusionOk="0">
                <a:moveTo>
                  <a:pt x="27608" y="0"/>
                </a:moveTo>
                <a:lnTo>
                  <a:pt x="3739059" y="0"/>
                </a:lnTo>
                <a:cubicBezTo>
                  <a:pt x="3754307" y="0"/>
                  <a:pt x="3766667" y="12361"/>
                  <a:pt x="3766667" y="27608"/>
                </a:cubicBezTo>
                <a:lnTo>
                  <a:pt x="3766667" y="1866800"/>
                </a:lnTo>
                <a:cubicBezTo>
                  <a:pt x="3766667" y="1882047"/>
                  <a:pt x="3754307" y="1894408"/>
                  <a:pt x="3739059" y="1894408"/>
                </a:cubicBezTo>
                <a:lnTo>
                  <a:pt x="27608" y="1894408"/>
                </a:lnTo>
                <a:cubicBezTo>
                  <a:pt x="12361" y="1894408"/>
                  <a:pt x="0" y="1882047"/>
                  <a:pt x="0" y="1866800"/>
                </a:cubicBezTo>
                <a:lnTo>
                  <a:pt x="0" y="27608"/>
                </a:lnTo>
                <a:cubicBezTo>
                  <a:pt x="0" y="12361"/>
                  <a:pt x="12361" y="0"/>
                  <a:pt x="27608" y="0"/>
                </a:cubicBezTo>
                <a:close/>
              </a:path>
            </a:pathLst>
          </a:custGeom>
          <a:solidFill>
            <a:srgbClr val="986F56"/>
          </a:solidFill>
          <a:ln w="9525" cap="flat" cmpd="sng">
            <a:solidFill>
              <a:srgbClr val="2449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283;p22">
            <a:extLst>
              <a:ext uri="{FF2B5EF4-FFF2-40B4-BE49-F238E27FC236}">
                <a16:creationId xmlns:a16="http://schemas.microsoft.com/office/drawing/2014/main" id="{492E6A51-ACA4-56B8-387F-3759CA1151A3}"/>
              </a:ext>
            </a:extLst>
          </p:cNvPr>
          <p:cNvSpPr txBox="1"/>
          <p:nvPr/>
        </p:nvSpPr>
        <p:spPr>
          <a:xfrm>
            <a:off x="2785870" y="2735012"/>
            <a:ext cx="5930428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/>
              </a:rPr>
              <a:t>Kể chuyện theo nhóm đôi </a:t>
            </a:r>
            <a:endParaRPr sz="60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286;p22">
            <a:extLst>
              <a:ext uri="{FF2B5EF4-FFF2-40B4-BE49-F238E27FC236}">
                <a16:creationId xmlns:a16="http://schemas.microsoft.com/office/drawing/2014/main" id="{92FC7D73-C0FE-6AF4-47FC-40B650A48B3C}"/>
              </a:ext>
            </a:extLst>
          </p:cNvPr>
          <p:cNvSpPr/>
          <p:nvPr/>
        </p:nvSpPr>
        <p:spPr>
          <a:xfrm>
            <a:off x="187301" y="2065099"/>
            <a:ext cx="1655187" cy="4082681"/>
          </a:xfrm>
          <a:custGeom>
            <a:avLst/>
            <a:gdLst/>
            <a:ahLst/>
            <a:cxnLst/>
            <a:rect l="l" t="t" r="r" b="b"/>
            <a:pathLst>
              <a:path w="486744" h="1200602" extrusionOk="0">
                <a:moveTo>
                  <a:pt x="0" y="0"/>
                </a:moveTo>
                <a:lnTo>
                  <a:pt x="486743" y="0"/>
                </a:lnTo>
                <a:lnTo>
                  <a:pt x="486743" y="1200602"/>
                </a:lnTo>
                <a:lnTo>
                  <a:pt x="0" y="1200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Google Shape;287;p22">
            <a:extLst>
              <a:ext uri="{FF2B5EF4-FFF2-40B4-BE49-F238E27FC236}">
                <a16:creationId xmlns:a16="http://schemas.microsoft.com/office/drawing/2014/main" id="{612B8098-E9E0-ADF9-6B9F-EE4E9A3A1317}"/>
              </a:ext>
            </a:extLst>
          </p:cNvPr>
          <p:cNvSpPr/>
          <p:nvPr/>
        </p:nvSpPr>
        <p:spPr>
          <a:xfrm>
            <a:off x="10349513" y="2065099"/>
            <a:ext cx="1536111" cy="4082681"/>
          </a:xfrm>
          <a:custGeom>
            <a:avLst/>
            <a:gdLst/>
            <a:ahLst/>
            <a:cxnLst/>
            <a:rect l="l" t="t" r="r" b="b"/>
            <a:pathLst>
              <a:path w="437239" h="1162097" extrusionOk="0">
                <a:moveTo>
                  <a:pt x="0" y="0"/>
                </a:moveTo>
                <a:lnTo>
                  <a:pt x="437239" y="0"/>
                </a:lnTo>
                <a:lnTo>
                  <a:pt x="437239" y="1162097"/>
                </a:lnTo>
                <a:lnTo>
                  <a:pt x="0" y="11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5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2;p23">
            <a:extLst>
              <a:ext uri="{FF2B5EF4-FFF2-40B4-BE49-F238E27FC236}">
                <a16:creationId xmlns:a16="http://schemas.microsoft.com/office/drawing/2014/main" id="{8E3D4246-71A5-E1A0-97B6-DCBECF0CDC9D}"/>
              </a:ext>
            </a:extLst>
          </p:cNvPr>
          <p:cNvSpPr/>
          <p:nvPr/>
        </p:nvSpPr>
        <p:spPr>
          <a:xfrm>
            <a:off x="1423191" y="1765301"/>
            <a:ext cx="9534377" cy="4795219"/>
          </a:xfrm>
          <a:prstGeom prst="roundRect">
            <a:avLst>
              <a:gd name="adj" fmla="val 7900"/>
            </a:avLst>
          </a:prstGeom>
          <a:solidFill>
            <a:srgbClr val="986F56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295;p23">
            <a:extLst>
              <a:ext uri="{FF2B5EF4-FFF2-40B4-BE49-F238E27FC236}">
                <a16:creationId xmlns:a16="http://schemas.microsoft.com/office/drawing/2014/main" id="{E6CE4903-EEF4-485C-38E6-88D745354707}"/>
              </a:ext>
            </a:extLst>
          </p:cNvPr>
          <p:cNvSpPr/>
          <p:nvPr/>
        </p:nvSpPr>
        <p:spPr>
          <a:xfrm>
            <a:off x="3625443" y="2950371"/>
            <a:ext cx="5129871" cy="3610149"/>
          </a:xfrm>
          <a:custGeom>
            <a:avLst/>
            <a:gdLst/>
            <a:ahLst/>
            <a:cxnLst/>
            <a:rect l="l" t="t" r="r" b="b"/>
            <a:pathLst>
              <a:path w="1385001" h="974695" extrusionOk="0">
                <a:moveTo>
                  <a:pt x="0" y="0"/>
                </a:moveTo>
                <a:lnTo>
                  <a:pt x="1385001" y="0"/>
                </a:lnTo>
                <a:lnTo>
                  <a:pt x="1385001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6BC806-3B47-4718-9860-DC823B2C1190}"/>
              </a:ext>
            </a:extLst>
          </p:cNvPr>
          <p:cNvSpPr/>
          <p:nvPr/>
        </p:nvSpPr>
        <p:spPr>
          <a:xfrm>
            <a:off x="2464236" y="655286"/>
            <a:ext cx="7263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 dirty="0">
                <a:ln/>
                <a:solidFill>
                  <a:srgbClr val="FF0000"/>
                </a:solidFill>
                <a:effectLst/>
              </a:rPr>
              <a:t>Tìm kiếm tài năng nhí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1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1;p24">
            <a:extLst>
              <a:ext uri="{FF2B5EF4-FFF2-40B4-BE49-F238E27FC236}">
                <a16:creationId xmlns:a16="http://schemas.microsoft.com/office/drawing/2014/main" id="{64DB88C3-A078-AF92-3C66-58739939C012}"/>
              </a:ext>
            </a:extLst>
          </p:cNvPr>
          <p:cNvSpPr/>
          <p:nvPr/>
        </p:nvSpPr>
        <p:spPr>
          <a:xfrm rot="161894">
            <a:off x="5837677" y="1685968"/>
            <a:ext cx="5399696" cy="4044863"/>
          </a:xfrm>
          <a:custGeom>
            <a:avLst/>
            <a:gdLst/>
            <a:ahLst/>
            <a:cxnLst/>
            <a:rect l="l" t="t" r="r" b="b"/>
            <a:pathLst>
              <a:path w="9554678" h="7157322" extrusionOk="0">
                <a:moveTo>
                  <a:pt x="0" y="0"/>
                </a:moveTo>
                <a:lnTo>
                  <a:pt x="9554678" y="0"/>
                </a:lnTo>
                <a:lnTo>
                  <a:pt x="9554678" y="7157323"/>
                </a:lnTo>
                <a:lnTo>
                  <a:pt x="0" y="7157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303;p24">
            <a:extLst>
              <a:ext uri="{FF2B5EF4-FFF2-40B4-BE49-F238E27FC236}">
                <a16:creationId xmlns:a16="http://schemas.microsoft.com/office/drawing/2014/main" id="{6C449802-B514-A274-9C9D-EDFCD0D702D4}"/>
              </a:ext>
            </a:extLst>
          </p:cNvPr>
          <p:cNvSpPr txBox="1"/>
          <p:nvPr/>
        </p:nvSpPr>
        <p:spPr>
          <a:xfrm>
            <a:off x="840679" y="2240213"/>
            <a:ext cx="4765083" cy="237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endParaRPr sz="700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221716"/>
                </a:solidFill>
                <a:latin typeface="UTM Avo" panose="02040603050506020204" pitchFamily="18"/>
              </a:rPr>
              <a:t>Trao đổi </a:t>
            </a: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221716"/>
                </a:solidFill>
                <a:latin typeface="UTM Avo" panose="02040603050506020204" pitchFamily="18"/>
              </a:rPr>
              <a:t>về câu chuyện</a:t>
            </a:r>
            <a:endParaRPr sz="4800" b="1" dirty="0">
              <a:solidFill>
                <a:srgbClr val="221716"/>
              </a:solidFill>
              <a:latin typeface="UTM Avo" panose="02040603050506020204" pitchFamily="18"/>
            </a:endParaRPr>
          </a:p>
        </p:txBody>
      </p:sp>
      <p:pic>
        <p:nvPicPr>
          <p:cNvPr id="7" name="Google Shape;305;p24" descr="Lịch Sử Việt Nam Bằng Tranh Màu, Bìa Cứng - Lý Thường Kiệt">
            <a:extLst>
              <a:ext uri="{FF2B5EF4-FFF2-40B4-BE49-F238E27FC236}">
                <a16:creationId xmlns:a16="http://schemas.microsoft.com/office/drawing/2014/main" id="{37EB1FEC-5E5A-53CB-14CF-C351138D23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4878" y="1130300"/>
            <a:ext cx="4039023" cy="51562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2;p25">
            <a:extLst>
              <a:ext uri="{FF2B5EF4-FFF2-40B4-BE49-F238E27FC236}">
                <a16:creationId xmlns:a16="http://schemas.microsoft.com/office/drawing/2014/main" id="{8FDD5E9B-9AE0-E241-353A-6F5F1A3980E8}"/>
              </a:ext>
            </a:extLst>
          </p:cNvPr>
          <p:cNvSpPr/>
          <p:nvPr/>
        </p:nvSpPr>
        <p:spPr>
          <a:xfrm>
            <a:off x="589793" y="1930400"/>
            <a:ext cx="4632975" cy="3098302"/>
          </a:xfrm>
          <a:custGeom>
            <a:avLst/>
            <a:gdLst/>
            <a:ahLst/>
            <a:cxnLst/>
            <a:rect l="l" t="t" r="r" b="b"/>
            <a:pathLst>
              <a:path w="1376685" h="920658" extrusionOk="0">
                <a:moveTo>
                  <a:pt x="0" y="0"/>
                </a:moveTo>
                <a:lnTo>
                  <a:pt x="1376685" y="0"/>
                </a:lnTo>
                <a:lnTo>
                  <a:pt x="1376685" y="920658"/>
                </a:lnTo>
                <a:lnTo>
                  <a:pt x="0" y="920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313;p25">
            <a:extLst>
              <a:ext uri="{FF2B5EF4-FFF2-40B4-BE49-F238E27FC236}">
                <a16:creationId xmlns:a16="http://schemas.microsoft.com/office/drawing/2014/main" id="{93A32AB0-FD9B-E64B-40B9-DF0D124E4DB8}"/>
              </a:ext>
            </a:extLst>
          </p:cNvPr>
          <p:cNvSpPr/>
          <p:nvPr/>
        </p:nvSpPr>
        <p:spPr>
          <a:xfrm>
            <a:off x="5399744" y="1145047"/>
            <a:ext cx="6546450" cy="407588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25400" cap="flat" cmpd="sng">
            <a:solidFill>
              <a:srgbClr val="986F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44000" anchor="ctr" anchorCtr="0">
            <a:noAutofit/>
          </a:bodyPr>
          <a:lstStyle/>
          <a:p>
            <a:pPr algn="just"/>
            <a:r>
              <a:rPr lang="vi-VN" sz="4000" spc="-150" dirty="0">
                <a:solidFill>
                  <a:schemeClr val="bg1"/>
                </a:solidFill>
                <a:latin typeface="UTM Avo" panose="02040603050506020204" pitchFamily="18"/>
              </a:rPr>
              <a:t>a) Câu chuyện trên cho thấy điều gì về tài năng của Lý Thường Kiệt? </a:t>
            </a:r>
            <a:endParaRPr sz="4000" spc="-15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7853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9;p26">
            <a:extLst>
              <a:ext uri="{FF2B5EF4-FFF2-40B4-BE49-F238E27FC236}">
                <a16:creationId xmlns:a16="http://schemas.microsoft.com/office/drawing/2014/main" id="{D4B75067-3868-2DD8-3447-AFC750974547}"/>
              </a:ext>
            </a:extLst>
          </p:cNvPr>
          <p:cNvSpPr/>
          <p:nvPr/>
        </p:nvSpPr>
        <p:spPr>
          <a:xfrm>
            <a:off x="162232" y="332546"/>
            <a:ext cx="11592233" cy="711199"/>
          </a:xfrm>
          <a:prstGeom prst="wedgeRoundRectCallout">
            <a:avLst>
              <a:gd name="adj1" fmla="val -20602"/>
              <a:gd name="adj2" fmla="val 43382"/>
              <a:gd name="adj3" fmla="val 0"/>
            </a:avLst>
          </a:prstGeom>
          <a:solidFill>
            <a:schemeClr val="lt1"/>
          </a:solidFill>
          <a:ln w="25400" cap="flat" cmpd="sng">
            <a:solidFill>
              <a:srgbClr val="986F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44000" anchor="ctr" anchorCtr="0">
            <a:noAutofit/>
          </a:bodyPr>
          <a:lstStyle/>
          <a:p>
            <a:pPr algn="ctr"/>
            <a:r>
              <a:rPr lang="vi-VN" sz="3600" spc="-150" dirty="0">
                <a:solidFill>
                  <a:schemeClr val="bg1"/>
                </a:solidFill>
                <a:latin typeface="UTM Avo" panose="02040603050506020204" pitchFamily="18"/>
              </a:rPr>
              <a:t>a) Câu chuyện trên cho thấy điều gì về tài năng của Lý Thường Kiệt? </a:t>
            </a:r>
            <a:endParaRPr sz="3600" spc="-15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Google Shape;320;p26">
            <a:extLst>
              <a:ext uri="{FF2B5EF4-FFF2-40B4-BE49-F238E27FC236}">
                <a16:creationId xmlns:a16="http://schemas.microsoft.com/office/drawing/2014/main" id="{B4B08797-15F4-2C37-415B-08184256E097}"/>
              </a:ext>
            </a:extLst>
          </p:cNvPr>
          <p:cNvSpPr txBox="1"/>
          <p:nvPr/>
        </p:nvSpPr>
        <p:spPr>
          <a:xfrm>
            <a:off x="609430" y="1320743"/>
            <a:ext cx="10973135" cy="449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vi-VN" sz="3200" b="1" spc="-150" dirty="0">
                <a:solidFill>
                  <a:schemeClr val="bg1"/>
                </a:solidFill>
                <a:latin typeface="UTM Avo" panose="02040603050506020204" pitchFamily="18"/>
              </a:rPr>
              <a:t>Lý Thường Kiệt là người</a:t>
            </a:r>
            <a:endParaRPr sz="3200" spc="-15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buSzPct val="130000"/>
            </a:pPr>
            <a:r>
              <a:rPr lang="vi-VN" sz="3200" spc="-150" dirty="0">
                <a:solidFill>
                  <a:srgbClr val="FF0000"/>
                </a:solidFill>
                <a:latin typeface="UTM Avo" panose="02040603050506020204" pitchFamily="18"/>
              </a:rPr>
              <a:t>* Có tài quân sự: </a:t>
            </a:r>
          </a:p>
          <a:p>
            <a:pPr algn="just">
              <a:buSzPct val="130000"/>
            </a:pPr>
            <a:r>
              <a:rPr lang="vi-VN" sz="3200" spc="-150" dirty="0">
                <a:solidFill>
                  <a:schemeClr val="bg1"/>
                </a:solidFill>
                <a:latin typeface="UTM Avo" panose="02040603050506020204" pitchFamily="18"/>
              </a:rPr>
              <a:t>+ Biết chủ động chặn đứng âm mưu xâm lược của địch;</a:t>
            </a:r>
          </a:p>
          <a:p>
            <a:pPr algn="just">
              <a:buSzPct val="130000"/>
            </a:pPr>
            <a:r>
              <a:rPr lang="vi-VN" sz="3200" spc="-150" dirty="0">
                <a:solidFill>
                  <a:schemeClr val="bg1"/>
                </a:solidFill>
                <a:latin typeface="UTM Avo" panose="02040603050506020204" pitchFamily="18"/>
              </a:rPr>
              <a:t>+ Lập mưu đánh thắng địch;</a:t>
            </a:r>
            <a:endParaRPr sz="3200" spc="-15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buSzPct val="130000"/>
            </a:pPr>
            <a:r>
              <a:rPr lang="vi-VN" sz="3200" spc="-150" dirty="0">
                <a:solidFill>
                  <a:schemeClr val="bg1"/>
                </a:solidFill>
                <a:latin typeface="UTM Avo" panose="02040603050506020204" pitchFamily="18"/>
              </a:rPr>
              <a:t>+ Chọn lúc địch yếu nhất để tấn công; </a:t>
            </a:r>
          </a:p>
          <a:p>
            <a:pPr algn="just">
              <a:buSzPct val="130000"/>
            </a:pPr>
            <a:r>
              <a:rPr lang="vi-VN" sz="3200" spc="-150" dirty="0">
                <a:solidFill>
                  <a:schemeClr val="bg1"/>
                </a:solidFill>
                <a:latin typeface="UTM Avo" panose="02040603050506020204" pitchFamily="18"/>
              </a:rPr>
              <a:t>+ Biết cách động viên quân sĩ đánh giặc giữ nước. </a:t>
            </a:r>
            <a:endParaRPr sz="3200" spc="-15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buSzPct val="130000"/>
            </a:pPr>
            <a:r>
              <a:rPr lang="vi-VN" sz="3200" spc="-150" dirty="0">
                <a:solidFill>
                  <a:srgbClr val="FF0000"/>
                </a:solidFill>
                <a:latin typeface="UTM Avo" panose="02040603050506020204" pitchFamily="18"/>
              </a:rPr>
              <a:t>* Ông là người cứng rắn, quyết tâm nhưng cũng rất mềm dẻo: </a:t>
            </a:r>
            <a:r>
              <a:rPr lang="vi-VN" sz="3200" spc="-150" dirty="0">
                <a:solidFill>
                  <a:schemeClr val="bg1"/>
                </a:solidFill>
                <a:latin typeface="UTM Avo" panose="02040603050506020204" pitchFamily="18"/>
              </a:rPr>
              <a:t>sẵn sàng cho người nghị hoà mở lối rút cho giặc để sớm kết thúc chiến tranh, để cuộc sống của người dân được trở lại yên bình.</a:t>
            </a:r>
            <a:endParaRPr sz="3200" spc="-15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3716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12;p25">
            <a:extLst>
              <a:ext uri="{FF2B5EF4-FFF2-40B4-BE49-F238E27FC236}">
                <a16:creationId xmlns:a16="http://schemas.microsoft.com/office/drawing/2014/main" id="{8FDD5E9B-9AE0-E241-353A-6F5F1A3980E8}"/>
              </a:ext>
            </a:extLst>
          </p:cNvPr>
          <p:cNvSpPr/>
          <p:nvPr/>
        </p:nvSpPr>
        <p:spPr>
          <a:xfrm>
            <a:off x="589793" y="1930400"/>
            <a:ext cx="4632975" cy="3098302"/>
          </a:xfrm>
          <a:custGeom>
            <a:avLst/>
            <a:gdLst/>
            <a:ahLst/>
            <a:cxnLst/>
            <a:rect l="l" t="t" r="r" b="b"/>
            <a:pathLst>
              <a:path w="1376685" h="920658" extrusionOk="0">
                <a:moveTo>
                  <a:pt x="0" y="0"/>
                </a:moveTo>
                <a:lnTo>
                  <a:pt x="1376685" y="0"/>
                </a:lnTo>
                <a:lnTo>
                  <a:pt x="1376685" y="920658"/>
                </a:lnTo>
                <a:lnTo>
                  <a:pt x="0" y="920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Google Shape;314;p25">
            <a:extLst>
              <a:ext uri="{FF2B5EF4-FFF2-40B4-BE49-F238E27FC236}">
                <a16:creationId xmlns:a16="http://schemas.microsoft.com/office/drawing/2014/main" id="{3DC7D464-1B1E-51E2-D069-0E65E7DA3F5D}"/>
              </a:ext>
            </a:extLst>
          </p:cNvPr>
          <p:cNvSpPr/>
          <p:nvPr/>
        </p:nvSpPr>
        <p:spPr>
          <a:xfrm>
            <a:off x="5405970" y="1297857"/>
            <a:ext cx="6196237" cy="483747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25400" cap="flat" cmpd="sng">
            <a:solidFill>
              <a:srgbClr val="986F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44000" anchor="ctr" anchorCtr="0">
            <a:noAutofit/>
          </a:bodyPr>
          <a:lstStyle/>
          <a:p>
            <a:pPr algn="just"/>
            <a:r>
              <a:rPr lang="vi-VN" sz="4400" spc="-150" dirty="0">
                <a:solidFill>
                  <a:schemeClr val="bg1"/>
                </a:solidFill>
                <a:latin typeface="UTM Avo" panose="02040603050506020204" pitchFamily="18"/>
              </a:rPr>
              <a:t>b) Chi tiết nào trong câu chuyện </a:t>
            </a:r>
            <a:r>
              <a:rPr lang="vi-VN" sz="4000" spc="-150" dirty="0">
                <a:solidFill>
                  <a:schemeClr val="bg1"/>
                </a:solidFill>
                <a:latin typeface="UTM Avo" panose="02040603050506020204" pitchFamily="18"/>
              </a:rPr>
              <a:t>gây</a:t>
            </a:r>
            <a:r>
              <a:rPr lang="vi-VN" sz="4400" spc="-150" dirty="0">
                <a:solidFill>
                  <a:schemeClr val="bg1"/>
                </a:solidFill>
                <a:latin typeface="UTM Avo" panose="02040603050506020204" pitchFamily="18"/>
              </a:rPr>
              <a:t> ấn tượng mạnh nhất đối với em? Vì sao?</a:t>
            </a:r>
            <a:endParaRPr sz="4400" spc="-15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6828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4792EB-C56C-4656-8281-C292F6F8649D}"/>
              </a:ext>
            </a:extLst>
          </p:cNvPr>
          <p:cNvSpPr/>
          <p:nvPr/>
        </p:nvSpPr>
        <p:spPr>
          <a:xfrm>
            <a:off x="1093680" y="1875954"/>
            <a:ext cx="1029961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6600" b="1" spc="-150" dirty="0">
                <a:ln/>
                <a:solidFill>
                  <a:schemeClr val="accent4"/>
                </a:solidFill>
              </a:rPr>
              <a:t>Vận dụng </a:t>
            </a:r>
            <a:endParaRPr lang="en-US" sz="16600" b="1" cap="none" spc="-15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26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0C5DF56-EFEF-4FC4-8BCF-7A209BDCA61E}"/>
              </a:ext>
            </a:extLst>
          </p:cNvPr>
          <p:cNvSpPr txBox="1"/>
          <p:nvPr/>
        </p:nvSpPr>
        <p:spPr>
          <a:xfrm>
            <a:off x="-291361" y="9801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LẬT MẢNH GHÉP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5E296-85F3-46D0-AC94-9B5E687B2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24" y="874353"/>
            <a:ext cx="5383266" cy="51519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0347C8-F90B-4E65-A94A-5779B72158B0}"/>
              </a:ext>
            </a:extLst>
          </p:cNvPr>
          <p:cNvSpPr/>
          <p:nvPr/>
        </p:nvSpPr>
        <p:spPr>
          <a:xfrm>
            <a:off x="3117824" y="874352"/>
            <a:ext cx="2690027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96E0EF-47C8-4761-A17A-72E3A05B18C8}"/>
              </a:ext>
            </a:extLst>
          </p:cNvPr>
          <p:cNvSpPr/>
          <p:nvPr/>
        </p:nvSpPr>
        <p:spPr>
          <a:xfrm>
            <a:off x="5811063" y="860563"/>
            <a:ext cx="2690027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A34FED-849E-45A4-92CA-FDF4ED01E10C}"/>
              </a:ext>
            </a:extLst>
          </p:cNvPr>
          <p:cNvSpPr/>
          <p:nvPr/>
        </p:nvSpPr>
        <p:spPr>
          <a:xfrm>
            <a:off x="3114612" y="3450326"/>
            <a:ext cx="2690027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E3DDCE-AD2A-417E-9B6B-C311D059298C}"/>
              </a:ext>
            </a:extLst>
          </p:cNvPr>
          <p:cNvSpPr/>
          <p:nvPr/>
        </p:nvSpPr>
        <p:spPr>
          <a:xfrm>
            <a:off x="5807851" y="3436537"/>
            <a:ext cx="2690027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hlinkClick r:id="rId5" action="ppaction://hlinksldjump"/>
            <a:extLst>
              <a:ext uri="{FF2B5EF4-FFF2-40B4-BE49-F238E27FC236}">
                <a16:creationId xmlns:a16="http://schemas.microsoft.com/office/drawing/2014/main" id="{3202F459-7B0A-4999-AE4A-DDB9DEF57794}"/>
              </a:ext>
            </a:extLst>
          </p:cNvPr>
          <p:cNvSpPr txBox="1"/>
          <p:nvPr/>
        </p:nvSpPr>
        <p:spPr>
          <a:xfrm>
            <a:off x="2914855" y="803448"/>
            <a:ext cx="308953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hlinkClick r:id="rId6" action="ppaction://hlinksldjump"/>
            <a:extLst>
              <a:ext uri="{FF2B5EF4-FFF2-40B4-BE49-F238E27FC236}">
                <a16:creationId xmlns:a16="http://schemas.microsoft.com/office/drawing/2014/main" id="{EC03058E-CD3D-4AA1-A24F-EDB0DA2F1044}"/>
              </a:ext>
            </a:extLst>
          </p:cNvPr>
          <p:cNvSpPr txBox="1"/>
          <p:nvPr/>
        </p:nvSpPr>
        <p:spPr>
          <a:xfrm>
            <a:off x="5548488" y="719983"/>
            <a:ext cx="308953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hlinkClick r:id="rId7" action="ppaction://hlinksldjump"/>
            <a:extLst>
              <a:ext uri="{FF2B5EF4-FFF2-40B4-BE49-F238E27FC236}">
                <a16:creationId xmlns:a16="http://schemas.microsoft.com/office/drawing/2014/main" id="{119BFEDB-63C7-41D6-BCBA-AF3DD5F1AF13}"/>
              </a:ext>
            </a:extLst>
          </p:cNvPr>
          <p:cNvSpPr txBox="1"/>
          <p:nvPr/>
        </p:nvSpPr>
        <p:spPr>
          <a:xfrm>
            <a:off x="2788387" y="3286894"/>
            <a:ext cx="308953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23">
            <a:hlinkClick r:id="rId8" action="ppaction://hlinksldjump"/>
            <a:extLst>
              <a:ext uri="{FF2B5EF4-FFF2-40B4-BE49-F238E27FC236}">
                <a16:creationId xmlns:a16="http://schemas.microsoft.com/office/drawing/2014/main" id="{8C4FD82B-EDED-4D50-B6EF-16991BC6C71A}"/>
              </a:ext>
            </a:extLst>
          </p:cNvPr>
          <p:cNvSpPr txBox="1"/>
          <p:nvPr/>
        </p:nvSpPr>
        <p:spPr>
          <a:xfrm>
            <a:off x="5480019" y="3246791"/>
            <a:ext cx="308953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Arrow: Right 2">
            <a:hlinkClick r:id="rId9" action="ppaction://hlinksldjump"/>
            <a:extLst>
              <a:ext uri="{FF2B5EF4-FFF2-40B4-BE49-F238E27FC236}">
                <a16:creationId xmlns:a16="http://schemas.microsoft.com/office/drawing/2014/main" id="{AE295003-4498-4F36-A904-1983F79AA6A5}"/>
              </a:ext>
            </a:extLst>
          </p:cNvPr>
          <p:cNvSpPr/>
          <p:nvPr/>
        </p:nvSpPr>
        <p:spPr>
          <a:xfrm>
            <a:off x="10127673" y="5652655"/>
            <a:ext cx="1246909" cy="373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1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DC1638-CBFB-40E5-B228-DE523FE58358}"/>
              </a:ext>
            </a:extLst>
          </p:cNvPr>
          <p:cNvSpPr/>
          <p:nvPr/>
        </p:nvSpPr>
        <p:spPr>
          <a:xfrm>
            <a:off x="560773" y="183875"/>
            <a:ext cx="11122241" cy="1100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0" dirty="0">
                <a:solidFill>
                  <a:schemeClr val="bg1"/>
                </a:solidFill>
                <a:effectLst/>
                <a:latin typeface="+mj-lt"/>
              </a:rPr>
              <a:t>Câu 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1: Đây là huyện nào?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A066AF-F14F-472E-9BC6-70CD5ECFB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817" y="1409398"/>
            <a:ext cx="4037367" cy="5264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0D8A17-A5E5-4D68-B783-3BC78E815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419" y="1464818"/>
            <a:ext cx="385674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23DF7B-1944-4264-B6B4-77B71F494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49604" r="49708" b="26667"/>
          <a:stretch/>
        </p:blipFill>
        <p:spPr>
          <a:xfrm>
            <a:off x="560773" y="1631257"/>
            <a:ext cx="6028396" cy="406055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DC1638-CBFB-40E5-B228-DE523FE58358}"/>
              </a:ext>
            </a:extLst>
          </p:cNvPr>
          <p:cNvSpPr/>
          <p:nvPr/>
        </p:nvSpPr>
        <p:spPr>
          <a:xfrm>
            <a:off x="560773" y="183875"/>
            <a:ext cx="11122241" cy="1100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0" dirty="0">
                <a:solidFill>
                  <a:schemeClr val="bg1"/>
                </a:solidFill>
                <a:effectLst/>
                <a:latin typeface="+mj-lt"/>
              </a:rPr>
              <a:t>Câu 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+mj-lt"/>
              </a:rPr>
              <a:t>2: </a:t>
            </a:r>
            <a:r>
              <a:rPr lang="vi-VN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Đây là gì?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F7DC99-E395-46B2-B4F8-754C62FD4FC7}"/>
              </a:ext>
            </a:extLst>
          </p:cNvPr>
          <p:cNvSpPr/>
          <p:nvPr/>
        </p:nvSpPr>
        <p:spPr>
          <a:xfrm>
            <a:off x="6809173" y="2563092"/>
            <a:ext cx="4873841" cy="17456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Bảng xếp hạng Di tích quốc gia Đền thờ Tăng Bạt Hổ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00752F-6AD2-45B9-94DD-113D342E1B12}"/>
              </a:ext>
            </a:extLst>
          </p:cNvPr>
          <p:cNvSpPr/>
          <p:nvPr/>
        </p:nvSpPr>
        <p:spPr>
          <a:xfrm>
            <a:off x="807901" y="2705725"/>
            <a:ext cx="108416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800" b="1" cap="none" spc="-150" dirty="0">
                <a:ln/>
                <a:solidFill>
                  <a:srgbClr val="FF0000"/>
                </a:solidFill>
                <a:effectLst/>
              </a:rPr>
              <a:t>Trò chơi “ tiếp sức”</a:t>
            </a:r>
            <a:endParaRPr lang="en-US" sz="8800" b="1" cap="none" spc="-15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DC1638-CBFB-40E5-B228-DE523FE58358}"/>
              </a:ext>
            </a:extLst>
          </p:cNvPr>
          <p:cNvSpPr/>
          <p:nvPr/>
        </p:nvSpPr>
        <p:spPr>
          <a:xfrm>
            <a:off x="560773" y="183875"/>
            <a:ext cx="11122241" cy="1100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0" dirty="0">
                <a:solidFill>
                  <a:schemeClr val="bg1"/>
                </a:solidFill>
                <a:effectLst/>
                <a:latin typeface="+mj-lt"/>
              </a:rPr>
              <a:t>Câu 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+mj-lt"/>
              </a:rPr>
              <a:t>2: </a:t>
            </a:r>
            <a:r>
              <a:rPr lang="vi-VN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Đây là gì?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F7DC99-E395-46B2-B4F8-754C62FD4FC7}"/>
              </a:ext>
            </a:extLst>
          </p:cNvPr>
          <p:cNvSpPr/>
          <p:nvPr/>
        </p:nvSpPr>
        <p:spPr>
          <a:xfrm>
            <a:off x="6809173" y="2563092"/>
            <a:ext cx="4873841" cy="17456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Tượng đài Tăng Bạc Hổ tại huyện Hoài Ân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7E3476-53FD-48A4-A0C8-E73B1718B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68" y="1559287"/>
            <a:ext cx="5874702" cy="37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DC1638-CBFB-40E5-B228-DE523FE58358}"/>
              </a:ext>
            </a:extLst>
          </p:cNvPr>
          <p:cNvSpPr/>
          <p:nvPr/>
        </p:nvSpPr>
        <p:spPr>
          <a:xfrm>
            <a:off x="560773" y="183875"/>
            <a:ext cx="11122241" cy="1100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0" dirty="0">
                <a:solidFill>
                  <a:schemeClr val="bg1"/>
                </a:solidFill>
                <a:effectLst/>
                <a:latin typeface="+mj-lt"/>
              </a:rPr>
              <a:t>Câu 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+mj-lt"/>
              </a:rPr>
              <a:t>2: </a:t>
            </a:r>
            <a:r>
              <a:rPr lang="vi-VN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Đây là đường gì?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F7DC99-E395-46B2-B4F8-754C62FD4FC7}"/>
              </a:ext>
            </a:extLst>
          </p:cNvPr>
          <p:cNvSpPr/>
          <p:nvPr/>
        </p:nvSpPr>
        <p:spPr>
          <a:xfrm>
            <a:off x="6809173" y="2563092"/>
            <a:ext cx="4873841" cy="17456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Đường Tăng Bạc Hổ tại TP Quy Nhơn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05142-0C69-4FE4-9958-553677AC7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 t="47985" r="5926" b="28286"/>
          <a:stretch/>
        </p:blipFill>
        <p:spPr>
          <a:xfrm>
            <a:off x="734291" y="1745673"/>
            <a:ext cx="5826576" cy="40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0C5DF56-EFEF-4FC4-8BCF-7A209BDCA61E}"/>
              </a:ext>
            </a:extLst>
          </p:cNvPr>
          <p:cNvSpPr txBox="1"/>
          <p:nvPr/>
        </p:nvSpPr>
        <p:spPr>
          <a:xfrm>
            <a:off x="-291361" y="9801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LẬT MẢNH GHÉP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5E296-85F3-46D0-AC94-9B5E687B2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367" y="867457"/>
            <a:ext cx="5383266" cy="5151948"/>
          </a:xfrm>
          <a:prstGeom prst="rect">
            <a:avLst/>
          </a:prstGeom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FBE937B2-06C3-4474-B2C7-2454DB7B0826}"/>
              </a:ext>
            </a:extLst>
          </p:cNvPr>
          <p:cNvSpPr/>
          <p:nvPr/>
        </p:nvSpPr>
        <p:spPr>
          <a:xfrm>
            <a:off x="291362" y="1039092"/>
            <a:ext cx="2396420" cy="2189018"/>
          </a:xfrm>
          <a:prstGeom prst="borderCallout1">
            <a:avLst>
              <a:gd name="adj1" fmla="val 21435"/>
              <a:gd name="adj2" fmla="val 100578"/>
              <a:gd name="adj3" fmla="val 90433"/>
              <a:gd name="adj4" fmla="val 1278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 Cần Vương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1763E0AE-78F8-4764-9A67-67C22666AAD3}"/>
              </a:ext>
            </a:extLst>
          </p:cNvPr>
          <p:cNvSpPr/>
          <p:nvPr/>
        </p:nvSpPr>
        <p:spPr>
          <a:xfrm>
            <a:off x="351990" y="3399745"/>
            <a:ext cx="2335792" cy="3070328"/>
          </a:xfrm>
          <a:prstGeom prst="borderCallout1">
            <a:avLst>
              <a:gd name="adj1" fmla="val 53713"/>
              <a:gd name="adj2" fmla="val 100578"/>
              <a:gd name="adj3" fmla="val 17912"/>
              <a:gd name="adj4" fmla="val 12748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1887: sang Lào, Thái Lan, Nhật Bản, Trung Quốc</a:t>
            </a: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63AE8BCA-36ED-46BD-A032-6553F2643869}"/>
              </a:ext>
            </a:extLst>
          </p:cNvPr>
          <p:cNvSpPr/>
          <p:nvPr/>
        </p:nvSpPr>
        <p:spPr>
          <a:xfrm>
            <a:off x="9145926" y="867457"/>
            <a:ext cx="2754712" cy="1543234"/>
          </a:xfrm>
          <a:prstGeom prst="borderCallout1">
            <a:avLst>
              <a:gd name="adj1" fmla="val 32194"/>
              <a:gd name="adj2" fmla="val -10"/>
              <a:gd name="adj3" fmla="val 89167"/>
              <a:gd name="adj4" fmla="val -1194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1904: gia nhập Duy Tân hội</a:t>
            </a: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24897E52-1C57-4539-9437-7988BF8A2F0D}"/>
              </a:ext>
            </a:extLst>
          </p:cNvPr>
          <p:cNvSpPr/>
          <p:nvPr/>
        </p:nvSpPr>
        <p:spPr>
          <a:xfrm>
            <a:off x="9145926" y="2549237"/>
            <a:ext cx="2754712" cy="1543234"/>
          </a:xfrm>
          <a:prstGeom prst="borderCallout1">
            <a:avLst>
              <a:gd name="adj1" fmla="val 32194"/>
              <a:gd name="adj2" fmla="val -10"/>
              <a:gd name="adj3" fmla="val 40433"/>
              <a:gd name="adj4" fmla="val -1345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1905: trở về nước</a:t>
            </a:r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603A71E1-8299-4B81-9076-0156FE065AAA}"/>
              </a:ext>
            </a:extLst>
          </p:cNvPr>
          <p:cNvSpPr/>
          <p:nvPr/>
        </p:nvSpPr>
        <p:spPr>
          <a:xfrm>
            <a:off x="9145926" y="4217163"/>
            <a:ext cx="2754712" cy="2189018"/>
          </a:xfrm>
          <a:prstGeom prst="borderCallout1">
            <a:avLst>
              <a:gd name="adj1" fmla="val 32194"/>
              <a:gd name="adj2" fmla="val -10"/>
              <a:gd name="adj3" fmla="val 21446"/>
              <a:gd name="adj4" fmla="val -1496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1906: mất tại Huế</a:t>
            </a:r>
          </a:p>
        </p:txBody>
      </p:sp>
    </p:spTree>
    <p:extLst>
      <p:ext uri="{BB962C8B-B14F-4D97-AF65-F5344CB8AC3E}">
        <p14:creationId xmlns:p14="http://schemas.microsoft.com/office/powerpoint/2010/main" val="348472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D56D1D0-6071-BDB2-4A6B-3608359F43DF}"/>
              </a:ext>
            </a:extLst>
          </p:cNvPr>
          <p:cNvGrpSpPr>
            <a:grpSpLocks noChangeAspect="1"/>
          </p:cNvGrpSpPr>
          <p:nvPr/>
        </p:nvGrpSpPr>
        <p:grpSpPr>
          <a:xfrm>
            <a:off x="295650" y="1119984"/>
            <a:ext cx="11790339" cy="5598315"/>
            <a:chOff x="233117" y="936477"/>
            <a:chExt cx="17832551" cy="8467293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F4BDE94-6371-96E9-B365-1D3D35A850A9}"/>
                </a:ext>
              </a:extLst>
            </p:cNvPr>
            <p:cNvSpPr/>
            <p:nvPr/>
          </p:nvSpPr>
          <p:spPr>
            <a:xfrm rot="-10800000">
              <a:off x="11079483" y="5143500"/>
              <a:ext cx="4796114" cy="3670037"/>
            </a:xfrm>
            <a:custGeom>
              <a:avLst/>
              <a:gdLst/>
              <a:ahLst/>
              <a:cxnLst/>
              <a:rect l="l" t="t" r="r" b="b"/>
              <a:pathLst>
                <a:path w="4796114" h="3670037">
                  <a:moveTo>
                    <a:pt x="0" y="0"/>
                  </a:moveTo>
                  <a:lnTo>
                    <a:pt x="4796114" y="0"/>
                  </a:lnTo>
                  <a:lnTo>
                    <a:pt x="4796114" y="3670037"/>
                  </a:lnTo>
                  <a:lnTo>
                    <a:pt x="0" y="3670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96" t="-15830" r="-16796" b="-144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3E4F65F0-811D-EFA8-FFE1-9D21601E888F}"/>
                </a:ext>
              </a:extLst>
            </p:cNvPr>
            <p:cNvSpPr/>
            <p:nvPr/>
          </p:nvSpPr>
          <p:spPr>
            <a:xfrm flipV="1">
              <a:off x="1028700" y="2262356"/>
              <a:ext cx="10993119" cy="6275893"/>
            </a:xfrm>
            <a:custGeom>
              <a:avLst/>
              <a:gdLst/>
              <a:ahLst/>
              <a:cxnLst/>
              <a:rect l="l" t="t" r="r" b="b"/>
              <a:pathLst>
                <a:path w="10993119" h="6275893">
                  <a:moveTo>
                    <a:pt x="0" y="6275893"/>
                  </a:moveTo>
                  <a:lnTo>
                    <a:pt x="10993119" y="6275893"/>
                  </a:lnTo>
                  <a:lnTo>
                    <a:pt x="10993119" y="0"/>
                  </a:lnTo>
                  <a:lnTo>
                    <a:pt x="0" y="0"/>
                  </a:lnTo>
                  <a:lnTo>
                    <a:pt x="0" y="6275893"/>
                  </a:lnTo>
                  <a:close/>
                </a:path>
              </a:pathLst>
            </a:custGeom>
            <a:blipFill>
              <a:blip r:embed="rId3"/>
              <a:stretch>
                <a:fillRect t="-30920" r="-102940" b="-12324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CEBAFE0-D619-ACBC-EE49-47EC8215BD20}"/>
                </a:ext>
              </a:extLst>
            </p:cNvPr>
            <p:cNvSpPr/>
            <p:nvPr/>
          </p:nvSpPr>
          <p:spPr>
            <a:xfrm>
              <a:off x="5611549" y="1844792"/>
              <a:ext cx="819470" cy="835128"/>
            </a:xfrm>
            <a:custGeom>
              <a:avLst/>
              <a:gdLst/>
              <a:ahLst/>
              <a:cxnLst/>
              <a:rect l="l" t="t" r="r" b="b"/>
              <a:pathLst>
                <a:path w="819470" h="835128">
                  <a:moveTo>
                    <a:pt x="0" y="0"/>
                  </a:moveTo>
                  <a:lnTo>
                    <a:pt x="819469" y="0"/>
                  </a:lnTo>
                  <a:lnTo>
                    <a:pt x="819469" y="835129"/>
                  </a:lnTo>
                  <a:lnTo>
                    <a:pt x="0" y="835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EC82B72C-B5D2-1915-0E51-D9C14D005054}"/>
                </a:ext>
              </a:extLst>
            </p:cNvPr>
            <p:cNvGrpSpPr/>
            <p:nvPr/>
          </p:nvGrpSpPr>
          <p:grpSpPr>
            <a:xfrm rot="-152458">
              <a:off x="11283859" y="936477"/>
              <a:ext cx="6781809" cy="5649589"/>
              <a:chOff x="721235" y="-76501"/>
              <a:chExt cx="6095309" cy="5077699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782E67F3-5911-1FFD-F8AD-E06D829221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235" y="-76501"/>
                <a:ext cx="6095309" cy="5077699"/>
              </a:xfrm>
              <a:custGeom>
                <a:avLst/>
                <a:gdLst/>
                <a:ahLst/>
                <a:cxnLst/>
                <a:rect l="l" t="t" r="r" b="b"/>
                <a:pathLst>
                  <a:path w="6806057" h="5669788">
                    <a:moveTo>
                      <a:pt x="5290566" y="5437124"/>
                    </a:moveTo>
                    <a:cubicBezTo>
                      <a:pt x="5011674" y="5539486"/>
                      <a:pt x="4777232" y="5415153"/>
                      <a:pt x="4531233" y="5525135"/>
                    </a:cubicBezTo>
                    <a:cubicBezTo>
                      <a:pt x="4512056" y="5584571"/>
                      <a:pt x="4359783" y="5417058"/>
                      <a:pt x="4172712" y="5479542"/>
                    </a:cubicBezTo>
                    <a:cubicBezTo>
                      <a:pt x="3915410" y="5422519"/>
                      <a:pt x="3472815" y="5531104"/>
                      <a:pt x="3219196" y="5430520"/>
                    </a:cubicBezTo>
                    <a:cubicBezTo>
                      <a:pt x="2840482" y="5248910"/>
                      <a:pt x="2390140" y="5282946"/>
                      <a:pt x="1966087" y="5270881"/>
                    </a:cubicBezTo>
                    <a:cubicBezTo>
                      <a:pt x="1430782" y="5056759"/>
                      <a:pt x="975360" y="5005832"/>
                      <a:pt x="450596" y="4811014"/>
                    </a:cubicBezTo>
                    <a:cubicBezTo>
                      <a:pt x="0" y="4736338"/>
                      <a:pt x="131064" y="5072380"/>
                      <a:pt x="102362" y="3883152"/>
                    </a:cubicBezTo>
                    <a:cubicBezTo>
                      <a:pt x="104775" y="2663571"/>
                      <a:pt x="114300" y="1529334"/>
                      <a:pt x="89154" y="190500"/>
                    </a:cubicBezTo>
                    <a:cubicBezTo>
                      <a:pt x="201930" y="153543"/>
                      <a:pt x="398272" y="204216"/>
                      <a:pt x="626110" y="229235"/>
                    </a:cubicBezTo>
                    <a:cubicBezTo>
                      <a:pt x="815721" y="204216"/>
                      <a:pt x="1116203" y="126873"/>
                      <a:pt x="1370330" y="150114"/>
                    </a:cubicBezTo>
                    <a:cubicBezTo>
                      <a:pt x="1336675" y="129159"/>
                      <a:pt x="1628394" y="131699"/>
                      <a:pt x="1766951" y="149225"/>
                    </a:cubicBezTo>
                    <a:cubicBezTo>
                      <a:pt x="2131187" y="0"/>
                      <a:pt x="2096008" y="294386"/>
                      <a:pt x="2416556" y="307975"/>
                    </a:cubicBezTo>
                    <a:cubicBezTo>
                      <a:pt x="2410587" y="384175"/>
                      <a:pt x="2732024" y="257429"/>
                      <a:pt x="2784221" y="421767"/>
                    </a:cubicBezTo>
                    <a:cubicBezTo>
                      <a:pt x="3048000" y="477393"/>
                      <a:pt x="3190494" y="852170"/>
                      <a:pt x="3487293" y="931672"/>
                    </a:cubicBezTo>
                    <a:cubicBezTo>
                      <a:pt x="3508756" y="972058"/>
                      <a:pt x="3714623" y="885825"/>
                      <a:pt x="3993515" y="1011047"/>
                    </a:cubicBezTo>
                    <a:cubicBezTo>
                      <a:pt x="4692523" y="989584"/>
                      <a:pt x="5601208" y="993648"/>
                      <a:pt x="6395974" y="994283"/>
                    </a:cubicBezTo>
                    <a:cubicBezTo>
                      <a:pt x="6452616" y="2355596"/>
                      <a:pt x="6371082" y="3700653"/>
                      <a:pt x="6428867" y="5103876"/>
                    </a:cubicBezTo>
                    <a:cubicBezTo>
                      <a:pt x="6310376" y="5669788"/>
                      <a:pt x="6806057" y="5571363"/>
                      <a:pt x="5290566" y="5437124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5748" r="-191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B1CF1EC-19CD-C918-F2EE-339EE160C979}"/>
                </a:ext>
              </a:extLst>
            </p:cNvPr>
            <p:cNvSpPr/>
            <p:nvPr/>
          </p:nvSpPr>
          <p:spPr>
            <a:xfrm rot="-472910">
              <a:off x="233117" y="5840606"/>
              <a:ext cx="2369504" cy="3563164"/>
            </a:xfrm>
            <a:custGeom>
              <a:avLst/>
              <a:gdLst/>
              <a:ahLst/>
              <a:cxnLst/>
              <a:rect l="l" t="t" r="r" b="b"/>
              <a:pathLst>
                <a:path w="2369504" h="3563164">
                  <a:moveTo>
                    <a:pt x="0" y="0"/>
                  </a:moveTo>
                  <a:lnTo>
                    <a:pt x="2369504" y="0"/>
                  </a:lnTo>
                  <a:lnTo>
                    <a:pt x="2369504" y="3563164"/>
                  </a:lnTo>
                  <a:lnTo>
                    <a:pt x="0" y="3563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6ABB6D9A-986A-88AE-C448-27A336618BBE}"/>
                </a:ext>
              </a:extLst>
            </p:cNvPr>
            <p:cNvSpPr/>
            <p:nvPr/>
          </p:nvSpPr>
          <p:spPr>
            <a:xfrm>
              <a:off x="9927661" y="5806084"/>
              <a:ext cx="3255521" cy="2262587"/>
            </a:xfrm>
            <a:custGeom>
              <a:avLst/>
              <a:gdLst/>
              <a:ahLst/>
              <a:cxnLst/>
              <a:rect l="l" t="t" r="r" b="b"/>
              <a:pathLst>
                <a:path w="3255521" h="2262587">
                  <a:moveTo>
                    <a:pt x="0" y="0"/>
                  </a:moveTo>
                  <a:lnTo>
                    <a:pt x="3255520" y="0"/>
                  </a:lnTo>
                  <a:lnTo>
                    <a:pt x="3255520" y="2262587"/>
                  </a:lnTo>
                  <a:lnTo>
                    <a:pt x="0" y="2262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495E1-3DA0-84E1-181A-C44D704048C0}"/>
              </a:ext>
            </a:extLst>
          </p:cNvPr>
          <p:cNvSpPr txBox="1"/>
          <p:nvPr/>
        </p:nvSpPr>
        <p:spPr>
          <a:xfrm>
            <a:off x="1425467" y="2391355"/>
            <a:ext cx="6096000" cy="2922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Luyện kể và ôn tập kiến thức đã học</a:t>
            </a:r>
            <a:endParaRPr lang="en-US" sz="2400" dirty="0">
              <a:solidFill>
                <a:sysClr val="windowText" lastClr="000000"/>
              </a:solidFill>
              <a:latin typeface="UTM Avo" panose="02040603050506020204" pitchFamily="18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</a:rPr>
              <a:t>Chuẩn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</a:rPr>
              <a:t>bị</a:t>
            </a:r>
            <a:endParaRPr lang="en-US" sz="2400" dirty="0">
              <a:solidFill>
                <a:sysClr val="windowText" lastClr="000000"/>
              </a:solidFill>
              <a:latin typeface="UTM Avo" panose="02040603050506020204" pitchFamily="18"/>
            </a:endParaRPr>
          </a:p>
          <a:p>
            <a:pPr>
              <a:lnSpc>
                <a:spcPct val="200000"/>
              </a:lnSpc>
            </a:pPr>
            <a:r>
              <a:rPr lang="vi-VN" sz="24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Bài đọc 2: Mít tinh mừng độc  lập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vi-VN" sz="2400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9831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9;p6">
            <a:extLst>
              <a:ext uri="{FF2B5EF4-FFF2-40B4-BE49-F238E27FC236}">
                <a16:creationId xmlns:a16="http://schemas.microsoft.com/office/drawing/2014/main" id="{7FFC83A9-A8C0-A1F8-2663-025212917535}"/>
              </a:ext>
            </a:extLst>
          </p:cNvPr>
          <p:cNvSpPr txBox="1"/>
          <p:nvPr/>
        </p:nvSpPr>
        <p:spPr>
          <a:xfrm>
            <a:off x="0" y="1777311"/>
            <a:ext cx="4150087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endParaRPr sz="800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rgbClr val="221716"/>
                </a:solidFill>
                <a:latin typeface="UTM Avo" panose="02040603050506020204" pitchFamily="18"/>
              </a:rPr>
              <a:t>Nghe </a:t>
            </a:r>
            <a:endParaRPr sz="800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rgbClr val="221716"/>
                </a:solidFill>
                <a:latin typeface="UTM Avo" panose="02040603050506020204" pitchFamily="18"/>
              </a:rPr>
              <a:t>kể chuyện</a:t>
            </a:r>
            <a:endParaRPr sz="5400" b="1" dirty="0">
              <a:solidFill>
                <a:srgbClr val="221716"/>
              </a:solidFill>
              <a:latin typeface="UTM Avo" panose="02040603050506020204" pitchFamily="18"/>
            </a:endParaRPr>
          </a:p>
        </p:txBody>
      </p:sp>
      <p:pic>
        <p:nvPicPr>
          <p:cNvPr id="5" name="Google Shape;158;p7">
            <a:extLst>
              <a:ext uri="{FF2B5EF4-FFF2-40B4-BE49-F238E27FC236}">
                <a16:creationId xmlns:a16="http://schemas.microsoft.com/office/drawing/2014/main" id="{EF277879-B464-4C3F-9AD0-88C4FAFE18A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98351" y="767547"/>
            <a:ext cx="7379110" cy="53229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7">
            <a:extLst>
              <a:ext uri="{FF2B5EF4-FFF2-40B4-BE49-F238E27FC236}">
                <a16:creationId xmlns:a16="http://schemas.microsoft.com/office/drawing/2014/main" id="{4FD94235-7A69-E299-EA6B-9D41DDA70437}"/>
              </a:ext>
            </a:extLst>
          </p:cNvPr>
          <p:cNvSpPr txBox="1"/>
          <p:nvPr/>
        </p:nvSpPr>
        <p:spPr>
          <a:xfrm>
            <a:off x="2409709" y="293472"/>
            <a:ext cx="7136606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dk1"/>
                </a:solidFill>
                <a:latin typeface="UTM Avo" panose="02040603050506020204" pitchFamily="18"/>
              </a:rPr>
              <a:t>Quan sát tranh minh họa và nghe kể chuyện </a:t>
            </a:r>
            <a:r>
              <a:rPr lang="vi-VN" sz="2400" b="1" i="1" dirty="0">
                <a:solidFill>
                  <a:schemeClr val="dk1"/>
                </a:solidFill>
                <a:latin typeface="UTM Avo" panose="02040603050506020204" pitchFamily="18"/>
              </a:rPr>
              <a:t>Danh tướng Lý Thường Kiệt</a:t>
            </a:r>
            <a:endParaRPr sz="2400" b="1" i="1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pic>
        <p:nvPicPr>
          <p:cNvPr id="4" name="Google Shape;158;p7">
            <a:extLst>
              <a:ext uri="{FF2B5EF4-FFF2-40B4-BE49-F238E27FC236}">
                <a16:creationId xmlns:a16="http://schemas.microsoft.com/office/drawing/2014/main" id="{40F68E4B-792A-D588-0FDC-04BD276B1CF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394" y="1703592"/>
            <a:ext cx="5485606" cy="465296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215;p13">
            <a:extLst>
              <a:ext uri="{FF2B5EF4-FFF2-40B4-BE49-F238E27FC236}">
                <a16:creationId xmlns:a16="http://schemas.microsoft.com/office/drawing/2014/main" id="{D27AFCB1-30E6-4576-A68A-8DF1DF4E5AC9}"/>
              </a:ext>
            </a:extLst>
          </p:cNvPr>
          <p:cNvSpPr/>
          <p:nvPr/>
        </p:nvSpPr>
        <p:spPr>
          <a:xfrm>
            <a:off x="6587352" y="1688844"/>
            <a:ext cx="5377082" cy="4663440"/>
          </a:xfrm>
          <a:prstGeom prst="foldedCorner">
            <a:avLst>
              <a:gd name="adj" fmla="val 7149"/>
            </a:avLst>
          </a:prstGeom>
          <a:solidFill>
            <a:schemeClr val="lt1"/>
          </a:solidFill>
          <a:ln w="25400" cap="flat" cmpd="sng">
            <a:solidFill>
              <a:srgbClr val="986F5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40000" tIns="240000" rIns="24000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Lý Thường Kiệt (1019 – 1105):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Vị Anh hùng dân tộc có nhiều công lao to lớn trong đấu tranh chống xâm lược và xây dựng đất nước thời nhà Lý.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560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5;p14">
            <a:extLst>
              <a:ext uri="{FF2B5EF4-FFF2-40B4-BE49-F238E27FC236}">
                <a16:creationId xmlns:a16="http://schemas.microsoft.com/office/drawing/2014/main" id="{4168FFA7-DD59-5410-BFBE-DC8FD4B3AD73}"/>
              </a:ext>
            </a:extLst>
          </p:cNvPr>
          <p:cNvSpPr/>
          <p:nvPr/>
        </p:nvSpPr>
        <p:spPr>
          <a:xfrm>
            <a:off x="360517" y="2462451"/>
            <a:ext cx="5029994" cy="2070221"/>
          </a:xfrm>
          <a:prstGeom prst="foldedCorner">
            <a:avLst>
              <a:gd name="adj" fmla="val 7149"/>
            </a:avLst>
          </a:prstGeom>
          <a:solidFill>
            <a:schemeClr val="lt1"/>
          </a:solidFill>
          <a:ln w="25400" cap="flat" cmpd="sng">
            <a:solidFill>
              <a:srgbClr val="986F5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40000" tIns="240000" rIns="240000" bIns="30467" anchor="ctr" anchorCtr="0">
            <a:noAutofit/>
          </a:bodyPr>
          <a:lstStyle/>
          <a:p>
            <a:pPr algn="ctr"/>
            <a:r>
              <a:rPr lang="vi-VN" sz="2667" b="1" dirty="0">
                <a:solidFill>
                  <a:schemeClr val="bg1"/>
                </a:solidFill>
                <a:latin typeface="UTM Avo" panose="02040603050506020204" pitchFamily="18"/>
              </a:rPr>
              <a:t>Đại Việt: 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/>
            <a:r>
              <a:rPr lang="vi-VN" sz="2667" dirty="0">
                <a:solidFill>
                  <a:schemeClr val="bg1"/>
                </a:solidFill>
                <a:latin typeface="UTM Avo" panose="02040603050506020204" pitchFamily="18"/>
              </a:rPr>
              <a:t>Tên nước ta từ thời nhà Lý, bắt đầu từ năm 1054, khi vua Lý Thánh Tông lên ngôi.</a:t>
            </a:r>
            <a:endParaRPr sz="2667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7" name="Google Shape;226;p14" descr="Nhìn lại sự hưng thịnh của kỷ nguyên Đại Việt | Báo Đấu thầu">
            <a:extLst>
              <a:ext uri="{FF2B5EF4-FFF2-40B4-BE49-F238E27FC236}">
                <a16:creationId xmlns:a16="http://schemas.microsoft.com/office/drawing/2014/main" id="{5D8EEBDF-E9C7-5CB8-F240-F6BFAF9B767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4107" y="2466830"/>
            <a:ext cx="5651151" cy="206752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233;p15">
            <a:extLst>
              <a:ext uri="{FF2B5EF4-FFF2-40B4-BE49-F238E27FC236}">
                <a16:creationId xmlns:a16="http://schemas.microsoft.com/office/drawing/2014/main" id="{11D2F4B8-3055-4804-8FCB-E502F829D285}"/>
              </a:ext>
            </a:extLst>
          </p:cNvPr>
          <p:cNvSpPr/>
          <p:nvPr/>
        </p:nvSpPr>
        <p:spPr>
          <a:xfrm>
            <a:off x="360517" y="146033"/>
            <a:ext cx="4879493" cy="2111946"/>
          </a:xfrm>
          <a:prstGeom prst="foldedCorner">
            <a:avLst>
              <a:gd name="adj" fmla="val 14430"/>
            </a:avLst>
          </a:prstGeom>
          <a:solidFill>
            <a:schemeClr val="lt1"/>
          </a:solidFill>
          <a:ln w="25400" cap="flat" cmpd="sng">
            <a:solidFill>
              <a:srgbClr val="986F5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40000" tIns="240000" rIns="24000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Nhà Tống: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/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Một triều đại ở Trung Quốc ngày xưa (960 – 1279).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5" name="Google Shape;235;p15" descr="Tại sao nhà Tống lại không có chuyện tranh quyền đoạt vị giữa các Hoàng tử?">
            <a:extLst>
              <a:ext uri="{FF2B5EF4-FFF2-40B4-BE49-F238E27FC236}">
                <a16:creationId xmlns:a16="http://schemas.microsoft.com/office/drawing/2014/main" id="{54980464-37AD-4058-9D60-E0D61537B08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4107" y="196369"/>
            <a:ext cx="5651151" cy="206752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234;p15">
            <a:extLst>
              <a:ext uri="{FF2B5EF4-FFF2-40B4-BE49-F238E27FC236}">
                <a16:creationId xmlns:a16="http://schemas.microsoft.com/office/drawing/2014/main" id="{05768C6B-6378-4F71-8C74-105E64CF58E0}"/>
              </a:ext>
            </a:extLst>
          </p:cNvPr>
          <p:cNvSpPr/>
          <p:nvPr/>
        </p:nvSpPr>
        <p:spPr>
          <a:xfrm>
            <a:off x="360517" y="4738780"/>
            <a:ext cx="4879493" cy="1939792"/>
          </a:xfrm>
          <a:prstGeom prst="foldedCorner">
            <a:avLst>
              <a:gd name="adj" fmla="val 14430"/>
            </a:avLst>
          </a:prstGeom>
          <a:solidFill>
            <a:schemeClr val="lt1"/>
          </a:solidFill>
          <a:ln w="25400" cap="flat" cmpd="sng">
            <a:solidFill>
              <a:srgbClr val="986F5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40000" tIns="240000" rIns="24000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Như Nguyệt: 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/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Một khúc sông Cầu, chảy qua các tỉnh Bắc Ninh, Hải Dương ngày nay.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9" name="Google Shape;236;p15" descr="Sông Như Nguyệt - Di Tích Phòng Tuyến Sông Như Nguyệt Xưa">
            <a:extLst>
              <a:ext uri="{FF2B5EF4-FFF2-40B4-BE49-F238E27FC236}">
                <a16:creationId xmlns:a16="http://schemas.microsoft.com/office/drawing/2014/main" id="{6F9E433D-98D8-4E8A-9531-4D988FC2144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10307"/>
          <a:stretch/>
        </p:blipFill>
        <p:spPr>
          <a:xfrm>
            <a:off x="5734106" y="4772469"/>
            <a:ext cx="5769635" cy="187982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3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EBC979-C1DE-48C4-BF39-016E44937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8"/>
          <a:stretch/>
        </p:blipFill>
        <p:spPr>
          <a:xfrm>
            <a:off x="360951" y="1607572"/>
            <a:ext cx="11470097" cy="5250428"/>
          </a:xfrm>
          <a:prstGeom prst="rect">
            <a:avLst/>
          </a:prstGeom>
        </p:spPr>
      </p:pic>
      <p:sp>
        <p:nvSpPr>
          <p:cNvPr id="6" name="Google Shape;157;p7">
            <a:extLst>
              <a:ext uri="{FF2B5EF4-FFF2-40B4-BE49-F238E27FC236}">
                <a16:creationId xmlns:a16="http://schemas.microsoft.com/office/drawing/2014/main" id="{C0064C2F-05E3-418E-8723-BFB7F3BCF4CA}"/>
              </a:ext>
            </a:extLst>
          </p:cNvPr>
          <p:cNvSpPr txBox="1"/>
          <p:nvPr/>
        </p:nvSpPr>
        <p:spPr>
          <a:xfrm>
            <a:off x="2188483" y="381962"/>
            <a:ext cx="7136606" cy="98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dk1"/>
                </a:solidFill>
                <a:latin typeface="UTM Avo" panose="02040603050506020204" pitchFamily="18"/>
              </a:rPr>
              <a:t>Câu hỏi: </a:t>
            </a:r>
            <a:endParaRPr sz="4000" b="1" i="1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646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33D119-F10C-4CC7-8987-C1D306FA0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219603"/>
              </p:ext>
            </p:extLst>
          </p:nvPr>
        </p:nvGraphicFramePr>
        <p:xfrm>
          <a:off x="225287" y="705679"/>
          <a:ext cx="11741425" cy="6092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8285">
                  <a:extLst>
                    <a:ext uri="{9D8B030D-6E8A-4147-A177-3AD203B41FA5}">
                      <a16:colId xmlns:a16="http://schemas.microsoft.com/office/drawing/2014/main" val="3280799049"/>
                    </a:ext>
                  </a:extLst>
                </a:gridCol>
                <a:gridCol w="2348285">
                  <a:extLst>
                    <a:ext uri="{9D8B030D-6E8A-4147-A177-3AD203B41FA5}">
                      <a16:colId xmlns:a16="http://schemas.microsoft.com/office/drawing/2014/main" val="1054115748"/>
                    </a:ext>
                  </a:extLst>
                </a:gridCol>
                <a:gridCol w="2348285">
                  <a:extLst>
                    <a:ext uri="{9D8B030D-6E8A-4147-A177-3AD203B41FA5}">
                      <a16:colId xmlns:a16="http://schemas.microsoft.com/office/drawing/2014/main" val="1908086281"/>
                    </a:ext>
                  </a:extLst>
                </a:gridCol>
                <a:gridCol w="2348285">
                  <a:extLst>
                    <a:ext uri="{9D8B030D-6E8A-4147-A177-3AD203B41FA5}">
                      <a16:colId xmlns:a16="http://schemas.microsoft.com/office/drawing/2014/main" val="1155082268"/>
                    </a:ext>
                  </a:extLst>
                </a:gridCol>
                <a:gridCol w="2348285">
                  <a:extLst>
                    <a:ext uri="{9D8B030D-6E8A-4147-A177-3AD203B41FA5}">
                      <a16:colId xmlns:a16="http://schemas.microsoft.com/office/drawing/2014/main" val="2535127893"/>
                    </a:ext>
                  </a:extLst>
                </a:gridCol>
              </a:tblGrid>
              <a:tr h="1276431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latin typeface="+mj-lt"/>
                        </a:rPr>
                        <a:t>a) Lí thường kiệt đã làm gì để chủ động phá âm mưu xâm lược của địch?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latin typeface="+mj-lt"/>
                        </a:rPr>
                        <a:t>b) Lần thứ nhất vượt sông, quân địch đã bị đánh bại như thế nào?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latin typeface="+mj-lt"/>
                        </a:rPr>
                        <a:t>c) Quân địch tiếp tục thảm bại như thế nào trong lần thứ hai vượt sông?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latin typeface="+mj-lt"/>
                        </a:rPr>
                        <a:t>d) “Bài thơ thần” đã khích lệ quân sĩ như thế nào?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latin typeface="+mj-lt"/>
                        </a:rPr>
                        <a:t>e) Lí Thường Kiệt đã làm gì để sớm kết thúc chiến tranh ?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341576"/>
                  </a:ext>
                </a:extLst>
              </a:tr>
              <a:tr h="4782046">
                <a:tc>
                  <a:txBody>
                    <a:bodyPr/>
                    <a:lstStyle/>
                    <a:p>
                      <a:pPr marL="0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vi-VN" u="none" dirty="0">
                          <a:solidFill>
                            <a:schemeClr val="bg1"/>
                          </a:solidFill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vi-VN" u="none" dirty="0">
                          <a:solidFill>
                            <a:schemeClr val="bg1"/>
                          </a:solidFill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vi-VN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vi-VN" u="none" dirty="0">
                          <a:solidFill>
                            <a:schemeClr val="bg1"/>
                          </a:solidFill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vi-VN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vi-VN" u="none" dirty="0">
                          <a:solidFill>
                            <a:schemeClr val="bg1"/>
                          </a:solidFill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vi-VN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vi-VN" u="none" dirty="0">
                          <a:solidFill>
                            <a:schemeClr val="bg1"/>
                          </a:solidFill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vi-VN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62142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8CF46E9-4A3B-4AD0-80A0-7651D25D6716}"/>
              </a:ext>
            </a:extLst>
          </p:cNvPr>
          <p:cNvSpPr/>
          <p:nvPr/>
        </p:nvSpPr>
        <p:spPr>
          <a:xfrm>
            <a:off x="3631376" y="0"/>
            <a:ext cx="4690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Tóm tắt câu chuyện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23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;p16">
            <a:extLst>
              <a:ext uri="{FF2B5EF4-FFF2-40B4-BE49-F238E27FC236}">
                <a16:creationId xmlns:a16="http://schemas.microsoft.com/office/drawing/2014/main" id="{90464308-9024-ADE3-3644-6E63A258A663}"/>
              </a:ext>
            </a:extLst>
          </p:cNvPr>
          <p:cNvSpPr/>
          <p:nvPr/>
        </p:nvSpPr>
        <p:spPr>
          <a:xfrm rot="161894">
            <a:off x="5672578" y="1800268"/>
            <a:ext cx="5399696" cy="4044863"/>
          </a:xfrm>
          <a:custGeom>
            <a:avLst/>
            <a:gdLst/>
            <a:ahLst/>
            <a:cxnLst/>
            <a:rect l="l" t="t" r="r" b="b"/>
            <a:pathLst>
              <a:path w="9554678" h="7157322" extrusionOk="0">
                <a:moveTo>
                  <a:pt x="0" y="0"/>
                </a:moveTo>
                <a:lnTo>
                  <a:pt x="9554678" y="0"/>
                </a:lnTo>
                <a:lnTo>
                  <a:pt x="9554678" y="7157323"/>
                </a:lnTo>
                <a:lnTo>
                  <a:pt x="0" y="7157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244;p16">
            <a:extLst>
              <a:ext uri="{FF2B5EF4-FFF2-40B4-BE49-F238E27FC236}">
                <a16:creationId xmlns:a16="http://schemas.microsoft.com/office/drawing/2014/main" id="{B069C8C7-BA76-C41A-49DC-DF1E1009A0CC}"/>
              </a:ext>
            </a:extLst>
          </p:cNvPr>
          <p:cNvSpPr txBox="1"/>
          <p:nvPr/>
        </p:nvSpPr>
        <p:spPr>
          <a:xfrm>
            <a:off x="1027511" y="2713419"/>
            <a:ext cx="4037436" cy="143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endParaRPr sz="800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rgbClr val="221716"/>
                </a:solidFill>
                <a:latin typeface="UTM Avo" panose="02040603050506020204" pitchFamily="18"/>
              </a:rPr>
              <a:t>Kể chuyện</a:t>
            </a:r>
            <a:endParaRPr sz="5400" b="1" dirty="0">
              <a:solidFill>
                <a:srgbClr val="221716"/>
              </a:solidFill>
              <a:latin typeface="UTM Avo" panose="02040603050506020204" pitchFamily="18"/>
            </a:endParaRPr>
          </a:p>
        </p:txBody>
      </p:sp>
      <p:pic>
        <p:nvPicPr>
          <p:cNvPr id="7" name="Google Shape;246;p16" descr="Lịch Sử Việt Nam Bằng Tranh Màu, Bìa Cứng - Lý Thường Kiệt">
            <a:extLst>
              <a:ext uri="{FF2B5EF4-FFF2-40B4-BE49-F238E27FC236}">
                <a16:creationId xmlns:a16="http://schemas.microsoft.com/office/drawing/2014/main" id="{725E7127-9605-C981-F7E0-BA6EDF5E61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9779" y="1244600"/>
            <a:ext cx="4039023" cy="51562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25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569AAA3-2C2D-9302-85B1-4FDF0DB1BA08}"/>
              </a:ext>
            </a:extLst>
          </p:cNvPr>
          <p:cNvGrpSpPr/>
          <p:nvPr/>
        </p:nvGrpSpPr>
        <p:grpSpPr>
          <a:xfrm>
            <a:off x="879981" y="2247900"/>
            <a:ext cx="10433627" cy="4286250"/>
            <a:chOff x="879981" y="2247900"/>
            <a:chExt cx="10433627" cy="4286250"/>
          </a:xfrm>
        </p:grpSpPr>
        <p:pic>
          <p:nvPicPr>
            <p:cNvPr id="5" name="Google Shape;254;p17">
              <a:extLst>
                <a:ext uri="{FF2B5EF4-FFF2-40B4-BE49-F238E27FC236}">
                  <a16:creationId xmlns:a16="http://schemas.microsoft.com/office/drawing/2014/main" id="{2726A240-FA31-8E0C-0307-1C4063BF458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4370"/>
            <a:stretch/>
          </p:blipFill>
          <p:spPr>
            <a:xfrm>
              <a:off x="879981" y="2247900"/>
              <a:ext cx="10433627" cy="4286250"/>
            </a:xfrm>
            <a:prstGeom prst="rect">
              <a:avLst/>
            </a:prstGeom>
            <a:solidFill>
              <a:srgbClr val="ECECEC"/>
            </a:solidFill>
            <a:ln w="889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" name="Google Shape;255;p17">
              <a:extLst>
                <a:ext uri="{FF2B5EF4-FFF2-40B4-BE49-F238E27FC236}">
                  <a16:creationId xmlns:a16="http://schemas.microsoft.com/office/drawing/2014/main" id="{3021190F-BDFA-2C1D-8FBF-3E6982BE0525}"/>
                </a:ext>
              </a:extLst>
            </p:cNvPr>
            <p:cNvSpPr txBox="1"/>
            <p:nvPr/>
          </p:nvSpPr>
          <p:spPr>
            <a:xfrm>
              <a:off x="4635500" y="2581942"/>
              <a:ext cx="6473319" cy="3611200"/>
            </a:xfrm>
            <a:prstGeom prst="rect">
              <a:avLst/>
            </a:prstGeom>
            <a:solidFill>
              <a:srgbClr val="EEC4AB"/>
            </a:solidFill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sz="2400" dirty="0">
                <a:solidFill>
                  <a:schemeClr val="bg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157;p7">
            <a:extLst>
              <a:ext uri="{FF2B5EF4-FFF2-40B4-BE49-F238E27FC236}">
                <a16:creationId xmlns:a16="http://schemas.microsoft.com/office/drawing/2014/main" id="{3AEE040C-07D4-4B17-8493-966863676910}"/>
              </a:ext>
            </a:extLst>
          </p:cNvPr>
          <p:cNvSpPr txBox="1"/>
          <p:nvPr/>
        </p:nvSpPr>
        <p:spPr>
          <a:xfrm>
            <a:off x="421948" y="768947"/>
            <a:ext cx="10686871" cy="89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dk1"/>
                </a:solidFill>
                <a:latin typeface="UTM Avo" panose="02040603050506020204" pitchFamily="18"/>
              </a:rPr>
              <a:t>Câu chuyện phù hợp với giọng kể như thế nào?</a:t>
            </a:r>
            <a:endParaRPr sz="3600" b="1" i="1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sp>
        <p:nvSpPr>
          <p:cNvPr id="11" name="Google Shape;157;p7">
            <a:extLst>
              <a:ext uri="{FF2B5EF4-FFF2-40B4-BE49-F238E27FC236}">
                <a16:creationId xmlns:a16="http://schemas.microsoft.com/office/drawing/2014/main" id="{3E9F4A97-9351-4180-8793-48BE386C4BA2}"/>
              </a:ext>
            </a:extLst>
          </p:cNvPr>
          <p:cNvSpPr txBox="1"/>
          <p:nvPr/>
        </p:nvSpPr>
        <p:spPr>
          <a:xfrm>
            <a:off x="5175846" y="2872876"/>
            <a:ext cx="5811702" cy="255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dk1"/>
                </a:solidFill>
                <a:latin typeface="UTM Avo" panose="02040603050506020204" pitchFamily="18"/>
              </a:rPr>
              <a:t>Đoạn 1 – 4: hào hùng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dk1"/>
                </a:solidFill>
                <a:latin typeface="UTM Avo" panose="02040603050506020204" pitchFamily="18"/>
              </a:rPr>
              <a:t>Đoạn 5: Thong thả, nhẹ nhàng</a:t>
            </a:r>
            <a:endParaRPr sz="3600" b="1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9391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564</Words>
  <Application>Microsoft Office PowerPoint</Application>
  <PresentationFormat>Widescreen</PresentationFormat>
  <Paragraphs>73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Arial</vt:lpstr>
      <vt:lpstr>UTM Avo</vt:lpstr>
      <vt:lpstr>Times New Roman</vt:lpstr>
      <vt:lpstr>Calibri Light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Administrator</cp:lastModifiedBy>
  <cp:revision>82</cp:revision>
  <dcterms:created xsi:type="dcterms:W3CDTF">2023-10-19T01:39:18Z</dcterms:created>
  <dcterms:modified xsi:type="dcterms:W3CDTF">2025-02-26T12:57:30Z</dcterms:modified>
</cp:coreProperties>
</file>