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88" r:id="rId3"/>
    <p:sldId id="257" r:id="rId4"/>
    <p:sldId id="259" r:id="rId5"/>
    <p:sldId id="293" r:id="rId6"/>
    <p:sldId id="295" r:id="rId7"/>
    <p:sldId id="294" r:id="rId8"/>
    <p:sldId id="290" r:id="rId9"/>
    <p:sldId id="291" r:id="rId10"/>
    <p:sldId id="296" r:id="rId11"/>
    <p:sldId id="300" r:id="rId12"/>
    <p:sldId id="297" r:id="rId13"/>
    <p:sldId id="299" r:id="rId14"/>
    <p:sldId id="298" r:id="rId15"/>
    <p:sldId id="301" r:id="rId16"/>
    <p:sldId id="304" r:id="rId17"/>
    <p:sldId id="28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5FA16F"/>
    <a:srgbClr val="AAC6B9"/>
    <a:srgbClr val="385E41"/>
    <a:srgbClr val="E1BC97"/>
    <a:srgbClr val="0E6254"/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32E65-863E-A147-B842-6CFF9666611F}" type="datetimeFigureOut">
              <a:rPr lang="en-VN" smtClean="0"/>
              <a:t>02/26/2025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A146-334E-3444-85A0-C8944279983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031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69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15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7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53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72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409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435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2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64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617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4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ochinhphu.vn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6F4-01B6-D71A-A643-0C4BA22E1E3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DEB3C-9A9F-9CB5-922A-229C5B8576B9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FECFD0-796C-F9EE-A500-A87BBB0C5BA6}"/>
              </a:ext>
            </a:extLst>
          </p:cNvPr>
          <p:cNvSpPr txBox="1">
            <a:spLocks/>
          </p:cNvSpPr>
          <p:nvPr/>
        </p:nvSpPr>
        <p:spPr>
          <a:xfrm>
            <a:off x="1617630" y="2538101"/>
            <a:ext cx="9137644" cy="11192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1" u="none" strike="noStrike" kern="1200" cap="none" spc="0" normalizeH="0" baseline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+mn-lt"/>
              </a:rPr>
              <a:t>KÍNH</a:t>
            </a:r>
            <a:r>
              <a:rPr kumimoji="0" lang="en-US" sz="5200" b="1" i="1" u="none" strike="noStrike" kern="1200" cap="none" spc="0" normalizeH="0" noProof="0" dirty="0">
                <a:ln>
                  <a:noFill/>
                </a:ln>
                <a:solidFill>
                  <a:srgbClr val="0E6254"/>
                </a:solidFill>
                <a:effectLst/>
                <a:uLnTx/>
                <a:uFillTx/>
                <a:latin typeface="+mn-lt"/>
              </a:rPr>
              <a:t> CHÀO QUÝ THẦY, CÔ GIÁO!</a:t>
            </a:r>
            <a:endParaRPr kumimoji="0" lang="en-US" sz="5200" b="1" i="1" u="none" strike="noStrike" kern="1200" cap="none" spc="0" normalizeH="0" baseline="0" noProof="0" dirty="0">
              <a:ln>
                <a:noFill/>
              </a:ln>
              <a:solidFill>
                <a:srgbClr val="0E6254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1EB4B4-D37C-E560-A976-3B967D1510EB}"/>
              </a:ext>
            </a:extLst>
          </p:cNvPr>
          <p:cNvSpPr txBox="1">
            <a:spLocks/>
          </p:cNvSpPr>
          <p:nvPr/>
        </p:nvSpPr>
        <p:spPr>
          <a:xfrm>
            <a:off x="3116179" y="4057994"/>
            <a:ext cx="64008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7443" y="4307306"/>
            <a:ext cx="6007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mazone" panose="03020702060507090A04" pitchFamily="66" charset="0"/>
              </a:rPr>
              <a:t>Môn</a:t>
            </a:r>
            <a:r>
              <a:rPr lang="en-US" sz="3200" b="1" dirty="0">
                <a:latin typeface="Amazone" panose="03020702060507090A04" pitchFamily="66" charset="0"/>
              </a:rPr>
              <a:t>		: </a:t>
            </a:r>
            <a:r>
              <a:rPr lang="en-US" sz="3200" b="1" dirty="0" err="1">
                <a:latin typeface="Amazone" panose="03020702060507090A04" pitchFamily="66" charset="0"/>
              </a:rPr>
              <a:t>Hoạt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động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trải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nghiệm</a:t>
            </a:r>
            <a:endParaRPr lang="en-US" sz="3200" b="1" dirty="0">
              <a:latin typeface="Amazone" panose="03020702060507090A04" pitchFamily="66" charset="0"/>
            </a:endParaRPr>
          </a:p>
          <a:p>
            <a:r>
              <a:rPr lang="en-US" sz="3200" b="1" dirty="0" err="1">
                <a:latin typeface="Amazone" panose="03020702060507090A04" pitchFamily="66" charset="0"/>
              </a:rPr>
              <a:t>Lớp</a:t>
            </a:r>
            <a:r>
              <a:rPr lang="en-US" sz="3200" b="1" dirty="0">
                <a:latin typeface="Amazone" panose="03020702060507090A04" pitchFamily="66" charset="0"/>
              </a:rPr>
              <a:t>		:</a:t>
            </a:r>
          </a:p>
          <a:p>
            <a:r>
              <a:rPr lang="en-US" sz="3200" b="1" dirty="0" err="1">
                <a:latin typeface="Amazone" panose="03020702060507090A04" pitchFamily="66" charset="0"/>
              </a:rPr>
              <a:t>Giáo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viên</a:t>
            </a:r>
            <a:r>
              <a:rPr lang="en-US" sz="3200" b="1" dirty="0">
                <a:latin typeface="Amazone" panose="03020702060507090A04" pitchFamily="66" charset="0"/>
              </a:rPr>
              <a:t>	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2347" y="85825"/>
            <a:ext cx="8434137" cy="13355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0632" y="225401"/>
            <a:ext cx="7988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PHÙ CÁT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TRƯỜNG TIỂU HỌC SỐ 1 CÁT TÂN</a:t>
            </a:r>
          </a:p>
        </p:txBody>
      </p:sp>
    </p:spTree>
    <p:extLst>
      <p:ext uri="{BB962C8B-B14F-4D97-AF65-F5344CB8AC3E}">
        <p14:creationId xmlns:p14="http://schemas.microsoft.com/office/powerpoint/2010/main" val="1213210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02293" y="3682518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1$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lvl="0" algn="ctr">
              <a:defRPr/>
            </a:pPr>
            <a:r>
              <a:rPr lang="en-US" sz="2800" b="1" i="1" dirty="0">
                <a:solidFill>
                  <a:prstClr val="white"/>
                </a:solidFill>
              </a:rPr>
              <a:t>“</a:t>
            </a:r>
            <a:r>
              <a:rPr lang="en-US" sz="2800" b="1" i="1" dirty="0" err="1">
                <a:solidFill>
                  <a:prstClr val="white"/>
                </a:solidFill>
              </a:rPr>
              <a:t>Kế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hoạch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tiết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kiệm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của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em</a:t>
            </a:r>
            <a:r>
              <a:rPr lang="en-US" sz="2800" b="1" i="1" dirty="0">
                <a:solidFill>
                  <a:prstClr val="white"/>
                </a:solidFill>
              </a:rPr>
              <a:t>” </a:t>
            </a:r>
            <a:r>
              <a:rPr lang="en-US" sz="2800" b="1" i="1" dirty="0" err="1">
                <a:solidFill>
                  <a:prstClr val="white"/>
                </a:solidFill>
              </a:rPr>
              <a:t>là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nội</a:t>
            </a:r>
            <a:r>
              <a:rPr lang="en-US" sz="2800" b="1" i="1" dirty="0">
                <a:solidFill>
                  <a:prstClr val="white"/>
                </a:solidFill>
              </a:rPr>
              <a:t> dung </a:t>
            </a:r>
            <a:r>
              <a:rPr lang="en-US" sz="2800" b="1" i="1" dirty="0" err="1">
                <a:solidFill>
                  <a:prstClr val="white"/>
                </a:solidFill>
              </a:rPr>
              <a:t>thuộc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chủ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đề</a:t>
            </a:r>
            <a:r>
              <a:rPr lang="en-US" sz="2800" b="1" i="1" dirty="0">
                <a:solidFill>
                  <a:prstClr val="white"/>
                </a:solidFill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</a:rPr>
              <a:t>nào</a:t>
            </a:r>
            <a:r>
              <a:rPr lang="en-US" sz="2800" b="1" i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endParaRPr lang="en-US" sz="28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khoa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54647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2$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Đâu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mang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ý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nghĩa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kiệm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ế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502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>
            <a:stCxn id="25" idx="1"/>
          </p:cNvCxnSpPr>
          <p:nvPr/>
        </p:nvCxnSpPr>
        <p:spPr>
          <a:xfrm>
            <a:off x="76233" y="6304444"/>
            <a:ext cx="12115767" cy="58822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49923" y="3634161"/>
            <a:ext cx="997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sau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đây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đúng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khi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kiệm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điện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44504" y="5961292"/>
            <a:ext cx="5901914" cy="6929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335695" y="5094961"/>
            <a:ext cx="566221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6233" y="6073611"/>
            <a:ext cx="6281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7243" y="5149864"/>
            <a:ext cx="540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77371" y="5094961"/>
            <a:ext cx="567873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22650" y="5983136"/>
            <a:ext cx="5675263" cy="6524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344504" y="5197162"/>
            <a:ext cx="564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4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22650" y="6054557"/>
            <a:ext cx="617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chỉnh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mức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33305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39896" y="546978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90473" y="3680875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2800" b="1" noProof="0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800" b="1" noProof="0" dirty="0">
                <a:solidFill>
                  <a:prstClr val="white"/>
                </a:solidFill>
                <a:latin typeface="Calibri" panose="020F0502020204030204"/>
              </a:rPr>
              <a:t> 4$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28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28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panose="020F0502020204030204"/>
              </a:rPr>
              <a:t>việc</a:t>
            </a:r>
            <a:r>
              <a:rPr lang="en-US" sz="28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panose="020F0502020204030204"/>
              </a:rPr>
              <a:t>làm</a:t>
            </a:r>
            <a:r>
              <a:rPr lang="en-US" sz="28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panose="020F0502020204030204"/>
              </a:rPr>
              <a:t>kiệm</a:t>
            </a:r>
            <a:r>
              <a:rPr lang="en-US" sz="28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nguồn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852283" y="6026739"/>
            <a:ext cx="6165544" cy="6208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807885" y="5098306"/>
            <a:ext cx="6209943" cy="6727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935001" y="6111291"/>
            <a:ext cx="649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vòi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852285" y="5185432"/>
            <a:ext cx="567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vặn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vòi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86444" y="5098306"/>
            <a:ext cx="5001556" cy="70480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86444" y="6026739"/>
            <a:ext cx="5109434" cy="6306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06329" y="5185432"/>
            <a:ext cx="465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vo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24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5567" y="6133826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284070" y="3737157"/>
            <a:ext cx="77036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noProof="0" dirty="0">
                <a:solidFill>
                  <a:prstClr val="white"/>
                </a:solidFill>
                <a:latin typeface="Calibri" panose="020F0502020204030204"/>
              </a:rPr>
              <a:t> 5$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ờ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22/3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noProof="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23/3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22/3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23/3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90023" y="143691"/>
            <a:ext cx="6525623" cy="932667"/>
          </a:xfrm>
          <a:prstGeom prst="roundRect">
            <a:avLst/>
          </a:prstGeom>
          <a:solidFill>
            <a:srgbClr val="5FA1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TRÁI ĐẤT NĂM 2024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1422" y="2099722"/>
            <a:ext cx="899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>
                <a:latin typeface="+mj-lt"/>
              </a:rPr>
              <a:t>Giờ Trái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1" dirty="0">
                <a:latin typeface="+mj-lt"/>
              </a:rPr>
              <a:t>ất từ </a:t>
            </a:r>
            <a:r>
              <a:rPr lang="vi-VN" sz="2800" i="1" dirty="0">
                <a:solidFill>
                  <a:srgbClr val="FF0000"/>
                </a:solidFill>
                <a:latin typeface="+mj-lt"/>
              </a:rPr>
              <a:t>20h30 đến 21h30 thứ Bảy, ngày 23/3/2025.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743166" y="1179089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7774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  <a:hlinkClick r:id="rId3"/>
              </a:rPr>
              <a:t>  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                                   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43D49"/>
                </a:solidFill>
                <a:effectLst/>
                <a:latin typeface="Inter"/>
              </a:rPr>
              <a:t>CHÍNH PHỦ NƯỚC CỘNG HÒA XÃ HỘI CHỦ NGHĨA VIỆT NAM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Merriweather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Báo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Điện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tử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Chính</a:t>
            </a:r>
            <a:r>
              <a:rPr kumimoji="0" lang="en-US" altLang="en-US" sz="2700" b="1" i="0" u="none" strike="noStrike" cap="none" normalizeH="0" baseline="0" dirty="0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 </a:t>
            </a:r>
            <a:r>
              <a:rPr kumimoji="0" lang="en-US" altLang="en-US" sz="2700" b="1" i="0" u="none" strike="noStrike" cap="none" normalizeH="0" baseline="0" dirty="0" err="1">
                <a:ln>
                  <a:noFill/>
                </a:ln>
                <a:solidFill>
                  <a:srgbClr val="E40913"/>
                </a:solidFill>
                <a:effectLst/>
                <a:latin typeface="Merriweather"/>
              </a:rPr>
              <a:t>phủ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E40913"/>
              </a:solidFill>
              <a:effectLst/>
              <a:latin typeface="Merriweather"/>
            </a:endParaRPr>
          </a:p>
        </p:txBody>
      </p:sp>
      <p:pic>
        <p:nvPicPr>
          <p:cNvPr id="1028" name="Picture 4" descr="Báo chính phủ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1179089"/>
            <a:ext cx="10477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984103" y="2910326"/>
            <a:ext cx="8464731" cy="31508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số liệu về mức tiêu thụ điện toàn quốc, Trung tâm Điều độ Hệ thống điện Quốc gia cho biết: Sau 1 giờ tắt đèn hưởng ứng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dịch Giờ Trái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2025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20h30 đến 21h30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23/3/2025)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đã tiết kiệm được sản lượng điện là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428.000 kWh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(tương đương số tiền khoảng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858,9 triệu đồng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950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6F4-01B6-D71A-A643-0C4BA22E1E3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DEB3C-9A9F-9CB5-922A-229C5B8576B9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884" y="77202"/>
            <a:ext cx="8434137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6" y="225401"/>
            <a:ext cx="742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Hoạt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động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trải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nghiệm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SHL: KẾ HOẠCH TIẾT KIỆM CỦA EM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1E3653-B402-5BED-120E-17FA2826FFA2}"/>
              </a:ext>
            </a:extLst>
          </p:cNvPr>
          <p:cNvSpPr/>
          <p:nvPr/>
        </p:nvSpPr>
        <p:spPr>
          <a:xfrm rot="10800000">
            <a:off x="3841653" y="2093493"/>
            <a:ext cx="7859050" cy="4619219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1A635-0909-6787-964A-F65DF21AD426}"/>
              </a:ext>
            </a:extLst>
          </p:cNvPr>
          <p:cNvSpPr txBox="1"/>
          <p:nvPr/>
        </p:nvSpPr>
        <p:spPr>
          <a:xfrm>
            <a:off x="3971022" y="3169767"/>
            <a:ext cx="73308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609630">
              <a:buFont typeface="Wingdings" panose="05000000000000000000" pitchFamily="2" charset="2"/>
              <a:buChar char="Ø"/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với người thân bảng chỉ dẫn tiết kiệm trong gia đình mà em đã làm để mọi thành viên cùng thực hiện.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defTabSz="609630">
              <a:buFont typeface="Wingdings" panose="05000000000000000000" pitchFamily="2" charset="2"/>
              <a:buChar char="Ø"/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 bảng chỉ dẫn ở các vị trí phù hợp, thuận tiện trong nhà.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09630"/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defTabSz="609630"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630DC92-843F-345F-7096-A64943C327A9}"/>
              </a:ext>
            </a:extLst>
          </p:cNvPr>
          <p:cNvSpPr/>
          <p:nvPr/>
        </p:nvSpPr>
        <p:spPr>
          <a:xfrm>
            <a:off x="144380" y="2093494"/>
            <a:ext cx="3453062" cy="4619219"/>
          </a:xfrm>
          <a:custGeom>
            <a:avLst/>
            <a:gdLst/>
            <a:ahLst/>
            <a:cxnLst/>
            <a:rect l="l" t="t" r="r" b="b"/>
            <a:pathLst>
              <a:path w="1375888" h="2069539">
                <a:moveTo>
                  <a:pt x="75580" y="0"/>
                </a:moveTo>
                <a:lnTo>
                  <a:pt x="1300307" y="0"/>
                </a:lnTo>
                <a:cubicBezTo>
                  <a:pt x="1320352" y="0"/>
                  <a:pt x="1339577" y="7963"/>
                  <a:pt x="1353751" y="22137"/>
                </a:cubicBezTo>
                <a:cubicBezTo>
                  <a:pt x="1367925" y="36311"/>
                  <a:pt x="1375888" y="55535"/>
                  <a:pt x="1375888" y="75580"/>
                </a:cubicBezTo>
                <a:lnTo>
                  <a:pt x="1375888" y="1993959"/>
                </a:lnTo>
                <a:cubicBezTo>
                  <a:pt x="1375888" y="2014004"/>
                  <a:pt x="1367925" y="2033228"/>
                  <a:pt x="1353751" y="2047402"/>
                </a:cubicBezTo>
                <a:cubicBezTo>
                  <a:pt x="1339577" y="2061576"/>
                  <a:pt x="1320352" y="2069539"/>
                  <a:pt x="1300307" y="2069539"/>
                </a:cubicBezTo>
                <a:lnTo>
                  <a:pt x="75580" y="2069539"/>
                </a:lnTo>
                <a:cubicBezTo>
                  <a:pt x="55535" y="2069539"/>
                  <a:pt x="36311" y="2061576"/>
                  <a:pt x="22137" y="2047402"/>
                </a:cubicBezTo>
                <a:cubicBezTo>
                  <a:pt x="7963" y="2033228"/>
                  <a:pt x="0" y="2014004"/>
                  <a:pt x="0" y="1993959"/>
                </a:cubicBezTo>
                <a:lnTo>
                  <a:pt x="0" y="75580"/>
                </a:lnTo>
                <a:cubicBezTo>
                  <a:pt x="0" y="55535"/>
                  <a:pt x="7963" y="36311"/>
                  <a:pt x="22137" y="22137"/>
                </a:cubicBezTo>
                <a:cubicBezTo>
                  <a:pt x="36311" y="7963"/>
                  <a:pt x="55535" y="0"/>
                  <a:pt x="75580" y="0"/>
                </a:cubicBezTo>
                <a:close/>
              </a:path>
            </a:pathLst>
          </a:custGeom>
          <a:solidFill>
            <a:srgbClr val="9BBB59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4319E5F-FE8D-C059-8AF7-656BA31A2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7" y="2093493"/>
            <a:ext cx="1814567" cy="18145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763DB-C8E4-7E75-D97D-DBB5EFB5345F}"/>
              </a:ext>
            </a:extLst>
          </p:cNvPr>
          <p:cNvGrpSpPr/>
          <p:nvPr/>
        </p:nvGrpSpPr>
        <p:grpSpPr>
          <a:xfrm>
            <a:off x="6049749" y="2275364"/>
            <a:ext cx="4359699" cy="780658"/>
            <a:chOff x="8286895" y="1702239"/>
            <a:chExt cx="6539549" cy="1172747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2ECB175-0C33-3BAC-F195-01B6465FFF4D}"/>
                </a:ext>
              </a:extLst>
            </p:cNvPr>
            <p:cNvSpPr/>
            <p:nvPr/>
          </p:nvSpPr>
          <p:spPr>
            <a:xfrm>
              <a:off x="8286895" y="1702239"/>
              <a:ext cx="6539549" cy="1172747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pPr defTabSz="609630"/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A5CFCD-D957-9774-C560-8A468E2B6EED}"/>
                </a:ext>
              </a:extLst>
            </p:cNvPr>
            <p:cNvSpPr txBox="1"/>
            <p:nvPr/>
          </p:nvSpPr>
          <p:spPr>
            <a:xfrm>
              <a:off x="8849016" y="1873113"/>
              <a:ext cx="5415306" cy="878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200" b="1" i="1" u="sng" dirty="0" err="1">
                  <a:latin typeface="Amazone" panose="03020702060507090A04" pitchFamily="66" charset="0"/>
                  <a:cs typeface="Arial" panose="020B0604020202020204" pitchFamily="34" charset="0"/>
                </a:rPr>
                <a:t>Nhiệm</a:t>
              </a:r>
              <a:r>
                <a:rPr lang="en-US" sz="3200" b="1" i="1" u="sng" dirty="0">
                  <a:latin typeface="Amazone" panose="03020702060507090A04" pitchFamily="66" charset="0"/>
                  <a:cs typeface="Arial" panose="020B0604020202020204" pitchFamily="34" charset="0"/>
                </a:rPr>
                <a:t> </a:t>
              </a:r>
              <a:r>
                <a:rPr lang="en-US" sz="3200" b="1" i="1" u="sng" dirty="0" err="1">
                  <a:latin typeface="Amazone" panose="03020702060507090A04" pitchFamily="66" charset="0"/>
                  <a:cs typeface="Arial" panose="020B0604020202020204" pitchFamily="34" charset="0"/>
                </a:rPr>
                <a:t>vụ</a:t>
              </a:r>
              <a:r>
                <a:rPr lang="en-US" sz="3200" b="1" i="1" u="sng" dirty="0">
                  <a:latin typeface="Amazone" panose="03020702060507090A04" pitchFamily="66" charset="0"/>
                  <a:cs typeface="Arial" panose="020B0604020202020204" pitchFamily="34" charset="0"/>
                </a:rPr>
                <a:t> </a:t>
              </a:r>
              <a:r>
                <a:rPr lang="en-US" sz="3200" b="1" i="1" u="sng" dirty="0" err="1">
                  <a:latin typeface="Amazone" panose="03020702060507090A04" pitchFamily="66" charset="0"/>
                  <a:cs typeface="Arial" panose="020B0604020202020204" pitchFamily="34" charset="0"/>
                </a:rPr>
                <a:t>về</a:t>
              </a:r>
              <a:r>
                <a:rPr lang="en-US" sz="3200" b="1" i="1" u="sng" dirty="0">
                  <a:latin typeface="Amazone" panose="03020702060507090A04" pitchFamily="66" charset="0"/>
                  <a:cs typeface="Arial" panose="020B0604020202020204" pitchFamily="34" charset="0"/>
                </a:rPr>
                <a:t> </a:t>
              </a:r>
              <a:r>
                <a:rPr lang="en-US" sz="3200" b="1" i="1" u="sng" dirty="0" err="1">
                  <a:latin typeface="Amazone" panose="03020702060507090A04" pitchFamily="66" charset="0"/>
                  <a:cs typeface="Arial" panose="020B0604020202020204" pitchFamily="34" charset="0"/>
                </a:rPr>
                <a:t>nhà</a:t>
              </a:r>
              <a:endParaRPr lang="en-US" sz="3200" b="1" i="1" u="sng" dirty="0">
                <a:latin typeface="Amazone" panose="03020702060507090A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0">
            <a:extLst>
              <a:ext uri="{FF2B5EF4-FFF2-40B4-BE49-F238E27FC236}">
                <a16:creationId xmlns:a16="http://schemas.microsoft.com/office/drawing/2014/main" id="{7299F351-3CDF-126A-34AF-68E650890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6040" y="4403103"/>
            <a:ext cx="2517880" cy="1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6F4-01B6-D71A-A643-0C4BA22E1E3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DEB3C-9A9F-9CB5-922A-229C5B8576B9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884" y="77202"/>
            <a:ext cx="8434137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6116" y="225401"/>
            <a:ext cx="7423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mazone" panose="03020702060507090A04" pitchFamily="66" charset="0"/>
              </a:rPr>
              <a:t>Thứ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Năm</a:t>
            </a:r>
            <a:r>
              <a:rPr lang="en-US" sz="3200" b="1" dirty="0"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</a:rPr>
              <a:t>ngày</a:t>
            </a:r>
            <a:r>
              <a:rPr lang="en-US" sz="3200" b="1" dirty="0">
                <a:latin typeface="Amazone" panose="03020702060507090A04" pitchFamily="66" charset="0"/>
              </a:rPr>
              <a:t> 28 </a:t>
            </a:r>
            <a:r>
              <a:rPr lang="en-US" sz="3200" b="1" dirty="0" err="1">
                <a:latin typeface="Amazone" panose="03020702060507090A04" pitchFamily="66" charset="0"/>
              </a:rPr>
              <a:t>tháng</a:t>
            </a:r>
            <a:r>
              <a:rPr lang="en-US" sz="3200" b="1" dirty="0">
                <a:latin typeface="Amazone" panose="03020702060507090A04" pitchFamily="66" charset="0"/>
              </a:rPr>
              <a:t> 3 </a:t>
            </a:r>
            <a:r>
              <a:rPr lang="en-US" sz="3200" b="1" dirty="0" err="1">
                <a:latin typeface="Amazone" panose="03020702060507090A04" pitchFamily="66" charset="0"/>
              </a:rPr>
              <a:t>năm</a:t>
            </a:r>
            <a:r>
              <a:rPr lang="en-US" sz="3200" b="1" dirty="0">
                <a:latin typeface="Amazone" panose="03020702060507090A04" pitchFamily="66" charset="0"/>
              </a:rPr>
              <a:t> 2024</a:t>
            </a:r>
          </a:p>
          <a:p>
            <a:pPr algn="ctr"/>
            <a:r>
              <a:rPr lang="en-US" sz="3200" b="1" u="sng" dirty="0" err="1">
                <a:latin typeface="Amazone" panose="03020702060507090A04" pitchFamily="66" charset="0"/>
              </a:rPr>
              <a:t>Hoạt</a:t>
            </a:r>
            <a:r>
              <a:rPr lang="en-US" sz="3200" b="1" u="sng" dirty="0">
                <a:latin typeface="Amazone" panose="03020702060507090A04" pitchFamily="66" charset="0"/>
              </a:rPr>
              <a:t> </a:t>
            </a:r>
            <a:r>
              <a:rPr lang="en-US" sz="3200" b="1" u="sng" dirty="0" err="1">
                <a:latin typeface="Amazone" panose="03020702060507090A04" pitchFamily="66" charset="0"/>
              </a:rPr>
              <a:t>động</a:t>
            </a:r>
            <a:r>
              <a:rPr lang="en-US" sz="3200" b="1" u="sng" dirty="0">
                <a:latin typeface="Amazone" panose="03020702060507090A04" pitchFamily="66" charset="0"/>
              </a:rPr>
              <a:t> </a:t>
            </a:r>
            <a:r>
              <a:rPr lang="en-US" sz="3200" b="1" u="sng" dirty="0" err="1">
                <a:latin typeface="Amazone" panose="03020702060507090A04" pitchFamily="66" charset="0"/>
              </a:rPr>
              <a:t>trải</a:t>
            </a:r>
            <a:r>
              <a:rPr lang="en-US" sz="3200" b="1" u="sng" dirty="0">
                <a:latin typeface="Amazone" panose="03020702060507090A04" pitchFamily="66" charset="0"/>
              </a:rPr>
              <a:t> </a:t>
            </a:r>
            <a:r>
              <a:rPr lang="en-US" sz="3200" b="1" u="sng" dirty="0" err="1">
                <a:latin typeface="Amazone" panose="03020702060507090A04" pitchFamily="66" charset="0"/>
              </a:rPr>
              <a:t>nghiệm</a:t>
            </a:r>
            <a:endParaRPr lang="en-US" sz="3200" b="1" u="sng" dirty="0">
              <a:latin typeface="Amazone" panose="03020702060507090A04" pitchFamily="66" charset="0"/>
            </a:endParaRPr>
          </a:p>
        </p:txBody>
      </p:sp>
      <p:pic>
        <p:nvPicPr>
          <p:cNvPr id="4" name="52924451225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594" y="1934637"/>
            <a:ext cx="9654811" cy="44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3177" y="3004457"/>
            <a:ext cx="3762103" cy="11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0059" y="3592285"/>
            <a:ext cx="8508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TIẾT KIỆM CỦA EM</a:t>
            </a:r>
          </a:p>
        </p:txBody>
      </p:sp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6F4-01B6-D71A-A643-0C4BA22E1E3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DEB3C-9A9F-9CB5-922A-229C5B8576B9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884" y="77202"/>
            <a:ext cx="8434137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6" y="225401"/>
            <a:ext cx="742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Hoạt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động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trải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nghiệm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SHL: KẾ HOẠCH TIẾT KIỆM CỦA 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211" y="3683726"/>
            <a:ext cx="10384972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200" b="1" dirty="0" err="1">
                <a:latin typeface="Amazone" panose="03020702060507090A04" pitchFamily="66" charset="0"/>
              </a:rPr>
              <a:t>Sơ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kết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thi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đua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tuần</a:t>
            </a:r>
            <a:r>
              <a:rPr lang="en-US" sz="4200" b="1" dirty="0">
                <a:latin typeface="Amazone" panose="03020702060507090A04" pitchFamily="66" charset="0"/>
              </a:rPr>
              <a:t> 28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200" b="1" dirty="0" err="1">
                <a:latin typeface="Amazone" panose="03020702060507090A04" pitchFamily="66" charset="0"/>
              </a:rPr>
              <a:t>Đề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ra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kế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hoạch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và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phương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hướng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hoạt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động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tuần</a:t>
            </a:r>
            <a:r>
              <a:rPr lang="en-US" sz="4200" b="1" dirty="0">
                <a:latin typeface="Amazone" panose="03020702060507090A04" pitchFamily="66" charset="0"/>
              </a:rPr>
              <a:t> 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200" b="1" dirty="0" err="1">
                <a:latin typeface="Amazone" panose="03020702060507090A04" pitchFamily="66" charset="0"/>
              </a:rPr>
              <a:t>Sinh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hoạt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theo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chủ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đề</a:t>
            </a:r>
            <a:r>
              <a:rPr lang="en-US" sz="4200" b="1" dirty="0">
                <a:latin typeface="Amazone" panose="03020702060507090A04" pitchFamily="66" charset="0"/>
              </a:rPr>
              <a:t>: </a:t>
            </a:r>
            <a:r>
              <a:rPr lang="en-US" sz="4200" b="1" dirty="0" err="1">
                <a:latin typeface="Amazone" panose="03020702060507090A04" pitchFamily="66" charset="0"/>
              </a:rPr>
              <a:t>Kế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hoạch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tiết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kiệm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của</a:t>
            </a:r>
            <a:r>
              <a:rPr lang="en-US" sz="4200" b="1" dirty="0">
                <a:latin typeface="Amazone" panose="03020702060507090A04" pitchFamily="66" charset="0"/>
              </a:rPr>
              <a:t> </a:t>
            </a:r>
            <a:r>
              <a:rPr lang="en-US" sz="4200" b="1" dirty="0" err="1">
                <a:latin typeface="Amazone" panose="03020702060507090A04" pitchFamily="66" charset="0"/>
              </a:rPr>
              <a:t>em</a:t>
            </a:r>
            <a:endParaRPr lang="en-US" sz="4200" b="1" dirty="0">
              <a:latin typeface="Amazone" panose="03020702060507090A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1965" y="2508703"/>
            <a:ext cx="2677886" cy="718457"/>
          </a:xfrm>
          <a:prstGeom prst="roundRect">
            <a:avLst/>
          </a:prstGeom>
          <a:solidFill>
            <a:srgbClr val="5FA1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4095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07102" y="1017727"/>
            <a:ext cx="7500830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6333" y="1165926"/>
            <a:ext cx="6602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Hoạt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động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trải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nghiệm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SHL: KẾ HOẠCH TIẾT KIỆM CỦA EM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29245" y="3585754"/>
            <a:ext cx="7053943" cy="11887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</p:spTree>
    <p:extLst>
      <p:ext uri="{BB962C8B-B14F-4D97-AF65-F5344CB8AC3E}">
        <p14:creationId xmlns:p14="http://schemas.microsoft.com/office/powerpoint/2010/main" val="7651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3177" y="3004457"/>
            <a:ext cx="3762103" cy="11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7102" y="1017727"/>
            <a:ext cx="7500830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6333" y="1165926"/>
            <a:ext cx="6602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Hoạt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động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trải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nghiệm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SHL: KẾ HOẠCH TIẾT KIỆM CỦA EM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571" y="3323771"/>
            <a:ext cx="3172147" cy="28913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08112-5FAA-EFAB-A073-E771FB91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177" y="3204390"/>
            <a:ext cx="7481906" cy="31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2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6F4-01B6-D71A-A643-0C4BA22E1E3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DEB3C-9A9F-9CB5-922A-229C5B8576B9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884" y="77202"/>
            <a:ext cx="8434137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6" y="225401"/>
            <a:ext cx="742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Hoạt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động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trải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nghiệm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SHL: KẾ HOẠCH TIẾT KIỆM CỦA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5AFB8-8EFC-6871-1368-9292627FFCA7}"/>
              </a:ext>
            </a:extLst>
          </p:cNvPr>
          <p:cNvSpPr txBox="1"/>
          <p:nvPr/>
        </p:nvSpPr>
        <p:spPr>
          <a:xfrm>
            <a:off x="1469589" y="2640384"/>
            <a:ext cx="6667499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BA158-467D-367C-9796-AAC57904A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89" y="3827063"/>
            <a:ext cx="8579053" cy="169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6F4-01B6-D71A-A643-0C4BA22E1E3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1DEB3C-9A9F-9CB5-922A-229C5B8576B9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HĐTN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884" y="77202"/>
            <a:ext cx="8434137" cy="170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6" y="225401"/>
            <a:ext cx="742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Hoạt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động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trải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nghiệm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SHL: KẾ HOẠCH TIẾT KIỆM CỦA 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08112-5FAA-EFAB-A073-E771FB91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89" y="3180931"/>
            <a:ext cx="7481906" cy="313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5AFB8-8EFC-6871-1368-9292627FFCA7}"/>
              </a:ext>
            </a:extLst>
          </p:cNvPr>
          <p:cNvSpPr txBox="1"/>
          <p:nvPr/>
        </p:nvSpPr>
        <p:spPr>
          <a:xfrm>
            <a:off x="1469589" y="2452907"/>
            <a:ext cx="748190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97" y="717130"/>
            <a:ext cx="6152606" cy="5943600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2575094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90023" y="357901"/>
            <a:ext cx="2677886" cy="718457"/>
          </a:xfrm>
          <a:prstGeom prst="roundRect">
            <a:avLst/>
          </a:prstGeom>
          <a:solidFill>
            <a:srgbClr val="5FA1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013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715</Words>
  <Application>Microsoft Office PowerPoint</Application>
  <PresentationFormat>Widescreen</PresentationFormat>
  <Paragraphs>93</Paragraphs>
  <Slides>16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Tahoma</vt:lpstr>
      <vt:lpstr>Wingdings</vt:lpstr>
      <vt:lpstr>Merriweather</vt:lpstr>
      <vt:lpstr>Amazone</vt:lpstr>
      <vt:lpstr>Inter</vt:lpstr>
      <vt:lpstr>Calibri</vt:lpstr>
      <vt:lpstr>Calibri Light</vt:lpstr>
      <vt:lpstr>UTM Avo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Administrator</cp:lastModifiedBy>
  <cp:revision>36</cp:revision>
  <dcterms:created xsi:type="dcterms:W3CDTF">2023-12-11T03:10:56Z</dcterms:created>
  <dcterms:modified xsi:type="dcterms:W3CDTF">2025-02-26T13:02:10Z</dcterms:modified>
</cp:coreProperties>
</file>