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608" r:id="rId3"/>
    <p:sldId id="271" r:id="rId4"/>
    <p:sldId id="272" r:id="rId5"/>
    <p:sldId id="652" r:id="rId6"/>
    <p:sldId id="676" r:id="rId7"/>
    <p:sldId id="651" r:id="rId8"/>
    <p:sldId id="677" r:id="rId9"/>
    <p:sldId id="741" r:id="rId10"/>
    <p:sldId id="284" r:id="rId11"/>
    <p:sldId id="678" r:id="rId12"/>
    <p:sldId id="653" r:id="rId13"/>
    <p:sldId id="702" r:id="rId14"/>
    <p:sldId id="740" r:id="rId15"/>
    <p:sldId id="286" r:id="rId16"/>
    <p:sldId id="258" r:id="rId17"/>
    <p:sldId id="739" r:id="rId18"/>
    <p:sldId id="738" r:id="rId19"/>
    <p:sldId id="735" r:id="rId20"/>
    <p:sldId id="708" r:id="rId21"/>
    <p:sldId id="727" r:id="rId22"/>
    <p:sldId id="731" r:id="rId23"/>
    <p:sldId id="645" r:id="rId24"/>
    <p:sldId id="649" r:id="rId25"/>
  </p:sldIdLst>
  <p:sldSz cx="18288000" cy="10287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HP001 4 hàng" panose="020B0604020202020204" charset="-93"/>
      <p:regular r:id="rId31"/>
      <p:bold r:id="rId32"/>
    </p:embeddedFont>
    <p:embeddedFont>
      <p:font typeface="Tahoma" panose="020B0604030504040204" pitchFamily="34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4" userDrawn="1">
          <p15:clr>
            <a:srgbClr val="A4A3A4"/>
          </p15:clr>
        </p15:guide>
        <p15:guide id="2" pos="289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01395412" name="Thúy Triều" initials="T" lastIdx="2" clrIdx="1"/>
  <p:cmAuthor id="1" name="Kim Anh" initials="KA" lastIdx="0" clrIdx="0"/>
  <p:cmAuthor id="501395413" name="asus" initials="a" lastIdx="1" clrIdx="2">
    <p:extLst>
      <p:ext uri="{19B8F6BF-5375-455C-9EA6-DF929625EA0E}">
        <p15:presenceInfo xmlns:p15="http://schemas.microsoft.com/office/powerpoint/2012/main" userId="asu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571" autoAdjust="0"/>
  </p:normalViewPr>
  <p:slideViewPr>
    <p:cSldViewPr showGuides="1">
      <p:cViewPr varScale="1">
        <p:scale>
          <a:sx n="56" d="100"/>
          <a:sy n="56" d="100"/>
        </p:scale>
        <p:origin x="638" y="48"/>
      </p:cViewPr>
      <p:guideLst>
        <p:guide orient="horz" pos="2144"/>
        <p:guide pos="2896"/>
      </p:guideLst>
    </p:cSldViewPr>
  </p:slideViewPr>
  <p:outlineViewPr>
    <p:cViewPr>
      <p:scale>
        <a:sx n="33" d="100"/>
        <a:sy n="33" d="100"/>
      </p:scale>
      <p:origin x="0" y="-7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50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01395412" dt="2024-12-04T15:07:28.572" idx="1">
    <p:pos x="18936" y="1426"/>
    <p:text/>
  </p:cm>
  <p:cm authorId="501395412" dt="2024-12-04T15:09:01.820" idx="2">
    <p:pos x="10" y="10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01395412" dt="2024-12-04T15:07:28.572" idx="1">
    <p:pos x="18936" y="1426"/>
    <p:text/>
  </p:cm>
  <p:cm authorId="501395412" dt="2024-12-04T15:09:01.820" idx="2">
    <p:pos x="10" y="10"/>
    <p:text/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01395412" dt="2024-12-04T15:07:28.572" idx="1">
    <p:pos x="18936" y="1426"/>
    <p:text/>
  </p:cm>
  <p:cm authorId="501395412" dt="2024-12-04T15:09:01.820" idx="2">
    <p:pos x="10" y="10"/>
    <p:text/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01395412" dt="2024-12-04T15:07:28.572" idx="1">
    <p:pos x="18936" y="1426"/>
    <p:text/>
  </p:cm>
  <p:cm authorId="501395412" dt="2024-12-04T15:09:01.820" idx="2">
    <p:pos x="10" y="10"/>
    <p:text/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01395412" dt="2024-12-04T15:07:28.572" idx="1">
    <p:pos x="18936" y="1426"/>
    <p:text/>
  </p:cm>
  <p:cm authorId="501395412" dt="2024-12-04T15:09:01.820" idx="2">
    <p:pos x="10" y="10"/>
    <p:text/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01395412" dt="2024-12-04T15:07:28.572" idx="1">
    <p:pos x="18936" y="1426"/>
    <p:text/>
  </p:cm>
  <p:cm authorId="501395412" dt="2024-12-04T15:09:01.820" idx="2">
    <p:pos x="10" y="10"/>
    <p:text/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01395412" dt="2024-12-04T15:07:28.572" idx="1">
    <p:pos x="18936" y="1426"/>
    <p:text/>
  </p:cm>
  <p:cm authorId="501395412" dt="2024-12-04T15:09:01.820" idx="2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95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32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95000">
        <p:blinds dir="vert"/>
      </p:transition>
    </mc:Choice>
    <mc:Fallback xmlns="">
      <p:transition spd="slow" advClick="0" advTm="95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95000">
        <p:blinds dir="vert"/>
      </p:transition>
    </mc:Choice>
    <mc:Fallback xmlns="">
      <p:transition spd="slow" advClick="0" advTm="95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95000">
        <p:blinds dir="vert"/>
      </p:transition>
    </mc:Choice>
    <mc:Fallback xmlns="">
      <p:transition spd="slow" advClick="0" advTm="9500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593841" y="329279"/>
            <a:ext cx="17419851" cy="9360197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70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698540" y="1323264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300603" y="1360241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336125" y="1484134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787347" y="142128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302390" y="1376918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696754" y="2244083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298817" y="2281059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334339" y="240495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785561" y="234210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300603" y="2297737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694967" y="3164901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297030" y="3201878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332552" y="3325771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783775" y="3262919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298817" y="3218555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693181" y="4085720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295243" y="4122696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330766" y="4246589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781988" y="4183738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297030" y="4139374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691394" y="5006538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293457" y="5043515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328979" y="5167408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780202" y="5104556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295244" y="5060192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689608" y="5927357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291671" y="5964333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327193" y="6088226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778415" y="602537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293457" y="5981011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687821" y="6848175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289884" y="6885152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325406" y="7009045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776629" y="6946193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291671" y="6901829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686035" y="7768994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288098" y="7805970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323620" y="7929863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774842" y="786701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289884" y="7822648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684248" y="8689812"/>
            <a:ext cx="164873" cy="265998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286311" y="8726789"/>
            <a:ext cx="674061" cy="16655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321833" y="8850682"/>
            <a:ext cx="68579" cy="6857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773056" y="8787830"/>
            <a:ext cx="68579" cy="6857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288098" y="8743466"/>
            <a:ext cx="671589" cy="1441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18" y="547055"/>
            <a:ext cx="3104829" cy="1552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95000">
        <p:blinds dir="vert"/>
      </p:transition>
    </mc:Choice>
    <mc:Fallback xmlns="">
      <p:transition spd="slow" advClick="0" advTm="95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1876" y="926307"/>
            <a:ext cx="15586074" cy="1714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65376" y="3026570"/>
            <a:ext cx="7620000" cy="617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0290176" y="3026570"/>
            <a:ext cx="7620000" cy="2971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0290176" y="6226970"/>
            <a:ext cx="7620000" cy="2971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828800" y="9486900"/>
            <a:ext cx="3810000" cy="6858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6705600" y="9486900"/>
            <a:ext cx="5791200" cy="6858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13563600" y="9486900"/>
            <a:ext cx="3810000" cy="6858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95000">
        <p:blinds dir="vert"/>
      </p:transition>
    </mc:Choice>
    <mc:Fallback xmlns="">
      <p:transition spd="slow" advClick="0" advTm="95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3165326" y="2877359"/>
            <a:ext cx="5682000" cy="7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5605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9637436" y="2877368"/>
            <a:ext cx="5485200" cy="7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5605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3165350" y="6790226"/>
            <a:ext cx="56820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ct val="6410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ct val="6410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ct val="6410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ct val="6410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ct val="64100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ct val="64100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ct val="641000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9539100" y="6790226"/>
            <a:ext cx="56820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ct val="6410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ct val="6410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ct val="6410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ct val="6410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ct val="6410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ct val="6410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ct val="641000"/>
              </a:spcBef>
              <a:spcAft>
                <a:spcPts val="2135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95000">
        <p:blinds dir="vert"/>
      </p:transition>
    </mc:Choice>
    <mc:Fallback xmlns="">
      <p:transition spd="slow" advClick="0" advTm="95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044000" y="591608"/>
            <a:ext cx="16200000" cy="1188000"/>
          </a:xfrm>
        </p:spPr>
        <p:txBody>
          <a:bodyPr lIns="0" tIns="0" rIns="0" bIns="0"/>
          <a:lstStyle>
            <a:lvl1pPr algn="ctr" fontAlgn="base">
              <a:defRPr sz="4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95000">
        <p:blinds dir="vert"/>
      </p:transition>
    </mc:Choice>
    <mc:Fallback xmlns="">
      <p:transition spd="slow" advClick="0" advTm="95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95000">
        <p:blinds dir="vert"/>
      </p:transition>
    </mc:Choice>
    <mc:Fallback xmlns="">
      <p:transition spd="slow" advClick="0" advTm="95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95000">
        <p:blinds dir="vert"/>
      </p:transition>
    </mc:Choice>
    <mc:Fallback xmlns="">
      <p:transition spd="slow" advClick="0" advTm="95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95000">
        <p:blinds dir="vert"/>
      </p:transition>
    </mc:Choice>
    <mc:Fallback xmlns="">
      <p:transition spd="slow" advClick="0" advTm="95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95000">
        <p:blinds dir="vert"/>
      </p:transition>
    </mc:Choice>
    <mc:Fallback xmlns="">
      <p:transition spd="slow" advClick="0" advTm="95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95000">
        <p:blinds dir="vert"/>
      </p:transition>
    </mc:Choice>
    <mc:Fallback xmlns="">
      <p:transition spd="slow" advClick="0" advTm="95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95000">
        <p:blinds dir="vert"/>
      </p:transition>
    </mc:Choice>
    <mc:Fallback xmlns="">
      <p:transition spd="slow" advClick="0" advTm="95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95000">
        <p:blinds dir="vert"/>
      </p:transition>
    </mc:Choice>
    <mc:Fallback xmlns="">
      <p:transition spd="slow" advClick="0" advTm="95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95000">
        <p:blinds dir="vert"/>
      </p:transition>
    </mc:Choice>
    <mc:Fallback xmlns="">
      <p:transition spd="slow" advClick="0" advTm="95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95000">
        <p:blinds dir="vert"/>
      </p:transition>
    </mc:Choice>
    <mc:Fallback xmlns="">
      <p:transition spd="slow" advClick="0" advTm="95000">
        <p:blinds dir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11.sv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2.wdp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44.sv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4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image" Target="../media/image44.sv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31.png"/><Relationship Id="rId1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image" Target="../media/image44.sv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31.png"/><Relationship Id="rId1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4.wdp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44.sv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4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44.sv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4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5" Type="http://schemas.openxmlformats.org/officeDocument/2006/relationships/image" Target="../media/image39.png"/><Relationship Id="rId4" Type="http://schemas.openxmlformats.org/officeDocument/2006/relationships/image" Target="../media/image6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audio" Target="file:///C:\My%20Documents\Youth\Millionaire\thinking.wav" TargetMode="External"/><Relationship Id="rId1" Type="http://schemas.microsoft.com/office/2007/relationships/media" Target="file:///C:\My%20Documents\Youth\Millionaire\thinking.wav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openxmlformats.org/officeDocument/2006/relationships/audio" Target="file:///C:\My%20Documents\Youth\Millionaire\thinking.wav" TargetMode="External"/><Relationship Id="rId1" Type="http://schemas.microsoft.com/office/2007/relationships/media" Target="file:///C:\My%20Documents\Youth\Millionaire\thinking.wav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audio" Target="file:///C:\My%20Documents\Youth\Millionaire\thinking.wav" TargetMode="External"/><Relationship Id="rId1" Type="http://schemas.microsoft.com/office/2007/relationships/media" Target="file:///C:\My%20Documents\Youth\Millionaire\thinking.wav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961342" y="1485771"/>
            <a:ext cx="14364046" cy="7451349"/>
          </a:xfrm>
          <a:custGeom>
            <a:avLst/>
            <a:gdLst/>
            <a:ahLst/>
            <a:cxnLst/>
            <a:rect l="l" t="t" r="r" b="b"/>
            <a:pathLst>
              <a:path w="14364046" h="7451349">
                <a:moveTo>
                  <a:pt x="0" y="0"/>
                </a:moveTo>
                <a:lnTo>
                  <a:pt x="14364046" y="0"/>
                </a:lnTo>
                <a:lnTo>
                  <a:pt x="14364046" y="7451348"/>
                </a:lnTo>
                <a:lnTo>
                  <a:pt x="0" y="74513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2400" y="7162165"/>
            <a:ext cx="3241040" cy="2692400"/>
          </a:xfrm>
          <a:custGeom>
            <a:avLst/>
            <a:gdLst/>
            <a:ahLst/>
            <a:cxnLst/>
            <a:rect l="l" t="t" r="r" b="b"/>
            <a:pathLst>
              <a:path w="3506660" h="2958744">
                <a:moveTo>
                  <a:pt x="0" y="0"/>
                </a:moveTo>
                <a:lnTo>
                  <a:pt x="3506660" y="0"/>
                </a:lnTo>
                <a:lnTo>
                  <a:pt x="3506660" y="2958744"/>
                </a:lnTo>
                <a:lnTo>
                  <a:pt x="0" y="2958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4774347">
            <a:off x="15881350" y="-1137285"/>
            <a:ext cx="3539490" cy="3695700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0" y="0"/>
                </a:moveTo>
                <a:lnTo>
                  <a:pt x="4509939" y="0"/>
                </a:lnTo>
                <a:lnTo>
                  <a:pt x="4509939" y="4509940"/>
                </a:lnTo>
                <a:lnTo>
                  <a:pt x="0" y="45099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304889">
            <a:off x="8219994" y="2618098"/>
            <a:ext cx="1550637" cy="1572255"/>
          </a:xfrm>
          <a:custGeom>
            <a:avLst/>
            <a:gdLst/>
            <a:ahLst/>
            <a:cxnLst/>
            <a:rect l="l" t="t" r="r" b="b"/>
            <a:pathLst>
              <a:path w="1550637" h="1572255">
                <a:moveTo>
                  <a:pt x="0" y="0"/>
                </a:moveTo>
                <a:lnTo>
                  <a:pt x="1550637" y="0"/>
                </a:lnTo>
                <a:lnTo>
                  <a:pt x="1550637" y="1572256"/>
                </a:lnTo>
                <a:lnTo>
                  <a:pt x="0" y="15722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279818">
            <a:off x="14907895" y="6955790"/>
            <a:ext cx="2458085" cy="2409190"/>
          </a:xfrm>
          <a:custGeom>
            <a:avLst/>
            <a:gdLst/>
            <a:ahLst/>
            <a:cxnLst/>
            <a:rect l="l" t="t" r="r" b="b"/>
            <a:pathLst>
              <a:path w="3173732" h="2880162">
                <a:moveTo>
                  <a:pt x="0" y="0"/>
                </a:moveTo>
                <a:lnTo>
                  <a:pt x="3173732" y="0"/>
                </a:lnTo>
                <a:lnTo>
                  <a:pt x="3173732" y="2880161"/>
                </a:lnTo>
                <a:lnTo>
                  <a:pt x="0" y="28801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2438400" y="8604885"/>
            <a:ext cx="4973955" cy="3676650"/>
          </a:xfrm>
          <a:custGeom>
            <a:avLst/>
            <a:gdLst/>
            <a:ahLst/>
            <a:cxnLst/>
            <a:rect l="l" t="t" r="r" b="b"/>
            <a:pathLst>
              <a:path w="6026180" h="4775748">
                <a:moveTo>
                  <a:pt x="0" y="0"/>
                </a:moveTo>
                <a:lnTo>
                  <a:pt x="6026181" y="0"/>
                </a:lnTo>
                <a:lnTo>
                  <a:pt x="6026181" y="4775748"/>
                </a:lnTo>
                <a:lnTo>
                  <a:pt x="0" y="4775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32367">
            <a:off x="14497050" y="861060"/>
            <a:ext cx="2938780" cy="2111375"/>
          </a:xfrm>
          <a:custGeom>
            <a:avLst/>
            <a:gdLst/>
            <a:ahLst/>
            <a:cxnLst/>
            <a:rect l="l" t="t" r="r" b="b"/>
            <a:pathLst>
              <a:path w="3594601" h="2444329">
                <a:moveTo>
                  <a:pt x="0" y="0"/>
                </a:moveTo>
                <a:lnTo>
                  <a:pt x="3594601" y="0"/>
                </a:lnTo>
                <a:lnTo>
                  <a:pt x="3594601" y="2444329"/>
                </a:lnTo>
                <a:lnTo>
                  <a:pt x="0" y="244432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541354" flipH="1">
            <a:off x="-2385695" y="-703580"/>
            <a:ext cx="4812030" cy="3162300"/>
          </a:xfrm>
          <a:custGeom>
            <a:avLst/>
            <a:gdLst/>
            <a:ahLst/>
            <a:cxnLst/>
            <a:rect l="l" t="t" r="r" b="b"/>
            <a:pathLst>
              <a:path w="5710933" h="3422461">
                <a:moveTo>
                  <a:pt x="5710932" y="0"/>
                </a:moveTo>
                <a:lnTo>
                  <a:pt x="0" y="0"/>
                </a:lnTo>
                <a:lnTo>
                  <a:pt x="0" y="3422460"/>
                </a:lnTo>
                <a:lnTo>
                  <a:pt x="5710932" y="3422460"/>
                </a:lnTo>
                <a:lnTo>
                  <a:pt x="571093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272013">
            <a:off x="701675" y="1094740"/>
            <a:ext cx="2633345" cy="2437765"/>
          </a:xfrm>
          <a:custGeom>
            <a:avLst/>
            <a:gdLst/>
            <a:ahLst/>
            <a:cxnLst/>
            <a:rect l="l" t="t" r="r" b="b"/>
            <a:pathLst>
              <a:path w="3162312" h="3099066">
                <a:moveTo>
                  <a:pt x="0" y="0"/>
                </a:moveTo>
                <a:lnTo>
                  <a:pt x="3162312" y="0"/>
                </a:lnTo>
                <a:lnTo>
                  <a:pt x="3162312" y="3099066"/>
                </a:lnTo>
                <a:lnTo>
                  <a:pt x="0" y="309906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86403">
            <a:off x="15600045" y="9405620"/>
            <a:ext cx="3540125" cy="1438910"/>
          </a:xfrm>
          <a:custGeom>
            <a:avLst/>
            <a:gdLst/>
            <a:ahLst/>
            <a:cxnLst/>
            <a:rect l="l" t="t" r="r" b="b"/>
            <a:pathLst>
              <a:path w="4210552" h="1740139">
                <a:moveTo>
                  <a:pt x="0" y="0"/>
                </a:moveTo>
                <a:lnTo>
                  <a:pt x="4210552" y="0"/>
                </a:lnTo>
                <a:lnTo>
                  <a:pt x="4210552" y="1740139"/>
                </a:lnTo>
                <a:lnTo>
                  <a:pt x="0" y="174013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4419600" y="495300"/>
            <a:ext cx="9428480" cy="191198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UBND HUYỆN PHÙ CÁT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 </a:t>
            </a:r>
            <a:r>
              <a:rPr lang="en-US" sz="4000" b="1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TIỂU HỌC SỐ 1 CÁT TÂN</a:t>
            </a:r>
          </a:p>
        </p:txBody>
      </p:sp>
      <p:sp>
        <p:nvSpPr>
          <p:cNvPr id="15" name="Rectangle 6"/>
          <p:cNvSpPr/>
          <p:nvPr/>
        </p:nvSpPr>
        <p:spPr>
          <a:xfrm>
            <a:off x="1102360" y="4152900"/>
            <a:ext cx="16350615" cy="2339340"/>
          </a:xfrm>
          <a:prstGeom prst="rect">
            <a:avLst/>
          </a:prstGeom>
          <a:noFill/>
        </p:spPr>
        <p:txBody>
          <a:bodyPr wrap="square" lIns="121920" tIns="60960" rIns="121920" bIns="60960" numCol="1">
            <a:prstTxWarp prst="textCan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</a:t>
            </a:r>
            <a:r>
              <a:rPr kumimoji="0" lang="en-US" sz="72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 DỰ GIỜ THĂM LỚP</a:t>
            </a:r>
          </a:p>
        </p:txBody>
      </p:sp>
      <p:sp>
        <p:nvSpPr>
          <p:cNvPr id="16" name="TextBox 9"/>
          <p:cNvSpPr txBox="1"/>
          <p:nvPr/>
        </p:nvSpPr>
        <p:spPr>
          <a:xfrm>
            <a:off x="5943600" y="7124700"/>
            <a:ext cx="5496560" cy="14281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Môn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: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+mn-cs"/>
              </a:rPr>
              <a:t>Toán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mazone" panose="03020702060507090A04" pitchFamily="66" charset="0"/>
              <a:ea typeface="+mn-ea"/>
              <a:cs typeface="+mn-cs"/>
            </a:endParaRPr>
          </a:p>
        </p:txBody>
      </p:sp>
      <p:sp>
        <p:nvSpPr>
          <p:cNvPr id="17" name="TextBox 7"/>
          <p:cNvSpPr txBox="1"/>
          <p:nvPr/>
        </p:nvSpPr>
        <p:spPr>
          <a:xfrm>
            <a:off x="5889625" y="8039100"/>
            <a:ext cx="7265035" cy="21374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</a:t>
            </a:r>
            <a:r>
              <a:rPr kumimoji="0" lang="en-US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A2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Đặng Thị Thúy Triều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25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150"/>
                            </p:stCondLst>
                            <p:childTnLst>
                              <p:par>
                                <p:cTn id="2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520700" y="1424305"/>
            <a:ext cx="16750030" cy="8052435"/>
            <a:chOff x="6005719" y="3124197"/>
            <a:chExt cx="5086350" cy="288607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05719" y="3124197"/>
              <a:ext cx="5086350" cy="2886075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6162260" y="3837384"/>
              <a:ext cx="1842052" cy="1431235"/>
            </a:xfrm>
            <a:prstGeom prst="rect">
              <a:avLst/>
            </a:prstGeom>
            <a:solidFill>
              <a:srgbClr val="FFFABE"/>
            </a:solidFill>
            <a:ln>
              <a:solidFill>
                <a:srgbClr val="FFFA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700" dirty="0"/>
            </a:p>
          </p:txBody>
        </p:sp>
      </p:grpSp>
      <p:sp>
        <p:nvSpPr>
          <p:cNvPr id="2" name="Text Box 1"/>
          <p:cNvSpPr txBox="1"/>
          <p:nvPr/>
        </p:nvSpPr>
        <p:spPr>
          <a:xfrm>
            <a:off x="1664970" y="2552700"/>
            <a:ext cx="53333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Tranh vẽ gì?</a:t>
            </a:r>
          </a:p>
        </p:txBody>
      </p:sp>
      <p:sp>
        <p:nvSpPr>
          <p:cNvPr id="10" name="TextBox 36"/>
          <p:cNvSpPr txBox="1"/>
          <p:nvPr/>
        </p:nvSpPr>
        <p:spPr>
          <a:xfrm>
            <a:off x="1676400" y="2552700"/>
            <a:ext cx="51695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vi-VN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Bạn Mai </a:t>
            </a:r>
            <a:r>
              <a:rPr lang="vi-VN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cảnh mặt trời </a:t>
            </a:r>
            <a:r>
              <a:rPr lang="en-US" altLang="vi-VN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 </a:t>
            </a:r>
            <a:r>
              <a:rPr lang="vi-VN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 </a:t>
            </a:r>
            <a:r>
              <a:rPr lang="en-US" altLang="vi-VN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 giờ?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62" y="1866601"/>
            <a:ext cx="6130077" cy="6315701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 rot="9861145">
            <a:off x="10871200" y="3576320"/>
            <a:ext cx="360045" cy="2898140"/>
            <a:chOff x="10127854" y="2020621"/>
            <a:chExt cx="242692" cy="2655884"/>
          </a:xfrm>
        </p:grpSpPr>
        <p:sp>
          <p:nvSpPr>
            <p:cNvPr id="35" name="Diamond 34"/>
            <p:cNvSpPr/>
            <p:nvPr/>
          </p:nvSpPr>
          <p:spPr>
            <a:xfrm flipH="1">
              <a:off x="10127854" y="2020621"/>
              <a:ext cx="242692" cy="1346949"/>
            </a:xfrm>
            <a:prstGeom prst="diamon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700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0127854" y="3339969"/>
              <a:ext cx="222696" cy="13365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38" name="Group 37"/>
          <p:cNvGrpSpPr/>
          <p:nvPr/>
        </p:nvGrpSpPr>
        <p:grpSpPr>
          <a:xfrm rot="10800000">
            <a:off x="10798810" y="2907665"/>
            <a:ext cx="548640" cy="4315460"/>
            <a:chOff x="10127854" y="2020621"/>
            <a:chExt cx="242692" cy="2655884"/>
          </a:xfrm>
        </p:grpSpPr>
        <p:sp>
          <p:nvSpPr>
            <p:cNvPr id="39" name="Diamond 38"/>
            <p:cNvSpPr/>
            <p:nvPr/>
          </p:nvSpPr>
          <p:spPr>
            <a:xfrm flipH="1">
              <a:off x="10127854" y="2020621"/>
              <a:ext cx="242692" cy="1346949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700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0127854" y="3339969"/>
              <a:ext cx="222696" cy="13365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3" name="Text Box 2"/>
          <p:cNvSpPr txBox="1"/>
          <p:nvPr/>
        </p:nvSpPr>
        <p:spPr>
          <a:xfrm>
            <a:off x="914400" y="2476500"/>
            <a:ext cx="809244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altLang="vi-VN" sz="4800" dirty="0">
                <a:latin typeface="+mj-lt"/>
                <a:sym typeface="+mn-ea"/>
              </a:rPr>
              <a:t>   L</a:t>
            </a:r>
            <a:r>
              <a:rPr lang="vi-VN" sz="4800" dirty="0">
                <a:latin typeface="+mj-lt"/>
                <a:sym typeface="+mn-ea"/>
              </a:rPr>
              <a:t>úc </a:t>
            </a:r>
            <a:r>
              <a:rPr lang="vi-VN" sz="4800" b="1" dirty="0">
                <a:solidFill>
                  <a:srgbClr val="FF0000"/>
                </a:solidFill>
                <a:latin typeface="+mj-lt"/>
                <a:sym typeface="+mn-ea"/>
              </a:rPr>
              <a:t>5</a:t>
            </a:r>
            <a:r>
              <a:rPr lang="vi-VN" sz="4800" dirty="0">
                <a:latin typeface="+mj-lt"/>
                <a:sym typeface="+mn-ea"/>
              </a:rPr>
              <a:t> giờ</a:t>
            </a:r>
            <a:r>
              <a:rPr lang="en-US" altLang="vi-VN" sz="4800" b="1" dirty="0">
                <a:solidFill>
                  <a:srgbClr val="FF0000"/>
                </a:solidFill>
                <a:latin typeface="+mj-lt"/>
                <a:sym typeface="+mn-ea"/>
              </a:rPr>
              <a:t> 30</a:t>
            </a:r>
            <a:r>
              <a:rPr lang="vi-VN" sz="4800" dirty="0">
                <a:latin typeface="+mj-lt"/>
                <a:sym typeface="+mn-ea"/>
              </a:rPr>
              <a:t> phút</a:t>
            </a:r>
            <a:r>
              <a:rPr lang="en-US" altLang="vi-VN" sz="4800" dirty="0">
                <a:latin typeface="+mj-lt"/>
                <a:sym typeface="+mn-ea"/>
              </a:rPr>
              <a:t>, kim giờ </a:t>
            </a:r>
          </a:p>
          <a:p>
            <a:pPr algn="just"/>
            <a:r>
              <a:rPr lang="en-US" altLang="vi-VN" sz="4800" dirty="0">
                <a:latin typeface="+mj-lt"/>
                <a:sym typeface="+mn-ea"/>
              </a:rPr>
              <a:t>chỉ vị trí nào? Kim phút chỉ </a:t>
            </a:r>
          </a:p>
          <a:p>
            <a:pPr algn="just"/>
            <a:r>
              <a:rPr lang="en-US" altLang="vi-VN" sz="4800" dirty="0">
                <a:latin typeface="+mj-lt"/>
                <a:sym typeface="+mn-ea"/>
              </a:rPr>
              <a:t>vị trí nào?</a:t>
            </a:r>
            <a:endParaRPr lang="vi-VN" sz="4800" dirty="0">
              <a:latin typeface="+mj-lt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252" y="2150446"/>
            <a:ext cx="6130077" cy="63157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85020" y="1612060"/>
            <a:ext cx="2190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5 </a:t>
            </a:r>
            <a:r>
              <a:rPr lang="en-US" sz="3600" dirty="0" err="1">
                <a:solidFill>
                  <a:schemeClr val="tx2"/>
                </a:solidFill>
              </a:rPr>
              <a:t>phút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4" name="Curved Down Arrow 19"/>
          <p:cNvSpPr/>
          <p:nvPr/>
        </p:nvSpPr>
        <p:spPr>
          <a:xfrm rot="1142969">
            <a:off x="4254624" y="2086955"/>
            <a:ext cx="1664730" cy="535031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03334" y="2770349"/>
            <a:ext cx="2190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5 </a:t>
            </a:r>
            <a:r>
              <a:rPr lang="en-US" sz="3600" dirty="0" err="1">
                <a:solidFill>
                  <a:schemeClr val="tx2"/>
                </a:solidFill>
              </a:rPr>
              <a:t>phút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6" name="Curved Down Arrow 22"/>
          <p:cNvSpPr/>
          <p:nvPr/>
        </p:nvSpPr>
        <p:spPr>
          <a:xfrm rot="3154909">
            <a:off x="5585363" y="3060644"/>
            <a:ext cx="1644401" cy="535031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97719" y="4394068"/>
            <a:ext cx="2190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5 </a:t>
            </a:r>
            <a:r>
              <a:rPr lang="en-US" sz="3600" dirty="0" err="1">
                <a:solidFill>
                  <a:schemeClr val="tx2"/>
                </a:solidFill>
              </a:rPr>
              <a:t>phút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8" name="Curved Down Arrow 24"/>
          <p:cNvSpPr/>
          <p:nvPr/>
        </p:nvSpPr>
        <p:spPr>
          <a:xfrm rot="4965623">
            <a:off x="6266784" y="4472803"/>
            <a:ext cx="1664730" cy="535031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25" name="AutoShape 58"/>
          <p:cNvSpPr>
            <a:spLocks noChangeArrowheads="1"/>
          </p:cNvSpPr>
          <p:nvPr/>
        </p:nvSpPr>
        <p:spPr bwMode="auto">
          <a:xfrm>
            <a:off x="3981497" y="3269389"/>
            <a:ext cx="458009" cy="2146475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>
              <a:latin typeface="UTM Avo" pitchFamily="18" charset="0"/>
            </a:endParaRPr>
          </a:p>
        </p:txBody>
      </p:sp>
      <p:sp>
        <p:nvSpPr>
          <p:cNvPr id="26" name="AutoShape 58"/>
          <p:cNvSpPr>
            <a:spLocks noChangeArrowheads="1"/>
          </p:cNvSpPr>
          <p:nvPr/>
        </p:nvSpPr>
        <p:spPr bwMode="auto">
          <a:xfrm rot="1706638">
            <a:off x="4425387" y="3451450"/>
            <a:ext cx="607758" cy="2132276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>
              <a:latin typeface="UTM Avo" pitchFamily="18" charset="0"/>
            </a:endParaRPr>
          </a:p>
        </p:txBody>
      </p:sp>
      <p:sp>
        <p:nvSpPr>
          <p:cNvPr id="27" name="AutoShape 58"/>
          <p:cNvSpPr>
            <a:spLocks noChangeArrowheads="1"/>
          </p:cNvSpPr>
          <p:nvPr/>
        </p:nvSpPr>
        <p:spPr bwMode="auto">
          <a:xfrm rot="3634905" flipH="1">
            <a:off x="4739912" y="3865789"/>
            <a:ext cx="569970" cy="2146475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>
              <a:latin typeface="UTM Avo" pitchFamily="18" charset="0"/>
            </a:endParaRPr>
          </a:p>
        </p:txBody>
      </p:sp>
      <p:sp>
        <p:nvSpPr>
          <p:cNvPr id="28" name="AutoShape 58"/>
          <p:cNvSpPr>
            <a:spLocks noChangeArrowheads="1"/>
          </p:cNvSpPr>
          <p:nvPr/>
        </p:nvSpPr>
        <p:spPr bwMode="auto">
          <a:xfrm>
            <a:off x="4198919" y="5066259"/>
            <a:ext cx="2464932" cy="578280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>
              <a:latin typeface="UTM Avo" pitchFamily="18" charset="0"/>
            </a:endParaRPr>
          </a:p>
        </p:txBody>
      </p:sp>
      <p:sp>
        <p:nvSpPr>
          <p:cNvPr id="32" name="Flowchart: Connector 31"/>
          <p:cNvSpPr/>
          <p:nvPr/>
        </p:nvSpPr>
        <p:spPr>
          <a:xfrm>
            <a:off x="4085900" y="5197934"/>
            <a:ext cx="314795" cy="314931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3" name="TextBox 62"/>
          <p:cNvSpPr txBox="1"/>
          <p:nvPr/>
        </p:nvSpPr>
        <p:spPr>
          <a:xfrm>
            <a:off x="3603656" y="8874632"/>
            <a:ext cx="2190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30 phút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3953423" y="3288906"/>
            <a:ext cx="512100" cy="4033410"/>
            <a:chOff x="10127854" y="2020621"/>
            <a:chExt cx="242692" cy="2655884"/>
          </a:xfrm>
        </p:grpSpPr>
        <p:sp>
          <p:nvSpPr>
            <p:cNvPr id="69" name="Diamond 68"/>
            <p:cNvSpPr/>
            <p:nvPr/>
          </p:nvSpPr>
          <p:spPr>
            <a:xfrm flipH="1">
              <a:off x="10127854" y="2020621"/>
              <a:ext cx="242692" cy="1346949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700" dirty="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0127854" y="3339969"/>
              <a:ext cx="222696" cy="13365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4" name="Rectangle 3"/>
          <p:cNvSpPr/>
          <p:nvPr/>
        </p:nvSpPr>
        <p:spPr>
          <a:xfrm rot="9041959">
            <a:off x="3700740" y="4193130"/>
            <a:ext cx="449821" cy="1286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34" name="Group 33"/>
          <p:cNvGrpSpPr/>
          <p:nvPr/>
        </p:nvGrpSpPr>
        <p:grpSpPr>
          <a:xfrm rot="9891919">
            <a:off x="4024523" y="3841388"/>
            <a:ext cx="360000" cy="2880000"/>
            <a:chOff x="10127854" y="2020621"/>
            <a:chExt cx="242692" cy="2655884"/>
          </a:xfrm>
        </p:grpSpPr>
        <p:sp>
          <p:nvSpPr>
            <p:cNvPr id="35" name="Diamond 34"/>
            <p:cNvSpPr/>
            <p:nvPr/>
          </p:nvSpPr>
          <p:spPr>
            <a:xfrm flipH="1">
              <a:off x="10127854" y="2020621"/>
              <a:ext cx="242692" cy="1346949"/>
            </a:xfrm>
            <a:prstGeom prst="diamon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700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0127854" y="3339969"/>
              <a:ext cx="222696" cy="13365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38" name="Group 37"/>
          <p:cNvGrpSpPr/>
          <p:nvPr/>
        </p:nvGrpSpPr>
        <p:grpSpPr>
          <a:xfrm rot="10800000">
            <a:off x="3937990" y="3091449"/>
            <a:ext cx="548424" cy="4629463"/>
            <a:chOff x="10127854" y="2020621"/>
            <a:chExt cx="242692" cy="2655884"/>
          </a:xfrm>
        </p:grpSpPr>
        <p:sp>
          <p:nvSpPr>
            <p:cNvPr id="39" name="Diamond 38"/>
            <p:cNvSpPr/>
            <p:nvPr/>
          </p:nvSpPr>
          <p:spPr>
            <a:xfrm flipH="1">
              <a:off x="10127854" y="2020621"/>
              <a:ext cx="242692" cy="1346949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700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0127854" y="3339969"/>
              <a:ext cx="222696" cy="13365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2" name="AutoShape 58"/>
          <p:cNvSpPr>
            <a:spLocks noChangeArrowheads="1"/>
          </p:cNvSpPr>
          <p:nvPr/>
        </p:nvSpPr>
        <p:spPr bwMode="auto">
          <a:xfrm rot="1923403">
            <a:off x="4061240" y="5675912"/>
            <a:ext cx="2464932" cy="578280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>
              <a:latin typeface="UTM Avo" pitchFamily="18" charset="0"/>
            </a:endParaRPr>
          </a:p>
        </p:txBody>
      </p:sp>
      <p:sp>
        <p:nvSpPr>
          <p:cNvPr id="3" name="Curved Down Arrow 24"/>
          <p:cNvSpPr/>
          <p:nvPr/>
        </p:nvSpPr>
        <p:spPr>
          <a:xfrm rot="6485780">
            <a:off x="6304975" y="6021570"/>
            <a:ext cx="1664730" cy="535031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83531" y="6058401"/>
            <a:ext cx="2190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5 </a:t>
            </a:r>
            <a:r>
              <a:rPr lang="en-US" sz="3600" dirty="0" err="1">
                <a:solidFill>
                  <a:schemeClr val="tx2"/>
                </a:solidFill>
              </a:rPr>
              <a:t>phút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1" name="AutoShape 58"/>
          <p:cNvSpPr>
            <a:spLocks noChangeArrowheads="1"/>
          </p:cNvSpPr>
          <p:nvPr/>
        </p:nvSpPr>
        <p:spPr bwMode="auto">
          <a:xfrm rot="3756819">
            <a:off x="3590010" y="6084463"/>
            <a:ext cx="2464932" cy="578280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>
              <a:latin typeface="UTM Avo" pitchFamily="18" charset="0"/>
            </a:endParaRPr>
          </a:p>
        </p:txBody>
      </p:sp>
      <p:sp>
        <p:nvSpPr>
          <p:cNvPr id="19" name="Curved Down Arrow 24"/>
          <p:cNvSpPr/>
          <p:nvPr/>
        </p:nvSpPr>
        <p:spPr>
          <a:xfrm rot="8208558">
            <a:off x="5575199" y="7413432"/>
            <a:ext cx="1664730" cy="535031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17694" y="7508710"/>
            <a:ext cx="2190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5 </a:t>
            </a:r>
            <a:r>
              <a:rPr lang="en-US" sz="3600" dirty="0" err="1">
                <a:solidFill>
                  <a:schemeClr val="tx2"/>
                </a:solidFill>
              </a:rPr>
              <a:t>phút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21" name="AutoShape 58"/>
          <p:cNvSpPr>
            <a:spLocks noChangeArrowheads="1"/>
          </p:cNvSpPr>
          <p:nvPr/>
        </p:nvSpPr>
        <p:spPr bwMode="auto">
          <a:xfrm rot="5400000">
            <a:off x="2987887" y="6248937"/>
            <a:ext cx="2464932" cy="578280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>
              <a:latin typeface="UTM Avo" pitchFamily="18" charset="0"/>
            </a:endParaRPr>
          </a:p>
        </p:txBody>
      </p:sp>
      <p:sp>
        <p:nvSpPr>
          <p:cNvPr id="22" name="Curved Down Arrow 24"/>
          <p:cNvSpPr/>
          <p:nvPr/>
        </p:nvSpPr>
        <p:spPr>
          <a:xfrm rot="9634207">
            <a:off x="4149944" y="8166726"/>
            <a:ext cx="1664730" cy="535031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04542" y="8434241"/>
            <a:ext cx="2190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5 </a:t>
            </a:r>
            <a:r>
              <a:rPr lang="en-US" sz="3600" dirty="0" err="1">
                <a:solidFill>
                  <a:schemeClr val="tx2"/>
                </a:solidFill>
              </a:rPr>
              <a:t>phút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24" name="Arrow: Curved Left 23"/>
          <p:cNvSpPr/>
          <p:nvPr/>
        </p:nvSpPr>
        <p:spPr>
          <a:xfrm>
            <a:off x="4444716" y="1829933"/>
            <a:ext cx="4028651" cy="7250639"/>
          </a:xfrm>
          <a:prstGeom prst="curvedLeftArrow">
            <a:avLst>
              <a:gd name="adj1" fmla="val 6387"/>
              <a:gd name="adj2" fmla="val 15948"/>
              <a:gd name="adj3" fmla="val 21814"/>
            </a:avLst>
          </a:prstGeom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9405192" y="2305649"/>
            <a:ext cx="7892208" cy="5415264"/>
            <a:chOff x="6005719" y="3124197"/>
            <a:chExt cx="5086350" cy="288607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05719" y="3124197"/>
              <a:ext cx="5086350" cy="2886075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6162260" y="3837384"/>
              <a:ext cx="1842052" cy="1431235"/>
            </a:xfrm>
            <a:prstGeom prst="rect">
              <a:avLst/>
            </a:prstGeom>
            <a:solidFill>
              <a:srgbClr val="FFFABE"/>
            </a:solidFill>
            <a:ln>
              <a:solidFill>
                <a:srgbClr val="FFFA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700" dirty="0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9560098" y="3329779"/>
            <a:ext cx="30016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/>
              <a:t>Mai vẽ cảnh mặt trời lặn lúc </a:t>
            </a:r>
            <a:r>
              <a:rPr lang="vi-VN" sz="3600" b="1" dirty="0">
                <a:solidFill>
                  <a:srgbClr val="FF0000"/>
                </a:solidFill>
              </a:rPr>
              <a:t>5</a:t>
            </a:r>
            <a:r>
              <a:rPr lang="vi-VN" sz="3600" dirty="0"/>
              <a:t> giờ </a:t>
            </a:r>
            <a:r>
              <a:rPr lang="vi-VN" sz="3600" b="1" dirty="0">
                <a:solidFill>
                  <a:srgbClr val="FF0000"/>
                </a:solidFill>
              </a:rPr>
              <a:t>30</a:t>
            </a:r>
            <a:r>
              <a:rPr lang="vi-VN" sz="3600" dirty="0"/>
              <a:t> phút chiều.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ldLvl="0" animBg="1"/>
      <p:bldP spid="15" grpId="0"/>
      <p:bldP spid="16" grpId="0" bldLvl="0" animBg="1"/>
      <p:bldP spid="17" grpId="0"/>
      <p:bldP spid="18" grpId="0" bldLvl="0" animBg="1"/>
      <p:bldP spid="25" grpId="0" bldLvl="0" animBg="1"/>
      <p:bldP spid="25" grpId="1" bldLvl="0" animBg="1"/>
      <p:bldP spid="26" grpId="0" bldLvl="0" animBg="1"/>
      <p:bldP spid="26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63" grpId="0"/>
      <p:bldP spid="2" grpId="0" bldLvl="0" animBg="1"/>
      <p:bldP spid="2" grpId="1" bldLvl="0" animBg="1"/>
      <p:bldP spid="3" grpId="0" bldLvl="0" animBg="1"/>
      <p:bldP spid="6" grpId="0"/>
      <p:bldP spid="11" grpId="0" bldLvl="0" animBg="1"/>
      <p:bldP spid="11" grpId="1" bldLvl="0" animBg="1"/>
      <p:bldP spid="19" grpId="0" bldLvl="0" animBg="1"/>
      <p:bldP spid="20" grpId="0"/>
      <p:bldP spid="21" grpId="0" bldLvl="0" animBg="1"/>
      <p:bldP spid="21" grpId="1" bldLvl="0" animBg="1"/>
      <p:bldP spid="22" grpId="0" bldLvl="0" animBg="1"/>
      <p:bldP spid="23" grpId="0"/>
      <p:bldP spid="24" grpId="0" bldLvl="0" animBg="1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2"/>
          <p:cNvSpPr txBox="1"/>
          <p:nvPr/>
        </p:nvSpPr>
        <p:spPr>
          <a:xfrm>
            <a:off x="5867400" y="8408035"/>
            <a:ext cx="84664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Đồng hồ chỉ lúc </a:t>
            </a:r>
            <a:r>
              <a:rPr lang="en-US" altLang="vi-VN" sz="4800" b="1" dirty="0">
                <a:solidFill>
                  <a:srgbClr val="FF0000"/>
                </a:solidFill>
                <a:latin typeface="+mj-lt"/>
                <a:sym typeface="+mn-ea"/>
              </a:rPr>
              <a:t>2 </a:t>
            </a:r>
            <a:r>
              <a:rPr lang="vi-VN" sz="4800" dirty="0">
                <a:solidFill>
                  <a:schemeClr val="tx2"/>
                </a:solidFill>
                <a:latin typeface="+mj-lt"/>
                <a:sym typeface="+mn-ea"/>
              </a:rPr>
              <a:t>giờ </a:t>
            </a:r>
            <a:r>
              <a:rPr lang="en-US" altLang="vi-VN" sz="4800" b="1" dirty="0">
                <a:solidFill>
                  <a:srgbClr val="FF0000"/>
                </a:solidFill>
                <a:latin typeface="+mj-lt"/>
                <a:sym typeface="+mn-ea"/>
              </a:rPr>
              <a:t>30</a:t>
            </a:r>
            <a:r>
              <a:rPr lang="vi-VN" sz="4800" dirty="0">
                <a:solidFill>
                  <a:schemeClr val="tx2"/>
                </a:solidFill>
                <a:latin typeface="+mj-lt"/>
                <a:sym typeface="+mn-ea"/>
              </a:rPr>
              <a:t> phút</a:t>
            </a:r>
            <a:endParaRPr lang="en-US" sz="4800"/>
          </a:p>
        </p:txBody>
      </p:sp>
      <p:sp>
        <p:nvSpPr>
          <p:cNvPr id="14" name="Text Box 13"/>
          <p:cNvSpPr txBox="1"/>
          <p:nvPr/>
        </p:nvSpPr>
        <p:spPr>
          <a:xfrm>
            <a:off x="5872480" y="8420100"/>
            <a:ext cx="84956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Đồng hồ chỉ lúc </a:t>
            </a:r>
            <a:r>
              <a:rPr lang="en-US" altLang="vi-VN" sz="4800" b="1" dirty="0">
                <a:solidFill>
                  <a:srgbClr val="FF0000"/>
                </a:solidFill>
                <a:latin typeface="+mj-lt"/>
                <a:sym typeface="+mn-ea"/>
              </a:rPr>
              <a:t>3 </a:t>
            </a:r>
            <a:r>
              <a:rPr lang="vi-VN" sz="4800" dirty="0">
                <a:solidFill>
                  <a:schemeClr val="tx2"/>
                </a:solidFill>
                <a:latin typeface="+mj-lt"/>
                <a:sym typeface="+mn-ea"/>
              </a:rPr>
              <a:t>giờ </a:t>
            </a:r>
            <a:r>
              <a:rPr lang="en-US" altLang="vi-VN" sz="4800" b="1" dirty="0">
                <a:solidFill>
                  <a:srgbClr val="FF0000"/>
                </a:solidFill>
                <a:latin typeface="+mj-lt"/>
                <a:sym typeface="+mn-ea"/>
              </a:rPr>
              <a:t>30</a:t>
            </a:r>
            <a:r>
              <a:rPr lang="vi-VN" sz="4800" dirty="0">
                <a:solidFill>
                  <a:schemeClr val="tx2"/>
                </a:solidFill>
                <a:latin typeface="+mj-lt"/>
                <a:sym typeface="+mn-ea"/>
              </a:rPr>
              <a:t> phút</a:t>
            </a:r>
            <a:endParaRPr lang="en-US" sz="4800"/>
          </a:p>
        </p:txBody>
      </p:sp>
      <p:sp>
        <p:nvSpPr>
          <p:cNvPr id="15" name="Text Box 14"/>
          <p:cNvSpPr txBox="1"/>
          <p:nvPr/>
        </p:nvSpPr>
        <p:spPr>
          <a:xfrm>
            <a:off x="1219200" y="3004185"/>
            <a:ext cx="6096000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Đồng hồ chỉ lúc mấy giờ?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1219200" y="3009900"/>
            <a:ext cx="6226175" cy="22694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Đồng hồ chỉ lúc mấy 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giờ?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187" y="1617046"/>
            <a:ext cx="6130077" cy="6315701"/>
          </a:xfrm>
          <a:prstGeom prst="rect">
            <a:avLst/>
          </a:prstGeom>
        </p:spPr>
      </p:pic>
      <p:sp>
        <p:nvSpPr>
          <p:cNvPr id="32" name="Flowchart: Connector 31"/>
          <p:cNvSpPr/>
          <p:nvPr/>
        </p:nvSpPr>
        <p:spPr>
          <a:xfrm>
            <a:off x="9648500" y="4664534"/>
            <a:ext cx="314795" cy="314931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33" name="Group 32"/>
          <p:cNvGrpSpPr/>
          <p:nvPr/>
        </p:nvGrpSpPr>
        <p:grpSpPr>
          <a:xfrm rot="4491919">
            <a:off x="9456420" y="3157855"/>
            <a:ext cx="360045" cy="3472180"/>
            <a:chOff x="10116572" y="1735804"/>
            <a:chExt cx="242692" cy="2940701"/>
          </a:xfrm>
        </p:grpSpPr>
        <p:sp>
          <p:nvSpPr>
            <p:cNvPr id="37" name="Diamond 36"/>
            <p:cNvSpPr/>
            <p:nvPr/>
          </p:nvSpPr>
          <p:spPr>
            <a:xfrm flipH="1">
              <a:off x="10116572" y="1735804"/>
              <a:ext cx="242692" cy="1346949"/>
            </a:xfrm>
            <a:prstGeom prst="diamon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700" dirty="0"/>
            </a:p>
          </p:txBody>
        </p:sp>
        <p:sp>
          <p:nvSpPr>
            <p:cNvPr id="41" name="Rectangle 35"/>
            <p:cNvSpPr/>
            <p:nvPr/>
          </p:nvSpPr>
          <p:spPr>
            <a:xfrm>
              <a:off x="10127854" y="3339969"/>
              <a:ext cx="222696" cy="13365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42" name="Group 41"/>
          <p:cNvGrpSpPr/>
          <p:nvPr/>
        </p:nvGrpSpPr>
        <p:grpSpPr>
          <a:xfrm rot="10800000">
            <a:off x="9576435" y="2863215"/>
            <a:ext cx="462915" cy="3946525"/>
            <a:chOff x="10127854" y="2009463"/>
            <a:chExt cx="242692" cy="2667042"/>
          </a:xfrm>
        </p:grpSpPr>
        <p:sp>
          <p:nvSpPr>
            <p:cNvPr id="43" name="Diamond 42"/>
            <p:cNvSpPr/>
            <p:nvPr/>
          </p:nvSpPr>
          <p:spPr>
            <a:xfrm flipH="1">
              <a:off x="10127854" y="2009463"/>
              <a:ext cx="242692" cy="1306700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700" dirty="0"/>
            </a:p>
          </p:txBody>
        </p:sp>
        <p:sp>
          <p:nvSpPr>
            <p:cNvPr id="44" name="Rectangle 39"/>
            <p:cNvSpPr/>
            <p:nvPr/>
          </p:nvSpPr>
          <p:spPr>
            <a:xfrm>
              <a:off x="10127854" y="3339969"/>
              <a:ext cx="222696" cy="13365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pic>
        <p:nvPicPr>
          <p:cNvPr id="59" name="Pictur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1638300"/>
            <a:ext cx="6202680" cy="6315710"/>
          </a:xfrm>
          <a:prstGeom prst="rect">
            <a:avLst/>
          </a:prstGeom>
        </p:spPr>
      </p:pic>
      <p:sp>
        <p:nvSpPr>
          <p:cNvPr id="60" name="Flowchart: Connector 59"/>
          <p:cNvSpPr/>
          <p:nvPr/>
        </p:nvSpPr>
        <p:spPr>
          <a:xfrm>
            <a:off x="9623100" y="4715334"/>
            <a:ext cx="314795" cy="314931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1" name="Rectangle 3"/>
          <p:cNvSpPr/>
          <p:nvPr/>
        </p:nvSpPr>
        <p:spPr>
          <a:xfrm rot="9041959">
            <a:off x="9418955" y="3775710"/>
            <a:ext cx="449580" cy="264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62" name="Group 61"/>
          <p:cNvGrpSpPr/>
          <p:nvPr/>
        </p:nvGrpSpPr>
        <p:grpSpPr>
          <a:xfrm rot="6300000">
            <a:off x="9330129" y="3100293"/>
            <a:ext cx="420857" cy="3484434"/>
            <a:chOff x="10067020" y="1668209"/>
            <a:chExt cx="283530" cy="3008296"/>
          </a:xfrm>
        </p:grpSpPr>
        <p:sp>
          <p:nvSpPr>
            <p:cNvPr id="64" name="Diamond 63"/>
            <p:cNvSpPr/>
            <p:nvPr/>
          </p:nvSpPr>
          <p:spPr>
            <a:xfrm flipH="1">
              <a:off x="10067020" y="1668209"/>
              <a:ext cx="242692" cy="1346949"/>
            </a:xfrm>
            <a:prstGeom prst="diamon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700" dirty="0"/>
            </a:p>
          </p:txBody>
        </p:sp>
        <p:sp>
          <p:nvSpPr>
            <p:cNvPr id="65" name="Rectangle 35"/>
            <p:cNvSpPr/>
            <p:nvPr/>
          </p:nvSpPr>
          <p:spPr>
            <a:xfrm>
              <a:off x="10127854" y="3339969"/>
              <a:ext cx="222696" cy="13365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66" name="Group 65"/>
          <p:cNvGrpSpPr/>
          <p:nvPr/>
        </p:nvGrpSpPr>
        <p:grpSpPr>
          <a:xfrm rot="10800000">
            <a:off x="9506585" y="2914015"/>
            <a:ext cx="462915" cy="3946525"/>
            <a:chOff x="10127854" y="2009463"/>
            <a:chExt cx="242692" cy="2667042"/>
          </a:xfrm>
        </p:grpSpPr>
        <p:sp>
          <p:nvSpPr>
            <p:cNvPr id="67" name="Diamond 66"/>
            <p:cNvSpPr/>
            <p:nvPr/>
          </p:nvSpPr>
          <p:spPr>
            <a:xfrm flipH="1">
              <a:off x="10127854" y="2009463"/>
              <a:ext cx="242692" cy="1306700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700" dirty="0"/>
            </a:p>
          </p:txBody>
        </p:sp>
        <p:sp>
          <p:nvSpPr>
            <p:cNvPr id="71" name="Rectangle 39"/>
            <p:cNvSpPr/>
            <p:nvPr/>
          </p:nvSpPr>
          <p:spPr>
            <a:xfrm>
              <a:off x="10127854" y="3339969"/>
              <a:ext cx="222696" cy="13365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3" grpId="2"/>
      <p:bldP spid="14" grpId="0"/>
      <p:bldP spid="14" grpId="1"/>
      <p:bldP spid="15" grpId="0"/>
      <p:bldP spid="15" grpId="1"/>
      <p:bldP spid="15" grpId="2"/>
      <p:bldP spid="16" grpId="0"/>
      <p:bldP spid="16" grpId="1"/>
      <p:bldP spid="16" grpId="2"/>
      <p:bldP spid="32" grpId="0" animBg="1"/>
      <p:bldP spid="32" grpId="1" animBg="1"/>
      <p:bldP spid="32" grpId="2" animBg="1"/>
      <p:bldP spid="60" grpId="0" bldLvl="0" animBg="1"/>
      <p:bldP spid="60" grpId="1" animBg="1"/>
      <p:bldP spid="61" grpId="0" bldLvl="0" animBg="1"/>
      <p:bldP spid="6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8"/>
          <p:cNvSpPr txBox="1"/>
          <p:nvPr/>
        </p:nvSpPr>
        <p:spPr>
          <a:xfrm>
            <a:off x="-685800" y="2171700"/>
            <a:ext cx="18821400" cy="315785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ts val="11220"/>
              </a:lnSpc>
            </a:pPr>
            <a:r>
              <a:rPr lang="en-US" altLang="vi-VN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+mj-lt"/>
                <a:sym typeface="+mn-ea"/>
              </a:rPr>
              <a:t>THỰC HÀNH</a:t>
            </a:r>
            <a:endParaRPr lang="en-US" altLang="vi-VN" sz="7200" b="1" spc="21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+mj-lt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Text Box 14"/>
          <p:cNvSpPr txBox="1"/>
          <p:nvPr/>
        </p:nvSpPr>
        <p:spPr>
          <a:xfrm>
            <a:off x="3505200" y="3543300"/>
            <a:ext cx="9220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34806518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3.7037E-7 L -3.33333E-6 -0.072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1"/>
      <p:bldP spid="11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06151" y="-341950"/>
            <a:ext cx="5944524" cy="3897378"/>
          </a:xfrm>
          <a:custGeom>
            <a:avLst/>
            <a:gdLst/>
            <a:ahLst/>
            <a:cxnLst/>
            <a:rect l="l" t="t" r="r" b="b"/>
            <a:pathLst>
              <a:path w="5944524" h="3897378">
                <a:moveTo>
                  <a:pt x="0" y="0"/>
                </a:moveTo>
                <a:lnTo>
                  <a:pt x="5944523" y="0"/>
                </a:lnTo>
                <a:lnTo>
                  <a:pt x="5944523" y="3897378"/>
                </a:lnTo>
                <a:lnTo>
                  <a:pt x="0" y="38973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636765" y="2916508"/>
            <a:ext cx="13014469" cy="5264107"/>
          </a:xfrm>
          <a:custGeom>
            <a:avLst/>
            <a:gdLst/>
            <a:ahLst/>
            <a:cxnLst/>
            <a:rect l="l" t="t" r="r" b="b"/>
            <a:pathLst>
              <a:path w="13014469" h="5264107">
                <a:moveTo>
                  <a:pt x="0" y="0"/>
                </a:moveTo>
                <a:lnTo>
                  <a:pt x="13014470" y="0"/>
                </a:lnTo>
                <a:lnTo>
                  <a:pt x="13014470" y="5264108"/>
                </a:lnTo>
                <a:lnTo>
                  <a:pt x="0" y="52641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084455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849086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636764" y="4197785"/>
            <a:ext cx="13014469" cy="261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7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8" name="Freeform 8"/>
          <p:cNvSpPr/>
          <p:nvPr/>
        </p:nvSpPr>
        <p:spPr>
          <a:xfrm rot="-1856917">
            <a:off x="15934182" y="8234619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2"/>
                </a:lnTo>
                <a:lnTo>
                  <a:pt x="0" y="30465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856917">
            <a:off x="-1156959" y="8234619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2"/>
                </a:lnTo>
                <a:lnTo>
                  <a:pt x="0" y="30465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-1860632" y="7703199"/>
            <a:ext cx="4746076" cy="4582121"/>
          </a:xfrm>
          <a:custGeom>
            <a:avLst/>
            <a:gdLst/>
            <a:ahLst/>
            <a:cxnLst/>
            <a:rect l="l" t="t" r="r" b="b"/>
            <a:pathLst>
              <a:path w="4746076" h="4582121">
                <a:moveTo>
                  <a:pt x="0" y="0"/>
                </a:moveTo>
                <a:lnTo>
                  <a:pt x="4746076" y="0"/>
                </a:lnTo>
                <a:lnTo>
                  <a:pt x="4746076" y="4582121"/>
                </a:lnTo>
                <a:lnTo>
                  <a:pt x="0" y="45821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9263" y="7149939"/>
            <a:ext cx="2963200" cy="3220260"/>
          </a:xfrm>
          <a:custGeom>
            <a:avLst/>
            <a:gdLst/>
            <a:ahLst/>
            <a:cxnLst/>
            <a:rect l="l" t="t" r="r" b="b"/>
            <a:pathLst>
              <a:path w="3081371" h="2946561">
                <a:moveTo>
                  <a:pt x="0" y="0"/>
                </a:moveTo>
                <a:lnTo>
                  <a:pt x="3081370" y="0"/>
                </a:lnTo>
                <a:lnTo>
                  <a:pt x="3081370" y="2946561"/>
                </a:lnTo>
                <a:lnTo>
                  <a:pt x="0" y="29465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Freeform 13"/>
          <p:cNvSpPr/>
          <p:nvPr/>
        </p:nvSpPr>
        <p:spPr>
          <a:xfrm rot="705189">
            <a:off x="15070717" y="805899"/>
            <a:ext cx="2400670" cy="2385666"/>
          </a:xfrm>
          <a:custGeom>
            <a:avLst/>
            <a:gdLst/>
            <a:ahLst/>
            <a:cxnLst/>
            <a:rect l="l" t="t" r="r" b="b"/>
            <a:pathLst>
              <a:path w="2400670" h="2385666">
                <a:moveTo>
                  <a:pt x="0" y="0"/>
                </a:moveTo>
                <a:lnTo>
                  <a:pt x="2400670" y="0"/>
                </a:lnTo>
                <a:lnTo>
                  <a:pt x="2400670" y="2385666"/>
                </a:lnTo>
                <a:lnTo>
                  <a:pt x="0" y="23856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367339">
            <a:off x="-932723" y="60577"/>
            <a:ext cx="3922847" cy="1825907"/>
          </a:xfrm>
          <a:custGeom>
            <a:avLst/>
            <a:gdLst/>
            <a:ahLst/>
            <a:cxnLst/>
            <a:rect l="l" t="t" r="r" b="b"/>
            <a:pathLst>
              <a:path w="3922847" h="1825907">
                <a:moveTo>
                  <a:pt x="0" y="0"/>
                </a:moveTo>
                <a:lnTo>
                  <a:pt x="3922846" y="0"/>
                </a:lnTo>
                <a:lnTo>
                  <a:pt x="3922846" y="1825907"/>
                </a:lnTo>
                <a:lnTo>
                  <a:pt x="0" y="1825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4664276" y="7149939"/>
            <a:ext cx="4411579" cy="4114800"/>
          </a:xfrm>
          <a:custGeom>
            <a:avLst/>
            <a:gdLst/>
            <a:ahLst/>
            <a:cxnLst/>
            <a:rect l="l" t="t" r="r" b="b"/>
            <a:pathLst>
              <a:path w="4411579" h="4114800">
                <a:moveTo>
                  <a:pt x="4411579" y="0"/>
                </a:moveTo>
                <a:lnTo>
                  <a:pt x="0" y="0"/>
                </a:lnTo>
                <a:lnTo>
                  <a:pt x="0" y="4114800"/>
                </a:lnTo>
                <a:lnTo>
                  <a:pt x="4411579" y="4114800"/>
                </a:lnTo>
                <a:lnTo>
                  <a:pt x="441157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15581410" y="-1934989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40"/>
                </a:lnTo>
                <a:lnTo>
                  <a:pt x="4509940" y="4509940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5257800" y="114300"/>
            <a:ext cx="7388003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latin typeface="HP001 4 hàng" panose="020B0603050302020204" pitchFamily="34" charset="0"/>
              </a:rPr>
              <a:t>    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sáu, ngày 20 tháng 12 năm 2024</a:t>
            </a:r>
            <a:r>
              <a:rPr lang="en-US" altLang="en-US" sz="2800" b="1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8153400" y="637520"/>
            <a:ext cx="12105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latin typeface="HP001 4 hàng" panose="020B0603050302020204" pitchFamily="34" charset="0"/>
              </a:rPr>
              <a:t> Toán</a:t>
            </a:r>
            <a:endParaRPr lang="en-US" altLang="en-US" sz="2800" b="1" u="sng" dirty="0">
              <a:latin typeface="HP001 4 hàng" panose="020B0603050302020204" pitchFamily="34" charset="0"/>
            </a:endParaRPr>
          </a:p>
        </p:txBody>
      </p:sp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5064693" y="991462"/>
            <a:ext cx="738800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Bài 29. Ngày – giờ, giờ - phút</a:t>
            </a:r>
          </a:p>
          <a:p>
            <a:pPr algn="ctr">
              <a:lnSpc>
                <a:spcPct val="150000"/>
              </a:lnSpc>
            </a:pPr>
            <a:r>
              <a:rPr lang="en-US" alt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(Tiết 2)</a:t>
            </a:r>
          </a:p>
        </p:txBody>
      </p:sp>
      <p:sp>
        <p:nvSpPr>
          <p:cNvPr id="24" name="Oval 23"/>
          <p:cNvSpPr/>
          <p:nvPr/>
        </p:nvSpPr>
        <p:spPr>
          <a:xfrm>
            <a:off x="573404" y="2401933"/>
            <a:ext cx="1054100" cy="113391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828800" y="2478133"/>
            <a:ext cx="1301201" cy="1141367"/>
            <a:chOff x="1870518" y="1440654"/>
            <a:chExt cx="949050" cy="836463"/>
          </a:xfrm>
        </p:grpSpPr>
        <p:grpSp>
          <p:nvGrpSpPr>
            <p:cNvPr id="26" name="Group 25"/>
            <p:cNvGrpSpPr/>
            <p:nvPr/>
          </p:nvGrpSpPr>
          <p:grpSpPr>
            <a:xfrm>
              <a:off x="1870518" y="1440654"/>
              <a:ext cx="758382" cy="760615"/>
              <a:chOff x="1870518" y="1440654"/>
              <a:chExt cx="758382" cy="760615"/>
            </a:xfrm>
          </p:grpSpPr>
          <p:sp>
            <p:nvSpPr>
              <p:cNvPr id="28" name="Rectangle: Rounded Corners 27"/>
              <p:cNvSpPr/>
              <p:nvPr/>
            </p:nvSpPr>
            <p:spPr>
              <a:xfrm>
                <a:off x="1870518" y="1440654"/>
                <a:ext cx="758382" cy="760615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800" dirty="0">
                  <a:latin typeface="+mj-lt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70518" y="1475843"/>
                <a:ext cx="609373" cy="6090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800" b="1" dirty="0">
                    <a:latin typeface="+mj-lt"/>
                  </a:rPr>
                  <a:t>Số</a:t>
                </a: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2362392" y="1446120"/>
              <a:ext cx="45717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800" dirty="0">
                  <a:latin typeface="+mj-lt"/>
                </a:rPr>
                <a:t>?</a:t>
              </a:r>
            </a:p>
          </p:txBody>
        </p:sp>
      </p:grpSp>
      <p:sp>
        <p:nvSpPr>
          <p:cNvPr id="30" name="Parallelogram 29"/>
          <p:cNvSpPr/>
          <p:nvPr/>
        </p:nvSpPr>
        <p:spPr>
          <a:xfrm flipH="1">
            <a:off x="3190632" y="2554333"/>
            <a:ext cx="10525368" cy="827517"/>
          </a:xfrm>
          <a:prstGeom prst="parallelogram">
            <a:avLst>
              <a:gd name="adj" fmla="val 0"/>
            </a:avLst>
          </a:prstGeom>
          <a:solidFill>
            <a:srgbClr val="FFF32E"/>
          </a:solidFill>
          <a:ln>
            <a:solidFill>
              <a:srgbClr val="FFF32E"/>
            </a:solidFill>
          </a:ln>
          <a:effectLst>
            <a:outerShdw blurRad="63500" sx="106000" sy="106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+mj-lt"/>
              </a:rPr>
              <a:t>Mỗi bạn làm gì lúc mấy giờ?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3114347" y="3467100"/>
            <a:ext cx="10601653" cy="6523022"/>
            <a:chOff x="3428055" y="369433"/>
            <a:chExt cx="7695579" cy="6066308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83429" y="369433"/>
              <a:ext cx="7640205" cy="5947755"/>
            </a:xfrm>
            <a:prstGeom prst="rect">
              <a:avLst/>
            </a:prstGeom>
          </p:spPr>
        </p:pic>
        <p:grpSp>
          <p:nvGrpSpPr>
            <p:cNvPr id="33" name="Group 32"/>
            <p:cNvGrpSpPr/>
            <p:nvPr/>
          </p:nvGrpSpPr>
          <p:grpSpPr>
            <a:xfrm>
              <a:off x="3483429" y="2598003"/>
              <a:ext cx="3643087" cy="898829"/>
              <a:chOff x="3483429" y="2598003"/>
              <a:chExt cx="3643087" cy="898829"/>
            </a:xfrm>
          </p:grpSpPr>
          <p:sp>
            <p:nvSpPr>
              <p:cNvPr id="46" name="TextBox 45"/>
              <p:cNvSpPr txBox="1"/>
              <p:nvPr/>
            </p:nvSpPr>
            <p:spPr>
              <a:xfrm flipH="1">
                <a:off x="3483429" y="2598003"/>
                <a:ext cx="3643087" cy="88730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sz="2800" dirty="0"/>
                  <a:t>Việt học </a:t>
                </a:r>
                <a:r>
                  <a:rPr lang="vi-VN" sz="2800" dirty="0" smtClean="0"/>
                  <a:t>bài lúc         giờ          </a:t>
                </a:r>
              </a:p>
              <a:p>
                <a:r>
                  <a:rPr lang="vi-VN" sz="2800" dirty="0"/>
                  <a:t> </a:t>
                </a:r>
                <a:r>
                  <a:rPr lang="vi-VN" sz="2800" dirty="0" smtClean="0"/>
                  <a:t>       phút </a:t>
                </a:r>
                <a:r>
                  <a:rPr lang="vi-VN" sz="2800" dirty="0"/>
                  <a:t>sáng. </a:t>
                </a:r>
              </a:p>
            </p:txBody>
          </p:sp>
          <p:sp>
            <p:nvSpPr>
              <p:cNvPr id="47" name="Rectangle: Rounded Corners 46"/>
              <p:cNvSpPr/>
              <p:nvPr/>
            </p:nvSpPr>
            <p:spPr>
              <a:xfrm>
                <a:off x="3628663" y="3035168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48" name="Rectangle: Rounded Corners 47"/>
              <p:cNvSpPr/>
              <p:nvPr/>
            </p:nvSpPr>
            <p:spPr>
              <a:xfrm>
                <a:off x="5398660" y="2603331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7220257" y="2578660"/>
              <a:ext cx="3903375" cy="906647"/>
              <a:chOff x="3400155" y="2578660"/>
              <a:chExt cx="3903375" cy="906647"/>
            </a:xfrm>
          </p:grpSpPr>
          <p:sp>
            <p:nvSpPr>
              <p:cNvPr id="43" name="TextBox 42"/>
              <p:cNvSpPr txBox="1"/>
              <p:nvPr/>
            </p:nvSpPr>
            <p:spPr>
              <a:xfrm flipH="1">
                <a:off x="3400155" y="2598003"/>
                <a:ext cx="3903375" cy="88730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sz="2800" dirty="0"/>
                  <a:t>Nam làm bài </a:t>
                </a:r>
                <a:r>
                  <a:rPr lang="vi-VN" sz="2800" dirty="0" smtClean="0"/>
                  <a:t>tập lúc         </a:t>
                </a:r>
                <a:r>
                  <a:rPr lang="vi-VN" sz="2800" dirty="0"/>
                  <a:t>giờ  </a:t>
                </a:r>
                <a:endParaRPr lang="vi-VN" sz="2800" dirty="0" smtClean="0"/>
              </a:p>
              <a:p>
                <a:r>
                  <a:rPr lang="vi-VN" sz="2800" dirty="0" smtClean="0"/>
                  <a:t>        phút </a:t>
                </a:r>
                <a:r>
                  <a:rPr lang="vi-VN" sz="2800" dirty="0"/>
                  <a:t>chiều.</a:t>
                </a:r>
              </a:p>
            </p:txBody>
          </p:sp>
          <p:sp>
            <p:nvSpPr>
              <p:cNvPr id="44" name="Rectangle: Rounded Corners 43"/>
              <p:cNvSpPr/>
              <p:nvPr/>
            </p:nvSpPr>
            <p:spPr>
              <a:xfrm>
                <a:off x="5892927" y="2578660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45" name="Rectangle: Rounded Corners 44"/>
              <p:cNvSpPr/>
              <p:nvPr/>
            </p:nvSpPr>
            <p:spPr>
              <a:xfrm>
                <a:off x="3569805" y="302364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428055" y="5481634"/>
              <a:ext cx="3643088" cy="954107"/>
              <a:chOff x="3428055" y="2565115"/>
              <a:chExt cx="3643088" cy="954107"/>
            </a:xfrm>
          </p:grpSpPr>
          <p:sp>
            <p:nvSpPr>
              <p:cNvPr id="40" name="TextBox 39"/>
              <p:cNvSpPr txBox="1"/>
              <p:nvPr/>
            </p:nvSpPr>
            <p:spPr>
              <a:xfrm flipH="1">
                <a:off x="3428055" y="2565115"/>
                <a:ext cx="3643088" cy="9541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sz="2800" dirty="0"/>
                  <a:t>Mi ăn </a:t>
                </a:r>
                <a:r>
                  <a:rPr lang="vi-VN" sz="2800" dirty="0" smtClean="0"/>
                  <a:t>tối lúc         </a:t>
                </a:r>
                <a:r>
                  <a:rPr lang="vi-VN" sz="2800" dirty="0"/>
                  <a:t>giờ </a:t>
                </a:r>
                <a:endParaRPr lang="vi-VN" sz="2800" dirty="0" smtClean="0"/>
              </a:p>
              <a:p>
                <a:r>
                  <a:rPr lang="vi-VN" sz="2800" dirty="0" smtClean="0"/>
                  <a:t>        phút</a:t>
                </a:r>
                <a:r>
                  <a:rPr lang="vi-VN" sz="2800" dirty="0"/>
                  <a:t>. </a:t>
                </a:r>
              </a:p>
            </p:txBody>
          </p:sp>
          <p:sp>
            <p:nvSpPr>
              <p:cNvPr id="41" name="Rectangle: Rounded Corners 40"/>
              <p:cNvSpPr/>
              <p:nvPr/>
            </p:nvSpPr>
            <p:spPr>
              <a:xfrm>
                <a:off x="5011473" y="2565115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42" name="Rectangle: Rounded Corners 41"/>
              <p:cNvSpPr/>
              <p:nvPr/>
            </p:nvSpPr>
            <p:spPr>
              <a:xfrm>
                <a:off x="3576183" y="2990304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 smtClean="0">
                    <a:solidFill>
                      <a:schemeClr val="tx1"/>
                    </a:solidFill>
                  </a:rPr>
                  <a:t>?</a:t>
                </a:r>
                <a:endParaRPr lang="vi-VN" sz="28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7350401" y="5514522"/>
              <a:ext cx="3643087" cy="915046"/>
              <a:chOff x="3530299" y="2509523"/>
              <a:chExt cx="3643087" cy="915046"/>
            </a:xfrm>
          </p:grpSpPr>
          <p:sp>
            <p:nvSpPr>
              <p:cNvPr id="37" name="TextBox 36"/>
              <p:cNvSpPr txBox="1"/>
              <p:nvPr/>
            </p:nvSpPr>
            <p:spPr>
              <a:xfrm flipH="1">
                <a:off x="3530299" y="2537265"/>
                <a:ext cx="3643087" cy="88730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sz="2800" dirty="0"/>
                  <a:t>Lúc </a:t>
                </a:r>
                <a:r>
                  <a:rPr lang="vi-VN" sz="2800" dirty="0" smtClean="0"/>
                  <a:t>         </a:t>
                </a:r>
                <a:r>
                  <a:rPr lang="vi-VN" sz="2800" dirty="0"/>
                  <a:t>giờ      </a:t>
                </a:r>
                <a:r>
                  <a:rPr lang="vi-VN" sz="2800" dirty="0" smtClean="0"/>
                  <a:t>   </a:t>
                </a:r>
                <a:r>
                  <a:rPr lang="vi-VN" sz="2800" dirty="0" smtClean="0"/>
                  <a:t>phút đêm,</a:t>
                </a:r>
                <a:endParaRPr lang="vi-VN" sz="2800" dirty="0"/>
              </a:p>
              <a:p>
                <a:r>
                  <a:rPr lang="vi-VN" sz="2800" dirty="0"/>
                  <a:t>Rô-bốt đang ngủ.</a:t>
                </a:r>
              </a:p>
            </p:txBody>
          </p:sp>
          <p:sp>
            <p:nvSpPr>
              <p:cNvPr id="38" name="Rectangle: Rounded Corners 37"/>
              <p:cNvSpPr/>
              <p:nvPr/>
            </p:nvSpPr>
            <p:spPr>
              <a:xfrm>
                <a:off x="4178242" y="2509523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39" name="Rectangle: Rounded Corners 38"/>
              <p:cNvSpPr/>
              <p:nvPr/>
            </p:nvSpPr>
            <p:spPr>
              <a:xfrm>
                <a:off x="5229178" y="2509523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</p:grpSp>
      <p:sp>
        <p:nvSpPr>
          <p:cNvPr id="49" name="Rectangle: Rounded Corners 47"/>
          <p:cNvSpPr/>
          <p:nvPr/>
        </p:nvSpPr>
        <p:spPr>
          <a:xfrm>
            <a:off x="5827676" y="5869181"/>
            <a:ext cx="571690" cy="49642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50" name="Rectangle: Rounded Corners 47"/>
          <p:cNvSpPr/>
          <p:nvPr/>
        </p:nvSpPr>
        <p:spPr>
          <a:xfrm>
            <a:off x="3345804" y="6326931"/>
            <a:ext cx="700244" cy="49642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51" name="Rectangle: Rounded Corners 47"/>
          <p:cNvSpPr/>
          <p:nvPr/>
        </p:nvSpPr>
        <p:spPr>
          <a:xfrm>
            <a:off x="3270158" y="9447946"/>
            <a:ext cx="700244" cy="49642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52" name="Rectangle: Rounded Corners 47"/>
          <p:cNvSpPr/>
          <p:nvPr/>
        </p:nvSpPr>
        <p:spPr>
          <a:xfrm>
            <a:off x="8480426" y="6329169"/>
            <a:ext cx="700244" cy="49642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30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53" name="Rectangle: Rounded Corners 47"/>
          <p:cNvSpPr/>
          <p:nvPr/>
        </p:nvSpPr>
        <p:spPr>
          <a:xfrm>
            <a:off x="10792509" y="8995557"/>
            <a:ext cx="700244" cy="49642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30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54" name="Rectangle: Rounded Corners 47"/>
          <p:cNvSpPr/>
          <p:nvPr/>
        </p:nvSpPr>
        <p:spPr>
          <a:xfrm>
            <a:off x="11760949" y="5843122"/>
            <a:ext cx="571690" cy="49642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5" name="Rectangle: Rounded Corners 47"/>
          <p:cNvSpPr/>
          <p:nvPr/>
        </p:nvSpPr>
        <p:spPr>
          <a:xfrm>
            <a:off x="5302193" y="8972335"/>
            <a:ext cx="571690" cy="49642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57" name="Rectangle: Rounded Corners 47"/>
          <p:cNvSpPr/>
          <p:nvPr/>
        </p:nvSpPr>
        <p:spPr>
          <a:xfrm>
            <a:off x="9346233" y="8997615"/>
            <a:ext cx="700244" cy="49642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788" y="6057900"/>
            <a:ext cx="14496212" cy="1752600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-1860632" y="7703199"/>
            <a:ext cx="4746076" cy="4582121"/>
          </a:xfrm>
          <a:custGeom>
            <a:avLst/>
            <a:gdLst/>
            <a:ahLst/>
            <a:cxnLst/>
            <a:rect l="l" t="t" r="r" b="b"/>
            <a:pathLst>
              <a:path w="4746076" h="4582121">
                <a:moveTo>
                  <a:pt x="0" y="0"/>
                </a:moveTo>
                <a:lnTo>
                  <a:pt x="4746076" y="0"/>
                </a:lnTo>
                <a:lnTo>
                  <a:pt x="4746076" y="4582121"/>
                </a:lnTo>
                <a:lnTo>
                  <a:pt x="0" y="45821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9263" y="7802860"/>
            <a:ext cx="1777526" cy="2567339"/>
          </a:xfrm>
          <a:custGeom>
            <a:avLst/>
            <a:gdLst/>
            <a:ahLst/>
            <a:cxnLst/>
            <a:rect l="l" t="t" r="r" b="b"/>
            <a:pathLst>
              <a:path w="3081371" h="2946561">
                <a:moveTo>
                  <a:pt x="0" y="0"/>
                </a:moveTo>
                <a:lnTo>
                  <a:pt x="3081370" y="0"/>
                </a:lnTo>
                <a:lnTo>
                  <a:pt x="3081370" y="2946561"/>
                </a:lnTo>
                <a:lnTo>
                  <a:pt x="0" y="29465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Freeform 13"/>
          <p:cNvSpPr/>
          <p:nvPr/>
        </p:nvSpPr>
        <p:spPr>
          <a:xfrm rot="705189">
            <a:off x="15070717" y="805899"/>
            <a:ext cx="2400670" cy="2385666"/>
          </a:xfrm>
          <a:custGeom>
            <a:avLst/>
            <a:gdLst/>
            <a:ahLst/>
            <a:cxnLst/>
            <a:rect l="l" t="t" r="r" b="b"/>
            <a:pathLst>
              <a:path w="2400670" h="2385666">
                <a:moveTo>
                  <a:pt x="0" y="0"/>
                </a:moveTo>
                <a:lnTo>
                  <a:pt x="2400670" y="0"/>
                </a:lnTo>
                <a:lnTo>
                  <a:pt x="2400670" y="2385666"/>
                </a:lnTo>
                <a:lnTo>
                  <a:pt x="0" y="23856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367339">
            <a:off x="-932723" y="60577"/>
            <a:ext cx="3922847" cy="1825907"/>
          </a:xfrm>
          <a:custGeom>
            <a:avLst/>
            <a:gdLst/>
            <a:ahLst/>
            <a:cxnLst/>
            <a:rect l="l" t="t" r="r" b="b"/>
            <a:pathLst>
              <a:path w="3922847" h="1825907">
                <a:moveTo>
                  <a:pt x="0" y="0"/>
                </a:moveTo>
                <a:lnTo>
                  <a:pt x="3922846" y="0"/>
                </a:lnTo>
                <a:lnTo>
                  <a:pt x="3922846" y="1825907"/>
                </a:lnTo>
                <a:lnTo>
                  <a:pt x="0" y="18259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4852908" y="8191500"/>
            <a:ext cx="3607255" cy="3149439"/>
          </a:xfrm>
          <a:custGeom>
            <a:avLst/>
            <a:gdLst/>
            <a:ahLst/>
            <a:cxnLst/>
            <a:rect l="l" t="t" r="r" b="b"/>
            <a:pathLst>
              <a:path w="4411579" h="4114800">
                <a:moveTo>
                  <a:pt x="4411579" y="0"/>
                </a:moveTo>
                <a:lnTo>
                  <a:pt x="0" y="0"/>
                </a:lnTo>
                <a:lnTo>
                  <a:pt x="0" y="4114800"/>
                </a:lnTo>
                <a:lnTo>
                  <a:pt x="4411579" y="4114800"/>
                </a:lnTo>
                <a:lnTo>
                  <a:pt x="441157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15581410" y="-1934989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40"/>
                </a:lnTo>
                <a:lnTo>
                  <a:pt x="4509940" y="4509940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5257800" y="114300"/>
            <a:ext cx="7388003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latin typeface="HP001 4 hàng" panose="020B0603050302020204" pitchFamily="34" charset="0"/>
              </a:rPr>
              <a:t>    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sáu, ngày 20 tháng 12 năm 2024</a:t>
            </a:r>
            <a:r>
              <a:rPr lang="en-US" altLang="en-US" sz="2800" b="1" dirty="0">
                <a:latin typeface="HP001 4 hàng" panose="020B0603050302020204" pitchFamily="34" charset="0"/>
                <a:sym typeface="+mn-ea"/>
              </a:rPr>
              <a:t> </a:t>
            </a:r>
            <a:r>
              <a:rPr lang="en-US" altLang="en-US" sz="2800" b="1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8153400" y="637520"/>
            <a:ext cx="12105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latin typeface="HP001 4 hàng" panose="020B0603050302020204" pitchFamily="34" charset="0"/>
              </a:rPr>
              <a:t> Toán</a:t>
            </a:r>
            <a:endParaRPr lang="en-US" altLang="en-US" sz="2800" b="1" u="sng" dirty="0">
              <a:latin typeface="HP001 4 hàng" panose="020B0603050302020204" pitchFamily="34" charset="0"/>
            </a:endParaRPr>
          </a:p>
        </p:txBody>
      </p:sp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5064693" y="991462"/>
            <a:ext cx="738800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Bài 29. Ngày – giờ, giờ - phút</a:t>
            </a:r>
          </a:p>
          <a:p>
            <a:pPr algn="ctr">
              <a:lnSpc>
                <a:spcPct val="150000"/>
              </a:lnSpc>
            </a:pPr>
            <a:r>
              <a:rPr lang="en-US" alt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(Tiết 2)</a:t>
            </a:r>
          </a:p>
        </p:txBody>
      </p:sp>
      <p:sp>
        <p:nvSpPr>
          <p:cNvPr id="24" name="Oval 23"/>
          <p:cNvSpPr/>
          <p:nvPr/>
        </p:nvSpPr>
        <p:spPr>
          <a:xfrm>
            <a:off x="573404" y="2858746"/>
            <a:ext cx="1054100" cy="113391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49947" y="3123554"/>
            <a:ext cx="1508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dirty="0">
                <a:latin typeface="+mj-lt"/>
              </a:rPr>
              <a:t>Tìm hai đồng hồ chỉ cùng thời gian vào buổi chiều, tối hoặc đêm.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7" t="287" r="-397" b="47179"/>
          <a:stretch/>
        </p:blipFill>
        <p:spPr>
          <a:xfrm>
            <a:off x="1886788" y="3863860"/>
            <a:ext cx="14613918" cy="28798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7" t="65332" r="-397" b="-287"/>
          <a:stretch/>
        </p:blipFill>
        <p:spPr>
          <a:xfrm>
            <a:off x="1886788" y="7429500"/>
            <a:ext cx="14613918" cy="191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2616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057900"/>
            <a:ext cx="14496212" cy="3733800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-1860632" y="7703199"/>
            <a:ext cx="4746076" cy="4582121"/>
          </a:xfrm>
          <a:custGeom>
            <a:avLst/>
            <a:gdLst/>
            <a:ahLst/>
            <a:cxnLst/>
            <a:rect l="l" t="t" r="r" b="b"/>
            <a:pathLst>
              <a:path w="4746076" h="4582121">
                <a:moveTo>
                  <a:pt x="0" y="0"/>
                </a:moveTo>
                <a:lnTo>
                  <a:pt x="4746076" y="0"/>
                </a:lnTo>
                <a:lnTo>
                  <a:pt x="4746076" y="4582121"/>
                </a:lnTo>
                <a:lnTo>
                  <a:pt x="0" y="45821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9263" y="7802860"/>
            <a:ext cx="1777526" cy="2567339"/>
          </a:xfrm>
          <a:custGeom>
            <a:avLst/>
            <a:gdLst/>
            <a:ahLst/>
            <a:cxnLst/>
            <a:rect l="l" t="t" r="r" b="b"/>
            <a:pathLst>
              <a:path w="3081371" h="2946561">
                <a:moveTo>
                  <a:pt x="0" y="0"/>
                </a:moveTo>
                <a:lnTo>
                  <a:pt x="3081370" y="0"/>
                </a:lnTo>
                <a:lnTo>
                  <a:pt x="3081370" y="2946561"/>
                </a:lnTo>
                <a:lnTo>
                  <a:pt x="0" y="29465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Freeform 13"/>
          <p:cNvSpPr/>
          <p:nvPr/>
        </p:nvSpPr>
        <p:spPr>
          <a:xfrm rot="705189">
            <a:off x="15070717" y="805899"/>
            <a:ext cx="2400670" cy="2385666"/>
          </a:xfrm>
          <a:custGeom>
            <a:avLst/>
            <a:gdLst/>
            <a:ahLst/>
            <a:cxnLst/>
            <a:rect l="l" t="t" r="r" b="b"/>
            <a:pathLst>
              <a:path w="2400670" h="2385666">
                <a:moveTo>
                  <a:pt x="0" y="0"/>
                </a:moveTo>
                <a:lnTo>
                  <a:pt x="2400670" y="0"/>
                </a:lnTo>
                <a:lnTo>
                  <a:pt x="2400670" y="2385666"/>
                </a:lnTo>
                <a:lnTo>
                  <a:pt x="0" y="23856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367339">
            <a:off x="-932723" y="60577"/>
            <a:ext cx="3922847" cy="1825907"/>
          </a:xfrm>
          <a:custGeom>
            <a:avLst/>
            <a:gdLst/>
            <a:ahLst/>
            <a:cxnLst/>
            <a:rect l="l" t="t" r="r" b="b"/>
            <a:pathLst>
              <a:path w="3922847" h="1825907">
                <a:moveTo>
                  <a:pt x="0" y="0"/>
                </a:moveTo>
                <a:lnTo>
                  <a:pt x="3922846" y="0"/>
                </a:lnTo>
                <a:lnTo>
                  <a:pt x="3922846" y="1825907"/>
                </a:lnTo>
                <a:lnTo>
                  <a:pt x="0" y="18259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4664276" y="7149939"/>
            <a:ext cx="4411579" cy="4114800"/>
          </a:xfrm>
          <a:custGeom>
            <a:avLst/>
            <a:gdLst/>
            <a:ahLst/>
            <a:cxnLst/>
            <a:rect l="l" t="t" r="r" b="b"/>
            <a:pathLst>
              <a:path w="4411579" h="4114800">
                <a:moveTo>
                  <a:pt x="4411579" y="0"/>
                </a:moveTo>
                <a:lnTo>
                  <a:pt x="0" y="0"/>
                </a:lnTo>
                <a:lnTo>
                  <a:pt x="0" y="4114800"/>
                </a:lnTo>
                <a:lnTo>
                  <a:pt x="4411579" y="4114800"/>
                </a:lnTo>
                <a:lnTo>
                  <a:pt x="441157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15581410" y="-1934989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40"/>
                </a:lnTo>
                <a:lnTo>
                  <a:pt x="4509940" y="4509940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5257800" y="114300"/>
            <a:ext cx="7388003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latin typeface="HP001 4 hàng" panose="020B0603050302020204" pitchFamily="34" charset="0"/>
              </a:rPr>
              <a:t>    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sáu, ngày 20 tháng 12 năm 2024</a:t>
            </a:r>
            <a:r>
              <a:rPr lang="en-US" altLang="en-US" sz="2800" b="1" dirty="0">
                <a:latin typeface="HP001 4 hàng" panose="020B0603050302020204" pitchFamily="34" charset="0"/>
                <a:sym typeface="+mn-ea"/>
              </a:rPr>
              <a:t> </a:t>
            </a:r>
            <a:r>
              <a:rPr lang="en-US" altLang="en-US" sz="2800" b="1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8153400" y="637520"/>
            <a:ext cx="12105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latin typeface="HP001 4 hàng" panose="020B0603050302020204" pitchFamily="34" charset="0"/>
              </a:rPr>
              <a:t> Toán</a:t>
            </a:r>
            <a:endParaRPr lang="en-US" altLang="en-US" sz="2800" b="1" u="sng" dirty="0">
              <a:latin typeface="HP001 4 hàng" panose="020B0603050302020204" pitchFamily="34" charset="0"/>
            </a:endParaRPr>
          </a:p>
        </p:txBody>
      </p:sp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5064693" y="991462"/>
            <a:ext cx="738800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Bài 29. Ngày – giờ, giờ - phút</a:t>
            </a:r>
          </a:p>
          <a:p>
            <a:pPr algn="ctr">
              <a:lnSpc>
                <a:spcPct val="150000"/>
              </a:lnSpc>
            </a:pPr>
            <a:r>
              <a:rPr lang="en-US" alt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(Tiết 2)</a:t>
            </a:r>
          </a:p>
        </p:txBody>
      </p:sp>
      <p:sp>
        <p:nvSpPr>
          <p:cNvPr id="24" name="Oval 23"/>
          <p:cNvSpPr/>
          <p:nvPr/>
        </p:nvSpPr>
        <p:spPr>
          <a:xfrm>
            <a:off x="573404" y="2400300"/>
            <a:ext cx="1054100" cy="113391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49947" y="2621459"/>
            <a:ext cx="1508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dirty="0">
                <a:latin typeface="+mj-lt"/>
              </a:rPr>
              <a:t>Tìm hai đồng hồ chỉ cùng thời gian vào buổi chiều, tối hoặc đêm.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6656" t="65332" r="8744" b="7399"/>
          <a:stretch/>
        </p:blipFill>
        <p:spPr>
          <a:xfrm>
            <a:off x="13312936" y="8166191"/>
            <a:ext cx="2133600" cy="14948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3715" t="65332" r="30642" b="7143"/>
          <a:stretch/>
        </p:blipFill>
        <p:spPr>
          <a:xfrm>
            <a:off x="9680023" y="8215999"/>
            <a:ext cx="2286000" cy="15088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807" t="66723" r="53593" b="8256"/>
          <a:stretch/>
        </p:blipFill>
        <p:spPr>
          <a:xfrm>
            <a:off x="6461512" y="8227801"/>
            <a:ext cx="2133600" cy="1371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478" t="65332" r="75879" b="7595"/>
          <a:stretch/>
        </p:blipFill>
        <p:spPr>
          <a:xfrm>
            <a:off x="2657210" y="8115300"/>
            <a:ext cx="2286001" cy="14841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6656" t="65332" r="8744" b="7399"/>
          <a:stretch/>
        </p:blipFill>
        <p:spPr>
          <a:xfrm>
            <a:off x="9787673" y="6358524"/>
            <a:ext cx="2133600" cy="14948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3715" t="65332" r="30642" b="7143"/>
          <a:stretch/>
        </p:blipFill>
        <p:spPr>
          <a:xfrm>
            <a:off x="13236736" y="6416124"/>
            <a:ext cx="2286000" cy="150886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807" t="66723" r="53593" b="8256"/>
          <a:stretch/>
        </p:blipFill>
        <p:spPr>
          <a:xfrm>
            <a:off x="2789884" y="6431260"/>
            <a:ext cx="2133600" cy="1371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478" t="65332" r="75879" b="7595"/>
          <a:stretch/>
        </p:blipFill>
        <p:spPr>
          <a:xfrm>
            <a:off x="6349306" y="6362700"/>
            <a:ext cx="2286001" cy="14841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7" t="287" r="-397" b="47179"/>
          <a:stretch/>
        </p:blipFill>
        <p:spPr>
          <a:xfrm>
            <a:off x="1842448" y="3209814"/>
            <a:ext cx="14613918" cy="287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2047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-1860632" y="7703199"/>
            <a:ext cx="4746076" cy="4582121"/>
          </a:xfrm>
          <a:custGeom>
            <a:avLst/>
            <a:gdLst/>
            <a:ahLst/>
            <a:cxnLst/>
            <a:rect l="l" t="t" r="r" b="b"/>
            <a:pathLst>
              <a:path w="4746076" h="4582121">
                <a:moveTo>
                  <a:pt x="0" y="0"/>
                </a:moveTo>
                <a:lnTo>
                  <a:pt x="4746076" y="0"/>
                </a:lnTo>
                <a:lnTo>
                  <a:pt x="4746076" y="4582121"/>
                </a:lnTo>
                <a:lnTo>
                  <a:pt x="0" y="45821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9262" y="7544341"/>
            <a:ext cx="2715551" cy="2825858"/>
          </a:xfrm>
          <a:custGeom>
            <a:avLst/>
            <a:gdLst/>
            <a:ahLst/>
            <a:cxnLst/>
            <a:rect l="l" t="t" r="r" b="b"/>
            <a:pathLst>
              <a:path w="3081371" h="2946561">
                <a:moveTo>
                  <a:pt x="0" y="0"/>
                </a:moveTo>
                <a:lnTo>
                  <a:pt x="3081370" y="0"/>
                </a:lnTo>
                <a:lnTo>
                  <a:pt x="3081370" y="2946561"/>
                </a:lnTo>
                <a:lnTo>
                  <a:pt x="0" y="29465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Freeform 13"/>
          <p:cNvSpPr/>
          <p:nvPr/>
        </p:nvSpPr>
        <p:spPr>
          <a:xfrm rot="705189">
            <a:off x="15070717" y="805899"/>
            <a:ext cx="2400670" cy="2385666"/>
          </a:xfrm>
          <a:custGeom>
            <a:avLst/>
            <a:gdLst/>
            <a:ahLst/>
            <a:cxnLst/>
            <a:rect l="l" t="t" r="r" b="b"/>
            <a:pathLst>
              <a:path w="2400670" h="2385666">
                <a:moveTo>
                  <a:pt x="0" y="0"/>
                </a:moveTo>
                <a:lnTo>
                  <a:pt x="2400670" y="0"/>
                </a:lnTo>
                <a:lnTo>
                  <a:pt x="2400670" y="2385666"/>
                </a:lnTo>
                <a:lnTo>
                  <a:pt x="0" y="23856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367339">
            <a:off x="-932723" y="60577"/>
            <a:ext cx="3922847" cy="1825907"/>
          </a:xfrm>
          <a:custGeom>
            <a:avLst/>
            <a:gdLst/>
            <a:ahLst/>
            <a:cxnLst/>
            <a:rect l="l" t="t" r="r" b="b"/>
            <a:pathLst>
              <a:path w="3922847" h="1825907">
                <a:moveTo>
                  <a:pt x="0" y="0"/>
                </a:moveTo>
                <a:lnTo>
                  <a:pt x="3922846" y="0"/>
                </a:lnTo>
                <a:lnTo>
                  <a:pt x="3922846" y="1825907"/>
                </a:lnTo>
                <a:lnTo>
                  <a:pt x="0" y="1825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5239999" y="7703199"/>
            <a:ext cx="3835855" cy="3561540"/>
          </a:xfrm>
          <a:custGeom>
            <a:avLst/>
            <a:gdLst/>
            <a:ahLst/>
            <a:cxnLst/>
            <a:rect l="l" t="t" r="r" b="b"/>
            <a:pathLst>
              <a:path w="4411579" h="4114800">
                <a:moveTo>
                  <a:pt x="4411579" y="0"/>
                </a:moveTo>
                <a:lnTo>
                  <a:pt x="0" y="0"/>
                </a:lnTo>
                <a:lnTo>
                  <a:pt x="0" y="4114800"/>
                </a:lnTo>
                <a:lnTo>
                  <a:pt x="4411579" y="4114800"/>
                </a:lnTo>
                <a:lnTo>
                  <a:pt x="441157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15581410" y="-1934989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40"/>
                </a:lnTo>
                <a:lnTo>
                  <a:pt x="4509940" y="4509940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5257800" y="114300"/>
            <a:ext cx="7388003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latin typeface="HP001 4 hàng" panose="020B0603050302020204" pitchFamily="34" charset="0"/>
              </a:rPr>
              <a:t>    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sáu, ngày 20 tháng 12 năm 2024</a:t>
            </a:r>
            <a:r>
              <a:rPr lang="en-US" altLang="en-US" sz="2800" b="1" dirty="0">
                <a:latin typeface="HP001 4 hàng" panose="020B0603050302020204" pitchFamily="34" charset="0"/>
                <a:sym typeface="+mn-ea"/>
              </a:rPr>
              <a:t> </a:t>
            </a:r>
            <a:endParaRPr lang="en-US" alt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8153400" y="637520"/>
            <a:ext cx="12105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latin typeface="HP001 4 hàng" panose="020B0603050302020204" pitchFamily="34" charset="0"/>
              </a:rPr>
              <a:t> Toán</a:t>
            </a:r>
            <a:endParaRPr lang="en-US" altLang="en-US" sz="2800" b="1" u="sng" dirty="0">
              <a:latin typeface="HP001 4 hàng" panose="020B0603050302020204" pitchFamily="34" charset="0"/>
            </a:endParaRPr>
          </a:p>
        </p:txBody>
      </p:sp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5064693" y="991462"/>
            <a:ext cx="738800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Bài 29. Ngày – giờ, giờ - phút</a:t>
            </a:r>
          </a:p>
          <a:p>
            <a:pPr algn="ctr">
              <a:lnSpc>
                <a:spcPct val="150000"/>
              </a:lnSpc>
            </a:pPr>
            <a:r>
              <a:rPr lang="en-US" alt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(Tiết 2)</a:t>
            </a:r>
          </a:p>
        </p:txBody>
      </p:sp>
      <p:sp>
        <p:nvSpPr>
          <p:cNvPr id="24" name="Oval 23"/>
          <p:cNvSpPr/>
          <p:nvPr/>
        </p:nvSpPr>
        <p:spPr>
          <a:xfrm>
            <a:off x="268216" y="2066520"/>
            <a:ext cx="1054100" cy="113391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523612" y="2173333"/>
            <a:ext cx="1301201" cy="1141367"/>
            <a:chOff x="1870518" y="1440654"/>
            <a:chExt cx="949050" cy="836463"/>
          </a:xfrm>
        </p:grpSpPr>
        <p:grpSp>
          <p:nvGrpSpPr>
            <p:cNvPr id="26" name="Group 25"/>
            <p:cNvGrpSpPr/>
            <p:nvPr/>
          </p:nvGrpSpPr>
          <p:grpSpPr>
            <a:xfrm>
              <a:off x="1870518" y="1440654"/>
              <a:ext cx="758382" cy="760615"/>
              <a:chOff x="1870518" y="1440654"/>
              <a:chExt cx="758382" cy="760615"/>
            </a:xfrm>
          </p:grpSpPr>
          <p:sp>
            <p:nvSpPr>
              <p:cNvPr id="28" name="Rectangle: Rounded Corners 27"/>
              <p:cNvSpPr/>
              <p:nvPr/>
            </p:nvSpPr>
            <p:spPr>
              <a:xfrm>
                <a:off x="1870518" y="1440654"/>
                <a:ext cx="758382" cy="760615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800" dirty="0">
                  <a:latin typeface="+mj-lt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70518" y="1475843"/>
                <a:ext cx="609373" cy="6090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800" b="1" dirty="0">
                    <a:latin typeface="+mj-lt"/>
                  </a:rPr>
                  <a:t>Số</a:t>
                </a: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2362392" y="1446120"/>
              <a:ext cx="45717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800" dirty="0">
                  <a:latin typeface="+mj-lt"/>
                </a:rPr>
                <a:t>?</a:t>
              </a:r>
            </a:p>
          </p:txBody>
        </p:sp>
      </p:grpSp>
      <p:sp>
        <p:nvSpPr>
          <p:cNvPr id="30" name="Parallelogram 29"/>
          <p:cNvSpPr/>
          <p:nvPr/>
        </p:nvSpPr>
        <p:spPr>
          <a:xfrm flipH="1">
            <a:off x="2885444" y="2415069"/>
            <a:ext cx="8163168" cy="827517"/>
          </a:xfrm>
          <a:prstGeom prst="parallelogram">
            <a:avLst>
              <a:gd name="adj" fmla="val 0"/>
            </a:avLst>
          </a:prstGeom>
          <a:solidFill>
            <a:srgbClr val="FFF32E"/>
          </a:solidFill>
          <a:ln>
            <a:solidFill>
              <a:srgbClr val="FFF32E"/>
            </a:solidFill>
          </a:ln>
          <a:effectLst>
            <a:outerShdw blurRad="63500" sx="106000" sy="106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gì lúc mấy giờ?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885442" y="3467100"/>
            <a:ext cx="12887957" cy="6561680"/>
            <a:chOff x="2980975" y="261946"/>
            <a:chExt cx="8660345" cy="61291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r="51169"/>
            <a:stretch>
              <a:fillRect/>
            </a:stretch>
          </p:blipFill>
          <p:spPr>
            <a:xfrm>
              <a:off x="3438402" y="261946"/>
              <a:ext cx="3332229" cy="592769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0962"/>
            <a:stretch>
              <a:fillRect/>
            </a:stretch>
          </p:blipFill>
          <p:spPr>
            <a:xfrm>
              <a:off x="7529150" y="261946"/>
              <a:ext cx="3346372" cy="5927699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2980975" y="2486847"/>
              <a:ext cx="4171235" cy="892815"/>
              <a:chOff x="2964881" y="2481400"/>
              <a:chExt cx="4171235" cy="892815"/>
            </a:xfrm>
          </p:grpSpPr>
          <p:sp>
            <p:nvSpPr>
              <p:cNvPr id="34" name="TextBox 33"/>
              <p:cNvSpPr txBox="1"/>
              <p:nvPr/>
            </p:nvSpPr>
            <p:spPr>
              <a:xfrm flipH="1">
                <a:off x="2964881" y="2598002"/>
                <a:ext cx="4171235" cy="7762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sz="2400" dirty="0" smtClean="0"/>
                  <a:t>  Nam </a:t>
                </a:r>
                <a:r>
                  <a:rPr lang="vi-VN" sz="2400" dirty="0"/>
                  <a:t>học </a:t>
                </a:r>
                <a:r>
                  <a:rPr lang="vi-VN" sz="2400" dirty="0" smtClean="0"/>
                  <a:t>bài lúc           giờ             phút sáng</a:t>
                </a:r>
                <a:r>
                  <a:rPr lang="vi-VN" sz="2400" dirty="0"/>
                  <a:t>. </a:t>
                </a:r>
              </a:p>
            </p:txBody>
          </p:sp>
          <p:sp>
            <p:nvSpPr>
              <p:cNvPr id="35" name="Rectangle: Rounded Corners 34"/>
              <p:cNvSpPr/>
              <p:nvPr/>
            </p:nvSpPr>
            <p:spPr>
              <a:xfrm>
                <a:off x="4715851" y="2489923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vi-VN" sz="2800" b="1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36" name="Rectangle: Rounded Corners 35"/>
              <p:cNvSpPr/>
              <p:nvPr/>
            </p:nvSpPr>
            <p:spPr>
              <a:xfrm>
                <a:off x="5584577" y="2481400"/>
                <a:ext cx="596265" cy="46164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vi-VN" sz="2800" b="1" dirty="0" smtClean="0">
                    <a:solidFill>
                      <a:schemeClr val="tx1"/>
                    </a:solidFill>
                  </a:rPr>
                  <a:t>?</a:t>
                </a:r>
                <a:endParaRPr lang="en-US" altLang="vi-VN" sz="28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7516399" y="2610771"/>
              <a:ext cx="4124921" cy="856422"/>
              <a:chOff x="3503937" y="2548543"/>
              <a:chExt cx="4124921" cy="856422"/>
            </a:xfrm>
          </p:grpSpPr>
          <p:sp>
            <p:nvSpPr>
              <p:cNvPr id="31" name="TextBox 30"/>
              <p:cNvSpPr txBox="1"/>
              <p:nvPr/>
            </p:nvSpPr>
            <p:spPr>
              <a:xfrm flipH="1">
                <a:off x="3503937" y="2628751"/>
                <a:ext cx="4124921" cy="77621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sz="2400" dirty="0" smtClean="0"/>
                  <a:t>   Nam </a:t>
                </a:r>
                <a:r>
                  <a:rPr lang="vi-VN" sz="2400" dirty="0"/>
                  <a:t>ở thư </a:t>
                </a:r>
                <a:r>
                  <a:rPr lang="vi-VN" sz="2400" dirty="0" smtClean="0"/>
                  <a:t>viện lúc         giờ         </a:t>
                </a:r>
                <a:r>
                  <a:rPr lang="en-US" altLang="vi-VN" sz="2400" dirty="0" smtClean="0"/>
                  <a:t> </a:t>
                </a:r>
                <a:r>
                  <a:rPr lang="vi-VN" altLang="vi-VN" sz="2400" dirty="0" smtClean="0"/>
                  <a:t>  </a:t>
                </a:r>
                <a:r>
                  <a:rPr lang="vi-VN" sz="2400" dirty="0" smtClean="0"/>
                  <a:t>phút </a:t>
                </a:r>
                <a:r>
                  <a:rPr lang="vi-VN" sz="2400" dirty="0"/>
                  <a:t>chiều.</a:t>
                </a:r>
              </a:p>
            </p:txBody>
          </p:sp>
          <p:sp>
            <p:nvSpPr>
              <p:cNvPr id="32" name="Rectangle: Rounded Corners 31"/>
              <p:cNvSpPr/>
              <p:nvPr/>
            </p:nvSpPr>
            <p:spPr>
              <a:xfrm>
                <a:off x="5541644" y="2567431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vi-VN" sz="2800" b="1" dirty="0" smtClean="0">
                    <a:solidFill>
                      <a:schemeClr val="tx1"/>
                    </a:solidFill>
                  </a:rPr>
                  <a:t>?</a:t>
                </a:r>
                <a:endParaRPr lang="en-US" altLang="vi-VN" sz="2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Rectangle: Rounded Corners 32"/>
              <p:cNvSpPr/>
              <p:nvPr/>
            </p:nvSpPr>
            <p:spPr>
              <a:xfrm>
                <a:off x="6320814" y="2548543"/>
                <a:ext cx="591185" cy="46164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vi-VN" sz="2800" b="1" dirty="0" smtClean="0">
                    <a:solidFill>
                      <a:schemeClr val="tx1"/>
                    </a:solidFill>
                  </a:rPr>
                  <a:t>?</a:t>
                </a:r>
                <a:endParaRPr lang="en-US" altLang="vi-VN" sz="28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980976" y="5779109"/>
              <a:ext cx="4264668" cy="488180"/>
              <a:chOff x="3483428" y="2541053"/>
              <a:chExt cx="4264668" cy="488180"/>
            </a:xfrm>
          </p:grpSpPr>
          <p:sp>
            <p:nvSpPr>
              <p:cNvPr id="19" name="TextBox 18"/>
              <p:cNvSpPr txBox="1"/>
              <p:nvPr/>
            </p:nvSpPr>
            <p:spPr>
              <a:xfrm flipH="1">
                <a:off x="3483428" y="2598003"/>
                <a:ext cx="4264668" cy="4312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sz="2400" dirty="0" smtClean="0"/>
                  <a:t>   Nam </a:t>
                </a:r>
                <a:r>
                  <a:rPr lang="vi-VN" sz="2400" dirty="0"/>
                  <a:t>tan học </a:t>
                </a:r>
                <a:r>
                  <a:rPr lang="vi-VN" sz="2400" dirty="0" smtClean="0"/>
                  <a:t>lúc          </a:t>
                </a:r>
                <a:r>
                  <a:rPr lang="vi-VN" sz="2400" dirty="0"/>
                  <a:t>giờ chiều.</a:t>
                </a:r>
              </a:p>
            </p:txBody>
          </p:sp>
          <p:sp>
            <p:nvSpPr>
              <p:cNvPr id="20" name="Rectangle: Rounded Corners 19"/>
              <p:cNvSpPr/>
              <p:nvPr/>
            </p:nvSpPr>
            <p:spPr>
              <a:xfrm>
                <a:off x="5277056" y="2541053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vi-VN" sz="2800" b="1" dirty="0" smtClean="0">
                    <a:solidFill>
                      <a:schemeClr val="tx1"/>
                    </a:solidFill>
                  </a:rPr>
                  <a:t>?</a:t>
                </a:r>
                <a:endParaRPr lang="en-US" altLang="vi-VN" sz="28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7529149" y="5538887"/>
              <a:ext cx="3753742" cy="852159"/>
              <a:chOff x="3483425" y="2522057"/>
              <a:chExt cx="3753742" cy="852159"/>
            </a:xfrm>
          </p:grpSpPr>
          <p:sp>
            <p:nvSpPr>
              <p:cNvPr id="10" name="TextBox 9"/>
              <p:cNvSpPr txBox="1"/>
              <p:nvPr/>
            </p:nvSpPr>
            <p:spPr>
              <a:xfrm flipH="1">
                <a:off x="3483425" y="2598003"/>
                <a:ext cx="3753742" cy="7762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sz="2400" dirty="0" smtClean="0"/>
                  <a:t>   Nam </a:t>
                </a:r>
                <a:r>
                  <a:rPr lang="vi-VN" sz="2400" dirty="0"/>
                  <a:t>rửa bát </a:t>
                </a:r>
                <a:r>
                  <a:rPr lang="vi-VN" sz="2400" dirty="0" smtClean="0"/>
                  <a:t>lúc         giờ       </a:t>
                </a:r>
                <a:r>
                  <a:rPr lang="en-US" altLang="vi-VN" sz="2400" dirty="0" smtClean="0"/>
                  <a:t>      </a:t>
                </a:r>
                <a:r>
                  <a:rPr lang="vi-VN" altLang="vi-VN" sz="2400" dirty="0" smtClean="0"/>
                  <a:t> </a:t>
                </a:r>
                <a:r>
                  <a:rPr lang="vi-VN" sz="2400" dirty="0" smtClean="0"/>
                  <a:t>phút </a:t>
                </a:r>
                <a:r>
                  <a:rPr lang="vi-VN" sz="2400" dirty="0"/>
                  <a:t>tối.</a:t>
                </a:r>
              </a:p>
            </p:txBody>
          </p:sp>
          <p:sp>
            <p:nvSpPr>
              <p:cNvPr id="17" name="Rectangle: Rounded Corners 16"/>
              <p:cNvSpPr/>
              <p:nvPr/>
            </p:nvSpPr>
            <p:spPr>
              <a:xfrm>
                <a:off x="5234854" y="2522057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vi-VN" sz="2800" b="1" dirty="0" smtClean="0">
                    <a:solidFill>
                      <a:schemeClr val="tx1"/>
                    </a:solidFill>
                  </a:rPr>
                  <a:t>?</a:t>
                </a:r>
                <a:endParaRPr lang="en-US" altLang="vi-VN" sz="2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Rectangle: Rounded Corners 17"/>
              <p:cNvSpPr/>
              <p:nvPr/>
            </p:nvSpPr>
            <p:spPr>
              <a:xfrm>
                <a:off x="6016942" y="2549153"/>
                <a:ext cx="662940" cy="46164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vi-VN" sz="2800" b="1" dirty="0" smtClean="0">
                    <a:solidFill>
                      <a:schemeClr val="tx1"/>
                    </a:solidFill>
                  </a:rPr>
                  <a:t>?</a:t>
                </a:r>
                <a:endParaRPr lang="en-US" altLang="vi-VN" sz="2800" b="1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37" name="Rectangle: Rounded Corners 34"/>
          <p:cNvSpPr/>
          <p:nvPr/>
        </p:nvSpPr>
        <p:spPr>
          <a:xfrm>
            <a:off x="5486400" y="5867001"/>
            <a:ext cx="617557" cy="49424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vi-VN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8" name="Rectangle: Rounded Corners 35"/>
          <p:cNvSpPr/>
          <p:nvPr/>
        </p:nvSpPr>
        <p:spPr>
          <a:xfrm>
            <a:off x="6779201" y="5857876"/>
            <a:ext cx="887336" cy="4942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vi-VN" sz="28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39" name="Rectangle: Rounded Corners 31"/>
          <p:cNvSpPr/>
          <p:nvPr/>
        </p:nvSpPr>
        <p:spPr>
          <a:xfrm>
            <a:off x="12682536" y="6001921"/>
            <a:ext cx="617557" cy="4942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vi-VN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0" name="Rectangle: Rounded Corners 32"/>
          <p:cNvSpPr/>
          <p:nvPr/>
        </p:nvSpPr>
        <p:spPr>
          <a:xfrm>
            <a:off x="13842064" y="5981700"/>
            <a:ext cx="879776" cy="4942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vi-VN" sz="2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41" name="Rectangle: Rounded Corners 19"/>
          <p:cNvSpPr/>
          <p:nvPr/>
        </p:nvSpPr>
        <p:spPr>
          <a:xfrm>
            <a:off x="5566086" y="9391652"/>
            <a:ext cx="617557" cy="4942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2" name="Rectangle: Rounded Corners 16"/>
          <p:cNvSpPr/>
          <p:nvPr/>
        </p:nvSpPr>
        <p:spPr>
          <a:xfrm>
            <a:off x="12268200" y="9120188"/>
            <a:ext cx="617557" cy="49424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vi-VN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3" name="Rectangle: Rounded Corners 17"/>
          <p:cNvSpPr/>
          <p:nvPr/>
        </p:nvSpPr>
        <p:spPr>
          <a:xfrm>
            <a:off x="13432071" y="9149196"/>
            <a:ext cx="986559" cy="4942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vi-VN" sz="2800" b="1" dirty="0">
                <a:solidFill>
                  <a:srgbClr val="FF0000"/>
                </a:solidFill>
              </a:rPr>
              <a:t>15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Hát vui cùng chiếc đồng hồ   Bài hát giúp bé học xem đồng hồ   Học đếm giờ đồng hồ   Lớp 3 (1)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283" y="418783"/>
            <a:ext cx="13627418" cy="84077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-1860632" y="7703199"/>
            <a:ext cx="4746076" cy="4582121"/>
          </a:xfrm>
          <a:custGeom>
            <a:avLst/>
            <a:gdLst/>
            <a:ahLst/>
            <a:cxnLst/>
            <a:rect l="l" t="t" r="r" b="b"/>
            <a:pathLst>
              <a:path w="4746076" h="4582121">
                <a:moveTo>
                  <a:pt x="0" y="0"/>
                </a:moveTo>
                <a:lnTo>
                  <a:pt x="4746076" y="0"/>
                </a:lnTo>
                <a:lnTo>
                  <a:pt x="4746076" y="4582121"/>
                </a:lnTo>
                <a:lnTo>
                  <a:pt x="0" y="45821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9262" y="7423638"/>
            <a:ext cx="3081371" cy="2946561"/>
          </a:xfrm>
          <a:custGeom>
            <a:avLst/>
            <a:gdLst/>
            <a:ahLst/>
            <a:cxnLst/>
            <a:rect l="l" t="t" r="r" b="b"/>
            <a:pathLst>
              <a:path w="3081371" h="2946561">
                <a:moveTo>
                  <a:pt x="0" y="0"/>
                </a:moveTo>
                <a:lnTo>
                  <a:pt x="3081370" y="0"/>
                </a:lnTo>
                <a:lnTo>
                  <a:pt x="3081370" y="2946561"/>
                </a:lnTo>
                <a:lnTo>
                  <a:pt x="0" y="29465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Freeform 13"/>
          <p:cNvSpPr/>
          <p:nvPr/>
        </p:nvSpPr>
        <p:spPr>
          <a:xfrm rot="705189">
            <a:off x="15070717" y="805899"/>
            <a:ext cx="2400670" cy="2385666"/>
          </a:xfrm>
          <a:custGeom>
            <a:avLst/>
            <a:gdLst/>
            <a:ahLst/>
            <a:cxnLst/>
            <a:rect l="l" t="t" r="r" b="b"/>
            <a:pathLst>
              <a:path w="2400670" h="2385666">
                <a:moveTo>
                  <a:pt x="0" y="0"/>
                </a:moveTo>
                <a:lnTo>
                  <a:pt x="2400670" y="0"/>
                </a:lnTo>
                <a:lnTo>
                  <a:pt x="2400670" y="2385666"/>
                </a:lnTo>
                <a:lnTo>
                  <a:pt x="0" y="23856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367339">
            <a:off x="-932723" y="60577"/>
            <a:ext cx="3922847" cy="1825907"/>
          </a:xfrm>
          <a:custGeom>
            <a:avLst/>
            <a:gdLst/>
            <a:ahLst/>
            <a:cxnLst/>
            <a:rect l="l" t="t" r="r" b="b"/>
            <a:pathLst>
              <a:path w="3922847" h="1825907">
                <a:moveTo>
                  <a:pt x="0" y="0"/>
                </a:moveTo>
                <a:lnTo>
                  <a:pt x="3922846" y="0"/>
                </a:lnTo>
                <a:lnTo>
                  <a:pt x="3922846" y="1825907"/>
                </a:lnTo>
                <a:lnTo>
                  <a:pt x="0" y="1825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4664276" y="7149939"/>
            <a:ext cx="4411579" cy="4114800"/>
          </a:xfrm>
          <a:custGeom>
            <a:avLst/>
            <a:gdLst/>
            <a:ahLst/>
            <a:cxnLst/>
            <a:rect l="l" t="t" r="r" b="b"/>
            <a:pathLst>
              <a:path w="4411579" h="4114800">
                <a:moveTo>
                  <a:pt x="4411579" y="0"/>
                </a:moveTo>
                <a:lnTo>
                  <a:pt x="0" y="0"/>
                </a:lnTo>
                <a:lnTo>
                  <a:pt x="0" y="4114800"/>
                </a:lnTo>
                <a:lnTo>
                  <a:pt x="4411579" y="4114800"/>
                </a:lnTo>
                <a:lnTo>
                  <a:pt x="441157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15581410" y="-1934989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40"/>
                </a:lnTo>
                <a:lnTo>
                  <a:pt x="4509940" y="4509940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5257800" y="114300"/>
            <a:ext cx="7388003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latin typeface="HP001 4 hàng" panose="020B0603050302020204" pitchFamily="34" charset="0"/>
              </a:rPr>
              <a:t>    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 sáu, ngày 20 tháng 12 năm 2024</a:t>
            </a:r>
            <a:r>
              <a:rPr lang="en-US" altLang="en-US" sz="2800" b="1" dirty="0">
                <a:latin typeface="HP001 4 hàng" panose="020B0603050302020204" pitchFamily="34" charset="0"/>
                <a:sym typeface="+mn-ea"/>
              </a:rPr>
              <a:t> </a:t>
            </a:r>
            <a:endParaRPr lang="en-US" alt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8153400" y="637520"/>
            <a:ext cx="12105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latin typeface="HP001 4 hàng" panose="020B0603050302020204" pitchFamily="34" charset="0"/>
              </a:rPr>
              <a:t> Toán</a:t>
            </a:r>
            <a:endParaRPr lang="en-US" altLang="en-US" sz="2800" b="1" u="sng" dirty="0">
              <a:latin typeface="HP001 4 hàng" panose="020B0603050302020204" pitchFamily="34" charset="0"/>
            </a:endParaRPr>
          </a:p>
        </p:txBody>
      </p:sp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5064693" y="991462"/>
            <a:ext cx="738800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Bài 29. Ngày – giờ, giờ - phút</a:t>
            </a:r>
          </a:p>
          <a:p>
            <a:pPr algn="ctr">
              <a:lnSpc>
                <a:spcPct val="150000"/>
              </a:lnSpc>
            </a:pPr>
            <a:r>
              <a:rPr lang="en-US" alt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(Tiết 2)</a:t>
            </a:r>
          </a:p>
        </p:txBody>
      </p:sp>
      <p:sp>
        <p:nvSpPr>
          <p:cNvPr id="2" name="TextBox 8"/>
          <p:cNvSpPr txBox="1"/>
          <p:nvPr/>
        </p:nvSpPr>
        <p:spPr>
          <a:xfrm>
            <a:off x="-457200" y="3366135"/>
            <a:ext cx="18821400" cy="315785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ts val="11220"/>
              </a:lnSpc>
            </a:pPr>
            <a:r>
              <a:rPr lang="en-US" altLang="vi-V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+mj-lt"/>
                <a:sym typeface="+mn-ea"/>
              </a:rPr>
              <a:t>VẬN DỤNG, TRẢI NGHIỆM</a:t>
            </a:r>
            <a:endParaRPr lang="en-US" altLang="vi-VN" sz="6000" b="1" spc="21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+mj-lt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3.7037E-7 L -3.33333E-6 -0.072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291" y="5143500"/>
            <a:ext cx="18288000" cy="4566084"/>
          </a:xfrm>
          <a:custGeom>
            <a:avLst/>
            <a:gdLst/>
            <a:ahLst/>
            <a:cxnLst/>
            <a:rect l="l" t="t" r="r" b="b"/>
            <a:pathLst>
              <a:path w="18288000" h="4566084">
                <a:moveTo>
                  <a:pt x="0" y="0"/>
                </a:moveTo>
                <a:lnTo>
                  <a:pt x="18288000" y="0"/>
                </a:lnTo>
                <a:lnTo>
                  <a:pt x="18288000" y="4566084"/>
                </a:lnTo>
                <a:lnTo>
                  <a:pt x="0" y="4566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76" r="-2693" b="-179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6515" y="95518"/>
            <a:ext cx="1824371" cy="1866364"/>
          </a:xfrm>
          <a:custGeom>
            <a:avLst/>
            <a:gdLst/>
            <a:ahLst/>
            <a:cxnLst/>
            <a:rect l="l" t="t" r="r" b="b"/>
            <a:pathLst>
              <a:path w="1824371" h="1866364">
                <a:moveTo>
                  <a:pt x="0" y="0"/>
                </a:moveTo>
                <a:lnTo>
                  <a:pt x="1824370" y="0"/>
                </a:lnTo>
                <a:lnTo>
                  <a:pt x="1824370" y="1866364"/>
                </a:lnTo>
                <a:lnTo>
                  <a:pt x="0" y="18663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972800" y="6308016"/>
            <a:ext cx="7315200" cy="3401568"/>
          </a:xfrm>
          <a:custGeom>
            <a:avLst/>
            <a:gdLst/>
            <a:ahLst/>
            <a:cxnLst/>
            <a:rect l="l" t="t" r="r" b="b"/>
            <a:pathLst>
              <a:path w="7315200" h="3401568">
                <a:moveTo>
                  <a:pt x="0" y="0"/>
                </a:moveTo>
                <a:lnTo>
                  <a:pt x="7315200" y="0"/>
                </a:lnTo>
                <a:lnTo>
                  <a:pt x="7315200" y="3401568"/>
                </a:lnTo>
                <a:lnTo>
                  <a:pt x="0" y="34015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6515" y="6308016"/>
            <a:ext cx="7315200" cy="3401568"/>
          </a:xfrm>
          <a:custGeom>
            <a:avLst/>
            <a:gdLst/>
            <a:ahLst/>
            <a:cxnLst/>
            <a:rect l="l" t="t" r="r" b="b"/>
            <a:pathLst>
              <a:path w="7315200" h="3401568">
                <a:moveTo>
                  <a:pt x="0" y="0"/>
                </a:moveTo>
                <a:lnTo>
                  <a:pt x="7315200" y="0"/>
                </a:lnTo>
                <a:lnTo>
                  <a:pt x="7315200" y="3401568"/>
                </a:lnTo>
                <a:lnTo>
                  <a:pt x="0" y="34015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8"/>
          <p:cNvSpPr txBox="1"/>
          <p:nvPr/>
        </p:nvSpPr>
        <p:spPr>
          <a:xfrm>
            <a:off x="0" y="2163688"/>
            <a:ext cx="18821400" cy="2778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20"/>
              </a:lnSpc>
            </a:pPr>
            <a:r>
              <a:rPr lang="en-US" sz="8000" b="1" spc="211" dirty="0">
                <a:solidFill>
                  <a:srgbClr val="EB04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QUÝ THẦY CÔ VÀ CÁC EM HỌC SINH NHIỀU SỨC KHỎE!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45435" y="342900"/>
            <a:ext cx="12735560" cy="19291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HUYỆN</a:t>
            </a:r>
            <a:r>
              <a:rPr kumimoji="0" lang="en-US" sz="4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PHÙ CÁT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4323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</a:t>
            </a: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E4323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 HỌC SỐ 1 CÁT TÂN</a:t>
            </a:r>
            <a:endParaRPr kumimoji="0" lang="en-US" sz="4600" b="0" i="0" u="none" strike="noStrike" kern="1200" cap="none" spc="0" normalizeH="0" baseline="0" noProof="0" dirty="0">
              <a:ln>
                <a:noFill/>
              </a:ln>
              <a:solidFill>
                <a:srgbClr val="E4323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3.7037E-7 L -3.33333E-6 -0.072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1181100"/>
            <a:ext cx="13716000" cy="1833563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91139" name="Rectangle 3"/>
          <p:cNvSpPr/>
          <p:nvPr/>
        </p:nvSpPr>
        <p:spPr>
          <a:xfrm>
            <a:off x="6372225" y="1309370"/>
            <a:ext cx="10219690" cy="155321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none" anchor="ctr" anchorCtr="0"/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charset="0"/>
              </a:rPr>
              <a:t>      Câu 1: Đồng hồ chỉ mấy giờ?</a:t>
            </a:r>
            <a:endParaRPr sz="4000" b="1" dirty="0">
              <a:solidFill>
                <a:srgbClr val="FF0000"/>
              </a:solidFill>
              <a:latin typeface="Tahoma" panose="020B0604030504040204" charset="0"/>
            </a:endParaRPr>
          </a:p>
          <a:p>
            <a:endParaRPr sz="4000" b="1" dirty="0">
              <a:solidFill>
                <a:srgbClr val="FF0000"/>
              </a:solidFill>
              <a:latin typeface="Tahoma" panose="020B0604030504040204" charset="0"/>
            </a:endParaRPr>
          </a:p>
        </p:txBody>
      </p:sp>
      <p:pic>
        <p:nvPicPr>
          <p:cNvPr id="10244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0" y="6438900"/>
            <a:ext cx="6972300" cy="969170"/>
          </a:xfrm>
          <a:prstGeom prst="rect">
            <a:avLst/>
          </a:prstGeom>
          <a:noFill/>
          <a:ln w="38100">
            <a:noFill/>
          </a:ln>
        </p:spPr>
      </p:pic>
      <p:pic>
        <p:nvPicPr>
          <p:cNvPr id="1024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0" y="5143500"/>
            <a:ext cx="6972300" cy="969170"/>
          </a:xfrm>
          <a:prstGeom prst="rect">
            <a:avLst/>
          </a:prstGeom>
          <a:noFill/>
          <a:ln w="38100">
            <a:noFill/>
          </a:ln>
        </p:spPr>
      </p:pic>
      <p:pic>
        <p:nvPicPr>
          <p:cNvPr id="1024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600" y="3886200"/>
            <a:ext cx="6972300" cy="983457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91144" name="Rectangle 8" descr="30%"/>
          <p:cNvSpPr/>
          <p:nvPr/>
        </p:nvSpPr>
        <p:spPr>
          <a:xfrm>
            <a:off x="7200900" y="6438900"/>
            <a:ext cx="5372100" cy="9144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none" anchor="ctr" anchorCtr="0"/>
          <a:lstStyle/>
          <a:p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C) 3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45" name="Rectangle 9" descr="30%"/>
          <p:cNvSpPr/>
          <p:nvPr/>
        </p:nvSpPr>
        <p:spPr>
          <a:xfrm>
            <a:off x="6896100" y="3940969"/>
            <a:ext cx="5486400" cy="9144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none" anchor="ctr" anchorCtr="0"/>
          <a:lstStyle/>
          <a:p>
            <a:pPr algn="l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</a:p>
        </p:txBody>
      </p:sp>
      <p:sp>
        <p:nvSpPr>
          <p:cNvPr id="91146" name="Rectangle 10" descr="30%"/>
          <p:cNvSpPr/>
          <p:nvPr/>
        </p:nvSpPr>
        <p:spPr>
          <a:xfrm>
            <a:off x="7010400" y="5143500"/>
            <a:ext cx="5372100" cy="9144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none" anchor="ctr" anchorCtr="0"/>
          <a:lstStyle/>
          <a:p>
            <a:endParaRPr 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1148" name="thinking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" y="80010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1152" name="AutoShape 16"/>
          <p:cNvSpPr/>
          <p:nvPr/>
        </p:nvSpPr>
        <p:spPr>
          <a:xfrm>
            <a:off x="6600554" y="6453222"/>
            <a:ext cx="6629400" cy="914400"/>
          </a:xfrm>
          <a:prstGeom prst="hexagon">
            <a:avLst>
              <a:gd name="adj" fmla="val 61625"/>
              <a:gd name="vf" fmla="val 115470"/>
            </a:avLst>
          </a:prstGeom>
          <a:solidFill>
            <a:srgbClr val="00FF00"/>
          </a:solidFill>
          <a:ln w="38100" cap="flat" cmpd="dbl">
            <a:solidFill>
              <a:srgbClr val="00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en-US" altLang="en-US" sz="4000" b="1" dirty="0" smtClean="0">
              <a:latin typeface="Arial" panose="020B0604020202020204" pitchFamily="34" charset="0"/>
            </a:endParaRPr>
          </a:p>
          <a:p>
            <a:r>
              <a:rPr lang="en-US" altLang="en-US" sz="4000" b="1" dirty="0" smtClean="0">
                <a:latin typeface="Arial" panose="020B0604020202020204" pitchFamily="34" charset="0"/>
              </a:rPr>
              <a:t>C) 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altLang="en-US" sz="4000" b="1" dirty="0">
              <a:latin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-76403" y="-294"/>
            <a:ext cx="4675266" cy="4675266"/>
            <a:chOff x="2968217" y="2237415"/>
            <a:chExt cx="4675266" cy="4675266"/>
          </a:xfrm>
        </p:grpSpPr>
        <p:pic>
          <p:nvPicPr>
            <p:cNvPr id="4" name="Picture 3" descr="A clock face with numbers&#10;&#10;Description automatically generated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8217" y="2237415"/>
              <a:ext cx="4675266" cy="4675266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V="1">
              <a:off x="5305850" y="4561713"/>
              <a:ext cx="1091565" cy="1333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Arrow Connector 13"/>
          <p:cNvCxnSpPr/>
          <p:nvPr/>
        </p:nvCxnSpPr>
        <p:spPr>
          <a:xfrm flipH="1" flipV="1">
            <a:off x="2285995" y="952404"/>
            <a:ext cx="15875" cy="138493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1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148"/>
                </p:tgtEl>
              </p:cMediaNode>
            </p:audio>
          </p:childTnLst>
        </p:cTn>
      </p:par>
    </p:tnLst>
    <p:bldLst>
      <p:bldP spid="91139" grpId="0" bldLvl="0" animBg="1"/>
      <p:bldP spid="91144" grpId="0" bldLvl="0" animBg="1"/>
      <p:bldP spid="91145" grpId="0" bldLvl="0" animBg="1"/>
      <p:bldP spid="91146" grpId="0" bldLvl="0" animBg="1"/>
      <p:bldP spid="91152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1181100"/>
            <a:ext cx="13716000" cy="1833563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91139" name="Rectangle 3"/>
          <p:cNvSpPr/>
          <p:nvPr/>
        </p:nvSpPr>
        <p:spPr>
          <a:xfrm>
            <a:off x="6372225" y="1309370"/>
            <a:ext cx="10219690" cy="155321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none" anchor="ctr" anchorCtr="0"/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charset="0"/>
              </a:rPr>
              <a:t>      Câu 2: Đồng hồ chỉ mấy giờ?</a:t>
            </a:r>
            <a:endParaRPr sz="4000" b="1" dirty="0">
              <a:solidFill>
                <a:srgbClr val="FF0000"/>
              </a:solidFill>
              <a:latin typeface="Tahoma" panose="020B0604030504040204" charset="0"/>
            </a:endParaRPr>
          </a:p>
          <a:p>
            <a:endParaRPr sz="4000" b="1" dirty="0">
              <a:solidFill>
                <a:srgbClr val="FF0000"/>
              </a:solidFill>
              <a:latin typeface="Tahoma" panose="020B0604030504040204" charset="0"/>
            </a:endParaRPr>
          </a:p>
        </p:txBody>
      </p:sp>
      <p:pic>
        <p:nvPicPr>
          <p:cNvPr id="10244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00" y="5257800"/>
            <a:ext cx="6972300" cy="969170"/>
          </a:xfrm>
          <a:prstGeom prst="rect">
            <a:avLst/>
          </a:prstGeom>
          <a:noFill/>
          <a:ln w="38100">
            <a:noFill/>
          </a:ln>
        </p:spPr>
      </p:pic>
      <p:pic>
        <p:nvPicPr>
          <p:cNvPr id="10245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00" y="6667500"/>
            <a:ext cx="6972300" cy="969170"/>
          </a:xfrm>
          <a:prstGeom prst="rect">
            <a:avLst/>
          </a:prstGeom>
          <a:noFill/>
          <a:ln w="38100">
            <a:noFill/>
          </a:ln>
        </p:spPr>
      </p:pic>
      <p:pic>
        <p:nvPicPr>
          <p:cNvPr id="10246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4600" y="3886200"/>
            <a:ext cx="6972300" cy="983457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91144" name="Rectangle 8" descr="30%"/>
          <p:cNvSpPr/>
          <p:nvPr/>
        </p:nvSpPr>
        <p:spPr>
          <a:xfrm>
            <a:off x="7200900" y="5257800"/>
            <a:ext cx="5372100" cy="9144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none" anchor="ctr" anchorCtr="0"/>
          <a:lstStyle/>
          <a:p>
            <a:pPr algn="l"/>
            <a:r>
              <a:rPr lang="en-US" sz="3600" b="1" dirty="0">
                <a:latin typeface="Tahoma" panose="020B0604030504040204" charset="0"/>
              </a:rPr>
              <a:t>B</a:t>
            </a:r>
            <a:r>
              <a:rPr sz="3600" b="1" dirty="0">
                <a:latin typeface="Tahoma" panose="020B0604030504040204" charset="0"/>
              </a:rPr>
              <a:t>) </a:t>
            </a:r>
            <a:r>
              <a:rPr lang="en-US" sz="3600" b="1" dirty="0">
                <a:latin typeface="Arial" panose="020B0604020202020204" pitchFamily="34" charset="0"/>
                <a:sym typeface="+mn-ea"/>
              </a:rPr>
              <a:t>2 giờ 30 phút</a:t>
            </a:r>
            <a:endParaRPr sz="3600" b="1" dirty="0">
              <a:latin typeface="Tahoma" panose="020B0604030504040204" charset="0"/>
            </a:endParaRPr>
          </a:p>
        </p:txBody>
      </p:sp>
      <p:sp>
        <p:nvSpPr>
          <p:cNvPr id="91145" name="Rectangle 9" descr="30%"/>
          <p:cNvSpPr/>
          <p:nvPr/>
        </p:nvSpPr>
        <p:spPr>
          <a:xfrm>
            <a:off x="6896100" y="3940969"/>
            <a:ext cx="5486400" cy="9144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none" anchor="ctr" anchorCtr="0"/>
          <a:lstStyle/>
          <a:p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46" name="Rectangle 10" descr="30%"/>
          <p:cNvSpPr/>
          <p:nvPr/>
        </p:nvSpPr>
        <p:spPr>
          <a:xfrm>
            <a:off x="7010400" y="6667500"/>
            <a:ext cx="5372100" cy="9144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none" anchor="ctr" anchorCtr="0"/>
          <a:lstStyle/>
          <a:p>
            <a:pPr algn="l"/>
            <a:r>
              <a:rPr sz="4000" b="1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3 giờ 30 phút</a:t>
            </a:r>
          </a:p>
        </p:txBody>
      </p:sp>
      <p:pic>
        <p:nvPicPr>
          <p:cNvPr id="91148" name="thinking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" y="80010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1152" name="AutoShape 16"/>
          <p:cNvSpPr/>
          <p:nvPr/>
        </p:nvSpPr>
        <p:spPr>
          <a:xfrm>
            <a:off x="6657975" y="5271770"/>
            <a:ext cx="6629400" cy="914400"/>
          </a:xfrm>
          <a:prstGeom prst="hexagon">
            <a:avLst>
              <a:gd name="adj" fmla="val 61625"/>
              <a:gd name="vf" fmla="val 115470"/>
            </a:avLst>
          </a:prstGeom>
          <a:solidFill>
            <a:srgbClr val="00FF00"/>
          </a:solidFill>
          <a:ln w="38100" cap="flat" cmpd="dbl">
            <a:solidFill>
              <a:srgbClr val="00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/>
            <a:r>
              <a:rPr lang="en-US" sz="4000" b="1" dirty="0">
                <a:latin typeface="Arial" panose="020B0604020202020204" pitchFamily="34" charset="0"/>
              </a:rPr>
              <a:t>B</a:t>
            </a:r>
            <a:r>
              <a:rPr sz="4000" b="1" dirty="0">
                <a:latin typeface="Arial" panose="020B0604020202020204" pitchFamily="34" charset="0"/>
              </a:rPr>
              <a:t>) </a:t>
            </a:r>
            <a:r>
              <a:rPr lang="en-US" sz="4000" b="1" dirty="0">
                <a:latin typeface="Arial" panose="020B0604020202020204" pitchFamily="34" charset="0"/>
              </a:rPr>
              <a:t>2 giờ 30 phút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-75768" y="37806"/>
            <a:ext cx="4675266" cy="4675266"/>
            <a:chOff x="2968217" y="2237415"/>
            <a:chExt cx="4675266" cy="4675266"/>
          </a:xfrm>
        </p:grpSpPr>
        <p:pic>
          <p:nvPicPr>
            <p:cNvPr id="13" name="Picture 12" descr="A clock face with numbers&#10;&#10;Description automatically generated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8217" y="2237415"/>
              <a:ext cx="4675266" cy="4675266"/>
            </a:xfrm>
            <a:prstGeom prst="rect">
              <a:avLst/>
            </a:prstGeom>
          </p:spPr>
        </p:pic>
        <p:cxnSp>
          <p:nvCxnSpPr>
            <p:cNvPr id="24" name="Straight Arrow Connector 23"/>
            <p:cNvCxnSpPr/>
            <p:nvPr/>
          </p:nvCxnSpPr>
          <p:spPr>
            <a:xfrm>
              <a:off x="5305850" y="4575048"/>
              <a:ext cx="0" cy="1548000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5305850" y="4287489"/>
              <a:ext cx="1092205" cy="287559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1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148"/>
                </p:tgtEl>
              </p:cMediaNode>
            </p:audio>
          </p:childTnLst>
        </p:cTn>
      </p:par>
    </p:tnLst>
    <p:bldLst>
      <p:bldP spid="91139" grpId="0" bldLvl="0" animBg="1"/>
      <p:bldP spid="91144" grpId="0" bldLvl="0" animBg="1"/>
      <p:bldP spid="91145" grpId="0" bldLvl="0" animBg="1"/>
      <p:bldP spid="91146" grpId="0" bldLvl="0" animBg="1"/>
      <p:bldP spid="91152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1181100"/>
            <a:ext cx="13716000" cy="1833563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91139" name="Rectangle 3"/>
          <p:cNvSpPr/>
          <p:nvPr/>
        </p:nvSpPr>
        <p:spPr>
          <a:xfrm>
            <a:off x="6372225" y="1309370"/>
            <a:ext cx="10219690" cy="155321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none" anchor="ctr" anchorCtr="0"/>
          <a:lstStyle/>
          <a:p>
            <a:pPr algn="l"/>
            <a:r>
              <a:rPr lang="en-US" sz="4000" b="1" dirty="0">
                <a:solidFill>
                  <a:srgbClr val="FF0000"/>
                </a:solidFill>
                <a:latin typeface="Tahoma" panose="020B0604030504040204" charset="0"/>
              </a:rPr>
              <a:t>        </a:t>
            </a:r>
            <a:r>
              <a:rPr lang="en-US" sz="4000" b="1" dirty="0">
                <a:solidFill>
                  <a:srgbClr val="FF0000"/>
                </a:solidFill>
                <a:latin typeface="Tahoma" panose="020B0604030504040204" charset="0"/>
                <a:sym typeface="+mn-ea"/>
              </a:rPr>
              <a:t>Câu 3: </a:t>
            </a:r>
            <a:r>
              <a:rPr lang="en-US" sz="4000" b="1" dirty="0">
                <a:solidFill>
                  <a:srgbClr val="FF0000"/>
                </a:solidFill>
                <a:latin typeface="Tahoma" panose="020B0604030504040204" charset="0"/>
              </a:rPr>
              <a:t>Đồng hồ chỉ mấy giờ?</a:t>
            </a:r>
            <a:endParaRPr sz="4000" b="1" dirty="0">
              <a:solidFill>
                <a:srgbClr val="FF0000"/>
              </a:solidFill>
              <a:latin typeface="Tahoma" panose="020B0604030504040204" charset="0"/>
            </a:endParaRPr>
          </a:p>
          <a:p>
            <a:endParaRPr sz="4000" b="1" dirty="0">
              <a:solidFill>
                <a:srgbClr val="FF0000"/>
              </a:solidFill>
              <a:latin typeface="Tahoma" panose="020B0604030504040204" charset="0"/>
            </a:endParaRPr>
          </a:p>
        </p:txBody>
      </p:sp>
      <p:pic>
        <p:nvPicPr>
          <p:cNvPr id="91148" name="thinking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80010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-77038" y="-30774"/>
            <a:ext cx="4675266" cy="4675266"/>
            <a:chOff x="2968217" y="2237415"/>
            <a:chExt cx="4675266" cy="4675266"/>
          </a:xfrm>
        </p:grpSpPr>
        <p:pic>
          <p:nvPicPr>
            <p:cNvPr id="6" name="Picture 5" descr="A clock face with numbers&#10;&#10;Description automatically generated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8217" y="2237415"/>
              <a:ext cx="4675266" cy="4675266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H="1">
              <a:off x="4721655" y="4575048"/>
              <a:ext cx="584195" cy="703041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Arrow Connector 13"/>
          <p:cNvCxnSpPr/>
          <p:nvPr/>
        </p:nvCxnSpPr>
        <p:spPr>
          <a:xfrm>
            <a:off x="2260595" y="2306859"/>
            <a:ext cx="1549405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8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7500" y="3962400"/>
            <a:ext cx="6972300" cy="96917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</p:pic>
      <p:pic>
        <p:nvPicPr>
          <p:cNvPr id="16391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9474" y="6515100"/>
            <a:ext cx="6972300" cy="983457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94216" name="Rectangle 8" descr="30%"/>
          <p:cNvSpPr/>
          <p:nvPr/>
        </p:nvSpPr>
        <p:spPr>
          <a:xfrm>
            <a:off x="7429500" y="3978275"/>
            <a:ext cx="5372100" cy="9144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none" anchor="ctr" anchorCtr="0"/>
          <a:lstStyle/>
          <a:p>
            <a:pPr algn="l"/>
            <a:r>
              <a:rPr sz="3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A) 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7 giờ 3 phút</a:t>
            </a:r>
          </a:p>
        </p:txBody>
      </p:sp>
      <p:sp>
        <p:nvSpPr>
          <p:cNvPr id="94219" name="Rectangle 11" descr="30%"/>
          <p:cNvSpPr/>
          <p:nvPr/>
        </p:nvSpPr>
        <p:spPr>
          <a:xfrm>
            <a:off x="7250974" y="6515100"/>
            <a:ext cx="5486400" cy="9144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none" anchor="ctr" anchorCtr="0"/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C) 19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phút</a:t>
            </a:r>
            <a:endParaRPr lang="en-US" sz="3600" b="1" dirty="0">
              <a:latin typeface="Tahoma" panose="020B0604030504040204" charset="0"/>
            </a:endParaRPr>
          </a:p>
        </p:txBody>
      </p:sp>
      <p:sp>
        <p:nvSpPr>
          <p:cNvPr id="94224" name="AutoShape 16"/>
          <p:cNvSpPr/>
          <p:nvPr/>
        </p:nvSpPr>
        <p:spPr>
          <a:xfrm>
            <a:off x="6629400" y="6553200"/>
            <a:ext cx="6629400" cy="914400"/>
          </a:xfrm>
          <a:prstGeom prst="hexagon">
            <a:avLst>
              <a:gd name="adj" fmla="val 61625"/>
              <a:gd name="vf" fmla="val 115470"/>
            </a:avLst>
          </a:prstGeom>
          <a:solidFill>
            <a:srgbClr val="00FF00"/>
          </a:solidFill>
          <a:ln w="38100" cap="flat" cmpd="dbl">
            <a:solidFill>
              <a:srgbClr val="00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C) 19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phút</a:t>
            </a:r>
            <a:endParaRPr lang="en-US" sz="3600" b="1" dirty="0">
              <a:latin typeface="Tahoma" panose="020B0604030504040204" charset="0"/>
            </a:endParaRPr>
          </a:p>
        </p:txBody>
      </p:sp>
      <p:pic>
        <p:nvPicPr>
          <p:cNvPr id="2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2100" y="5232400"/>
            <a:ext cx="6972300" cy="96917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</p:pic>
      <p:sp>
        <p:nvSpPr>
          <p:cNvPr id="3" name="Rectangle 8" descr="30%"/>
          <p:cNvSpPr/>
          <p:nvPr/>
        </p:nvSpPr>
        <p:spPr>
          <a:xfrm>
            <a:off x="7556500" y="5235575"/>
            <a:ext cx="5372100" cy="9144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none" anchor="ctr" anchorCtr="0"/>
          <a:lstStyle/>
          <a:p>
            <a:pPr algn="l"/>
            <a:r>
              <a:rPr lang="en-US" sz="3600" b="1" dirty="0">
                <a:latin typeface="Arial" panose="020B0604020202020204" pitchFamily="34" charset="0"/>
                <a:sym typeface="+mn-ea"/>
              </a:rPr>
              <a:t>B</a:t>
            </a:r>
            <a:r>
              <a:rPr sz="3600" b="1" dirty="0">
                <a:latin typeface="Arial" panose="020B0604020202020204" pitchFamily="34" charset="0"/>
                <a:sym typeface="+mn-ea"/>
              </a:rPr>
              <a:t>) </a:t>
            </a:r>
            <a:r>
              <a:rPr lang="en-US" sz="3600" b="1" dirty="0">
                <a:latin typeface="Arial" panose="020B0604020202020204" pitchFamily="34" charset="0"/>
                <a:sym typeface="+mn-ea"/>
              </a:rPr>
              <a:t>8</a:t>
            </a:r>
            <a:r>
              <a:rPr lang="en-US" sz="3600" b="1" dirty="0" smtClean="0">
                <a:latin typeface="Arial" panose="020B0604020202020204" pitchFamily="34" charset="0"/>
                <a:sym typeface="+mn-ea"/>
              </a:rPr>
              <a:t> </a:t>
            </a:r>
            <a:r>
              <a:rPr lang="en-US" sz="3600" b="1" dirty="0">
                <a:latin typeface="Arial" panose="020B0604020202020204" pitchFamily="34" charset="0"/>
                <a:sym typeface="+mn-ea"/>
              </a:rPr>
              <a:t>giờ 15 phút</a:t>
            </a:r>
            <a:endParaRPr sz="3600" b="1" dirty="0">
              <a:latin typeface="Tahom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1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148"/>
                </p:tgtEl>
              </p:cMediaNode>
            </p:audio>
          </p:childTnLst>
        </p:cTn>
      </p:par>
    </p:tnLst>
    <p:bldLst>
      <p:bldP spid="91139" grpId="0" bldLvl="0" animBg="1"/>
      <p:bldP spid="94216" grpId="0" bldLvl="0" animBg="1"/>
      <p:bldP spid="94219" grpId="0" bldLvl="0" animBg="1"/>
      <p:bldP spid="94224" grpId="0" bldLvl="0" animBg="1"/>
      <p:bldP spid="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529023" y="8127819"/>
            <a:ext cx="2315970" cy="3873398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0" y="0"/>
                </a:moveTo>
                <a:lnTo>
                  <a:pt x="2315970" y="0"/>
                </a:lnTo>
                <a:lnTo>
                  <a:pt x="2315970" y="3873399"/>
                </a:lnTo>
                <a:lnTo>
                  <a:pt x="0" y="3873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602318">
            <a:off x="-627325" y="2739425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290204">
            <a:off x="-699068" y="5637579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411822" y="8265715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308271" y="8229600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704758" y="-162277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flipH="1">
            <a:off x="2492423" y="8265715"/>
            <a:ext cx="2315970" cy="3873398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2315970" y="0"/>
                </a:moveTo>
                <a:lnTo>
                  <a:pt x="0" y="0"/>
                </a:lnTo>
                <a:lnTo>
                  <a:pt x="0" y="3873398"/>
                </a:lnTo>
                <a:lnTo>
                  <a:pt x="2315970" y="3873398"/>
                </a:lnTo>
                <a:lnTo>
                  <a:pt x="231597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-1867440" flipH="1">
            <a:off x="2238629" y="8712881"/>
            <a:ext cx="1602838" cy="2979066"/>
          </a:xfrm>
          <a:custGeom>
            <a:avLst/>
            <a:gdLst/>
            <a:ahLst/>
            <a:cxnLst/>
            <a:rect l="l" t="t" r="r" b="b"/>
            <a:pathLst>
              <a:path w="1602838" h="2979066">
                <a:moveTo>
                  <a:pt x="1602838" y="0"/>
                </a:moveTo>
                <a:lnTo>
                  <a:pt x="0" y="0"/>
                </a:lnTo>
                <a:lnTo>
                  <a:pt x="0" y="2979066"/>
                </a:lnTo>
                <a:lnTo>
                  <a:pt x="1602838" y="2979066"/>
                </a:lnTo>
                <a:lnTo>
                  <a:pt x="1602838" y="0"/>
                </a:lnTo>
                <a:close/>
              </a:path>
            </a:pathLst>
          </a:custGeom>
          <a:blipFill>
            <a:blip r:embed="rId3"/>
            <a:stretch>
              <a:fillRect r="-111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1"/>
          <p:cNvSpPr txBox="1">
            <a:spLocks noChangeArrowheads="1"/>
          </p:cNvSpPr>
          <p:nvPr/>
        </p:nvSpPr>
        <p:spPr bwMode="auto">
          <a:xfrm>
            <a:off x="3051397" y="333619"/>
            <a:ext cx="15450957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 b="1" dirty="0">
                <a:latin typeface="HP001 4 hàng" panose="020B0603050302020204" pitchFamily="34" charset="0"/>
              </a:rPr>
              <a:t>  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sáu, ngày 20 tháng 12 năm 2024 </a:t>
            </a:r>
          </a:p>
        </p:txBody>
      </p:sp>
      <p:sp>
        <p:nvSpPr>
          <p:cNvPr id="32" name="TextBox 1"/>
          <p:cNvSpPr txBox="1">
            <a:spLocks noChangeArrowheads="1"/>
          </p:cNvSpPr>
          <p:nvPr/>
        </p:nvSpPr>
        <p:spPr bwMode="auto">
          <a:xfrm>
            <a:off x="7612189" y="1276648"/>
            <a:ext cx="2531778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 b="1" dirty="0">
                <a:latin typeface="HP001 4 hàng" panose="020B0603050302020204" pitchFamily="34" charset="0"/>
              </a:rPr>
              <a:t> Toán</a:t>
            </a:r>
            <a:endParaRPr lang="en-US" altLang="en-US" sz="4800" b="1" u="sng" dirty="0">
              <a:latin typeface="HP001 4 hàng" panose="020B0603050302020204" pitchFamily="34" charset="0"/>
            </a:endParaRPr>
          </a:p>
        </p:txBody>
      </p:sp>
      <p:sp>
        <p:nvSpPr>
          <p:cNvPr id="33" name="TextBox 1"/>
          <p:cNvSpPr txBox="1">
            <a:spLocks noChangeArrowheads="1"/>
          </p:cNvSpPr>
          <p:nvPr/>
        </p:nvSpPr>
        <p:spPr bwMode="auto">
          <a:xfrm>
            <a:off x="457200" y="1892782"/>
            <a:ext cx="15450956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Bài 29. Ngày – giờ, giờ - phút</a:t>
            </a:r>
          </a:p>
          <a:p>
            <a:pPr algn="ctr">
              <a:lnSpc>
                <a:spcPct val="150000"/>
              </a:lnSpc>
            </a:pPr>
            <a:r>
              <a:rPr lang="en-US" altLang="en-US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(Tiết 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06151" y="-341950"/>
            <a:ext cx="5944524" cy="3897378"/>
          </a:xfrm>
          <a:custGeom>
            <a:avLst/>
            <a:gdLst/>
            <a:ahLst/>
            <a:cxnLst/>
            <a:rect l="l" t="t" r="r" b="b"/>
            <a:pathLst>
              <a:path w="5944524" h="3897378">
                <a:moveTo>
                  <a:pt x="0" y="0"/>
                </a:moveTo>
                <a:lnTo>
                  <a:pt x="5944523" y="0"/>
                </a:lnTo>
                <a:lnTo>
                  <a:pt x="5944523" y="3897378"/>
                </a:lnTo>
                <a:lnTo>
                  <a:pt x="0" y="38973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636765" y="2916508"/>
            <a:ext cx="13014469" cy="5264107"/>
          </a:xfrm>
          <a:custGeom>
            <a:avLst/>
            <a:gdLst/>
            <a:ahLst/>
            <a:cxnLst/>
            <a:rect l="l" t="t" r="r" b="b"/>
            <a:pathLst>
              <a:path w="13014469" h="5264107">
                <a:moveTo>
                  <a:pt x="0" y="0"/>
                </a:moveTo>
                <a:lnTo>
                  <a:pt x="13014470" y="0"/>
                </a:lnTo>
                <a:lnTo>
                  <a:pt x="13014470" y="5264108"/>
                </a:lnTo>
                <a:lnTo>
                  <a:pt x="0" y="52641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084455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849086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819400" y="4174276"/>
            <a:ext cx="13014469" cy="261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7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sp>
        <p:nvSpPr>
          <p:cNvPr id="8" name="Freeform 8"/>
          <p:cNvSpPr/>
          <p:nvPr/>
        </p:nvSpPr>
        <p:spPr>
          <a:xfrm rot="-1856917">
            <a:off x="15934182" y="8234619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2"/>
                </a:lnTo>
                <a:lnTo>
                  <a:pt x="0" y="30465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856917">
            <a:off x="-1156959" y="8234619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2"/>
                </a:lnTo>
                <a:lnTo>
                  <a:pt x="0" y="30465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04800" y="1028701"/>
            <a:ext cx="16710660" cy="7839075"/>
            <a:chOff x="657897" y="1335154"/>
            <a:chExt cx="5438103" cy="276338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7897" y="1335154"/>
              <a:ext cx="5438103" cy="276338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166191" y="1769529"/>
              <a:ext cx="1842052" cy="1431235"/>
            </a:xfrm>
            <a:prstGeom prst="rect">
              <a:avLst/>
            </a:prstGeom>
            <a:solidFill>
              <a:srgbClr val="C6E9FD"/>
            </a:solidFill>
            <a:ln>
              <a:solidFill>
                <a:srgbClr val="C6E9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700" dirty="0"/>
            </a:p>
          </p:txBody>
        </p:sp>
      </p:grpSp>
      <p:sp>
        <p:nvSpPr>
          <p:cNvPr id="2" name="Text Box 1"/>
          <p:cNvSpPr txBox="1"/>
          <p:nvPr/>
        </p:nvSpPr>
        <p:spPr>
          <a:xfrm>
            <a:off x="1600200" y="2662872"/>
            <a:ext cx="53333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36"/>
          <p:cNvSpPr txBox="1"/>
          <p:nvPr/>
        </p:nvSpPr>
        <p:spPr>
          <a:xfrm>
            <a:off x="1600200" y="2628900"/>
            <a:ext cx="51695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vi-VN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Bạn </a:t>
            </a:r>
            <a:r>
              <a:rPr lang="vi-VN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vẽ cảnh mặt trời mọc</a:t>
            </a:r>
            <a:r>
              <a:rPr lang="en-US" altLang="vi-VN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 </a:t>
            </a:r>
            <a:r>
              <a:rPr lang="en-US" altLang="vi-VN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 giờ?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10" grpId="0"/>
      <p:bldP spid="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62" y="1866601"/>
            <a:ext cx="6130077" cy="6315701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 rot="9321149">
            <a:off x="10871200" y="3576320"/>
            <a:ext cx="360045" cy="2898140"/>
            <a:chOff x="10127854" y="2020621"/>
            <a:chExt cx="242692" cy="2655884"/>
          </a:xfrm>
        </p:grpSpPr>
        <p:sp>
          <p:nvSpPr>
            <p:cNvPr id="35" name="Diamond 34"/>
            <p:cNvSpPr/>
            <p:nvPr/>
          </p:nvSpPr>
          <p:spPr>
            <a:xfrm flipH="1">
              <a:off x="10127854" y="2020621"/>
              <a:ext cx="242692" cy="1346949"/>
            </a:xfrm>
            <a:prstGeom prst="diamon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700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0127854" y="3339969"/>
              <a:ext cx="222696" cy="13365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38" name="Group 37"/>
          <p:cNvGrpSpPr/>
          <p:nvPr/>
        </p:nvGrpSpPr>
        <p:grpSpPr>
          <a:xfrm rot="5400000">
            <a:off x="10798810" y="2907665"/>
            <a:ext cx="548640" cy="4315460"/>
            <a:chOff x="10127854" y="2020621"/>
            <a:chExt cx="242692" cy="2655884"/>
          </a:xfrm>
        </p:grpSpPr>
        <p:sp>
          <p:nvSpPr>
            <p:cNvPr id="39" name="Diamond 38"/>
            <p:cNvSpPr/>
            <p:nvPr/>
          </p:nvSpPr>
          <p:spPr>
            <a:xfrm flipH="1">
              <a:off x="10127854" y="2020621"/>
              <a:ext cx="242692" cy="1346949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700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0127854" y="3339969"/>
              <a:ext cx="222696" cy="13365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3" name="Text Box 2"/>
          <p:cNvSpPr txBox="1"/>
          <p:nvPr/>
        </p:nvSpPr>
        <p:spPr>
          <a:xfrm>
            <a:off x="914400" y="2476500"/>
            <a:ext cx="809244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altLang="vi-VN" sz="4800" dirty="0">
                <a:latin typeface="+mj-lt"/>
                <a:sym typeface="+mn-ea"/>
              </a:rPr>
              <a:t>   L</a:t>
            </a:r>
            <a:r>
              <a:rPr lang="vi-VN" sz="4800" dirty="0">
                <a:latin typeface="+mj-lt"/>
                <a:sym typeface="+mn-ea"/>
              </a:rPr>
              <a:t>úc </a:t>
            </a:r>
            <a:r>
              <a:rPr lang="vi-VN" sz="4800" b="1" dirty="0">
                <a:solidFill>
                  <a:srgbClr val="FF0000"/>
                </a:solidFill>
                <a:latin typeface="+mj-lt"/>
                <a:sym typeface="+mn-ea"/>
              </a:rPr>
              <a:t>5</a:t>
            </a:r>
            <a:r>
              <a:rPr lang="vi-VN" sz="4800" dirty="0">
                <a:latin typeface="+mj-lt"/>
                <a:sym typeface="+mn-ea"/>
              </a:rPr>
              <a:t> giờ </a:t>
            </a:r>
            <a:r>
              <a:rPr lang="vi-VN" sz="4800" b="1" dirty="0">
                <a:solidFill>
                  <a:srgbClr val="FF0000"/>
                </a:solidFill>
                <a:latin typeface="+mj-lt"/>
                <a:sym typeface="+mn-ea"/>
              </a:rPr>
              <a:t>15</a:t>
            </a:r>
            <a:r>
              <a:rPr lang="vi-VN" sz="4800" dirty="0">
                <a:latin typeface="+mj-lt"/>
                <a:sym typeface="+mn-ea"/>
              </a:rPr>
              <a:t> phút</a:t>
            </a:r>
            <a:r>
              <a:rPr lang="en-US" altLang="vi-VN" sz="4800" dirty="0">
                <a:latin typeface="+mj-lt"/>
                <a:sym typeface="+mn-ea"/>
              </a:rPr>
              <a:t>, kim giờ </a:t>
            </a:r>
          </a:p>
          <a:p>
            <a:pPr algn="just"/>
            <a:r>
              <a:rPr lang="en-US" altLang="vi-VN" sz="4800" dirty="0">
                <a:latin typeface="+mj-lt"/>
                <a:sym typeface="+mn-ea"/>
              </a:rPr>
              <a:t>chỉ vị trí nào? Kim phút chỉ </a:t>
            </a:r>
          </a:p>
          <a:p>
            <a:pPr algn="just"/>
            <a:r>
              <a:rPr lang="en-US" altLang="vi-VN" sz="4800" dirty="0">
                <a:latin typeface="+mj-lt"/>
                <a:sym typeface="+mn-ea"/>
              </a:rPr>
              <a:t>vị trí nào?</a:t>
            </a:r>
            <a:endParaRPr lang="vi-VN" sz="4800" dirty="0">
              <a:latin typeface="+mj-lt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458200" y="571500"/>
            <a:ext cx="8997950" cy="8801100"/>
            <a:chOff x="657897" y="988863"/>
            <a:chExt cx="5438103" cy="331651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7897" y="988863"/>
              <a:ext cx="5438103" cy="331651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166191" y="1769529"/>
              <a:ext cx="1842052" cy="1431235"/>
            </a:xfrm>
            <a:prstGeom prst="rect">
              <a:avLst/>
            </a:prstGeom>
            <a:solidFill>
              <a:srgbClr val="C6E9FD"/>
            </a:solidFill>
            <a:ln>
              <a:solidFill>
                <a:srgbClr val="C6E9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700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252" y="2150446"/>
            <a:ext cx="6130077" cy="63157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85020" y="1612060"/>
            <a:ext cx="2190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5 </a:t>
            </a:r>
            <a:r>
              <a:rPr lang="en-US" sz="3600" dirty="0" err="1">
                <a:solidFill>
                  <a:schemeClr val="tx2"/>
                </a:solidFill>
              </a:rPr>
              <a:t>phút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4" name="Curved Down Arrow 19"/>
          <p:cNvSpPr/>
          <p:nvPr/>
        </p:nvSpPr>
        <p:spPr>
          <a:xfrm rot="1142969">
            <a:off x="4254624" y="2086955"/>
            <a:ext cx="1664730" cy="535031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03334" y="2770349"/>
            <a:ext cx="2190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5 </a:t>
            </a:r>
            <a:r>
              <a:rPr lang="en-US" sz="3600" dirty="0" err="1">
                <a:solidFill>
                  <a:schemeClr val="tx2"/>
                </a:solidFill>
              </a:rPr>
              <a:t>phút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6" name="Curved Down Arrow 22"/>
          <p:cNvSpPr/>
          <p:nvPr/>
        </p:nvSpPr>
        <p:spPr>
          <a:xfrm rot="3154909">
            <a:off x="5585363" y="3060644"/>
            <a:ext cx="1644401" cy="535031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97719" y="4394068"/>
            <a:ext cx="2190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5 </a:t>
            </a:r>
            <a:r>
              <a:rPr lang="en-US" sz="3600" dirty="0" err="1">
                <a:solidFill>
                  <a:schemeClr val="tx2"/>
                </a:solidFill>
              </a:rPr>
              <a:t>phút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8" name="Curved Down Arrow 24"/>
          <p:cNvSpPr/>
          <p:nvPr/>
        </p:nvSpPr>
        <p:spPr>
          <a:xfrm rot="4965623">
            <a:off x="6266784" y="4472803"/>
            <a:ext cx="1664730" cy="535031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25" name="AutoShape 58"/>
          <p:cNvSpPr>
            <a:spLocks noChangeArrowheads="1"/>
          </p:cNvSpPr>
          <p:nvPr/>
        </p:nvSpPr>
        <p:spPr bwMode="auto">
          <a:xfrm>
            <a:off x="3981497" y="3269389"/>
            <a:ext cx="458009" cy="2146475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>
              <a:latin typeface="UTM Avo" pitchFamily="18" charset="0"/>
            </a:endParaRPr>
          </a:p>
        </p:txBody>
      </p:sp>
      <p:sp>
        <p:nvSpPr>
          <p:cNvPr id="26" name="AutoShape 58"/>
          <p:cNvSpPr>
            <a:spLocks noChangeArrowheads="1"/>
          </p:cNvSpPr>
          <p:nvPr/>
        </p:nvSpPr>
        <p:spPr bwMode="auto">
          <a:xfrm rot="1706638">
            <a:off x="4425387" y="3451450"/>
            <a:ext cx="607758" cy="2132276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>
              <a:latin typeface="UTM Avo" pitchFamily="18" charset="0"/>
            </a:endParaRPr>
          </a:p>
        </p:txBody>
      </p:sp>
      <p:sp>
        <p:nvSpPr>
          <p:cNvPr id="27" name="AutoShape 58"/>
          <p:cNvSpPr>
            <a:spLocks noChangeArrowheads="1"/>
          </p:cNvSpPr>
          <p:nvPr/>
        </p:nvSpPr>
        <p:spPr bwMode="auto">
          <a:xfrm rot="3634905" flipH="1">
            <a:off x="4739912" y="3865789"/>
            <a:ext cx="569970" cy="2146475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>
              <a:latin typeface="UTM Avo" pitchFamily="18" charset="0"/>
            </a:endParaRPr>
          </a:p>
        </p:txBody>
      </p:sp>
      <p:sp>
        <p:nvSpPr>
          <p:cNvPr id="28" name="AutoShape 58"/>
          <p:cNvSpPr>
            <a:spLocks noChangeArrowheads="1"/>
          </p:cNvSpPr>
          <p:nvPr/>
        </p:nvSpPr>
        <p:spPr bwMode="auto">
          <a:xfrm>
            <a:off x="3970319" y="5066259"/>
            <a:ext cx="2464932" cy="578280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>
              <a:latin typeface="UTM Avo" pitchFamily="18" charset="0"/>
            </a:endParaRPr>
          </a:p>
        </p:txBody>
      </p:sp>
      <p:sp>
        <p:nvSpPr>
          <p:cNvPr id="32" name="Flowchart: Connector 31"/>
          <p:cNvSpPr/>
          <p:nvPr/>
        </p:nvSpPr>
        <p:spPr>
          <a:xfrm>
            <a:off x="4085900" y="5197934"/>
            <a:ext cx="314795" cy="314931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2" name="Curved Down Arrow 1"/>
          <p:cNvSpPr/>
          <p:nvPr/>
        </p:nvSpPr>
        <p:spPr>
          <a:xfrm rot="2745293">
            <a:off x="3843575" y="2995980"/>
            <a:ext cx="4998010" cy="1246758"/>
          </a:xfrm>
          <a:prstGeom prst="curvedDownArrow">
            <a:avLst>
              <a:gd name="adj1" fmla="val 20220"/>
              <a:gd name="adj2" fmla="val 72419"/>
              <a:gd name="adj3" fmla="val 2515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743273" y="5047162"/>
            <a:ext cx="2190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15 </a:t>
            </a:r>
            <a:r>
              <a:rPr lang="en-US" sz="3600" b="1" dirty="0" err="1">
                <a:solidFill>
                  <a:srgbClr val="FF0000"/>
                </a:solidFill>
              </a:rPr>
              <a:t>phút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3936483" y="3247595"/>
            <a:ext cx="512100" cy="4033410"/>
            <a:chOff x="10127854" y="2020621"/>
            <a:chExt cx="242692" cy="2655884"/>
          </a:xfrm>
        </p:grpSpPr>
        <p:sp>
          <p:nvSpPr>
            <p:cNvPr id="69" name="Diamond 68"/>
            <p:cNvSpPr/>
            <p:nvPr/>
          </p:nvSpPr>
          <p:spPr>
            <a:xfrm flipH="1">
              <a:off x="10127854" y="2020621"/>
              <a:ext cx="242692" cy="1346949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700" dirty="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0127854" y="3339969"/>
              <a:ext cx="222696" cy="13365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4" name="Rectangle 3"/>
          <p:cNvSpPr/>
          <p:nvPr/>
        </p:nvSpPr>
        <p:spPr>
          <a:xfrm rot="9041959">
            <a:off x="3700740" y="4193130"/>
            <a:ext cx="449821" cy="1286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34" name="Group 33"/>
          <p:cNvGrpSpPr/>
          <p:nvPr/>
        </p:nvGrpSpPr>
        <p:grpSpPr>
          <a:xfrm rot="9321149">
            <a:off x="4009346" y="3957718"/>
            <a:ext cx="360000" cy="2880000"/>
            <a:chOff x="10127854" y="2020621"/>
            <a:chExt cx="242692" cy="2655884"/>
          </a:xfrm>
        </p:grpSpPr>
        <p:sp>
          <p:nvSpPr>
            <p:cNvPr id="35" name="Diamond 34"/>
            <p:cNvSpPr/>
            <p:nvPr/>
          </p:nvSpPr>
          <p:spPr>
            <a:xfrm flipH="1">
              <a:off x="10127854" y="2020621"/>
              <a:ext cx="242692" cy="1346949"/>
            </a:xfrm>
            <a:prstGeom prst="diamon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700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0127854" y="3339969"/>
              <a:ext cx="222696" cy="13365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9535823" y="2705357"/>
            <a:ext cx="31217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 smtClean="0">
                <a:latin typeface="+mj-lt"/>
              </a:rPr>
              <a:t>Nam vẽ </a:t>
            </a:r>
            <a:r>
              <a:rPr lang="vi-VN" sz="4800" dirty="0">
                <a:latin typeface="+mj-lt"/>
              </a:rPr>
              <a:t>cảnh mặt trời mọc lúc </a:t>
            </a:r>
            <a:r>
              <a:rPr lang="vi-VN" sz="4800" b="1" dirty="0">
                <a:solidFill>
                  <a:srgbClr val="FF0000"/>
                </a:solidFill>
                <a:latin typeface="+mj-lt"/>
              </a:rPr>
              <a:t>5</a:t>
            </a:r>
            <a:r>
              <a:rPr lang="vi-VN" sz="4800" dirty="0">
                <a:latin typeface="+mj-lt"/>
              </a:rPr>
              <a:t> giờ </a:t>
            </a:r>
            <a:r>
              <a:rPr lang="vi-VN" sz="4800" b="1" dirty="0">
                <a:solidFill>
                  <a:srgbClr val="FF0000"/>
                </a:solidFill>
                <a:latin typeface="+mj-lt"/>
              </a:rPr>
              <a:t>15</a:t>
            </a:r>
            <a:r>
              <a:rPr lang="vi-VN" sz="4800" dirty="0">
                <a:latin typeface="+mj-lt"/>
              </a:rPr>
              <a:t> phút sáng.</a:t>
            </a:r>
          </a:p>
        </p:txBody>
      </p:sp>
      <p:grpSp>
        <p:nvGrpSpPr>
          <p:cNvPr id="38" name="Group 37"/>
          <p:cNvGrpSpPr/>
          <p:nvPr/>
        </p:nvGrpSpPr>
        <p:grpSpPr>
          <a:xfrm rot="5400000">
            <a:off x="3837940" y="3086735"/>
            <a:ext cx="548640" cy="4566919"/>
            <a:chOff x="10127854" y="1926693"/>
            <a:chExt cx="242692" cy="2749812"/>
          </a:xfrm>
        </p:grpSpPr>
        <p:sp>
          <p:nvSpPr>
            <p:cNvPr id="39" name="Diamond 38"/>
            <p:cNvSpPr/>
            <p:nvPr/>
          </p:nvSpPr>
          <p:spPr>
            <a:xfrm flipH="1">
              <a:off x="10127854" y="1926693"/>
              <a:ext cx="242692" cy="1346949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700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0127854" y="3339969"/>
              <a:ext cx="222696" cy="13365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ldLvl="0" animBg="1"/>
      <p:bldP spid="15" grpId="0"/>
      <p:bldP spid="16" grpId="0" bldLvl="0" animBg="1"/>
      <p:bldP spid="17" grpId="0"/>
      <p:bldP spid="18" grpId="0" bldLvl="0" animBg="1"/>
      <p:bldP spid="25" grpId="0" bldLvl="0" animBg="1"/>
      <p:bldP spid="25" grpId="1" bldLvl="0" animBg="1"/>
      <p:bldP spid="26" grpId="0" bldLvl="0" animBg="1"/>
      <p:bldP spid="26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62" grpId="0" bldLvl="0" animBg="1"/>
      <p:bldP spid="63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62" y="1866601"/>
            <a:ext cx="6130077" cy="6315701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 rot="12921145">
            <a:off x="9271000" y="3576320"/>
            <a:ext cx="360045" cy="2898140"/>
            <a:chOff x="10127854" y="2020621"/>
            <a:chExt cx="242692" cy="2655884"/>
          </a:xfrm>
        </p:grpSpPr>
        <p:sp>
          <p:nvSpPr>
            <p:cNvPr id="35" name="Diamond 34"/>
            <p:cNvSpPr/>
            <p:nvPr/>
          </p:nvSpPr>
          <p:spPr>
            <a:xfrm flipH="1">
              <a:off x="10127854" y="2020621"/>
              <a:ext cx="242692" cy="1346949"/>
            </a:xfrm>
            <a:prstGeom prst="diamon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700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0127854" y="3339969"/>
              <a:ext cx="222696" cy="13365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38" name="Group 37"/>
          <p:cNvGrpSpPr/>
          <p:nvPr/>
        </p:nvGrpSpPr>
        <p:grpSpPr>
          <a:xfrm rot="5400000">
            <a:off x="9198610" y="2907665"/>
            <a:ext cx="548640" cy="4315460"/>
            <a:chOff x="10127854" y="2020621"/>
            <a:chExt cx="242692" cy="2655884"/>
          </a:xfrm>
        </p:grpSpPr>
        <p:sp>
          <p:nvSpPr>
            <p:cNvPr id="39" name="Diamond 38"/>
            <p:cNvSpPr/>
            <p:nvPr/>
          </p:nvSpPr>
          <p:spPr>
            <a:xfrm flipH="1">
              <a:off x="10127854" y="2020621"/>
              <a:ext cx="242692" cy="1346949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700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0127854" y="3339969"/>
              <a:ext cx="222696" cy="13365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62" y="1942801"/>
            <a:ext cx="6130077" cy="631570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 rot="14601145">
            <a:off x="9272905" y="3674110"/>
            <a:ext cx="360045" cy="2898140"/>
            <a:chOff x="10127854" y="2020621"/>
            <a:chExt cx="242692" cy="2655884"/>
          </a:xfrm>
        </p:grpSpPr>
        <p:sp>
          <p:nvSpPr>
            <p:cNvPr id="6" name="Diamond 5"/>
            <p:cNvSpPr/>
            <p:nvPr/>
          </p:nvSpPr>
          <p:spPr>
            <a:xfrm flipH="1">
              <a:off x="10127854" y="2020621"/>
              <a:ext cx="242692" cy="1346949"/>
            </a:xfrm>
            <a:prstGeom prst="diamon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700" dirty="0"/>
            </a:p>
          </p:txBody>
        </p:sp>
        <p:sp>
          <p:nvSpPr>
            <p:cNvPr id="7" name="Rectangle 35"/>
            <p:cNvSpPr/>
            <p:nvPr/>
          </p:nvSpPr>
          <p:spPr>
            <a:xfrm>
              <a:off x="10127854" y="3339969"/>
              <a:ext cx="222696" cy="13365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8" name="Group 7"/>
          <p:cNvGrpSpPr/>
          <p:nvPr/>
        </p:nvGrpSpPr>
        <p:grpSpPr>
          <a:xfrm rot="5400000">
            <a:off x="9205595" y="3016250"/>
            <a:ext cx="548640" cy="4315460"/>
            <a:chOff x="10127854" y="2020621"/>
            <a:chExt cx="242692" cy="2655884"/>
          </a:xfrm>
        </p:grpSpPr>
        <p:sp>
          <p:nvSpPr>
            <p:cNvPr id="9" name="Diamond 8"/>
            <p:cNvSpPr/>
            <p:nvPr/>
          </p:nvSpPr>
          <p:spPr>
            <a:xfrm flipH="1">
              <a:off x="10127854" y="2020621"/>
              <a:ext cx="242692" cy="1346949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700" dirty="0"/>
            </a:p>
          </p:txBody>
        </p:sp>
        <p:sp>
          <p:nvSpPr>
            <p:cNvPr id="10" name="Rectangle 39"/>
            <p:cNvSpPr/>
            <p:nvPr/>
          </p:nvSpPr>
          <p:spPr>
            <a:xfrm>
              <a:off x="10127854" y="3339969"/>
              <a:ext cx="222696" cy="13365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13" name="Text Box 12"/>
          <p:cNvSpPr txBox="1"/>
          <p:nvPr/>
        </p:nvSpPr>
        <p:spPr>
          <a:xfrm>
            <a:off x="5867400" y="8408035"/>
            <a:ext cx="84664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Đồng hồ chỉ lúc </a:t>
            </a:r>
            <a:r>
              <a:rPr lang="en-US" altLang="vi-VN" sz="4800" b="1" dirty="0">
                <a:solidFill>
                  <a:srgbClr val="FF0000"/>
                </a:solidFill>
                <a:latin typeface="+mj-lt"/>
                <a:sym typeface="+mn-ea"/>
              </a:rPr>
              <a:t>7 </a:t>
            </a:r>
            <a:r>
              <a:rPr lang="vi-VN" sz="4800" dirty="0">
                <a:solidFill>
                  <a:schemeClr val="tx2"/>
                </a:solidFill>
                <a:latin typeface="+mj-lt"/>
                <a:sym typeface="+mn-ea"/>
              </a:rPr>
              <a:t>giờ </a:t>
            </a:r>
            <a:r>
              <a:rPr lang="vi-VN" sz="4800" b="1" dirty="0">
                <a:solidFill>
                  <a:srgbClr val="FF0000"/>
                </a:solidFill>
                <a:latin typeface="+mj-lt"/>
                <a:sym typeface="+mn-ea"/>
              </a:rPr>
              <a:t>15</a:t>
            </a:r>
            <a:r>
              <a:rPr lang="vi-VN" sz="4800" dirty="0">
                <a:solidFill>
                  <a:schemeClr val="tx2"/>
                </a:solidFill>
                <a:latin typeface="+mj-lt"/>
                <a:sym typeface="+mn-ea"/>
              </a:rPr>
              <a:t> phút</a:t>
            </a:r>
            <a:endParaRPr lang="en-US" sz="4800"/>
          </a:p>
        </p:txBody>
      </p:sp>
      <p:sp>
        <p:nvSpPr>
          <p:cNvPr id="14" name="Text Box 13"/>
          <p:cNvSpPr txBox="1"/>
          <p:nvPr/>
        </p:nvSpPr>
        <p:spPr>
          <a:xfrm>
            <a:off x="5867400" y="8420100"/>
            <a:ext cx="84956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Đồng hồ chỉ lúc </a:t>
            </a:r>
            <a:r>
              <a:rPr lang="en-US" altLang="vi-VN" sz="4800" b="1" dirty="0">
                <a:solidFill>
                  <a:srgbClr val="FF0000"/>
                </a:solidFill>
                <a:latin typeface="+mj-lt"/>
                <a:sym typeface="+mn-ea"/>
              </a:rPr>
              <a:t>8 </a:t>
            </a:r>
            <a:r>
              <a:rPr lang="vi-VN" sz="4800" dirty="0">
                <a:solidFill>
                  <a:schemeClr val="tx2"/>
                </a:solidFill>
                <a:latin typeface="+mj-lt"/>
                <a:sym typeface="+mn-ea"/>
              </a:rPr>
              <a:t>giờ </a:t>
            </a:r>
            <a:r>
              <a:rPr lang="vi-VN" sz="4800" b="1" dirty="0">
                <a:solidFill>
                  <a:srgbClr val="FF0000"/>
                </a:solidFill>
                <a:latin typeface="+mj-lt"/>
                <a:sym typeface="+mn-ea"/>
              </a:rPr>
              <a:t>15</a:t>
            </a:r>
            <a:r>
              <a:rPr lang="vi-VN" sz="4800" dirty="0">
                <a:solidFill>
                  <a:schemeClr val="tx2"/>
                </a:solidFill>
                <a:latin typeface="+mj-lt"/>
                <a:sym typeface="+mn-ea"/>
              </a:rPr>
              <a:t> phút</a:t>
            </a:r>
            <a:endParaRPr lang="en-US" sz="4800"/>
          </a:p>
        </p:txBody>
      </p:sp>
      <p:sp>
        <p:nvSpPr>
          <p:cNvPr id="15" name="Text Box 14"/>
          <p:cNvSpPr txBox="1"/>
          <p:nvPr/>
        </p:nvSpPr>
        <p:spPr>
          <a:xfrm>
            <a:off x="762000" y="2857500"/>
            <a:ext cx="6096000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Đồng hồ chỉ lúc mấy giờ?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800735" y="2857500"/>
            <a:ext cx="6226175" cy="41744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Đồng hồ chỉ lúc mấy 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giờ?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3" grpId="2"/>
      <p:bldP spid="14" grpId="0"/>
      <p:bldP spid="14" grpId="1"/>
      <p:bldP spid="15" grpId="0"/>
      <p:bldP spid="15" grpId="1"/>
      <p:bldP spid="15" grpId="2"/>
      <p:bldP spid="16" grpId="0"/>
      <p:bldP spid="16" grpId="1"/>
      <p:bldP spid="16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4"/>
          <p:cNvSpPr txBox="1"/>
          <p:nvPr/>
        </p:nvSpPr>
        <p:spPr>
          <a:xfrm>
            <a:off x="3429000" y="3821450"/>
            <a:ext cx="9372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TextBox 8"/>
          <p:cNvSpPr txBox="1"/>
          <p:nvPr/>
        </p:nvSpPr>
        <p:spPr>
          <a:xfrm>
            <a:off x="-685800" y="2171700"/>
            <a:ext cx="18821400" cy="315785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ts val="11220"/>
              </a:lnSpc>
            </a:pPr>
            <a:r>
              <a:rPr lang="en-US" altLang="vi-VN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+mj-lt"/>
                <a:sym typeface="+mn-ea"/>
              </a:rPr>
              <a:t>THỰC HÀNH</a:t>
            </a:r>
            <a:endParaRPr lang="en-US" altLang="vi-VN" sz="7200" b="1" spc="21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+mj-lt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69106060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3.7037E-7 L -3.33333E-6 -0.07207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724</Words>
  <Application>Microsoft Office PowerPoint</Application>
  <PresentationFormat>Custom</PresentationFormat>
  <Paragraphs>145</Paragraphs>
  <Slides>24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UTM Avo</vt:lpstr>
      <vt:lpstr>Calibri</vt:lpstr>
      <vt:lpstr>HP001 4 hàng</vt:lpstr>
      <vt:lpstr>Amazone</vt:lpstr>
      <vt:lpstr>Times New Roman</vt:lpstr>
      <vt:lpstr>Arial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Microsoft account</cp:lastModifiedBy>
  <cp:revision>134</cp:revision>
  <dcterms:created xsi:type="dcterms:W3CDTF">2006-08-16T00:00:00Z</dcterms:created>
  <dcterms:modified xsi:type="dcterms:W3CDTF">2024-12-20T06:10:10Z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FAC7FB44B06F490584D5B7BB85B7DEDD_12</vt:lpwstr>
  </property>
  <property fmtid="{D5CDD505-2E9C-101B-9397-08002B2CF9AE}" pid="3" name="KSOProductBuildVer">
    <vt:lpwstr>1033-12.2.0.19307</vt:lpwstr>
  </property>
</Properties>
</file>